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8" r:id="rId3"/>
    <p:sldMasterId id="2147483710" r:id="rId4"/>
    <p:sldMasterId id="2147483731" r:id="rId5"/>
    <p:sldMasterId id="2147483743" r:id="rId6"/>
  </p:sldMasterIdLst>
  <p:notesMasterIdLst>
    <p:notesMasterId r:id="rId57"/>
  </p:notesMasterIdLst>
  <p:sldIdLst>
    <p:sldId id="258" r:id="rId7"/>
    <p:sldId id="313" r:id="rId8"/>
    <p:sldId id="314" r:id="rId9"/>
    <p:sldId id="403" r:id="rId10"/>
    <p:sldId id="265" r:id="rId11"/>
    <p:sldId id="290" r:id="rId12"/>
    <p:sldId id="381" r:id="rId13"/>
    <p:sldId id="414" r:id="rId14"/>
    <p:sldId id="269" r:id="rId15"/>
    <p:sldId id="418" r:id="rId16"/>
    <p:sldId id="266" r:id="rId17"/>
    <p:sldId id="267" r:id="rId18"/>
    <p:sldId id="268" r:id="rId19"/>
    <p:sldId id="419" r:id="rId20"/>
    <p:sldId id="270" r:id="rId21"/>
    <p:sldId id="316" r:id="rId22"/>
    <p:sldId id="408" r:id="rId23"/>
    <p:sldId id="263" r:id="rId24"/>
    <p:sldId id="326" r:id="rId25"/>
    <p:sldId id="327" r:id="rId26"/>
    <p:sldId id="328" r:id="rId27"/>
    <p:sldId id="329" r:id="rId28"/>
    <p:sldId id="417" r:id="rId29"/>
    <p:sldId id="333" r:id="rId30"/>
    <p:sldId id="334" r:id="rId31"/>
    <p:sldId id="335" r:id="rId32"/>
    <p:sldId id="416" r:id="rId33"/>
    <p:sldId id="273" r:id="rId34"/>
    <p:sldId id="274" r:id="rId35"/>
    <p:sldId id="354" r:id="rId36"/>
    <p:sldId id="420" r:id="rId37"/>
    <p:sldId id="315" r:id="rId38"/>
    <p:sldId id="421" r:id="rId39"/>
    <p:sldId id="422" r:id="rId40"/>
    <p:sldId id="423" r:id="rId41"/>
    <p:sldId id="382" r:id="rId42"/>
    <p:sldId id="350" r:id="rId43"/>
    <p:sldId id="324" r:id="rId44"/>
    <p:sldId id="345" r:id="rId45"/>
    <p:sldId id="406" r:id="rId46"/>
    <p:sldId id="407" r:id="rId47"/>
    <p:sldId id="259" r:id="rId48"/>
    <p:sldId id="319" r:id="rId49"/>
    <p:sldId id="346" r:id="rId50"/>
    <p:sldId id="330" r:id="rId51"/>
    <p:sldId id="348" r:id="rId52"/>
    <p:sldId id="323" r:id="rId53"/>
    <p:sldId id="322" r:id="rId54"/>
    <p:sldId id="415" r:id="rId55"/>
    <p:sldId id="412"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k Peacock" initials="JP" lastIdx="2" clrIdx="0">
    <p:extLst>
      <p:ext uri="{19B8F6BF-5375-455C-9EA6-DF929625EA0E}">
        <p15:presenceInfo xmlns:p15="http://schemas.microsoft.com/office/powerpoint/2012/main" userId="ab944815ff30d4a3" providerId="Windows Live"/>
      </p:ext>
    </p:extLst>
  </p:cmAuthor>
  <p:cmAuthor id="2" name="Natalie Finlayson" initials="NF" lastIdx="1" clrIdx="1">
    <p:extLst>
      <p:ext uri="{19B8F6BF-5375-455C-9EA6-DF929625EA0E}">
        <p15:presenceInfo xmlns:p15="http://schemas.microsoft.com/office/powerpoint/2012/main" userId="Natalie Finlay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5D00"/>
    <a:srgbClr val="115076"/>
    <a:srgbClr val="EE6000"/>
    <a:srgbClr val="E3EAFD"/>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97" autoAdjust="0"/>
    <p:restoredTop sz="66483" autoAdjust="0"/>
  </p:normalViewPr>
  <p:slideViewPr>
    <p:cSldViewPr snapToGrid="0">
      <p:cViewPr varScale="1">
        <p:scale>
          <a:sx n="44" d="100"/>
          <a:sy n="44" d="100"/>
        </p:scale>
        <p:origin x="1464" y="48"/>
      </p:cViewPr>
      <p:guideLst/>
    </p:cSldViewPr>
  </p:slideViewPr>
  <p:outlineViewPr>
    <p:cViewPr>
      <p:scale>
        <a:sx n="33" d="100"/>
        <a:sy n="33" d="100"/>
      </p:scale>
      <p:origin x="0" y="-3596"/>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03/02/2023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[SFC]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dirty="0"/>
              <a:t>first</a:t>
            </a:r>
            <a:r>
              <a:rPr lang="en-GB" b="1" baseline="0" dirty="0"/>
              <a:t> and second person singular forms of</a:t>
            </a:r>
            <a:r>
              <a:rPr lang="en-GB" b="1" dirty="0"/>
              <a:t> </a:t>
            </a:r>
            <a:r>
              <a:rPr lang="en-GB" sz="1200" b="1" i="1" dirty="0" err="1">
                <a:solidFill>
                  <a:prstClr val="white"/>
                </a:solidFill>
                <a:latin typeface="Calibri" panose="020F0502020204030204" pitchFamily="34" charset="0"/>
                <a:cs typeface="Calibri" panose="020F0502020204030204" pitchFamily="34" charset="0"/>
              </a:rPr>
              <a:t>être</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1.1.1 (introduce) </a:t>
            </a:r>
            <a:r>
              <a:rPr lang="fr-FR" dirty="0">
                <a:solidFill>
                  <a:srgbClr val="000000"/>
                </a:solidFill>
                <a:latin typeface="Century Gothic" panose="020B0502020202020204" pitchFamily="34" charset="0"/>
              </a:rPr>
              <a:t>être [5], es [5], suis [5], lire [278], écrire [382], écouter [429], parler [429], je [22], tu [112], anglais</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[784], anglaise</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[784], français</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[251], française</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[251], grand [59], petit [138], grande [59], petite [138], et [6], au revoir [1274], bonjour [1972]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3 minutes for 3 slides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0" dirty="0"/>
              <a:t>NB: A more challenging version of this activity, which does not have the SSC scored out, can be found on slides 12-14.</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correctly pronounce unknown words containing [SFC] in decreasing amounts of time, helping </a:t>
            </a:r>
            <a:r>
              <a:rPr lang="en-GB" b="0" dirty="0" err="1"/>
              <a:t>automisation</a:t>
            </a:r>
            <a:r>
              <a:rPr lang="en-GB" b="0" dirty="0"/>
              <a:t> of SSC production. The words chosen otherwise contain sounds that are equivalent (or very similar) to English SSCs, so that students can focus fully on the [SFC] (allowances are made for English pronunciation of [r], which is covered in year 8).</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None/>
            </a:pPr>
            <a:r>
              <a:rPr lang="en-GB" b="0" dirty="0"/>
              <a:t>1. Students pair up.</a:t>
            </a:r>
            <a:endParaRPr dirty="0"/>
          </a:p>
          <a:p>
            <a:pPr marL="0" lvl="0" indent="0" algn="l" rtl="0">
              <a:spcBef>
                <a:spcPts val="0"/>
              </a:spcBef>
              <a:spcAft>
                <a:spcPts val="0"/>
              </a:spcAft>
              <a:buNone/>
            </a:pPr>
            <a:r>
              <a:rPr lang="en-GB" b="0" dirty="0"/>
              <a:t>2. Teacher starts 20 second timer.</a:t>
            </a:r>
            <a:endParaRPr dirty="0"/>
          </a:p>
          <a:p>
            <a:pPr marL="0" lvl="0" indent="0" algn="l" rtl="0">
              <a:spcBef>
                <a:spcPts val="0"/>
              </a:spcBef>
              <a:spcAft>
                <a:spcPts val="0"/>
              </a:spcAft>
              <a:buNone/>
            </a:pPr>
            <a:r>
              <a:rPr lang="en-GB" b="0" dirty="0"/>
              <a:t>3. Student A tries to say the words without pronouncing the [SFC].</a:t>
            </a:r>
            <a:endParaRPr dirty="0"/>
          </a:p>
          <a:p>
            <a:pPr marL="0" lvl="0" indent="0" algn="l" rtl="0">
              <a:spcBef>
                <a:spcPts val="0"/>
              </a:spcBef>
              <a:spcAft>
                <a:spcPts val="0"/>
              </a:spcAft>
              <a:buNone/>
            </a:pPr>
            <a:r>
              <a:rPr lang="en-GB" b="0" dirty="0"/>
              <a:t>4. Student B makes speaker pause for 3 seconds every time an [SFC] is pronounced.</a:t>
            </a:r>
            <a:endParaRPr dirty="0"/>
          </a:p>
          <a:p>
            <a:pPr marL="0" lvl="0" indent="0" algn="l" rtl="0">
              <a:spcBef>
                <a:spcPts val="0"/>
              </a:spcBef>
              <a:spcAft>
                <a:spcPts val="0"/>
              </a:spcAft>
              <a:buNone/>
            </a:pPr>
            <a:r>
              <a:rPr lang="en-GB" b="0" dirty="0"/>
              <a:t>5. Complete before 20 seconds runs out.</a:t>
            </a:r>
            <a:endParaRPr dirty="0"/>
          </a:p>
          <a:p>
            <a:pPr marL="0" lvl="0" indent="0" algn="l" rtl="0">
              <a:spcBef>
                <a:spcPts val="0"/>
              </a:spcBef>
              <a:spcAft>
                <a:spcPts val="0"/>
              </a:spcAft>
              <a:buNone/>
            </a:pPr>
            <a:r>
              <a:rPr lang="en-GB" b="0" dirty="0"/>
              <a:t>6. Swap roles.</a:t>
            </a:r>
            <a:endParaRPr dirty="0"/>
          </a:p>
          <a:p>
            <a:pPr marL="0" lvl="0" indent="0" algn="l" rtl="0">
              <a:spcBef>
                <a:spcPts val="0"/>
              </a:spcBef>
              <a:spcAft>
                <a:spcPts val="0"/>
              </a:spcAft>
              <a:buNone/>
            </a:pPr>
            <a:r>
              <a:rPr lang="en-GB" b="0" dirty="0"/>
              <a:t>7. Click on the word to hear pronunciation by a native speaker. Students repeat.</a:t>
            </a:r>
            <a:endParaRPr dirty="0"/>
          </a:p>
          <a:p>
            <a:pPr marL="0" lvl="0" indent="0" algn="l" rtl="0">
              <a:spcBef>
                <a:spcPts val="0"/>
              </a:spcBef>
              <a:spcAft>
                <a:spcPts val="0"/>
              </a:spcAft>
              <a:buNone/>
            </a:pPr>
            <a:r>
              <a:rPr lang="en-GB" b="0" dirty="0"/>
              <a:t>7. Move onto the next slide.</a:t>
            </a:r>
            <a:endParaRPr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Word frequency (1 is the most frequent word in French): </a:t>
            </a:r>
            <a:br>
              <a:rPr lang="en-GB" dirty="0"/>
            </a:br>
            <a:r>
              <a:rPr lang="en-GB" b="0" dirty="0" err="1"/>
              <a:t>drap</a:t>
            </a:r>
            <a:r>
              <a:rPr lang="en-GB" b="1" dirty="0"/>
              <a:t> </a:t>
            </a:r>
            <a:r>
              <a:rPr lang="en-GB" b="0" dirty="0"/>
              <a:t>[&gt;5000], </a:t>
            </a:r>
            <a:r>
              <a:rPr lang="en-GB" b="0" dirty="0" err="1"/>
              <a:t>d’accord</a:t>
            </a:r>
            <a:r>
              <a:rPr lang="en-GB" b="0" dirty="0"/>
              <a:t> [736], vert [1060],</a:t>
            </a:r>
            <a:r>
              <a:rPr lang="en-GB" dirty="0"/>
              <a:t> canard [&gt;5000], </a:t>
            </a:r>
            <a:r>
              <a:rPr lang="en-GB" dirty="0" err="1"/>
              <a:t>loup</a:t>
            </a:r>
            <a:r>
              <a:rPr lang="en-GB" dirty="0"/>
              <a:t> [3927], bras [1253] </a:t>
            </a:r>
            <a:endParaRPr dirty="0"/>
          </a:p>
          <a:p>
            <a:pPr marL="0" marR="0" lvl="0" indent="0" algn="l" rtl="0">
              <a:lnSpc>
                <a:spcPct val="100000"/>
              </a:lnSpc>
              <a:spcBef>
                <a:spcPts val="0"/>
              </a:spcBef>
              <a:spcAft>
                <a:spcPts val="0"/>
              </a:spcAft>
              <a:buClr>
                <a:schemeClr val="dk1"/>
              </a:buClr>
              <a:buSzPts val="1200"/>
              <a:buFont typeface="Century Gothic"/>
              <a:buNone/>
            </a:pPr>
            <a:r>
              <a:rPr lang="en-GB" sz="1200" b="0" i="0" dirty="0">
                <a:solidFill>
                  <a:schemeClr val="dk1"/>
                </a:solidFill>
                <a:latin typeface="Century Gothic"/>
                <a:ea typeface="Century Gothic"/>
                <a:cs typeface="Century Gothic"/>
                <a:sym typeface="Century Gothic"/>
              </a:rPr>
              <a:t>Source: </a:t>
            </a:r>
            <a:r>
              <a:rPr lang="en-GB" sz="1200" dirty="0" err="1">
                <a:solidFill>
                  <a:schemeClr val="dk1"/>
                </a:solidFill>
                <a:latin typeface="Century Gothic"/>
                <a:ea typeface="Century Gothic"/>
                <a:cs typeface="Century Gothic"/>
                <a:sym typeface="Century Gothic"/>
              </a:rPr>
              <a:t>Londsale</a:t>
            </a:r>
            <a:r>
              <a:rPr lang="en-GB" sz="1200" dirty="0">
                <a:solidFill>
                  <a:schemeClr val="dk1"/>
                </a:solidFill>
                <a:latin typeface="Century Gothic"/>
                <a:ea typeface="Century Gothic"/>
                <a:cs typeface="Century Gothic"/>
                <a:sym typeface="Century Gothic"/>
              </a:rPr>
              <a:t>, D., &amp; Le Bras, Y.  (2009). </a:t>
            </a:r>
            <a:r>
              <a:rPr lang="en-GB" sz="1200" i="1" dirty="0">
                <a:solidFill>
                  <a:schemeClr val="dk1"/>
                </a:solidFill>
                <a:latin typeface="Century Gothic"/>
                <a:ea typeface="Century Gothic"/>
                <a:cs typeface="Century Gothic"/>
                <a:sym typeface="Century Gothic"/>
              </a:rPr>
              <a:t>A Frequency Dictionary of French: Core vocabulary for learners </a:t>
            </a:r>
            <a:r>
              <a:rPr lang="en-GB" sz="1200" dirty="0">
                <a:solidFill>
                  <a:schemeClr val="dk1"/>
                </a:solidFill>
                <a:latin typeface="Century Gothic"/>
                <a:ea typeface="Century Gothic"/>
                <a:cs typeface="Century Gothic"/>
                <a:sym typeface="Century Gothic"/>
              </a:rPr>
              <a:t>London: Routledge.</a:t>
            </a:r>
            <a:endParaRPr dirty="0"/>
          </a:p>
          <a:p>
            <a:pPr marL="0" lvl="0" indent="0" algn="l" rtl="0">
              <a:spcBef>
                <a:spcPts val="0"/>
              </a:spcBef>
              <a:spcAft>
                <a:spcPts val="0"/>
              </a:spcAft>
              <a:buNone/>
            </a:pPr>
            <a:endParaRPr b="1" dirty="0"/>
          </a:p>
        </p:txBody>
      </p:sp>
      <p:sp>
        <p:nvSpPr>
          <p:cNvPr id="430" name="Google Shape;43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a:t>As per previous slide, but with the time halved.</a:t>
            </a:r>
            <a:endParaRPr/>
          </a:p>
        </p:txBody>
      </p:sp>
      <p:sp>
        <p:nvSpPr>
          <p:cNvPr id="463" name="Google Shape;46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a:t>As previous slide, but with the time halved again.</a:t>
            </a:r>
            <a:endParaRPr/>
          </a:p>
        </p:txBody>
      </p:sp>
      <p:sp>
        <p:nvSpPr>
          <p:cNvPr id="496" name="Google Shape;49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3 minutes for 3 slides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0" dirty="0"/>
              <a:t>NB: A less challenging version of this activity, which does has the SSC scored out, can be found on slides 9-11.</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correctly pronounce unknown words containing [SFC] in decreasing amounts of time, helping </a:t>
            </a:r>
            <a:r>
              <a:rPr lang="en-GB" b="0" dirty="0" err="1"/>
              <a:t>automisation</a:t>
            </a:r>
            <a:r>
              <a:rPr lang="en-GB" b="0" dirty="0"/>
              <a:t> of SSC production. The words chosen otherwise contain sounds that are equivalent (or very similar) to English SSCs, to that students can focus fully on the [SFC] (allowances are made for English pronunciation of [r], which is covered in year 8).</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None/>
            </a:pPr>
            <a:r>
              <a:rPr lang="en-GB" b="0" dirty="0"/>
              <a:t>1. Students pair up.</a:t>
            </a:r>
            <a:endParaRPr dirty="0"/>
          </a:p>
          <a:p>
            <a:pPr marL="0" lvl="0" indent="0" algn="l" rtl="0">
              <a:spcBef>
                <a:spcPts val="0"/>
              </a:spcBef>
              <a:spcAft>
                <a:spcPts val="0"/>
              </a:spcAft>
              <a:buNone/>
            </a:pPr>
            <a:r>
              <a:rPr lang="en-GB" b="0" dirty="0"/>
              <a:t>2. Teacher starts 20 second timer.</a:t>
            </a:r>
            <a:endParaRPr dirty="0"/>
          </a:p>
          <a:p>
            <a:pPr marL="0" lvl="0" indent="0" algn="l" rtl="0">
              <a:spcBef>
                <a:spcPts val="0"/>
              </a:spcBef>
              <a:spcAft>
                <a:spcPts val="0"/>
              </a:spcAft>
              <a:buNone/>
            </a:pPr>
            <a:r>
              <a:rPr lang="en-GB" b="0" dirty="0"/>
              <a:t>3. Student A tries to say the words without pronouncing the [SFC].</a:t>
            </a:r>
            <a:endParaRPr dirty="0"/>
          </a:p>
          <a:p>
            <a:pPr marL="0" lvl="0" indent="0" algn="l" rtl="0">
              <a:spcBef>
                <a:spcPts val="0"/>
              </a:spcBef>
              <a:spcAft>
                <a:spcPts val="0"/>
              </a:spcAft>
              <a:buNone/>
            </a:pPr>
            <a:r>
              <a:rPr lang="en-GB" b="0" dirty="0"/>
              <a:t>4. Student B makes speaker pause for 3 seconds every time an [SFC] is pronounced.</a:t>
            </a:r>
            <a:endParaRPr dirty="0"/>
          </a:p>
          <a:p>
            <a:pPr marL="0" lvl="0" indent="0" algn="l" rtl="0">
              <a:spcBef>
                <a:spcPts val="0"/>
              </a:spcBef>
              <a:spcAft>
                <a:spcPts val="0"/>
              </a:spcAft>
              <a:buNone/>
            </a:pPr>
            <a:r>
              <a:rPr lang="en-GB" b="0" dirty="0"/>
              <a:t>5. Complete before 20 seconds runs out.</a:t>
            </a:r>
            <a:endParaRPr dirty="0"/>
          </a:p>
          <a:p>
            <a:pPr marL="0" lvl="0" indent="0" algn="l" rtl="0">
              <a:spcBef>
                <a:spcPts val="0"/>
              </a:spcBef>
              <a:spcAft>
                <a:spcPts val="0"/>
              </a:spcAft>
              <a:buNone/>
            </a:pPr>
            <a:r>
              <a:rPr lang="en-GB" b="0" dirty="0"/>
              <a:t>6. Swap roles.</a:t>
            </a:r>
            <a:endParaRPr dirty="0"/>
          </a:p>
          <a:p>
            <a:pPr marL="0" lvl="0" indent="0" algn="l" rtl="0">
              <a:spcBef>
                <a:spcPts val="0"/>
              </a:spcBef>
              <a:spcAft>
                <a:spcPts val="0"/>
              </a:spcAft>
              <a:buNone/>
            </a:pPr>
            <a:r>
              <a:rPr lang="en-GB" b="0" dirty="0"/>
              <a:t>7. Click on the loudspeaker icons to check pronunciation. Students repeat.</a:t>
            </a:r>
            <a:endParaRPr dirty="0"/>
          </a:p>
          <a:p>
            <a:pPr marL="0" lvl="0" indent="0" algn="l" rtl="0">
              <a:spcBef>
                <a:spcPts val="0"/>
              </a:spcBef>
              <a:spcAft>
                <a:spcPts val="0"/>
              </a:spcAft>
              <a:buNone/>
            </a:pPr>
            <a:r>
              <a:rPr lang="en-GB" b="0" dirty="0"/>
              <a:t>7. Move onto the next slide.</a:t>
            </a:r>
            <a:endParaRPr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Word frequency (1 is the most frequent word in French): </a:t>
            </a:r>
            <a:br>
              <a:rPr lang="en-GB" dirty="0"/>
            </a:br>
            <a:r>
              <a:rPr lang="en-GB" b="0" dirty="0" err="1"/>
              <a:t>drap</a:t>
            </a:r>
            <a:r>
              <a:rPr lang="en-GB" b="1" dirty="0"/>
              <a:t> </a:t>
            </a:r>
            <a:r>
              <a:rPr lang="en-GB" b="0" dirty="0"/>
              <a:t>[&gt;5000], </a:t>
            </a:r>
            <a:r>
              <a:rPr lang="en-GB" b="0" dirty="0" err="1"/>
              <a:t>d’accord</a:t>
            </a:r>
            <a:r>
              <a:rPr lang="en-GB" b="0" dirty="0"/>
              <a:t> [736], vert [1060],</a:t>
            </a:r>
            <a:r>
              <a:rPr lang="en-GB" dirty="0"/>
              <a:t> canard [&gt;5000], </a:t>
            </a:r>
            <a:r>
              <a:rPr lang="en-GB" dirty="0" err="1"/>
              <a:t>estomac</a:t>
            </a:r>
            <a:r>
              <a:rPr lang="en-GB" dirty="0"/>
              <a:t> [&gt;5000], bras [1253] </a:t>
            </a:r>
            <a:endParaRPr dirty="0"/>
          </a:p>
          <a:p>
            <a:pPr marL="0" marR="0" lvl="0" indent="0" algn="l" rtl="0">
              <a:lnSpc>
                <a:spcPct val="100000"/>
              </a:lnSpc>
              <a:spcBef>
                <a:spcPts val="0"/>
              </a:spcBef>
              <a:spcAft>
                <a:spcPts val="0"/>
              </a:spcAft>
              <a:buClr>
                <a:schemeClr val="dk1"/>
              </a:buClr>
              <a:buSzPts val="1200"/>
              <a:buFont typeface="Century Gothic"/>
              <a:buNone/>
            </a:pPr>
            <a:r>
              <a:rPr lang="en-GB" sz="1200" b="0" i="0" dirty="0">
                <a:solidFill>
                  <a:schemeClr val="dk1"/>
                </a:solidFill>
                <a:latin typeface="Century Gothic"/>
                <a:ea typeface="Century Gothic"/>
                <a:cs typeface="Century Gothic"/>
                <a:sym typeface="Century Gothic"/>
              </a:rPr>
              <a:t>Source: </a:t>
            </a:r>
            <a:r>
              <a:rPr lang="en-GB" sz="1200" dirty="0" err="1">
                <a:solidFill>
                  <a:schemeClr val="dk1"/>
                </a:solidFill>
                <a:latin typeface="Century Gothic"/>
                <a:ea typeface="Century Gothic"/>
                <a:cs typeface="Century Gothic"/>
                <a:sym typeface="Century Gothic"/>
              </a:rPr>
              <a:t>Londsale</a:t>
            </a:r>
            <a:r>
              <a:rPr lang="en-GB" sz="1200" dirty="0">
                <a:solidFill>
                  <a:schemeClr val="dk1"/>
                </a:solidFill>
                <a:latin typeface="Century Gothic"/>
                <a:ea typeface="Century Gothic"/>
                <a:cs typeface="Century Gothic"/>
                <a:sym typeface="Century Gothic"/>
              </a:rPr>
              <a:t>, D., &amp; Le Bras, Y.  (2009). </a:t>
            </a:r>
            <a:r>
              <a:rPr lang="en-GB" sz="1200" i="1" dirty="0">
                <a:solidFill>
                  <a:schemeClr val="dk1"/>
                </a:solidFill>
                <a:latin typeface="Century Gothic"/>
                <a:ea typeface="Century Gothic"/>
                <a:cs typeface="Century Gothic"/>
                <a:sym typeface="Century Gothic"/>
              </a:rPr>
              <a:t>A Frequency Dictionary of French: Core vocabulary for learners </a:t>
            </a:r>
            <a:r>
              <a:rPr lang="en-GB" sz="1200" dirty="0">
                <a:solidFill>
                  <a:schemeClr val="dk1"/>
                </a:solidFill>
                <a:latin typeface="Century Gothic"/>
                <a:ea typeface="Century Gothic"/>
                <a:cs typeface="Century Gothic"/>
                <a:sym typeface="Century Gothic"/>
              </a:rPr>
              <a:t>London: Routledge.</a:t>
            </a:r>
            <a:endParaRPr dirty="0"/>
          </a:p>
          <a:p>
            <a:pPr marL="0" lvl="0" indent="0" algn="l" rtl="0">
              <a:spcBef>
                <a:spcPts val="0"/>
              </a:spcBef>
              <a:spcAft>
                <a:spcPts val="0"/>
              </a:spcAft>
              <a:buNone/>
            </a:pPr>
            <a:endParaRPr b="1" dirty="0"/>
          </a:p>
        </p:txBody>
      </p:sp>
      <p:sp>
        <p:nvSpPr>
          <p:cNvPr id="529" name="Google Shape;52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a:t>As per previous slide, but with the time halved.</a:t>
            </a:r>
            <a:endParaRPr/>
          </a:p>
        </p:txBody>
      </p:sp>
      <p:sp>
        <p:nvSpPr>
          <p:cNvPr id="562" name="Google Shape;56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a:t>As previous slide, but with the time halved again.</a:t>
            </a:r>
            <a:endParaRPr/>
          </a:p>
        </p:txBody>
      </p:sp>
      <p:sp>
        <p:nvSpPr>
          <p:cNvPr id="595" name="Google Shape;59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Recognition of the verbs, pronouns and conjunctions introduced this week.</a:t>
            </a:r>
            <a:endParaRPr lang="en-US" b="1" dirty="0"/>
          </a:p>
          <a:p>
            <a:endParaRPr lang="en-US" b="1" dirty="0"/>
          </a:p>
          <a:p>
            <a:r>
              <a:rPr lang="en-US" b="1" dirty="0"/>
              <a:t>Procedure:</a:t>
            </a:r>
          </a:p>
          <a:p>
            <a:r>
              <a:rPr lang="en-US" b="0" dirty="0"/>
              <a:t>1. Teacher pronounces word.</a:t>
            </a:r>
          </a:p>
          <a:p>
            <a:r>
              <a:rPr lang="en-US" b="0" dirty="0"/>
              <a:t>2. Students repeat.</a:t>
            </a:r>
          </a:p>
          <a:p>
            <a:r>
              <a:rPr lang="en-US" b="0" dirty="0"/>
              <a:t>3. Teacher asks for the meaning of the word.</a:t>
            </a:r>
          </a:p>
          <a:p>
            <a:r>
              <a:rPr lang="en-US" b="0" dirty="0"/>
              <a:t>4. Students reply with the English translation.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596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Recall of the verbs, pronouns and conjunctions introduced this week.</a:t>
            </a:r>
            <a:endParaRPr lang="en-US" b="1" dirty="0"/>
          </a:p>
          <a:p>
            <a:endParaRPr lang="en-US" b="1" dirty="0"/>
          </a:p>
          <a:p>
            <a:r>
              <a:rPr lang="en-US" b="1" dirty="0"/>
              <a:t>Procedure:</a:t>
            </a:r>
          </a:p>
          <a:p>
            <a:r>
              <a:rPr lang="en-US" b="0" dirty="0"/>
              <a:t>1. Work through each term as a class (next word will pulsate).</a:t>
            </a:r>
          </a:p>
          <a:p>
            <a:r>
              <a:rPr lang="en-US" b="0" dirty="0"/>
              <a:t>2. Teacher asks for French word recall from class with the help of the English word.</a:t>
            </a:r>
          </a:p>
          <a:p>
            <a:r>
              <a:rPr lang="en-US" b="0" dirty="0"/>
              <a:t>3. Reveal French word.</a:t>
            </a:r>
          </a:p>
          <a:p>
            <a:r>
              <a:rPr lang="en-US" b="0" dirty="0"/>
              <a:t>4. Then elicit pronunciation from the class.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827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NB: audio recording in process. Teaching to read out the French words in the meantime.</a:t>
            </a:r>
          </a:p>
          <a:p>
            <a:pPr marL="0" marR="0" lvl="0" indent="0" algn="l" defTabSz="914400" rtl="0" eaLnBrk="1" fontAlgn="auto" latinLnBrk="0" hangingPunct="1">
              <a:lnSpc>
                <a:spcPct val="100000"/>
              </a:lnSpc>
              <a:spcBef>
                <a:spcPts val="0"/>
              </a:spcBef>
              <a:spcAft>
                <a:spcPts val="80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introduce the verb </a:t>
            </a:r>
            <a:r>
              <a:rPr lang="en-GB" sz="9600" b="1" dirty="0" err="1">
                <a:solidFill>
                  <a:srgbClr val="5B9BD5">
                    <a:lumMod val="50000"/>
                  </a:srgbClr>
                </a:solidFill>
                <a:latin typeface="Century Gothic" panose="020B0502020202020204" pitchFamily="34" charset="0"/>
              </a:rPr>
              <a:t>être</a:t>
            </a:r>
            <a:r>
              <a:rPr kumimoji="0" lang="en-GB" sz="9600" b="1" i="0" u="none" strike="noStrike" kern="1200" cap="none" spc="0" normalizeH="0" baseline="0" dirty="0">
                <a:ln>
                  <a:noFill/>
                </a:ln>
                <a:solidFill>
                  <a:srgbClr val="5B9BD5">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a:t>
            </a:r>
            <a:r>
              <a:rPr lang="en-GB" sz="1200" b="1" i="0" kern="1200" dirty="0" err="1">
                <a:solidFill>
                  <a:schemeClr val="tx1"/>
                </a:solidFill>
                <a:effectLst/>
                <a:latin typeface="+mn-lt"/>
                <a:ea typeface="+mn-ea"/>
                <a:cs typeface="+mn-cs"/>
              </a:rPr>
              <a:t>Être</a:t>
            </a:r>
            <a:r>
              <a:rPr lang="en-GB" sz="1200" b="0" i="0" kern="1200" dirty="0">
                <a:solidFill>
                  <a:schemeClr val="tx1"/>
                </a:solidFill>
                <a:effectLst/>
                <a:latin typeface="+mn-lt"/>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French. All 25 most frequent verbs will be introduced early on using the same format. Both long form (infinitive) and short form (2</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nd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lang="en-GB" sz="1200" b="1" dirty="0" err="1">
                <a:solidFill>
                  <a:srgbClr val="5B9BD5">
                    <a:lumMod val="50000"/>
                  </a:srgbClr>
                </a:solidFill>
                <a:latin typeface="Century Gothic" panose="020B0502020202020204" pitchFamily="34" charset="0"/>
              </a:rPr>
              <a:t>être</a:t>
            </a:r>
            <a:r>
              <a:rPr kumimoji="0" lang="en-GB" sz="1200" b="1" i="0" u="none" strike="noStrike" kern="1200" cap="none" spc="0" normalizeH="0" baseline="0" dirty="0">
                <a:ln>
                  <a:noFill/>
                </a:ln>
                <a:solidFill>
                  <a:srgbClr val="5B9BD5">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Try 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es</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SFC</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[SFC]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dirty="0">
                <a:solidFill>
                  <a:schemeClr val="tx1"/>
                </a:solidFill>
                <a:effectLst/>
                <a:latin typeface="Century Gothic" panose="020B0502020202020204" pitchFamily="34" charset="0"/>
                <a:ea typeface="+mn-ea"/>
                <a:cs typeface="+mn-cs"/>
              </a:rPr>
              <a:t>Explanation in English, if desired: </a:t>
            </a:r>
            <a:r>
              <a:rPr lang="en-CA" sz="1200" b="0" i="0" u="none" strike="noStrike" kern="1200" dirty="0">
                <a:solidFill>
                  <a:schemeClr val="tx1"/>
                </a:solidFill>
                <a:effectLst/>
                <a:latin typeface="Century Gothic" panose="020B0502020202020204" pitchFamily="34" charset="0"/>
                <a:ea typeface="+mn-ea"/>
                <a:cs typeface="+mn-cs"/>
              </a:rPr>
              <a:t>Something that makes French sounds very different from English is that some consonants at the ends of words are silent. This means you don’t pronounce/sound them out at all. As in the word ‘dans’ in French. </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[SFC]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dans</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a:t>
            </a:r>
            <a:r>
              <a:rPr lang="en-GB" b="0" baseline="0" dirty="0"/>
              <a:t> hold ones finger to ones lips to indicate ‘</a:t>
            </a:r>
            <a:r>
              <a:rPr lang="en-GB" b="0" baseline="0" dirty="0" err="1"/>
              <a:t>Shhhh</a:t>
            </a:r>
            <a:r>
              <a:rPr lang="en-GB" b="0" baseline="0" dirty="0"/>
              <a:t>!’</a:t>
            </a:r>
            <a:r>
              <a:rPr lang="en-GB" b="0" dirty="0"/>
              <a:t>.</a:t>
            </a:r>
            <a:br>
              <a:rPr lang="en-GB" baseline="0" dirty="0"/>
            </a:br>
            <a:r>
              <a:rPr lang="en-GB" baseline="0" dirty="0"/>
              <a:t>4. Roll back the animations and work through 1-3 again, but this time, dropping your voice completely to listen carefully to the students saying the </a:t>
            </a:r>
            <a:r>
              <a:rPr lang="en-GB" b="1" dirty="0"/>
              <a:t>[SFC] </a:t>
            </a:r>
            <a:r>
              <a:rPr lang="en-GB" baseline="0" dirty="0"/>
              <a:t>sound, pronouncing </a:t>
            </a:r>
            <a:r>
              <a:rPr lang="en-GB" b="0" baseline="0" dirty="0"/>
              <a:t>”</a:t>
            </a:r>
            <a:r>
              <a:rPr lang="en-GB" b="1" baseline="0" dirty="0"/>
              <a:t>dans</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dans</a:t>
            </a:r>
            <a:r>
              <a:rPr lang="en-GB" baseline="0" dirty="0"/>
              <a:t> [11]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98267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b="1" dirty="0"/>
          </a:p>
          <a:p>
            <a:r>
              <a:rPr lang="en-GB" b="1" dirty="0"/>
              <a:t>Aim: </a:t>
            </a:r>
            <a:r>
              <a:rPr lang="en-GB" dirty="0"/>
              <a:t>To teach students the written and spoken forms of </a:t>
            </a:r>
            <a:r>
              <a:rPr lang="en-GB" i="0" dirty="0"/>
              <a:t>the</a:t>
            </a:r>
            <a:r>
              <a:rPr lang="en-GB" dirty="0"/>
              <a:t> verb </a:t>
            </a:r>
            <a:r>
              <a:rPr lang="en-GB" sz="1200" b="0" i="1" kern="1200" dirty="0" err="1">
                <a:solidFill>
                  <a:schemeClr val="tx1"/>
                </a:solidFill>
                <a:effectLst/>
                <a:latin typeface="+mn-lt"/>
                <a:ea typeface="+mn-ea"/>
                <a:cs typeface="+mn-cs"/>
              </a:rPr>
              <a:t>être</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in the </a:t>
            </a:r>
            <a:r>
              <a:rPr lang="en-GB" dirty="0"/>
              <a:t>first two persons singular.</a:t>
            </a:r>
            <a:endParaRPr lang="en-GB" b="0"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9737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Timing: 7 minutes</a:t>
            </a:r>
          </a:p>
          <a:p>
            <a:pPr marL="0" indent="0">
              <a:buNone/>
            </a:pPr>
            <a:endParaRPr lang="en-GB" b="1" dirty="0"/>
          </a:p>
          <a:p>
            <a:pPr marL="0" indent="0">
              <a:buNone/>
            </a:pPr>
            <a:r>
              <a:rPr lang="en-GB" b="1" dirty="0"/>
              <a:t>Aim: </a:t>
            </a:r>
            <a:r>
              <a:rPr lang="en-GB" b="0" dirty="0"/>
              <a:t>practising written recognition of </a:t>
            </a:r>
            <a:r>
              <a:rPr lang="en-GB" b="0" i="0" dirty="0"/>
              <a:t>the first and second person singular forms of </a:t>
            </a:r>
            <a:r>
              <a:rPr lang="en-GB" b="0" i="1" dirty="0" err="1"/>
              <a:t>être</a:t>
            </a:r>
            <a:endParaRPr lang="en-GB" b="1" dirty="0"/>
          </a:p>
          <a:p>
            <a:pPr marL="0" indent="0">
              <a:buNone/>
            </a:pPr>
            <a:endParaRPr lang="en-GB" dirty="0"/>
          </a:p>
          <a:p>
            <a:pPr marL="0" indent="0">
              <a:buNone/>
            </a:pPr>
            <a:r>
              <a:rPr lang="en-GB" b="1" dirty="0"/>
              <a:t>Procedure:</a:t>
            </a:r>
          </a:p>
          <a:p>
            <a:pPr marL="0" indent="0">
              <a:buNone/>
            </a:pPr>
            <a:r>
              <a:rPr lang="en-GB" dirty="0"/>
              <a:t>1. Write 1-8, </a:t>
            </a:r>
            <a:r>
              <a:rPr lang="en-GB" baseline="0" dirty="0"/>
              <a:t>‘je’ or ‘</a:t>
            </a:r>
            <a:r>
              <a:rPr lang="en-GB" baseline="0" dirty="0" err="1"/>
              <a:t>tu</a:t>
            </a:r>
            <a:r>
              <a:rPr lang="en-GB" baseline="0" dirty="0"/>
              <a:t>’ and the English adjective.</a:t>
            </a:r>
          </a:p>
          <a:p>
            <a:pPr marL="0" indent="0">
              <a:buNone/>
            </a:pPr>
            <a:r>
              <a:rPr lang="en-GB" dirty="0"/>
              <a:t>2. Click to reveal the answers.</a:t>
            </a:r>
          </a:p>
          <a:p>
            <a:pPr marL="0" indent="0">
              <a:buNone/>
            </a:pPr>
            <a:endParaRPr lang="en-GB" dirty="0"/>
          </a:p>
          <a:p>
            <a:pPr marL="0" indent="0">
              <a:buNone/>
            </a:pPr>
            <a:r>
              <a:rPr lang="en-GB" dirty="0"/>
              <a:t>Teachers may want to mention to students that both friends are boys. So, the adjectives (grand, petit) match match the masculine noun (there is no ‘e’ on the end). Do not dwell on it as the students will do more practice on this soon.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510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Timing: 7 minutes</a:t>
            </a:r>
          </a:p>
          <a:p>
            <a:pPr marL="0" indent="0">
              <a:buNone/>
            </a:pPr>
            <a:endParaRPr lang="en-GB" dirty="0"/>
          </a:p>
          <a:p>
            <a:pPr marL="0" indent="0">
              <a:buNone/>
            </a:pPr>
            <a:r>
              <a:rPr lang="en-GB" b="1" dirty="0"/>
              <a:t>Aim</a:t>
            </a:r>
            <a:r>
              <a:rPr lang="en-GB" b="0" dirty="0"/>
              <a:t>: practising aural recognition of </a:t>
            </a:r>
            <a:r>
              <a:rPr lang="en-GB" b="0" i="0" dirty="0"/>
              <a:t>the first and second person singular forms of </a:t>
            </a:r>
            <a:r>
              <a:rPr lang="en-GB" b="0" i="1" dirty="0" err="1"/>
              <a:t>être</a:t>
            </a:r>
            <a:endParaRPr lang="en-GB" b="0" i="1" dirty="0"/>
          </a:p>
          <a:p>
            <a:pPr marL="0" indent="0">
              <a:buNone/>
            </a:pPr>
            <a:endParaRPr lang="en-GB" b="0" i="1" dirty="0"/>
          </a:p>
          <a:p>
            <a:pPr marL="0" indent="0">
              <a:buNone/>
            </a:pPr>
            <a:r>
              <a:rPr lang="en-GB" b="1" i="0" dirty="0"/>
              <a:t>Procedure:</a:t>
            </a:r>
            <a:endParaRPr lang="en-GB" b="0" i="0" dirty="0"/>
          </a:p>
          <a:p>
            <a:pPr marL="0" indent="0">
              <a:buNone/>
            </a:pPr>
            <a:r>
              <a:rPr lang="en-GB" b="0" i="0" dirty="0"/>
              <a:t>1. Click the numbers to play the audio.</a:t>
            </a:r>
          </a:p>
          <a:p>
            <a:pPr marL="0" indent="0">
              <a:buFont typeface="+mj-lt"/>
              <a:buNone/>
            </a:pPr>
            <a:r>
              <a:rPr lang="en-GB" b="0" i="0" dirty="0"/>
              <a:t>2. Write 1-8 and ‘I’ or ‘you’.</a:t>
            </a:r>
          </a:p>
          <a:p>
            <a:pPr marL="0" indent="0">
              <a:buFont typeface="+mj-lt"/>
              <a:buNone/>
            </a:pPr>
            <a:r>
              <a:rPr lang="en-GB" b="0" i="0" dirty="0"/>
              <a:t>3. Click to reveal the answers.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0" i="0" dirty="0"/>
              <a:t>4. </a:t>
            </a:r>
            <a:r>
              <a:rPr lang="en-US" b="0" dirty="0"/>
              <a:t>Full audio (including pronoun) can be found on the next slide so that students can hear complete French sentences.</a:t>
            </a:r>
            <a:endParaRPr lang="en-GB" b="0" i="0" dirty="0"/>
          </a:p>
          <a:p>
            <a:pPr marL="0" indent="0">
              <a:buNone/>
            </a:pPr>
            <a:endParaRPr lang="en-GB" dirty="0"/>
          </a:p>
          <a:p>
            <a:pPr marL="0" indent="0">
              <a:buNone/>
            </a:pPr>
            <a:r>
              <a:rPr lang="en-GB" b="1" dirty="0"/>
              <a:t>Transcript:</a:t>
            </a:r>
          </a:p>
          <a:p>
            <a:pPr marL="228600" indent="-228600">
              <a:buAutoNum type="arabicParenR"/>
            </a:pPr>
            <a:r>
              <a:rPr lang="en-GB" dirty="0"/>
              <a:t>[beep] </a:t>
            </a:r>
            <a:r>
              <a:rPr lang="en-GB" baseline="0" dirty="0"/>
              <a:t>es grand.</a:t>
            </a:r>
          </a:p>
          <a:p>
            <a:pPr marL="228600" indent="-228600">
              <a:buAutoNum type="arabicParenR"/>
            </a:pPr>
            <a:r>
              <a:rPr lang="en-GB" dirty="0"/>
              <a:t>[beep] </a:t>
            </a:r>
            <a:r>
              <a:rPr lang="en-GB" baseline="0" dirty="0" err="1"/>
              <a:t>suis</a:t>
            </a:r>
            <a:r>
              <a:rPr lang="en-GB" baseline="0" dirty="0"/>
              <a:t> petit.</a:t>
            </a:r>
          </a:p>
          <a:p>
            <a:pPr marL="228600" indent="-228600">
              <a:buAutoNum type="arabicParenR"/>
            </a:pPr>
            <a:r>
              <a:rPr lang="en-GB" dirty="0"/>
              <a:t>[beep] </a:t>
            </a:r>
            <a:r>
              <a:rPr lang="en-GB" baseline="0" dirty="0" err="1"/>
              <a:t>suis</a:t>
            </a:r>
            <a:r>
              <a:rPr lang="en-GB" baseline="0" dirty="0"/>
              <a:t> </a:t>
            </a:r>
            <a:r>
              <a:rPr lang="en-GB" baseline="0" dirty="0" err="1"/>
              <a:t>anglais</a:t>
            </a:r>
            <a:r>
              <a:rPr lang="en-GB" baseline="0" dirty="0"/>
              <a:t>.</a:t>
            </a:r>
          </a:p>
          <a:p>
            <a:pPr marL="228600" indent="-228600">
              <a:buAutoNum type="arabicParenR"/>
            </a:pPr>
            <a:r>
              <a:rPr lang="en-GB" dirty="0"/>
              <a:t>[beep] </a:t>
            </a:r>
            <a:r>
              <a:rPr lang="en-GB" baseline="0" dirty="0"/>
              <a:t>es cool.</a:t>
            </a:r>
          </a:p>
          <a:p>
            <a:pPr marL="228600" indent="-228600">
              <a:buAutoNum type="arabicParenR"/>
            </a:pPr>
            <a:r>
              <a:rPr lang="en-GB" dirty="0"/>
              <a:t>[beep] </a:t>
            </a:r>
            <a:r>
              <a:rPr lang="en-GB" baseline="0" dirty="0"/>
              <a:t>es </a:t>
            </a:r>
            <a:r>
              <a:rPr lang="en-GB" baseline="0" dirty="0" err="1"/>
              <a:t>calme</a:t>
            </a:r>
            <a:r>
              <a:rPr lang="en-GB" baseline="0" dirty="0"/>
              <a:t>.</a:t>
            </a:r>
          </a:p>
          <a:p>
            <a:pPr marL="228600" indent="-228600">
              <a:buAutoNum type="arabicParenR"/>
            </a:pPr>
            <a:r>
              <a:rPr lang="en-GB" dirty="0"/>
              <a:t>[beep] </a:t>
            </a:r>
            <a:r>
              <a:rPr lang="en-GB" baseline="0" dirty="0" err="1"/>
              <a:t>suis</a:t>
            </a:r>
            <a:r>
              <a:rPr lang="en-GB" baseline="0" dirty="0"/>
              <a:t> </a:t>
            </a:r>
            <a:r>
              <a:rPr lang="en-GB" baseline="0" dirty="0" err="1"/>
              <a:t>français</a:t>
            </a:r>
            <a:r>
              <a:rPr lang="en-GB" baseline="0" dirty="0"/>
              <a:t>.</a:t>
            </a:r>
          </a:p>
          <a:p>
            <a:pPr marL="0" indent="0">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cognates used (1 is the most frequent word in French): </a:t>
            </a:r>
            <a:br>
              <a:rPr lang="en-GB" baseline="0" dirty="0"/>
            </a:br>
            <a:r>
              <a:rPr lang="en-GB" baseline="0" dirty="0" err="1"/>
              <a:t>calme</a:t>
            </a:r>
            <a:r>
              <a:rPr lang="en-GB" baseline="0" dirty="0"/>
              <a:t> [1731], cool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326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0" baseline="0" dirty="0"/>
              <a:t>Answers to the previous exercise with full audio played on clicks.</a:t>
            </a:r>
          </a:p>
          <a:p>
            <a:pPr marL="0" indent="0">
              <a:buNone/>
            </a:pPr>
            <a:endParaRPr lang="en-GB" dirty="0"/>
          </a:p>
          <a:p>
            <a:r>
              <a:rPr lang="en-US" b="1" dirty="0"/>
              <a:t>Transcript [audio pending – teacher to read out in the meantime]</a:t>
            </a:r>
          </a:p>
          <a:p>
            <a:pPr marL="228600" indent="-228600">
              <a:buAutoNum type="arabicParenR"/>
            </a:pPr>
            <a:r>
              <a:rPr lang="en-GB" dirty="0"/>
              <a:t>Tu </a:t>
            </a:r>
            <a:r>
              <a:rPr lang="en-GB" baseline="0" dirty="0"/>
              <a:t>es grand.</a:t>
            </a:r>
          </a:p>
          <a:p>
            <a:pPr marL="228600" indent="-228600">
              <a:buAutoNum type="arabicParenR"/>
            </a:pPr>
            <a:r>
              <a:rPr lang="en-GB" baseline="0" dirty="0"/>
              <a:t>Je </a:t>
            </a:r>
            <a:r>
              <a:rPr lang="en-GB" baseline="0" dirty="0" err="1"/>
              <a:t>suis</a:t>
            </a:r>
            <a:r>
              <a:rPr lang="en-GB" baseline="0" dirty="0"/>
              <a:t> petit.</a:t>
            </a:r>
          </a:p>
          <a:p>
            <a:pPr marL="228600" indent="-228600">
              <a:buAutoNum type="arabicParenR"/>
            </a:pPr>
            <a:r>
              <a:rPr lang="en-GB" baseline="0" dirty="0"/>
              <a:t>Je </a:t>
            </a:r>
            <a:r>
              <a:rPr lang="en-GB" baseline="0" dirty="0" err="1"/>
              <a:t>suis</a:t>
            </a:r>
            <a:r>
              <a:rPr lang="en-GB" baseline="0" dirty="0"/>
              <a:t> </a:t>
            </a:r>
            <a:r>
              <a:rPr lang="en-GB" baseline="0" dirty="0" err="1"/>
              <a:t>anglais</a:t>
            </a:r>
            <a:r>
              <a:rPr lang="en-GB" baseline="0" dirty="0"/>
              <a:t>.</a:t>
            </a:r>
          </a:p>
          <a:p>
            <a:pPr marL="228600" indent="-228600">
              <a:buAutoNum type="arabicParenR"/>
            </a:pPr>
            <a:r>
              <a:rPr lang="en-GB" baseline="0" dirty="0"/>
              <a:t>Tu es cool.</a:t>
            </a:r>
          </a:p>
          <a:p>
            <a:pPr marL="228600" indent="-228600">
              <a:buAutoNum type="arabicParenR"/>
            </a:pPr>
            <a:r>
              <a:rPr lang="en-GB" baseline="0" dirty="0"/>
              <a:t>Tu es </a:t>
            </a:r>
            <a:r>
              <a:rPr lang="en-GB" baseline="0" dirty="0" err="1"/>
              <a:t>calme</a:t>
            </a:r>
            <a:r>
              <a:rPr lang="en-GB" baseline="0" dirty="0"/>
              <a:t>.</a:t>
            </a:r>
          </a:p>
          <a:p>
            <a:pPr marL="228600" indent="-228600">
              <a:buAutoNum type="arabicParenR"/>
            </a:pPr>
            <a:r>
              <a:rPr lang="en-GB" baseline="0" dirty="0"/>
              <a:t>Je </a:t>
            </a:r>
            <a:r>
              <a:rPr lang="en-GB" baseline="0" dirty="0" err="1"/>
              <a:t>suis</a:t>
            </a:r>
            <a:r>
              <a:rPr lang="en-GB" baseline="0" dirty="0"/>
              <a:t> </a:t>
            </a:r>
            <a:r>
              <a:rPr lang="en-GB" baseline="0" dirty="0" err="1"/>
              <a:t>français</a:t>
            </a:r>
            <a:r>
              <a:rPr lang="en-GB" baseline="0" dirty="0"/>
              <a:t>.</a:t>
            </a:r>
          </a:p>
          <a:p>
            <a:pPr marL="0" indent="0">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cognates used (1 is the most frequent word in French): </a:t>
            </a:r>
            <a:br>
              <a:rPr lang="en-GB" baseline="0" dirty="0"/>
            </a:br>
            <a:r>
              <a:rPr lang="en-GB" baseline="0" dirty="0" err="1"/>
              <a:t>calme</a:t>
            </a:r>
            <a:r>
              <a:rPr lang="en-GB" baseline="0" dirty="0"/>
              <a:t> [1731], cool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919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Timing: 7 minutes</a:t>
            </a:r>
          </a:p>
          <a:p>
            <a:pPr marL="0" indent="0">
              <a:buNone/>
            </a:pPr>
            <a:endParaRPr lang="en-GB" b="1" baseline="0" dirty="0"/>
          </a:p>
          <a:p>
            <a:pPr marL="0" indent="0">
              <a:buNone/>
            </a:pPr>
            <a:r>
              <a:rPr lang="en-GB" b="1" baseline="0" dirty="0"/>
              <a:t>Aim:</a:t>
            </a:r>
            <a:r>
              <a:rPr lang="en-GB" b="0" baseline="0" dirty="0"/>
              <a:t> practising oral production of the first and second person singular forms of </a:t>
            </a:r>
            <a:r>
              <a:rPr lang="en-GB" b="0" i="1" baseline="0" dirty="0" err="1"/>
              <a:t>être</a:t>
            </a:r>
            <a:endParaRPr lang="en-GB" b="0" i="0" baseline="0" dirty="0"/>
          </a:p>
          <a:p>
            <a:pPr marL="0" indent="0">
              <a:buNone/>
            </a:pPr>
            <a:endParaRPr lang="en-GB" b="0" i="0" baseline="0" dirty="0"/>
          </a:p>
          <a:p>
            <a:pPr marL="0" indent="0">
              <a:buNone/>
            </a:pPr>
            <a:r>
              <a:rPr lang="en-GB" b="1" i="0" baseline="0" dirty="0"/>
              <a:t>Procedure:</a:t>
            </a: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Download and cut out the prompt cards (found on the portal alongside this resource).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Separate the cards into two piles – one pile of the pronoun pictures (‘I’ and ‘you’) and one pile of adjectives.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baseline="0" dirty="0"/>
              <a:t>Partner A picks a pronoun (I or you) and then an adjective; partner B gives the translation.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a:t>
            </a:r>
            <a:r>
              <a:rPr lang="en-GB" baseline="0" dirty="0"/>
              <a:t>Students then swap roles.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a:t>
            </a:r>
            <a:r>
              <a:rPr lang="en-GB" baseline="0" dirty="0"/>
              <a:t>Pairs can time themselves, repeating the activity to see how quickly they can complete all the sentences and translations.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a:t>
            </a:r>
            <a:r>
              <a:rPr lang="en-GB" baseline="0" dirty="0"/>
              <a:t>With each new game, different sentences will be generated.</a:t>
            </a:r>
          </a:p>
          <a:p>
            <a:pPr marL="0" indent="0">
              <a:buNone/>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the students will be creating sentences as per the cards only, and so will not need the feminine form of the adjectives.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The cards do not have to be printed, but they provide a model for the speaking activity.  Students can easily be given one sheet of A4 white paper, fold it in half (lengthways), then again in half (widthways), then again in half (widthways), so that 8 equal-sized rectangular shapes are created.  In 2 of them, they write ‘I’, in 2 others, they write ‘you’, then they write: tall, short, English, French once on each of the other 4.  They tear (with or without use of a ruler, and certainly no scissors – it doesn’t need to be neat!).  The first time students create their own flashcards takes about 5 mins, but they get quicker and quicker.  It saves copying, cutting…</a:t>
            </a:r>
          </a:p>
          <a:p>
            <a:pPr marL="0" indent="0">
              <a:buNone/>
            </a:pP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872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Timing: 6 minutes</a:t>
            </a:r>
          </a:p>
          <a:p>
            <a:pPr marL="0" indent="0">
              <a:buNone/>
            </a:pPr>
            <a:endParaRPr lang="en-GB" baseline="0" dirty="0"/>
          </a:p>
          <a:p>
            <a:pPr marL="0" indent="0">
              <a:buNone/>
            </a:pPr>
            <a:r>
              <a:rPr lang="en-GB" b="1" baseline="0" dirty="0"/>
              <a:t>Aim: </a:t>
            </a:r>
            <a:r>
              <a:rPr lang="en-GB" b="0" baseline="0" dirty="0"/>
              <a:t>practising written production of the first and second person singular forms of </a:t>
            </a:r>
            <a:r>
              <a:rPr lang="en-GB" b="0" i="1" baseline="0" dirty="0" err="1"/>
              <a:t>être</a:t>
            </a:r>
            <a:endParaRPr lang="en-GB" b="0" i="1" baseline="0" dirty="0"/>
          </a:p>
          <a:p>
            <a:pPr marL="0" indent="0">
              <a:buNone/>
            </a:pPr>
            <a:endParaRPr lang="en-GB" b="0" i="1" baseline="0" dirty="0"/>
          </a:p>
          <a:p>
            <a:pPr marL="0" indent="0">
              <a:buNone/>
            </a:pPr>
            <a:r>
              <a:rPr lang="en-GB" b="1" i="0"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1. </a:t>
            </a:r>
            <a:r>
              <a:rPr lang="en-GB" baseline="0" dirty="0"/>
              <a:t>On mini whiteboards or paper, students write the sentence generated on each click of the </a:t>
            </a:r>
            <a:r>
              <a:rPr lang="en-GB" baseline="0" dirty="0" err="1"/>
              <a:t>powerpoint</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2. </a:t>
            </a:r>
            <a:r>
              <a:rPr lang="en-GB" baseline="0" dirty="0"/>
              <a:t>After each of the first few items, check that the students are writing </a:t>
            </a:r>
            <a:r>
              <a:rPr lang="en-GB" b="1" baseline="0" dirty="0"/>
              <a:t>je </a:t>
            </a:r>
            <a:r>
              <a:rPr lang="en-GB" b="1" baseline="0" dirty="0" err="1"/>
              <a:t>suis</a:t>
            </a:r>
            <a:r>
              <a:rPr lang="en-GB" b="1" baseline="0" dirty="0"/>
              <a:t> </a:t>
            </a:r>
            <a:r>
              <a:rPr lang="en-GB" baseline="0" dirty="0"/>
              <a:t>and </a:t>
            </a:r>
            <a:r>
              <a:rPr lang="en-GB" b="1" baseline="0" dirty="0" err="1"/>
              <a:t>tu</a:t>
            </a:r>
            <a:r>
              <a:rPr lang="en-GB" b="1" baseline="0" dirty="0"/>
              <a:t> es </a:t>
            </a:r>
            <a:r>
              <a:rPr lang="en-GB" baseline="0" dirty="0"/>
              <a:t>correctly.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521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5896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[SFC], </a:t>
            </a:r>
            <a:r>
              <a:rPr lang="en-GB" b="0" dirty="0"/>
              <a:t>introduction of SSC </a:t>
            </a:r>
            <a:r>
              <a:rPr lang="en-GB" b="1" dirty="0"/>
              <a: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1" dirty="0"/>
              <a:t>first</a:t>
            </a:r>
            <a:r>
              <a:rPr lang="en-GB" b="1" baseline="0" dirty="0"/>
              <a:t> and second person singular forms of</a:t>
            </a:r>
            <a:r>
              <a:rPr lang="en-GB" b="1" dirty="0"/>
              <a:t> </a:t>
            </a:r>
            <a:r>
              <a:rPr lang="en-GB" sz="1200" b="1" i="1" dirty="0" err="1">
                <a:solidFill>
                  <a:prstClr val="white"/>
                </a:solidFill>
                <a:latin typeface="Calibri" panose="020F0502020204030204" pitchFamily="34" charset="0"/>
                <a:cs typeface="Calibri" panose="020F0502020204030204" pitchFamily="34" charset="0"/>
              </a:rPr>
              <a:t>être</a:t>
            </a:r>
            <a:endParaRPr lang="en-GB" sz="1200" b="1" i="1"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Introduction of regular adjective gender agreement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7.1.1.1 (introduce) </a:t>
            </a:r>
            <a:r>
              <a:rPr lang="fr-FR" dirty="0">
                <a:solidFill>
                  <a:srgbClr val="000000"/>
                </a:solidFill>
                <a:latin typeface="Century Gothic" panose="020B0502020202020204" pitchFamily="34" charset="0"/>
              </a:rPr>
              <a:t>être [5], es [5], suis [5], lire [278], écrire [382], écouter [429], parler [429], je [22], tu [112], anglais</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[784], anglaise</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[784], français</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[251], française</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[251], grand [59], petit [138], grande [59], petite [138], et [6], au revoir [1274], bonjour [1972]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Londsale,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The additional English meanings of the following words have been added to Quizlet since the creation of this resource: petit (short, small, </a:t>
            </a:r>
            <a:r>
              <a:rPr lang="en-US" b="0" i="1" dirty="0">
                <a:solidFill>
                  <a:srgbClr val="000000"/>
                </a:solidFill>
                <a:effectLst/>
                <a:latin typeface="Arial" panose="020B0604020202020204" pitchFamily="34" charset="0"/>
              </a:rPr>
              <a:t>little</a:t>
            </a:r>
            <a:r>
              <a:rPr lang="en-US" b="0" i="0" dirty="0">
                <a:solidFill>
                  <a:srgbClr val="000000"/>
                </a:solidFill>
                <a:effectLst/>
                <a:latin typeface="Arial" panose="020B0604020202020204" pitchFamily="34" charset="0"/>
              </a:rPr>
              <a:t>)</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9377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animal</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a:t>
            </a:r>
            <a:r>
              <a:rPr lang="en-GB" b="0" dirty="0"/>
              <a:t>mimic</a:t>
            </a:r>
            <a:r>
              <a:rPr lang="en-GB" b="0" baseline="0" dirty="0"/>
              <a:t> an animal’s motion, perhaps holding ones arms and hands close to the chest as ‘paws’.</a:t>
            </a:r>
            <a:br>
              <a:rPr lang="en-GB" baseline="0" dirty="0"/>
            </a:br>
            <a:r>
              <a:rPr lang="en-GB" baseline="0" dirty="0"/>
              <a:t>4. Roll back the animations and work through 1-3 again, but this time, dropping your voice completely to listen carefully to the students saying the </a:t>
            </a:r>
            <a:r>
              <a:rPr lang="en-GB" b="1" dirty="0"/>
              <a:t>[a] </a:t>
            </a:r>
            <a:r>
              <a:rPr lang="en-GB" baseline="0" dirty="0"/>
              <a:t>sound, pronouncing </a:t>
            </a:r>
            <a:r>
              <a:rPr lang="en-GB" b="0" baseline="0" dirty="0"/>
              <a:t>”</a:t>
            </a:r>
            <a:r>
              <a:rPr lang="en-GB" b="1" baseline="0" dirty="0"/>
              <a:t>animal</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animal </a:t>
            </a:r>
            <a:r>
              <a:rPr lang="en-GB" baseline="0" dirty="0"/>
              <a:t>[1002]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078295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605632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92589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 </a:t>
            </a:r>
            <a:r>
              <a:rPr lang="en-GB" baseline="0" dirty="0"/>
              <a:t>and then the </a:t>
            </a:r>
            <a:r>
              <a:rPr lang="en-GB" b="1" baseline="0" dirty="0"/>
              <a:t>source</a:t>
            </a:r>
            <a:r>
              <a:rPr lang="en-GB" baseline="0" dirty="0"/>
              <a:t> word again ‘</a:t>
            </a:r>
            <a:r>
              <a:rPr lang="en-GB" b="1" baseline="0" dirty="0"/>
              <a:t>animal</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animal </a:t>
            </a:r>
            <a:r>
              <a:rPr lang="en-GB" baseline="0" dirty="0"/>
              <a:t>[1002]; </a:t>
            </a:r>
            <a:r>
              <a:rPr lang="en-GB" b="1" baseline="0" dirty="0" err="1"/>
              <a:t>ça</a:t>
            </a:r>
            <a:r>
              <a:rPr lang="en-GB" b="1" baseline="0" dirty="0"/>
              <a:t> </a:t>
            </a:r>
            <a:r>
              <a:rPr lang="en-GB" b="1" baseline="0" dirty="0" err="1"/>
              <a:t>va</a:t>
            </a:r>
            <a:r>
              <a:rPr lang="en-GB" b="1" baseline="0" dirty="0"/>
              <a:t>? </a:t>
            </a:r>
            <a:r>
              <a:rPr lang="en-GB" baseline="0" dirty="0"/>
              <a:t>[54 (</a:t>
            </a:r>
            <a:r>
              <a:rPr lang="en-GB" baseline="0" dirty="0" err="1"/>
              <a:t>cela</a:t>
            </a:r>
            <a:r>
              <a:rPr lang="en-GB" baseline="0" dirty="0"/>
              <a:t>), 53 (</a:t>
            </a:r>
            <a:r>
              <a:rPr lang="en-GB" baseline="0" dirty="0" err="1"/>
              <a:t>aller</a:t>
            </a:r>
            <a:r>
              <a:rPr lang="en-GB" baseline="0" dirty="0"/>
              <a:t>)]; </a:t>
            </a:r>
            <a:r>
              <a:rPr lang="en-GB" b="1" baseline="0" dirty="0" err="1"/>
              <a:t>malade</a:t>
            </a:r>
            <a:r>
              <a:rPr lang="en-GB" b="1" baseline="0" dirty="0"/>
              <a:t> </a:t>
            </a:r>
            <a:r>
              <a:rPr lang="en-GB" b="0" baseline="0" dirty="0"/>
              <a:t>[1066]</a:t>
            </a:r>
            <a:r>
              <a:rPr lang="en-GB" baseline="0" dirty="0"/>
              <a:t> </a:t>
            </a:r>
            <a:r>
              <a:rPr lang="en-GB" b="1" baseline="0" dirty="0"/>
              <a:t>mal</a:t>
            </a:r>
            <a:r>
              <a:rPr lang="en-GB" baseline="0" dirty="0"/>
              <a:t> [277]; </a:t>
            </a:r>
            <a:r>
              <a:rPr lang="en-GB" b="1" baseline="0" dirty="0"/>
              <a:t>table</a:t>
            </a:r>
            <a:r>
              <a:rPr lang="en-GB" baseline="0" dirty="0"/>
              <a:t> [1019]; </a:t>
            </a:r>
            <a:r>
              <a:rPr lang="en-GB" b="1" baseline="0" dirty="0"/>
              <a:t>sac </a:t>
            </a:r>
            <a:r>
              <a:rPr lang="en-GB" baseline="0" dirty="0"/>
              <a:t>[2343]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66774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633871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367066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dirty="0"/>
              <a:t>to practise production of SSC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Students work in pairs, alternately saying one of the words and listening to spot errors in their partner’s pronunciation.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Students get one point for each correct French pronunciation of the SSC and lose a point if they say the English equivalent!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Click on the words to check pronunciation. Students repeat.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Go over the meaning of the words. These are all cognates or near-cognates, purposefully chosen for unlearning the connection between the SSC and the English sound. In some cases the words may have multiple meanings in English (e.g. </a:t>
            </a:r>
            <a:r>
              <a:rPr lang="en-GB" b="0" i="1" dirty="0"/>
              <a:t>grave</a:t>
            </a:r>
            <a:r>
              <a:rPr lang="en-GB" b="0" i="0" dirty="0"/>
              <a:t>) so these should be clarified. Students will find it rewarding in the first lesson to be able to recognise ten new words! Explain that lots of words are shared between the languages and they will encounter more of these across the year.</a:t>
            </a:r>
            <a:endParaRPr lang="en-GB"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table [1019], rare [1233], dame [1983], radio [1526], phase [1754], trace [1848], place [129], </a:t>
            </a:r>
            <a:r>
              <a:rPr lang="en-GB" baseline="0" dirty="0" err="1"/>
              <a:t>favorable</a:t>
            </a:r>
            <a:r>
              <a:rPr lang="en-GB" baseline="0" dirty="0"/>
              <a:t> [1443], grave [443], date [660]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b="1" dirty="0"/>
          </a:p>
          <a:p>
            <a:r>
              <a:rPr lang="en-GB" b="1" dirty="0"/>
              <a:t>Aim:</a:t>
            </a:r>
            <a:r>
              <a:rPr lang="en-GB" b="0" dirty="0"/>
              <a:t> introducing regular adjective gender agreement.</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introducing pronunciation changes with adjective agreement</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905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9232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Recognition of the adjectives introduced this week.</a:t>
            </a:r>
            <a:endParaRPr lang="en-US" b="1" dirty="0"/>
          </a:p>
          <a:p>
            <a:endParaRPr lang="en-US" b="1" dirty="0"/>
          </a:p>
          <a:p>
            <a:r>
              <a:rPr lang="en-US" b="1" dirty="0"/>
              <a:t>Procedure:</a:t>
            </a:r>
          </a:p>
          <a:p>
            <a:r>
              <a:rPr lang="en-US" b="0" dirty="0"/>
              <a:t>1. Teacher pronounces word.</a:t>
            </a:r>
          </a:p>
          <a:p>
            <a:r>
              <a:rPr lang="en-US" b="0" dirty="0"/>
              <a:t>2. Students repeat.</a:t>
            </a:r>
          </a:p>
          <a:p>
            <a:r>
              <a:rPr lang="en-US" b="0" dirty="0"/>
              <a:t>3. Teacher asks for the meaning of the word.</a:t>
            </a:r>
          </a:p>
          <a:p>
            <a:r>
              <a:rPr lang="en-US" b="0" dirty="0"/>
              <a:t>4. Students reply with the English translation.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6164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Recall of the verbs, pronouns and conjunctions introduced this week.</a:t>
            </a:r>
            <a:endParaRPr lang="en-US" b="1" dirty="0"/>
          </a:p>
          <a:p>
            <a:endParaRPr lang="en-US" b="1" dirty="0"/>
          </a:p>
          <a:p>
            <a:r>
              <a:rPr lang="en-US" b="1" dirty="0"/>
              <a:t>Procedure:</a:t>
            </a:r>
          </a:p>
          <a:p>
            <a:r>
              <a:rPr lang="en-US" b="0" dirty="0"/>
              <a:t>1. Work through each term as a class (next word will pulsate).</a:t>
            </a:r>
          </a:p>
          <a:p>
            <a:r>
              <a:rPr lang="en-US" b="0" dirty="0"/>
              <a:t>2. Teacher asks for French word recall from class with the help of the English word.</a:t>
            </a:r>
          </a:p>
          <a:p>
            <a:r>
              <a:rPr lang="en-US" b="0" dirty="0"/>
              <a:t>3. Reveal French word.</a:t>
            </a:r>
          </a:p>
          <a:p>
            <a:r>
              <a:rPr lang="en-US" b="0" dirty="0"/>
              <a:t>4. Then elicit pronunciation from the class.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7602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Aural recognition of eight adjective forms introduced this week, introducing students to the concept of masculine and feminine forms.</a:t>
            </a:r>
          </a:p>
          <a:p>
            <a:endParaRPr lang="en-US" b="1" dirty="0"/>
          </a:p>
          <a:p>
            <a:r>
              <a:rPr lang="en-US" b="1" dirty="0"/>
              <a:t>Procedure:</a:t>
            </a:r>
          </a:p>
          <a:p>
            <a:pPr marL="0" indent="0">
              <a:buNone/>
            </a:pPr>
            <a:r>
              <a:rPr lang="en-US" b="0" dirty="0"/>
              <a:t>1. Students write 1-8 in their books.</a:t>
            </a:r>
          </a:p>
          <a:p>
            <a:pPr marL="0" indent="0">
              <a:buNone/>
            </a:pPr>
            <a:r>
              <a:rPr lang="en-US" b="0" dirty="0"/>
              <a:t>2. Click on a number to play an adjective.</a:t>
            </a:r>
          </a:p>
          <a:p>
            <a:r>
              <a:rPr lang="en-US" b="0" dirty="0"/>
              <a:t>3. Students listen and write an answer A-H.</a:t>
            </a:r>
          </a:p>
          <a:p>
            <a:r>
              <a:rPr lang="en-US" b="0" dirty="0"/>
              <a:t>4. On a click, a transcription of the word is revealed. Draw attention to the difference in the masculine and feminine spelling.</a:t>
            </a:r>
          </a:p>
          <a:p>
            <a:r>
              <a:rPr lang="en-US" b="0" dirty="0"/>
              <a:t>5. Play the audio again to allow students to see the sound/spelling correspondence and click to reveal the answer.</a:t>
            </a:r>
          </a:p>
          <a:p>
            <a:endParaRPr lang="en-US" b="0" dirty="0"/>
          </a:p>
          <a:p>
            <a:r>
              <a:rPr lang="en-US" b="1" dirty="0"/>
              <a:t>Transcript:</a:t>
            </a:r>
          </a:p>
          <a:p>
            <a:pPr marL="228600" indent="-228600">
              <a:buAutoNum type="arabicPeriod"/>
            </a:pPr>
            <a:r>
              <a:rPr lang="fr-FR" baseline="0" dirty="0"/>
              <a:t>française (E)</a:t>
            </a:r>
          </a:p>
          <a:p>
            <a:pPr marL="228600" indent="-228600">
              <a:buAutoNum type="arabicPeriod"/>
            </a:pPr>
            <a:r>
              <a:rPr lang="fr-FR" baseline="0" dirty="0"/>
              <a:t>grand (G)</a:t>
            </a:r>
          </a:p>
          <a:p>
            <a:pPr marL="228600" indent="-228600">
              <a:buAutoNum type="arabicPeriod"/>
            </a:pPr>
            <a:r>
              <a:rPr lang="fr-FR" baseline="0" dirty="0"/>
              <a:t>anglais (B)</a:t>
            </a:r>
          </a:p>
          <a:p>
            <a:pPr marL="228600" indent="-228600">
              <a:buAutoNum type="arabicPeriod"/>
            </a:pPr>
            <a:r>
              <a:rPr lang="fr-FR" baseline="0" dirty="0"/>
              <a:t>petite (C)</a:t>
            </a:r>
          </a:p>
          <a:p>
            <a:pPr marL="228600" indent="-228600">
              <a:buAutoNum type="arabicPeriod"/>
            </a:pPr>
            <a:r>
              <a:rPr lang="fr-FR" baseline="0" dirty="0"/>
              <a:t>anglaise (H)</a:t>
            </a:r>
          </a:p>
          <a:p>
            <a:pPr marL="228600" indent="-228600">
              <a:buAutoNum type="arabicPeriod"/>
            </a:pPr>
            <a:r>
              <a:rPr lang="fr-FR" baseline="0" dirty="0"/>
              <a:t>grande (A)</a:t>
            </a:r>
          </a:p>
          <a:p>
            <a:pPr marL="228600" indent="-228600">
              <a:buAutoNum type="arabicPeriod"/>
            </a:pPr>
            <a:r>
              <a:rPr lang="fr-FR" baseline="0" dirty="0"/>
              <a:t>français (D)</a:t>
            </a:r>
          </a:p>
          <a:p>
            <a:pPr marL="228600" indent="-228600">
              <a:buAutoNum type="arabicPeriod"/>
            </a:pPr>
            <a:r>
              <a:rPr lang="fr-FR" baseline="0" dirty="0"/>
              <a:t>petit (F)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Oral production of eight adjective forms introduced this week, introducing students to the concept of masculine and feminine forms.</a:t>
            </a:r>
            <a:endParaRPr lang="en-US" b="1" dirty="0"/>
          </a:p>
          <a:p>
            <a:endParaRPr lang="en-US" b="1" dirty="0"/>
          </a:p>
          <a:p>
            <a:r>
              <a:rPr lang="en-US" b="1" dirty="0"/>
              <a:t>Procedure:</a:t>
            </a:r>
          </a:p>
          <a:p>
            <a:endParaRPr lang="en-US" b="1" dirty="0"/>
          </a:p>
          <a:p>
            <a:pPr marL="0" indent="0">
              <a:buNone/>
            </a:pPr>
            <a:r>
              <a:rPr lang="en-US" b="0" dirty="0"/>
              <a:t>1. Students try to pronounce word. Click on the number to check. Students repeat.</a:t>
            </a:r>
          </a:p>
          <a:p>
            <a:r>
              <a:rPr lang="en-US" b="0" dirty="0"/>
              <a:t>2. Students then choose a translation A-H.</a:t>
            </a:r>
          </a:p>
          <a:p>
            <a:r>
              <a:rPr lang="en-US" b="0" dirty="0"/>
              <a:t>3. Click to reveal answer.</a:t>
            </a:r>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aseline="0" dirty="0"/>
              <a:t>petite (C)</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aseline="0" dirty="0"/>
              <a:t>anglais (B)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aseline="0" dirty="0"/>
              <a:t>français (D)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aseline="0" dirty="0"/>
              <a:t>grande (A)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aseline="0" dirty="0"/>
              <a:t>anglaise (H)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aseline="0" dirty="0"/>
              <a:t>petit (F)</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aseline="0" dirty="0"/>
              <a:t>grand (G)</a:t>
            </a:r>
          </a:p>
          <a:p>
            <a:pPr marL="228600" indent="-228600">
              <a:buAutoNum type="arabicPeriod"/>
            </a:pPr>
            <a:r>
              <a:rPr lang="fr-FR" baseline="0" dirty="0"/>
              <a:t>française (E)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baseline="0" dirty="0"/>
              <a:t>anglais</a:t>
            </a:r>
            <a:r>
              <a:rPr lang="fr-FR" baseline="30000" dirty="0"/>
              <a:t>1</a:t>
            </a:r>
            <a:r>
              <a:rPr lang="fr-FR" baseline="0" dirty="0"/>
              <a:t> [784], anglaise</a:t>
            </a:r>
            <a:r>
              <a:rPr lang="fr-FR" baseline="30000" dirty="0"/>
              <a:t>1</a:t>
            </a:r>
            <a:r>
              <a:rPr lang="fr-FR" baseline="0" dirty="0"/>
              <a:t> [784], français</a:t>
            </a:r>
            <a:r>
              <a:rPr lang="fr-FR" baseline="30000" dirty="0"/>
              <a:t>1</a:t>
            </a:r>
            <a:r>
              <a:rPr lang="fr-FR" baseline="0" dirty="0"/>
              <a:t> [251], française</a:t>
            </a:r>
            <a:r>
              <a:rPr lang="fr-FR" baseline="30000" dirty="0"/>
              <a:t>1</a:t>
            </a:r>
            <a:r>
              <a:rPr lang="fr-FR" baseline="0" dirty="0"/>
              <a:t> [251], grand [59], petit [138], grande [59], petite [138]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err="1"/>
              <a:t>practising</a:t>
            </a:r>
            <a:r>
              <a:rPr lang="en-US" b="0" dirty="0"/>
              <a:t> written recognition of regular adjective gender agreement</a:t>
            </a:r>
            <a:endParaRPr lang="en-US" b="1" dirty="0"/>
          </a:p>
          <a:p>
            <a:endParaRPr lang="en-US" b="1" dirty="0"/>
          </a:p>
          <a:p>
            <a:r>
              <a:rPr lang="en-US" b="1" dirty="0"/>
              <a:t>Procedure:</a:t>
            </a:r>
          </a:p>
          <a:p>
            <a:pPr marL="0" indent="0">
              <a:buNone/>
            </a:pPr>
            <a:r>
              <a:rPr lang="en-US" b="0" dirty="0"/>
              <a:t>1. Write 1-8 and M (male) or F (female)</a:t>
            </a:r>
          </a:p>
          <a:p>
            <a:pPr marL="0" indent="0">
              <a:buNone/>
            </a:pPr>
            <a:r>
              <a:rPr lang="en-US" b="0" dirty="0"/>
              <a:t>2. Click to reveal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err="1"/>
              <a:t>practising</a:t>
            </a:r>
            <a:r>
              <a:rPr lang="en-US" b="0" dirty="0"/>
              <a:t> aural recognition of regular adjective gender agreement</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aseline="0" dirty="0"/>
              <a:t>Write 1-8 and the name of the student that matches the description. Each description matches only one student. </a:t>
            </a:r>
            <a:endParaRPr lang="en-US" b="0" dirty="0"/>
          </a:p>
          <a:p>
            <a:r>
              <a:rPr lang="en-US" b="0" dirty="0"/>
              <a:t>2. Click to reveal the answers.</a:t>
            </a:r>
          </a:p>
          <a:p>
            <a:endParaRPr lang="en-US" b="0" dirty="0"/>
          </a:p>
          <a:p>
            <a:r>
              <a:rPr lang="en-US" b="1" dirty="0"/>
              <a:t>Transcript:</a:t>
            </a:r>
          </a:p>
          <a:p>
            <a:pPr marL="228600" indent="-228600">
              <a:buAutoNum type="arabicParenR"/>
            </a:pPr>
            <a:r>
              <a:rPr lang="en-GB" baseline="0" dirty="0" err="1"/>
              <a:t>anglais</a:t>
            </a:r>
            <a:r>
              <a:rPr lang="en-GB" baseline="0" dirty="0"/>
              <a:t>, grand</a:t>
            </a:r>
          </a:p>
          <a:p>
            <a:pPr marL="228600" indent="-228600">
              <a:buAutoNum type="arabicParenR"/>
            </a:pPr>
            <a:r>
              <a:rPr lang="en-GB" baseline="0" dirty="0"/>
              <a:t>petit, </a:t>
            </a:r>
            <a:r>
              <a:rPr lang="en-GB" baseline="0" dirty="0" err="1"/>
              <a:t>français</a:t>
            </a:r>
            <a:endParaRPr lang="en-GB" baseline="0" dirty="0"/>
          </a:p>
          <a:p>
            <a:pPr marL="228600" indent="-228600">
              <a:buAutoNum type="arabicParenR"/>
            </a:pPr>
            <a:r>
              <a:rPr lang="en-GB" baseline="0" dirty="0" err="1"/>
              <a:t>grande</a:t>
            </a:r>
            <a:r>
              <a:rPr lang="en-GB" baseline="0" dirty="0"/>
              <a:t>, anglaise</a:t>
            </a:r>
          </a:p>
          <a:p>
            <a:pPr marL="228600" indent="-228600">
              <a:buAutoNum type="arabicParenR"/>
            </a:pPr>
            <a:r>
              <a:rPr lang="en-GB" baseline="0" dirty="0"/>
              <a:t>grand, </a:t>
            </a:r>
            <a:r>
              <a:rPr lang="en-GB" baseline="0" dirty="0" err="1"/>
              <a:t>français</a:t>
            </a:r>
            <a:endParaRPr lang="en-GB" baseline="0" dirty="0"/>
          </a:p>
          <a:p>
            <a:pPr marL="228600" indent="-228600">
              <a:buAutoNum type="arabicParenR"/>
            </a:pPr>
            <a:r>
              <a:rPr lang="en-GB" baseline="0" dirty="0"/>
              <a:t>anglaise, petite</a:t>
            </a:r>
          </a:p>
          <a:p>
            <a:pPr marL="228600" indent="-228600">
              <a:buAutoNum type="arabicParenR"/>
            </a:pPr>
            <a:r>
              <a:rPr lang="en-GB" baseline="0" dirty="0" err="1"/>
              <a:t>grande</a:t>
            </a:r>
            <a:r>
              <a:rPr lang="en-GB" baseline="0" dirty="0"/>
              <a:t>, </a:t>
            </a:r>
            <a:r>
              <a:rPr lang="en-GB" baseline="0" dirty="0" err="1"/>
              <a:t>française</a:t>
            </a:r>
            <a:endParaRPr lang="en-GB" baseline="0" dirty="0"/>
          </a:p>
          <a:p>
            <a:pPr marL="228600" indent="-228600">
              <a:buAutoNum type="arabicParenR"/>
            </a:pPr>
            <a:r>
              <a:rPr lang="en-GB" baseline="0" dirty="0"/>
              <a:t>petit, </a:t>
            </a:r>
            <a:r>
              <a:rPr lang="en-GB" baseline="0" dirty="0" err="1"/>
              <a:t>anglais</a:t>
            </a:r>
            <a:endParaRPr lang="en-GB" baseline="0" dirty="0"/>
          </a:p>
          <a:p>
            <a:pPr marL="228600" indent="-228600">
              <a:buAutoNum type="arabicParenR"/>
            </a:pPr>
            <a:r>
              <a:rPr lang="en-GB" baseline="0" dirty="0" err="1"/>
              <a:t>française</a:t>
            </a:r>
            <a:r>
              <a:rPr lang="en-GB" baseline="0" dirty="0"/>
              <a:t>, petite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GB" sz="1200" b="0" i="0" kern="1200" dirty="0">
                <a:solidFill>
                  <a:schemeClr val="tx1"/>
                </a:solidFill>
                <a:effectLst/>
                <a:latin typeface="+mn-lt"/>
                <a:ea typeface="+mn-ea"/>
                <a:cs typeface="+mn-cs"/>
              </a:rPr>
              <a:t>reinforcing/practising pronunciation changes, checking understanding of vocabulary</a:t>
            </a:r>
            <a:endParaRPr lang="en-GB" sz="1200" b="0" i="0" kern="1200" baseline="0" dirty="0">
              <a:solidFill>
                <a:schemeClr val="tx1"/>
              </a:solidFill>
              <a:effectLst/>
              <a:latin typeface="+mn-lt"/>
              <a:ea typeface="+mn-ea"/>
              <a:cs typeface="+mn-cs"/>
            </a:endParaRPr>
          </a:p>
          <a:p>
            <a:endParaRPr lang="en-US" b="1" dirty="0"/>
          </a:p>
          <a:p>
            <a:r>
              <a:rPr lang="en-US" b="1" dirty="0"/>
              <a:t>Procedure:</a:t>
            </a:r>
          </a:p>
          <a:p>
            <a:r>
              <a:rPr lang="en-US" b="0" dirty="0"/>
              <a:t>This slide can be used in a number of ways: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sz="1200" b="0" i="0" kern="1200" baseline="0" dirty="0">
                <a:solidFill>
                  <a:schemeClr val="tx1"/>
                </a:solidFill>
                <a:effectLst/>
                <a:latin typeface="+mn-lt"/>
                <a:ea typeface="+mn-ea"/>
                <a:cs typeface="+mn-cs"/>
              </a:rPr>
              <a:t>To reinforce pronunciation changes ahead of the speaking, in a listen and repeat whole class style</a:t>
            </a:r>
            <a:endParaRPr lang="en-US" b="0" dirty="0"/>
          </a:p>
          <a:p>
            <a:pPr marL="0" indent="0">
              <a:buNone/>
            </a:pPr>
            <a:r>
              <a:rPr lang="en-US" b="0" dirty="0"/>
              <a:t>2. </a:t>
            </a:r>
            <a:r>
              <a:rPr lang="en-GB" baseline="0" dirty="0"/>
              <a:t>To practise pronunciation changes. Whole class – the teacher asks individuals to give the correct answer.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a:t>
            </a:r>
            <a:r>
              <a:rPr lang="en-GB" baseline="0" dirty="0"/>
              <a:t> To practise pronunciation changes. </a:t>
            </a:r>
            <a:r>
              <a:rPr lang="en-GB" baseline="0" dirty="0" err="1"/>
              <a:t>Pairwork</a:t>
            </a:r>
            <a:r>
              <a:rPr lang="en-GB" baseline="0" dirty="0"/>
              <a:t> – when the adjective disappears, ask students to turn to their partner and say the adjective out loud.  This could be then be practised a few times, with a competition element added by shortening the time sequence on the animation.  Challenge pairs to complete within the new speeded up time.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baseline="0" dirty="0"/>
              <a:t>As a help-sheet which can be printed out for reference at any point during the speaking and writing activities for those students who need it. (Duplicate the slide and select print “2 to a page” for A5 size help sheets)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err="1"/>
              <a:t>practising</a:t>
            </a:r>
            <a:r>
              <a:rPr lang="en-US" b="0" dirty="0"/>
              <a:t> oral production of regular adjective gender agreement</a:t>
            </a:r>
            <a:endParaRPr lang="en-US" b="1" dirty="0"/>
          </a:p>
          <a:p>
            <a:endParaRPr lang="en-US" b="1" dirty="0"/>
          </a:p>
          <a:p>
            <a:r>
              <a:rPr lang="en-US" b="1" dirty="0"/>
              <a:t>Procedure:</a:t>
            </a:r>
          </a:p>
          <a:p>
            <a:r>
              <a:rPr lang="en-US" b="0" dirty="0"/>
              <a:t>1.</a:t>
            </a:r>
            <a:r>
              <a:rPr lang="en-GB" baseline="0" dirty="0"/>
              <a:t> Partner A choses a person and say the two adjectives that describe that person (ensuring s/he gives the correct form). </a:t>
            </a:r>
            <a:endParaRPr lang="en-US" b="0" dirty="0"/>
          </a:p>
          <a:p>
            <a:r>
              <a:rPr lang="en-US" b="0" dirty="0"/>
              <a:t>2.</a:t>
            </a:r>
            <a:r>
              <a:rPr lang="en-GB" baseline="0" dirty="0"/>
              <a:t> Partner B identifies the person.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a:t>
            </a:r>
            <a:r>
              <a:rPr lang="en-GB" baseline="0" dirty="0"/>
              <a:t> They then swap roles.</a:t>
            </a:r>
            <a:endParaRPr lang="en-GB" b="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9661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err="1"/>
              <a:t>practising</a:t>
            </a:r>
            <a:r>
              <a:rPr lang="en-US" b="0" dirty="0"/>
              <a:t> written production of regular adjective gender agreement</a:t>
            </a:r>
            <a:endParaRPr lang="en-US" b="1" dirty="0"/>
          </a:p>
          <a:p>
            <a:endParaRPr lang="en-US" b="1" dirty="0"/>
          </a:p>
          <a:p>
            <a:r>
              <a:rPr lang="en-US" b="1" dirty="0"/>
              <a:t>Procedure:</a:t>
            </a:r>
          </a:p>
          <a:p>
            <a:r>
              <a:rPr lang="en-US" b="0" dirty="0"/>
              <a:t>1. Students write 1-4 and a sentence describing their chosen person.</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aural </a:t>
            </a:r>
            <a:r>
              <a:rPr lang="en-GB" b="0" baseline="0"/>
              <a:t>comprehension and </a:t>
            </a:r>
            <a:r>
              <a:rPr lang="en-GB" b="0" baseline="0" dirty="0"/>
              <a:t>production of the phrase </a:t>
            </a:r>
            <a:r>
              <a:rPr lang="en-GB" b="0" i="0" baseline="0" dirty="0"/>
              <a:t>‘au revoir’.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bring up the word ‘au revoir’, which is one of the vocabulary items in this week’s pre-learning set.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Say ‘bonjour’. Students repeat.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say ‘au revoir’ to one another before leaving the class.</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515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[SFC]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[SFC] (in this case is SFC – silent final consonant so nothing to pronounce as an individual sound!) </a:t>
            </a:r>
            <a:r>
              <a:rPr lang="en-GB" baseline="0" dirty="0"/>
              <a:t>and then the </a:t>
            </a:r>
            <a:r>
              <a:rPr lang="en-GB" b="1" baseline="0" dirty="0"/>
              <a:t>source</a:t>
            </a:r>
            <a:r>
              <a:rPr lang="en-GB" baseline="0" dirty="0"/>
              <a:t> word again ‘</a:t>
            </a:r>
            <a:r>
              <a:rPr lang="en-GB" b="1" baseline="0" dirty="0"/>
              <a:t>dans</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dans</a:t>
            </a:r>
            <a:r>
              <a:rPr lang="en-GB" baseline="0" dirty="0"/>
              <a:t> [11]; </a:t>
            </a:r>
            <a:r>
              <a:rPr lang="en-GB" b="1" baseline="0" dirty="0"/>
              <a:t>petit </a:t>
            </a:r>
            <a:r>
              <a:rPr lang="en-GB" b="0" baseline="0" dirty="0"/>
              <a:t>[138]</a:t>
            </a:r>
            <a:r>
              <a:rPr lang="en-GB" baseline="0" dirty="0"/>
              <a:t> </a:t>
            </a:r>
            <a:r>
              <a:rPr lang="en-GB" b="1" baseline="0" dirty="0"/>
              <a:t>prix</a:t>
            </a:r>
            <a:r>
              <a:rPr lang="en-GB" baseline="0" dirty="0"/>
              <a:t> [310]; </a:t>
            </a:r>
            <a:r>
              <a:rPr lang="en-GB" b="1" baseline="0" dirty="0"/>
              <a:t>mot</a:t>
            </a:r>
            <a:r>
              <a:rPr lang="en-GB" baseline="0" dirty="0"/>
              <a:t> [220]; </a:t>
            </a:r>
            <a:r>
              <a:rPr lang="en-GB" b="1" baseline="0" dirty="0" err="1"/>
              <a:t>mais</a:t>
            </a:r>
            <a:r>
              <a:rPr lang="en-GB" baseline="0" dirty="0"/>
              <a:t> [30]; </a:t>
            </a:r>
            <a:r>
              <a:rPr lang="en-GB" b="1" baseline="0" dirty="0"/>
              <a:t>grand </a:t>
            </a:r>
            <a:r>
              <a:rPr lang="en-GB" baseline="0" dirty="0"/>
              <a:t>[59].</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069962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90273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19806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some of the new words on this week’s vocabulary list and introduce students to the layout of NCELP materials. To introduce the first topic of the lesson, explored further on the next slides (silent final consonant).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bring up the word ‘bonjour’, which is one of the vocabulary items in this week’s pre-learning set.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Say ‘bonjour’. Students repeat.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say ‘bonjour’ to others in the class.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bring up the phrase ‘</a:t>
            </a:r>
            <a:r>
              <a:rPr lang="en-GB" sz="1200" b="0" baseline="0" dirty="0">
                <a:solidFill>
                  <a:schemeClr val="accent1">
                    <a:lumMod val="50000"/>
                  </a:schemeClr>
                </a:solidFill>
              </a:rPr>
              <a:t>j</a:t>
            </a:r>
            <a:r>
              <a:rPr lang="en-GB" sz="1200" dirty="0">
                <a:solidFill>
                  <a:schemeClr val="accent1">
                    <a:lumMod val="50000"/>
                  </a:schemeClr>
                </a:solidFill>
              </a:rPr>
              <a:t>e </a:t>
            </a:r>
            <a:r>
              <a:rPr lang="en-GB" sz="1200" dirty="0" err="1">
                <a:solidFill>
                  <a:schemeClr val="accent1">
                    <a:lumMod val="50000"/>
                  </a:schemeClr>
                </a:solidFill>
              </a:rPr>
              <a:t>suis</a:t>
            </a:r>
            <a:r>
              <a:rPr lang="en-GB" sz="1200" dirty="0">
                <a:solidFill>
                  <a:schemeClr val="accent1">
                    <a:lumMod val="50000"/>
                  </a:schemeClr>
                </a:solidFill>
              </a:rPr>
              <a:t> </a:t>
            </a:r>
            <a:r>
              <a:rPr lang="en-GB" sz="1200" dirty="0" err="1">
                <a:solidFill>
                  <a:schemeClr val="accent1">
                    <a:lumMod val="50000"/>
                  </a:schemeClr>
                </a:solidFill>
              </a:rPr>
              <a:t>française</a:t>
            </a:r>
            <a:r>
              <a:rPr lang="en-GB" sz="1200" dirty="0">
                <a:solidFill>
                  <a:schemeClr val="accent1">
                    <a:lumMod val="50000"/>
                  </a:schemeClr>
                </a:solidFill>
              </a:rPr>
              <a:t>.’ ‘Je </a:t>
            </a:r>
            <a:r>
              <a:rPr lang="en-GB" sz="1200" dirty="0" err="1">
                <a:solidFill>
                  <a:schemeClr val="accent1">
                    <a:lumMod val="50000"/>
                  </a:schemeClr>
                </a:solidFill>
              </a:rPr>
              <a:t>suis</a:t>
            </a:r>
            <a:r>
              <a:rPr lang="en-GB" sz="1200" dirty="0">
                <a:solidFill>
                  <a:schemeClr val="accent1">
                    <a:lumMod val="50000"/>
                  </a:schemeClr>
                </a:solidFill>
              </a:rPr>
              <a:t>’ and ‘</a:t>
            </a:r>
            <a:r>
              <a:rPr lang="en-GB" sz="1200" dirty="0" err="1">
                <a:solidFill>
                  <a:schemeClr val="accent1">
                    <a:lumMod val="50000"/>
                  </a:schemeClr>
                </a:solidFill>
              </a:rPr>
              <a:t>française</a:t>
            </a:r>
            <a:r>
              <a:rPr lang="en-GB" sz="1200" dirty="0">
                <a:solidFill>
                  <a:schemeClr val="accent1">
                    <a:lumMod val="50000"/>
                  </a:schemeClr>
                </a:solidFill>
              </a:rPr>
              <a:t>’ are in this week’s pre-learning set.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rPr>
              <a:t>Say ‘j</a:t>
            </a:r>
            <a:r>
              <a:rPr lang="en-GB" sz="1200" dirty="0">
                <a:solidFill>
                  <a:schemeClr val="accent1">
                    <a:lumMod val="50000"/>
                  </a:schemeClr>
                </a:solidFill>
              </a:rPr>
              <a:t>e </a:t>
            </a:r>
            <a:r>
              <a:rPr lang="en-GB" sz="1200" dirty="0" err="1">
                <a:solidFill>
                  <a:schemeClr val="accent1">
                    <a:lumMod val="50000"/>
                  </a:schemeClr>
                </a:solidFill>
              </a:rPr>
              <a:t>suis</a:t>
            </a:r>
            <a:r>
              <a:rPr lang="en-GB" sz="1200" dirty="0">
                <a:solidFill>
                  <a:schemeClr val="accent1">
                    <a:lumMod val="50000"/>
                  </a:schemeClr>
                </a:solidFill>
              </a:rPr>
              <a:t> </a:t>
            </a:r>
            <a:r>
              <a:rPr lang="en-GB" sz="1200" dirty="0" err="1">
                <a:solidFill>
                  <a:schemeClr val="accent1">
                    <a:lumMod val="50000"/>
                  </a:schemeClr>
                </a:solidFill>
              </a:rPr>
              <a:t>française</a:t>
            </a:r>
            <a:r>
              <a:rPr lang="en-GB" sz="1200" dirty="0">
                <a:solidFill>
                  <a:schemeClr val="accent1">
                    <a:lumMod val="50000"/>
                  </a:schemeClr>
                </a:solidFill>
              </a:rPr>
              <a:t>.’ students repeat.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rPr>
              <a:t>Click to bring up the phrase ‘</a:t>
            </a:r>
            <a:r>
              <a:rPr lang="en-GB" sz="1200" dirty="0">
                <a:solidFill>
                  <a:schemeClr val="accent1">
                    <a:lumMod val="50000"/>
                  </a:schemeClr>
                </a:solidFill>
              </a:rPr>
              <a:t>Je </a:t>
            </a:r>
            <a:r>
              <a:rPr lang="en-GB" sz="1200" dirty="0" err="1">
                <a:solidFill>
                  <a:schemeClr val="accent1">
                    <a:lumMod val="50000"/>
                  </a:schemeClr>
                </a:solidFill>
              </a:rPr>
              <a:t>suis</a:t>
            </a:r>
            <a:r>
              <a:rPr lang="en-GB" sz="1200" dirty="0">
                <a:solidFill>
                  <a:schemeClr val="accent1">
                    <a:lumMod val="50000"/>
                  </a:schemeClr>
                </a:solidFill>
              </a:rPr>
              <a:t> le cousin de </a:t>
            </a:r>
            <a:r>
              <a:rPr lang="en-GB" sz="1200" dirty="0" err="1">
                <a:solidFill>
                  <a:schemeClr val="accent1">
                    <a:lumMod val="50000"/>
                  </a:schemeClr>
                </a:solidFill>
              </a:rPr>
              <a:t>Léa</a:t>
            </a:r>
            <a:r>
              <a:rPr lang="en-GB" sz="1200" dirty="0">
                <a:solidFill>
                  <a:schemeClr val="accent1">
                    <a:lumMod val="50000"/>
                  </a:schemeClr>
                </a:solidFill>
              </a:rPr>
              <a:t> !’ ‘le’, ‘cousin’ and ‘de’ are not  part of this week’s vocabulary set, but students can see the direct correspondence with the English gloss.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bring up the phrase ‘</a:t>
            </a:r>
            <a:r>
              <a:rPr lang="en-GB" sz="1200" b="0" baseline="0" dirty="0">
                <a:solidFill>
                  <a:schemeClr val="accent1">
                    <a:lumMod val="50000"/>
                  </a:schemeClr>
                </a:solidFill>
              </a:rPr>
              <a:t>j</a:t>
            </a:r>
            <a:r>
              <a:rPr lang="en-GB" sz="1200" dirty="0">
                <a:solidFill>
                  <a:schemeClr val="accent1">
                    <a:lumMod val="50000"/>
                  </a:schemeClr>
                </a:solidFill>
              </a:rPr>
              <a:t>e </a:t>
            </a:r>
            <a:r>
              <a:rPr lang="en-GB" sz="1200" dirty="0" err="1">
                <a:solidFill>
                  <a:schemeClr val="accent1">
                    <a:lumMod val="50000"/>
                  </a:schemeClr>
                </a:solidFill>
              </a:rPr>
              <a:t>suis</a:t>
            </a:r>
            <a:r>
              <a:rPr lang="en-GB" sz="1200" dirty="0">
                <a:solidFill>
                  <a:schemeClr val="accent1">
                    <a:lumMod val="50000"/>
                  </a:schemeClr>
                </a:solidFill>
              </a:rPr>
              <a:t> </a:t>
            </a:r>
            <a:r>
              <a:rPr lang="en-GB" sz="1200" dirty="0" err="1">
                <a:solidFill>
                  <a:schemeClr val="accent1">
                    <a:lumMod val="50000"/>
                  </a:schemeClr>
                </a:solidFill>
              </a:rPr>
              <a:t>française</a:t>
            </a:r>
            <a:r>
              <a:rPr lang="en-GB" sz="1200" dirty="0">
                <a:solidFill>
                  <a:schemeClr val="accent1">
                    <a:lumMod val="50000"/>
                  </a:schemeClr>
                </a:solidFill>
              </a:rPr>
              <a:t>.’ ‘Je </a:t>
            </a:r>
            <a:r>
              <a:rPr lang="en-GB" sz="1200" dirty="0" err="1">
                <a:solidFill>
                  <a:schemeClr val="accent1">
                    <a:lumMod val="50000"/>
                  </a:schemeClr>
                </a:solidFill>
              </a:rPr>
              <a:t>suis</a:t>
            </a:r>
            <a:r>
              <a:rPr lang="en-GB" sz="1200" dirty="0">
                <a:solidFill>
                  <a:schemeClr val="accent1">
                    <a:lumMod val="50000"/>
                  </a:schemeClr>
                </a:solidFill>
              </a:rPr>
              <a:t>’ and ‘</a:t>
            </a:r>
            <a:r>
              <a:rPr lang="en-GB" sz="1200" dirty="0" err="1">
                <a:solidFill>
                  <a:schemeClr val="accent1">
                    <a:lumMod val="50000"/>
                  </a:schemeClr>
                </a:solidFill>
              </a:rPr>
              <a:t>française</a:t>
            </a:r>
            <a:r>
              <a:rPr lang="en-GB" sz="1200" dirty="0">
                <a:solidFill>
                  <a:schemeClr val="accent1">
                    <a:lumMod val="50000"/>
                  </a:schemeClr>
                </a:solidFill>
              </a:rPr>
              <a:t>’ are in this week’s pre-learning set. Draw attention to the differing pronunciation in the masculine and feminine form.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rPr>
              <a:t>Say ‘j</a:t>
            </a:r>
            <a:r>
              <a:rPr lang="en-GB" sz="1200" dirty="0">
                <a:solidFill>
                  <a:schemeClr val="accent1">
                    <a:lumMod val="50000"/>
                  </a:schemeClr>
                </a:solidFill>
              </a:rPr>
              <a:t>e </a:t>
            </a:r>
            <a:r>
              <a:rPr lang="en-GB" sz="1200" dirty="0" err="1">
                <a:solidFill>
                  <a:schemeClr val="accent1">
                    <a:lumMod val="50000"/>
                  </a:schemeClr>
                </a:solidFill>
              </a:rPr>
              <a:t>suis</a:t>
            </a:r>
            <a:r>
              <a:rPr lang="en-GB" sz="1200" dirty="0">
                <a:solidFill>
                  <a:schemeClr val="accent1">
                    <a:lumMod val="50000"/>
                  </a:schemeClr>
                </a:solidFill>
              </a:rPr>
              <a:t> </a:t>
            </a:r>
            <a:r>
              <a:rPr lang="en-GB" sz="1200" dirty="0" err="1">
                <a:solidFill>
                  <a:schemeClr val="accent1">
                    <a:lumMod val="50000"/>
                  </a:schemeClr>
                </a:solidFill>
              </a:rPr>
              <a:t>français</a:t>
            </a:r>
            <a:r>
              <a:rPr lang="en-GB" sz="1200" dirty="0">
                <a:solidFill>
                  <a:schemeClr val="accent1">
                    <a:lumMod val="50000"/>
                  </a:schemeClr>
                </a:solidFill>
              </a:rPr>
              <a:t>.’ students repeat.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1">
                    <a:lumMod val="50000"/>
                  </a:schemeClr>
                </a:solidFill>
              </a:rPr>
              <a:t>On clicks, the four modalities appear. Students listen to the pronunciation and repeat.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1">
                    <a:lumMod val="50000"/>
                  </a:schemeClr>
                </a:solidFill>
              </a:rPr>
              <a:t>On a click, the info bubble appears, explaining the purpose of the bubble in the top right of the screen, which shows the mode/modality.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1">
                    <a:lumMod val="50000"/>
                  </a:schemeClr>
                </a:solidFill>
              </a:rPr>
              <a:t>On a final click, a bubble appears to highlight the silent [s] at the end of </a:t>
            </a:r>
            <a:r>
              <a:rPr lang="en-GB" sz="1200" i="1" dirty="0" err="1">
                <a:solidFill>
                  <a:schemeClr val="accent5">
                    <a:lumMod val="50000"/>
                  </a:schemeClr>
                </a:solidFill>
              </a:rPr>
              <a:t>français</a:t>
            </a:r>
            <a:r>
              <a:rPr lang="en-GB" sz="1200" i="0" dirty="0">
                <a:solidFill>
                  <a:schemeClr val="accent5">
                    <a:lumMod val="50000"/>
                  </a:schemeClr>
                </a:solidFill>
              </a:rPr>
              <a:t>. This provides an introduction to the concept of silent final consonants in French, which will be explored more in the slides that follow.</a:t>
            </a:r>
            <a:endParaRPr lang="en-GB" sz="1200" i="1"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vocabulary used (1 is the most frequent word in French): </a:t>
            </a:r>
            <a:br>
              <a:rPr lang="en-GB" baseline="0" dirty="0"/>
            </a:br>
            <a:r>
              <a:rPr lang="en-GB" baseline="0" dirty="0"/>
              <a:t>le [2], cousin [&gt;5000], de [3]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1">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dirty="0">
              <a:solidFill>
                <a:schemeClr val="accent1">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baseline="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57259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03/02/2023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03/02/2023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03/02/2023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03/02/2023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94434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46297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474222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37144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4772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924690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03/02/2023</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26349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03/02/2023</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153656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03/02/2023</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00519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03/02/2023</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023474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03/02/2023</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29171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03/02/2023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03/02/2023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03/02/2023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03/02/2023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C8B844A-83D7-4DBC-99DE-7C7D7993802C}" type="datetimeFigureOut">
              <a:rPr lang="en-GB" smtClean="0"/>
              <a:t>03/02/2023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BFE097-7765-4EDC-93F7-6412A771A0C3}" type="slidenum">
              <a:rPr lang="en-GB" smtClean="0"/>
              <a:t>‹#›</a:t>
            </a:fld>
            <a:endParaRPr lang="en-GB"/>
          </a:p>
        </p:txBody>
      </p:sp>
    </p:spTree>
    <p:extLst>
      <p:ext uri="{BB962C8B-B14F-4D97-AF65-F5344CB8AC3E}">
        <p14:creationId xmlns:p14="http://schemas.microsoft.com/office/powerpoint/2010/main" val="24968277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C8B844A-83D7-4DBC-99DE-7C7D7993802C}" type="datetimeFigureOut">
              <a:rPr lang="en-GB" smtClean="0"/>
              <a:t>03/02/2023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BFE097-7765-4EDC-93F7-6412A771A0C3}" type="slidenum">
              <a:rPr lang="en-GB" smtClean="0"/>
              <a:t>‹#›</a:t>
            </a:fld>
            <a:endParaRPr lang="en-GB"/>
          </a:p>
        </p:txBody>
      </p:sp>
    </p:spTree>
    <p:extLst>
      <p:ext uri="{BB962C8B-B14F-4D97-AF65-F5344CB8AC3E}">
        <p14:creationId xmlns:p14="http://schemas.microsoft.com/office/powerpoint/2010/main" val="17305379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8B844A-83D7-4DBC-99DE-7C7D7993802C}" type="datetimeFigureOut">
              <a:rPr lang="en-GB" smtClean="0"/>
              <a:t>03/02/2023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BFE097-7765-4EDC-93F7-6412A771A0C3}" type="slidenum">
              <a:rPr lang="en-GB" smtClean="0"/>
              <a:t>‹#›</a:t>
            </a:fld>
            <a:endParaRPr lang="en-GB"/>
          </a:p>
        </p:txBody>
      </p:sp>
    </p:spTree>
    <p:extLst>
      <p:ext uri="{BB962C8B-B14F-4D97-AF65-F5344CB8AC3E}">
        <p14:creationId xmlns:p14="http://schemas.microsoft.com/office/powerpoint/2010/main" val="3050451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C8B844A-83D7-4DBC-99DE-7C7D7993802C}" type="datetimeFigureOut">
              <a:rPr lang="en-GB" smtClean="0"/>
              <a:t>03/02/2023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BFE097-7765-4EDC-93F7-6412A771A0C3}" type="slidenum">
              <a:rPr lang="en-GB" smtClean="0"/>
              <a:t>‹#›</a:t>
            </a:fld>
            <a:endParaRPr lang="en-GB"/>
          </a:p>
        </p:txBody>
      </p:sp>
    </p:spTree>
    <p:extLst>
      <p:ext uri="{BB962C8B-B14F-4D97-AF65-F5344CB8AC3E}">
        <p14:creationId xmlns:p14="http://schemas.microsoft.com/office/powerpoint/2010/main" val="38870197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C8B844A-83D7-4DBC-99DE-7C7D7993802C}" type="datetimeFigureOut">
              <a:rPr lang="en-GB" smtClean="0"/>
              <a:t>03/02/2023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5BFE097-7765-4EDC-93F7-6412A771A0C3}" type="slidenum">
              <a:rPr lang="en-GB" smtClean="0"/>
              <a:t>‹#›</a:t>
            </a:fld>
            <a:endParaRPr lang="en-GB"/>
          </a:p>
        </p:txBody>
      </p:sp>
    </p:spTree>
    <p:extLst>
      <p:ext uri="{BB962C8B-B14F-4D97-AF65-F5344CB8AC3E}">
        <p14:creationId xmlns:p14="http://schemas.microsoft.com/office/powerpoint/2010/main" val="1625331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C8B844A-83D7-4DBC-99DE-7C7D7993802C}" type="datetimeFigureOut">
              <a:rPr lang="en-GB" smtClean="0"/>
              <a:t>03/02/2023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5BFE097-7765-4EDC-93F7-6412A771A0C3}" type="slidenum">
              <a:rPr lang="en-GB" smtClean="0"/>
              <a:t>‹#›</a:t>
            </a:fld>
            <a:endParaRPr lang="en-GB"/>
          </a:p>
        </p:txBody>
      </p:sp>
    </p:spTree>
    <p:extLst>
      <p:ext uri="{BB962C8B-B14F-4D97-AF65-F5344CB8AC3E}">
        <p14:creationId xmlns:p14="http://schemas.microsoft.com/office/powerpoint/2010/main" val="30282222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8B844A-83D7-4DBC-99DE-7C7D7993802C}" type="datetimeFigureOut">
              <a:rPr lang="en-GB" smtClean="0"/>
              <a:t>03/02/2023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5BFE097-7765-4EDC-93F7-6412A771A0C3}" type="slidenum">
              <a:rPr lang="en-GB" smtClean="0"/>
              <a:t>‹#›</a:t>
            </a:fld>
            <a:endParaRPr lang="en-GB"/>
          </a:p>
        </p:txBody>
      </p:sp>
    </p:spTree>
    <p:extLst>
      <p:ext uri="{BB962C8B-B14F-4D97-AF65-F5344CB8AC3E}">
        <p14:creationId xmlns:p14="http://schemas.microsoft.com/office/powerpoint/2010/main" val="11355575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C8B844A-83D7-4DBC-99DE-7C7D7993802C}" type="datetimeFigureOut">
              <a:rPr lang="en-GB" smtClean="0"/>
              <a:t>03/02/2023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BFE097-7765-4EDC-93F7-6412A771A0C3}" type="slidenum">
              <a:rPr lang="en-GB" smtClean="0"/>
              <a:t>‹#›</a:t>
            </a:fld>
            <a:endParaRPr lang="en-GB"/>
          </a:p>
        </p:txBody>
      </p:sp>
    </p:spTree>
    <p:extLst>
      <p:ext uri="{BB962C8B-B14F-4D97-AF65-F5344CB8AC3E}">
        <p14:creationId xmlns:p14="http://schemas.microsoft.com/office/powerpoint/2010/main" val="18658399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C8B844A-83D7-4DBC-99DE-7C7D7993802C}" type="datetimeFigureOut">
              <a:rPr lang="en-GB" smtClean="0"/>
              <a:t>03/02/2023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BFE097-7765-4EDC-93F7-6412A771A0C3}" type="slidenum">
              <a:rPr lang="en-GB" smtClean="0"/>
              <a:t>‹#›</a:t>
            </a:fld>
            <a:endParaRPr lang="en-GB"/>
          </a:p>
        </p:txBody>
      </p:sp>
    </p:spTree>
    <p:extLst>
      <p:ext uri="{BB962C8B-B14F-4D97-AF65-F5344CB8AC3E}">
        <p14:creationId xmlns:p14="http://schemas.microsoft.com/office/powerpoint/2010/main" val="6309461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C8B844A-83D7-4DBC-99DE-7C7D7993802C}" type="datetimeFigureOut">
              <a:rPr lang="en-GB" smtClean="0"/>
              <a:t>03/02/2023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BFE097-7765-4EDC-93F7-6412A771A0C3}" type="slidenum">
              <a:rPr lang="en-GB" smtClean="0"/>
              <a:t>‹#›</a:t>
            </a:fld>
            <a:endParaRPr lang="en-GB"/>
          </a:p>
        </p:txBody>
      </p:sp>
    </p:spTree>
    <p:extLst>
      <p:ext uri="{BB962C8B-B14F-4D97-AF65-F5344CB8AC3E}">
        <p14:creationId xmlns:p14="http://schemas.microsoft.com/office/powerpoint/2010/main" val="19607727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C8B844A-83D7-4DBC-99DE-7C7D7993802C}" type="datetimeFigureOut">
              <a:rPr lang="en-GB" smtClean="0"/>
              <a:t>03/02/2023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BFE097-7765-4EDC-93F7-6412A771A0C3}" type="slidenum">
              <a:rPr lang="en-GB" smtClean="0"/>
              <a:t>‹#›</a:t>
            </a:fld>
            <a:endParaRPr lang="en-GB"/>
          </a:p>
        </p:txBody>
      </p:sp>
    </p:spTree>
    <p:extLst>
      <p:ext uri="{BB962C8B-B14F-4D97-AF65-F5344CB8AC3E}">
        <p14:creationId xmlns:p14="http://schemas.microsoft.com/office/powerpoint/2010/main" val="31086610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 name="Google Shape;14;p2"/>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Tree>
    <p:extLst>
      <p:ext uri="{BB962C8B-B14F-4D97-AF65-F5344CB8AC3E}">
        <p14:creationId xmlns:p14="http://schemas.microsoft.com/office/powerpoint/2010/main" val="19794203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2535254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0" name="Google Shape;20;p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0520306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3" name="Google Shape;23;p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4" name="Google Shape;24;p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5" name="Google Shape;25;p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6" name="Google Shape;26;p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345737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9" name="Google Shape;29;p6"/>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30" name="Google Shape;30;p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2844072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7"/>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a:t>Click icon to add picture</a:t>
            </a:r>
            <a:endParaRPr/>
          </a:p>
        </p:txBody>
      </p:sp>
      <p:sp>
        <p:nvSpPr>
          <p:cNvPr id="34" name="Google Shape;34;p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24043691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7842193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0" name="Google Shape;40;p9"/>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036422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10" Type="http://schemas.openxmlformats.org/officeDocument/2006/relationships/image" Target="../media/image1.jpg"/><Relationship Id="rId4" Type="http://schemas.openxmlformats.org/officeDocument/2006/relationships/slideLayout" Target="../slideLayouts/slideLayout59.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4026095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8B844A-83D7-4DBC-99DE-7C7D7993802C}" type="datetimeFigureOut">
              <a:rPr lang="en-GB" smtClean="0"/>
              <a:t>03/02/2023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BFE097-7765-4EDC-93F7-6412A771A0C3}" type="slidenum">
              <a:rPr lang="en-GB" smtClean="0"/>
              <a:t>‹#›</a:t>
            </a:fld>
            <a:endParaRPr lang="en-GB"/>
          </a:p>
        </p:txBody>
      </p:sp>
    </p:spTree>
    <p:extLst>
      <p:ext uri="{BB962C8B-B14F-4D97-AF65-F5344CB8AC3E}">
        <p14:creationId xmlns:p14="http://schemas.microsoft.com/office/powerpoint/2010/main" val="29966711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348985158"/>
      </p:ext>
    </p:extLst>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audio" Target="../media/audio21.wav"/><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audio" Target="../media/audio20.wav"/><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audio" Target="../media/audio19.wav"/><Relationship Id="rId11" Type="http://schemas.openxmlformats.org/officeDocument/2006/relationships/image" Target="../media/image21.png"/><Relationship Id="rId5" Type="http://schemas.openxmlformats.org/officeDocument/2006/relationships/audio" Target="../media/audio18.wav"/><Relationship Id="rId15" Type="http://schemas.openxmlformats.org/officeDocument/2006/relationships/image" Target="../media/image22.png"/><Relationship Id="rId10" Type="http://schemas.openxmlformats.org/officeDocument/2006/relationships/image" Target="../media/image20.png"/><Relationship Id="rId4" Type="http://schemas.openxmlformats.org/officeDocument/2006/relationships/audio" Target="../media/audio17.wav"/><Relationship Id="rId9" Type="http://schemas.openxmlformats.org/officeDocument/2006/relationships/image" Target="../media/image19.png"/><Relationship Id="rId14" Type="http://schemas.openxmlformats.org/officeDocument/2006/relationships/audio" Target="../media/audio22.wav"/></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19.wav"/><Relationship Id="rId3" Type="http://schemas.openxmlformats.org/officeDocument/2006/relationships/image" Target="../media/image14.png"/><Relationship Id="rId7" Type="http://schemas.openxmlformats.org/officeDocument/2006/relationships/image" Target="../media/image20.png"/><Relationship Id="rId12" Type="http://schemas.openxmlformats.org/officeDocument/2006/relationships/audio" Target="../media/audio18.wav"/><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19.png"/><Relationship Id="rId11" Type="http://schemas.openxmlformats.org/officeDocument/2006/relationships/audio" Target="../media/audio17.wav"/><Relationship Id="rId5" Type="http://schemas.openxmlformats.org/officeDocument/2006/relationships/image" Target="../media/image18.png"/><Relationship Id="rId15" Type="http://schemas.openxmlformats.org/officeDocument/2006/relationships/image" Target="../media/image22.png"/><Relationship Id="rId10" Type="http://schemas.openxmlformats.org/officeDocument/2006/relationships/audio" Target="../media/audio22.wav"/><Relationship Id="rId4" Type="http://schemas.openxmlformats.org/officeDocument/2006/relationships/image" Target="../media/image17.png"/><Relationship Id="rId9" Type="http://schemas.openxmlformats.org/officeDocument/2006/relationships/audio" Target="../media/audio20.wav"/><Relationship Id="rId14" Type="http://schemas.openxmlformats.org/officeDocument/2006/relationships/audio" Target="../media/audio21.wav"/></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19.wav"/><Relationship Id="rId3" Type="http://schemas.openxmlformats.org/officeDocument/2006/relationships/image" Target="../media/image14.png"/><Relationship Id="rId7" Type="http://schemas.openxmlformats.org/officeDocument/2006/relationships/image" Target="../media/image20.png"/><Relationship Id="rId12" Type="http://schemas.openxmlformats.org/officeDocument/2006/relationships/audio" Target="../media/audio18.wav"/><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19.png"/><Relationship Id="rId11" Type="http://schemas.openxmlformats.org/officeDocument/2006/relationships/audio" Target="../media/audio17.wav"/><Relationship Id="rId5" Type="http://schemas.openxmlformats.org/officeDocument/2006/relationships/image" Target="../media/image18.png"/><Relationship Id="rId15" Type="http://schemas.openxmlformats.org/officeDocument/2006/relationships/image" Target="../media/image22.png"/><Relationship Id="rId10" Type="http://schemas.openxmlformats.org/officeDocument/2006/relationships/audio" Target="../media/audio22.wav"/><Relationship Id="rId4" Type="http://schemas.openxmlformats.org/officeDocument/2006/relationships/image" Target="../media/image17.png"/><Relationship Id="rId9" Type="http://schemas.openxmlformats.org/officeDocument/2006/relationships/audio" Target="../media/audio20.wav"/><Relationship Id="rId14" Type="http://schemas.openxmlformats.org/officeDocument/2006/relationships/audio" Target="../media/audio21.wav"/></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19.wav"/><Relationship Id="rId3" Type="http://schemas.openxmlformats.org/officeDocument/2006/relationships/image" Target="../media/image14.png"/><Relationship Id="rId7" Type="http://schemas.openxmlformats.org/officeDocument/2006/relationships/image" Target="../media/image20.png"/><Relationship Id="rId12" Type="http://schemas.openxmlformats.org/officeDocument/2006/relationships/audio" Target="../media/audio18.wav"/><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19.png"/><Relationship Id="rId11" Type="http://schemas.openxmlformats.org/officeDocument/2006/relationships/audio" Target="../media/audio17.wav"/><Relationship Id="rId5" Type="http://schemas.openxmlformats.org/officeDocument/2006/relationships/image" Target="../media/image18.png"/><Relationship Id="rId15" Type="http://schemas.openxmlformats.org/officeDocument/2006/relationships/image" Target="../media/image22.png"/><Relationship Id="rId10" Type="http://schemas.openxmlformats.org/officeDocument/2006/relationships/audio" Target="../media/audio22.wav"/><Relationship Id="rId4" Type="http://schemas.openxmlformats.org/officeDocument/2006/relationships/image" Target="../media/image17.png"/><Relationship Id="rId9" Type="http://schemas.openxmlformats.org/officeDocument/2006/relationships/audio" Target="../media/audio20.wav"/><Relationship Id="rId14" Type="http://schemas.openxmlformats.org/officeDocument/2006/relationships/audio" Target="../media/audio21.wav"/></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19.wav"/><Relationship Id="rId3" Type="http://schemas.openxmlformats.org/officeDocument/2006/relationships/image" Target="../media/image14.png"/><Relationship Id="rId7" Type="http://schemas.openxmlformats.org/officeDocument/2006/relationships/image" Target="../media/image20.png"/><Relationship Id="rId12" Type="http://schemas.openxmlformats.org/officeDocument/2006/relationships/audio" Target="../media/audio18.wav"/><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19.png"/><Relationship Id="rId11" Type="http://schemas.openxmlformats.org/officeDocument/2006/relationships/audio" Target="../media/audio17.wav"/><Relationship Id="rId5" Type="http://schemas.openxmlformats.org/officeDocument/2006/relationships/image" Target="../media/image18.png"/><Relationship Id="rId15" Type="http://schemas.openxmlformats.org/officeDocument/2006/relationships/image" Target="../media/image22.png"/><Relationship Id="rId10" Type="http://schemas.openxmlformats.org/officeDocument/2006/relationships/audio" Target="../media/audio22.wav"/><Relationship Id="rId4" Type="http://schemas.openxmlformats.org/officeDocument/2006/relationships/image" Target="../media/image17.png"/><Relationship Id="rId9" Type="http://schemas.openxmlformats.org/officeDocument/2006/relationships/audio" Target="../media/audio20.wav"/><Relationship Id="rId14" Type="http://schemas.openxmlformats.org/officeDocument/2006/relationships/audio" Target="../media/audio21.wav"/></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19.wav"/><Relationship Id="rId3" Type="http://schemas.openxmlformats.org/officeDocument/2006/relationships/image" Target="../media/image14.png"/><Relationship Id="rId7" Type="http://schemas.openxmlformats.org/officeDocument/2006/relationships/image" Target="../media/image20.png"/><Relationship Id="rId12" Type="http://schemas.openxmlformats.org/officeDocument/2006/relationships/audio" Target="../media/audio18.wav"/><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19.png"/><Relationship Id="rId11" Type="http://schemas.openxmlformats.org/officeDocument/2006/relationships/audio" Target="../media/audio17.wav"/><Relationship Id="rId5" Type="http://schemas.openxmlformats.org/officeDocument/2006/relationships/image" Target="../media/image18.png"/><Relationship Id="rId15" Type="http://schemas.openxmlformats.org/officeDocument/2006/relationships/image" Target="../media/image22.png"/><Relationship Id="rId10" Type="http://schemas.openxmlformats.org/officeDocument/2006/relationships/audio" Target="../media/audio22.wav"/><Relationship Id="rId4" Type="http://schemas.openxmlformats.org/officeDocument/2006/relationships/image" Target="../media/image17.png"/><Relationship Id="rId9" Type="http://schemas.openxmlformats.org/officeDocument/2006/relationships/audio" Target="../media/audio20.wav"/><Relationship Id="rId14" Type="http://schemas.openxmlformats.org/officeDocument/2006/relationships/audio" Target="../media/audio21.wav"/></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18.xml"/><Relationship Id="rId1" Type="http://schemas.openxmlformats.org/officeDocument/2006/relationships/slideLayout" Target="../slideLayouts/slideLayout57.xml"/><Relationship Id="rId4" Type="http://schemas.openxmlformats.org/officeDocument/2006/relationships/audio" Target="../media/audio24.wav"/></Relationships>
</file>

<file path=ppt/slides/_rels/slide19.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19.xml"/><Relationship Id="rId1" Type="http://schemas.openxmlformats.org/officeDocument/2006/relationships/slideLayout" Target="../slideLayouts/slideLayout57.xml"/><Relationship Id="rId4" Type="http://schemas.openxmlformats.org/officeDocument/2006/relationships/audio" Target="../media/audio24.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20.xml"/><Relationship Id="rId1" Type="http://schemas.openxmlformats.org/officeDocument/2006/relationships/slideLayout" Target="../slideLayouts/slideLayout57.xml"/><Relationship Id="rId4" Type="http://schemas.openxmlformats.org/officeDocument/2006/relationships/audio" Target="../media/audio25.wav"/></Relationships>
</file>

<file path=ppt/slides/_rels/slide21.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21.xml"/><Relationship Id="rId1" Type="http://schemas.openxmlformats.org/officeDocument/2006/relationships/slideLayout" Target="../slideLayouts/slideLayout57.xml"/><Relationship Id="rId4" Type="http://schemas.openxmlformats.org/officeDocument/2006/relationships/audio" Target="../media/audio26.wav"/></Relationships>
</file>

<file path=ppt/slides/_rels/slide22.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22.xml"/><Relationship Id="rId1" Type="http://schemas.openxmlformats.org/officeDocument/2006/relationships/slideLayout" Target="../slideLayouts/slideLayout57.xml"/><Relationship Id="rId4" Type="http://schemas.openxmlformats.org/officeDocument/2006/relationships/audio" Target="../media/audio25.wav"/></Relationships>
</file>

<file path=ppt/slides/_rels/slide23.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23.xml"/><Relationship Id="rId1" Type="http://schemas.openxmlformats.org/officeDocument/2006/relationships/slideLayout" Target="../slideLayouts/slideLayout57.xml"/><Relationship Id="rId4" Type="http://schemas.openxmlformats.org/officeDocument/2006/relationships/audio" Target="../media/audio26.wav"/></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14.png"/><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audio" Target="../media/audio27.wav"/><Relationship Id="rId7" Type="http://schemas.openxmlformats.org/officeDocument/2006/relationships/audio" Target="../media/audio31.wav"/><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audio" Target="../media/audio30.wav"/><Relationship Id="rId5" Type="http://schemas.openxmlformats.org/officeDocument/2006/relationships/audio" Target="../media/audio29.wav"/><Relationship Id="rId10" Type="http://schemas.openxmlformats.org/officeDocument/2006/relationships/image" Target="../media/image26.png"/><Relationship Id="rId4" Type="http://schemas.openxmlformats.org/officeDocument/2006/relationships/audio" Target="../media/audio28.wav"/><Relationship Id="rId9"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audio" Target="../media/audio38.wav"/><Relationship Id="rId3" Type="http://schemas.openxmlformats.org/officeDocument/2006/relationships/audio" Target="../media/audio33.wav"/><Relationship Id="rId7" Type="http://schemas.openxmlformats.org/officeDocument/2006/relationships/audio" Target="../media/audio37.wav"/><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audio" Target="../media/audio36.wav"/><Relationship Id="rId5" Type="http://schemas.openxmlformats.org/officeDocument/2006/relationships/audio" Target="../media/audio35.wav"/><Relationship Id="rId10" Type="http://schemas.openxmlformats.org/officeDocument/2006/relationships/image" Target="../media/image26.png"/><Relationship Id="rId4" Type="http://schemas.openxmlformats.org/officeDocument/2006/relationships/audio" Target="../media/audio34.wav"/><Relationship Id="rId9"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image" Target="../media/image14.png"/><Relationship Id="rId5" Type="http://schemas.openxmlformats.org/officeDocument/2006/relationships/image" Target="../media/image27.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14.png"/><Relationship Id="rId4" Type="http://schemas.openxmlformats.org/officeDocument/2006/relationships/image" Target="../media/image28.pn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31.xml"/><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audio" Target="../media/audio40.wav"/></Relationships>
</file>

<file path=ppt/slides/_rels/slide32.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audio" Target="../media/audio40.wav"/></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image" Target="../media/image37.png"/><Relationship Id="rId3" Type="http://schemas.openxmlformats.org/officeDocument/2006/relationships/audio" Target="../media/audio39.wav"/><Relationship Id="rId7" Type="http://schemas.openxmlformats.org/officeDocument/2006/relationships/audio" Target="../media/audio43.wav"/><Relationship Id="rId12"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8.xml"/><Relationship Id="rId6" Type="http://schemas.openxmlformats.org/officeDocument/2006/relationships/audio" Target="../media/audio42.wav"/><Relationship Id="rId11" Type="http://schemas.openxmlformats.org/officeDocument/2006/relationships/image" Target="../media/image35.png"/><Relationship Id="rId5" Type="http://schemas.openxmlformats.org/officeDocument/2006/relationships/audio" Target="../media/audio40.wav"/><Relationship Id="rId15" Type="http://schemas.openxmlformats.org/officeDocument/2006/relationships/image" Target="../media/image39.png"/><Relationship Id="rId10" Type="http://schemas.openxmlformats.org/officeDocument/2006/relationships/audio" Target="../media/audio46.wav"/><Relationship Id="rId4" Type="http://schemas.openxmlformats.org/officeDocument/2006/relationships/audio" Target="../media/audio41.wav"/><Relationship Id="rId9" Type="http://schemas.openxmlformats.org/officeDocument/2006/relationships/audio" Target="../media/audio45.wav"/><Relationship Id="rId14" Type="http://schemas.openxmlformats.org/officeDocument/2006/relationships/image" Target="../media/image38.png"/></Relationships>
</file>

<file path=ppt/slides/_rels/slide35.xml.rels><?xml version="1.0" encoding="UTF-8" standalone="yes"?>
<Relationships xmlns="http://schemas.openxmlformats.org/package/2006/relationships"><Relationship Id="rId8" Type="http://schemas.openxmlformats.org/officeDocument/2006/relationships/audio" Target="../media/audio44.wav"/><Relationship Id="rId3" Type="http://schemas.openxmlformats.org/officeDocument/2006/relationships/audio" Target="../media/audio39.wav"/><Relationship Id="rId7" Type="http://schemas.openxmlformats.org/officeDocument/2006/relationships/audio" Target="../media/audio43.wav"/><Relationship Id="rId2" Type="http://schemas.openxmlformats.org/officeDocument/2006/relationships/notesSlide" Target="../notesSlides/notesSlide35.xml"/><Relationship Id="rId1" Type="http://schemas.openxmlformats.org/officeDocument/2006/relationships/slideLayout" Target="../slideLayouts/slideLayout28.xml"/><Relationship Id="rId6" Type="http://schemas.openxmlformats.org/officeDocument/2006/relationships/audio" Target="../media/audio42.wav"/><Relationship Id="rId11" Type="http://schemas.openxmlformats.org/officeDocument/2006/relationships/image" Target="../media/image35.png"/><Relationship Id="rId5" Type="http://schemas.openxmlformats.org/officeDocument/2006/relationships/audio" Target="../media/audio40.wav"/><Relationship Id="rId10" Type="http://schemas.openxmlformats.org/officeDocument/2006/relationships/audio" Target="../media/audio46.wav"/><Relationship Id="rId4" Type="http://schemas.openxmlformats.org/officeDocument/2006/relationships/audio" Target="../media/audio41.wav"/><Relationship Id="rId9" Type="http://schemas.openxmlformats.org/officeDocument/2006/relationships/audio" Target="../media/audio45.wav"/></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audio" Target="../media/audio56.wav"/><Relationship Id="rId3" Type="http://schemas.openxmlformats.org/officeDocument/2006/relationships/image" Target="../media/image14.png"/><Relationship Id="rId7" Type="http://schemas.openxmlformats.org/officeDocument/2006/relationships/audio" Target="../media/audio50.wav"/><Relationship Id="rId12" Type="http://schemas.openxmlformats.org/officeDocument/2006/relationships/audio" Target="../media/audio55.wav"/><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audio" Target="../media/audio49.wav"/><Relationship Id="rId11" Type="http://schemas.openxmlformats.org/officeDocument/2006/relationships/audio" Target="../media/audio54.wav"/><Relationship Id="rId5" Type="http://schemas.openxmlformats.org/officeDocument/2006/relationships/audio" Target="../media/audio48.wav"/><Relationship Id="rId10" Type="http://schemas.openxmlformats.org/officeDocument/2006/relationships/audio" Target="../media/audio53.wav"/><Relationship Id="rId4" Type="http://schemas.openxmlformats.org/officeDocument/2006/relationships/audio" Target="../media/audio47.wav"/><Relationship Id="rId9" Type="http://schemas.openxmlformats.org/officeDocument/2006/relationships/audio" Target="../media/audio52.wav"/></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audio" Target="../media/audio61.wav"/><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14.png"/><Relationship Id="rId7" Type="http://schemas.openxmlformats.org/officeDocument/2006/relationships/audio" Target="../media/audio60.wav"/><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notesSlide" Target="../notesSlides/notesSlide42.xml"/><Relationship Id="rId16"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audio" Target="../media/audio59.wav"/><Relationship Id="rId11" Type="http://schemas.openxmlformats.org/officeDocument/2006/relationships/audio" Target="../media/audio64.wav"/><Relationship Id="rId5" Type="http://schemas.openxmlformats.org/officeDocument/2006/relationships/audio" Target="../media/audio58.wav"/><Relationship Id="rId15" Type="http://schemas.openxmlformats.org/officeDocument/2006/relationships/image" Target="../media/image45.png"/><Relationship Id="rId10" Type="http://schemas.openxmlformats.org/officeDocument/2006/relationships/audio" Target="../media/audio63.wav"/><Relationship Id="rId19" Type="http://schemas.openxmlformats.org/officeDocument/2006/relationships/image" Target="../media/image49.png"/><Relationship Id="rId4" Type="http://schemas.openxmlformats.org/officeDocument/2006/relationships/audio" Target="../media/audio57.wav"/><Relationship Id="rId9" Type="http://schemas.openxmlformats.org/officeDocument/2006/relationships/audio" Target="../media/audio62.wav"/><Relationship Id="rId14" Type="http://schemas.openxmlformats.org/officeDocument/2006/relationships/image" Target="../media/image44.png"/></Relationships>
</file>

<file path=ppt/slides/_rels/slide43.xml.rels><?xml version="1.0" encoding="UTF-8" standalone="yes"?>
<Relationships xmlns="http://schemas.openxmlformats.org/package/2006/relationships"><Relationship Id="rId8" Type="http://schemas.openxmlformats.org/officeDocument/2006/relationships/audio" Target="../media/audio61.wav"/><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14.png"/><Relationship Id="rId7" Type="http://schemas.openxmlformats.org/officeDocument/2006/relationships/audio" Target="../media/audio62.wav"/><Relationship Id="rId12" Type="http://schemas.openxmlformats.org/officeDocument/2006/relationships/image" Target="../media/image42.png"/><Relationship Id="rId17" Type="http://schemas.openxmlformats.org/officeDocument/2006/relationships/image" Target="../media/image49.png"/><Relationship Id="rId2" Type="http://schemas.openxmlformats.org/officeDocument/2006/relationships/notesSlide" Target="../notesSlides/notesSlide43.xml"/><Relationship Id="rId16"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audio" Target="../media/audio63.wav"/><Relationship Id="rId11" Type="http://schemas.openxmlformats.org/officeDocument/2006/relationships/audio" Target="../media/audio57.wav"/><Relationship Id="rId5" Type="http://schemas.openxmlformats.org/officeDocument/2006/relationships/audio" Target="../media/audio59.wav"/><Relationship Id="rId15" Type="http://schemas.openxmlformats.org/officeDocument/2006/relationships/image" Target="../media/image45.png"/><Relationship Id="rId10" Type="http://schemas.openxmlformats.org/officeDocument/2006/relationships/audio" Target="../media/audio58.wav"/><Relationship Id="rId19" Type="http://schemas.openxmlformats.org/officeDocument/2006/relationships/image" Target="../media/image47.png"/><Relationship Id="rId4" Type="http://schemas.openxmlformats.org/officeDocument/2006/relationships/audio" Target="../media/audio60.wav"/><Relationship Id="rId9" Type="http://schemas.openxmlformats.org/officeDocument/2006/relationships/audio" Target="../media/audio64.wav"/><Relationship Id="rId1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8" Type="http://schemas.openxmlformats.org/officeDocument/2006/relationships/audio" Target="../media/audio69.wav"/><Relationship Id="rId13" Type="http://schemas.openxmlformats.org/officeDocument/2006/relationships/image" Target="../media/image51.png"/><Relationship Id="rId3" Type="http://schemas.openxmlformats.org/officeDocument/2006/relationships/image" Target="../media/image14.png"/><Relationship Id="rId7" Type="http://schemas.openxmlformats.org/officeDocument/2006/relationships/audio" Target="../media/audio68.wav"/><Relationship Id="rId12" Type="http://schemas.openxmlformats.org/officeDocument/2006/relationships/image" Target="../media/image50.png"/><Relationship Id="rId2" Type="http://schemas.openxmlformats.org/officeDocument/2006/relationships/notesSlide" Target="../notesSlides/notesSlide45.xml"/><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audio" Target="../media/audio67.wav"/><Relationship Id="rId11" Type="http://schemas.openxmlformats.org/officeDocument/2006/relationships/audio" Target="../media/audio72.wav"/><Relationship Id="rId5" Type="http://schemas.openxmlformats.org/officeDocument/2006/relationships/audio" Target="../media/audio66.wav"/><Relationship Id="rId15" Type="http://schemas.openxmlformats.org/officeDocument/2006/relationships/image" Target="../media/image53.png"/><Relationship Id="rId10" Type="http://schemas.openxmlformats.org/officeDocument/2006/relationships/audio" Target="../media/audio71.wav"/><Relationship Id="rId4" Type="http://schemas.openxmlformats.org/officeDocument/2006/relationships/audio" Target="../media/audio65.wav"/><Relationship Id="rId9" Type="http://schemas.openxmlformats.org/officeDocument/2006/relationships/audio" Target="../media/audio70.wav"/><Relationship Id="rId1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4.png"/><Relationship Id="rId7"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4.png"/><Relationship Id="rId7"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audio" Target="../media/audio73.wav"/><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1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audio" Target="../media/audio5.wav"/><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notesSlide" Target="../notesSlides/notesSlide5.xml"/><Relationship Id="rId16" Type="http://schemas.openxmlformats.org/officeDocument/2006/relationships/image" Target="../media/image11.jpg"/><Relationship Id="rId1" Type="http://schemas.openxmlformats.org/officeDocument/2006/relationships/slideLayout" Target="../slideLayouts/slideLayout28.xml"/><Relationship Id="rId6" Type="http://schemas.openxmlformats.org/officeDocument/2006/relationships/audio" Target="../media/audio4.wav"/><Relationship Id="rId11" Type="http://schemas.openxmlformats.org/officeDocument/2006/relationships/image" Target="../media/image5.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audio" Target="../media/audio8.wav"/><Relationship Id="rId4" Type="http://schemas.openxmlformats.org/officeDocument/2006/relationships/audio" Target="../media/audio1.wav"/><Relationship Id="rId9" Type="http://schemas.openxmlformats.org/officeDocument/2006/relationships/audio" Target="../media/audio7.wav"/><Relationship Id="rId1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hyperlink" Target="https://quizlet.com/gb/436199795/year-7-french-term-11-week-2-flash-cards/" TargetMode="External"/><Relationship Id="rId3" Type="http://schemas.openxmlformats.org/officeDocument/2006/relationships/image" Target="../media/image14.png"/><Relationship Id="rId7" Type="http://schemas.openxmlformats.org/officeDocument/2006/relationships/hyperlink" Target="https://resources.ncelp.org/concern/resources/wp988k252?locale=en"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hyperlink" Target="http://www.ncelp.org/audio/FY7T1-1W2" TargetMode="External"/><Relationship Id="rId4" Type="http://schemas.openxmlformats.org/officeDocument/2006/relationships/image" Target="../media/image54.png"/><Relationship Id="rId9" Type="http://schemas.openxmlformats.org/officeDocument/2006/relationships/image" Target="../media/image56.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2.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5.png"/><Relationship Id="rId4" Type="http://schemas.openxmlformats.org/officeDocument/2006/relationships/audio" Target="../media/audio1.wav"/><Relationship Id="rId9" Type="http://schemas.openxmlformats.org/officeDocument/2006/relationships/audio" Target="../media/audio8.wav"/></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6.jpeg"/><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12.wav"/><Relationship Id="rId11" Type="http://schemas.openxmlformats.org/officeDocument/2006/relationships/image" Target="../media/image14.png"/><Relationship Id="rId5" Type="http://schemas.openxmlformats.org/officeDocument/2006/relationships/audio" Target="../media/audio11.wav"/><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2761"/>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232431" y="1883962"/>
            <a:ext cx="7608587" cy="1062010"/>
          </a:xfrm>
        </p:spPr>
        <p:txBody>
          <a:bodyPr>
            <a:normAutofit fontScale="90000"/>
          </a:bodyPr>
          <a:lstStyle/>
          <a:p>
            <a:pPr algn="l"/>
            <a:r>
              <a:rPr lang="en-GB" sz="4000" b="1" dirty="0">
                <a:solidFill>
                  <a:prstClr val="white"/>
                </a:solidFill>
              </a:rPr>
              <a:t>Describing a thing or a person [1]</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252924" y="2542938"/>
            <a:ext cx="4084177" cy="403034"/>
          </a:xfrm>
        </p:spPr>
        <p:txBody>
          <a:bodyPr>
            <a:noAutofit/>
          </a:bodyPr>
          <a:lstStyle/>
          <a:p>
            <a:pPr algn="l"/>
            <a:r>
              <a:rPr lang="en-GB" dirty="0" err="1">
                <a:solidFill>
                  <a:prstClr val="white"/>
                </a:solidFill>
              </a:rPr>
              <a:t>être</a:t>
            </a:r>
            <a:r>
              <a:rPr lang="en-GB" dirty="0">
                <a:solidFill>
                  <a:prstClr val="white"/>
                </a:solidFill>
              </a:rPr>
              <a:t> (je, </a:t>
            </a:r>
            <a:r>
              <a:rPr lang="en-GB" dirty="0" err="1">
                <a:solidFill>
                  <a:prstClr val="white"/>
                </a:solidFill>
              </a:rPr>
              <a:t>tu</a:t>
            </a:r>
            <a:r>
              <a:rPr lang="en-GB" dirty="0">
                <a:solidFill>
                  <a:prstClr val="white"/>
                </a:solidFill>
              </a:rPr>
              <a:t>)</a:t>
            </a:r>
          </a:p>
          <a:p>
            <a:pPr algn="l"/>
            <a:r>
              <a:rPr lang="en-GB" dirty="0">
                <a:solidFill>
                  <a:prstClr val="white"/>
                </a:solidFill>
              </a:rPr>
              <a:t>[SFC]</a:t>
            </a:r>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a:t>
            </a:r>
            <a:r>
              <a:rPr lang="en-GB" sz="2000" dirty="0">
                <a:solidFill>
                  <a:prstClr val="white"/>
                </a:solidFill>
                <a:latin typeface="Century Gothic" panose="020B0502020202020204" pitchFamily="34" charset="0"/>
              </a:rPr>
              <a:t>.1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1 - Lesson 1</a:t>
            </a:r>
          </a:p>
        </p:txBody>
      </p:sp>
      <p:sp>
        <p:nvSpPr>
          <p:cNvPr id="12" name="Title 3">
            <a:extLst>
              <a:ext uri="{FF2B5EF4-FFF2-40B4-BE49-F238E27FC236}">
                <a16:creationId xmlns:a16="http://schemas.microsoft.com/office/drawing/2014/main" id="{C0508B9B-5891-4D3C-9F6E-ECDA43B43AC2}"/>
              </a:ext>
            </a:extLst>
          </p:cNvPr>
          <p:cNvSpPr txBox="1">
            <a:spLocks/>
          </p:cNvSpPr>
          <p:nvPr/>
        </p:nvSpPr>
        <p:spPr>
          <a:xfrm>
            <a:off x="268986" y="5864255"/>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Rachel Hawkes/Victoria Hobson/Jack Peacock</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02/02/2023</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10"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433" name="Google Shape;433;p10"/>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Phonétique (1/3)  </a:t>
            </a:r>
            <a:endParaRPr/>
          </a:p>
        </p:txBody>
      </p:sp>
      <p:sp>
        <p:nvSpPr>
          <p:cNvPr id="434" name="Google Shape;434;p10"/>
          <p:cNvSpPr/>
          <p:nvPr/>
        </p:nvSpPr>
        <p:spPr>
          <a:xfrm>
            <a:off x="10046043" y="249869"/>
            <a:ext cx="1863877"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lire / parler</a:t>
            </a:r>
            <a:endParaRPr sz="2000" b="1" i="0" u="none" strike="noStrike" cap="none">
              <a:solidFill>
                <a:srgbClr val="FFFFFF"/>
              </a:solidFill>
              <a:latin typeface="Century Gothic"/>
              <a:ea typeface="Century Gothic"/>
              <a:cs typeface="Century Gothic"/>
              <a:sym typeface="Century Gothic"/>
            </a:endParaRPr>
          </a:p>
        </p:txBody>
      </p:sp>
      <p:sp>
        <p:nvSpPr>
          <p:cNvPr id="443" name="Google Shape;443;p10"/>
          <p:cNvSpPr/>
          <p:nvPr/>
        </p:nvSpPr>
        <p:spPr>
          <a:xfrm>
            <a:off x="9779082" y="5692819"/>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DÉBUT</a:t>
            </a:r>
            <a:endParaRPr dirty="0"/>
          </a:p>
        </p:txBody>
      </p:sp>
      <p:sp>
        <p:nvSpPr>
          <p:cNvPr id="445" name="Google Shape;445;p10">
            <a:hlinkClick r:id="" action="ppaction://noaction">
              <a:snd r:embed="rId4" name="drap.wav"/>
            </a:hlinkClick>
          </p:cNvPr>
          <p:cNvSpPr txBox="1"/>
          <p:nvPr/>
        </p:nvSpPr>
        <p:spPr>
          <a:xfrm>
            <a:off x="721000" y="1203314"/>
            <a:ext cx="201798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6000" b="0" i="0" u="none" strike="noStrike" cap="none" dirty="0">
                <a:solidFill>
                  <a:srgbClr val="115076"/>
                </a:solidFill>
                <a:latin typeface="Century Gothic"/>
                <a:ea typeface="Century Gothic"/>
                <a:cs typeface="Century Gothic"/>
                <a:sym typeface="Century Gothic"/>
              </a:rPr>
              <a:t>dra</a:t>
            </a:r>
            <a:r>
              <a:rPr lang="fr-FR" sz="6000" b="0" i="0" u="none" strike="sngStrike" cap="none" dirty="0">
                <a:solidFill>
                  <a:srgbClr val="EE6000"/>
                </a:solidFill>
                <a:latin typeface="Century Gothic"/>
                <a:ea typeface="Century Gothic"/>
                <a:cs typeface="Century Gothic"/>
                <a:sym typeface="Century Gothic"/>
              </a:rPr>
              <a:t>p</a:t>
            </a:r>
          </a:p>
        </p:txBody>
      </p:sp>
      <p:sp>
        <p:nvSpPr>
          <p:cNvPr id="447" name="Google Shape;447;p10">
            <a:hlinkClick r:id="" action="ppaction://noaction">
              <a:snd r:embed="rId5" name="vert.wav"/>
            </a:hlinkClick>
          </p:cNvPr>
          <p:cNvSpPr txBox="1"/>
          <p:nvPr/>
        </p:nvSpPr>
        <p:spPr>
          <a:xfrm>
            <a:off x="8023688" y="1203314"/>
            <a:ext cx="169078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6000" b="0" i="0" u="none" strike="noStrike" cap="none" dirty="0">
                <a:solidFill>
                  <a:srgbClr val="115076"/>
                </a:solidFill>
                <a:latin typeface="Century Gothic"/>
                <a:ea typeface="Century Gothic"/>
                <a:cs typeface="Century Gothic"/>
                <a:sym typeface="Century Gothic"/>
              </a:rPr>
              <a:t>ver</a:t>
            </a:r>
            <a:r>
              <a:rPr lang="fr-FR" sz="6000" b="0" i="0" u="none" strike="sngStrike" cap="none" dirty="0">
                <a:solidFill>
                  <a:srgbClr val="EE6000"/>
                </a:solidFill>
                <a:latin typeface="Century Gothic"/>
                <a:ea typeface="Century Gothic"/>
                <a:cs typeface="Century Gothic"/>
                <a:sym typeface="Century Gothic"/>
              </a:rPr>
              <a:t>t</a:t>
            </a:r>
            <a:endParaRPr lang="fr-FR" dirty="0"/>
          </a:p>
        </p:txBody>
      </p:sp>
      <p:sp>
        <p:nvSpPr>
          <p:cNvPr id="449" name="Google Shape;449;p10">
            <a:hlinkClick r:id="" action="ppaction://noaction">
              <a:snd r:embed="rId6" name="d'accord.wav"/>
            </a:hlinkClick>
          </p:cNvPr>
          <p:cNvSpPr txBox="1"/>
          <p:nvPr/>
        </p:nvSpPr>
        <p:spPr>
          <a:xfrm flipH="1">
            <a:off x="3558950" y="1203314"/>
            <a:ext cx="376840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6000" b="0" i="0" u="none" strike="noStrike" cap="none" dirty="0">
                <a:solidFill>
                  <a:srgbClr val="1E4E79"/>
                </a:solidFill>
                <a:latin typeface="Century Gothic"/>
                <a:ea typeface="Century Gothic"/>
                <a:cs typeface="Century Gothic"/>
                <a:sym typeface="Century Gothic"/>
              </a:rPr>
              <a:t>d’accor</a:t>
            </a:r>
            <a:r>
              <a:rPr lang="fr-FR" sz="6000" b="0" i="0" u="none" strike="sngStrike" cap="none" dirty="0">
                <a:solidFill>
                  <a:srgbClr val="E65D00"/>
                </a:solidFill>
                <a:latin typeface="Century Gothic"/>
                <a:ea typeface="Century Gothic"/>
                <a:cs typeface="Century Gothic"/>
                <a:sym typeface="Century Gothic"/>
              </a:rPr>
              <a:t>d</a:t>
            </a:r>
          </a:p>
        </p:txBody>
      </p:sp>
      <p:pic>
        <p:nvPicPr>
          <p:cNvPr id="450" name="Google Shape;450;p10" descr="Hand A Ok Clip Art"/>
          <p:cNvPicPr preferRelativeResize="0"/>
          <p:nvPr/>
        </p:nvPicPr>
        <p:blipFill rotWithShape="1">
          <a:blip r:embed="rId7">
            <a:alphaModFix/>
          </a:blip>
          <a:srcRect/>
          <a:stretch/>
        </p:blipFill>
        <p:spPr>
          <a:xfrm>
            <a:off x="5303789" y="2535627"/>
            <a:ext cx="706260" cy="981469"/>
          </a:xfrm>
          <a:prstGeom prst="rect">
            <a:avLst/>
          </a:prstGeom>
          <a:noFill/>
          <a:ln>
            <a:noFill/>
          </a:ln>
        </p:spPr>
      </p:pic>
      <p:pic>
        <p:nvPicPr>
          <p:cNvPr id="451" name="Google Shape;451;p10" descr="Duck, Face, Standing, Odd, Strange, Bird, Animal"/>
          <p:cNvPicPr preferRelativeResize="0"/>
          <p:nvPr/>
        </p:nvPicPr>
        <p:blipFill rotWithShape="1">
          <a:blip r:embed="rId8">
            <a:alphaModFix/>
          </a:blip>
          <a:srcRect/>
          <a:stretch/>
        </p:blipFill>
        <p:spPr>
          <a:xfrm>
            <a:off x="1180883" y="4656080"/>
            <a:ext cx="966858" cy="1412044"/>
          </a:xfrm>
          <a:prstGeom prst="rect">
            <a:avLst/>
          </a:prstGeom>
          <a:noFill/>
          <a:ln>
            <a:noFill/>
          </a:ln>
        </p:spPr>
      </p:pic>
      <p:pic>
        <p:nvPicPr>
          <p:cNvPr id="452" name="Google Shape;452;p10" descr="Arm, Left, Hand, Human, Body, Part, Organ"/>
          <p:cNvPicPr preferRelativeResize="0"/>
          <p:nvPr/>
        </p:nvPicPr>
        <p:blipFill rotWithShape="1">
          <a:blip r:embed="rId9">
            <a:alphaModFix/>
          </a:blip>
          <a:srcRect/>
          <a:stretch/>
        </p:blipFill>
        <p:spPr>
          <a:xfrm>
            <a:off x="8484991" y="4615187"/>
            <a:ext cx="768099" cy="1536198"/>
          </a:xfrm>
          <a:prstGeom prst="rect">
            <a:avLst/>
          </a:prstGeom>
          <a:noFill/>
          <a:ln>
            <a:noFill/>
          </a:ln>
        </p:spPr>
      </p:pic>
      <p:pic>
        <p:nvPicPr>
          <p:cNvPr id="453" name="Google Shape;453;p10" descr="Green Splat Clip Art"/>
          <p:cNvPicPr preferRelativeResize="0"/>
          <p:nvPr/>
        </p:nvPicPr>
        <p:blipFill rotWithShape="1">
          <a:blip r:embed="rId10">
            <a:alphaModFix/>
          </a:blip>
          <a:srcRect/>
          <a:stretch/>
        </p:blipFill>
        <p:spPr>
          <a:xfrm>
            <a:off x="8332397" y="2535627"/>
            <a:ext cx="1073289" cy="1015663"/>
          </a:xfrm>
          <a:prstGeom prst="rect">
            <a:avLst/>
          </a:prstGeom>
          <a:noFill/>
          <a:ln>
            <a:noFill/>
          </a:ln>
        </p:spPr>
      </p:pic>
      <p:sp>
        <p:nvSpPr>
          <p:cNvPr id="454" name="Google Shape;454;p10"/>
          <p:cNvSpPr txBox="1"/>
          <p:nvPr/>
        </p:nvSpPr>
        <p:spPr>
          <a:xfrm>
            <a:off x="8271482"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0" i="0" u="none" strike="noStrike" cap="none">
                <a:solidFill>
                  <a:srgbClr val="1F3864"/>
                </a:solidFill>
                <a:latin typeface="Century Gothic"/>
                <a:ea typeface="Century Gothic"/>
                <a:cs typeface="Century Gothic"/>
                <a:sym typeface="Century Gothic"/>
              </a:rPr>
              <a:t>[green]</a:t>
            </a:r>
            <a:endParaRPr/>
          </a:p>
        </p:txBody>
      </p:sp>
      <p:sp>
        <p:nvSpPr>
          <p:cNvPr id="456" name="Google Shape;456;p10"/>
          <p:cNvSpPr txBox="1"/>
          <p:nvPr/>
        </p:nvSpPr>
        <p:spPr>
          <a:xfrm>
            <a:off x="1123904"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0" i="0" u="none" strike="noStrike" cap="none">
                <a:solidFill>
                  <a:srgbClr val="1F3864"/>
                </a:solidFill>
                <a:latin typeface="Century Gothic"/>
                <a:ea typeface="Century Gothic"/>
                <a:cs typeface="Century Gothic"/>
                <a:sym typeface="Century Gothic"/>
              </a:rPr>
              <a:t>[sheet]</a:t>
            </a:r>
            <a:endParaRPr/>
          </a:p>
        </p:txBody>
      </p:sp>
      <p:pic>
        <p:nvPicPr>
          <p:cNvPr id="457" name="Google Shape;457;p10" descr="Cover Draped Hanging - Free vector graphic on Pixabay"/>
          <p:cNvPicPr preferRelativeResize="0"/>
          <p:nvPr/>
        </p:nvPicPr>
        <p:blipFill rotWithShape="1">
          <a:blip r:embed="rId11">
            <a:alphaModFix/>
          </a:blip>
          <a:srcRect/>
          <a:stretch/>
        </p:blipFill>
        <p:spPr>
          <a:xfrm>
            <a:off x="1095165" y="2451309"/>
            <a:ext cx="1195192" cy="1301873"/>
          </a:xfrm>
          <a:prstGeom prst="rect">
            <a:avLst/>
          </a:prstGeom>
          <a:noFill/>
          <a:ln>
            <a:noFill/>
          </a:ln>
        </p:spPr>
      </p:pic>
      <p:sp>
        <p:nvSpPr>
          <p:cNvPr id="458" name="Google Shape;458;p10"/>
          <p:cNvSpPr txBox="1"/>
          <p:nvPr/>
        </p:nvSpPr>
        <p:spPr>
          <a:xfrm>
            <a:off x="4971839"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0" i="0" u="none" strike="noStrike" cap="none">
                <a:solidFill>
                  <a:srgbClr val="1F3864"/>
                </a:solidFill>
                <a:latin typeface="Century Gothic"/>
                <a:ea typeface="Century Gothic"/>
                <a:cs typeface="Century Gothic"/>
                <a:sym typeface="Century Gothic"/>
              </a:rPr>
              <a:t>[okay]</a:t>
            </a:r>
            <a:endParaRPr/>
          </a:p>
        </p:txBody>
      </p:sp>
      <p:sp>
        <p:nvSpPr>
          <p:cNvPr id="30" name="Google Shape;614;p15">
            <a:extLst>
              <a:ext uri="{FF2B5EF4-FFF2-40B4-BE49-F238E27FC236}">
                <a16:creationId xmlns:a16="http://schemas.microsoft.com/office/drawing/2014/main" id="{7DF76D5F-82B0-4EEE-A571-96AF137339E7}"/>
              </a:ext>
            </a:extLst>
          </p:cNvPr>
          <p:cNvSpPr txBox="1"/>
          <p:nvPr/>
        </p:nvSpPr>
        <p:spPr>
          <a:xfrm>
            <a:off x="4875446" y="4332704"/>
            <a:ext cx="15629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a:t>
            </a:r>
            <a:r>
              <a:rPr lang="en-GB" sz="2000" dirty="0">
                <a:solidFill>
                  <a:srgbClr val="1F3864"/>
                </a:solidFill>
                <a:latin typeface="Century Gothic"/>
                <a:ea typeface="Century Gothic"/>
                <a:cs typeface="Century Gothic"/>
                <a:sym typeface="Century Gothic"/>
              </a:rPr>
              <a:t>wolf</a:t>
            </a:r>
            <a:r>
              <a:rPr lang="en-GB" sz="2000" b="0" i="0" u="none" strike="noStrike" cap="none" dirty="0">
                <a:solidFill>
                  <a:srgbClr val="1F3864"/>
                </a:solidFill>
                <a:latin typeface="Century Gothic"/>
                <a:ea typeface="Century Gothic"/>
                <a:cs typeface="Century Gothic"/>
                <a:sym typeface="Century Gothic"/>
              </a:rPr>
              <a:t>]</a:t>
            </a:r>
            <a:endParaRPr dirty="0"/>
          </a:p>
        </p:txBody>
      </p:sp>
      <p:sp>
        <p:nvSpPr>
          <p:cNvPr id="31" name="Google Shape;619;p15">
            <a:hlinkClick r:id="" action="ppaction://noaction">
              <a:snd r:embed="rId12" name="canard.wav"/>
            </a:hlinkClick>
            <a:extLst>
              <a:ext uri="{FF2B5EF4-FFF2-40B4-BE49-F238E27FC236}">
                <a16:creationId xmlns:a16="http://schemas.microsoft.com/office/drawing/2014/main" id="{6BF93B72-1EF4-4503-8248-D0C6291BC320}"/>
              </a:ext>
            </a:extLst>
          </p:cNvPr>
          <p:cNvSpPr txBox="1"/>
          <p:nvPr/>
        </p:nvSpPr>
        <p:spPr>
          <a:xfrm>
            <a:off x="144206" y="3548096"/>
            <a:ext cx="2985446"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6000" b="0" i="0" u="none" strike="noStrike" cap="none" dirty="0">
                <a:solidFill>
                  <a:srgbClr val="115076"/>
                </a:solidFill>
                <a:latin typeface="Century Gothic"/>
                <a:ea typeface="Century Gothic"/>
                <a:cs typeface="Century Gothic"/>
                <a:sym typeface="Century Gothic"/>
              </a:rPr>
              <a:t>canar</a:t>
            </a:r>
            <a:r>
              <a:rPr lang="fr-FR" sz="6000" b="0" i="0" u="none" strike="sngStrike" cap="none" dirty="0">
                <a:solidFill>
                  <a:srgbClr val="EE6000"/>
                </a:solidFill>
                <a:latin typeface="Century Gothic"/>
                <a:ea typeface="Century Gothic"/>
                <a:cs typeface="Century Gothic"/>
                <a:sym typeface="Century Gothic"/>
              </a:rPr>
              <a:t>d</a:t>
            </a:r>
            <a:endParaRPr lang="fr-FR" dirty="0"/>
          </a:p>
        </p:txBody>
      </p:sp>
      <p:sp>
        <p:nvSpPr>
          <p:cNvPr id="32" name="Google Shape;621;p15">
            <a:hlinkClick r:id="" action="ppaction://noaction">
              <a:snd r:embed="rId13" name="7.1.1.1 - Loup.wav"/>
            </a:hlinkClick>
            <a:extLst>
              <a:ext uri="{FF2B5EF4-FFF2-40B4-BE49-F238E27FC236}">
                <a16:creationId xmlns:a16="http://schemas.microsoft.com/office/drawing/2014/main" id="{2208F2E1-0193-4CB5-9372-BF5827B7885C}"/>
              </a:ext>
            </a:extLst>
          </p:cNvPr>
          <p:cNvSpPr txBox="1"/>
          <p:nvPr/>
        </p:nvSpPr>
        <p:spPr>
          <a:xfrm>
            <a:off x="3791335" y="3517096"/>
            <a:ext cx="3556201"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6000" dirty="0">
                <a:solidFill>
                  <a:srgbClr val="1E4E79"/>
                </a:solidFill>
                <a:latin typeface="Century Gothic"/>
                <a:ea typeface="Century Gothic"/>
                <a:cs typeface="Century Gothic"/>
                <a:sym typeface="Century Gothic"/>
              </a:rPr>
              <a:t>lou</a:t>
            </a:r>
            <a:r>
              <a:rPr lang="fr-FR" sz="6000" strike="sngStrike" dirty="0">
                <a:solidFill>
                  <a:srgbClr val="E65D00"/>
                </a:solidFill>
                <a:latin typeface="Century Gothic"/>
                <a:ea typeface="Century Gothic"/>
                <a:cs typeface="Century Gothic"/>
                <a:sym typeface="Century Gothic"/>
              </a:rPr>
              <a:t>p</a:t>
            </a:r>
            <a:endParaRPr lang="fr-FR" sz="6000" b="0" i="0" u="none" strike="sngStrike" cap="none" dirty="0">
              <a:solidFill>
                <a:srgbClr val="E65D00"/>
              </a:solidFill>
              <a:latin typeface="Century Gothic"/>
              <a:ea typeface="Century Gothic"/>
              <a:cs typeface="Century Gothic"/>
              <a:sym typeface="Century Gothic"/>
            </a:endParaRPr>
          </a:p>
        </p:txBody>
      </p:sp>
      <p:sp>
        <p:nvSpPr>
          <p:cNvPr id="33" name="Google Shape;623;p15">
            <a:hlinkClick r:id="" action="ppaction://noaction">
              <a:snd r:embed="rId14" name="bras.wav"/>
            </a:hlinkClick>
            <a:extLst>
              <a:ext uri="{FF2B5EF4-FFF2-40B4-BE49-F238E27FC236}">
                <a16:creationId xmlns:a16="http://schemas.microsoft.com/office/drawing/2014/main" id="{0F736C74-00ED-46F3-861B-5A387EE51FA4}"/>
              </a:ext>
            </a:extLst>
          </p:cNvPr>
          <p:cNvSpPr txBox="1"/>
          <p:nvPr/>
        </p:nvSpPr>
        <p:spPr>
          <a:xfrm>
            <a:off x="8009220" y="3548096"/>
            <a:ext cx="1859983"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6000" b="0" i="0" u="none" strike="noStrike" cap="none" dirty="0">
                <a:solidFill>
                  <a:srgbClr val="115076"/>
                </a:solidFill>
                <a:latin typeface="Century Gothic"/>
                <a:ea typeface="Century Gothic"/>
                <a:cs typeface="Century Gothic"/>
                <a:sym typeface="Century Gothic"/>
              </a:rPr>
              <a:t>bra</a:t>
            </a:r>
            <a:r>
              <a:rPr lang="fr-FR" sz="6000" b="0" i="0" u="none" strike="sngStrike" cap="none" dirty="0">
                <a:solidFill>
                  <a:srgbClr val="EE6000"/>
                </a:solidFill>
                <a:latin typeface="Century Gothic"/>
                <a:ea typeface="Century Gothic"/>
                <a:cs typeface="Century Gothic"/>
                <a:sym typeface="Century Gothic"/>
              </a:rPr>
              <a:t>s</a:t>
            </a:r>
            <a:endParaRPr lang="fr-FR" dirty="0"/>
          </a:p>
        </p:txBody>
      </p:sp>
      <p:sp>
        <p:nvSpPr>
          <p:cNvPr id="34" name="Rectangle 2">
            <a:extLst>
              <a:ext uri="{FF2B5EF4-FFF2-40B4-BE49-F238E27FC236}">
                <a16:creationId xmlns:a16="http://schemas.microsoft.com/office/drawing/2014/main" id="{29170F12-B75D-419A-BFEA-C33B5FFA119F}"/>
              </a:ext>
            </a:extLst>
          </p:cNvPr>
          <p:cNvSpPr>
            <a:spLocks noChangeArrowheads="1"/>
          </p:cNvSpPr>
          <p:nvPr/>
        </p:nvSpPr>
        <p:spPr bwMode="auto">
          <a:xfrm>
            <a:off x="10194746" y="1469968"/>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5" name="Rectangle 3">
            <a:extLst>
              <a:ext uri="{FF2B5EF4-FFF2-40B4-BE49-F238E27FC236}">
                <a16:creationId xmlns:a16="http://schemas.microsoft.com/office/drawing/2014/main" id="{15FB0300-3D86-4F1F-9E0D-243A3B9B28D3}"/>
              </a:ext>
            </a:extLst>
          </p:cNvPr>
          <p:cNvSpPr>
            <a:spLocks noChangeArrowheads="1"/>
          </p:cNvSpPr>
          <p:nvPr/>
        </p:nvSpPr>
        <p:spPr bwMode="auto">
          <a:xfrm>
            <a:off x="10192380" y="1469966"/>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6" name="Line 4">
            <a:extLst>
              <a:ext uri="{FF2B5EF4-FFF2-40B4-BE49-F238E27FC236}">
                <a16:creationId xmlns:a16="http://schemas.microsoft.com/office/drawing/2014/main" id="{5CA23414-B05B-45E1-A61C-4BB85BC1588D}"/>
              </a:ext>
            </a:extLst>
          </p:cNvPr>
          <p:cNvSpPr>
            <a:spLocks noChangeShapeType="1"/>
          </p:cNvSpPr>
          <p:nvPr/>
        </p:nvSpPr>
        <p:spPr bwMode="auto">
          <a:xfrm>
            <a:off x="10878119" y="1458540"/>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7" name="Line 7">
            <a:extLst>
              <a:ext uri="{FF2B5EF4-FFF2-40B4-BE49-F238E27FC236}">
                <a16:creationId xmlns:a16="http://schemas.microsoft.com/office/drawing/2014/main" id="{8FFE1E0B-4AF3-4D8D-9EBA-D5D2CBB9152E}"/>
              </a:ext>
            </a:extLst>
          </p:cNvPr>
          <p:cNvSpPr>
            <a:spLocks noChangeShapeType="1"/>
          </p:cNvSpPr>
          <p:nvPr/>
        </p:nvSpPr>
        <p:spPr bwMode="auto">
          <a:xfrm>
            <a:off x="10902807" y="1458540"/>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8" name="Line 9">
            <a:extLst>
              <a:ext uri="{FF2B5EF4-FFF2-40B4-BE49-F238E27FC236}">
                <a16:creationId xmlns:a16="http://schemas.microsoft.com/office/drawing/2014/main" id="{52E74993-DBFE-4F3B-821A-757BAF6F8379}"/>
              </a:ext>
            </a:extLst>
          </p:cNvPr>
          <p:cNvSpPr>
            <a:spLocks noChangeShapeType="1"/>
          </p:cNvSpPr>
          <p:nvPr/>
        </p:nvSpPr>
        <p:spPr bwMode="auto">
          <a:xfrm>
            <a:off x="10878119" y="5614799"/>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9" name="Text Box 10">
            <a:extLst>
              <a:ext uri="{FF2B5EF4-FFF2-40B4-BE49-F238E27FC236}">
                <a16:creationId xmlns:a16="http://schemas.microsoft.com/office/drawing/2014/main" id="{E6F532B5-91B5-4F07-9A0A-3A597D5DD4E0}"/>
              </a:ext>
            </a:extLst>
          </p:cNvPr>
          <p:cNvSpPr txBox="1">
            <a:spLocks noChangeArrowheads="1"/>
          </p:cNvSpPr>
          <p:nvPr/>
        </p:nvSpPr>
        <p:spPr bwMode="auto">
          <a:xfrm>
            <a:off x="10819032" y="3332007"/>
            <a:ext cx="1372968" cy="369332"/>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secondes</a:t>
            </a:r>
          </a:p>
        </p:txBody>
      </p:sp>
      <p:sp>
        <p:nvSpPr>
          <p:cNvPr id="40" name="Text Box 12">
            <a:extLst>
              <a:ext uri="{FF2B5EF4-FFF2-40B4-BE49-F238E27FC236}">
                <a16:creationId xmlns:a16="http://schemas.microsoft.com/office/drawing/2014/main" id="{BABB389F-E44D-486A-985A-574A7F3AF6A9}"/>
              </a:ext>
            </a:extLst>
          </p:cNvPr>
          <p:cNvSpPr txBox="1">
            <a:spLocks noChangeArrowheads="1"/>
          </p:cNvSpPr>
          <p:nvPr/>
        </p:nvSpPr>
        <p:spPr bwMode="auto">
          <a:xfrm>
            <a:off x="11119598" y="1300689"/>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20</a:t>
            </a:r>
          </a:p>
        </p:txBody>
      </p:sp>
      <p:sp>
        <p:nvSpPr>
          <p:cNvPr id="41" name="Text Box 14">
            <a:extLst>
              <a:ext uri="{FF2B5EF4-FFF2-40B4-BE49-F238E27FC236}">
                <a16:creationId xmlns:a16="http://schemas.microsoft.com/office/drawing/2014/main" id="{8E358DFD-877A-4D25-A53D-51AB43CCFF3E}"/>
              </a:ext>
            </a:extLst>
          </p:cNvPr>
          <p:cNvSpPr txBox="1">
            <a:spLocks noChangeArrowheads="1"/>
          </p:cNvSpPr>
          <p:nvPr/>
        </p:nvSpPr>
        <p:spPr bwMode="auto">
          <a:xfrm>
            <a:off x="11094910" y="5434271"/>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pic>
        <p:nvPicPr>
          <p:cNvPr id="3" name="Picture 2">
            <a:extLst>
              <a:ext uri="{FF2B5EF4-FFF2-40B4-BE49-F238E27FC236}">
                <a16:creationId xmlns:a16="http://schemas.microsoft.com/office/drawing/2014/main" id="{81D2686A-3466-592B-C737-94D183E259F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23916" y="4746128"/>
            <a:ext cx="1206156" cy="15361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0000"/>
                                        <p:tgtEl>
                                          <p:spTgt spid="35"/>
                                        </p:tgtEl>
                                      </p:cBhvr>
                                    </p:animEffect>
                                    <p:set>
                                      <p:cBhvr>
                                        <p:cTn id="7" dur="1" fill="hold">
                                          <p:stCondLst>
                                            <p:cond delay="19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11"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466" name="Google Shape;466;p11"/>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Phonétique (2/3)  </a:t>
            </a:r>
            <a:endParaRPr/>
          </a:p>
        </p:txBody>
      </p:sp>
      <p:sp>
        <p:nvSpPr>
          <p:cNvPr id="467" name="Google Shape;467;p11"/>
          <p:cNvSpPr/>
          <p:nvPr/>
        </p:nvSpPr>
        <p:spPr>
          <a:xfrm>
            <a:off x="10046043" y="249869"/>
            <a:ext cx="1863877"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lire / parler</a:t>
            </a:r>
            <a:endParaRPr sz="2000" b="1" i="0" u="none" strike="noStrike" cap="none">
              <a:solidFill>
                <a:srgbClr val="FFFFFF"/>
              </a:solidFill>
              <a:latin typeface="Century Gothic"/>
              <a:ea typeface="Century Gothic"/>
              <a:cs typeface="Century Gothic"/>
              <a:sym typeface="Century Gothic"/>
            </a:endParaRPr>
          </a:p>
        </p:txBody>
      </p:sp>
      <p:pic>
        <p:nvPicPr>
          <p:cNvPr id="477" name="Google Shape;477;p11" descr="Hand A Ok Clip Art"/>
          <p:cNvPicPr preferRelativeResize="0"/>
          <p:nvPr/>
        </p:nvPicPr>
        <p:blipFill rotWithShape="1">
          <a:blip r:embed="rId4">
            <a:alphaModFix/>
          </a:blip>
          <a:srcRect/>
          <a:stretch/>
        </p:blipFill>
        <p:spPr>
          <a:xfrm>
            <a:off x="5303789" y="2535627"/>
            <a:ext cx="706260" cy="981469"/>
          </a:xfrm>
          <a:prstGeom prst="rect">
            <a:avLst/>
          </a:prstGeom>
          <a:noFill/>
          <a:ln>
            <a:noFill/>
          </a:ln>
        </p:spPr>
      </p:pic>
      <p:pic>
        <p:nvPicPr>
          <p:cNvPr id="478" name="Google Shape;478;p11" descr="Duck, Face, Standing, Odd, Strange, Bird, Animal"/>
          <p:cNvPicPr preferRelativeResize="0"/>
          <p:nvPr/>
        </p:nvPicPr>
        <p:blipFill rotWithShape="1">
          <a:blip r:embed="rId5">
            <a:alphaModFix/>
          </a:blip>
          <a:srcRect/>
          <a:stretch/>
        </p:blipFill>
        <p:spPr>
          <a:xfrm>
            <a:off x="1180883" y="4656080"/>
            <a:ext cx="966858" cy="1412044"/>
          </a:xfrm>
          <a:prstGeom prst="rect">
            <a:avLst/>
          </a:prstGeom>
          <a:noFill/>
          <a:ln>
            <a:noFill/>
          </a:ln>
        </p:spPr>
      </p:pic>
      <p:pic>
        <p:nvPicPr>
          <p:cNvPr id="479" name="Google Shape;479;p11" descr="Arm, Left, Hand, Human, Body, Part, Organ"/>
          <p:cNvPicPr preferRelativeResize="0"/>
          <p:nvPr/>
        </p:nvPicPr>
        <p:blipFill rotWithShape="1">
          <a:blip r:embed="rId6">
            <a:alphaModFix/>
          </a:blip>
          <a:srcRect/>
          <a:stretch/>
        </p:blipFill>
        <p:spPr>
          <a:xfrm>
            <a:off x="8484991" y="4615187"/>
            <a:ext cx="768099" cy="1536198"/>
          </a:xfrm>
          <a:prstGeom prst="rect">
            <a:avLst/>
          </a:prstGeom>
          <a:noFill/>
          <a:ln>
            <a:noFill/>
          </a:ln>
        </p:spPr>
      </p:pic>
      <p:pic>
        <p:nvPicPr>
          <p:cNvPr id="480" name="Google Shape;480;p11" descr="Green Splat Clip Art"/>
          <p:cNvPicPr preferRelativeResize="0"/>
          <p:nvPr/>
        </p:nvPicPr>
        <p:blipFill rotWithShape="1">
          <a:blip r:embed="rId7">
            <a:alphaModFix/>
          </a:blip>
          <a:srcRect/>
          <a:stretch/>
        </p:blipFill>
        <p:spPr>
          <a:xfrm>
            <a:off x="8332397" y="2535627"/>
            <a:ext cx="1073289" cy="1015663"/>
          </a:xfrm>
          <a:prstGeom prst="rect">
            <a:avLst/>
          </a:prstGeom>
          <a:noFill/>
          <a:ln>
            <a:noFill/>
          </a:ln>
        </p:spPr>
      </p:pic>
      <p:sp>
        <p:nvSpPr>
          <p:cNvPr id="481" name="Google Shape;481;p11"/>
          <p:cNvSpPr txBox="1"/>
          <p:nvPr/>
        </p:nvSpPr>
        <p:spPr>
          <a:xfrm>
            <a:off x="8271482"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[green]</a:t>
            </a:r>
            <a:endParaRPr/>
          </a:p>
        </p:txBody>
      </p:sp>
      <p:sp>
        <p:nvSpPr>
          <p:cNvPr id="483" name="Google Shape;483;p11"/>
          <p:cNvSpPr txBox="1"/>
          <p:nvPr/>
        </p:nvSpPr>
        <p:spPr>
          <a:xfrm>
            <a:off x="1123904"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[sheet]</a:t>
            </a:r>
            <a:endParaRPr/>
          </a:p>
        </p:txBody>
      </p:sp>
      <p:pic>
        <p:nvPicPr>
          <p:cNvPr id="484" name="Google Shape;484;p11" descr="Cover Draped Hanging - Free vector graphic on Pixabay"/>
          <p:cNvPicPr preferRelativeResize="0"/>
          <p:nvPr/>
        </p:nvPicPr>
        <p:blipFill rotWithShape="1">
          <a:blip r:embed="rId8">
            <a:alphaModFix/>
          </a:blip>
          <a:srcRect/>
          <a:stretch/>
        </p:blipFill>
        <p:spPr>
          <a:xfrm>
            <a:off x="1095165" y="2451309"/>
            <a:ext cx="1195192" cy="1301873"/>
          </a:xfrm>
          <a:prstGeom prst="rect">
            <a:avLst/>
          </a:prstGeom>
          <a:noFill/>
          <a:ln>
            <a:noFill/>
          </a:ln>
        </p:spPr>
      </p:pic>
      <p:sp>
        <p:nvSpPr>
          <p:cNvPr id="485" name="Google Shape;485;p11"/>
          <p:cNvSpPr txBox="1"/>
          <p:nvPr/>
        </p:nvSpPr>
        <p:spPr>
          <a:xfrm>
            <a:off x="4971839"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[okay]</a:t>
            </a:r>
            <a:endParaRPr/>
          </a:p>
        </p:txBody>
      </p:sp>
      <p:sp>
        <p:nvSpPr>
          <p:cNvPr id="31" name="Google Shape;619;p15">
            <a:hlinkClick r:id="" action="ppaction://noaction">
              <a:snd r:embed="rId9" name="canard.wav"/>
            </a:hlinkClick>
            <a:extLst>
              <a:ext uri="{FF2B5EF4-FFF2-40B4-BE49-F238E27FC236}">
                <a16:creationId xmlns:a16="http://schemas.microsoft.com/office/drawing/2014/main" id="{06FB7ED1-6B88-4414-B4C4-E6534A3E73DE}"/>
              </a:ext>
            </a:extLst>
          </p:cNvPr>
          <p:cNvSpPr txBox="1"/>
          <p:nvPr/>
        </p:nvSpPr>
        <p:spPr>
          <a:xfrm>
            <a:off x="144206" y="3548096"/>
            <a:ext cx="2985446"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0" i="0" u="none" strike="noStrike" cap="none" dirty="0">
                <a:solidFill>
                  <a:srgbClr val="115076"/>
                </a:solidFill>
                <a:latin typeface="Century Gothic"/>
                <a:ea typeface="Century Gothic"/>
                <a:cs typeface="Century Gothic"/>
                <a:sym typeface="Century Gothic"/>
              </a:rPr>
              <a:t>canar</a:t>
            </a:r>
            <a:r>
              <a:rPr lang="en-GB" sz="6000" b="0" i="0" u="none" strike="sngStrike" cap="none" dirty="0">
                <a:solidFill>
                  <a:srgbClr val="EE6000"/>
                </a:solidFill>
                <a:latin typeface="Century Gothic"/>
                <a:ea typeface="Century Gothic"/>
                <a:cs typeface="Century Gothic"/>
                <a:sym typeface="Century Gothic"/>
              </a:rPr>
              <a:t>d</a:t>
            </a:r>
            <a:endParaRPr dirty="0"/>
          </a:p>
        </p:txBody>
      </p:sp>
      <p:sp>
        <p:nvSpPr>
          <p:cNvPr id="33" name="Google Shape;623;p15">
            <a:hlinkClick r:id="" action="ppaction://noaction">
              <a:snd r:embed="rId10" name="bras.wav"/>
            </a:hlinkClick>
            <a:extLst>
              <a:ext uri="{FF2B5EF4-FFF2-40B4-BE49-F238E27FC236}">
                <a16:creationId xmlns:a16="http://schemas.microsoft.com/office/drawing/2014/main" id="{57692810-243C-4760-A7C6-FB4039B60479}"/>
              </a:ext>
            </a:extLst>
          </p:cNvPr>
          <p:cNvSpPr txBox="1"/>
          <p:nvPr/>
        </p:nvSpPr>
        <p:spPr>
          <a:xfrm>
            <a:off x="8009220" y="3548096"/>
            <a:ext cx="1859983"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6000" b="0" i="0" u="none" strike="noStrike" cap="none" dirty="0">
                <a:solidFill>
                  <a:srgbClr val="115076"/>
                </a:solidFill>
                <a:latin typeface="Century Gothic"/>
                <a:ea typeface="Century Gothic"/>
                <a:cs typeface="Century Gothic"/>
                <a:sym typeface="Century Gothic"/>
              </a:rPr>
              <a:t>bra</a:t>
            </a:r>
            <a:r>
              <a:rPr lang="fr-FR" sz="6000" b="0" i="0" u="none" strike="sngStrike" cap="none" dirty="0">
                <a:solidFill>
                  <a:srgbClr val="EE6000"/>
                </a:solidFill>
                <a:latin typeface="Century Gothic"/>
                <a:ea typeface="Century Gothic"/>
                <a:cs typeface="Century Gothic"/>
                <a:sym typeface="Century Gothic"/>
              </a:rPr>
              <a:t>s</a:t>
            </a:r>
            <a:endParaRPr lang="fr-FR" dirty="0"/>
          </a:p>
        </p:txBody>
      </p:sp>
      <p:sp>
        <p:nvSpPr>
          <p:cNvPr id="34" name="Google Shape;445;p10">
            <a:hlinkClick r:id="" action="ppaction://noaction">
              <a:snd r:embed="rId11" name="drap.wav"/>
            </a:hlinkClick>
            <a:extLst>
              <a:ext uri="{FF2B5EF4-FFF2-40B4-BE49-F238E27FC236}">
                <a16:creationId xmlns:a16="http://schemas.microsoft.com/office/drawing/2014/main" id="{50FB4944-3E17-4B0E-AC31-149D6DE1E290}"/>
              </a:ext>
            </a:extLst>
          </p:cNvPr>
          <p:cNvSpPr txBox="1"/>
          <p:nvPr/>
        </p:nvSpPr>
        <p:spPr>
          <a:xfrm>
            <a:off x="721000" y="1203314"/>
            <a:ext cx="201798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6000" b="0" i="0" u="none" strike="noStrike" cap="none" dirty="0">
                <a:solidFill>
                  <a:srgbClr val="115076"/>
                </a:solidFill>
                <a:latin typeface="Century Gothic"/>
                <a:ea typeface="Century Gothic"/>
                <a:cs typeface="Century Gothic"/>
                <a:sym typeface="Century Gothic"/>
              </a:rPr>
              <a:t>dra</a:t>
            </a:r>
            <a:r>
              <a:rPr lang="fr-FR" sz="6000" b="0" i="0" u="none" strike="sngStrike" cap="none" dirty="0">
                <a:solidFill>
                  <a:srgbClr val="EE6000"/>
                </a:solidFill>
                <a:latin typeface="Century Gothic"/>
                <a:ea typeface="Century Gothic"/>
                <a:cs typeface="Century Gothic"/>
                <a:sym typeface="Century Gothic"/>
              </a:rPr>
              <a:t>p</a:t>
            </a:r>
          </a:p>
        </p:txBody>
      </p:sp>
      <p:sp>
        <p:nvSpPr>
          <p:cNvPr id="35" name="Google Shape;447;p10">
            <a:hlinkClick r:id="" action="ppaction://noaction">
              <a:snd r:embed="rId12" name="vert.wav"/>
            </a:hlinkClick>
            <a:extLst>
              <a:ext uri="{FF2B5EF4-FFF2-40B4-BE49-F238E27FC236}">
                <a16:creationId xmlns:a16="http://schemas.microsoft.com/office/drawing/2014/main" id="{6529D4A9-B1EE-43D5-A799-34CA55092AA4}"/>
              </a:ext>
            </a:extLst>
          </p:cNvPr>
          <p:cNvSpPr txBox="1"/>
          <p:nvPr/>
        </p:nvSpPr>
        <p:spPr>
          <a:xfrm>
            <a:off x="8023688" y="1203314"/>
            <a:ext cx="169078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6000" b="0" i="0" u="none" strike="noStrike" cap="none" dirty="0">
                <a:solidFill>
                  <a:srgbClr val="115076"/>
                </a:solidFill>
                <a:latin typeface="Century Gothic"/>
                <a:ea typeface="Century Gothic"/>
                <a:cs typeface="Century Gothic"/>
                <a:sym typeface="Century Gothic"/>
              </a:rPr>
              <a:t>ver</a:t>
            </a:r>
            <a:r>
              <a:rPr lang="fr-FR" sz="6000" b="0" i="0" u="none" strike="sngStrike" cap="none" dirty="0">
                <a:solidFill>
                  <a:srgbClr val="EE6000"/>
                </a:solidFill>
                <a:latin typeface="Century Gothic"/>
                <a:ea typeface="Century Gothic"/>
                <a:cs typeface="Century Gothic"/>
                <a:sym typeface="Century Gothic"/>
              </a:rPr>
              <a:t>t</a:t>
            </a:r>
            <a:endParaRPr lang="fr-FR" dirty="0"/>
          </a:p>
        </p:txBody>
      </p:sp>
      <p:sp>
        <p:nvSpPr>
          <p:cNvPr id="36" name="Google Shape;449;p10">
            <a:hlinkClick r:id="" action="ppaction://noaction">
              <a:snd r:embed="rId13" name="d'accord.wav"/>
            </a:hlinkClick>
            <a:extLst>
              <a:ext uri="{FF2B5EF4-FFF2-40B4-BE49-F238E27FC236}">
                <a16:creationId xmlns:a16="http://schemas.microsoft.com/office/drawing/2014/main" id="{F831CAE9-D273-4A23-A1BF-DB304F8B3B5C}"/>
              </a:ext>
            </a:extLst>
          </p:cNvPr>
          <p:cNvSpPr txBox="1"/>
          <p:nvPr/>
        </p:nvSpPr>
        <p:spPr>
          <a:xfrm flipH="1">
            <a:off x="3558950" y="1203314"/>
            <a:ext cx="376840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6000" b="0" i="0" u="none" strike="noStrike" cap="none" dirty="0">
                <a:solidFill>
                  <a:srgbClr val="1E4E79"/>
                </a:solidFill>
                <a:latin typeface="Century Gothic"/>
                <a:ea typeface="Century Gothic"/>
                <a:cs typeface="Century Gothic"/>
                <a:sym typeface="Century Gothic"/>
              </a:rPr>
              <a:t>d’accor</a:t>
            </a:r>
            <a:r>
              <a:rPr lang="fr-FR" sz="6000" b="0" i="0" u="none" strike="sngStrike" cap="none" dirty="0">
                <a:solidFill>
                  <a:srgbClr val="E65D00"/>
                </a:solidFill>
                <a:latin typeface="Century Gothic"/>
                <a:ea typeface="Century Gothic"/>
                <a:cs typeface="Century Gothic"/>
                <a:sym typeface="Century Gothic"/>
              </a:rPr>
              <a:t>d</a:t>
            </a:r>
          </a:p>
        </p:txBody>
      </p:sp>
      <p:sp>
        <p:nvSpPr>
          <p:cNvPr id="37" name="Rectangle 2">
            <a:extLst>
              <a:ext uri="{FF2B5EF4-FFF2-40B4-BE49-F238E27FC236}">
                <a16:creationId xmlns:a16="http://schemas.microsoft.com/office/drawing/2014/main" id="{2A400782-24E5-4714-8288-4D0C9A23615C}"/>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8" name="Rectangle 3">
            <a:extLst>
              <a:ext uri="{FF2B5EF4-FFF2-40B4-BE49-F238E27FC236}">
                <a16:creationId xmlns:a16="http://schemas.microsoft.com/office/drawing/2014/main" id="{7632360F-7C7E-4C4D-943B-CE8EE81328BC}"/>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9" name="Line 4">
            <a:extLst>
              <a:ext uri="{FF2B5EF4-FFF2-40B4-BE49-F238E27FC236}">
                <a16:creationId xmlns:a16="http://schemas.microsoft.com/office/drawing/2014/main" id="{F46AAC79-B64C-4BCF-A09D-6FF47E64195C}"/>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0" name="Line 7">
            <a:extLst>
              <a:ext uri="{FF2B5EF4-FFF2-40B4-BE49-F238E27FC236}">
                <a16:creationId xmlns:a16="http://schemas.microsoft.com/office/drawing/2014/main" id="{65859172-25A9-41D0-ABF7-6A579D298E51}"/>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1" name="Line 9">
            <a:extLst>
              <a:ext uri="{FF2B5EF4-FFF2-40B4-BE49-F238E27FC236}">
                <a16:creationId xmlns:a16="http://schemas.microsoft.com/office/drawing/2014/main" id="{BE89C2EF-6721-4456-B923-D119C8C38595}"/>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2" name="Text Box 10">
            <a:extLst>
              <a:ext uri="{FF2B5EF4-FFF2-40B4-BE49-F238E27FC236}">
                <a16:creationId xmlns:a16="http://schemas.microsoft.com/office/drawing/2014/main" id="{192A51BE-B735-4F48-B850-B857341444EA}"/>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dirty="0">
                <a:ln>
                  <a:noFill/>
                </a:ln>
                <a:solidFill>
                  <a:srgbClr val="5B9BD5">
                    <a:lumMod val="50000"/>
                  </a:srgbClr>
                </a:solidFill>
                <a:effectLst/>
                <a:uLnTx/>
                <a:uFillTx/>
                <a:latin typeface="Century Gothic" panose="020B0502020202020204" pitchFamily="34" charset="0"/>
                <a:ea typeface="+mn-ea"/>
                <a:cs typeface="Arial" charset="0"/>
                <a:sym typeface="Arial"/>
              </a:rPr>
              <a:t>secondes</a:t>
            </a:r>
          </a:p>
        </p:txBody>
      </p:sp>
      <p:sp>
        <p:nvSpPr>
          <p:cNvPr id="43" name="Text Box 12">
            <a:extLst>
              <a:ext uri="{FF2B5EF4-FFF2-40B4-BE49-F238E27FC236}">
                <a16:creationId xmlns:a16="http://schemas.microsoft.com/office/drawing/2014/main" id="{33FB8B0E-82B0-4D55-A088-119D7B976189}"/>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10</a:t>
            </a:r>
          </a:p>
        </p:txBody>
      </p:sp>
      <p:sp>
        <p:nvSpPr>
          <p:cNvPr id="44" name="Text Box 14">
            <a:extLst>
              <a:ext uri="{FF2B5EF4-FFF2-40B4-BE49-F238E27FC236}">
                <a16:creationId xmlns:a16="http://schemas.microsoft.com/office/drawing/2014/main" id="{E72B3925-C41B-4104-A7DA-D119A56503F0}"/>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45" name="AutoShape 11">
            <a:hlinkClick r:id="" action="ppaction://noaction" highlightClick="1"/>
            <a:extLst>
              <a:ext uri="{FF2B5EF4-FFF2-40B4-BE49-F238E27FC236}">
                <a16:creationId xmlns:a16="http://schemas.microsoft.com/office/drawing/2014/main" id="{78C28AAA-D2A2-4E53-AC1D-4FDBB1D77584}"/>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
        <p:nvSpPr>
          <p:cNvPr id="2" name="Google Shape;614;p15">
            <a:extLst>
              <a:ext uri="{FF2B5EF4-FFF2-40B4-BE49-F238E27FC236}">
                <a16:creationId xmlns:a16="http://schemas.microsoft.com/office/drawing/2014/main" id="{960DFFD5-29E3-F152-A9BC-BE13B0BE7221}"/>
              </a:ext>
            </a:extLst>
          </p:cNvPr>
          <p:cNvSpPr txBox="1"/>
          <p:nvPr/>
        </p:nvSpPr>
        <p:spPr>
          <a:xfrm>
            <a:off x="4875446" y="4332704"/>
            <a:ext cx="15629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a:t>
            </a:r>
            <a:r>
              <a:rPr lang="en-GB" sz="2000" dirty="0">
                <a:solidFill>
                  <a:srgbClr val="1F3864"/>
                </a:solidFill>
                <a:latin typeface="Century Gothic"/>
                <a:ea typeface="Century Gothic"/>
                <a:cs typeface="Century Gothic"/>
                <a:sym typeface="Century Gothic"/>
              </a:rPr>
              <a:t>wolf</a:t>
            </a:r>
            <a:r>
              <a:rPr lang="en-GB" sz="2000" b="0" i="0" u="none" strike="noStrike" cap="none" dirty="0">
                <a:solidFill>
                  <a:srgbClr val="1F3864"/>
                </a:solidFill>
                <a:latin typeface="Century Gothic"/>
                <a:ea typeface="Century Gothic"/>
                <a:cs typeface="Century Gothic"/>
                <a:sym typeface="Century Gothic"/>
              </a:rPr>
              <a:t>]</a:t>
            </a:r>
            <a:endParaRPr dirty="0"/>
          </a:p>
        </p:txBody>
      </p:sp>
      <p:sp>
        <p:nvSpPr>
          <p:cNvPr id="3" name="Google Shape;621;p15">
            <a:hlinkClick r:id="" action="ppaction://noaction">
              <a:snd r:embed="rId14" name="7.1.1.1 - Loup.wav"/>
            </a:hlinkClick>
            <a:extLst>
              <a:ext uri="{FF2B5EF4-FFF2-40B4-BE49-F238E27FC236}">
                <a16:creationId xmlns:a16="http://schemas.microsoft.com/office/drawing/2014/main" id="{A3BEBC2A-181C-D3B8-1DF4-CF01240D6658}"/>
              </a:ext>
            </a:extLst>
          </p:cNvPr>
          <p:cNvSpPr txBox="1"/>
          <p:nvPr/>
        </p:nvSpPr>
        <p:spPr>
          <a:xfrm>
            <a:off x="3791335" y="3517096"/>
            <a:ext cx="3556201"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6000" dirty="0">
                <a:solidFill>
                  <a:srgbClr val="1E4E79"/>
                </a:solidFill>
                <a:latin typeface="Century Gothic"/>
                <a:ea typeface="Century Gothic"/>
                <a:cs typeface="Century Gothic"/>
                <a:sym typeface="Century Gothic"/>
              </a:rPr>
              <a:t>lou</a:t>
            </a:r>
            <a:r>
              <a:rPr lang="fr-FR" sz="6000" strike="sngStrike" dirty="0">
                <a:solidFill>
                  <a:srgbClr val="E65D00"/>
                </a:solidFill>
                <a:latin typeface="Century Gothic"/>
                <a:ea typeface="Century Gothic"/>
                <a:cs typeface="Century Gothic"/>
                <a:sym typeface="Century Gothic"/>
              </a:rPr>
              <a:t>p</a:t>
            </a:r>
            <a:endParaRPr lang="fr-FR" sz="6000" b="0" i="0" u="none" strike="sngStrike" cap="none" dirty="0">
              <a:solidFill>
                <a:srgbClr val="E65D00"/>
              </a:solidFill>
              <a:latin typeface="Century Gothic"/>
              <a:ea typeface="Century Gothic"/>
              <a:cs typeface="Century Gothic"/>
              <a:sym typeface="Century Gothic"/>
            </a:endParaRPr>
          </a:p>
        </p:txBody>
      </p:sp>
      <p:pic>
        <p:nvPicPr>
          <p:cNvPr id="4" name="Picture 3">
            <a:extLst>
              <a:ext uri="{FF2B5EF4-FFF2-40B4-BE49-F238E27FC236}">
                <a16:creationId xmlns:a16="http://schemas.microsoft.com/office/drawing/2014/main" id="{3A1C82BB-F53B-CF17-3DD8-DED893605E8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23916" y="4746128"/>
            <a:ext cx="1206156" cy="153619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0000"/>
                                        <p:tgtEl>
                                          <p:spTgt spid="38"/>
                                        </p:tgtEl>
                                      </p:cBhvr>
                                    </p:animEffect>
                                    <p:set>
                                      <p:cBhvr>
                                        <p:cTn id="7" dur="1" fill="hold">
                                          <p:stCondLst>
                                            <p:cond delay="9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12"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499" name="Google Shape;499;p12"/>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Phonétique (3/3)  </a:t>
            </a:r>
            <a:endParaRPr/>
          </a:p>
        </p:txBody>
      </p:sp>
      <p:sp>
        <p:nvSpPr>
          <p:cNvPr id="500" name="Google Shape;500;p12"/>
          <p:cNvSpPr/>
          <p:nvPr/>
        </p:nvSpPr>
        <p:spPr>
          <a:xfrm>
            <a:off x="10046043" y="249869"/>
            <a:ext cx="1863877"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lire / parler</a:t>
            </a:r>
            <a:endParaRPr sz="2000" b="1" i="0" u="none" strike="noStrike" cap="none">
              <a:solidFill>
                <a:srgbClr val="FFFFFF"/>
              </a:solidFill>
              <a:latin typeface="Century Gothic"/>
              <a:ea typeface="Century Gothic"/>
              <a:cs typeface="Century Gothic"/>
              <a:sym typeface="Century Gothic"/>
            </a:endParaRPr>
          </a:p>
        </p:txBody>
      </p:sp>
      <p:sp>
        <p:nvSpPr>
          <p:cNvPr id="505" name="Google Shape;505;p12"/>
          <p:cNvSpPr txBox="1"/>
          <p:nvPr/>
        </p:nvSpPr>
        <p:spPr>
          <a:xfrm>
            <a:off x="10839935" y="3256092"/>
            <a:ext cx="1439862"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1800"/>
              <a:buFont typeface="Century Gothic"/>
              <a:buNone/>
            </a:pPr>
            <a:r>
              <a:rPr lang="en-GB" sz="1800" b="1" i="0" u="none" strike="noStrike" cap="none">
                <a:solidFill>
                  <a:srgbClr val="1E4E79"/>
                </a:solidFill>
                <a:latin typeface="Century Gothic"/>
                <a:ea typeface="Century Gothic"/>
                <a:cs typeface="Century Gothic"/>
                <a:sym typeface="Century Gothic"/>
              </a:rPr>
              <a:t>secondes</a:t>
            </a:r>
            <a:endParaRPr sz="1800" b="1" i="0" u="none" strike="noStrike" cap="none">
              <a:solidFill>
                <a:srgbClr val="1E4E79"/>
              </a:solidFill>
              <a:latin typeface="Century Gothic"/>
              <a:ea typeface="Century Gothic"/>
              <a:cs typeface="Century Gothic"/>
              <a:sym typeface="Century Gothic"/>
            </a:endParaRPr>
          </a:p>
        </p:txBody>
      </p:sp>
      <p:pic>
        <p:nvPicPr>
          <p:cNvPr id="510" name="Google Shape;510;p12" descr="Hand A Ok Clip Art"/>
          <p:cNvPicPr preferRelativeResize="0"/>
          <p:nvPr/>
        </p:nvPicPr>
        <p:blipFill rotWithShape="1">
          <a:blip r:embed="rId4">
            <a:alphaModFix/>
          </a:blip>
          <a:srcRect/>
          <a:stretch/>
        </p:blipFill>
        <p:spPr>
          <a:xfrm>
            <a:off x="5303789" y="2535627"/>
            <a:ext cx="706260" cy="981469"/>
          </a:xfrm>
          <a:prstGeom prst="rect">
            <a:avLst/>
          </a:prstGeom>
          <a:noFill/>
          <a:ln>
            <a:noFill/>
          </a:ln>
        </p:spPr>
      </p:pic>
      <p:pic>
        <p:nvPicPr>
          <p:cNvPr id="511" name="Google Shape;511;p12" descr="Duck, Face, Standing, Odd, Strange, Bird, Animal"/>
          <p:cNvPicPr preferRelativeResize="0"/>
          <p:nvPr/>
        </p:nvPicPr>
        <p:blipFill rotWithShape="1">
          <a:blip r:embed="rId5">
            <a:alphaModFix/>
          </a:blip>
          <a:srcRect/>
          <a:stretch/>
        </p:blipFill>
        <p:spPr>
          <a:xfrm>
            <a:off x="1180883" y="4656080"/>
            <a:ext cx="966858" cy="1412044"/>
          </a:xfrm>
          <a:prstGeom prst="rect">
            <a:avLst/>
          </a:prstGeom>
          <a:noFill/>
          <a:ln>
            <a:noFill/>
          </a:ln>
        </p:spPr>
      </p:pic>
      <p:pic>
        <p:nvPicPr>
          <p:cNvPr id="512" name="Google Shape;512;p12" descr="Arm, Left, Hand, Human, Body, Part, Organ"/>
          <p:cNvPicPr preferRelativeResize="0"/>
          <p:nvPr/>
        </p:nvPicPr>
        <p:blipFill rotWithShape="1">
          <a:blip r:embed="rId6">
            <a:alphaModFix/>
          </a:blip>
          <a:srcRect/>
          <a:stretch/>
        </p:blipFill>
        <p:spPr>
          <a:xfrm>
            <a:off x="8484991" y="4615187"/>
            <a:ext cx="768099" cy="1536198"/>
          </a:xfrm>
          <a:prstGeom prst="rect">
            <a:avLst/>
          </a:prstGeom>
          <a:noFill/>
          <a:ln>
            <a:noFill/>
          </a:ln>
        </p:spPr>
      </p:pic>
      <p:pic>
        <p:nvPicPr>
          <p:cNvPr id="513" name="Google Shape;513;p12" descr="Green Splat Clip Art"/>
          <p:cNvPicPr preferRelativeResize="0"/>
          <p:nvPr/>
        </p:nvPicPr>
        <p:blipFill rotWithShape="1">
          <a:blip r:embed="rId7">
            <a:alphaModFix/>
          </a:blip>
          <a:srcRect/>
          <a:stretch/>
        </p:blipFill>
        <p:spPr>
          <a:xfrm>
            <a:off x="8332397" y="2535627"/>
            <a:ext cx="1073289" cy="1015663"/>
          </a:xfrm>
          <a:prstGeom prst="rect">
            <a:avLst/>
          </a:prstGeom>
          <a:noFill/>
          <a:ln>
            <a:noFill/>
          </a:ln>
        </p:spPr>
      </p:pic>
      <p:sp>
        <p:nvSpPr>
          <p:cNvPr id="514" name="Google Shape;514;p12"/>
          <p:cNvSpPr txBox="1"/>
          <p:nvPr/>
        </p:nvSpPr>
        <p:spPr>
          <a:xfrm>
            <a:off x="8271482"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[green]</a:t>
            </a:r>
            <a:endParaRPr/>
          </a:p>
        </p:txBody>
      </p:sp>
      <p:sp>
        <p:nvSpPr>
          <p:cNvPr id="516" name="Google Shape;516;p12"/>
          <p:cNvSpPr txBox="1"/>
          <p:nvPr/>
        </p:nvSpPr>
        <p:spPr>
          <a:xfrm>
            <a:off x="1123904"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[sheet]</a:t>
            </a:r>
            <a:endParaRPr/>
          </a:p>
        </p:txBody>
      </p:sp>
      <p:pic>
        <p:nvPicPr>
          <p:cNvPr id="517" name="Google Shape;517;p12" descr="Cover Draped Hanging - Free vector graphic on Pixabay"/>
          <p:cNvPicPr preferRelativeResize="0"/>
          <p:nvPr/>
        </p:nvPicPr>
        <p:blipFill rotWithShape="1">
          <a:blip r:embed="rId8">
            <a:alphaModFix/>
          </a:blip>
          <a:srcRect/>
          <a:stretch/>
        </p:blipFill>
        <p:spPr>
          <a:xfrm>
            <a:off x="1095165" y="2451309"/>
            <a:ext cx="1195192" cy="1301873"/>
          </a:xfrm>
          <a:prstGeom prst="rect">
            <a:avLst/>
          </a:prstGeom>
          <a:noFill/>
          <a:ln>
            <a:noFill/>
          </a:ln>
        </p:spPr>
      </p:pic>
      <p:sp>
        <p:nvSpPr>
          <p:cNvPr id="518" name="Google Shape;518;p12"/>
          <p:cNvSpPr txBox="1"/>
          <p:nvPr/>
        </p:nvSpPr>
        <p:spPr>
          <a:xfrm>
            <a:off x="4971839"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[okay]</a:t>
            </a:r>
            <a:endParaRPr/>
          </a:p>
        </p:txBody>
      </p:sp>
      <p:sp>
        <p:nvSpPr>
          <p:cNvPr id="31" name="Google Shape;619;p15">
            <a:hlinkClick r:id="" action="ppaction://noaction">
              <a:snd r:embed="rId9" name="canard.wav"/>
            </a:hlinkClick>
            <a:extLst>
              <a:ext uri="{FF2B5EF4-FFF2-40B4-BE49-F238E27FC236}">
                <a16:creationId xmlns:a16="http://schemas.microsoft.com/office/drawing/2014/main" id="{08834763-F5DA-4C3B-B73E-5C2F3A8C0D6E}"/>
              </a:ext>
            </a:extLst>
          </p:cNvPr>
          <p:cNvSpPr txBox="1"/>
          <p:nvPr/>
        </p:nvSpPr>
        <p:spPr>
          <a:xfrm>
            <a:off x="144206" y="3548096"/>
            <a:ext cx="2985446"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6000" b="0" i="0" u="none" strike="noStrike" cap="none" dirty="0">
                <a:solidFill>
                  <a:srgbClr val="115076"/>
                </a:solidFill>
                <a:latin typeface="Century Gothic"/>
                <a:ea typeface="Century Gothic"/>
                <a:cs typeface="Century Gothic"/>
                <a:sym typeface="Century Gothic"/>
              </a:rPr>
              <a:t>canar</a:t>
            </a:r>
            <a:r>
              <a:rPr lang="fr-FR" sz="6000" b="0" i="0" u="none" strike="sngStrike" cap="none" dirty="0">
                <a:solidFill>
                  <a:srgbClr val="EE6000"/>
                </a:solidFill>
                <a:latin typeface="Century Gothic"/>
                <a:ea typeface="Century Gothic"/>
                <a:cs typeface="Century Gothic"/>
                <a:sym typeface="Century Gothic"/>
              </a:rPr>
              <a:t>d</a:t>
            </a:r>
            <a:endParaRPr lang="fr-FR" dirty="0"/>
          </a:p>
        </p:txBody>
      </p:sp>
      <p:sp>
        <p:nvSpPr>
          <p:cNvPr id="33" name="Google Shape;623;p15">
            <a:hlinkClick r:id="" action="ppaction://noaction">
              <a:snd r:embed="rId10" name="bras.wav"/>
            </a:hlinkClick>
            <a:extLst>
              <a:ext uri="{FF2B5EF4-FFF2-40B4-BE49-F238E27FC236}">
                <a16:creationId xmlns:a16="http://schemas.microsoft.com/office/drawing/2014/main" id="{D69E5B12-1E7E-477C-A3BB-57D36F3B376E}"/>
              </a:ext>
            </a:extLst>
          </p:cNvPr>
          <p:cNvSpPr txBox="1"/>
          <p:nvPr/>
        </p:nvSpPr>
        <p:spPr>
          <a:xfrm>
            <a:off x="8009220" y="3548096"/>
            <a:ext cx="1859983"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6000" b="0" i="0" u="none" strike="noStrike" cap="none" dirty="0">
                <a:solidFill>
                  <a:srgbClr val="115076"/>
                </a:solidFill>
                <a:latin typeface="Century Gothic"/>
                <a:ea typeface="Century Gothic"/>
                <a:cs typeface="Century Gothic"/>
                <a:sym typeface="Century Gothic"/>
              </a:rPr>
              <a:t>bra</a:t>
            </a:r>
            <a:r>
              <a:rPr lang="fr-FR" sz="6000" b="0" i="0" u="none" strike="sngStrike" cap="none" dirty="0">
                <a:solidFill>
                  <a:srgbClr val="EE6000"/>
                </a:solidFill>
                <a:latin typeface="Century Gothic"/>
                <a:ea typeface="Century Gothic"/>
                <a:cs typeface="Century Gothic"/>
                <a:sym typeface="Century Gothic"/>
              </a:rPr>
              <a:t>s</a:t>
            </a:r>
            <a:endParaRPr lang="fr-FR" dirty="0"/>
          </a:p>
        </p:txBody>
      </p:sp>
      <p:sp>
        <p:nvSpPr>
          <p:cNvPr id="34" name="Google Shape;445;p10">
            <a:hlinkClick r:id="" action="ppaction://noaction">
              <a:snd r:embed="rId11" name="drap.wav"/>
            </a:hlinkClick>
            <a:extLst>
              <a:ext uri="{FF2B5EF4-FFF2-40B4-BE49-F238E27FC236}">
                <a16:creationId xmlns:a16="http://schemas.microsoft.com/office/drawing/2014/main" id="{875846AB-3C0E-4FD7-A448-9F406914BA4B}"/>
              </a:ext>
            </a:extLst>
          </p:cNvPr>
          <p:cNvSpPr txBox="1"/>
          <p:nvPr/>
        </p:nvSpPr>
        <p:spPr>
          <a:xfrm>
            <a:off x="721000" y="1203314"/>
            <a:ext cx="201798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6000" b="0" i="0" u="none" strike="noStrike" cap="none" dirty="0">
                <a:solidFill>
                  <a:srgbClr val="115076"/>
                </a:solidFill>
                <a:latin typeface="Century Gothic"/>
                <a:ea typeface="Century Gothic"/>
                <a:cs typeface="Century Gothic"/>
                <a:sym typeface="Century Gothic"/>
              </a:rPr>
              <a:t>dra</a:t>
            </a:r>
            <a:r>
              <a:rPr lang="fr-FR" sz="6000" b="0" i="0" u="none" strike="sngStrike" cap="none" dirty="0">
                <a:solidFill>
                  <a:srgbClr val="EE6000"/>
                </a:solidFill>
                <a:latin typeface="Century Gothic"/>
                <a:ea typeface="Century Gothic"/>
                <a:cs typeface="Century Gothic"/>
                <a:sym typeface="Century Gothic"/>
              </a:rPr>
              <a:t>p</a:t>
            </a:r>
          </a:p>
        </p:txBody>
      </p:sp>
      <p:sp>
        <p:nvSpPr>
          <p:cNvPr id="35" name="Google Shape;447;p10">
            <a:hlinkClick r:id="" action="ppaction://noaction">
              <a:snd r:embed="rId12" name="vert.wav"/>
            </a:hlinkClick>
            <a:extLst>
              <a:ext uri="{FF2B5EF4-FFF2-40B4-BE49-F238E27FC236}">
                <a16:creationId xmlns:a16="http://schemas.microsoft.com/office/drawing/2014/main" id="{9FB943F6-0DE1-4599-A618-1129A5342C73}"/>
              </a:ext>
            </a:extLst>
          </p:cNvPr>
          <p:cNvSpPr txBox="1"/>
          <p:nvPr/>
        </p:nvSpPr>
        <p:spPr>
          <a:xfrm>
            <a:off x="8023688" y="1203314"/>
            <a:ext cx="169078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6000" b="0" i="0" u="none" strike="noStrike" cap="none" dirty="0">
                <a:solidFill>
                  <a:srgbClr val="115076"/>
                </a:solidFill>
                <a:latin typeface="Century Gothic"/>
                <a:ea typeface="Century Gothic"/>
                <a:cs typeface="Century Gothic"/>
                <a:sym typeface="Century Gothic"/>
              </a:rPr>
              <a:t>ver</a:t>
            </a:r>
            <a:r>
              <a:rPr lang="fr-FR" sz="6000" b="0" i="0" u="none" strike="sngStrike" cap="none" dirty="0">
                <a:solidFill>
                  <a:srgbClr val="EE6000"/>
                </a:solidFill>
                <a:latin typeface="Century Gothic"/>
                <a:ea typeface="Century Gothic"/>
                <a:cs typeface="Century Gothic"/>
                <a:sym typeface="Century Gothic"/>
              </a:rPr>
              <a:t>t</a:t>
            </a:r>
            <a:endParaRPr lang="fr-FR" dirty="0"/>
          </a:p>
        </p:txBody>
      </p:sp>
      <p:sp>
        <p:nvSpPr>
          <p:cNvPr id="36" name="Google Shape;449;p10">
            <a:hlinkClick r:id="" action="ppaction://noaction">
              <a:snd r:embed="rId13" name="d'accord.wav"/>
            </a:hlinkClick>
            <a:extLst>
              <a:ext uri="{FF2B5EF4-FFF2-40B4-BE49-F238E27FC236}">
                <a16:creationId xmlns:a16="http://schemas.microsoft.com/office/drawing/2014/main" id="{A21D708D-9BFA-49CD-A4FD-F98DEB39C91E}"/>
              </a:ext>
            </a:extLst>
          </p:cNvPr>
          <p:cNvSpPr txBox="1"/>
          <p:nvPr/>
        </p:nvSpPr>
        <p:spPr>
          <a:xfrm flipH="1">
            <a:off x="3558950" y="1203314"/>
            <a:ext cx="376840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6000" b="0" i="0" u="none" strike="noStrike" cap="none" dirty="0">
                <a:solidFill>
                  <a:srgbClr val="1E4E79"/>
                </a:solidFill>
                <a:latin typeface="Century Gothic"/>
                <a:ea typeface="Century Gothic"/>
                <a:cs typeface="Century Gothic"/>
                <a:sym typeface="Century Gothic"/>
              </a:rPr>
              <a:t>d’accor</a:t>
            </a:r>
            <a:r>
              <a:rPr lang="fr-FR" sz="6000" b="0" i="0" u="none" strike="sngStrike" cap="none" dirty="0">
                <a:solidFill>
                  <a:srgbClr val="E65D00"/>
                </a:solidFill>
                <a:latin typeface="Century Gothic"/>
                <a:ea typeface="Century Gothic"/>
                <a:cs typeface="Century Gothic"/>
                <a:sym typeface="Century Gothic"/>
              </a:rPr>
              <a:t>d</a:t>
            </a:r>
          </a:p>
        </p:txBody>
      </p:sp>
      <p:sp>
        <p:nvSpPr>
          <p:cNvPr id="37" name="Rectangle 2">
            <a:extLst>
              <a:ext uri="{FF2B5EF4-FFF2-40B4-BE49-F238E27FC236}">
                <a16:creationId xmlns:a16="http://schemas.microsoft.com/office/drawing/2014/main" id="{1BBBB6EB-2EEF-4412-9E9A-126839E33EC1}"/>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8" name="Rectangle 3">
            <a:extLst>
              <a:ext uri="{FF2B5EF4-FFF2-40B4-BE49-F238E27FC236}">
                <a16:creationId xmlns:a16="http://schemas.microsoft.com/office/drawing/2014/main" id="{7EABC2AE-01A5-4EEC-AED0-80A77F90B834}"/>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9" name="Line 4">
            <a:extLst>
              <a:ext uri="{FF2B5EF4-FFF2-40B4-BE49-F238E27FC236}">
                <a16:creationId xmlns:a16="http://schemas.microsoft.com/office/drawing/2014/main" id="{36AD8D9B-577C-42D6-BF92-32B63EFD2CAA}"/>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0" name="Line 7">
            <a:extLst>
              <a:ext uri="{FF2B5EF4-FFF2-40B4-BE49-F238E27FC236}">
                <a16:creationId xmlns:a16="http://schemas.microsoft.com/office/drawing/2014/main" id="{D5628D98-5D20-403A-AC5D-F21784781C07}"/>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1" name="Line 9">
            <a:extLst>
              <a:ext uri="{FF2B5EF4-FFF2-40B4-BE49-F238E27FC236}">
                <a16:creationId xmlns:a16="http://schemas.microsoft.com/office/drawing/2014/main" id="{11E1FCFD-2ECC-41B8-932E-87688694B66C}"/>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2" name="Text Box 10">
            <a:extLst>
              <a:ext uri="{FF2B5EF4-FFF2-40B4-BE49-F238E27FC236}">
                <a16:creationId xmlns:a16="http://schemas.microsoft.com/office/drawing/2014/main" id="{F2A33A3A-B9E3-4662-A7DB-77D704E3233F}"/>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dirty="0">
                <a:ln>
                  <a:noFill/>
                </a:ln>
                <a:solidFill>
                  <a:srgbClr val="5B9BD5">
                    <a:lumMod val="50000"/>
                  </a:srgbClr>
                </a:solidFill>
                <a:effectLst/>
                <a:uLnTx/>
                <a:uFillTx/>
                <a:latin typeface="Century Gothic" panose="020B0502020202020204" pitchFamily="34" charset="0"/>
                <a:ea typeface="+mn-ea"/>
                <a:cs typeface="Arial" charset="0"/>
                <a:sym typeface="Arial"/>
              </a:rPr>
              <a:t>secondes</a:t>
            </a:r>
          </a:p>
        </p:txBody>
      </p:sp>
      <p:sp>
        <p:nvSpPr>
          <p:cNvPr id="43" name="Text Box 12">
            <a:extLst>
              <a:ext uri="{FF2B5EF4-FFF2-40B4-BE49-F238E27FC236}">
                <a16:creationId xmlns:a16="http://schemas.microsoft.com/office/drawing/2014/main" id="{F39D8BB3-4007-4E80-AB8B-389431450C0D}"/>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5</a:t>
            </a:r>
          </a:p>
        </p:txBody>
      </p:sp>
      <p:sp>
        <p:nvSpPr>
          <p:cNvPr id="44" name="Text Box 14">
            <a:extLst>
              <a:ext uri="{FF2B5EF4-FFF2-40B4-BE49-F238E27FC236}">
                <a16:creationId xmlns:a16="http://schemas.microsoft.com/office/drawing/2014/main" id="{138D016F-CFEC-42F3-AD2E-3B1BE713A522}"/>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45" name="AutoShape 11">
            <a:hlinkClick r:id="" action="ppaction://noaction" highlightClick="1"/>
            <a:extLst>
              <a:ext uri="{FF2B5EF4-FFF2-40B4-BE49-F238E27FC236}">
                <a16:creationId xmlns:a16="http://schemas.microsoft.com/office/drawing/2014/main" id="{3B160096-4518-403C-A091-5EFFEB09C2BF}"/>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
        <p:nvSpPr>
          <p:cNvPr id="2" name="Google Shape;614;p15">
            <a:extLst>
              <a:ext uri="{FF2B5EF4-FFF2-40B4-BE49-F238E27FC236}">
                <a16:creationId xmlns:a16="http://schemas.microsoft.com/office/drawing/2014/main" id="{BDB43ED8-7942-EB17-7BCD-B43BC8383D26}"/>
              </a:ext>
            </a:extLst>
          </p:cNvPr>
          <p:cNvSpPr txBox="1"/>
          <p:nvPr/>
        </p:nvSpPr>
        <p:spPr>
          <a:xfrm>
            <a:off x="4875446" y="4332704"/>
            <a:ext cx="15629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a:t>
            </a:r>
            <a:r>
              <a:rPr lang="en-GB" sz="2000" dirty="0">
                <a:solidFill>
                  <a:srgbClr val="1F3864"/>
                </a:solidFill>
                <a:latin typeface="Century Gothic"/>
                <a:ea typeface="Century Gothic"/>
                <a:cs typeface="Century Gothic"/>
                <a:sym typeface="Century Gothic"/>
              </a:rPr>
              <a:t>wolf</a:t>
            </a:r>
            <a:r>
              <a:rPr lang="en-GB" sz="2000" b="0" i="0" u="none" strike="noStrike" cap="none" dirty="0">
                <a:solidFill>
                  <a:srgbClr val="1F3864"/>
                </a:solidFill>
                <a:latin typeface="Century Gothic"/>
                <a:ea typeface="Century Gothic"/>
                <a:cs typeface="Century Gothic"/>
                <a:sym typeface="Century Gothic"/>
              </a:rPr>
              <a:t>]</a:t>
            </a:r>
            <a:endParaRPr dirty="0"/>
          </a:p>
        </p:txBody>
      </p:sp>
      <p:sp>
        <p:nvSpPr>
          <p:cNvPr id="3" name="Google Shape;621;p15">
            <a:hlinkClick r:id="" action="ppaction://noaction">
              <a:snd r:embed="rId14" name="7.1.1.1 - Loup.wav"/>
            </a:hlinkClick>
            <a:extLst>
              <a:ext uri="{FF2B5EF4-FFF2-40B4-BE49-F238E27FC236}">
                <a16:creationId xmlns:a16="http://schemas.microsoft.com/office/drawing/2014/main" id="{54E90432-198A-7F5D-811B-269D99D9BC96}"/>
              </a:ext>
            </a:extLst>
          </p:cNvPr>
          <p:cNvSpPr txBox="1"/>
          <p:nvPr/>
        </p:nvSpPr>
        <p:spPr>
          <a:xfrm>
            <a:off x="3791335" y="3517096"/>
            <a:ext cx="3556201"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6000" dirty="0">
                <a:solidFill>
                  <a:srgbClr val="1E4E79"/>
                </a:solidFill>
                <a:latin typeface="Century Gothic"/>
                <a:ea typeface="Century Gothic"/>
                <a:cs typeface="Century Gothic"/>
                <a:sym typeface="Century Gothic"/>
              </a:rPr>
              <a:t>lou</a:t>
            </a:r>
            <a:r>
              <a:rPr lang="fr-FR" sz="6000" strike="sngStrike" dirty="0">
                <a:solidFill>
                  <a:srgbClr val="E65D00"/>
                </a:solidFill>
                <a:latin typeface="Century Gothic"/>
                <a:ea typeface="Century Gothic"/>
                <a:cs typeface="Century Gothic"/>
                <a:sym typeface="Century Gothic"/>
              </a:rPr>
              <a:t>p</a:t>
            </a:r>
            <a:endParaRPr lang="fr-FR" sz="6000" b="0" i="0" u="none" strike="sngStrike" cap="none" dirty="0">
              <a:solidFill>
                <a:srgbClr val="E65D00"/>
              </a:solidFill>
              <a:latin typeface="Century Gothic"/>
              <a:ea typeface="Century Gothic"/>
              <a:cs typeface="Century Gothic"/>
              <a:sym typeface="Century Gothic"/>
            </a:endParaRPr>
          </a:p>
        </p:txBody>
      </p:sp>
      <p:pic>
        <p:nvPicPr>
          <p:cNvPr id="4" name="Picture 3">
            <a:extLst>
              <a:ext uri="{FF2B5EF4-FFF2-40B4-BE49-F238E27FC236}">
                <a16:creationId xmlns:a16="http://schemas.microsoft.com/office/drawing/2014/main" id="{3340864D-139B-9152-70C7-B57B863BB68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23916" y="4746128"/>
            <a:ext cx="1206156" cy="153619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000"/>
                                        <p:tgtEl>
                                          <p:spTgt spid="38"/>
                                        </p:tgtEl>
                                      </p:cBhvr>
                                    </p:animEffect>
                                    <p:set>
                                      <p:cBhvr>
                                        <p:cTn id="7" dur="1" fill="hold">
                                          <p:stCondLst>
                                            <p:cond delay="4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13"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532" name="Google Shape;532;p13"/>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Phonétique (1/3)  </a:t>
            </a:r>
            <a:endParaRPr/>
          </a:p>
        </p:txBody>
      </p:sp>
      <p:sp>
        <p:nvSpPr>
          <p:cNvPr id="533" name="Google Shape;533;p13"/>
          <p:cNvSpPr/>
          <p:nvPr/>
        </p:nvSpPr>
        <p:spPr>
          <a:xfrm>
            <a:off x="10046043" y="249869"/>
            <a:ext cx="1863877"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lire / parler</a:t>
            </a:r>
            <a:endParaRPr sz="2000" b="1" i="0" u="none" strike="noStrike" cap="none">
              <a:solidFill>
                <a:srgbClr val="FFFFFF"/>
              </a:solidFill>
              <a:latin typeface="Century Gothic"/>
              <a:ea typeface="Century Gothic"/>
              <a:cs typeface="Century Gothic"/>
              <a:sym typeface="Century Gothic"/>
            </a:endParaRPr>
          </a:p>
        </p:txBody>
      </p:sp>
      <p:sp>
        <p:nvSpPr>
          <p:cNvPr id="542" name="Google Shape;542;p13"/>
          <p:cNvSpPr/>
          <p:nvPr/>
        </p:nvSpPr>
        <p:spPr>
          <a:xfrm>
            <a:off x="9952385" y="5769303"/>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DÉBUT</a:t>
            </a:r>
            <a:endParaRPr/>
          </a:p>
        </p:txBody>
      </p:sp>
      <p:pic>
        <p:nvPicPr>
          <p:cNvPr id="543" name="Google Shape;543;p13" descr="Hand A Ok Clip Art"/>
          <p:cNvPicPr preferRelativeResize="0"/>
          <p:nvPr/>
        </p:nvPicPr>
        <p:blipFill rotWithShape="1">
          <a:blip r:embed="rId4">
            <a:alphaModFix/>
          </a:blip>
          <a:srcRect/>
          <a:stretch/>
        </p:blipFill>
        <p:spPr>
          <a:xfrm>
            <a:off x="5303789" y="2535627"/>
            <a:ext cx="706260" cy="981469"/>
          </a:xfrm>
          <a:prstGeom prst="rect">
            <a:avLst/>
          </a:prstGeom>
          <a:noFill/>
          <a:ln>
            <a:noFill/>
          </a:ln>
        </p:spPr>
      </p:pic>
      <p:pic>
        <p:nvPicPr>
          <p:cNvPr id="544" name="Google Shape;544;p13" descr="Duck, Face, Standing, Odd, Strange, Bird, Animal"/>
          <p:cNvPicPr preferRelativeResize="0"/>
          <p:nvPr/>
        </p:nvPicPr>
        <p:blipFill rotWithShape="1">
          <a:blip r:embed="rId5">
            <a:alphaModFix/>
          </a:blip>
          <a:srcRect/>
          <a:stretch/>
        </p:blipFill>
        <p:spPr>
          <a:xfrm>
            <a:off x="1180883" y="4656080"/>
            <a:ext cx="966858" cy="1412044"/>
          </a:xfrm>
          <a:prstGeom prst="rect">
            <a:avLst/>
          </a:prstGeom>
          <a:noFill/>
          <a:ln>
            <a:noFill/>
          </a:ln>
        </p:spPr>
      </p:pic>
      <p:pic>
        <p:nvPicPr>
          <p:cNvPr id="545" name="Google Shape;545;p13" descr="Arm, Left, Hand, Human, Body, Part, Organ"/>
          <p:cNvPicPr preferRelativeResize="0"/>
          <p:nvPr/>
        </p:nvPicPr>
        <p:blipFill rotWithShape="1">
          <a:blip r:embed="rId6">
            <a:alphaModFix/>
          </a:blip>
          <a:srcRect/>
          <a:stretch/>
        </p:blipFill>
        <p:spPr>
          <a:xfrm>
            <a:off x="8484991" y="4615187"/>
            <a:ext cx="768099" cy="1536198"/>
          </a:xfrm>
          <a:prstGeom prst="rect">
            <a:avLst/>
          </a:prstGeom>
          <a:noFill/>
          <a:ln>
            <a:noFill/>
          </a:ln>
        </p:spPr>
      </p:pic>
      <p:pic>
        <p:nvPicPr>
          <p:cNvPr id="546" name="Google Shape;546;p13" descr="Green Splat Clip Art"/>
          <p:cNvPicPr preferRelativeResize="0"/>
          <p:nvPr/>
        </p:nvPicPr>
        <p:blipFill rotWithShape="1">
          <a:blip r:embed="rId7">
            <a:alphaModFix/>
          </a:blip>
          <a:srcRect/>
          <a:stretch/>
        </p:blipFill>
        <p:spPr>
          <a:xfrm>
            <a:off x="8332397" y="2535627"/>
            <a:ext cx="1073289" cy="1015663"/>
          </a:xfrm>
          <a:prstGeom prst="rect">
            <a:avLst/>
          </a:prstGeom>
          <a:noFill/>
          <a:ln>
            <a:noFill/>
          </a:ln>
        </p:spPr>
      </p:pic>
      <p:sp>
        <p:nvSpPr>
          <p:cNvPr id="547" name="Google Shape;547;p13"/>
          <p:cNvSpPr txBox="1"/>
          <p:nvPr/>
        </p:nvSpPr>
        <p:spPr>
          <a:xfrm>
            <a:off x="8271482"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[green]</a:t>
            </a:r>
            <a:endParaRPr/>
          </a:p>
        </p:txBody>
      </p:sp>
      <p:sp>
        <p:nvSpPr>
          <p:cNvPr id="549" name="Google Shape;549;p13"/>
          <p:cNvSpPr txBox="1"/>
          <p:nvPr/>
        </p:nvSpPr>
        <p:spPr>
          <a:xfrm>
            <a:off x="1123904"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[sheet]</a:t>
            </a:r>
            <a:endParaRPr/>
          </a:p>
        </p:txBody>
      </p:sp>
      <p:pic>
        <p:nvPicPr>
          <p:cNvPr id="550" name="Google Shape;550;p13" descr="Cover Draped Hanging - Free vector graphic on Pixabay"/>
          <p:cNvPicPr preferRelativeResize="0"/>
          <p:nvPr/>
        </p:nvPicPr>
        <p:blipFill rotWithShape="1">
          <a:blip r:embed="rId8">
            <a:alphaModFix/>
          </a:blip>
          <a:srcRect/>
          <a:stretch/>
        </p:blipFill>
        <p:spPr>
          <a:xfrm>
            <a:off x="1095165" y="2451309"/>
            <a:ext cx="1195192" cy="1301873"/>
          </a:xfrm>
          <a:prstGeom prst="rect">
            <a:avLst/>
          </a:prstGeom>
          <a:noFill/>
          <a:ln>
            <a:noFill/>
          </a:ln>
        </p:spPr>
      </p:pic>
      <p:sp>
        <p:nvSpPr>
          <p:cNvPr id="551" name="Google Shape;551;p13"/>
          <p:cNvSpPr txBox="1"/>
          <p:nvPr/>
        </p:nvSpPr>
        <p:spPr>
          <a:xfrm>
            <a:off x="4971839"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[okay]</a:t>
            </a:r>
            <a:endParaRPr/>
          </a:p>
        </p:txBody>
      </p:sp>
      <p:sp>
        <p:nvSpPr>
          <p:cNvPr id="31" name="Google Shape;619;p15">
            <a:hlinkClick r:id="" action="ppaction://noaction">
              <a:snd r:embed="rId9" name="canard.wav"/>
            </a:hlinkClick>
            <a:extLst>
              <a:ext uri="{FF2B5EF4-FFF2-40B4-BE49-F238E27FC236}">
                <a16:creationId xmlns:a16="http://schemas.microsoft.com/office/drawing/2014/main" id="{08D2261F-5B50-4A00-AF7F-D40D6E2CC455}"/>
              </a:ext>
            </a:extLst>
          </p:cNvPr>
          <p:cNvSpPr txBox="1"/>
          <p:nvPr/>
        </p:nvSpPr>
        <p:spPr>
          <a:xfrm>
            <a:off x="144206" y="3548096"/>
            <a:ext cx="2985446"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0" i="0" u="none" cap="none" dirty="0">
                <a:solidFill>
                  <a:srgbClr val="115076"/>
                </a:solidFill>
                <a:latin typeface="Century Gothic"/>
                <a:ea typeface="Century Gothic"/>
                <a:cs typeface="Century Gothic"/>
                <a:sym typeface="Century Gothic"/>
              </a:rPr>
              <a:t>canar</a:t>
            </a:r>
            <a:r>
              <a:rPr lang="en-GB" sz="6000" b="0" i="0" u="none" cap="none" dirty="0">
                <a:solidFill>
                  <a:srgbClr val="EE6000"/>
                </a:solidFill>
                <a:latin typeface="Century Gothic"/>
                <a:ea typeface="Century Gothic"/>
                <a:cs typeface="Century Gothic"/>
                <a:sym typeface="Century Gothic"/>
              </a:rPr>
              <a:t>d</a:t>
            </a:r>
            <a:endParaRPr dirty="0"/>
          </a:p>
        </p:txBody>
      </p:sp>
      <p:sp>
        <p:nvSpPr>
          <p:cNvPr id="33" name="Google Shape;623;p15">
            <a:hlinkClick r:id="" action="ppaction://noaction">
              <a:snd r:embed="rId10" name="bras.wav"/>
            </a:hlinkClick>
            <a:extLst>
              <a:ext uri="{FF2B5EF4-FFF2-40B4-BE49-F238E27FC236}">
                <a16:creationId xmlns:a16="http://schemas.microsoft.com/office/drawing/2014/main" id="{5C767ED7-E4F1-4200-B30B-345D3109D078}"/>
              </a:ext>
            </a:extLst>
          </p:cNvPr>
          <p:cNvSpPr txBox="1"/>
          <p:nvPr/>
        </p:nvSpPr>
        <p:spPr>
          <a:xfrm>
            <a:off x="8009220" y="3548096"/>
            <a:ext cx="1859983"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6000" b="0" i="0" u="none" cap="none" dirty="0">
                <a:solidFill>
                  <a:srgbClr val="115076"/>
                </a:solidFill>
                <a:latin typeface="Century Gothic"/>
                <a:ea typeface="Century Gothic"/>
                <a:cs typeface="Century Gothic"/>
                <a:sym typeface="Century Gothic"/>
              </a:rPr>
              <a:t>bra</a:t>
            </a:r>
            <a:r>
              <a:rPr lang="fr-FR" sz="6000" b="0" i="0" u="none" cap="none" dirty="0">
                <a:solidFill>
                  <a:srgbClr val="EE6000"/>
                </a:solidFill>
                <a:latin typeface="Century Gothic"/>
                <a:ea typeface="Century Gothic"/>
                <a:cs typeface="Century Gothic"/>
                <a:sym typeface="Century Gothic"/>
              </a:rPr>
              <a:t>s</a:t>
            </a:r>
            <a:endParaRPr lang="fr-FR" dirty="0"/>
          </a:p>
        </p:txBody>
      </p:sp>
      <p:sp>
        <p:nvSpPr>
          <p:cNvPr id="34" name="Google Shape;445;p10">
            <a:hlinkClick r:id="" action="ppaction://noaction">
              <a:snd r:embed="rId11" name="drap.wav"/>
            </a:hlinkClick>
            <a:extLst>
              <a:ext uri="{FF2B5EF4-FFF2-40B4-BE49-F238E27FC236}">
                <a16:creationId xmlns:a16="http://schemas.microsoft.com/office/drawing/2014/main" id="{6B0AD801-7FF0-4B65-9711-D0069C7D4738}"/>
              </a:ext>
            </a:extLst>
          </p:cNvPr>
          <p:cNvSpPr txBox="1"/>
          <p:nvPr/>
        </p:nvSpPr>
        <p:spPr>
          <a:xfrm>
            <a:off x="721000" y="1203314"/>
            <a:ext cx="201798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6000" b="0" i="0" u="none" cap="none" dirty="0">
                <a:solidFill>
                  <a:srgbClr val="115076"/>
                </a:solidFill>
                <a:latin typeface="Century Gothic"/>
                <a:ea typeface="Century Gothic"/>
                <a:cs typeface="Century Gothic"/>
                <a:sym typeface="Century Gothic"/>
              </a:rPr>
              <a:t>dra</a:t>
            </a:r>
            <a:r>
              <a:rPr lang="fr-FR" sz="6000" b="0" i="0" u="none" cap="none" dirty="0">
                <a:solidFill>
                  <a:srgbClr val="EE6000"/>
                </a:solidFill>
                <a:latin typeface="Century Gothic"/>
                <a:ea typeface="Century Gothic"/>
                <a:cs typeface="Century Gothic"/>
                <a:sym typeface="Century Gothic"/>
              </a:rPr>
              <a:t>p</a:t>
            </a:r>
          </a:p>
        </p:txBody>
      </p:sp>
      <p:sp>
        <p:nvSpPr>
          <p:cNvPr id="35" name="Google Shape;447;p10">
            <a:hlinkClick r:id="" action="ppaction://noaction">
              <a:snd r:embed="rId12" name="vert.wav"/>
            </a:hlinkClick>
            <a:extLst>
              <a:ext uri="{FF2B5EF4-FFF2-40B4-BE49-F238E27FC236}">
                <a16:creationId xmlns:a16="http://schemas.microsoft.com/office/drawing/2014/main" id="{008715CA-CB21-4AA7-B2EC-F84610FFB402}"/>
              </a:ext>
            </a:extLst>
          </p:cNvPr>
          <p:cNvSpPr txBox="1"/>
          <p:nvPr/>
        </p:nvSpPr>
        <p:spPr>
          <a:xfrm>
            <a:off x="8023688" y="1203314"/>
            <a:ext cx="169078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0" i="0" u="none" cap="none" dirty="0">
                <a:solidFill>
                  <a:srgbClr val="115076"/>
                </a:solidFill>
                <a:latin typeface="Century Gothic"/>
                <a:ea typeface="Century Gothic"/>
                <a:cs typeface="Century Gothic"/>
                <a:sym typeface="Century Gothic"/>
              </a:rPr>
              <a:t>ver</a:t>
            </a:r>
            <a:r>
              <a:rPr lang="en-GB" sz="6000" b="0" i="0" u="none" cap="none" dirty="0">
                <a:solidFill>
                  <a:srgbClr val="EE6000"/>
                </a:solidFill>
                <a:latin typeface="Century Gothic"/>
                <a:ea typeface="Century Gothic"/>
                <a:cs typeface="Century Gothic"/>
                <a:sym typeface="Century Gothic"/>
              </a:rPr>
              <a:t>t</a:t>
            </a:r>
            <a:endParaRPr dirty="0"/>
          </a:p>
        </p:txBody>
      </p:sp>
      <p:sp>
        <p:nvSpPr>
          <p:cNvPr id="36" name="Google Shape;449;p10">
            <a:hlinkClick r:id="" action="ppaction://noaction">
              <a:snd r:embed="rId13" name="d'accord.wav"/>
            </a:hlinkClick>
            <a:extLst>
              <a:ext uri="{FF2B5EF4-FFF2-40B4-BE49-F238E27FC236}">
                <a16:creationId xmlns:a16="http://schemas.microsoft.com/office/drawing/2014/main" id="{8327AD87-8838-42A9-AC0B-489EEC1B9F54}"/>
              </a:ext>
            </a:extLst>
          </p:cNvPr>
          <p:cNvSpPr txBox="1"/>
          <p:nvPr/>
        </p:nvSpPr>
        <p:spPr>
          <a:xfrm flipH="1">
            <a:off x="3558950" y="1203314"/>
            <a:ext cx="376840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6000" b="0" i="0" u="none" cap="none" dirty="0">
                <a:solidFill>
                  <a:srgbClr val="1E4E79"/>
                </a:solidFill>
                <a:latin typeface="Century Gothic"/>
                <a:ea typeface="Century Gothic"/>
                <a:cs typeface="Century Gothic"/>
                <a:sym typeface="Century Gothic"/>
              </a:rPr>
              <a:t>d’accor</a:t>
            </a:r>
            <a:r>
              <a:rPr lang="fr-FR" sz="6000" b="0" i="0" u="none" cap="none" dirty="0">
                <a:solidFill>
                  <a:srgbClr val="E65D00"/>
                </a:solidFill>
                <a:latin typeface="Century Gothic"/>
                <a:ea typeface="Century Gothic"/>
                <a:cs typeface="Century Gothic"/>
                <a:sym typeface="Century Gothic"/>
              </a:rPr>
              <a:t>d</a:t>
            </a:r>
          </a:p>
        </p:txBody>
      </p:sp>
      <p:sp>
        <p:nvSpPr>
          <p:cNvPr id="38" name="Rectangle 2">
            <a:extLst>
              <a:ext uri="{FF2B5EF4-FFF2-40B4-BE49-F238E27FC236}">
                <a16:creationId xmlns:a16="http://schemas.microsoft.com/office/drawing/2014/main" id="{C209CA13-AA02-4578-A9A1-64F789530BCB}"/>
              </a:ext>
            </a:extLst>
          </p:cNvPr>
          <p:cNvSpPr>
            <a:spLocks noChangeArrowheads="1"/>
          </p:cNvSpPr>
          <p:nvPr/>
        </p:nvSpPr>
        <p:spPr bwMode="auto">
          <a:xfrm>
            <a:off x="10368049" y="15464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9" name="Rectangle 3">
            <a:extLst>
              <a:ext uri="{FF2B5EF4-FFF2-40B4-BE49-F238E27FC236}">
                <a16:creationId xmlns:a16="http://schemas.microsoft.com/office/drawing/2014/main" id="{7AF46444-F8D9-4174-A4DB-CC40FADD0912}"/>
              </a:ext>
            </a:extLst>
          </p:cNvPr>
          <p:cNvSpPr>
            <a:spLocks noChangeArrowheads="1"/>
          </p:cNvSpPr>
          <p:nvPr/>
        </p:nvSpPr>
        <p:spPr bwMode="auto">
          <a:xfrm>
            <a:off x="10365683" y="15464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40" name="Line 4">
            <a:extLst>
              <a:ext uri="{FF2B5EF4-FFF2-40B4-BE49-F238E27FC236}">
                <a16:creationId xmlns:a16="http://schemas.microsoft.com/office/drawing/2014/main" id="{990DA626-1ADE-4BAA-96E3-D678C29D2E72}"/>
              </a:ext>
            </a:extLst>
          </p:cNvPr>
          <p:cNvSpPr>
            <a:spLocks noChangeShapeType="1"/>
          </p:cNvSpPr>
          <p:nvPr/>
        </p:nvSpPr>
        <p:spPr bwMode="auto">
          <a:xfrm>
            <a:off x="11051422" y="15350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1" name="Line 7">
            <a:extLst>
              <a:ext uri="{FF2B5EF4-FFF2-40B4-BE49-F238E27FC236}">
                <a16:creationId xmlns:a16="http://schemas.microsoft.com/office/drawing/2014/main" id="{AAD488B4-D94E-4C35-A3D6-EE6E3955A86B}"/>
              </a:ext>
            </a:extLst>
          </p:cNvPr>
          <p:cNvSpPr>
            <a:spLocks noChangeShapeType="1"/>
          </p:cNvSpPr>
          <p:nvPr/>
        </p:nvSpPr>
        <p:spPr bwMode="auto">
          <a:xfrm>
            <a:off x="11076110" y="15350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2" name="Line 9">
            <a:extLst>
              <a:ext uri="{FF2B5EF4-FFF2-40B4-BE49-F238E27FC236}">
                <a16:creationId xmlns:a16="http://schemas.microsoft.com/office/drawing/2014/main" id="{6D8776D0-CAF3-4B52-8EBE-7B268F1F0F6A}"/>
              </a:ext>
            </a:extLst>
          </p:cNvPr>
          <p:cNvSpPr>
            <a:spLocks noChangeShapeType="1"/>
          </p:cNvSpPr>
          <p:nvPr/>
        </p:nvSpPr>
        <p:spPr bwMode="auto">
          <a:xfrm>
            <a:off x="11051422" y="56912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3" name="Text Box 10">
            <a:extLst>
              <a:ext uri="{FF2B5EF4-FFF2-40B4-BE49-F238E27FC236}">
                <a16:creationId xmlns:a16="http://schemas.microsoft.com/office/drawing/2014/main" id="{D009B519-477B-44E0-BF1A-ADC7FA2E0CE4}"/>
              </a:ext>
            </a:extLst>
          </p:cNvPr>
          <p:cNvSpPr txBox="1">
            <a:spLocks noChangeArrowheads="1"/>
          </p:cNvSpPr>
          <p:nvPr/>
        </p:nvSpPr>
        <p:spPr bwMode="auto">
          <a:xfrm>
            <a:off x="10992335" y="34084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dirty="0">
                <a:ln>
                  <a:noFill/>
                </a:ln>
                <a:solidFill>
                  <a:srgbClr val="5B9BD5">
                    <a:lumMod val="50000"/>
                  </a:srgbClr>
                </a:solidFill>
                <a:effectLst/>
                <a:uLnTx/>
                <a:uFillTx/>
                <a:latin typeface="Century Gothic" panose="020B0502020202020204" pitchFamily="34" charset="0"/>
                <a:ea typeface="+mn-ea"/>
                <a:cs typeface="Arial" charset="0"/>
                <a:sym typeface="Arial"/>
              </a:rPr>
              <a:t>secondes</a:t>
            </a:r>
          </a:p>
        </p:txBody>
      </p:sp>
      <p:sp>
        <p:nvSpPr>
          <p:cNvPr id="44" name="Text Box 12">
            <a:extLst>
              <a:ext uri="{FF2B5EF4-FFF2-40B4-BE49-F238E27FC236}">
                <a16:creationId xmlns:a16="http://schemas.microsoft.com/office/drawing/2014/main" id="{C0B5D5D4-C095-47FD-93A2-86E36AD7FB66}"/>
              </a:ext>
            </a:extLst>
          </p:cNvPr>
          <p:cNvSpPr txBox="1">
            <a:spLocks noChangeArrowheads="1"/>
          </p:cNvSpPr>
          <p:nvPr/>
        </p:nvSpPr>
        <p:spPr bwMode="auto">
          <a:xfrm>
            <a:off x="11292901" y="13771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20</a:t>
            </a:r>
          </a:p>
        </p:txBody>
      </p:sp>
      <p:sp>
        <p:nvSpPr>
          <p:cNvPr id="45" name="Text Box 14">
            <a:extLst>
              <a:ext uri="{FF2B5EF4-FFF2-40B4-BE49-F238E27FC236}">
                <a16:creationId xmlns:a16="http://schemas.microsoft.com/office/drawing/2014/main" id="{317F4BD5-6767-4897-921A-F92CB2E27A45}"/>
              </a:ext>
            </a:extLst>
          </p:cNvPr>
          <p:cNvSpPr txBox="1">
            <a:spLocks noChangeArrowheads="1"/>
          </p:cNvSpPr>
          <p:nvPr/>
        </p:nvSpPr>
        <p:spPr bwMode="auto">
          <a:xfrm>
            <a:off x="11268213" y="55107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2" name="Google Shape;614;p15">
            <a:extLst>
              <a:ext uri="{FF2B5EF4-FFF2-40B4-BE49-F238E27FC236}">
                <a16:creationId xmlns:a16="http://schemas.microsoft.com/office/drawing/2014/main" id="{6C94DD7A-26DB-D228-9A7F-0EA5E02E5A25}"/>
              </a:ext>
            </a:extLst>
          </p:cNvPr>
          <p:cNvSpPr txBox="1"/>
          <p:nvPr/>
        </p:nvSpPr>
        <p:spPr>
          <a:xfrm>
            <a:off x="4875446" y="4332704"/>
            <a:ext cx="15629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a:t>
            </a:r>
            <a:r>
              <a:rPr lang="en-GB" sz="2000" dirty="0">
                <a:solidFill>
                  <a:srgbClr val="1F3864"/>
                </a:solidFill>
                <a:latin typeface="Century Gothic"/>
                <a:ea typeface="Century Gothic"/>
                <a:cs typeface="Century Gothic"/>
                <a:sym typeface="Century Gothic"/>
              </a:rPr>
              <a:t>wolf</a:t>
            </a:r>
            <a:r>
              <a:rPr lang="en-GB" sz="2000" b="0" i="0" u="none" strike="noStrike" cap="none" dirty="0">
                <a:solidFill>
                  <a:srgbClr val="1F3864"/>
                </a:solidFill>
                <a:latin typeface="Century Gothic"/>
                <a:ea typeface="Century Gothic"/>
                <a:cs typeface="Century Gothic"/>
                <a:sym typeface="Century Gothic"/>
              </a:rPr>
              <a:t>]</a:t>
            </a:r>
            <a:endParaRPr dirty="0"/>
          </a:p>
        </p:txBody>
      </p:sp>
      <p:sp>
        <p:nvSpPr>
          <p:cNvPr id="3" name="Google Shape;621;p15">
            <a:hlinkClick r:id="" action="ppaction://noaction">
              <a:snd r:embed="rId14" name="7.1.1.1 - Loup.wav"/>
            </a:hlinkClick>
            <a:extLst>
              <a:ext uri="{FF2B5EF4-FFF2-40B4-BE49-F238E27FC236}">
                <a16:creationId xmlns:a16="http://schemas.microsoft.com/office/drawing/2014/main" id="{FDE96BF9-8F5D-E9E7-CD58-647AFF5B2A53}"/>
              </a:ext>
            </a:extLst>
          </p:cNvPr>
          <p:cNvSpPr txBox="1"/>
          <p:nvPr/>
        </p:nvSpPr>
        <p:spPr>
          <a:xfrm>
            <a:off x="3791335" y="3517096"/>
            <a:ext cx="3556201"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6000" dirty="0">
                <a:solidFill>
                  <a:srgbClr val="1E4E79"/>
                </a:solidFill>
                <a:latin typeface="Century Gothic"/>
                <a:ea typeface="Century Gothic"/>
                <a:cs typeface="Century Gothic"/>
                <a:sym typeface="Century Gothic"/>
              </a:rPr>
              <a:t>lou</a:t>
            </a:r>
            <a:r>
              <a:rPr lang="fr-FR" sz="6000" strike="sngStrike" dirty="0">
                <a:solidFill>
                  <a:srgbClr val="E65D00"/>
                </a:solidFill>
                <a:latin typeface="Century Gothic"/>
                <a:ea typeface="Century Gothic"/>
                <a:cs typeface="Century Gothic"/>
                <a:sym typeface="Century Gothic"/>
              </a:rPr>
              <a:t>p</a:t>
            </a:r>
            <a:endParaRPr lang="fr-FR" sz="6000" b="0" i="0" u="none" strike="sngStrike" cap="none" dirty="0">
              <a:solidFill>
                <a:srgbClr val="E65D00"/>
              </a:solidFill>
              <a:latin typeface="Century Gothic"/>
              <a:ea typeface="Century Gothic"/>
              <a:cs typeface="Century Gothic"/>
              <a:sym typeface="Century Gothic"/>
            </a:endParaRPr>
          </a:p>
        </p:txBody>
      </p:sp>
      <p:pic>
        <p:nvPicPr>
          <p:cNvPr id="4" name="Picture 3">
            <a:extLst>
              <a:ext uri="{FF2B5EF4-FFF2-40B4-BE49-F238E27FC236}">
                <a16:creationId xmlns:a16="http://schemas.microsoft.com/office/drawing/2014/main" id="{92879F53-C6DE-6EDD-A962-356F3474364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23916" y="4746128"/>
            <a:ext cx="1206156" cy="15361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0000"/>
                                        <p:tgtEl>
                                          <p:spTgt spid="39"/>
                                        </p:tgtEl>
                                      </p:cBhvr>
                                    </p:animEffect>
                                    <p:set>
                                      <p:cBhvr>
                                        <p:cTn id="7" dur="1" fill="hold">
                                          <p:stCondLst>
                                            <p:cond delay="199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p14"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565" name="Google Shape;565;p14"/>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Phonétique (2/3)  </a:t>
            </a:r>
            <a:endParaRPr/>
          </a:p>
        </p:txBody>
      </p:sp>
      <p:sp>
        <p:nvSpPr>
          <p:cNvPr id="566" name="Google Shape;566;p14"/>
          <p:cNvSpPr/>
          <p:nvPr/>
        </p:nvSpPr>
        <p:spPr>
          <a:xfrm>
            <a:off x="10046043" y="249869"/>
            <a:ext cx="1863877"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lire / parler</a:t>
            </a:r>
            <a:endParaRPr sz="2000" b="1" i="0" u="none" strike="noStrike" cap="none">
              <a:solidFill>
                <a:srgbClr val="FFFFFF"/>
              </a:solidFill>
              <a:latin typeface="Century Gothic"/>
              <a:ea typeface="Century Gothic"/>
              <a:cs typeface="Century Gothic"/>
              <a:sym typeface="Century Gothic"/>
            </a:endParaRPr>
          </a:p>
        </p:txBody>
      </p:sp>
      <p:sp>
        <p:nvSpPr>
          <p:cNvPr id="571" name="Google Shape;571;p14"/>
          <p:cNvSpPr txBox="1"/>
          <p:nvPr/>
        </p:nvSpPr>
        <p:spPr>
          <a:xfrm>
            <a:off x="10839935" y="3256092"/>
            <a:ext cx="1439862"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1800"/>
              <a:buFont typeface="Century Gothic"/>
              <a:buNone/>
            </a:pPr>
            <a:r>
              <a:rPr lang="en-GB" sz="1800" b="1" i="0" u="none" strike="noStrike" cap="none">
                <a:solidFill>
                  <a:srgbClr val="1E4E79"/>
                </a:solidFill>
                <a:latin typeface="Century Gothic"/>
                <a:ea typeface="Century Gothic"/>
                <a:cs typeface="Century Gothic"/>
                <a:sym typeface="Century Gothic"/>
              </a:rPr>
              <a:t>secondes</a:t>
            </a:r>
            <a:endParaRPr sz="1800" b="1" i="0" u="none" strike="noStrike" cap="none">
              <a:solidFill>
                <a:srgbClr val="1E4E79"/>
              </a:solidFill>
              <a:latin typeface="Century Gothic"/>
              <a:ea typeface="Century Gothic"/>
              <a:cs typeface="Century Gothic"/>
              <a:sym typeface="Century Gothic"/>
            </a:endParaRPr>
          </a:p>
        </p:txBody>
      </p:sp>
      <p:pic>
        <p:nvPicPr>
          <p:cNvPr id="576" name="Google Shape;576;p14" descr="Hand A Ok Clip Art"/>
          <p:cNvPicPr preferRelativeResize="0"/>
          <p:nvPr/>
        </p:nvPicPr>
        <p:blipFill rotWithShape="1">
          <a:blip r:embed="rId4">
            <a:alphaModFix/>
          </a:blip>
          <a:srcRect/>
          <a:stretch/>
        </p:blipFill>
        <p:spPr>
          <a:xfrm>
            <a:off x="5303789" y="2535627"/>
            <a:ext cx="706260" cy="981469"/>
          </a:xfrm>
          <a:prstGeom prst="rect">
            <a:avLst/>
          </a:prstGeom>
          <a:noFill/>
          <a:ln>
            <a:noFill/>
          </a:ln>
        </p:spPr>
      </p:pic>
      <p:pic>
        <p:nvPicPr>
          <p:cNvPr id="577" name="Google Shape;577;p14" descr="Duck, Face, Standing, Odd, Strange, Bird, Animal"/>
          <p:cNvPicPr preferRelativeResize="0"/>
          <p:nvPr/>
        </p:nvPicPr>
        <p:blipFill rotWithShape="1">
          <a:blip r:embed="rId5">
            <a:alphaModFix/>
          </a:blip>
          <a:srcRect/>
          <a:stretch/>
        </p:blipFill>
        <p:spPr>
          <a:xfrm>
            <a:off x="1180883" y="4656080"/>
            <a:ext cx="966858" cy="1412044"/>
          </a:xfrm>
          <a:prstGeom prst="rect">
            <a:avLst/>
          </a:prstGeom>
          <a:noFill/>
          <a:ln>
            <a:noFill/>
          </a:ln>
        </p:spPr>
      </p:pic>
      <p:pic>
        <p:nvPicPr>
          <p:cNvPr id="578" name="Google Shape;578;p14" descr="Arm, Left, Hand, Human, Body, Part, Organ"/>
          <p:cNvPicPr preferRelativeResize="0"/>
          <p:nvPr/>
        </p:nvPicPr>
        <p:blipFill rotWithShape="1">
          <a:blip r:embed="rId6">
            <a:alphaModFix/>
          </a:blip>
          <a:srcRect/>
          <a:stretch/>
        </p:blipFill>
        <p:spPr>
          <a:xfrm>
            <a:off x="8484991" y="4615187"/>
            <a:ext cx="768099" cy="1536198"/>
          </a:xfrm>
          <a:prstGeom prst="rect">
            <a:avLst/>
          </a:prstGeom>
          <a:noFill/>
          <a:ln>
            <a:noFill/>
          </a:ln>
        </p:spPr>
      </p:pic>
      <p:pic>
        <p:nvPicPr>
          <p:cNvPr id="579" name="Google Shape;579;p14" descr="Green Splat Clip Art"/>
          <p:cNvPicPr preferRelativeResize="0"/>
          <p:nvPr/>
        </p:nvPicPr>
        <p:blipFill rotWithShape="1">
          <a:blip r:embed="rId7">
            <a:alphaModFix/>
          </a:blip>
          <a:srcRect/>
          <a:stretch/>
        </p:blipFill>
        <p:spPr>
          <a:xfrm>
            <a:off x="8332397" y="2535627"/>
            <a:ext cx="1073289" cy="1015663"/>
          </a:xfrm>
          <a:prstGeom prst="rect">
            <a:avLst/>
          </a:prstGeom>
          <a:noFill/>
          <a:ln>
            <a:noFill/>
          </a:ln>
        </p:spPr>
      </p:pic>
      <p:sp>
        <p:nvSpPr>
          <p:cNvPr id="580" name="Google Shape;580;p14"/>
          <p:cNvSpPr txBox="1"/>
          <p:nvPr/>
        </p:nvSpPr>
        <p:spPr>
          <a:xfrm>
            <a:off x="8271482"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[green]</a:t>
            </a:r>
            <a:endParaRPr/>
          </a:p>
        </p:txBody>
      </p:sp>
      <p:sp>
        <p:nvSpPr>
          <p:cNvPr id="582" name="Google Shape;582;p14"/>
          <p:cNvSpPr txBox="1"/>
          <p:nvPr/>
        </p:nvSpPr>
        <p:spPr>
          <a:xfrm>
            <a:off x="1123904"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[sheet]</a:t>
            </a:r>
            <a:endParaRPr/>
          </a:p>
        </p:txBody>
      </p:sp>
      <p:pic>
        <p:nvPicPr>
          <p:cNvPr id="583" name="Google Shape;583;p14" descr="Cover Draped Hanging - Free vector graphic on Pixabay"/>
          <p:cNvPicPr preferRelativeResize="0"/>
          <p:nvPr/>
        </p:nvPicPr>
        <p:blipFill rotWithShape="1">
          <a:blip r:embed="rId8">
            <a:alphaModFix/>
          </a:blip>
          <a:srcRect/>
          <a:stretch/>
        </p:blipFill>
        <p:spPr>
          <a:xfrm>
            <a:off x="1095165" y="2451309"/>
            <a:ext cx="1195192" cy="1301873"/>
          </a:xfrm>
          <a:prstGeom prst="rect">
            <a:avLst/>
          </a:prstGeom>
          <a:noFill/>
          <a:ln>
            <a:noFill/>
          </a:ln>
        </p:spPr>
      </p:pic>
      <p:sp>
        <p:nvSpPr>
          <p:cNvPr id="584" name="Google Shape;584;p14"/>
          <p:cNvSpPr txBox="1"/>
          <p:nvPr/>
        </p:nvSpPr>
        <p:spPr>
          <a:xfrm>
            <a:off x="4971839"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[okay]</a:t>
            </a:r>
            <a:endParaRPr/>
          </a:p>
        </p:txBody>
      </p:sp>
      <p:sp>
        <p:nvSpPr>
          <p:cNvPr id="31" name="Google Shape;619;p15">
            <a:hlinkClick r:id="" action="ppaction://noaction">
              <a:snd r:embed="rId9" name="canard.wav"/>
            </a:hlinkClick>
            <a:extLst>
              <a:ext uri="{FF2B5EF4-FFF2-40B4-BE49-F238E27FC236}">
                <a16:creationId xmlns:a16="http://schemas.microsoft.com/office/drawing/2014/main" id="{9F279B2C-8A50-498E-8A68-0FE0C0E5E00B}"/>
              </a:ext>
            </a:extLst>
          </p:cNvPr>
          <p:cNvSpPr txBox="1"/>
          <p:nvPr/>
        </p:nvSpPr>
        <p:spPr>
          <a:xfrm>
            <a:off x="144206" y="3548096"/>
            <a:ext cx="2985446"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0" i="0" u="none" cap="none" dirty="0">
                <a:solidFill>
                  <a:srgbClr val="115076"/>
                </a:solidFill>
                <a:latin typeface="Century Gothic"/>
                <a:ea typeface="Century Gothic"/>
                <a:cs typeface="Century Gothic"/>
                <a:sym typeface="Century Gothic"/>
              </a:rPr>
              <a:t>canar</a:t>
            </a:r>
            <a:r>
              <a:rPr lang="en-GB" sz="6000" b="0" i="0" u="none" cap="none" dirty="0">
                <a:solidFill>
                  <a:srgbClr val="EE6000"/>
                </a:solidFill>
                <a:latin typeface="Century Gothic"/>
                <a:ea typeface="Century Gothic"/>
                <a:cs typeface="Century Gothic"/>
                <a:sym typeface="Century Gothic"/>
              </a:rPr>
              <a:t>d</a:t>
            </a:r>
            <a:endParaRPr dirty="0"/>
          </a:p>
        </p:txBody>
      </p:sp>
      <p:sp>
        <p:nvSpPr>
          <p:cNvPr id="33" name="Google Shape;623;p15">
            <a:hlinkClick r:id="" action="ppaction://noaction">
              <a:snd r:embed="rId10" name="bras.wav"/>
            </a:hlinkClick>
            <a:extLst>
              <a:ext uri="{FF2B5EF4-FFF2-40B4-BE49-F238E27FC236}">
                <a16:creationId xmlns:a16="http://schemas.microsoft.com/office/drawing/2014/main" id="{F980B3A1-AF97-4476-A824-9EBBFB9E3472}"/>
              </a:ext>
            </a:extLst>
          </p:cNvPr>
          <p:cNvSpPr txBox="1"/>
          <p:nvPr/>
        </p:nvSpPr>
        <p:spPr>
          <a:xfrm>
            <a:off x="8009220" y="3548096"/>
            <a:ext cx="1859983"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6000" b="0" i="0" u="none" cap="none" dirty="0">
                <a:solidFill>
                  <a:srgbClr val="115076"/>
                </a:solidFill>
                <a:latin typeface="Century Gothic"/>
                <a:ea typeface="Century Gothic"/>
                <a:cs typeface="Century Gothic"/>
                <a:sym typeface="Century Gothic"/>
              </a:rPr>
              <a:t>bra</a:t>
            </a:r>
            <a:r>
              <a:rPr lang="fr-FR" sz="6000" b="0" i="0" u="none" cap="none" dirty="0">
                <a:solidFill>
                  <a:srgbClr val="EE6000"/>
                </a:solidFill>
                <a:latin typeface="Century Gothic"/>
                <a:ea typeface="Century Gothic"/>
                <a:cs typeface="Century Gothic"/>
                <a:sym typeface="Century Gothic"/>
              </a:rPr>
              <a:t>s</a:t>
            </a:r>
            <a:endParaRPr lang="fr-FR" dirty="0"/>
          </a:p>
        </p:txBody>
      </p:sp>
      <p:sp>
        <p:nvSpPr>
          <p:cNvPr id="34" name="Google Shape;445;p10">
            <a:hlinkClick r:id="" action="ppaction://noaction">
              <a:snd r:embed="rId11" name="drap.wav"/>
            </a:hlinkClick>
            <a:extLst>
              <a:ext uri="{FF2B5EF4-FFF2-40B4-BE49-F238E27FC236}">
                <a16:creationId xmlns:a16="http://schemas.microsoft.com/office/drawing/2014/main" id="{ED1B1A99-127D-45E0-BDED-54AF8DFA802C}"/>
              </a:ext>
            </a:extLst>
          </p:cNvPr>
          <p:cNvSpPr txBox="1"/>
          <p:nvPr/>
        </p:nvSpPr>
        <p:spPr>
          <a:xfrm>
            <a:off x="721000" y="1203314"/>
            <a:ext cx="201798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6000" b="0" i="0" u="none" cap="none" dirty="0">
                <a:solidFill>
                  <a:srgbClr val="115076"/>
                </a:solidFill>
                <a:latin typeface="Century Gothic"/>
                <a:ea typeface="Century Gothic"/>
                <a:cs typeface="Century Gothic"/>
                <a:sym typeface="Century Gothic"/>
              </a:rPr>
              <a:t>dra</a:t>
            </a:r>
            <a:r>
              <a:rPr lang="fr-FR" sz="6000" b="0" i="0" u="none" cap="none" dirty="0">
                <a:solidFill>
                  <a:srgbClr val="EE6000"/>
                </a:solidFill>
                <a:latin typeface="Century Gothic"/>
                <a:ea typeface="Century Gothic"/>
                <a:cs typeface="Century Gothic"/>
                <a:sym typeface="Century Gothic"/>
              </a:rPr>
              <a:t>p</a:t>
            </a:r>
          </a:p>
        </p:txBody>
      </p:sp>
      <p:sp>
        <p:nvSpPr>
          <p:cNvPr id="35" name="Google Shape;447;p10">
            <a:hlinkClick r:id="" action="ppaction://noaction">
              <a:snd r:embed="rId12" name="vert.wav"/>
            </a:hlinkClick>
            <a:extLst>
              <a:ext uri="{FF2B5EF4-FFF2-40B4-BE49-F238E27FC236}">
                <a16:creationId xmlns:a16="http://schemas.microsoft.com/office/drawing/2014/main" id="{E55C1ABE-2DE3-472F-B63C-27F430F33EB3}"/>
              </a:ext>
            </a:extLst>
          </p:cNvPr>
          <p:cNvSpPr txBox="1"/>
          <p:nvPr/>
        </p:nvSpPr>
        <p:spPr>
          <a:xfrm>
            <a:off x="8023688" y="1203314"/>
            <a:ext cx="169078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6000" b="0" i="0" u="none" cap="none" dirty="0">
                <a:solidFill>
                  <a:srgbClr val="115076"/>
                </a:solidFill>
                <a:latin typeface="Century Gothic"/>
                <a:ea typeface="Century Gothic"/>
                <a:cs typeface="Century Gothic"/>
                <a:sym typeface="Century Gothic"/>
              </a:rPr>
              <a:t>ver</a:t>
            </a:r>
            <a:r>
              <a:rPr lang="fr-FR" sz="6000" b="0" i="0" u="none" cap="none" dirty="0">
                <a:solidFill>
                  <a:srgbClr val="EE6000"/>
                </a:solidFill>
                <a:latin typeface="Century Gothic"/>
                <a:ea typeface="Century Gothic"/>
                <a:cs typeface="Century Gothic"/>
                <a:sym typeface="Century Gothic"/>
              </a:rPr>
              <a:t>t</a:t>
            </a:r>
            <a:endParaRPr lang="fr-FR" dirty="0"/>
          </a:p>
        </p:txBody>
      </p:sp>
      <p:sp>
        <p:nvSpPr>
          <p:cNvPr id="36" name="Google Shape;449;p10">
            <a:hlinkClick r:id="" action="ppaction://noaction">
              <a:snd r:embed="rId13" name="d'accord.wav"/>
            </a:hlinkClick>
            <a:extLst>
              <a:ext uri="{FF2B5EF4-FFF2-40B4-BE49-F238E27FC236}">
                <a16:creationId xmlns:a16="http://schemas.microsoft.com/office/drawing/2014/main" id="{672E75C9-2882-4D6B-A9CD-F484E0979D65}"/>
              </a:ext>
            </a:extLst>
          </p:cNvPr>
          <p:cNvSpPr txBox="1"/>
          <p:nvPr/>
        </p:nvSpPr>
        <p:spPr>
          <a:xfrm flipH="1">
            <a:off x="3558950" y="1203314"/>
            <a:ext cx="376840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6000" b="0" i="0" u="none" cap="none" dirty="0">
                <a:solidFill>
                  <a:srgbClr val="1E4E79"/>
                </a:solidFill>
                <a:latin typeface="Century Gothic"/>
                <a:ea typeface="Century Gothic"/>
                <a:cs typeface="Century Gothic"/>
                <a:sym typeface="Century Gothic"/>
              </a:rPr>
              <a:t>d’accor</a:t>
            </a:r>
            <a:r>
              <a:rPr lang="fr-FR" sz="6000" b="0" i="0" u="none" cap="none" dirty="0">
                <a:solidFill>
                  <a:srgbClr val="E65D00"/>
                </a:solidFill>
                <a:latin typeface="Century Gothic"/>
                <a:ea typeface="Century Gothic"/>
                <a:cs typeface="Century Gothic"/>
                <a:sym typeface="Century Gothic"/>
              </a:rPr>
              <a:t>d</a:t>
            </a:r>
          </a:p>
        </p:txBody>
      </p:sp>
      <p:sp>
        <p:nvSpPr>
          <p:cNvPr id="38" name="Rectangle 2">
            <a:extLst>
              <a:ext uri="{FF2B5EF4-FFF2-40B4-BE49-F238E27FC236}">
                <a16:creationId xmlns:a16="http://schemas.microsoft.com/office/drawing/2014/main" id="{B7D83A59-0DB2-48DF-9689-8C5959B88548}"/>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9" name="Rectangle 3">
            <a:extLst>
              <a:ext uri="{FF2B5EF4-FFF2-40B4-BE49-F238E27FC236}">
                <a16:creationId xmlns:a16="http://schemas.microsoft.com/office/drawing/2014/main" id="{AB3E2B3A-9C76-4A30-AC53-5EE8EFFC0943}"/>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40" name="Line 4">
            <a:extLst>
              <a:ext uri="{FF2B5EF4-FFF2-40B4-BE49-F238E27FC236}">
                <a16:creationId xmlns:a16="http://schemas.microsoft.com/office/drawing/2014/main" id="{3FA333AA-4F28-43AB-9DEA-B71D596FCB2D}"/>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1" name="Line 7">
            <a:extLst>
              <a:ext uri="{FF2B5EF4-FFF2-40B4-BE49-F238E27FC236}">
                <a16:creationId xmlns:a16="http://schemas.microsoft.com/office/drawing/2014/main" id="{DB1956D0-F16E-4A52-BFA4-FF3FC98037B7}"/>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2" name="Line 9">
            <a:extLst>
              <a:ext uri="{FF2B5EF4-FFF2-40B4-BE49-F238E27FC236}">
                <a16:creationId xmlns:a16="http://schemas.microsoft.com/office/drawing/2014/main" id="{6D24C320-D1C5-4BAB-ABD9-E2B58FC40F0C}"/>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3" name="Text Box 10">
            <a:extLst>
              <a:ext uri="{FF2B5EF4-FFF2-40B4-BE49-F238E27FC236}">
                <a16:creationId xmlns:a16="http://schemas.microsoft.com/office/drawing/2014/main" id="{0B2852BD-635F-4936-A649-251B4CAC5060}"/>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dirty="0">
                <a:ln>
                  <a:noFill/>
                </a:ln>
                <a:solidFill>
                  <a:srgbClr val="5B9BD5">
                    <a:lumMod val="50000"/>
                  </a:srgbClr>
                </a:solidFill>
                <a:effectLst/>
                <a:uLnTx/>
                <a:uFillTx/>
                <a:latin typeface="Century Gothic" panose="020B0502020202020204" pitchFamily="34" charset="0"/>
                <a:ea typeface="+mn-ea"/>
                <a:cs typeface="Arial" charset="0"/>
                <a:sym typeface="Arial"/>
              </a:rPr>
              <a:t>secondes</a:t>
            </a:r>
          </a:p>
        </p:txBody>
      </p:sp>
      <p:sp>
        <p:nvSpPr>
          <p:cNvPr id="44" name="Text Box 12">
            <a:extLst>
              <a:ext uri="{FF2B5EF4-FFF2-40B4-BE49-F238E27FC236}">
                <a16:creationId xmlns:a16="http://schemas.microsoft.com/office/drawing/2014/main" id="{54AC46ED-76D2-49F1-A496-4E19949BCEF4}"/>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10</a:t>
            </a:r>
          </a:p>
        </p:txBody>
      </p:sp>
      <p:sp>
        <p:nvSpPr>
          <p:cNvPr id="45" name="Text Box 14">
            <a:extLst>
              <a:ext uri="{FF2B5EF4-FFF2-40B4-BE49-F238E27FC236}">
                <a16:creationId xmlns:a16="http://schemas.microsoft.com/office/drawing/2014/main" id="{514C2978-C936-4A75-AEFF-1FBC7608F55D}"/>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46" name="AutoShape 11">
            <a:hlinkClick r:id="" action="ppaction://noaction" highlightClick="1"/>
            <a:extLst>
              <a:ext uri="{FF2B5EF4-FFF2-40B4-BE49-F238E27FC236}">
                <a16:creationId xmlns:a16="http://schemas.microsoft.com/office/drawing/2014/main" id="{845D1EC8-A66F-4F3F-8CAD-1A8D6628E925}"/>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
        <p:nvSpPr>
          <p:cNvPr id="2" name="Google Shape;614;p15">
            <a:extLst>
              <a:ext uri="{FF2B5EF4-FFF2-40B4-BE49-F238E27FC236}">
                <a16:creationId xmlns:a16="http://schemas.microsoft.com/office/drawing/2014/main" id="{830908EC-B7C4-3CBF-06C7-B8EF0B654F3E}"/>
              </a:ext>
            </a:extLst>
          </p:cNvPr>
          <p:cNvSpPr txBox="1"/>
          <p:nvPr/>
        </p:nvSpPr>
        <p:spPr>
          <a:xfrm>
            <a:off x="4875446" y="4332704"/>
            <a:ext cx="15629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a:t>
            </a:r>
            <a:r>
              <a:rPr lang="en-GB" sz="2000" dirty="0">
                <a:solidFill>
                  <a:srgbClr val="1F3864"/>
                </a:solidFill>
                <a:latin typeface="Century Gothic"/>
                <a:ea typeface="Century Gothic"/>
                <a:cs typeface="Century Gothic"/>
                <a:sym typeface="Century Gothic"/>
              </a:rPr>
              <a:t>wolf</a:t>
            </a:r>
            <a:r>
              <a:rPr lang="en-GB" sz="2000" b="0" i="0" u="none" strike="noStrike" cap="none" dirty="0">
                <a:solidFill>
                  <a:srgbClr val="1F3864"/>
                </a:solidFill>
                <a:latin typeface="Century Gothic"/>
                <a:ea typeface="Century Gothic"/>
                <a:cs typeface="Century Gothic"/>
                <a:sym typeface="Century Gothic"/>
              </a:rPr>
              <a:t>]</a:t>
            </a:r>
            <a:endParaRPr dirty="0"/>
          </a:p>
        </p:txBody>
      </p:sp>
      <p:sp>
        <p:nvSpPr>
          <p:cNvPr id="3" name="Google Shape;621;p15">
            <a:hlinkClick r:id="" action="ppaction://noaction">
              <a:snd r:embed="rId14" name="7.1.1.1 - Loup.wav"/>
            </a:hlinkClick>
            <a:extLst>
              <a:ext uri="{FF2B5EF4-FFF2-40B4-BE49-F238E27FC236}">
                <a16:creationId xmlns:a16="http://schemas.microsoft.com/office/drawing/2014/main" id="{AE3668EC-1286-01B2-FD38-8D23E7C866CA}"/>
              </a:ext>
            </a:extLst>
          </p:cNvPr>
          <p:cNvSpPr txBox="1"/>
          <p:nvPr/>
        </p:nvSpPr>
        <p:spPr>
          <a:xfrm>
            <a:off x="3791335" y="3517096"/>
            <a:ext cx="3556201"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6000" dirty="0">
                <a:solidFill>
                  <a:srgbClr val="1E4E79"/>
                </a:solidFill>
                <a:latin typeface="Century Gothic"/>
                <a:ea typeface="Century Gothic"/>
                <a:cs typeface="Century Gothic"/>
                <a:sym typeface="Century Gothic"/>
              </a:rPr>
              <a:t>lou</a:t>
            </a:r>
            <a:r>
              <a:rPr lang="fr-FR" sz="6000" strike="sngStrike" dirty="0">
                <a:solidFill>
                  <a:srgbClr val="E65D00"/>
                </a:solidFill>
                <a:latin typeface="Century Gothic"/>
                <a:ea typeface="Century Gothic"/>
                <a:cs typeface="Century Gothic"/>
                <a:sym typeface="Century Gothic"/>
              </a:rPr>
              <a:t>p</a:t>
            </a:r>
            <a:endParaRPr lang="fr-FR" sz="6000" b="0" i="0" u="none" strike="sngStrike" cap="none" dirty="0">
              <a:solidFill>
                <a:srgbClr val="E65D00"/>
              </a:solidFill>
              <a:latin typeface="Century Gothic"/>
              <a:ea typeface="Century Gothic"/>
              <a:cs typeface="Century Gothic"/>
              <a:sym typeface="Century Gothic"/>
            </a:endParaRPr>
          </a:p>
        </p:txBody>
      </p:sp>
      <p:pic>
        <p:nvPicPr>
          <p:cNvPr id="4" name="Picture 3">
            <a:extLst>
              <a:ext uri="{FF2B5EF4-FFF2-40B4-BE49-F238E27FC236}">
                <a16:creationId xmlns:a16="http://schemas.microsoft.com/office/drawing/2014/main" id="{EB8A6A0E-317F-0B67-BEA6-97D2AB56440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23916" y="4746128"/>
            <a:ext cx="1206156" cy="153619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6"/>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0000"/>
                                        <p:tgtEl>
                                          <p:spTgt spid="39"/>
                                        </p:tgtEl>
                                      </p:cBhvr>
                                    </p:animEffect>
                                    <p:set>
                                      <p:cBhvr>
                                        <p:cTn id="7" dur="1" fill="hold">
                                          <p:stCondLst>
                                            <p:cond delay="9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Google Shape;597;p15"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598" name="Google Shape;598;p15"/>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Phonétique (3/3)  </a:t>
            </a:r>
            <a:endParaRPr/>
          </a:p>
        </p:txBody>
      </p:sp>
      <p:sp>
        <p:nvSpPr>
          <p:cNvPr id="599" name="Google Shape;599;p15"/>
          <p:cNvSpPr/>
          <p:nvPr/>
        </p:nvSpPr>
        <p:spPr>
          <a:xfrm>
            <a:off x="10046043" y="249869"/>
            <a:ext cx="1863877"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lire / parler</a:t>
            </a:r>
            <a:endParaRPr sz="2000" b="1" i="0" u="none" strike="noStrike" cap="none">
              <a:solidFill>
                <a:srgbClr val="FFFFFF"/>
              </a:solidFill>
              <a:latin typeface="Century Gothic"/>
              <a:ea typeface="Century Gothic"/>
              <a:cs typeface="Century Gothic"/>
              <a:sym typeface="Century Gothic"/>
            </a:endParaRPr>
          </a:p>
        </p:txBody>
      </p:sp>
      <p:pic>
        <p:nvPicPr>
          <p:cNvPr id="609" name="Google Shape;609;p15" descr="Hand A Ok Clip Art"/>
          <p:cNvPicPr preferRelativeResize="0"/>
          <p:nvPr/>
        </p:nvPicPr>
        <p:blipFill rotWithShape="1">
          <a:blip r:embed="rId4">
            <a:alphaModFix/>
          </a:blip>
          <a:srcRect/>
          <a:stretch/>
        </p:blipFill>
        <p:spPr>
          <a:xfrm>
            <a:off x="5303789" y="2535627"/>
            <a:ext cx="706260" cy="981469"/>
          </a:xfrm>
          <a:prstGeom prst="rect">
            <a:avLst/>
          </a:prstGeom>
          <a:noFill/>
          <a:ln>
            <a:noFill/>
          </a:ln>
        </p:spPr>
      </p:pic>
      <p:pic>
        <p:nvPicPr>
          <p:cNvPr id="610" name="Google Shape;610;p15" descr="Duck, Face, Standing, Odd, Strange, Bird, Animal"/>
          <p:cNvPicPr preferRelativeResize="0"/>
          <p:nvPr/>
        </p:nvPicPr>
        <p:blipFill rotWithShape="1">
          <a:blip r:embed="rId5">
            <a:alphaModFix/>
          </a:blip>
          <a:srcRect/>
          <a:stretch/>
        </p:blipFill>
        <p:spPr>
          <a:xfrm>
            <a:off x="1180883" y="4656080"/>
            <a:ext cx="966858" cy="1412044"/>
          </a:xfrm>
          <a:prstGeom prst="rect">
            <a:avLst/>
          </a:prstGeom>
          <a:noFill/>
          <a:ln>
            <a:noFill/>
          </a:ln>
        </p:spPr>
      </p:pic>
      <p:pic>
        <p:nvPicPr>
          <p:cNvPr id="611" name="Google Shape;611;p15" descr="Arm, Left, Hand, Human, Body, Part, Organ"/>
          <p:cNvPicPr preferRelativeResize="0"/>
          <p:nvPr/>
        </p:nvPicPr>
        <p:blipFill rotWithShape="1">
          <a:blip r:embed="rId6">
            <a:alphaModFix/>
          </a:blip>
          <a:srcRect/>
          <a:stretch/>
        </p:blipFill>
        <p:spPr>
          <a:xfrm>
            <a:off x="8484991" y="4615187"/>
            <a:ext cx="768099" cy="1536198"/>
          </a:xfrm>
          <a:prstGeom prst="rect">
            <a:avLst/>
          </a:prstGeom>
          <a:noFill/>
          <a:ln>
            <a:noFill/>
          </a:ln>
        </p:spPr>
      </p:pic>
      <p:pic>
        <p:nvPicPr>
          <p:cNvPr id="612" name="Google Shape;612;p15" descr="Green Splat Clip Art"/>
          <p:cNvPicPr preferRelativeResize="0"/>
          <p:nvPr/>
        </p:nvPicPr>
        <p:blipFill rotWithShape="1">
          <a:blip r:embed="rId7">
            <a:alphaModFix/>
          </a:blip>
          <a:srcRect/>
          <a:stretch/>
        </p:blipFill>
        <p:spPr>
          <a:xfrm>
            <a:off x="8332397" y="2535627"/>
            <a:ext cx="1073289" cy="1015663"/>
          </a:xfrm>
          <a:prstGeom prst="rect">
            <a:avLst/>
          </a:prstGeom>
          <a:noFill/>
          <a:ln>
            <a:noFill/>
          </a:ln>
        </p:spPr>
      </p:pic>
      <p:sp>
        <p:nvSpPr>
          <p:cNvPr id="613" name="Google Shape;613;p15"/>
          <p:cNvSpPr txBox="1"/>
          <p:nvPr/>
        </p:nvSpPr>
        <p:spPr>
          <a:xfrm>
            <a:off x="8271482"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[green]</a:t>
            </a:r>
            <a:endParaRPr/>
          </a:p>
        </p:txBody>
      </p:sp>
      <p:sp>
        <p:nvSpPr>
          <p:cNvPr id="615" name="Google Shape;615;p15"/>
          <p:cNvSpPr txBox="1"/>
          <p:nvPr/>
        </p:nvSpPr>
        <p:spPr>
          <a:xfrm>
            <a:off x="1123904"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[sheet]</a:t>
            </a:r>
            <a:endParaRPr/>
          </a:p>
        </p:txBody>
      </p:sp>
      <p:pic>
        <p:nvPicPr>
          <p:cNvPr id="616" name="Google Shape;616;p15" descr="Cover Draped Hanging - Free vector graphic on Pixabay"/>
          <p:cNvPicPr preferRelativeResize="0"/>
          <p:nvPr/>
        </p:nvPicPr>
        <p:blipFill rotWithShape="1">
          <a:blip r:embed="rId8">
            <a:alphaModFix/>
          </a:blip>
          <a:srcRect/>
          <a:stretch/>
        </p:blipFill>
        <p:spPr>
          <a:xfrm>
            <a:off x="1095165" y="2451309"/>
            <a:ext cx="1195192" cy="1301873"/>
          </a:xfrm>
          <a:prstGeom prst="rect">
            <a:avLst/>
          </a:prstGeom>
          <a:noFill/>
          <a:ln>
            <a:noFill/>
          </a:ln>
        </p:spPr>
      </p:pic>
      <p:sp>
        <p:nvSpPr>
          <p:cNvPr id="617" name="Google Shape;617;p15"/>
          <p:cNvSpPr txBox="1"/>
          <p:nvPr/>
        </p:nvSpPr>
        <p:spPr>
          <a:xfrm>
            <a:off x="4971839"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[okay]</a:t>
            </a:r>
            <a:endParaRPr/>
          </a:p>
        </p:txBody>
      </p:sp>
      <p:sp>
        <p:nvSpPr>
          <p:cNvPr id="619" name="Google Shape;619;p15">
            <a:hlinkClick r:id="" action="ppaction://noaction">
              <a:snd r:embed="rId9" name="canard.wav"/>
            </a:hlinkClick>
          </p:cNvPr>
          <p:cNvSpPr txBox="1"/>
          <p:nvPr/>
        </p:nvSpPr>
        <p:spPr>
          <a:xfrm>
            <a:off x="144206" y="3548096"/>
            <a:ext cx="2985446"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0" i="0" u="none" cap="none" dirty="0">
                <a:solidFill>
                  <a:srgbClr val="115076"/>
                </a:solidFill>
                <a:latin typeface="Century Gothic"/>
                <a:ea typeface="Century Gothic"/>
                <a:cs typeface="Century Gothic"/>
                <a:sym typeface="Century Gothic"/>
              </a:rPr>
              <a:t>canar</a:t>
            </a:r>
            <a:r>
              <a:rPr lang="en-GB" sz="6000" b="0" i="0" u="none" cap="none" dirty="0">
                <a:solidFill>
                  <a:srgbClr val="EE6000"/>
                </a:solidFill>
                <a:latin typeface="Century Gothic"/>
                <a:ea typeface="Century Gothic"/>
                <a:cs typeface="Century Gothic"/>
                <a:sym typeface="Century Gothic"/>
              </a:rPr>
              <a:t>d</a:t>
            </a:r>
            <a:endParaRPr dirty="0"/>
          </a:p>
        </p:txBody>
      </p:sp>
      <p:sp>
        <p:nvSpPr>
          <p:cNvPr id="623" name="Google Shape;623;p15">
            <a:hlinkClick r:id="" action="ppaction://noaction">
              <a:snd r:embed="rId10" name="bras.wav"/>
            </a:hlinkClick>
          </p:cNvPr>
          <p:cNvSpPr txBox="1"/>
          <p:nvPr/>
        </p:nvSpPr>
        <p:spPr>
          <a:xfrm>
            <a:off x="8009220" y="3548096"/>
            <a:ext cx="1859983"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0" i="0" u="none" cap="none" dirty="0">
                <a:solidFill>
                  <a:srgbClr val="115076"/>
                </a:solidFill>
                <a:latin typeface="Century Gothic"/>
                <a:ea typeface="Century Gothic"/>
                <a:cs typeface="Century Gothic"/>
                <a:sym typeface="Century Gothic"/>
              </a:rPr>
              <a:t>bra</a:t>
            </a:r>
            <a:r>
              <a:rPr lang="en-GB" sz="6000" b="0" i="0" u="none" cap="none" dirty="0">
                <a:solidFill>
                  <a:srgbClr val="EE6000"/>
                </a:solidFill>
                <a:latin typeface="Century Gothic"/>
                <a:ea typeface="Century Gothic"/>
                <a:cs typeface="Century Gothic"/>
                <a:sym typeface="Century Gothic"/>
              </a:rPr>
              <a:t>s</a:t>
            </a:r>
            <a:endParaRPr dirty="0"/>
          </a:p>
        </p:txBody>
      </p:sp>
      <p:sp>
        <p:nvSpPr>
          <p:cNvPr id="30" name="Google Shape;445;p10">
            <a:hlinkClick r:id="" action="ppaction://noaction">
              <a:snd r:embed="rId11" name="drap.wav"/>
            </a:hlinkClick>
            <a:extLst>
              <a:ext uri="{FF2B5EF4-FFF2-40B4-BE49-F238E27FC236}">
                <a16:creationId xmlns:a16="http://schemas.microsoft.com/office/drawing/2014/main" id="{56861D82-B619-4250-B8B4-86676286AFFF}"/>
              </a:ext>
            </a:extLst>
          </p:cNvPr>
          <p:cNvSpPr txBox="1"/>
          <p:nvPr/>
        </p:nvSpPr>
        <p:spPr>
          <a:xfrm>
            <a:off x="721000" y="1203314"/>
            <a:ext cx="201798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6000" b="0" i="0" u="none" cap="none" dirty="0">
                <a:solidFill>
                  <a:srgbClr val="115076"/>
                </a:solidFill>
                <a:latin typeface="Century Gothic"/>
                <a:ea typeface="Century Gothic"/>
                <a:cs typeface="Century Gothic"/>
                <a:sym typeface="Century Gothic"/>
              </a:rPr>
              <a:t>dra</a:t>
            </a:r>
            <a:r>
              <a:rPr lang="fr-FR" sz="6000" b="0" i="0" u="none" cap="none" dirty="0">
                <a:solidFill>
                  <a:srgbClr val="EE6000"/>
                </a:solidFill>
                <a:latin typeface="Century Gothic"/>
                <a:ea typeface="Century Gothic"/>
                <a:cs typeface="Century Gothic"/>
                <a:sym typeface="Century Gothic"/>
              </a:rPr>
              <a:t>p</a:t>
            </a:r>
          </a:p>
        </p:txBody>
      </p:sp>
      <p:sp>
        <p:nvSpPr>
          <p:cNvPr id="31" name="Google Shape;447;p10">
            <a:hlinkClick r:id="" action="ppaction://noaction">
              <a:snd r:embed="rId12" name="vert.wav"/>
            </a:hlinkClick>
            <a:extLst>
              <a:ext uri="{FF2B5EF4-FFF2-40B4-BE49-F238E27FC236}">
                <a16:creationId xmlns:a16="http://schemas.microsoft.com/office/drawing/2014/main" id="{47FD92A8-FC58-4D8B-9240-EBA791182A33}"/>
              </a:ext>
            </a:extLst>
          </p:cNvPr>
          <p:cNvSpPr txBox="1"/>
          <p:nvPr/>
        </p:nvSpPr>
        <p:spPr>
          <a:xfrm>
            <a:off x="8023688" y="1203314"/>
            <a:ext cx="169078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0" i="0" u="none" cap="none" dirty="0">
                <a:solidFill>
                  <a:srgbClr val="115076"/>
                </a:solidFill>
                <a:latin typeface="Century Gothic"/>
                <a:ea typeface="Century Gothic"/>
                <a:cs typeface="Century Gothic"/>
                <a:sym typeface="Century Gothic"/>
              </a:rPr>
              <a:t>ver</a:t>
            </a:r>
            <a:r>
              <a:rPr lang="en-GB" sz="6000" b="0" i="0" u="none" cap="none" dirty="0">
                <a:solidFill>
                  <a:srgbClr val="EE6000"/>
                </a:solidFill>
                <a:latin typeface="Century Gothic"/>
                <a:ea typeface="Century Gothic"/>
                <a:cs typeface="Century Gothic"/>
                <a:sym typeface="Century Gothic"/>
              </a:rPr>
              <a:t>t</a:t>
            </a:r>
            <a:endParaRPr dirty="0"/>
          </a:p>
        </p:txBody>
      </p:sp>
      <p:sp>
        <p:nvSpPr>
          <p:cNvPr id="32" name="Google Shape;449;p10">
            <a:hlinkClick r:id="" action="ppaction://noaction">
              <a:snd r:embed="rId13" name="d'accord.wav"/>
            </a:hlinkClick>
            <a:extLst>
              <a:ext uri="{FF2B5EF4-FFF2-40B4-BE49-F238E27FC236}">
                <a16:creationId xmlns:a16="http://schemas.microsoft.com/office/drawing/2014/main" id="{CE468F94-7326-46CD-BBC9-0E6CEFAC0ACA}"/>
              </a:ext>
            </a:extLst>
          </p:cNvPr>
          <p:cNvSpPr txBox="1"/>
          <p:nvPr/>
        </p:nvSpPr>
        <p:spPr>
          <a:xfrm flipH="1">
            <a:off x="3558950" y="1203314"/>
            <a:ext cx="376840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6000" b="0" i="0" u="none" cap="none" dirty="0">
                <a:solidFill>
                  <a:srgbClr val="1E4E79"/>
                </a:solidFill>
                <a:latin typeface="Century Gothic"/>
                <a:ea typeface="Century Gothic"/>
                <a:cs typeface="Century Gothic"/>
                <a:sym typeface="Century Gothic"/>
              </a:rPr>
              <a:t>d’accor</a:t>
            </a:r>
            <a:r>
              <a:rPr lang="fr-FR" sz="6000" b="0" i="0" u="none" cap="none" dirty="0">
                <a:solidFill>
                  <a:srgbClr val="E65D00"/>
                </a:solidFill>
                <a:latin typeface="Century Gothic"/>
                <a:ea typeface="Century Gothic"/>
                <a:cs typeface="Century Gothic"/>
                <a:sym typeface="Century Gothic"/>
              </a:rPr>
              <a:t>d</a:t>
            </a:r>
          </a:p>
        </p:txBody>
      </p:sp>
      <p:sp>
        <p:nvSpPr>
          <p:cNvPr id="34" name="Rectangle 2">
            <a:extLst>
              <a:ext uri="{FF2B5EF4-FFF2-40B4-BE49-F238E27FC236}">
                <a16:creationId xmlns:a16="http://schemas.microsoft.com/office/drawing/2014/main" id="{E57DF608-0FF6-47DA-A508-3FD292D3631A}"/>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5" name="Rectangle 3">
            <a:extLst>
              <a:ext uri="{FF2B5EF4-FFF2-40B4-BE49-F238E27FC236}">
                <a16:creationId xmlns:a16="http://schemas.microsoft.com/office/drawing/2014/main" id="{A7969DF3-2AD8-4617-860F-3DBDB349B5B9}"/>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6" name="Line 4">
            <a:extLst>
              <a:ext uri="{FF2B5EF4-FFF2-40B4-BE49-F238E27FC236}">
                <a16:creationId xmlns:a16="http://schemas.microsoft.com/office/drawing/2014/main" id="{E8969D3A-EBD5-4585-BCC0-0BF809B6405F}"/>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7" name="Line 7">
            <a:extLst>
              <a:ext uri="{FF2B5EF4-FFF2-40B4-BE49-F238E27FC236}">
                <a16:creationId xmlns:a16="http://schemas.microsoft.com/office/drawing/2014/main" id="{91CF7BC6-8080-475E-9E8E-097865823301}"/>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8" name="Line 9">
            <a:extLst>
              <a:ext uri="{FF2B5EF4-FFF2-40B4-BE49-F238E27FC236}">
                <a16:creationId xmlns:a16="http://schemas.microsoft.com/office/drawing/2014/main" id="{B94F71F6-EAC0-44DF-BD23-AF7113B4889B}"/>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9" name="Text Box 10">
            <a:extLst>
              <a:ext uri="{FF2B5EF4-FFF2-40B4-BE49-F238E27FC236}">
                <a16:creationId xmlns:a16="http://schemas.microsoft.com/office/drawing/2014/main" id="{EB74A42C-7B13-4906-9FE6-68AA21861C83}"/>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a:ln>
                  <a:noFill/>
                </a:ln>
                <a:solidFill>
                  <a:srgbClr val="5B9BD5">
                    <a:lumMod val="50000"/>
                  </a:srgbClr>
                </a:solidFill>
                <a:effectLst/>
                <a:uLnTx/>
                <a:uFillTx/>
                <a:latin typeface="Century Gothic" panose="020B0502020202020204" pitchFamily="34" charset="0"/>
                <a:ea typeface="+mn-ea"/>
                <a:cs typeface="Arial" charset="0"/>
                <a:sym typeface="Arial"/>
              </a:rPr>
              <a:t>secondes</a:t>
            </a:r>
          </a:p>
        </p:txBody>
      </p:sp>
      <p:sp>
        <p:nvSpPr>
          <p:cNvPr id="40" name="Text Box 12">
            <a:extLst>
              <a:ext uri="{FF2B5EF4-FFF2-40B4-BE49-F238E27FC236}">
                <a16:creationId xmlns:a16="http://schemas.microsoft.com/office/drawing/2014/main" id="{9E942400-C8A2-435B-AC7D-F367DC662157}"/>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5</a:t>
            </a:r>
          </a:p>
        </p:txBody>
      </p:sp>
      <p:sp>
        <p:nvSpPr>
          <p:cNvPr id="41" name="Text Box 14">
            <a:extLst>
              <a:ext uri="{FF2B5EF4-FFF2-40B4-BE49-F238E27FC236}">
                <a16:creationId xmlns:a16="http://schemas.microsoft.com/office/drawing/2014/main" id="{A0B02A33-5DFE-4AA0-859D-F99F3F832622}"/>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42" name="AutoShape 11">
            <a:hlinkClick r:id="" action="ppaction://noaction" highlightClick="1"/>
            <a:extLst>
              <a:ext uri="{FF2B5EF4-FFF2-40B4-BE49-F238E27FC236}">
                <a16:creationId xmlns:a16="http://schemas.microsoft.com/office/drawing/2014/main" id="{33B04DAE-7F72-40EB-B453-490E05B01877}"/>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
        <p:nvSpPr>
          <p:cNvPr id="2" name="Google Shape;614;p15">
            <a:extLst>
              <a:ext uri="{FF2B5EF4-FFF2-40B4-BE49-F238E27FC236}">
                <a16:creationId xmlns:a16="http://schemas.microsoft.com/office/drawing/2014/main" id="{4E612D3D-83D7-C649-123E-B9ABEA3F3A74}"/>
              </a:ext>
            </a:extLst>
          </p:cNvPr>
          <p:cNvSpPr txBox="1"/>
          <p:nvPr/>
        </p:nvSpPr>
        <p:spPr>
          <a:xfrm>
            <a:off x="4875446" y="4332704"/>
            <a:ext cx="15629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a:t>
            </a:r>
            <a:r>
              <a:rPr lang="en-GB" sz="2000" dirty="0">
                <a:solidFill>
                  <a:srgbClr val="1F3864"/>
                </a:solidFill>
                <a:latin typeface="Century Gothic"/>
                <a:ea typeface="Century Gothic"/>
                <a:cs typeface="Century Gothic"/>
                <a:sym typeface="Century Gothic"/>
              </a:rPr>
              <a:t>wolf</a:t>
            </a:r>
            <a:r>
              <a:rPr lang="en-GB" sz="2000" b="0" i="0" u="none" strike="noStrike" cap="none" dirty="0">
                <a:solidFill>
                  <a:srgbClr val="1F3864"/>
                </a:solidFill>
                <a:latin typeface="Century Gothic"/>
                <a:ea typeface="Century Gothic"/>
                <a:cs typeface="Century Gothic"/>
                <a:sym typeface="Century Gothic"/>
              </a:rPr>
              <a:t>]</a:t>
            </a:r>
            <a:endParaRPr dirty="0"/>
          </a:p>
        </p:txBody>
      </p:sp>
      <p:sp>
        <p:nvSpPr>
          <p:cNvPr id="3" name="Google Shape;621;p15">
            <a:hlinkClick r:id="" action="ppaction://noaction">
              <a:snd r:embed="rId14" name="7.1.1.1 - Loup.wav"/>
            </a:hlinkClick>
            <a:extLst>
              <a:ext uri="{FF2B5EF4-FFF2-40B4-BE49-F238E27FC236}">
                <a16:creationId xmlns:a16="http://schemas.microsoft.com/office/drawing/2014/main" id="{47C91613-DFEA-591B-29E8-6CB23558404C}"/>
              </a:ext>
            </a:extLst>
          </p:cNvPr>
          <p:cNvSpPr txBox="1"/>
          <p:nvPr/>
        </p:nvSpPr>
        <p:spPr>
          <a:xfrm>
            <a:off x="3791335" y="3517096"/>
            <a:ext cx="3556201"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6000" dirty="0">
                <a:solidFill>
                  <a:srgbClr val="1E4E79"/>
                </a:solidFill>
                <a:latin typeface="Century Gothic"/>
                <a:ea typeface="Century Gothic"/>
                <a:cs typeface="Century Gothic"/>
                <a:sym typeface="Century Gothic"/>
              </a:rPr>
              <a:t>lou</a:t>
            </a:r>
            <a:r>
              <a:rPr lang="fr-FR" sz="6000" strike="sngStrike" dirty="0">
                <a:solidFill>
                  <a:srgbClr val="E65D00"/>
                </a:solidFill>
                <a:latin typeface="Century Gothic"/>
                <a:ea typeface="Century Gothic"/>
                <a:cs typeface="Century Gothic"/>
                <a:sym typeface="Century Gothic"/>
              </a:rPr>
              <a:t>p</a:t>
            </a:r>
            <a:endParaRPr lang="fr-FR" sz="6000" b="0" i="0" u="none" strike="sngStrike" cap="none" dirty="0">
              <a:solidFill>
                <a:srgbClr val="E65D00"/>
              </a:solidFill>
              <a:latin typeface="Century Gothic"/>
              <a:ea typeface="Century Gothic"/>
              <a:cs typeface="Century Gothic"/>
              <a:sym typeface="Century Gothic"/>
            </a:endParaRPr>
          </a:p>
        </p:txBody>
      </p:sp>
      <p:pic>
        <p:nvPicPr>
          <p:cNvPr id="4" name="Picture 3">
            <a:extLst>
              <a:ext uri="{FF2B5EF4-FFF2-40B4-BE49-F238E27FC236}">
                <a16:creationId xmlns:a16="http://schemas.microsoft.com/office/drawing/2014/main" id="{F833B94C-E3D5-7E25-202C-8021338DADE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23916" y="4746128"/>
            <a:ext cx="1206156" cy="153619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000"/>
                                        <p:tgtEl>
                                          <p:spTgt spid="35"/>
                                        </p:tgtEl>
                                      </p:cBhvr>
                                    </p:animEffect>
                                    <p:set>
                                      <p:cBhvr>
                                        <p:cTn id="7" dur="1" fill="hold">
                                          <p:stCondLst>
                                            <p:cond delay="4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r>
              <a:rPr lang="en-GB" sz="3600" b="1" dirty="0">
                <a:solidFill>
                  <a:schemeClr val="bg1"/>
                </a:solidFill>
              </a:rPr>
              <a:t> (1/2)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985B04D0-94D1-4ECC-B570-38E17B078199}"/>
              </a:ext>
            </a:extLst>
          </p:cNvPr>
          <p:cNvSpPr txBox="1"/>
          <p:nvPr/>
        </p:nvSpPr>
        <p:spPr>
          <a:xfrm>
            <a:off x="6138432" y="2413337"/>
            <a:ext cx="2384477" cy="1015663"/>
          </a:xfrm>
          <a:prstGeom prst="rect">
            <a:avLst/>
          </a:prstGeom>
          <a:noFill/>
        </p:spPr>
        <p:txBody>
          <a:bodyPr wrap="square" rtlCol="0">
            <a:spAutoFit/>
          </a:bodyPr>
          <a:lstStyle/>
          <a:p>
            <a:r>
              <a:rPr lang="fr-FR" sz="6000" b="1" dirty="0">
                <a:solidFill>
                  <a:srgbClr val="115076"/>
                </a:solidFill>
              </a:rPr>
              <a:t>être</a:t>
            </a:r>
          </a:p>
        </p:txBody>
      </p:sp>
      <p:sp>
        <p:nvSpPr>
          <p:cNvPr id="9" name="TextBox 8">
            <a:extLst>
              <a:ext uri="{FF2B5EF4-FFF2-40B4-BE49-F238E27FC236}">
                <a16:creationId xmlns:a16="http://schemas.microsoft.com/office/drawing/2014/main" id="{A13D4FE3-DBEB-4CC2-8504-01434A011C2D}"/>
              </a:ext>
            </a:extLst>
          </p:cNvPr>
          <p:cNvSpPr txBox="1"/>
          <p:nvPr/>
        </p:nvSpPr>
        <p:spPr>
          <a:xfrm>
            <a:off x="3079151" y="3179165"/>
            <a:ext cx="1950576" cy="1015663"/>
          </a:xfrm>
          <a:prstGeom prst="rect">
            <a:avLst/>
          </a:prstGeom>
          <a:noFill/>
        </p:spPr>
        <p:txBody>
          <a:bodyPr wrap="square" rtlCol="0">
            <a:spAutoFit/>
          </a:bodyPr>
          <a:lstStyle/>
          <a:p>
            <a:pPr algn="l"/>
            <a:r>
              <a:rPr lang="fr-FR" sz="6000" b="1" dirty="0">
                <a:solidFill>
                  <a:srgbClr val="115076"/>
                </a:solidFill>
              </a:rPr>
              <a:t>tu es</a:t>
            </a:r>
          </a:p>
        </p:txBody>
      </p:sp>
      <p:sp>
        <p:nvSpPr>
          <p:cNvPr id="10" name="TextBox 9">
            <a:extLst>
              <a:ext uri="{FF2B5EF4-FFF2-40B4-BE49-F238E27FC236}">
                <a16:creationId xmlns:a16="http://schemas.microsoft.com/office/drawing/2014/main" id="{0E9A446F-3F45-42D4-9578-918E04E04A1B}"/>
              </a:ext>
            </a:extLst>
          </p:cNvPr>
          <p:cNvSpPr txBox="1"/>
          <p:nvPr/>
        </p:nvSpPr>
        <p:spPr>
          <a:xfrm>
            <a:off x="3804188" y="1497295"/>
            <a:ext cx="2663402" cy="1015663"/>
          </a:xfrm>
          <a:prstGeom prst="rect">
            <a:avLst/>
          </a:prstGeom>
          <a:noFill/>
        </p:spPr>
        <p:txBody>
          <a:bodyPr wrap="square" rtlCol="0">
            <a:spAutoFit/>
          </a:bodyPr>
          <a:lstStyle/>
          <a:p>
            <a:pPr algn="l"/>
            <a:r>
              <a:rPr lang="fr-FR" sz="6000" b="1" dirty="0">
                <a:solidFill>
                  <a:srgbClr val="115076"/>
                </a:solidFill>
              </a:rPr>
              <a:t>tu</a:t>
            </a:r>
          </a:p>
        </p:txBody>
      </p:sp>
      <p:sp>
        <p:nvSpPr>
          <p:cNvPr id="11" name="TextBox 10">
            <a:extLst>
              <a:ext uri="{FF2B5EF4-FFF2-40B4-BE49-F238E27FC236}">
                <a16:creationId xmlns:a16="http://schemas.microsoft.com/office/drawing/2014/main" id="{6FFEA0FE-29FF-4394-B61C-1A413B4481DB}"/>
              </a:ext>
            </a:extLst>
          </p:cNvPr>
          <p:cNvSpPr txBox="1"/>
          <p:nvPr/>
        </p:nvSpPr>
        <p:spPr>
          <a:xfrm>
            <a:off x="6671734" y="799911"/>
            <a:ext cx="2567673" cy="1015663"/>
          </a:xfrm>
          <a:prstGeom prst="rect">
            <a:avLst/>
          </a:prstGeom>
          <a:noFill/>
        </p:spPr>
        <p:txBody>
          <a:bodyPr wrap="square" rtlCol="0">
            <a:spAutoFit/>
          </a:bodyPr>
          <a:lstStyle/>
          <a:p>
            <a:pPr algn="l"/>
            <a:r>
              <a:rPr lang="fr-FR" sz="6000" b="1" dirty="0">
                <a:solidFill>
                  <a:srgbClr val="115076"/>
                </a:solidFill>
              </a:rPr>
              <a:t>je suis</a:t>
            </a:r>
          </a:p>
        </p:txBody>
      </p:sp>
      <p:sp>
        <p:nvSpPr>
          <p:cNvPr id="21" name="TextBox 20">
            <a:extLst>
              <a:ext uri="{FF2B5EF4-FFF2-40B4-BE49-F238E27FC236}">
                <a16:creationId xmlns:a16="http://schemas.microsoft.com/office/drawing/2014/main" id="{35CFADF4-67E9-41EF-848A-D0571DEA7C0D}"/>
              </a:ext>
            </a:extLst>
          </p:cNvPr>
          <p:cNvSpPr txBox="1"/>
          <p:nvPr/>
        </p:nvSpPr>
        <p:spPr>
          <a:xfrm>
            <a:off x="3971899" y="1497295"/>
            <a:ext cx="1951740" cy="1015663"/>
          </a:xfrm>
          <a:prstGeom prst="rect">
            <a:avLst/>
          </a:prstGeom>
          <a:noFill/>
        </p:spPr>
        <p:txBody>
          <a:bodyPr wrap="square" rtlCol="0">
            <a:spAutoFit/>
          </a:bodyPr>
          <a:lstStyle/>
          <a:p>
            <a:pPr algn="l"/>
            <a:r>
              <a:rPr lang="en-GB" sz="6000" b="1" dirty="0">
                <a:solidFill>
                  <a:srgbClr val="EE6000"/>
                </a:solidFill>
              </a:rPr>
              <a:t>you</a:t>
            </a:r>
          </a:p>
        </p:txBody>
      </p:sp>
      <p:sp>
        <p:nvSpPr>
          <p:cNvPr id="22" name="TextBox 21">
            <a:extLst>
              <a:ext uri="{FF2B5EF4-FFF2-40B4-BE49-F238E27FC236}">
                <a16:creationId xmlns:a16="http://schemas.microsoft.com/office/drawing/2014/main" id="{6AE63ED5-90F5-4C64-9D43-668D64807986}"/>
              </a:ext>
            </a:extLst>
          </p:cNvPr>
          <p:cNvSpPr txBox="1"/>
          <p:nvPr/>
        </p:nvSpPr>
        <p:spPr>
          <a:xfrm>
            <a:off x="6409577" y="822202"/>
            <a:ext cx="3401499" cy="1015663"/>
          </a:xfrm>
          <a:prstGeom prst="rect">
            <a:avLst/>
          </a:prstGeom>
          <a:noFill/>
        </p:spPr>
        <p:txBody>
          <a:bodyPr wrap="square" rtlCol="0">
            <a:spAutoFit/>
          </a:bodyPr>
          <a:lstStyle/>
          <a:p>
            <a:pPr algn="l"/>
            <a:r>
              <a:rPr lang="en-GB" sz="6000" b="1" dirty="0">
                <a:solidFill>
                  <a:srgbClr val="EE6000"/>
                </a:solidFill>
              </a:rPr>
              <a:t>I am</a:t>
            </a:r>
          </a:p>
        </p:txBody>
      </p:sp>
      <p:sp>
        <p:nvSpPr>
          <p:cNvPr id="23" name="TextBox 22">
            <a:extLst>
              <a:ext uri="{FF2B5EF4-FFF2-40B4-BE49-F238E27FC236}">
                <a16:creationId xmlns:a16="http://schemas.microsoft.com/office/drawing/2014/main" id="{1BD31AAF-3567-4A95-B188-3ED96421C34D}"/>
              </a:ext>
            </a:extLst>
          </p:cNvPr>
          <p:cNvSpPr txBox="1"/>
          <p:nvPr/>
        </p:nvSpPr>
        <p:spPr>
          <a:xfrm>
            <a:off x="3057117" y="3287411"/>
            <a:ext cx="3432743" cy="1015663"/>
          </a:xfrm>
          <a:prstGeom prst="rect">
            <a:avLst/>
          </a:prstGeom>
          <a:noFill/>
        </p:spPr>
        <p:txBody>
          <a:bodyPr wrap="square" rtlCol="0">
            <a:spAutoFit/>
          </a:bodyPr>
          <a:lstStyle/>
          <a:p>
            <a:pPr algn="l"/>
            <a:r>
              <a:rPr lang="en-GB" sz="6000" b="1" dirty="0">
                <a:solidFill>
                  <a:srgbClr val="EE6000"/>
                </a:solidFill>
              </a:rPr>
              <a:t>you are</a:t>
            </a:r>
          </a:p>
        </p:txBody>
      </p:sp>
      <p:sp>
        <p:nvSpPr>
          <p:cNvPr id="24" name="TextBox 23">
            <a:extLst>
              <a:ext uri="{FF2B5EF4-FFF2-40B4-BE49-F238E27FC236}">
                <a16:creationId xmlns:a16="http://schemas.microsoft.com/office/drawing/2014/main" id="{FFA2406A-9315-41CF-B2FC-AA3A0F4617BB}"/>
              </a:ext>
            </a:extLst>
          </p:cNvPr>
          <p:cNvSpPr txBox="1"/>
          <p:nvPr/>
        </p:nvSpPr>
        <p:spPr>
          <a:xfrm>
            <a:off x="6105866" y="2191422"/>
            <a:ext cx="2996542" cy="1569660"/>
          </a:xfrm>
          <a:prstGeom prst="rect">
            <a:avLst/>
          </a:prstGeom>
          <a:noFill/>
        </p:spPr>
        <p:txBody>
          <a:bodyPr wrap="square" rtlCol="0">
            <a:spAutoFit/>
          </a:bodyPr>
          <a:lstStyle/>
          <a:p>
            <a:pPr algn="l"/>
            <a:r>
              <a:rPr lang="en-GB" sz="4800" b="1" dirty="0">
                <a:solidFill>
                  <a:srgbClr val="EE6000"/>
                </a:solidFill>
              </a:rPr>
              <a:t>to be, being</a:t>
            </a:r>
          </a:p>
        </p:txBody>
      </p:sp>
      <p:sp>
        <p:nvSpPr>
          <p:cNvPr id="30" name="TextBox 29">
            <a:extLst>
              <a:ext uri="{FF2B5EF4-FFF2-40B4-BE49-F238E27FC236}">
                <a16:creationId xmlns:a16="http://schemas.microsoft.com/office/drawing/2014/main" id="{DABD85F7-CCA1-4208-AB93-4CB38E90E769}"/>
              </a:ext>
            </a:extLst>
          </p:cNvPr>
          <p:cNvSpPr txBox="1"/>
          <p:nvPr/>
        </p:nvSpPr>
        <p:spPr>
          <a:xfrm>
            <a:off x="7828666" y="3599935"/>
            <a:ext cx="359549" cy="461665"/>
          </a:xfrm>
          <a:prstGeom prst="rect">
            <a:avLst/>
          </a:prstGeom>
          <a:noFill/>
        </p:spPr>
        <p:txBody>
          <a:bodyPr wrap="square" rtlCol="0">
            <a:spAutoFit/>
          </a:bodyPr>
          <a:lstStyle/>
          <a:p>
            <a:r>
              <a:rPr lang="en-GB" sz="2400" b="1" dirty="0">
                <a:solidFill>
                  <a:schemeClr val="accent5">
                    <a:lumMod val="50000"/>
                  </a:schemeClr>
                </a:solidFill>
              </a:rPr>
              <a:t>9</a:t>
            </a:r>
          </a:p>
        </p:txBody>
      </p:sp>
      <p:sp>
        <p:nvSpPr>
          <p:cNvPr id="31" name="TextBox 30">
            <a:extLst>
              <a:ext uri="{FF2B5EF4-FFF2-40B4-BE49-F238E27FC236}">
                <a16:creationId xmlns:a16="http://schemas.microsoft.com/office/drawing/2014/main" id="{C64BC331-F858-4F6E-BD81-EBFD06C06C5E}"/>
              </a:ext>
            </a:extLst>
          </p:cNvPr>
          <p:cNvSpPr txBox="1"/>
          <p:nvPr/>
        </p:nvSpPr>
        <p:spPr>
          <a:xfrm>
            <a:off x="8512500" y="2063713"/>
            <a:ext cx="450403" cy="461665"/>
          </a:xfrm>
          <a:prstGeom prst="rect">
            <a:avLst/>
          </a:prstGeom>
          <a:noFill/>
        </p:spPr>
        <p:txBody>
          <a:bodyPr wrap="square" rtlCol="0">
            <a:spAutoFit/>
          </a:bodyPr>
          <a:lstStyle/>
          <a:p>
            <a:r>
              <a:rPr lang="en-GB" sz="2400" b="1" dirty="0">
                <a:solidFill>
                  <a:schemeClr val="accent5">
                    <a:lumMod val="50000"/>
                  </a:schemeClr>
                </a:solidFill>
              </a:rPr>
              <a:t>8</a:t>
            </a:r>
          </a:p>
        </p:txBody>
      </p:sp>
      <p:sp>
        <p:nvSpPr>
          <p:cNvPr id="32" name="TextBox 31">
            <a:extLst>
              <a:ext uri="{FF2B5EF4-FFF2-40B4-BE49-F238E27FC236}">
                <a16:creationId xmlns:a16="http://schemas.microsoft.com/office/drawing/2014/main" id="{9F3E1065-4E83-4927-9F81-352CD0F73607}"/>
              </a:ext>
            </a:extLst>
          </p:cNvPr>
          <p:cNvSpPr txBox="1"/>
          <p:nvPr/>
        </p:nvSpPr>
        <p:spPr>
          <a:xfrm>
            <a:off x="3820436" y="4864967"/>
            <a:ext cx="450403" cy="461665"/>
          </a:xfrm>
          <a:prstGeom prst="rect">
            <a:avLst/>
          </a:prstGeom>
          <a:noFill/>
        </p:spPr>
        <p:txBody>
          <a:bodyPr wrap="square" rtlCol="0">
            <a:spAutoFit/>
          </a:bodyPr>
          <a:lstStyle/>
          <a:p>
            <a:r>
              <a:rPr lang="en-GB" sz="2400" b="1" dirty="0">
                <a:solidFill>
                  <a:schemeClr val="accent5">
                    <a:lumMod val="50000"/>
                  </a:schemeClr>
                </a:solidFill>
              </a:rPr>
              <a:t>7</a:t>
            </a:r>
          </a:p>
        </p:txBody>
      </p:sp>
      <p:sp>
        <p:nvSpPr>
          <p:cNvPr id="33" name="TextBox 32">
            <a:extLst>
              <a:ext uri="{FF2B5EF4-FFF2-40B4-BE49-F238E27FC236}">
                <a16:creationId xmlns:a16="http://schemas.microsoft.com/office/drawing/2014/main" id="{F28D1C30-5FF2-41BD-945F-0D05EDD2E226}"/>
              </a:ext>
            </a:extLst>
          </p:cNvPr>
          <p:cNvSpPr txBox="1"/>
          <p:nvPr/>
        </p:nvSpPr>
        <p:spPr>
          <a:xfrm>
            <a:off x="-30923" y="4618880"/>
            <a:ext cx="450403" cy="461665"/>
          </a:xfrm>
          <a:prstGeom prst="rect">
            <a:avLst/>
          </a:prstGeom>
          <a:noFill/>
        </p:spPr>
        <p:txBody>
          <a:bodyPr wrap="square" rtlCol="0">
            <a:spAutoFit/>
          </a:bodyPr>
          <a:lstStyle/>
          <a:p>
            <a:r>
              <a:rPr lang="en-GB" sz="2400" b="1" dirty="0">
                <a:solidFill>
                  <a:schemeClr val="accent5">
                    <a:lumMod val="50000"/>
                  </a:schemeClr>
                </a:solidFill>
              </a:rPr>
              <a:t>6</a:t>
            </a:r>
          </a:p>
        </p:txBody>
      </p:sp>
      <p:sp>
        <p:nvSpPr>
          <p:cNvPr id="34" name="TextBox 33">
            <a:extLst>
              <a:ext uri="{FF2B5EF4-FFF2-40B4-BE49-F238E27FC236}">
                <a16:creationId xmlns:a16="http://schemas.microsoft.com/office/drawing/2014/main" id="{9F3E3A71-6778-4CB7-8507-74DD45A5BB48}"/>
              </a:ext>
            </a:extLst>
          </p:cNvPr>
          <p:cNvSpPr txBox="1"/>
          <p:nvPr/>
        </p:nvSpPr>
        <p:spPr>
          <a:xfrm>
            <a:off x="2450227" y="3490157"/>
            <a:ext cx="450403" cy="461665"/>
          </a:xfrm>
          <a:prstGeom prst="rect">
            <a:avLst/>
          </a:prstGeom>
          <a:noFill/>
        </p:spPr>
        <p:txBody>
          <a:bodyPr wrap="square" rtlCol="0">
            <a:spAutoFit/>
          </a:bodyPr>
          <a:lstStyle/>
          <a:p>
            <a:r>
              <a:rPr lang="en-GB" sz="2400" b="1" dirty="0">
                <a:solidFill>
                  <a:schemeClr val="accent5">
                    <a:lumMod val="50000"/>
                  </a:schemeClr>
                </a:solidFill>
              </a:rPr>
              <a:t>4</a:t>
            </a:r>
          </a:p>
        </p:txBody>
      </p:sp>
      <p:sp>
        <p:nvSpPr>
          <p:cNvPr id="35" name="TextBox 34">
            <a:extLst>
              <a:ext uri="{FF2B5EF4-FFF2-40B4-BE49-F238E27FC236}">
                <a16:creationId xmlns:a16="http://schemas.microsoft.com/office/drawing/2014/main" id="{470EF436-B609-4B9D-9511-E8D08B9B21C6}"/>
              </a:ext>
            </a:extLst>
          </p:cNvPr>
          <p:cNvSpPr txBox="1"/>
          <p:nvPr/>
        </p:nvSpPr>
        <p:spPr>
          <a:xfrm>
            <a:off x="3595235" y="1845381"/>
            <a:ext cx="450403" cy="461665"/>
          </a:xfrm>
          <a:prstGeom prst="rect">
            <a:avLst/>
          </a:prstGeom>
          <a:noFill/>
        </p:spPr>
        <p:txBody>
          <a:bodyPr wrap="square" rtlCol="0">
            <a:spAutoFit/>
          </a:bodyPr>
          <a:lstStyle/>
          <a:p>
            <a:r>
              <a:rPr lang="en-GB" sz="2400" b="1" dirty="0">
                <a:solidFill>
                  <a:schemeClr val="accent5">
                    <a:lumMod val="50000"/>
                  </a:schemeClr>
                </a:solidFill>
              </a:rPr>
              <a:t>2</a:t>
            </a:r>
          </a:p>
        </p:txBody>
      </p:sp>
      <p:sp>
        <p:nvSpPr>
          <p:cNvPr id="36" name="TextBox 35">
            <a:extLst>
              <a:ext uri="{FF2B5EF4-FFF2-40B4-BE49-F238E27FC236}">
                <a16:creationId xmlns:a16="http://schemas.microsoft.com/office/drawing/2014/main" id="{DEEB8B21-2CB3-4C73-8703-D30ACF64DD90}"/>
              </a:ext>
            </a:extLst>
          </p:cNvPr>
          <p:cNvSpPr txBox="1"/>
          <p:nvPr/>
        </p:nvSpPr>
        <p:spPr>
          <a:xfrm>
            <a:off x="6088225" y="1171156"/>
            <a:ext cx="450403" cy="461665"/>
          </a:xfrm>
          <a:prstGeom prst="rect">
            <a:avLst/>
          </a:prstGeom>
          <a:noFill/>
        </p:spPr>
        <p:txBody>
          <a:bodyPr wrap="square" rtlCol="0">
            <a:spAutoFit/>
          </a:bodyPr>
          <a:lstStyle/>
          <a:p>
            <a:r>
              <a:rPr lang="en-GB" sz="2400" b="1" dirty="0">
                <a:solidFill>
                  <a:schemeClr val="accent5">
                    <a:lumMod val="50000"/>
                  </a:schemeClr>
                </a:solidFill>
              </a:rPr>
              <a:t>3</a:t>
            </a:r>
          </a:p>
        </p:txBody>
      </p:sp>
      <p:sp>
        <p:nvSpPr>
          <p:cNvPr id="37" name="TextBox 36">
            <a:extLst>
              <a:ext uri="{FF2B5EF4-FFF2-40B4-BE49-F238E27FC236}">
                <a16:creationId xmlns:a16="http://schemas.microsoft.com/office/drawing/2014/main" id="{667E36C0-7D7C-4BC6-B176-8A47090E4F42}"/>
              </a:ext>
            </a:extLst>
          </p:cNvPr>
          <p:cNvSpPr txBox="1"/>
          <p:nvPr/>
        </p:nvSpPr>
        <p:spPr>
          <a:xfrm>
            <a:off x="5746012" y="2762418"/>
            <a:ext cx="450403" cy="461665"/>
          </a:xfrm>
          <a:prstGeom prst="rect">
            <a:avLst/>
          </a:prstGeom>
          <a:noFill/>
        </p:spPr>
        <p:txBody>
          <a:bodyPr wrap="square" rtlCol="0">
            <a:spAutoFit/>
          </a:bodyPr>
          <a:lstStyle/>
          <a:p>
            <a:r>
              <a:rPr lang="en-GB" sz="2400" b="1" dirty="0">
                <a:solidFill>
                  <a:schemeClr val="accent5">
                    <a:lumMod val="50000"/>
                  </a:schemeClr>
                </a:solidFill>
              </a:rPr>
              <a:t>5</a:t>
            </a:r>
          </a:p>
        </p:txBody>
      </p:sp>
      <p:sp>
        <p:nvSpPr>
          <p:cNvPr id="2" name="TextBox 1">
            <a:extLst>
              <a:ext uri="{FF2B5EF4-FFF2-40B4-BE49-F238E27FC236}">
                <a16:creationId xmlns:a16="http://schemas.microsoft.com/office/drawing/2014/main" id="{84FE39D5-3152-4946-9E94-1EB88C7C558C}"/>
              </a:ext>
            </a:extLst>
          </p:cNvPr>
          <p:cNvSpPr txBox="1"/>
          <p:nvPr/>
        </p:nvSpPr>
        <p:spPr>
          <a:xfrm>
            <a:off x="270001" y="4282583"/>
            <a:ext cx="3325234" cy="1015663"/>
          </a:xfrm>
          <a:prstGeom prst="rect">
            <a:avLst/>
          </a:prstGeom>
          <a:noFill/>
        </p:spPr>
        <p:txBody>
          <a:bodyPr wrap="square" rtlCol="0">
            <a:spAutoFit/>
          </a:bodyPr>
          <a:lstStyle/>
          <a:p>
            <a:pPr algn="l"/>
            <a:r>
              <a:rPr lang="fr-FR" sz="6000" b="1" dirty="0">
                <a:solidFill>
                  <a:srgbClr val="115076"/>
                </a:solidFill>
              </a:rPr>
              <a:t>lire</a:t>
            </a:r>
          </a:p>
        </p:txBody>
      </p:sp>
      <p:sp>
        <p:nvSpPr>
          <p:cNvPr id="6" name="TextBox 5">
            <a:extLst>
              <a:ext uri="{FF2B5EF4-FFF2-40B4-BE49-F238E27FC236}">
                <a16:creationId xmlns:a16="http://schemas.microsoft.com/office/drawing/2014/main" id="{ED31DA81-A9EA-403C-864E-FB0EFFC168D5}"/>
              </a:ext>
            </a:extLst>
          </p:cNvPr>
          <p:cNvSpPr txBox="1"/>
          <p:nvPr/>
        </p:nvSpPr>
        <p:spPr>
          <a:xfrm>
            <a:off x="369297" y="4282583"/>
            <a:ext cx="3324500" cy="1569660"/>
          </a:xfrm>
          <a:prstGeom prst="rect">
            <a:avLst/>
          </a:prstGeom>
          <a:noFill/>
        </p:spPr>
        <p:txBody>
          <a:bodyPr wrap="square" rtlCol="0">
            <a:spAutoFit/>
          </a:bodyPr>
          <a:lstStyle/>
          <a:p>
            <a:pPr algn="l"/>
            <a:r>
              <a:rPr lang="en-GB" sz="4800" b="1" dirty="0">
                <a:solidFill>
                  <a:srgbClr val="EE6000"/>
                </a:solidFill>
              </a:rPr>
              <a:t>to read, reading</a:t>
            </a:r>
          </a:p>
        </p:txBody>
      </p:sp>
      <p:sp>
        <p:nvSpPr>
          <p:cNvPr id="12" name="TextBox 11">
            <a:extLst>
              <a:ext uri="{FF2B5EF4-FFF2-40B4-BE49-F238E27FC236}">
                <a16:creationId xmlns:a16="http://schemas.microsoft.com/office/drawing/2014/main" id="{BD257872-5F04-4EEF-B288-71266750DE3A}"/>
              </a:ext>
            </a:extLst>
          </p:cNvPr>
          <p:cNvSpPr txBox="1"/>
          <p:nvPr/>
        </p:nvSpPr>
        <p:spPr>
          <a:xfrm>
            <a:off x="4054439" y="4527295"/>
            <a:ext cx="2501378" cy="1015663"/>
          </a:xfrm>
          <a:prstGeom prst="rect">
            <a:avLst/>
          </a:prstGeom>
          <a:noFill/>
        </p:spPr>
        <p:txBody>
          <a:bodyPr wrap="square" rtlCol="0">
            <a:spAutoFit/>
          </a:bodyPr>
          <a:lstStyle/>
          <a:p>
            <a:pPr algn="l"/>
            <a:r>
              <a:rPr lang="fr-FR" sz="6000" b="1" dirty="0">
                <a:solidFill>
                  <a:srgbClr val="115076"/>
                </a:solidFill>
              </a:rPr>
              <a:t>écrire</a:t>
            </a:r>
          </a:p>
        </p:txBody>
      </p:sp>
      <p:sp>
        <p:nvSpPr>
          <p:cNvPr id="15" name="TextBox 14">
            <a:extLst>
              <a:ext uri="{FF2B5EF4-FFF2-40B4-BE49-F238E27FC236}">
                <a16:creationId xmlns:a16="http://schemas.microsoft.com/office/drawing/2014/main" id="{54FD281C-9084-41B2-8374-9259A7379C78}"/>
              </a:ext>
            </a:extLst>
          </p:cNvPr>
          <p:cNvSpPr txBox="1"/>
          <p:nvPr/>
        </p:nvSpPr>
        <p:spPr>
          <a:xfrm>
            <a:off x="4079188" y="4474665"/>
            <a:ext cx="2756021" cy="1569660"/>
          </a:xfrm>
          <a:prstGeom prst="rect">
            <a:avLst/>
          </a:prstGeom>
          <a:noFill/>
        </p:spPr>
        <p:txBody>
          <a:bodyPr wrap="square" rtlCol="0">
            <a:spAutoFit/>
          </a:bodyPr>
          <a:lstStyle/>
          <a:p>
            <a:pPr algn="l"/>
            <a:r>
              <a:rPr lang="en-GB" sz="4800" b="1" dirty="0">
                <a:solidFill>
                  <a:srgbClr val="EE6000"/>
                </a:solidFill>
              </a:rPr>
              <a:t>to write, writing</a:t>
            </a:r>
          </a:p>
        </p:txBody>
      </p:sp>
      <p:sp>
        <p:nvSpPr>
          <p:cNvPr id="17" name="TextBox 16">
            <a:extLst>
              <a:ext uri="{FF2B5EF4-FFF2-40B4-BE49-F238E27FC236}">
                <a16:creationId xmlns:a16="http://schemas.microsoft.com/office/drawing/2014/main" id="{E8FDCF69-2D6B-46E6-8173-AC2AFB3170FF}"/>
              </a:ext>
            </a:extLst>
          </p:cNvPr>
          <p:cNvSpPr txBox="1"/>
          <p:nvPr/>
        </p:nvSpPr>
        <p:spPr>
          <a:xfrm>
            <a:off x="8937008" y="1682786"/>
            <a:ext cx="3131403" cy="1015663"/>
          </a:xfrm>
          <a:prstGeom prst="rect">
            <a:avLst/>
          </a:prstGeom>
          <a:noFill/>
        </p:spPr>
        <p:txBody>
          <a:bodyPr wrap="square" rtlCol="0">
            <a:spAutoFit/>
          </a:bodyPr>
          <a:lstStyle/>
          <a:p>
            <a:pPr algn="l"/>
            <a:r>
              <a:rPr lang="fr-FR" sz="6000" b="1" dirty="0">
                <a:solidFill>
                  <a:srgbClr val="115076"/>
                </a:solidFill>
              </a:rPr>
              <a:t>écouter</a:t>
            </a:r>
          </a:p>
        </p:txBody>
      </p:sp>
      <p:sp>
        <p:nvSpPr>
          <p:cNvPr id="39" name="TextBox 38">
            <a:extLst>
              <a:ext uri="{FF2B5EF4-FFF2-40B4-BE49-F238E27FC236}">
                <a16:creationId xmlns:a16="http://schemas.microsoft.com/office/drawing/2014/main" id="{4AF97875-8671-43A5-BBC0-42D770758CC5}"/>
              </a:ext>
            </a:extLst>
          </p:cNvPr>
          <p:cNvSpPr txBox="1"/>
          <p:nvPr/>
        </p:nvSpPr>
        <p:spPr>
          <a:xfrm>
            <a:off x="7839406" y="5182067"/>
            <a:ext cx="541843" cy="461665"/>
          </a:xfrm>
          <a:prstGeom prst="rect">
            <a:avLst/>
          </a:prstGeom>
          <a:noFill/>
        </p:spPr>
        <p:txBody>
          <a:bodyPr wrap="square" rtlCol="0">
            <a:spAutoFit/>
          </a:bodyPr>
          <a:lstStyle/>
          <a:p>
            <a:r>
              <a:rPr lang="en-GB" sz="2400" b="1" dirty="0">
                <a:solidFill>
                  <a:schemeClr val="accent5">
                    <a:lumMod val="50000"/>
                  </a:schemeClr>
                </a:solidFill>
              </a:rPr>
              <a:t>10</a:t>
            </a:r>
          </a:p>
        </p:txBody>
      </p:sp>
      <p:sp>
        <p:nvSpPr>
          <p:cNvPr id="19" name="TextBox 18">
            <a:extLst>
              <a:ext uri="{FF2B5EF4-FFF2-40B4-BE49-F238E27FC236}">
                <a16:creationId xmlns:a16="http://schemas.microsoft.com/office/drawing/2014/main" id="{4F52B36D-3C06-49BD-AA56-1432C65235BA}"/>
              </a:ext>
            </a:extLst>
          </p:cNvPr>
          <p:cNvSpPr txBox="1"/>
          <p:nvPr/>
        </p:nvSpPr>
        <p:spPr>
          <a:xfrm>
            <a:off x="9107224" y="1521449"/>
            <a:ext cx="2921190" cy="1569660"/>
          </a:xfrm>
          <a:prstGeom prst="rect">
            <a:avLst/>
          </a:prstGeom>
          <a:noFill/>
        </p:spPr>
        <p:txBody>
          <a:bodyPr wrap="square" rtlCol="0">
            <a:spAutoFit/>
          </a:bodyPr>
          <a:lstStyle/>
          <a:p>
            <a:pPr algn="l"/>
            <a:r>
              <a:rPr lang="en-GB" sz="4800" b="1" dirty="0">
                <a:solidFill>
                  <a:srgbClr val="EE6000"/>
                </a:solidFill>
              </a:rPr>
              <a:t>to listen, listening</a:t>
            </a:r>
          </a:p>
        </p:txBody>
      </p:sp>
      <p:sp>
        <p:nvSpPr>
          <p:cNvPr id="29" name="TextBox 28">
            <a:extLst>
              <a:ext uri="{FF2B5EF4-FFF2-40B4-BE49-F238E27FC236}">
                <a16:creationId xmlns:a16="http://schemas.microsoft.com/office/drawing/2014/main" id="{7236AAC5-E1CE-489D-9598-D9F65BD64AC6}"/>
              </a:ext>
            </a:extLst>
          </p:cNvPr>
          <p:cNvSpPr txBox="1"/>
          <p:nvPr/>
        </p:nvSpPr>
        <p:spPr>
          <a:xfrm>
            <a:off x="8079151" y="3288067"/>
            <a:ext cx="3257025" cy="1015663"/>
          </a:xfrm>
          <a:prstGeom prst="rect">
            <a:avLst/>
          </a:prstGeom>
          <a:noFill/>
        </p:spPr>
        <p:txBody>
          <a:bodyPr wrap="square" rtlCol="0">
            <a:spAutoFit/>
          </a:bodyPr>
          <a:lstStyle/>
          <a:p>
            <a:pPr algn="l"/>
            <a:r>
              <a:rPr lang="fr-FR" sz="6000" b="1" dirty="0">
                <a:solidFill>
                  <a:srgbClr val="115076"/>
                </a:solidFill>
              </a:rPr>
              <a:t>parler</a:t>
            </a:r>
          </a:p>
        </p:txBody>
      </p:sp>
      <p:sp>
        <p:nvSpPr>
          <p:cNvPr id="40" name="TextBox 39">
            <a:extLst>
              <a:ext uri="{FF2B5EF4-FFF2-40B4-BE49-F238E27FC236}">
                <a16:creationId xmlns:a16="http://schemas.microsoft.com/office/drawing/2014/main" id="{E65BD3CA-255F-4B99-9211-907507D74962}"/>
              </a:ext>
            </a:extLst>
          </p:cNvPr>
          <p:cNvSpPr txBox="1"/>
          <p:nvPr/>
        </p:nvSpPr>
        <p:spPr>
          <a:xfrm>
            <a:off x="8358543" y="3049220"/>
            <a:ext cx="3430477" cy="1569660"/>
          </a:xfrm>
          <a:prstGeom prst="rect">
            <a:avLst/>
          </a:prstGeom>
          <a:noFill/>
        </p:spPr>
        <p:txBody>
          <a:bodyPr wrap="square" rtlCol="0">
            <a:spAutoFit/>
          </a:bodyPr>
          <a:lstStyle/>
          <a:p>
            <a:pPr algn="l"/>
            <a:r>
              <a:rPr lang="en-GB" sz="4800" b="1" dirty="0">
                <a:solidFill>
                  <a:srgbClr val="EE6000"/>
                </a:solidFill>
              </a:rPr>
              <a:t>to speak, speaking</a:t>
            </a:r>
          </a:p>
        </p:txBody>
      </p:sp>
      <p:sp>
        <p:nvSpPr>
          <p:cNvPr id="41" name="TextBox 40">
            <a:extLst>
              <a:ext uri="{FF2B5EF4-FFF2-40B4-BE49-F238E27FC236}">
                <a16:creationId xmlns:a16="http://schemas.microsoft.com/office/drawing/2014/main" id="{794875CE-E0D8-42CB-8C23-F0AB6F18CAA4}"/>
              </a:ext>
            </a:extLst>
          </p:cNvPr>
          <p:cNvSpPr txBox="1"/>
          <p:nvPr/>
        </p:nvSpPr>
        <p:spPr>
          <a:xfrm>
            <a:off x="8270404" y="4864967"/>
            <a:ext cx="3598466" cy="1015663"/>
          </a:xfrm>
          <a:prstGeom prst="rect">
            <a:avLst/>
          </a:prstGeom>
          <a:noFill/>
        </p:spPr>
        <p:txBody>
          <a:bodyPr wrap="square" rtlCol="0">
            <a:spAutoFit/>
          </a:bodyPr>
          <a:lstStyle/>
          <a:p>
            <a:pPr algn="l"/>
            <a:r>
              <a:rPr lang="en-GB" sz="6000" b="1" dirty="0">
                <a:solidFill>
                  <a:srgbClr val="115076"/>
                </a:solidFill>
              </a:rPr>
              <a:t>et</a:t>
            </a:r>
          </a:p>
        </p:txBody>
      </p:sp>
      <p:sp>
        <p:nvSpPr>
          <p:cNvPr id="42" name="TextBox 41">
            <a:extLst>
              <a:ext uri="{FF2B5EF4-FFF2-40B4-BE49-F238E27FC236}">
                <a16:creationId xmlns:a16="http://schemas.microsoft.com/office/drawing/2014/main" id="{A33DC28A-1569-4289-AEEC-2D8F552C606B}"/>
              </a:ext>
            </a:extLst>
          </p:cNvPr>
          <p:cNvSpPr txBox="1"/>
          <p:nvPr/>
        </p:nvSpPr>
        <p:spPr>
          <a:xfrm>
            <a:off x="8270404" y="4864967"/>
            <a:ext cx="3598466" cy="1015663"/>
          </a:xfrm>
          <a:prstGeom prst="rect">
            <a:avLst/>
          </a:prstGeom>
          <a:noFill/>
        </p:spPr>
        <p:txBody>
          <a:bodyPr wrap="square" rtlCol="0">
            <a:spAutoFit/>
          </a:bodyPr>
          <a:lstStyle/>
          <a:p>
            <a:pPr algn="l"/>
            <a:r>
              <a:rPr lang="en-GB" sz="6000" b="1" dirty="0">
                <a:solidFill>
                  <a:srgbClr val="EE6000"/>
                </a:solidFill>
              </a:rPr>
              <a:t>and</a:t>
            </a:r>
          </a:p>
        </p:txBody>
      </p:sp>
      <p:sp>
        <p:nvSpPr>
          <p:cNvPr id="43" name="TextBox 42">
            <a:extLst>
              <a:ext uri="{FF2B5EF4-FFF2-40B4-BE49-F238E27FC236}">
                <a16:creationId xmlns:a16="http://schemas.microsoft.com/office/drawing/2014/main" id="{C9465A16-4E4C-43A9-834B-63F9965FDFD2}"/>
              </a:ext>
            </a:extLst>
          </p:cNvPr>
          <p:cNvSpPr txBox="1"/>
          <p:nvPr/>
        </p:nvSpPr>
        <p:spPr>
          <a:xfrm flipH="1">
            <a:off x="600464" y="2205640"/>
            <a:ext cx="2853517" cy="1015663"/>
          </a:xfrm>
          <a:prstGeom prst="rect">
            <a:avLst/>
          </a:prstGeom>
          <a:noFill/>
        </p:spPr>
        <p:txBody>
          <a:bodyPr wrap="square" rtlCol="0">
            <a:spAutoFit/>
          </a:bodyPr>
          <a:lstStyle/>
          <a:p>
            <a:r>
              <a:rPr lang="en-GB" sz="6000" b="1" dirty="0">
                <a:solidFill>
                  <a:srgbClr val="115076"/>
                </a:solidFill>
              </a:rPr>
              <a:t>je</a:t>
            </a:r>
            <a:r>
              <a:rPr lang="en-GB" sz="2400" dirty="0">
                <a:solidFill>
                  <a:srgbClr val="115076"/>
                </a:solidFill>
              </a:rPr>
              <a:t> </a:t>
            </a:r>
          </a:p>
        </p:txBody>
      </p:sp>
      <p:sp>
        <p:nvSpPr>
          <p:cNvPr id="44" name="TextBox 43">
            <a:extLst>
              <a:ext uri="{FF2B5EF4-FFF2-40B4-BE49-F238E27FC236}">
                <a16:creationId xmlns:a16="http://schemas.microsoft.com/office/drawing/2014/main" id="{7887A384-EB1C-4E36-AE97-5147F0A98843}"/>
              </a:ext>
            </a:extLst>
          </p:cNvPr>
          <p:cNvSpPr txBox="1"/>
          <p:nvPr/>
        </p:nvSpPr>
        <p:spPr>
          <a:xfrm>
            <a:off x="392358" y="2219118"/>
            <a:ext cx="4324696" cy="1015663"/>
          </a:xfrm>
          <a:prstGeom prst="rect">
            <a:avLst/>
          </a:prstGeom>
          <a:noFill/>
        </p:spPr>
        <p:txBody>
          <a:bodyPr wrap="square" rtlCol="0">
            <a:spAutoFit/>
          </a:bodyPr>
          <a:lstStyle/>
          <a:p>
            <a:pPr algn="l"/>
            <a:r>
              <a:rPr lang="fr-FR" sz="6000" b="1" dirty="0">
                <a:solidFill>
                  <a:srgbClr val="EE6000"/>
                </a:solidFill>
              </a:rPr>
              <a:t>I</a:t>
            </a:r>
          </a:p>
        </p:txBody>
      </p:sp>
      <p:sp>
        <p:nvSpPr>
          <p:cNvPr id="45" name="TextBox 44">
            <a:extLst>
              <a:ext uri="{FF2B5EF4-FFF2-40B4-BE49-F238E27FC236}">
                <a16:creationId xmlns:a16="http://schemas.microsoft.com/office/drawing/2014/main" id="{7C1783A3-FCED-4688-81AB-B0D48329009B}"/>
              </a:ext>
            </a:extLst>
          </p:cNvPr>
          <p:cNvSpPr txBox="1"/>
          <p:nvPr/>
        </p:nvSpPr>
        <p:spPr>
          <a:xfrm>
            <a:off x="119841" y="2512798"/>
            <a:ext cx="450403" cy="461665"/>
          </a:xfrm>
          <a:prstGeom prst="rect">
            <a:avLst/>
          </a:prstGeom>
          <a:noFill/>
        </p:spPr>
        <p:txBody>
          <a:bodyPr wrap="square" rtlCol="0">
            <a:spAutoFit/>
          </a:bodyPr>
          <a:lstStyle/>
          <a:p>
            <a:r>
              <a:rPr lang="en-GB" sz="2400" b="1" dirty="0">
                <a:solidFill>
                  <a:schemeClr val="accent5">
                    <a:lumMod val="50000"/>
                  </a:schemeClr>
                </a:solidFill>
              </a:rPr>
              <a:t>1</a:t>
            </a:r>
          </a:p>
        </p:txBody>
      </p:sp>
    </p:spTree>
    <p:extLst>
      <p:ext uri="{BB962C8B-B14F-4D97-AF65-F5344CB8AC3E}">
        <p14:creationId xmlns:p14="http://schemas.microsoft.com/office/powerpoint/2010/main" val="165973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hidden"/>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hidden"/>
                                      </p:to>
                                    </p:set>
                                  </p:childTnLst>
                                </p:cTn>
                              </p:par>
                            </p:childTnLst>
                          </p:cTn>
                        </p:par>
                        <p:par>
                          <p:cTn id="42" fill="hold">
                            <p:stCondLst>
                              <p:cond delay="0"/>
                            </p:stCondLst>
                            <p:childTnLst>
                              <p:par>
                                <p:cTn id="43" presetID="1" presetClass="entr" presetSubtype="0"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hidden"/>
                                      </p:to>
                                    </p:set>
                                  </p:childTnLst>
                                </p:cTn>
                              </p:par>
                            </p:childTnLst>
                          </p:cTn>
                        </p:par>
                        <p:par>
                          <p:cTn id="49" fill="hold">
                            <p:stCondLst>
                              <p:cond delay="0"/>
                            </p:stCondLst>
                            <p:childTnLst>
                              <p:par>
                                <p:cTn id="50" presetID="1" presetClass="entr" presetSubtype="0"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hidden"/>
                                      </p:to>
                                    </p:set>
                                  </p:childTnLst>
                                </p:cTn>
                              </p:par>
                            </p:childTnLst>
                          </p:cTn>
                        </p:par>
                        <p:par>
                          <p:cTn id="56" fill="hold">
                            <p:stCondLst>
                              <p:cond delay="0"/>
                            </p:stCondLst>
                            <p:childTnLst>
                              <p:par>
                                <p:cTn id="57" presetID="1"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29">
                                            <p:txEl>
                                              <p:pRg st="0" end="0"/>
                                            </p:txEl>
                                          </p:spTgt>
                                        </p:tgtEl>
                                        <p:attrNameLst>
                                          <p:attrName>style.visibility</p:attrName>
                                        </p:attrNameLst>
                                      </p:cBhvr>
                                      <p:to>
                                        <p:strVal val="hidden"/>
                                      </p:to>
                                    </p:set>
                                  </p:childTnLst>
                                </p:cTn>
                              </p:par>
                            </p:childTnLst>
                          </p:cTn>
                        </p:par>
                        <p:par>
                          <p:cTn id="63" fill="hold">
                            <p:stCondLst>
                              <p:cond delay="0"/>
                            </p:stCondLst>
                            <p:childTnLst>
                              <p:par>
                                <p:cTn id="64" presetID="1" presetClass="entr" presetSubtype="0" fill="hold" grpId="0" nodeType="afterEffect">
                                  <p:stCondLst>
                                    <p:cond delay="0"/>
                                  </p:stCondLst>
                                  <p:childTnLst>
                                    <p:set>
                                      <p:cBhvr>
                                        <p:cTn id="65" dur="1" fill="hold">
                                          <p:stCondLst>
                                            <p:cond delay="0"/>
                                          </p:stCondLst>
                                        </p:cTn>
                                        <p:tgtEl>
                                          <p:spTgt spid="4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41"/>
                                        </p:tgtEl>
                                        <p:attrNameLst>
                                          <p:attrName>style.visibility</p:attrName>
                                        </p:attrNameLst>
                                      </p:cBhvr>
                                      <p:to>
                                        <p:strVal val="hidden"/>
                                      </p:to>
                                    </p:set>
                                  </p:childTnLst>
                                </p:cTn>
                              </p:par>
                            </p:childTnLst>
                          </p:cTn>
                        </p:par>
                        <p:par>
                          <p:cTn id="70" fill="hold">
                            <p:stCondLst>
                              <p:cond delay="0"/>
                            </p:stCondLst>
                            <p:childTnLst>
                              <p:par>
                                <p:cTn id="71" presetID="1" presetClass="entr" presetSubtype="0" fill="hold" grpId="0" nodeType="after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21" grpId="0"/>
      <p:bldP spid="22" grpId="0"/>
      <p:bldP spid="23" grpId="0"/>
      <p:bldP spid="24" grpId="0"/>
      <p:bldP spid="2" grpId="0"/>
      <p:bldP spid="6" grpId="0"/>
      <p:bldP spid="12" grpId="0"/>
      <p:bldP spid="15" grpId="0"/>
      <p:bldP spid="17" grpId="0"/>
      <p:bldP spid="19" grpId="0"/>
      <p:bldP spid="40" grpId="0"/>
      <p:bldP spid="41" grpId="0"/>
      <p:bldP spid="42" grpId="0"/>
      <p:bldP spid="43" grpId="0"/>
      <p:bldP spid="4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r>
              <a:rPr lang="en-GB" sz="3600" b="1" dirty="0">
                <a:solidFill>
                  <a:schemeClr val="bg1"/>
                </a:solidFill>
              </a:rPr>
              <a:t> (2/2)</a:t>
            </a:r>
          </a:p>
        </p:txBody>
      </p:sp>
      <p:sp>
        <p:nvSpPr>
          <p:cNvPr id="5" name="TextBox 4">
            <a:extLst>
              <a:ext uri="{FF2B5EF4-FFF2-40B4-BE49-F238E27FC236}">
                <a16:creationId xmlns:a16="http://schemas.microsoft.com/office/drawing/2014/main" id="{985B04D0-94D1-4ECC-B570-38E17B078199}"/>
              </a:ext>
            </a:extLst>
          </p:cNvPr>
          <p:cNvSpPr txBox="1"/>
          <p:nvPr/>
        </p:nvSpPr>
        <p:spPr>
          <a:xfrm>
            <a:off x="6138432" y="2413337"/>
            <a:ext cx="23844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mn-cs"/>
              </a:rPr>
              <a:t>être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A13D4FE3-DBEB-4CC2-8504-01434A011C2D}"/>
              </a:ext>
            </a:extLst>
          </p:cNvPr>
          <p:cNvSpPr txBox="1"/>
          <p:nvPr/>
        </p:nvSpPr>
        <p:spPr>
          <a:xfrm>
            <a:off x="3079151" y="3179165"/>
            <a:ext cx="19505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mn-cs"/>
              </a:rPr>
              <a:t>tu</a:t>
            </a: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 es</a:t>
            </a:r>
          </a:p>
        </p:txBody>
      </p:sp>
      <p:sp>
        <p:nvSpPr>
          <p:cNvPr id="10" name="TextBox 9">
            <a:extLst>
              <a:ext uri="{FF2B5EF4-FFF2-40B4-BE49-F238E27FC236}">
                <a16:creationId xmlns:a16="http://schemas.microsoft.com/office/drawing/2014/main" id="{0E9A446F-3F45-42D4-9578-918E04E04A1B}"/>
              </a:ext>
            </a:extLst>
          </p:cNvPr>
          <p:cNvSpPr txBox="1"/>
          <p:nvPr/>
        </p:nvSpPr>
        <p:spPr>
          <a:xfrm>
            <a:off x="3804188" y="1497295"/>
            <a:ext cx="26634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mn-cs"/>
              </a:rPr>
              <a:t>tu</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6FFEA0FE-29FF-4394-B61C-1A413B4481DB}"/>
              </a:ext>
            </a:extLst>
          </p:cNvPr>
          <p:cNvSpPr txBox="1"/>
          <p:nvPr/>
        </p:nvSpPr>
        <p:spPr>
          <a:xfrm>
            <a:off x="6671734" y="799911"/>
            <a:ext cx="256767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je </a:t>
            </a: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mn-cs"/>
              </a:rPr>
              <a:t>suis</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35CFADF4-67E9-41EF-848A-D0571DEA7C0D}"/>
              </a:ext>
            </a:extLst>
          </p:cNvPr>
          <p:cNvSpPr txBox="1"/>
          <p:nvPr/>
        </p:nvSpPr>
        <p:spPr>
          <a:xfrm>
            <a:off x="3971899" y="1497295"/>
            <a:ext cx="19517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E6000"/>
                </a:solidFill>
                <a:effectLst/>
                <a:uLnTx/>
                <a:uFillTx/>
                <a:latin typeface="Century Gothic" panose="020F0302020204030204"/>
                <a:ea typeface="+mn-ea"/>
                <a:cs typeface="+mn-cs"/>
              </a:rPr>
              <a:t>you</a:t>
            </a:r>
          </a:p>
        </p:txBody>
      </p:sp>
      <p:sp>
        <p:nvSpPr>
          <p:cNvPr id="22" name="TextBox 21">
            <a:extLst>
              <a:ext uri="{FF2B5EF4-FFF2-40B4-BE49-F238E27FC236}">
                <a16:creationId xmlns:a16="http://schemas.microsoft.com/office/drawing/2014/main" id="{6AE63ED5-90F5-4C64-9D43-668D64807986}"/>
              </a:ext>
            </a:extLst>
          </p:cNvPr>
          <p:cNvSpPr txBox="1"/>
          <p:nvPr/>
        </p:nvSpPr>
        <p:spPr>
          <a:xfrm>
            <a:off x="6487466" y="800698"/>
            <a:ext cx="34014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E6000"/>
                </a:solidFill>
                <a:effectLst/>
                <a:uLnTx/>
                <a:uFillTx/>
                <a:latin typeface="Century Gothic" panose="020F0302020204030204"/>
                <a:ea typeface="+mn-ea"/>
                <a:cs typeface="+mn-cs"/>
              </a:rPr>
              <a:t>I am</a:t>
            </a:r>
          </a:p>
        </p:txBody>
      </p:sp>
      <p:sp>
        <p:nvSpPr>
          <p:cNvPr id="23" name="TextBox 22">
            <a:extLst>
              <a:ext uri="{FF2B5EF4-FFF2-40B4-BE49-F238E27FC236}">
                <a16:creationId xmlns:a16="http://schemas.microsoft.com/office/drawing/2014/main" id="{1BD31AAF-3567-4A95-B188-3ED96421C34D}"/>
              </a:ext>
            </a:extLst>
          </p:cNvPr>
          <p:cNvSpPr txBox="1"/>
          <p:nvPr/>
        </p:nvSpPr>
        <p:spPr>
          <a:xfrm>
            <a:off x="3069733" y="3182931"/>
            <a:ext cx="343274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E6000"/>
                </a:solidFill>
                <a:effectLst/>
                <a:uLnTx/>
                <a:uFillTx/>
                <a:latin typeface="Century Gothic" panose="020F0302020204030204"/>
                <a:ea typeface="+mn-ea"/>
                <a:cs typeface="+mn-cs"/>
              </a:rPr>
              <a:t>you are</a:t>
            </a:r>
          </a:p>
        </p:txBody>
      </p:sp>
      <p:sp>
        <p:nvSpPr>
          <p:cNvPr id="24" name="TextBox 23">
            <a:extLst>
              <a:ext uri="{FF2B5EF4-FFF2-40B4-BE49-F238E27FC236}">
                <a16:creationId xmlns:a16="http://schemas.microsoft.com/office/drawing/2014/main" id="{FFA2406A-9315-41CF-B2FC-AA3A0F4617BB}"/>
              </a:ext>
            </a:extLst>
          </p:cNvPr>
          <p:cNvSpPr txBox="1"/>
          <p:nvPr/>
        </p:nvSpPr>
        <p:spPr>
          <a:xfrm>
            <a:off x="6156411" y="2091537"/>
            <a:ext cx="299654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EE6000"/>
                </a:solidFill>
                <a:effectLst/>
                <a:uLnTx/>
                <a:uFillTx/>
                <a:latin typeface="Century Gothic" panose="020F0302020204030204"/>
                <a:ea typeface="+mn-ea"/>
                <a:cs typeface="+mn-cs"/>
              </a:rPr>
              <a:t>to be, being</a:t>
            </a:r>
          </a:p>
        </p:txBody>
      </p:sp>
      <p:sp>
        <p:nvSpPr>
          <p:cNvPr id="30" name="TextBox 29">
            <a:extLst>
              <a:ext uri="{FF2B5EF4-FFF2-40B4-BE49-F238E27FC236}">
                <a16:creationId xmlns:a16="http://schemas.microsoft.com/office/drawing/2014/main" id="{DABD85F7-CCA1-4208-AB93-4CB38E90E769}"/>
              </a:ext>
            </a:extLst>
          </p:cNvPr>
          <p:cNvSpPr txBox="1"/>
          <p:nvPr/>
        </p:nvSpPr>
        <p:spPr>
          <a:xfrm>
            <a:off x="7828666" y="3599935"/>
            <a:ext cx="3595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a:t>
            </a:r>
          </a:p>
        </p:txBody>
      </p:sp>
      <p:sp>
        <p:nvSpPr>
          <p:cNvPr id="31" name="TextBox 30">
            <a:extLst>
              <a:ext uri="{FF2B5EF4-FFF2-40B4-BE49-F238E27FC236}">
                <a16:creationId xmlns:a16="http://schemas.microsoft.com/office/drawing/2014/main" id="{C64BC331-F858-4F6E-BD81-EBFD06C06C5E}"/>
              </a:ext>
            </a:extLst>
          </p:cNvPr>
          <p:cNvSpPr txBox="1"/>
          <p:nvPr/>
        </p:nvSpPr>
        <p:spPr>
          <a:xfrm>
            <a:off x="8512500" y="2063713"/>
            <a:ext cx="4504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a:t>
            </a:r>
          </a:p>
        </p:txBody>
      </p:sp>
      <p:sp>
        <p:nvSpPr>
          <p:cNvPr id="32" name="TextBox 31">
            <a:extLst>
              <a:ext uri="{FF2B5EF4-FFF2-40B4-BE49-F238E27FC236}">
                <a16:creationId xmlns:a16="http://schemas.microsoft.com/office/drawing/2014/main" id="{9F3E1065-4E83-4927-9F81-352CD0F73607}"/>
              </a:ext>
            </a:extLst>
          </p:cNvPr>
          <p:cNvSpPr txBox="1"/>
          <p:nvPr/>
        </p:nvSpPr>
        <p:spPr>
          <a:xfrm>
            <a:off x="3820436" y="4864967"/>
            <a:ext cx="4504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a:t>
            </a:r>
          </a:p>
        </p:txBody>
      </p:sp>
      <p:sp>
        <p:nvSpPr>
          <p:cNvPr id="33" name="TextBox 32">
            <a:extLst>
              <a:ext uri="{FF2B5EF4-FFF2-40B4-BE49-F238E27FC236}">
                <a16:creationId xmlns:a16="http://schemas.microsoft.com/office/drawing/2014/main" id="{F28D1C30-5FF2-41BD-945F-0D05EDD2E226}"/>
              </a:ext>
            </a:extLst>
          </p:cNvPr>
          <p:cNvSpPr txBox="1"/>
          <p:nvPr/>
        </p:nvSpPr>
        <p:spPr>
          <a:xfrm>
            <a:off x="-30923" y="4618880"/>
            <a:ext cx="4504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sp>
        <p:nvSpPr>
          <p:cNvPr id="34" name="TextBox 33">
            <a:extLst>
              <a:ext uri="{FF2B5EF4-FFF2-40B4-BE49-F238E27FC236}">
                <a16:creationId xmlns:a16="http://schemas.microsoft.com/office/drawing/2014/main" id="{9F3E3A71-6778-4CB7-8507-74DD45A5BB48}"/>
              </a:ext>
            </a:extLst>
          </p:cNvPr>
          <p:cNvSpPr txBox="1"/>
          <p:nvPr/>
        </p:nvSpPr>
        <p:spPr>
          <a:xfrm>
            <a:off x="2450227" y="3490157"/>
            <a:ext cx="4504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sp>
        <p:nvSpPr>
          <p:cNvPr id="35" name="TextBox 34">
            <a:extLst>
              <a:ext uri="{FF2B5EF4-FFF2-40B4-BE49-F238E27FC236}">
                <a16:creationId xmlns:a16="http://schemas.microsoft.com/office/drawing/2014/main" id="{470EF436-B609-4B9D-9511-E8D08B9B21C6}"/>
              </a:ext>
            </a:extLst>
          </p:cNvPr>
          <p:cNvSpPr txBox="1"/>
          <p:nvPr/>
        </p:nvSpPr>
        <p:spPr>
          <a:xfrm>
            <a:off x="3595235" y="1845381"/>
            <a:ext cx="4504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36" name="TextBox 35">
            <a:extLst>
              <a:ext uri="{FF2B5EF4-FFF2-40B4-BE49-F238E27FC236}">
                <a16:creationId xmlns:a16="http://schemas.microsoft.com/office/drawing/2014/main" id="{DEEB8B21-2CB3-4C73-8703-D30ACF64DD90}"/>
              </a:ext>
            </a:extLst>
          </p:cNvPr>
          <p:cNvSpPr txBox="1"/>
          <p:nvPr/>
        </p:nvSpPr>
        <p:spPr>
          <a:xfrm>
            <a:off x="6088225" y="1171156"/>
            <a:ext cx="4504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37" name="TextBox 36">
            <a:extLst>
              <a:ext uri="{FF2B5EF4-FFF2-40B4-BE49-F238E27FC236}">
                <a16:creationId xmlns:a16="http://schemas.microsoft.com/office/drawing/2014/main" id="{667E36C0-7D7C-4BC6-B176-8A47090E4F42}"/>
              </a:ext>
            </a:extLst>
          </p:cNvPr>
          <p:cNvSpPr txBox="1"/>
          <p:nvPr/>
        </p:nvSpPr>
        <p:spPr>
          <a:xfrm>
            <a:off x="5746012" y="2762418"/>
            <a:ext cx="4504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sp>
        <p:nvSpPr>
          <p:cNvPr id="2" name="TextBox 1">
            <a:extLst>
              <a:ext uri="{FF2B5EF4-FFF2-40B4-BE49-F238E27FC236}">
                <a16:creationId xmlns:a16="http://schemas.microsoft.com/office/drawing/2014/main" id="{84FE39D5-3152-4946-9E94-1EB88C7C558C}"/>
              </a:ext>
            </a:extLst>
          </p:cNvPr>
          <p:cNvSpPr txBox="1"/>
          <p:nvPr/>
        </p:nvSpPr>
        <p:spPr>
          <a:xfrm>
            <a:off x="270001" y="4282583"/>
            <a:ext cx="332523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lire</a:t>
            </a:r>
          </a:p>
        </p:txBody>
      </p:sp>
      <p:sp>
        <p:nvSpPr>
          <p:cNvPr id="6" name="TextBox 5">
            <a:extLst>
              <a:ext uri="{FF2B5EF4-FFF2-40B4-BE49-F238E27FC236}">
                <a16:creationId xmlns:a16="http://schemas.microsoft.com/office/drawing/2014/main" id="{ED31DA81-A9EA-403C-864E-FB0EFFC168D5}"/>
              </a:ext>
            </a:extLst>
          </p:cNvPr>
          <p:cNvSpPr txBox="1"/>
          <p:nvPr/>
        </p:nvSpPr>
        <p:spPr>
          <a:xfrm>
            <a:off x="369297" y="4282583"/>
            <a:ext cx="33245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EE6000"/>
                </a:solidFill>
                <a:effectLst/>
                <a:uLnTx/>
                <a:uFillTx/>
                <a:latin typeface="Century Gothic" panose="020F0302020204030204"/>
                <a:ea typeface="+mn-ea"/>
                <a:cs typeface="+mn-cs"/>
              </a:rPr>
              <a:t>to read, reading</a:t>
            </a:r>
          </a:p>
        </p:txBody>
      </p:sp>
      <p:sp>
        <p:nvSpPr>
          <p:cNvPr id="12" name="TextBox 11">
            <a:extLst>
              <a:ext uri="{FF2B5EF4-FFF2-40B4-BE49-F238E27FC236}">
                <a16:creationId xmlns:a16="http://schemas.microsoft.com/office/drawing/2014/main" id="{BD257872-5F04-4EEF-B288-71266750DE3A}"/>
              </a:ext>
            </a:extLst>
          </p:cNvPr>
          <p:cNvSpPr txBox="1"/>
          <p:nvPr/>
        </p:nvSpPr>
        <p:spPr>
          <a:xfrm>
            <a:off x="4054439" y="4527295"/>
            <a:ext cx="25013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mn-cs"/>
              </a:rPr>
              <a:t>écrire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54FD281C-9084-41B2-8374-9259A7379C78}"/>
              </a:ext>
            </a:extLst>
          </p:cNvPr>
          <p:cNvSpPr txBox="1"/>
          <p:nvPr/>
        </p:nvSpPr>
        <p:spPr>
          <a:xfrm>
            <a:off x="4028284" y="4527294"/>
            <a:ext cx="415993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EE6000"/>
                </a:solidFill>
                <a:effectLst/>
                <a:uLnTx/>
                <a:uFillTx/>
                <a:latin typeface="Century Gothic" panose="020F0302020204030204"/>
                <a:ea typeface="+mn-ea"/>
                <a:cs typeface="+mn-cs"/>
              </a:rPr>
              <a:t>to write, writing</a:t>
            </a:r>
          </a:p>
        </p:txBody>
      </p:sp>
      <p:sp>
        <p:nvSpPr>
          <p:cNvPr id="17" name="TextBox 16">
            <a:extLst>
              <a:ext uri="{FF2B5EF4-FFF2-40B4-BE49-F238E27FC236}">
                <a16:creationId xmlns:a16="http://schemas.microsoft.com/office/drawing/2014/main" id="{E8FDCF69-2D6B-46E6-8173-AC2AFB3170FF}"/>
              </a:ext>
            </a:extLst>
          </p:cNvPr>
          <p:cNvSpPr txBox="1"/>
          <p:nvPr/>
        </p:nvSpPr>
        <p:spPr>
          <a:xfrm>
            <a:off x="8937008" y="1682786"/>
            <a:ext cx="313140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mn-cs"/>
              </a:rPr>
              <a:t>écouter</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4AF97875-8671-43A5-BBC0-42D770758CC5}"/>
              </a:ext>
            </a:extLst>
          </p:cNvPr>
          <p:cNvSpPr txBox="1"/>
          <p:nvPr/>
        </p:nvSpPr>
        <p:spPr>
          <a:xfrm>
            <a:off x="7839406" y="5182067"/>
            <a:ext cx="541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a:t>
            </a:r>
          </a:p>
        </p:txBody>
      </p:sp>
      <p:sp>
        <p:nvSpPr>
          <p:cNvPr id="19" name="TextBox 18">
            <a:extLst>
              <a:ext uri="{FF2B5EF4-FFF2-40B4-BE49-F238E27FC236}">
                <a16:creationId xmlns:a16="http://schemas.microsoft.com/office/drawing/2014/main" id="{4F52B36D-3C06-49BD-AA56-1432C65235BA}"/>
              </a:ext>
            </a:extLst>
          </p:cNvPr>
          <p:cNvSpPr txBox="1"/>
          <p:nvPr/>
        </p:nvSpPr>
        <p:spPr>
          <a:xfrm>
            <a:off x="9107224" y="1521449"/>
            <a:ext cx="292119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EE6000"/>
                </a:solidFill>
                <a:effectLst/>
                <a:uLnTx/>
                <a:uFillTx/>
                <a:latin typeface="Century Gothic" panose="020F0302020204030204"/>
                <a:ea typeface="+mn-ea"/>
                <a:cs typeface="+mn-cs"/>
              </a:rPr>
              <a:t>to listen, listening</a:t>
            </a:r>
          </a:p>
        </p:txBody>
      </p:sp>
      <p:sp>
        <p:nvSpPr>
          <p:cNvPr id="29" name="TextBox 28">
            <a:extLst>
              <a:ext uri="{FF2B5EF4-FFF2-40B4-BE49-F238E27FC236}">
                <a16:creationId xmlns:a16="http://schemas.microsoft.com/office/drawing/2014/main" id="{7236AAC5-E1CE-489D-9598-D9F65BD64AC6}"/>
              </a:ext>
            </a:extLst>
          </p:cNvPr>
          <p:cNvSpPr txBox="1"/>
          <p:nvPr/>
        </p:nvSpPr>
        <p:spPr>
          <a:xfrm>
            <a:off x="8079151" y="3288067"/>
            <a:ext cx="32570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mn-cs"/>
              </a:rPr>
              <a:t>parler</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E65BD3CA-255F-4B99-9211-907507D74962}"/>
              </a:ext>
            </a:extLst>
          </p:cNvPr>
          <p:cNvSpPr txBox="1"/>
          <p:nvPr/>
        </p:nvSpPr>
        <p:spPr>
          <a:xfrm>
            <a:off x="8358543" y="3049220"/>
            <a:ext cx="343047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EE6000"/>
                </a:solidFill>
                <a:effectLst/>
                <a:uLnTx/>
                <a:uFillTx/>
                <a:latin typeface="Century Gothic" panose="020F0302020204030204"/>
                <a:ea typeface="+mn-ea"/>
                <a:cs typeface="+mn-cs"/>
              </a:rPr>
              <a:t>to speak, speaking</a:t>
            </a:r>
          </a:p>
        </p:txBody>
      </p:sp>
      <p:sp>
        <p:nvSpPr>
          <p:cNvPr id="41" name="TextBox 40">
            <a:extLst>
              <a:ext uri="{FF2B5EF4-FFF2-40B4-BE49-F238E27FC236}">
                <a16:creationId xmlns:a16="http://schemas.microsoft.com/office/drawing/2014/main" id="{794875CE-E0D8-42CB-8C23-F0AB6F18CAA4}"/>
              </a:ext>
            </a:extLst>
          </p:cNvPr>
          <p:cNvSpPr txBox="1"/>
          <p:nvPr/>
        </p:nvSpPr>
        <p:spPr>
          <a:xfrm>
            <a:off x="8270404" y="4864967"/>
            <a:ext cx="35984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et</a:t>
            </a:r>
          </a:p>
        </p:txBody>
      </p:sp>
      <p:sp>
        <p:nvSpPr>
          <p:cNvPr id="42" name="TextBox 41">
            <a:extLst>
              <a:ext uri="{FF2B5EF4-FFF2-40B4-BE49-F238E27FC236}">
                <a16:creationId xmlns:a16="http://schemas.microsoft.com/office/drawing/2014/main" id="{A33DC28A-1569-4289-AEEC-2D8F552C606B}"/>
              </a:ext>
            </a:extLst>
          </p:cNvPr>
          <p:cNvSpPr txBox="1"/>
          <p:nvPr/>
        </p:nvSpPr>
        <p:spPr>
          <a:xfrm>
            <a:off x="8270404" y="4864967"/>
            <a:ext cx="35984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E6000"/>
                </a:solidFill>
                <a:effectLst/>
                <a:uLnTx/>
                <a:uFillTx/>
                <a:latin typeface="Century Gothic" panose="020F0302020204030204"/>
                <a:ea typeface="+mn-ea"/>
                <a:cs typeface="+mn-cs"/>
              </a:rPr>
              <a:t>and</a:t>
            </a:r>
          </a:p>
        </p:txBody>
      </p:sp>
      <p:sp>
        <p:nvSpPr>
          <p:cNvPr id="43" name="TextBox 42">
            <a:extLst>
              <a:ext uri="{FF2B5EF4-FFF2-40B4-BE49-F238E27FC236}">
                <a16:creationId xmlns:a16="http://schemas.microsoft.com/office/drawing/2014/main" id="{C9465A16-4E4C-43A9-834B-63F9965FDFD2}"/>
              </a:ext>
            </a:extLst>
          </p:cNvPr>
          <p:cNvSpPr txBox="1"/>
          <p:nvPr/>
        </p:nvSpPr>
        <p:spPr>
          <a:xfrm flipH="1">
            <a:off x="600464" y="2205640"/>
            <a:ext cx="28535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je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44" name="TextBox 43">
            <a:extLst>
              <a:ext uri="{FF2B5EF4-FFF2-40B4-BE49-F238E27FC236}">
                <a16:creationId xmlns:a16="http://schemas.microsoft.com/office/drawing/2014/main" id="{7887A384-EB1C-4E36-AE97-5147F0A98843}"/>
              </a:ext>
            </a:extLst>
          </p:cNvPr>
          <p:cNvSpPr txBox="1"/>
          <p:nvPr/>
        </p:nvSpPr>
        <p:spPr>
          <a:xfrm>
            <a:off x="392358" y="2219118"/>
            <a:ext cx="43246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E6000"/>
                </a:solidFill>
                <a:effectLst/>
                <a:uLnTx/>
                <a:uFillTx/>
                <a:latin typeface="Century Gothic" panose="020F0302020204030204"/>
                <a:ea typeface="+mn-ea"/>
                <a:cs typeface="+mn-cs"/>
              </a:rPr>
              <a:t>I</a:t>
            </a:r>
          </a:p>
        </p:txBody>
      </p:sp>
      <p:sp>
        <p:nvSpPr>
          <p:cNvPr id="45" name="TextBox 44">
            <a:extLst>
              <a:ext uri="{FF2B5EF4-FFF2-40B4-BE49-F238E27FC236}">
                <a16:creationId xmlns:a16="http://schemas.microsoft.com/office/drawing/2014/main" id="{7C1783A3-FCED-4688-81AB-B0D48329009B}"/>
              </a:ext>
            </a:extLst>
          </p:cNvPr>
          <p:cNvSpPr txBox="1"/>
          <p:nvPr/>
        </p:nvSpPr>
        <p:spPr>
          <a:xfrm>
            <a:off x="119841" y="2512798"/>
            <a:ext cx="4504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38" name="Rounded Rectangle 46">
            <a:extLst>
              <a:ext uri="{FF2B5EF4-FFF2-40B4-BE49-F238E27FC236}">
                <a16:creationId xmlns:a16="http://schemas.microsoft.com/office/drawing/2014/main" id="{9BB3910B-40EA-4AEC-9768-DD597023F237}"/>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4499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0"/>
                                        </p:tgtEl>
                                      </p:cBhvr>
                                    </p:animEffect>
                                    <p:animScale>
                                      <p:cBhvr>
                                        <p:cTn id="7" dur="250" autoRev="1" fill="hold"/>
                                        <p:tgtEl>
                                          <p:spTgt spid="4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grpId="0" nodeType="clickEffect">
                                  <p:stCondLst>
                                    <p:cond delay="0"/>
                                  </p:stCondLst>
                                  <p:childTnLst>
                                    <p:animEffect transition="out" filter="fade">
                                      <p:cBhvr>
                                        <p:cTn id="19" dur="500" tmFilter="0, 0; .2, .5; .8, .5; 1, 0"/>
                                        <p:tgtEl>
                                          <p:spTgt spid="21"/>
                                        </p:tgtEl>
                                      </p:cBhvr>
                                    </p:animEffect>
                                    <p:animScale>
                                      <p:cBhvr>
                                        <p:cTn id="20" dur="250" autoRev="1" fill="hold"/>
                                        <p:tgtEl>
                                          <p:spTgt spid="21"/>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grpId="0" nodeType="clickEffect">
                                  <p:stCondLst>
                                    <p:cond delay="0"/>
                                  </p:stCondLst>
                                  <p:childTnLst>
                                    <p:animEffect transition="out" filter="fade">
                                      <p:cBhvr>
                                        <p:cTn id="32" dur="500" tmFilter="0, 0; .2, .5; .8, .5; 1, 0"/>
                                        <p:tgtEl>
                                          <p:spTgt spid="44"/>
                                        </p:tgtEl>
                                      </p:cBhvr>
                                    </p:animEffect>
                                    <p:animScale>
                                      <p:cBhvr>
                                        <p:cTn id="33" dur="250" autoRev="1" fill="hold"/>
                                        <p:tgtEl>
                                          <p:spTgt spid="44"/>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4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6" presetClass="emph" presetSubtype="0" fill="hold" grpId="0" nodeType="clickEffect">
                                  <p:stCondLst>
                                    <p:cond delay="0"/>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6" presetClass="emph" presetSubtype="0" fill="hold" grpId="0" nodeType="clickEffect">
                                  <p:stCondLst>
                                    <p:cond delay="0"/>
                                  </p:stCondLst>
                                  <p:childTnLst>
                                    <p:animEffect transition="out" filter="fade">
                                      <p:cBhvr>
                                        <p:cTn id="58" dur="500" tmFilter="0, 0; .2, .5; .8, .5; 1, 0"/>
                                        <p:tgtEl>
                                          <p:spTgt spid="15"/>
                                        </p:tgtEl>
                                      </p:cBhvr>
                                    </p:animEffect>
                                    <p:animScale>
                                      <p:cBhvr>
                                        <p:cTn id="59" dur="250" autoRev="1" fill="hold"/>
                                        <p:tgtEl>
                                          <p:spTgt spid="15"/>
                                        </p:tgtEl>
                                      </p:cBhvr>
                                      <p:by x="105000" y="105000"/>
                                    </p:animScale>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15"/>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6" presetClass="emph" presetSubtype="0" fill="hold" grpId="0" nodeType="clickEffect">
                                  <p:stCondLst>
                                    <p:cond delay="0"/>
                                  </p:stCondLst>
                                  <p:childTnLst>
                                    <p:animEffect transition="out" filter="fade">
                                      <p:cBhvr>
                                        <p:cTn id="71" dur="500" tmFilter="0, 0; .2, .5; .8, .5; 1, 0"/>
                                        <p:tgtEl>
                                          <p:spTgt spid="22"/>
                                        </p:tgtEl>
                                      </p:cBhvr>
                                    </p:animEffect>
                                    <p:animScale>
                                      <p:cBhvr>
                                        <p:cTn id="72" dur="250" autoRev="1" fill="hold"/>
                                        <p:tgtEl>
                                          <p:spTgt spid="22"/>
                                        </p:tgtEl>
                                      </p:cBhvr>
                                      <p:by x="105000" y="105000"/>
                                    </p:animScale>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2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26" presetClass="emph" presetSubtype="0" fill="hold" grpId="0" nodeType="clickEffect">
                                  <p:stCondLst>
                                    <p:cond delay="0"/>
                                  </p:stCondLst>
                                  <p:childTnLst>
                                    <p:animEffect transition="out" filter="fade">
                                      <p:cBhvr>
                                        <p:cTn id="84" dur="500" tmFilter="0, 0; .2, .5; .8, .5; 1, 0"/>
                                        <p:tgtEl>
                                          <p:spTgt spid="19"/>
                                        </p:tgtEl>
                                      </p:cBhvr>
                                    </p:animEffect>
                                    <p:animScale>
                                      <p:cBhvr>
                                        <p:cTn id="85" dur="250" autoRev="1" fill="hold"/>
                                        <p:tgtEl>
                                          <p:spTgt spid="19"/>
                                        </p:tgtEl>
                                      </p:cBhvr>
                                      <p:by x="105000" y="105000"/>
                                    </p:animScale>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grpId="1" nodeType="clickEffect">
                                  <p:stCondLst>
                                    <p:cond delay="0"/>
                                  </p:stCondLst>
                                  <p:childTnLst>
                                    <p:set>
                                      <p:cBhvr>
                                        <p:cTn id="89" dur="1" fill="hold">
                                          <p:stCondLst>
                                            <p:cond delay="0"/>
                                          </p:stCondLst>
                                        </p:cTn>
                                        <p:tgtEl>
                                          <p:spTgt spid="19"/>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17"/>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26" presetClass="emph" presetSubtype="0" fill="hold" grpId="0" nodeType="clickEffect">
                                  <p:stCondLst>
                                    <p:cond delay="0"/>
                                  </p:stCondLst>
                                  <p:childTnLst>
                                    <p:animEffect transition="out" filter="fade">
                                      <p:cBhvr>
                                        <p:cTn id="97" dur="500" tmFilter="0, 0; .2, .5; .8, .5; 1, 0"/>
                                        <p:tgtEl>
                                          <p:spTgt spid="42"/>
                                        </p:tgtEl>
                                      </p:cBhvr>
                                    </p:animEffect>
                                    <p:animScale>
                                      <p:cBhvr>
                                        <p:cTn id="98" dur="250" autoRev="1" fill="hold"/>
                                        <p:tgtEl>
                                          <p:spTgt spid="42"/>
                                        </p:tgtEl>
                                      </p:cBhvr>
                                      <p:by x="105000" y="105000"/>
                                    </p:animScale>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4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6"/>
                                        </p:tgtEl>
                                      </p:cBhvr>
                                    </p:animEffect>
                                    <p:animScale>
                                      <p:cBhvr>
                                        <p:cTn id="111" dur="250" autoRev="1" fill="hold"/>
                                        <p:tgtEl>
                                          <p:spTgt spid="6"/>
                                        </p:tgtEl>
                                      </p:cBhvr>
                                      <p:by x="105000" y="105000"/>
                                    </p:animScale>
                                  </p:childTnLst>
                                </p:cTn>
                              </p:par>
                            </p:childTnLst>
                          </p:cTn>
                        </p:par>
                      </p:childTnLst>
                    </p:cTn>
                  </p:par>
                  <p:par>
                    <p:cTn id="112" fill="hold">
                      <p:stCondLst>
                        <p:cond delay="indefinite"/>
                      </p:stCondLst>
                      <p:childTnLst>
                        <p:par>
                          <p:cTn id="113" fill="hold">
                            <p:stCondLst>
                              <p:cond delay="0"/>
                            </p:stCondLst>
                            <p:childTnLst>
                              <p:par>
                                <p:cTn id="114" presetID="1" presetClass="exit" presetSubtype="0" fill="hold" grpId="1" nodeType="clickEffect">
                                  <p:stCondLst>
                                    <p:cond delay="0"/>
                                  </p:stCondLst>
                                  <p:childTnLst>
                                    <p:set>
                                      <p:cBhvr>
                                        <p:cTn id="115" dur="1" fill="hold">
                                          <p:stCondLst>
                                            <p:cond delay="0"/>
                                          </p:stCondLst>
                                        </p:cTn>
                                        <p:tgtEl>
                                          <p:spTgt spid="6"/>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2"/>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26" presetClass="emph" presetSubtype="0" fill="hold" grpId="0" nodeType="clickEffect">
                                  <p:stCondLst>
                                    <p:cond delay="0"/>
                                  </p:stCondLst>
                                  <p:childTnLst>
                                    <p:animEffect transition="out" filter="fade">
                                      <p:cBhvr>
                                        <p:cTn id="123" dur="500" tmFilter="0, 0; .2, .5; .8, .5; 1, 0"/>
                                        <p:tgtEl>
                                          <p:spTgt spid="24"/>
                                        </p:tgtEl>
                                      </p:cBhvr>
                                    </p:animEffect>
                                    <p:animScale>
                                      <p:cBhvr>
                                        <p:cTn id="124" dur="250" autoRev="1" fill="hold"/>
                                        <p:tgtEl>
                                          <p:spTgt spid="24"/>
                                        </p:tgtEl>
                                      </p:cBhvr>
                                      <p:by x="105000" y="105000"/>
                                    </p:animScale>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24"/>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21" grpId="0"/>
      <p:bldP spid="21" grpId="1"/>
      <p:bldP spid="22" grpId="0"/>
      <p:bldP spid="22" grpId="1"/>
      <p:bldP spid="23" grpId="0"/>
      <p:bldP spid="23" grpId="1"/>
      <p:bldP spid="24" grpId="0"/>
      <p:bldP spid="24" grpId="1"/>
      <p:bldP spid="2" grpId="0"/>
      <p:bldP spid="6" grpId="0"/>
      <p:bldP spid="6" grpId="1"/>
      <p:bldP spid="12" grpId="0"/>
      <p:bldP spid="15" grpId="0"/>
      <p:bldP spid="15" grpId="1"/>
      <p:bldP spid="17" grpId="0"/>
      <p:bldP spid="19" grpId="0"/>
      <p:bldP spid="19" grpId="1"/>
      <p:bldP spid="29" grpId="0"/>
      <p:bldP spid="40" grpId="0"/>
      <p:bldP spid="40" grpId="1"/>
      <p:bldP spid="41" grpId="0"/>
      <p:bldP spid="42" grpId="0"/>
      <p:bldP spid="42" grpId="1"/>
      <p:bldP spid="43" grpId="0"/>
      <p:bldP spid="44" grpId="0"/>
      <p:bldP spid="4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lvl="0" algn="ctr">
              <a:lnSpc>
                <a:spcPct val="100000"/>
              </a:lnSpc>
            </a:pPr>
            <a:r>
              <a:rPr lang="fr-FR" sz="11520" b="1" dirty="0">
                <a:solidFill>
                  <a:srgbClr val="1E4E79"/>
                </a:solidFill>
              </a:rPr>
              <a:t>être</a:t>
            </a:r>
          </a:p>
        </p:txBody>
      </p:sp>
      <p:sp>
        <p:nvSpPr>
          <p:cNvPr id="53" name="Google Shape;53;p11"/>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be | being]</a:t>
            </a:r>
          </a:p>
        </p:txBody>
      </p:sp>
      <p:sp>
        <p:nvSpPr>
          <p:cNvPr id="54" name="Google Shape;54;p11"/>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es</a:t>
            </a: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etre.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es.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lvl="0" algn="ctr"/>
            <a:r>
              <a:rPr lang="fr-FR" sz="11520" b="1" dirty="0">
                <a:solidFill>
                  <a:srgbClr val="1E4E79"/>
                </a:solidFill>
              </a:rPr>
              <a:t>être</a:t>
            </a:r>
          </a:p>
        </p:txBody>
      </p:sp>
      <p:sp>
        <p:nvSpPr>
          <p:cNvPr id="64" name="Google Shape;64;p12"/>
          <p:cNvSpPr txBox="1"/>
          <p:nvPr/>
        </p:nvSpPr>
        <p:spPr>
          <a:xfrm>
            <a:off x="2319007" y="25344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be | being]</a:t>
            </a:r>
          </a:p>
        </p:txBody>
      </p:sp>
      <p:sp>
        <p:nvSpPr>
          <p:cNvPr id="65" name="Google Shape;65;p12" descr="question mark action button"/>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es</a:t>
            </a:r>
          </a:p>
        </p:txBody>
      </p:sp>
      <p:sp>
        <p:nvSpPr>
          <p:cNvPr id="67" name="Google Shape;67;p12"/>
          <p:cNvSpPr txBox="1"/>
          <p:nvPr/>
        </p:nvSpPr>
        <p:spPr>
          <a:xfrm>
            <a:off x="2319007" y="51660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[are]</a:t>
            </a:r>
          </a:p>
        </p:txBody>
      </p:sp>
      <p:sp>
        <p:nvSpPr>
          <p:cNvPr id="62" name="Google Shape;62;p12" descr="question mark action button"/>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subTnLst>
                                    <p:audio>
                                      <p:cMediaNode>
                                        <p:cTn display="0" masterRel="sameClick">
                                          <p:stCondLst>
                                            <p:cond evt="begin" delay="0">
                                              <p:tn val="5"/>
                                            </p:cond>
                                          </p:stCondLst>
                                          <p:endCondLst>
                                            <p:cond evt="onStopAudio" delay="0">
                                              <p:tgtEl>
                                                <p:sldTgt/>
                                              </p:tgtEl>
                                            </p:cond>
                                          </p:endCondLst>
                                        </p:cTn>
                                        <p:tgtEl>
                                          <p:sndTgt r:embed="rId3" name="et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subTnLst>
                                    <p:audio>
                                      <p:cMediaNode>
                                        <p:cTn display="0" masterRel="sameClick">
                                          <p:stCondLst>
                                            <p:cond evt="begin" delay="0">
                                              <p:tn val="20"/>
                                            </p:cond>
                                          </p:stCondLst>
                                          <p:endCondLst>
                                            <p:cond evt="onStopAudio" delay="0">
                                              <p:tgtEl>
                                                <p:sldTgt/>
                                              </p:tgtEl>
                                            </p:cond>
                                          </p:endCondLst>
                                        </p:cTn>
                                        <p:tgtEl>
                                          <p:sndTgt r:embed="rId4" name="es.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D9E7-F6C0-B444-B8E8-639F6455243D}"/>
              </a:ext>
            </a:extLst>
          </p:cNvPr>
          <p:cNvSpPr>
            <a:spLocks noGrp="1"/>
          </p:cNvSpPr>
          <p:nvPr>
            <p:ph type="title"/>
          </p:nvPr>
        </p:nvSpPr>
        <p:spPr>
          <a:xfrm>
            <a:off x="8465" y="-208494"/>
            <a:ext cx="10515600" cy="1325563"/>
          </a:xfrm>
        </p:spPr>
        <p:txBody>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SFC</a:t>
            </a:r>
            <a:endParaRPr lang="en-US" dirty="0"/>
          </a:p>
        </p:txBody>
      </p:sp>
      <p:sp>
        <p:nvSpPr>
          <p:cNvPr id="8" name="TextBox 7"/>
          <p:cNvSpPr txBox="1"/>
          <p:nvPr/>
        </p:nvSpPr>
        <p:spPr>
          <a:xfrm>
            <a:off x="1089671" y="1444479"/>
            <a:ext cx="1001265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onsonant</a:t>
            </a:r>
          </a:p>
        </p:txBody>
      </p:sp>
      <p:sp>
        <p:nvSpPr>
          <p:cNvPr id="9" name="TextBox 8"/>
          <p:cNvSpPr txBox="1"/>
          <p:nvPr/>
        </p:nvSpPr>
        <p:spPr>
          <a:xfrm rot="10800000" flipV="1">
            <a:off x="3195405" y="1876396"/>
            <a:ext cx="580119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dans</a:t>
            </a:r>
          </a:p>
        </p:txBody>
      </p:sp>
      <p:sp>
        <p:nvSpPr>
          <p:cNvPr id="11" name="TextBox 10"/>
          <p:cNvSpPr txBox="1"/>
          <p:nvPr/>
        </p:nvSpPr>
        <p:spPr>
          <a:xfrm>
            <a:off x="7171025" y="2367809"/>
            <a:ext cx="108782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mn-cs"/>
              </a:rPr>
              <a:t>X</a:t>
            </a:r>
          </a:p>
        </p:txBody>
      </p:sp>
      <p:pic>
        <p:nvPicPr>
          <p:cNvPr id="10"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562" y="4048044"/>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box with an arrow pointing dow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5988" y="4512981"/>
            <a:ext cx="1860024" cy="1568621"/>
          </a:xfrm>
          <a:prstGeom prst="rect">
            <a:avLst/>
          </a:prstGeom>
        </p:spPr>
      </p:pic>
      <p:sp>
        <p:nvSpPr>
          <p:cNvPr id="13" name="Down Arrow 12" descr="orange down arrow pointing into the box"/>
          <p:cNvSpPr/>
          <p:nvPr/>
        </p:nvSpPr>
        <p:spPr>
          <a:xfrm>
            <a:off x="5814545" y="4430941"/>
            <a:ext cx="560716" cy="1005108"/>
          </a:xfrm>
          <a:prstGeom prst="downArrow">
            <a:avLst/>
          </a:prstGeom>
          <a:solidFill>
            <a:srgbClr val="FA6500"/>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828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dan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3" name="dans.wav"/>
                                        </p:tgtEl>
                                      </p:cMediaNode>
                                    </p:audio>
                                  </p:sub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1" grpId="0"/>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a:solidFill>
                  <a:srgbClr val="1E4E79"/>
                </a:solidFill>
              </a:rPr>
              <a:t>es</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[are]</a:t>
            </a:r>
          </a:p>
        </p:txBody>
      </p:sp>
      <p:sp>
        <p:nvSpPr>
          <p:cNvPr id="75" name="Google Shape;75;p13"/>
          <p:cNvSpPr txBox="1"/>
          <p:nvPr/>
        </p:nvSpPr>
        <p:spPr>
          <a:xfrm>
            <a:off x="2174807" y="4039200"/>
            <a:ext cx="7960268"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Tu </a:t>
            </a:r>
            <a:r>
              <a:rPr kumimoji="0" lang="fr-FR" sz="6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es</a:t>
            </a:r>
            <a:r>
              <a:rPr kumimoji="0" lang="fr-FR" sz="6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grand.</a:t>
            </a:r>
          </a:p>
        </p:txBody>
      </p:sp>
      <p:sp>
        <p:nvSpPr>
          <p:cNvPr id="76" name="Google Shape;76;p13"/>
          <p:cNvSpPr txBox="1"/>
          <p:nvPr/>
        </p:nvSpPr>
        <p:spPr>
          <a:xfrm>
            <a:off x="2590225" y="5166000"/>
            <a:ext cx="701154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[You </a:t>
            </a:r>
            <a:r>
              <a:rPr kumimoji="0" lang="fr-FR"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are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tall.]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tu es grand.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lvl="0" algn="ctr">
              <a:lnSpc>
                <a:spcPct val="100000"/>
              </a:lnSpc>
              <a:buClrTx/>
              <a:buSzTx/>
            </a:pPr>
            <a:r>
              <a:rPr lang="fr-FR" sz="11500" b="1" kern="1200" dirty="0">
                <a:solidFill>
                  <a:srgbClr val="5B9BD5">
                    <a:lumMod val="50000"/>
                  </a:srgbClr>
                </a:solidFill>
                <a:latin typeface="Century Gothic" panose="020B0502020202020204" pitchFamily="34" charset="0"/>
                <a:ea typeface="+mn-ea"/>
                <a:cs typeface="+mn-cs"/>
              </a:rPr>
              <a:t>être</a:t>
            </a:r>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be | being]</a:t>
            </a: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5B9BD5">
                    <a:lumMod val="50000"/>
                  </a:srgbClr>
                </a:solidFill>
                <a:effectLst/>
                <a:uLnTx/>
                <a:uFillTx/>
                <a:latin typeface="Century Gothic" panose="020B0502020202020204" pitchFamily="34" charset="0"/>
                <a:ea typeface="+mn-ea"/>
              </a:rPr>
              <a:t>Tu aimes</a:t>
            </a:r>
            <a:r>
              <a:rPr kumimoji="0" lang="fr-FR" sz="6000" b="1" i="0" u="none" strike="noStrike" kern="1200" cap="none" spc="0" normalizeH="0" baseline="0" dirty="0">
                <a:ln>
                  <a:noFill/>
                </a:ln>
                <a:solidFill>
                  <a:srgbClr val="5B9BD5">
                    <a:lumMod val="50000"/>
                  </a:srgbClr>
                </a:solidFill>
                <a:effectLst/>
                <a:uLnTx/>
                <a:uFillTx/>
                <a:latin typeface="Century Gothic" panose="020B0502020202020204" pitchFamily="34" charset="0"/>
                <a:ea typeface="+mn-ea"/>
              </a:rPr>
              <a:t> </a:t>
            </a:r>
            <a:r>
              <a:rPr kumimoji="0" lang="fr-FR" sz="6000" b="1" i="0" u="none" strike="noStrike" kern="1200" cap="none" spc="0" normalizeH="0" baseline="0" dirty="0">
                <a:ln>
                  <a:noFill/>
                </a:ln>
                <a:solidFill>
                  <a:srgbClr val="EA5F00"/>
                </a:solidFill>
                <a:effectLst/>
                <a:uLnTx/>
                <a:uFillTx/>
                <a:latin typeface="Century Gothic" panose="020B0502020202020204" pitchFamily="34" charset="0"/>
                <a:ea typeface="+mn-ea"/>
                <a:cs typeface="Calibri" panose="020F0502020204030204" pitchFamily="34" charset="0"/>
              </a:rPr>
              <a:t>être</a:t>
            </a:r>
            <a:r>
              <a:rPr kumimoji="0" lang="fr-FR" sz="6000" b="1" i="0" u="none" strike="noStrike" kern="1200" cap="none" spc="0" normalizeH="0" baseline="0" dirty="0">
                <a:ln>
                  <a:noFill/>
                </a:ln>
                <a:solidFill>
                  <a:srgbClr val="5B9BD5">
                    <a:lumMod val="50000"/>
                  </a:srgbClr>
                </a:solidFill>
                <a:effectLst/>
                <a:uLnTx/>
                <a:uFillTx/>
                <a:latin typeface="Century Gothic" panose="020B0502020202020204" pitchFamily="34" charset="0"/>
                <a:ea typeface="+mn-ea"/>
              </a:rPr>
              <a:t> </a:t>
            </a:r>
            <a:r>
              <a:rPr kumimoji="0" lang="fr-FR" sz="6000" b="0" i="0" u="none" strike="noStrike" kern="1200" cap="none" spc="0" normalizeH="0" baseline="0" dirty="0">
                <a:ln>
                  <a:noFill/>
                </a:ln>
                <a:solidFill>
                  <a:srgbClr val="5B9BD5">
                    <a:lumMod val="50000"/>
                  </a:srgbClr>
                </a:solidFill>
                <a:effectLst/>
                <a:uLnTx/>
                <a:uFillTx/>
                <a:latin typeface="Century Gothic" panose="020B0502020202020204" pitchFamily="34" charset="0"/>
                <a:ea typeface="+mn-ea"/>
              </a:rPr>
              <a:t>grand</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85" name="Google Shape;85;p14"/>
          <p:cNvSpPr txBox="1"/>
          <p:nvPr/>
        </p:nvSpPr>
        <p:spPr>
          <a:xfrm>
            <a:off x="3274677" y="5165639"/>
            <a:ext cx="5642646"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[You like </a:t>
            </a:r>
            <a:r>
              <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being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tall.]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et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tu aimes etre grand.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lvl="0" algn="ctr">
              <a:lnSpc>
                <a:spcPct val="100000"/>
              </a:lnSpc>
              <a:buClrTx/>
              <a:buSzTx/>
            </a:pPr>
            <a:r>
              <a:rPr lang="en-GB" sz="11500" b="1" kern="1200" dirty="0">
                <a:solidFill>
                  <a:srgbClr val="5B9BD5">
                    <a:lumMod val="50000"/>
                  </a:srgbClr>
                </a:solidFill>
                <a:latin typeface="Century Gothic" panose="020B0502020202020204" pitchFamily="34" charset="0"/>
                <a:ea typeface="+mn-ea"/>
                <a:cs typeface="+mn-cs"/>
              </a:rPr>
              <a:t>es</a:t>
            </a:r>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[are]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1589314" y="4039200"/>
            <a:ext cx="9437914"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Tu      grand.</a:t>
            </a:r>
          </a:p>
        </p:txBody>
      </p:sp>
      <p:sp>
        <p:nvSpPr>
          <p:cNvPr id="96" name="Google Shape;96;p15"/>
          <p:cNvSpPr/>
          <p:nvPr/>
        </p:nvSpPr>
        <p:spPr>
          <a:xfrm>
            <a:off x="5021318" y="4039200"/>
            <a:ext cx="1286953"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es</a:t>
            </a:r>
            <a:endParaRPr kumimoji="0" lang="en-GB" sz="6000"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You </a:t>
            </a:r>
            <a:r>
              <a:rPr kumimoji="0" lang="fr-FR"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are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tall.]</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subTnLst>
                                    <p:audio>
                                      <p:cMediaNode>
                                        <p:cTn display="0" masterRel="sameClick">
                                          <p:stCondLst>
                                            <p:cond evt="begin" delay="0">
                                              <p:tn val="20"/>
                                            </p:cond>
                                          </p:stCondLst>
                                          <p:endCondLst>
                                            <p:cond evt="onStopAudio" delay="0">
                                              <p:tgtEl>
                                                <p:sldTgt/>
                                              </p:tgtEl>
                                            </p:cond>
                                          </p:endCondLst>
                                        </p:cTn>
                                        <p:tgtEl>
                                          <p:sndTgt r:embed="rId4" name="tu es grand.wav"/>
                                        </p:tgtEl>
                                      </p:cMediaNode>
                                    </p:audio>
                                  </p:subTnLst>
                                </p:cTn>
                              </p:par>
                              <p:par>
                                <p:cTn id="23" presetID="10" presetClass="entr" presetSubtype="0" fill="hold" nodeType="with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fade">
                                      <p:cBhvr>
                                        <p:cTn id="25" dur="500"/>
                                        <p:tgtEl>
                                          <p:spTgt spid="9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4"/>
                                        </p:tgtEl>
                                        <p:attrNameLst>
                                          <p:attrName>style.visibility</p:attrName>
                                        </p:attrNameLst>
                                      </p:cBhvr>
                                      <p:to>
                                        <p:strVal val="visible"/>
                                      </p:to>
                                    </p:set>
                                    <p:animEffect transition="in" filter="fade">
                                      <p:cBhvr>
                                        <p:cTn id="30" dur="500"/>
                                        <p:tgtEl>
                                          <p:spTgt spid="9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7"/>
                                        </p:tgtEl>
                                        <p:attrNameLst>
                                          <p:attrName>style.visibility</p:attrName>
                                        </p:attrNameLst>
                                      </p:cBhvr>
                                      <p:to>
                                        <p:strVal val="visible"/>
                                      </p:to>
                                    </p:set>
                                    <p:animEffect transition="in" filter="fade">
                                      <p:cBhvr>
                                        <p:cTn id="35"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be | being]</a:t>
            </a:r>
          </a:p>
        </p:txBody>
      </p:sp>
      <p:sp>
        <p:nvSpPr>
          <p:cNvPr id="103" name="Google Shape;103;p16" descr="question mark action button"/>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lvl="0" algn="ctr"/>
            <a:r>
              <a:rPr lang="fr-FR" sz="11500" b="1" dirty="0">
                <a:solidFill>
                  <a:srgbClr val="1E4E79"/>
                </a:solidFill>
              </a:rPr>
              <a:t>être</a:t>
            </a:r>
          </a:p>
        </p:txBody>
      </p:sp>
      <p:sp>
        <p:nvSpPr>
          <p:cNvPr id="106" name="Google Shape;106;p16" descr="question mark action button"/>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179614" y="4036774"/>
            <a:ext cx="12192000"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fr-FR" sz="6000" b="0" i="0" u="none" strike="noStrike" kern="0" cap="none" spc="0" normalizeH="0" baseline="0" dirty="0">
                <a:ln>
                  <a:noFill/>
                </a:ln>
                <a:solidFill>
                  <a:srgbClr val="1E4E79"/>
                </a:solidFill>
                <a:effectLst/>
                <a:uLnTx/>
                <a:uFillTx/>
                <a:latin typeface="Century Gothic"/>
                <a:ea typeface="Century Gothic"/>
                <a:cs typeface="Century Gothic"/>
                <a:sym typeface="Century Gothic"/>
              </a:rPr>
              <a:t>Tu aimes        grand</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p>
        </p:txBody>
      </p:sp>
      <p:sp>
        <p:nvSpPr>
          <p:cNvPr id="108" name="Google Shape;108;p16"/>
          <p:cNvSpPr/>
          <p:nvPr/>
        </p:nvSpPr>
        <p:spPr>
          <a:xfrm>
            <a:off x="5119288" y="4036773"/>
            <a:ext cx="2371162" cy="923331"/>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être</a:t>
            </a:r>
            <a:endParaRPr kumimoji="0" lang="en-GB" sz="6000" b="0" i="0" u="none" strike="noStrike" kern="1200" cap="none" spc="0" normalizeH="0" baseline="0" noProof="0" dirty="0">
              <a:ln>
                <a:noFill/>
              </a:ln>
              <a:solidFill>
                <a:prstClr val="black"/>
              </a:solidFill>
              <a:effectLst/>
              <a:uLnTx/>
              <a:uFillTx/>
              <a:latin typeface="Arial"/>
              <a:ea typeface="+mn-ea"/>
              <a:cs typeface="+mn-cs"/>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You like </a:t>
            </a:r>
            <a:r>
              <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being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tall</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et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subTnLst>
                                    <p:audio>
                                      <p:cMediaNode>
                                        <p:cTn display="0" masterRel="sameClick">
                                          <p:stCondLst>
                                            <p:cond evt="begin" delay="0">
                                              <p:tn val="20"/>
                                            </p:cond>
                                          </p:stCondLst>
                                          <p:endCondLst>
                                            <p:cond evt="onStopAudio" delay="0">
                                              <p:tgtEl>
                                                <p:sldTgt/>
                                              </p:tgtEl>
                                            </p:cond>
                                          </p:endCondLst>
                                        </p:cTn>
                                        <p:tgtEl>
                                          <p:sndTgt r:embed="rId4" name="tu aimes etre grand.wav"/>
                                        </p:tgtEl>
                                      </p:cMediaNode>
                                    </p:audio>
                                  </p:subTnLst>
                                </p:cTn>
                              </p:par>
                              <p:par>
                                <p:cTn id="23" presetID="10" presetClass="entr" presetSubtype="0" fill="hold" nodeType="withEffect">
                                  <p:stCondLst>
                                    <p:cond delay="0"/>
                                  </p:stCondLst>
                                  <p:childTnLst>
                                    <p:set>
                                      <p:cBhvr>
                                        <p:cTn id="24" dur="1" fill="hold">
                                          <p:stCondLst>
                                            <p:cond delay="0"/>
                                          </p:stCondLst>
                                        </p:cTn>
                                        <p:tgtEl>
                                          <p:spTgt spid="108"/>
                                        </p:tgtEl>
                                        <p:attrNameLst>
                                          <p:attrName>style.visibility</p:attrName>
                                        </p:attrNameLst>
                                      </p:cBhvr>
                                      <p:to>
                                        <p:strVal val="visible"/>
                                      </p:to>
                                    </p:set>
                                    <p:animEffect transition="in" filter="fade">
                                      <p:cBhvr>
                                        <p:cTn id="25" dur="500"/>
                                        <p:tgtEl>
                                          <p:spTgt spid="10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6"/>
                                        </p:tgtEl>
                                        <p:attrNameLst>
                                          <p:attrName>style.visibility</p:attrName>
                                        </p:attrNameLst>
                                      </p:cBhvr>
                                      <p:to>
                                        <p:strVal val="visible"/>
                                      </p:to>
                                    </p:set>
                                    <p:animEffect transition="in" filter="fade">
                                      <p:cBhvr>
                                        <p:cTn id="30" dur="500"/>
                                        <p:tgtEl>
                                          <p:spTgt spid="10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9"/>
                                        </p:tgtEl>
                                        <p:attrNameLst>
                                          <p:attrName>style.visibility</p:attrName>
                                        </p:attrNameLst>
                                      </p:cBhvr>
                                      <p:to>
                                        <p:strVal val="visible"/>
                                      </p:to>
                                    </p:set>
                                    <p:animEffect transition="in" filter="fade">
                                      <p:cBhvr>
                                        <p:cTn id="35"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309087"/>
            <a:ext cx="5265384" cy="707849"/>
          </a:xfrm>
        </p:spPr>
        <p:txBody>
          <a:bodyPr>
            <a:normAutofit/>
          </a:bodyPr>
          <a:lstStyle/>
          <a:p>
            <a:r>
              <a:rPr lang="en-GB" sz="3600" b="1" dirty="0">
                <a:solidFill>
                  <a:schemeClr val="bg1"/>
                </a:solidFill>
                <a:latin typeface="Century Gothic" panose="020B0502020202020204" pitchFamily="34" charset="0"/>
              </a:rPr>
              <a:t>I am &amp; you are</a:t>
            </a:r>
          </a:p>
        </p:txBody>
      </p:sp>
      <p:sp>
        <p:nvSpPr>
          <p:cNvPr id="2" name="TextBox 1"/>
          <p:cNvSpPr txBox="1"/>
          <p:nvPr/>
        </p:nvSpPr>
        <p:spPr>
          <a:xfrm>
            <a:off x="238620" y="4055292"/>
            <a:ext cx="109659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say ‘you are’, use </a:t>
            </a:r>
            <a:r>
              <a:rPr kumimoji="0" lang="fr-FR" sz="2400" b="1"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tu es</a:t>
            </a:r>
            <a:r>
              <a:rPr kumimoji="0" lang="en-GB" sz="2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This is called the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second person singular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fo</a:t>
            </a:r>
            <a:r>
              <a:rPr lang="en-GB" sz="2400" dirty="0">
                <a:solidFill>
                  <a:srgbClr val="4472C4">
                    <a:lumMod val="50000"/>
                  </a:srgbClr>
                </a:solidFill>
                <a:latin typeface="Century Gothic" panose="020B0502020202020204" pitchFamily="34" charset="0"/>
              </a:rPr>
              <a:t>rm</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8" name="TextBox 17"/>
          <p:cNvSpPr txBox="1"/>
          <p:nvPr/>
        </p:nvSpPr>
        <p:spPr>
          <a:xfrm>
            <a:off x="6786294" y="5477233"/>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are short.</a:t>
            </a:r>
          </a:p>
        </p:txBody>
      </p:sp>
      <p:sp>
        <p:nvSpPr>
          <p:cNvPr id="3" name="Rectangle 2"/>
          <p:cNvSpPr/>
          <p:nvPr/>
        </p:nvSpPr>
        <p:spPr>
          <a:xfrm>
            <a:off x="432082" y="2544104"/>
            <a:ext cx="1467068" cy="104644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Je suis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000" b="1" i="0" u="none" strike="noStrike" kern="1200" cap="none" spc="0" normalizeH="0" baseline="0" dirty="0">
              <a:ln w="9525">
                <a:solidFill>
                  <a:prstClr val="white"/>
                </a:solidFill>
                <a:prstDash val="solid"/>
              </a:ln>
              <a:solidFill>
                <a:srgbClr val="ED7D31">
                  <a:lumMod val="75000"/>
                </a:srgbClr>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endParaRPr>
          </a:p>
        </p:txBody>
      </p:sp>
      <p:sp>
        <p:nvSpPr>
          <p:cNvPr id="9" name="TextBox 8"/>
          <p:cNvSpPr txBox="1"/>
          <p:nvPr/>
        </p:nvSpPr>
        <p:spPr>
          <a:xfrm>
            <a:off x="2638658" y="255178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Je suis français.</a:t>
            </a:r>
          </a:p>
        </p:txBody>
      </p:sp>
      <p:sp>
        <p:nvSpPr>
          <p:cNvPr id="10" name="TextBox 9"/>
          <p:cNvSpPr txBox="1"/>
          <p:nvPr/>
        </p:nvSpPr>
        <p:spPr>
          <a:xfrm>
            <a:off x="6808134" y="4827899"/>
            <a:ext cx="485633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are French.</a:t>
            </a:r>
          </a:p>
        </p:txBody>
      </p:sp>
      <p:sp>
        <p:nvSpPr>
          <p:cNvPr id="12" name="TextBox 11"/>
          <p:cNvSpPr txBox="1"/>
          <p:nvPr/>
        </p:nvSpPr>
        <p:spPr>
          <a:xfrm>
            <a:off x="2659253" y="4825083"/>
            <a:ext cx="516138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Tu es français.</a:t>
            </a:r>
          </a:p>
        </p:txBody>
      </p:sp>
      <p:sp>
        <p:nvSpPr>
          <p:cNvPr id="13" name="TextBox 12"/>
          <p:cNvSpPr txBox="1"/>
          <p:nvPr/>
        </p:nvSpPr>
        <p:spPr>
          <a:xfrm>
            <a:off x="6721870" y="2556630"/>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 French.</a:t>
            </a:r>
          </a:p>
        </p:txBody>
      </p:sp>
      <p:sp>
        <p:nvSpPr>
          <p:cNvPr id="15" name="TextBox 14"/>
          <p:cNvSpPr txBox="1"/>
          <p:nvPr/>
        </p:nvSpPr>
        <p:spPr>
          <a:xfrm>
            <a:off x="2638658" y="327628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Je suis petit.</a:t>
            </a:r>
          </a:p>
        </p:txBody>
      </p:sp>
      <p:sp>
        <p:nvSpPr>
          <p:cNvPr id="16" name="TextBox 15"/>
          <p:cNvSpPr txBox="1"/>
          <p:nvPr/>
        </p:nvSpPr>
        <p:spPr>
          <a:xfrm>
            <a:off x="6721870" y="3298029"/>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 short.</a:t>
            </a:r>
          </a:p>
        </p:txBody>
      </p:sp>
      <p:sp>
        <p:nvSpPr>
          <p:cNvPr id="17" name="TextBox 16"/>
          <p:cNvSpPr txBox="1"/>
          <p:nvPr/>
        </p:nvSpPr>
        <p:spPr>
          <a:xfrm>
            <a:off x="2659253" y="5458702"/>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Tu es petit.</a:t>
            </a:r>
          </a:p>
        </p:txBody>
      </p:sp>
      <p:sp>
        <p:nvSpPr>
          <p:cNvPr id="21" name="Rectangle 20"/>
          <p:cNvSpPr/>
          <p:nvPr/>
        </p:nvSpPr>
        <p:spPr>
          <a:xfrm>
            <a:off x="466049" y="4734260"/>
            <a:ext cx="1164101" cy="104644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Tu 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000" b="1" i="0" u="none" strike="noStrike" kern="1200" cap="none" spc="0" normalizeH="0" baseline="0" dirty="0">
              <a:ln w="9525">
                <a:solidFill>
                  <a:prstClr val="white"/>
                </a:solidFill>
                <a:prstDash val="solid"/>
              </a:ln>
              <a:solidFill>
                <a:srgbClr val="ED7D31">
                  <a:lumMod val="75000"/>
                </a:srgbClr>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endParaRPr>
          </a:p>
        </p:txBody>
      </p:sp>
      <p:sp>
        <p:nvSpPr>
          <p:cNvPr id="5" name="Rectangle 4"/>
          <p:cNvSpPr/>
          <p:nvPr/>
        </p:nvSpPr>
        <p:spPr>
          <a:xfrm>
            <a:off x="238620" y="1858125"/>
            <a:ext cx="114907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say ‘I am’ in French, use </a:t>
            </a:r>
            <a:r>
              <a:rPr kumimoji="0" lang="fr-FR" sz="2400" b="1" i="0" u="none" strike="noStrike" kern="1200" cap="none" spc="0" normalizeH="0" baseline="0" dirty="0">
                <a:ln>
                  <a:noFill/>
                </a:ln>
                <a:solidFill>
                  <a:srgbClr val="4472C4">
                    <a:lumMod val="50000"/>
                  </a:srgbClr>
                </a:solidFill>
                <a:effectLst/>
                <a:uLnTx/>
                <a:uFillTx/>
                <a:latin typeface="Century Gothic" panose="020B0502020202020204" pitchFamily="34" charset="0"/>
                <a:ea typeface="+mn-ea"/>
                <a:cs typeface="+mn-cs"/>
              </a:rPr>
              <a:t>je suis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lang="en-GB" sz="2400" dirty="0">
                <a:solidFill>
                  <a:srgbClr val="4472C4">
                    <a:lumMod val="50000"/>
                  </a:srgbClr>
                </a:solidFill>
                <a:latin typeface="Century Gothic" panose="020B0502020202020204" pitchFamily="34" charset="0"/>
              </a:rPr>
              <a:t>This is called the </a:t>
            </a:r>
            <a:r>
              <a:rPr lang="en-GB" sz="2400" b="1" dirty="0">
                <a:solidFill>
                  <a:srgbClr val="4472C4">
                    <a:lumMod val="50000"/>
                  </a:srgbClr>
                </a:solidFill>
                <a:latin typeface="Century Gothic" panose="020B0502020202020204" pitchFamily="34" charset="0"/>
              </a:rPr>
              <a:t>first person singular </a:t>
            </a:r>
            <a:r>
              <a:rPr lang="en-GB" sz="2400" dirty="0">
                <a:solidFill>
                  <a:srgbClr val="4472C4">
                    <a:lumMod val="50000"/>
                  </a:srgbClr>
                </a:solidFill>
                <a:latin typeface="Century Gothic" panose="020B0502020202020204" pitchFamily="34" charset="0"/>
              </a:rPr>
              <a:t>form.</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 name="Rectangle 6"/>
          <p:cNvSpPr/>
          <p:nvPr/>
        </p:nvSpPr>
        <p:spPr>
          <a:xfrm>
            <a:off x="238620" y="1322417"/>
            <a:ext cx="11714759" cy="461665"/>
          </a:xfrm>
          <a:prstGeom prst="rect">
            <a:avLst/>
          </a:prstGeom>
        </p:spPr>
        <p:txBody>
          <a:bodyPr wrap="square">
            <a:spAutoFit/>
          </a:bodyPr>
          <a:lstStyle/>
          <a:p>
            <a:pPr lvl="0">
              <a:defRPr/>
            </a:pPr>
            <a:r>
              <a:rPr lang="en-GB" sz="2400" dirty="0">
                <a:solidFill>
                  <a:srgbClr val="4472C4">
                    <a:lumMod val="50000"/>
                  </a:srgbClr>
                </a:solidFill>
                <a:latin typeface="Century Gothic" panose="020B0502020202020204" pitchFamily="34" charset="0"/>
              </a:rPr>
              <a:t>The verb </a:t>
            </a:r>
            <a:r>
              <a:rPr lang="fr-FR" sz="2400" b="1" dirty="0">
                <a:solidFill>
                  <a:srgbClr val="4472C4">
                    <a:lumMod val="50000"/>
                  </a:srgbClr>
                </a:solidFill>
                <a:latin typeface="Century Gothic" panose="020B0502020202020204" pitchFamily="34" charset="0"/>
              </a:rPr>
              <a:t>être</a:t>
            </a:r>
            <a:r>
              <a:rPr lang="en-GB" sz="2400" b="1" dirty="0">
                <a:solidFill>
                  <a:srgbClr val="4472C4">
                    <a:lumMod val="50000"/>
                  </a:srgbClr>
                </a:solidFill>
                <a:latin typeface="Century Gothic" panose="020B0502020202020204" pitchFamily="34" charset="0"/>
              </a:rPr>
              <a:t> </a:t>
            </a:r>
            <a:r>
              <a:rPr lang="en-GB" sz="2400" dirty="0">
                <a:solidFill>
                  <a:srgbClr val="4472C4">
                    <a:lumMod val="50000"/>
                  </a:srgbClr>
                </a:solidFill>
                <a:latin typeface="Century Gothic" panose="020B0502020202020204" pitchFamily="34" charset="0"/>
              </a:rPr>
              <a:t>means ‘to be’. </a:t>
            </a:r>
            <a:r>
              <a:rPr lang="en-GB" sz="2400" b="1" dirty="0">
                <a:solidFill>
                  <a:srgbClr val="4472C4">
                    <a:lumMod val="50000"/>
                  </a:srgbClr>
                </a:solidFill>
                <a:latin typeface="Century Gothic" panose="020B0502020202020204" pitchFamily="34" charset="0"/>
              </a:rPr>
              <a:t>I am </a:t>
            </a:r>
            <a:r>
              <a:rPr lang="en-GB" sz="2400" dirty="0">
                <a:solidFill>
                  <a:srgbClr val="4472C4">
                    <a:lumMod val="50000"/>
                  </a:srgbClr>
                </a:solidFill>
                <a:latin typeface="Century Gothic" panose="020B0502020202020204" pitchFamily="34" charset="0"/>
              </a:rPr>
              <a:t>and </a:t>
            </a:r>
            <a:r>
              <a:rPr lang="en-GB" sz="2400" b="1" dirty="0">
                <a:solidFill>
                  <a:srgbClr val="4472C4">
                    <a:lumMod val="50000"/>
                  </a:srgbClr>
                </a:solidFill>
                <a:latin typeface="Century Gothic" panose="020B0502020202020204" pitchFamily="34" charset="0"/>
              </a:rPr>
              <a:t>you are</a:t>
            </a:r>
            <a:r>
              <a:rPr lang="en-GB" sz="2400" dirty="0">
                <a:solidFill>
                  <a:srgbClr val="4472C4">
                    <a:lumMod val="50000"/>
                  </a:srgbClr>
                </a:solidFill>
                <a:latin typeface="Century Gothic" panose="020B0502020202020204" pitchFamily="34" charset="0"/>
              </a:rPr>
              <a:t> are parts of the verb ‘to be’.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 name="Speech Bubble: Rectangle with Corners Rounded 10">
            <a:extLst>
              <a:ext uri="{FF2B5EF4-FFF2-40B4-BE49-F238E27FC236}">
                <a16:creationId xmlns:a16="http://schemas.microsoft.com/office/drawing/2014/main" id="{E3FCBCD3-5D9E-4537-B133-DAC98BB7AF55}"/>
              </a:ext>
            </a:extLst>
          </p:cNvPr>
          <p:cNvSpPr/>
          <p:nvPr/>
        </p:nvSpPr>
        <p:spPr>
          <a:xfrm>
            <a:off x="9667954" y="3023253"/>
            <a:ext cx="2067363" cy="2458244"/>
          </a:xfrm>
          <a:prstGeom prst="wedgeRoundRectCallout">
            <a:avLst>
              <a:gd name="adj1" fmla="val -63868"/>
              <a:gd name="adj2" fmla="val 18565"/>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200" dirty="0">
                <a:solidFill>
                  <a:prstClr val="white"/>
                </a:solidFill>
                <a:latin typeface="Century Gothic" panose="020B0502020202020204" pitchFamily="34" charset="0"/>
              </a:rPr>
              <a:t>Remember, don’t pronounce the ‘s’.</a:t>
            </a:r>
          </a:p>
          <a:p>
            <a:pPr lvl="0" algn="ctr">
              <a:defRPr/>
            </a:pPr>
            <a:r>
              <a:rPr lang="en-US" sz="2200" dirty="0">
                <a:solidFill>
                  <a:prstClr val="white"/>
                </a:solidFill>
                <a:latin typeface="Century Gothic" panose="020B0502020202020204" pitchFamily="34" charset="0"/>
              </a:rPr>
              <a:t>Silent Final Consonant!</a:t>
            </a:r>
          </a:p>
        </p:txBody>
      </p:sp>
      <p:sp>
        <p:nvSpPr>
          <p:cNvPr id="19" name="Rectangle 18">
            <a:extLst>
              <a:ext uri="{FF2B5EF4-FFF2-40B4-BE49-F238E27FC236}">
                <a16:creationId xmlns:a16="http://schemas.microsoft.com/office/drawing/2014/main" id="{F9BB4CDC-5DDF-4D3B-B01B-285B3F14EBC7}"/>
              </a:ext>
            </a:extLst>
          </p:cNvPr>
          <p:cNvSpPr/>
          <p:nvPr/>
        </p:nvSpPr>
        <p:spPr>
          <a:xfrm>
            <a:off x="238620" y="6195328"/>
            <a:ext cx="11714759" cy="461665"/>
          </a:xfrm>
          <a:prstGeom prst="rect">
            <a:avLst/>
          </a:prstGeom>
        </p:spPr>
        <p:txBody>
          <a:bodyPr wrap="square">
            <a:spAutoFit/>
          </a:bodyPr>
          <a:lstStyle/>
          <a:p>
            <a:pPr lvl="0">
              <a:defRPr/>
            </a:pPr>
            <a:r>
              <a:rPr lang="en-GB" sz="2400" b="1" noProof="0" dirty="0">
                <a:solidFill>
                  <a:schemeClr val="accent5">
                    <a:lumMod val="50000"/>
                  </a:schemeClr>
                </a:solidFill>
                <a:latin typeface="Century Gothic" panose="020B0502020202020204" pitchFamily="34" charset="0"/>
              </a:rPr>
              <a:t>Je </a:t>
            </a:r>
            <a:r>
              <a:rPr lang="en-GB" sz="2400" noProof="0" dirty="0">
                <a:solidFill>
                  <a:schemeClr val="accent5">
                    <a:lumMod val="50000"/>
                  </a:schemeClr>
                </a:solidFill>
                <a:latin typeface="Century Gothic" panose="020B0502020202020204" pitchFamily="34" charset="0"/>
              </a:rPr>
              <a:t>(I) and </a:t>
            </a:r>
            <a:r>
              <a:rPr lang="fr-FR" sz="2400" b="1" dirty="0">
                <a:solidFill>
                  <a:schemeClr val="accent5">
                    <a:lumMod val="50000"/>
                  </a:schemeClr>
                </a:solidFill>
                <a:latin typeface="Century Gothic" panose="020B0502020202020204" pitchFamily="34" charset="0"/>
              </a:rPr>
              <a:t>tu</a:t>
            </a:r>
            <a:r>
              <a:rPr lang="en-GB" sz="2400" b="1" noProof="0" dirty="0">
                <a:solidFill>
                  <a:schemeClr val="accent5">
                    <a:lumMod val="50000"/>
                  </a:schemeClr>
                </a:solidFill>
                <a:latin typeface="Century Gothic" panose="020B0502020202020204" pitchFamily="34" charset="0"/>
              </a:rPr>
              <a:t> </a:t>
            </a:r>
            <a:r>
              <a:rPr lang="en-GB" sz="2400" noProof="0" dirty="0">
                <a:solidFill>
                  <a:schemeClr val="accent5">
                    <a:lumMod val="50000"/>
                  </a:schemeClr>
                </a:solidFill>
                <a:latin typeface="Century Gothic" panose="020B0502020202020204" pitchFamily="34" charset="0"/>
              </a:rPr>
              <a:t>(you) are </a:t>
            </a:r>
            <a:r>
              <a:rPr lang="en-GB" sz="2400" b="1" noProof="0" dirty="0">
                <a:solidFill>
                  <a:schemeClr val="accent5">
                    <a:lumMod val="50000"/>
                  </a:schemeClr>
                </a:solidFill>
                <a:latin typeface="Century Gothic" panose="020B0502020202020204" pitchFamily="34" charset="0"/>
              </a:rPr>
              <a:t>pronouns. </a:t>
            </a:r>
            <a:r>
              <a:rPr lang="en-GB" sz="2400" noProof="0" dirty="0">
                <a:solidFill>
                  <a:schemeClr val="accent5">
                    <a:lumMod val="50000"/>
                  </a:schemeClr>
                </a:solidFill>
                <a:latin typeface="Century Gothic" panose="020B0502020202020204" pitchFamily="34" charset="0"/>
              </a:rPr>
              <a:t>Pronouns tell you </a:t>
            </a:r>
            <a:r>
              <a:rPr lang="en-GB" sz="2400" b="1" noProof="0" dirty="0">
                <a:solidFill>
                  <a:schemeClr val="accent5">
                    <a:lumMod val="50000"/>
                  </a:schemeClr>
                </a:solidFill>
                <a:latin typeface="Century Gothic" panose="020B0502020202020204" pitchFamily="34" charset="0"/>
              </a:rPr>
              <a:t>who</a:t>
            </a:r>
            <a:r>
              <a:rPr lang="en-GB" sz="2400" noProof="0" dirty="0">
                <a:solidFill>
                  <a:schemeClr val="accent5">
                    <a:lumMod val="50000"/>
                  </a:schemeClr>
                </a:solidFill>
                <a:latin typeface="Century Gothic" panose="020B0502020202020204" pitchFamily="34" charset="0"/>
              </a:rPr>
              <a:t> a verb affects. </a:t>
            </a:r>
            <a:endPar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Tree>
    <p:extLst>
      <p:ext uri="{BB962C8B-B14F-4D97-AF65-F5344CB8AC3E}">
        <p14:creationId xmlns:p14="http://schemas.microsoft.com/office/powerpoint/2010/main" val="27091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3" grpId="0"/>
      <p:bldP spid="9" grpId="0"/>
      <p:bldP spid="10" grpId="0"/>
      <p:bldP spid="12" grpId="0"/>
      <p:bldP spid="13" grpId="0"/>
      <p:bldP spid="15" grpId="0"/>
      <p:bldP spid="16" grpId="0"/>
      <p:bldP spid="17" grpId="0"/>
      <p:bldP spid="21" grpId="0"/>
      <p:bldP spid="5" grpId="0"/>
      <p:bldP spid="7" grpId="0"/>
      <p:bldP spid="11" grpId="0" animBg="1"/>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p:cNvGraphicFramePr>
            <a:graphicFrameLocks noGrp="1"/>
          </p:cNvGraphicFramePr>
          <p:nvPr>
            <p:ph idx="1"/>
            <p:extLst>
              <p:ext uri="{D42A27DB-BD31-4B8C-83A1-F6EECF244321}">
                <p14:modId xmlns:p14="http://schemas.microsoft.com/office/powerpoint/2010/main" val="1877473378"/>
              </p:ext>
            </p:extLst>
          </p:nvPr>
        </p:nvGraphicFramePr>
        <p:xfrm>
          <a:off x="943807" y="1324702"/>
          <a:ext cx="10848109" cy="3901440"/>
        </p:xfrm>
        <a:graphic>
          <a:graphicData uri="http://schemas.openxmlformats.org/drawingml/2006/table">
            <a:tbl>
              <a:tblPr firstRow="1" bandRow="1">
                <a:tableStyleId>{5C22544A-7EE6-4342-B048-85BDC9FD1C3A}</a:tableStyleId>
              </a:tblPr>
              <a:tblGrid>
                <a:gridCol w="500603">
                  <a:extLst>
                    <a:ext uri="{9D8B030D-6E8A-4147-A177-3AD203B41FA5}">
                      <a16:colId xmlns:a16="http://schemas.microsoft.com/office/drawing/2014/main" val="2548973513"/>
                    </a:ext>
                  </a:extLst>
                </a:gridCol>
                <a:gridCol w="4721600">
                  <a:extLst>
                    <a:ext uri="{9D8B030D-6E8A-4147-A177-3AD203B41FA5}">
                      <a16:colId xmlns:a16="http://schemas.microsoft.com/office/drawing/2014/main" val="2775102314"/>
                    </a:ext>
                  </a:extLst>
                </a:gridCol>
                <a:gridCol w="1005092">
                  <a:extLst>
                    <a:ext uri="{9D8B030D-6E8A-4147-A177-3AD203B41FA5}">
                      <a16:colId xmlns:a16="http://schemas.microsoft.com/office/drawing/2014/main" val="3028703937"/>
                    </a:ext>
                  </a:extLst>
                </a:gridCol>
                <a:gridCol w="4620814">
                  <a:extLst>
                    <a:ext uri="{9D8B030D-6E8A-4147-A177-3AD203B41FA5}">
                      <a16:colId xmlns:a16="http://schemas.microsoft.com/office/drawing/2014/main" val="1859025906"/>
                    </a:ext>
                  </a:extLst>
                </a:gridCol>
              </a:tblGrid>
              <a:tr h="516143">
                <a:tc gridSpan="4">
                  <a:txBody>
                    <a:bodyPr/>
                    <a:lstStyle/>
                    <a:p>
                      <a:r>
                        <a:rPr lang="en-GB" sz="2000" b="0" dirty="0">
                          <a:solidFill>
                            <a:schemeClr val="accent5">
                              <a:lumMod val="50000"/>
                            </a:schemeClr>
                          </a:solidFill>
                          <a:latin typeface="Century Gothic" panose="020B0502020202020204" pitchFamily="34" charset="0"/>
                        </a:rPr>
                        <a:t>You read</a:t>
                      </a:r>
                      <a:r>
                        <a:rPr lang="en-GB" sz="2000" b="0" baseline="0" dirty="0">
                          <a:solidFill>
                            <a:schemeClr val="accent5">
                              <a:lumMod val="50000"/>
                            </a:schemeClr>
                          </a:solidFill>
                          <a:latin typeface="Century Gothic" panose="020B0502020202020204" pitchFamily="34" charset="0"/>
                        </a:rPr>
                        <a:t> interviews in which boys discuss their friendship.</a:t>
                      </a:r>
                    </a:p>
                    <a:p>
                      <a:r>
                        <a:rPr lang="en-GB" sz="2000" b="0" baseline="0" dirty="0">
                          <a:solidFill>
                            <a:schemeClr val="accent5">
                              <a:lumMod val="50000"/>
                            </a:schemeClr>
                          </a:solidFill>
                          <a:latin typeface="Century Gothic" panose="020B0502020202020204" pitchFamily="34" charset="0"/>
                        </a:rPr>
                        <a:t>Look at the verb. Work out whether ‘I (</a:t>
                      </a:r>
                      <a:r>
                        <a:rPr lang="en-GB" sz="2000" b="1" baseline="0" dirty="0">
                          <a:solidFill>
                            <a:schemeClr val="accent5">
                              <a:lumMod val="50000"/>
                            </a:schemeClr>
                          </a:solidFill>
                          <a:latin typeface="Century Gothic" panose="020B0502020202020204" pitchFamily="34" charset="0"/>
                        </a:rPr>
                        <a:t>je</a:t>
                      </a:r>
                      <a:r>
                        <a:rPr lang="en-GB" sz="2000" b="0" baseline="0" dirty="0">
                          <a:solidFill>
                            <a:schemeClr val="accent5">
                              <a:lumMod val="50000"/>
                            </a:schemeClr>
                          </a:solidFill>
                          <a:latin typeface="Century Gothic" panose="020B0502020202020204" pitchFamily="34" charset="0"/>
                        </a:rPr>
                        <a:t>)…’ or ‘you (</a:t>
                      </a:r>
                      <a:r>
                        <a:rPr lang="fr-FR" sz="2000" b="1" baseline="0" noProof="0" dirty="0">
                          <a:solidFill>
                            <a:schemeClr val="accent5">
                              <a:lumMod val="50000"/>
                            </a:schemeClr>
                          </a:solidFill>
                          <a:latin typeface="Century Gothic" panose="020B0502020202020204" pitchFamily="34" charset="0"/>
                        </a:rPr>
                        <a:t>tu</a:t>
                      </a:r>
                      <a:r>
                        <a:rPr lang="en-GB" sz="2000" b="0" baseline="0" dirty="0">
                          <a:solidFill>
                            <a:schemeClr val="accent5">
                              <a:lumMod val="50000"/>
                            </a:schemeClr>
                          </a:solidFill>
                          <a:latin typeface="Century Gothic" panose="020B0502020202020204" pitchFamily="34" charset="0"/>
                        </a:rPr>
                        <a:t>)...’ is being described.</a:t>
                      </a:r>
                    </a:p>
                    <a:p>
                      <a:r>
                        <a:rPr lang="en-GB" sz="2000" b="0" baseline="0" dirty="0">
                          <a:solidFill>
                            <a:schemeClr val="accent5">
                              <a:lumMod val="50000"/>
                            </a:schemeClr>
                          </a:solidFill>
                          <a:latin typeface="Century Gothic" panose="020B0502020202020204" pitchFamily="34" charset="0"/>
                        </a:rPr>
                        <a:t>Then, write the English adjectives. Are the friends similar or different?</a:t>
                      </a:r>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1482725"/>
                  </a:ext>
                </a:extLst>
              </a:tr>
              <a:tr h="551808">
                <a:tc gridSpan="2">
                  <a:txBody>
                    <a:bodyPr/>
                    <a:lstStyle/>
                    <a:p>
                      <a:r>
                        <a:rPr lang="en-GB" sz="3200" b="1" dirty="0">
                          <a:solidFill>
                            <a:schemeClr val="accent5">
                              <a:lumMod val="50000"/>
                            </a:schemeClr>
                          </a:solidFill>
                          <a:latin typeface="Century Gothic" panose="020B0502020202020204" pitchFamily="34" charset="0"/>
                        </a:rPr>
                        <a:t>Interview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5">
                              <a:lumMod val="50000"/>
                            </a:schemeClr>
                          </a:solidFill>
                          <a:latin typeface="Century Gothic" panose="020B0502020202020204" pitchFamily="34" charset="0"/>
                        </a:rPr>
                        <a:t>Interview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875790"/>
                  </a:ext>
                </a:extLst>
              </a:tr>
              <a:tr h="551808">
                <a:tc>
                  <a:txBody>
                    <a:bodyPr/>
                    <a:lstStyle/>
                    <a:p>
                      <a:r>
                        <a:rPr lang="fr-FR" sz="3200" b="1" noProof="0">
                          <a:solidFill>
                            <a:schemeClr val="accent5">
                              <a:lumMod val="50000"/>
                            </a:schemeClr>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2400" b="0" noProof="0" dirty="0">
                          <a:solidFill>
                            <a:schemeClr val="accent5">
                              <a:lumMod val="50000"/>
                            </a:schemeClr>
                          </a:solidFill>
                          <a:latin typeface="Century Gothic" panose="020B0502020202020204" pitchFamily="34" charset="0"/>
                        </a:rPr>
                        <a:t>     </a:t>
                      </a:r>
                      <a:r>
                        <a:rPr lang="fr-FR" sz="2400" b="1" noProof="0" dirty="0">
                          <a:solidFill>
                            <a:schemeClr val="accent5">
                              <a:lumMod val="50000"/>
                            </a:schemeClr>
                          </a:solidFill>
                          <a:latin typeface="Century Gothic" panose="020B0502020202020204" pitchFamily="34" charset="0"/>
                        </a:rPr>
                        <a:t>Tu </a:t>
                      </a:r>
                      <a:r>
                        <a:rPr lang="fr-FR" sz="2400" b="0" noProof="0" dirty="0">
                          <a:solidFill>
                            <a:schemeClr val="accent5">
                              <a:lumMod val="50000"/>
                            </a:schemeClr>
                          </a:solidFill>
                          <a:latin typeface="Century Gothic" panose="020B0502020202020204" pitchFamily="34" charset="0"/>
                        </a:rPr>
                        <a:t>       es grand.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3200" b="1" noProof="0">
                          <a:solidFill>
                            <a:schemeClr val="accent5">
                              <a:lumMod val="50000"/>
                            </a:schemeClr>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2400" b="0" noProof="0" dirty="0">
                          <a:solidFill>
                            <a:schemeClr val="accent5">
                              <a:lumMod val="50000"/>
                            </a:schemeClr>
                          </a:solidFill>
                          <a:latin typeface="Century Gothic" panose="020B0502020202020204" pitchFamily="34" charset="0"/>
                        </a:rPr>
                        <a:t>    </a:t>
                      </a:r>
                      <a:r>
                        <a:rPr lang="fr-FR" sz="2400" b="1" noProof="0" dirty="0">
                          <a:solidFill>
                            <a:schemeClr val="accent5">
                              <a:lumMod val="50000"/>
                            </a:schemeClr>
                          </a:solidFill>
                          <a:latin typeface="Century Gothic" panose="020B0502020202020204" pitchFamily="34" charset="0"/>
                        </a:rPr>
                        <a:t>Je</a:t>
                      </a:r>
                      <a:r>
                        <a:rPr lang="fr-FR" sz="2400" b="0" noProof="0" dirty="0">
                          <a:solidFill>
                            <a:schemeClr val="accent5">
                              <a:lumMod val="50000"/>
                            </a:schemeClr>
                          </a:solidFill>
                          <a:latin typeface="Century Gothic" panose="020B0502020202020204" pitchFamily="34" charset="0"/>
                        </a:rPr>
                        <a:t>        suis</a:t>
                      </a:r>
                      <a:r>
                        <a:rPr lang="fr-FR" sz="2400" b="0" baseline="0" noProof="0" dirty="0">
                          <a:solidFill>
                            <a:schemeClr val="accent5">
                              <a:lumMod val="50000"/>
                            </a:schemeClr>
                          </a:solidFill>
                          <a:latin typeface="Century Gothic" panose="020B0502020202020204" pitchFamily="34" charset="0"/>
                        </a:rPr>
                        <a:t> grand.</a:t>
                      </a:r>
                      <a:endParaRPr lang="fr-FR" sz="2400" b="0" noProof="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551808">
                <a:tc>
                  <a:txBody>
                    <a:bodyPr/>
                    <a:lstStyle/>
                    <a:p>
                      <a:r>
                        <a:rPr lang="en-GB" sz="3200" b="1" dirty="0">
                          <a:solidFill>
                            <a:schemeClr val="accent5">
                              <a:lumMod val="50000"/>
                            </a:schemeClr>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noProof="0" dirty="0">
                          <a:solidFill>
                            <a:schemeClr val="accent5">
                              <a:lumMod val="50000"/>
                            </a:schemeClr>
                          </a:solidFill>
                          <a:latin typeface="Century Gothic" panose="020B0502020202020204" pitchFamily="34" charset="0"/>
                        </a:rPr>
                        <a:t>     </a:t>
                      </a:r>
                      <a:r>
                        <a:rPr lang="fr-FR" sz="2400" b="1" noProof="0" dirty="0">
                          <a:solidFill>
                            <a:schemeClr val="accent5">
                              <a:lumMod val="50000"/>
                            </a:schemeClr>
                          </a:solidFill>
                          <a:latin typeface="Century Gothic" panose="020B0502020202020204" pitchFamily="34" charset="0"/>
                        </a:rPr>
                        <a:t>Je</a:t>
                      </a:r>
                      <a:r>
                        <a:rPr lang="fr-FR" sz="2400" b="0" noProof="0" dirty="0">
                          <a:solidFill>
                            <a:schemeClr val="accent5">
                              <a:lumMod val="50000"/>
                            </a:schemeClr>
                          </a:solidFill>
                          <a:latin typeface="Century Gothic" panose="020B0502020202020204" pitchFamily="34" charset="0"/>
                        </a:rPr>
                        <a:t>        suis</a:t>
                      </a:r>
                      <a:r>
                        <a:rPr lang="fr-FR" sz="2400" b="0" baseline="0" noProof="0" dirty="0">
                          <a:solidFill>
                            <a:schemeClr val="accent5">
                              <a:lumMod val="50000"/>
                            </a:schemeClr>
                          </a:solidFill>
                          <a:latin typeface="Century Gothic" panose="020B0502020202020204" pitchFamily="34" charset="0"/>
                        </a:rPr>
                        <a:t> petit.</a:t>
                      </a:r>
                      <a:endParaRPr lang="fr-FR" sz="2400" b="0" noProof="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5">
                              <a:lumMod val="50000"/>
                            </a:schemeClr>
                          </a:solidFill>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noProof="0" dirty="0">
                          <a:solidFill>
                            <a:schemeClr val="accent5">
                              <a:lumMod val="50000"/>
                            </a:schemeClr>
                          </a:solidFill>
                          <a:latin typeface="Century Gothic" panose="020B0502020202020204" pitchFamily="34" charset="0"/>
                        </a:rPr>
                        <a:t>     </a:t>
                      </a:r>
                      <a:r>
                        <a:rPr lang="fr-FR" sz="2400" b="1" noProof="0" dirty="0">
                          <a:solidFill>
                            <a:schemeClr val="accent5">
                              <a:lumMod val="50000"/>
                            </a:schemeClr>
                          </a:solidFill>
                          <a:latin typeface="Century Gothic" panose="020B0502020202020204" pitchFamily="34" charset="0"/>
                        </a:rPr>
                        <a:t>Tu</a:t>
                      </a:r>
                      <a:r>
                        <a:rPr lang="fr-FR" sz="2400" noProof="0" dirty="0">
                          <a:solidFill>
                            <a:schemeClr val="accent5">
                              <a:lumMod val="50000"/>
                            </a:schemeClr>
                          </a:solidFill>
                          <a:latin typeface="Century Gothic" panose="020B0502020202020204" pitchFamily="34" charset="0"/>
                        </a:rPr>
                        <a:t>       es</a:t>
                      </a:r>
                      <a:r>
                        <a:rPr lang="fr-FR" sz="2400" baseline="0" noProof="0" dirty="0">
                          <a:solidFill>
                            <a:schemeClr val="accent5">
                              <a:lumMod val="50000"/>
                            </a:schemeClr>
                          </a:solidFill>
                          <a:latin typeface="Century Gothic" panose="020B0502020202020204" pitchFamily="34" charset="0"/>
                        </a:rPr>
                        <a:t> petit.</a:t>
                      </a:r>
                      <a:endParaRPr lang="fr-FR" sz="2400" noProof="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551808">
                <a:tc>
                  <a:txBody>
                    <a:bodyPr/>
                    <a:lstStyle/>
                    <a:p>
                      <a:r>
                        <a:rPr lang="en-GB" sz="3200" b="1" dirty="0">
                          <a:solidFill>
                            <a:schemeClr val="accent5">
                              <a:lumMod val="50000"/>
                            </a:schemeClr>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a:t>
                      </a:r>
                      <a:r>
                        <a:rPr lang="fr-FR" sz="2400" b="1" noProof="0" dirty="0">
                          <a:solidFill>
                            <a:schemeClr val="accent5">
                              <a:lumMod val="50000"/>
                            </a:schemeClr>
                          </a:solidFill>
                          <a:latin typeface="Century Gothic" panose="020B0502020202020204" pitchFamily="34" charset="0"/>
                        </a:rPr>
                        <a:t>Je</a:t>
                      </a:r>
                      <a:r>
                        <a:rPr lang="fr-FR" sz="2400" b="0" noProof="0" dirty="0">
                          <a:solidFill>
                            <a:schemeClr val="accent5">
                              <a:lumMod val="50000"/>
                            </a:schemeClr>
                          </a:solidFill>
                          <a:latin typeface="Century Gothic" panose="020B0502020202020204" pitchFamily="34" charset="0"/>
                        </a:rPr>
                        <a:t>        suis</a:t>
                      </a:r>
                      <a:r>
                        <a:rPr lang="fr-FR" sz="2400" b="0" baseline="0" noProof="0" dirty="0">
                          <a:solidFill>
                            <a:schemeClr val="accent5">
                              <a:lumMod val="50000"/>
                            </a:schemeClr>
                          </a:solidFill>
                          <a:latin typeface="Century Gothic" panose="020B0502020202020204" pitchFamily="34" charset="0"/>
                        </a:rPr>
                        <a:t> anglais.</a:t>
                      </a:r>
                      <a:endParaRPr lang="fr-FR" sz="2400" b="0" noProof="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3200" b="1" noProof="0">
                          <a:solidFill>
                            <a:schemeClr val="accent5">
                              <a:lumMod val="50000"/>
                            </a:schemeClr>
                          </a:solidFill>
                          <a:latin typeface="Century Gothic" panose="020B0502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2400" noProof="0" dirty="0">
                          <a:solidFill>
                            <a:schemeClr val="accent5">
                              <a:lumMod val="50000"/>
                            </a:schemeClr>
                          </a:solidFill>
                          <a:latin typeface="Century Gothic" panose="020B0502020202020204" pitchFamily="34" charset="0"/>
                        </a:rPr>
                        <a:t>     </a:t>
                      </a:r>
                      <a:r>
                        <a:rPr lang="fr-FR" sz="2400" b="1" noProof="0" dirty="0">
                          <a:solidFill>
                            <a:schemeClr val="accent5">
                              <a:lumMod val="50000"/>
                            </a:schemeClr>
                          </a:solidFill>
                          <a:latin typeface="Century Gothic" panose="020B0502020202020204" pitchFamily="34" charset="0"/>
                        </a:rPr>
                        <a:t>Tu</a:t>
                      </a:r>
                      <a:r>
                        <a:rPr lang="fr-FR" sz="2400" noProof="0" dirty="0">
                          <a:solidFill>
                            <a:schemeClr val="accent5">
                              <a:lumMod val="50000"/>
                            </a:schemeClr>
                          </a:solidFill>
                          <a:latin typeface="Century Gothic" panose="020B0502020202020204" pitchFamily="34" charset="0"/>
                        </a:rPr>
                        <a:t>       es français.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551808">
                <a:tc>
                  <a:txBody>
                    <a:bodyPr/>
                    <a:lstStyle/>
                    <a:p>
                      <a:r>
                        <a:rPr lang="fr-FR" sz="3200" b="1" noProof="0">
                          <a:solidFill>
                            <a:schemeClr val="accent5">
                              <a:lumMod val="50000"/>
                            </a:schemeClr>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2400" b="0" noProof="0" dirty="0">
                          <a:solidFill>
                            <a:schemeClr val="accent5">
                              <a:lumMod val="50000"/>
                            </a:schemeClr>
                          </a:solidFill>
                          <a:latin typeface="Century Gothic" panose="020B0502020202020204" pitchFamily="34" charset="0"/>
                        </a:rPr>
                        <a:t>     </a:t>
                      </a:r>
                      <a:r>
                        <a:rPr lang="fr-FR" sz="2400" b="1" noProof="0" dirty="0">
                          <a:solidFill>
                            <a:schemeClr val="accent5">
                              <a:lumMod val="50000"/>
                            </a:schemeClr>
                          </a:solidFill>
                          <a:latin typeface="Century Gothic" panose="020B0502020202020204" pitchFamily="34" charset="0"/>
                        </a:rPr>
                        <a:t>Tu</a:t>
                      </a:r>
                      <a:r>
                        <a:rPr lang="fr-FR" sz="2400" b="0" noProof="0" dirty="0">
                          <a:solidFill>
                            <a:schemeClr val="accent5">
                              <a:lumMod val="50000"/>
                            </a:schemeClr>
                          </a:solidFill>
                          <a:latin typeface="Century Gothic" panose="020B0502020202020204" pitchFamily="34" charset="0"/>
                        </a:rPr>
                        <a:t>        es</a:t>
                      </a:r>
                      <a:r>
                        <a:rPr lang="fr-FR" sz="2400" b="0" baseline="0" noProof="0" dirty="0">
                          <a:solidFill>
                            <a:schemeClr val="accent5">
                              <a:lumMod val="50000"/>
                            </a:schemeClr>
                          </a:solidFill>
                          <a:latin typeface="Century Gothic" panose="020B0502020202020204" pitchFamily="34" charset="0"/>
                        </a:rPr>
                        <a:t> </a:t>
                      </a:r>
                      <a:r>
                        <a:rPr lang="fr-FR" sz="2400" b="0" noProof="0" dirty="0">
                          <a:solidFill>
                            <a:schemeClr val="accent5">
                              <a:lumMod val="50000"/>
                            </a:schemeClr>
                          </a:solidFill>
                          <a:latin typeface="Century Gothic" panose="020B0502020202020204" pitchFamily="34" charset="0"/>
                        </a:rPr>
                        <a:t>français.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3200" b="1" noProof="0">
                          <a:solidFill>
                            <a:schemeClr val="accent5">
                              <a:lumMod val="50000"/>
                            </a:schemeClr>
                          </a:solidFill>
                          <a:latin typeface="Century Gothic" panose="020B0502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noProof="0" dirty="0">
                          <a:solidFill>
                            <a:schemeClr val="accent5">
                              <a:lumMod val="50000"/>
                            </a:schemeClr>
                          </a:solidFill>
                          <a:latin typeface="Century Gothic" panose="020B0502020202020204" pitchFamily="34" charset="0"/>
                        </a:rPr>
                        <a:t>     </a:t>
                      </a:r>
                      <a:r>
                        <a:rPr lang="fr-FR" sz="2400" b="1" noProof="0" dirty="0">
                          <a:solidFill>
                            <a:schemeClr val="accent5">
                              <a:lumMod val="50000"/>
                            </a:schemeClr>
                          </a:solidFill>
                          <a:latin typeface="Century Gothic" panose="020B0502020202020204" pitchFamily="34" charset="0"/>
                        </a:rPr>
                        <a:t>Je</a:t>
                      </a:r>
                      <a:r>
                        <a:rPr lang="fr-FR" sz="2400" noProof="0" dirty="0">
                          <a:solidFill>
                            <a:schemeClr val="accent5">
                              <a:lumMod val="50000"/>
                            </a:schemeClr>
                          </a:solidFill>
                          <a:latin typeface="Century Gothic" panose="020B0502020202020204" pitchFamily="34" charset="0"/>
                        </a:rPr>
                        <a:t>       suis</a:t>
                      </a:r>
                      <a:r>
                        <a:rPr lang="fr-FR" sz="2400" baseline="0" noProof="0" dirty="0">
                          <a:solidFill>
                            <a:schemeClr val="accent5">
                              <a:lumMod val="50000"/>
                            </a:schemeClr>
                          </a:solidFill>
                          <a:latin typeface="Century Gothic" panose="020B0502020202020204" pitchFamily="34" charset="0"/>
                        </a:rPr>
                        <a:t> anglais.</a:t>
                      </a:r>
                      <a:endParaRPr lang="fr-FR" sz="2400" b="0" noProof="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bl>
          </a:graphicData>
        </a:graphic>
      </p:graphicFrame>
      <p:sp>
        <p:nvSpPr>
          <p:cNvPr id="5" name="Explosion 2 4"/>
          <p:cNvSpPr/>
          <p:nvPr/>
        </p:nvSpPr>
        <p:spPr>
          <a:xfrm rot="1587298">
            <a:off x="1456742" y="2830721"/>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Explosion 2 14"/>
          <p:cNvSpPr/>
          <p:nvPr/>
        </p:nvSpPr>
        <p:spPr>
          <a:xfrm rot="1587298">
            <a:off x="1456743" y="3369971"/>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 name="Explosion 2 15"/>
          <p:cNvSpPr/>
          <p:nvPr/>
        </p:nvSpPr>
        <p:spPr>
          <a:xfrm rot="1587298">
            <a:off x="1471078" y="3916336"/>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Explosion 2 16"/>
          <p:cNvSpPr/>
          <p:nvPr/>
        </p:nvSpPr>
        <p:spPr>
          <a:xfrm rot="1587298">
            <a:off x="1480821" y="4502009"/>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 name="Explosion 2 17"/>
          <p:cNvSpPr/>
          <p:nvPr/>
        </p:nvSpPr>
        <p:spPr>
          <a:xfrm rot="1587298">
            <a:off x="7141632" y="2716731"/>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Explosion 2 18"/>
          <p:cNvSpPr/>
          <p:nvPr/>
        </p:nvSpPr>
        <p:spPr>
          <a:xfrm rot="1587298">
            <a:off x="7151102" y="3914687"/>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1" name="Explosion 2 20"/>
          <p:cNvSpPr/>
          <p:nvPr/>
        </p:nvSpPr>
        <p:spPr>
          <a:xfrm rot="1587298">
            <a:off x="7167658" y="3364664"/>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 name="Explosion 2 21"/>
          <p:cNvSpPr/>
          <p:nvPr/>
        </p:nvSpPr>
        <p:spPr>
          <a:xfrm rot="1587298">
            <a:off x="7207230" y="4481473"/>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35"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008" y="5083468"/>
            <a:ext cx="571145" cy="133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C:\Users\wdj\Google Drive\Primary\Y5 SoW\From Tracy\Pronouns\you.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1458"/>
          <a:stretch/>
        </p:blipFill>
        <p:spPr bwMode="auto">
          <a:xfrm>
            <a:off x="3175302" y="5056040"/>
            <a:ext cx="737639" cy="133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C:\Users\wdj\Google Drive\Primary\Y5 SoW\From Tracy\Pronouns\he.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709" r="38341"/>
          <a:stretch/>
        </p:blipFill>
        <p:spPr bwMode="auto">
          <a:xfrm>
            <a:off x="3846872" y="4923221"/>
            <a:ext cx="581891" cy="154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nvGraphicFramePr>
        <p:xfrm>
          <a:off x="1118713" y="5576729"/>
          <a:ext cx="1733340" cy="741680"/>
        </p:xfrm>
        <a:graphic>
          <a:graphicData uri="http://schemas.openxmlformats.org/drawingml/2006/table">
            <a:tbl>
              <a:tblPr firstRow="1" bandRow="1">
                <a:tableStyleId>{5C22544A-7EE6-4342-B048-85BDC9FD1C3A}</a:tableStyleId>
              </a:tblPr>
              <a:tblGrid>
                <a:gridCol w="1733340">
                  <a:extLst>
                    <a:ext uri="{9D8B030D-6E8A-4147-A177-3AD203B41FA5}">
                      <a16:colId xmlns:a16="http://schemas.microsoft.com/office/drawing/2014/main" val="1203311887"/>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6960660"/>
                  </a:ext>
                </a:extLst>
              </a:tr>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2693028"/>
                  </a:ext>
                </a:extLst>
              </a:tr>
            </a:tbl>
          </a:graphicData>
        </a:graphic>
      </p:graphicFrame>
      <p:sp>
        <p:nvSpPr>
          <p:cNvPr id="3" name="TextBox 2"/>
          <p:cNvSpPr txBox="1"/>
          <p:nvPr/>
        </p:nvSpPr>
        <p:spPr>
          <a:xfrm>
            <a:off x="1511897" y="5575664"/>
            <a:ext cx="13288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short</a:t>
            </a:r>
          </a:p>
        </p:txBody>
      </p:sp>
      <p:sp>
        <p:nvSpPr>
          <p:cNvPr id="42" name="TextBox 41"/>
          <p:cNvSpPr txBox="1"/>
          <p:nvPr/>
        </p:nvSpPr>
        <p:spPr>
          <a:xfrm>
            <a:off x="1516083" y="5962166"/>
            <a:ext cx="13288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English</a:t>
            </a:r>
          </a:p>
        </p:txBody>
      </p:sp>
      <p:graphicFrame>
        <p:nvGraphicFramePr>
          <p:cNvPr id="44" name="Table 43"/>
          <p:cNvGraphicFramePr>
            <a:graphicFrameLocks noGrp="1"/>
          </p:cNvGraphicFramePr>
          <p:nvPr/>
        </p:nvGraphicFramePr>
        <p:xfrm>
          <a:off x="4351638" y="5594604"/>
          <a:ext cx="1733340" cy="741680"/>
        </p:xfrm>
        <a:graphic>
          <a:graphicData uri="http://schemas.openxmlformats.org/drawingml/2006/table">
            <a:tbl>
              <a:tblPr firstRow="1" bandRow="1">
                <a:tableStyleId>{5C22544A-7EE6-4342-B048-85BDC9FD1C3A}</a:tableStyleId>
              </a:tblPr>
              <a:tblGrid>
                <a:gridCol w="1733340">
                  <a:extLst>
                    <a:ext uri="{9D8B030D-6E8A-4147-A177-3AD203B41FA5}">
                      <a16:colId xmlns:a16="http://schemas.microsoft.com/office/drawing/2014/main" val="1203311887"/>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6960660"/>
                  </a:ext>
                </a:extLst>
              </a:tr>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2693028"/>
                  </a:ext>
                </a:extLst>
              </a:tr>
            </a:tbl>
          </a:graphicData>
        </a:graphic>
      </p:graphicFrame>
      <p:sp>
        <p:nvSpPr>
          <p:cNvPr id="43" name="TextBox 42"/>
          <p:cNvSpPr txBox="1"/>
          <p:nvPr/>
        </p:nvSpPr>
        <p:spPr>
          <a:xfrm>
            <a:off x="4820872" y="5616184"/>
            <a:ext cx="13288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tall</a:t>
            </a:r>
          </a:p>
        </p:txBody>
      </p:sp>
      <p:sp>
        <p:nvSpPr>
          <p:cNvPr id="46" name="TextBox 45"/>
          <p:cNvSpPr txBox="1"/>
          <p:nvPr/>
        </p:nvSpPr>
        <p:spPr>
          <a:xfrm>
            <a:off x="4810753" y="5975037"/>
            <a:ext cx="13288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French</a:t>
            </a:r>
          </a:p>
        </p:txBody>
      </p:sp>
      <p:pic>
        <p:nvPicPr>
          <p:cNvPr id="47"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7862" y="5057688"/>
            <a:ext cx="571145" cy="133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 descr="C:\Users\wdj\Google Drive\Primary\Y5 SoW\From Tracy\Pronouns\you.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1458"/>
          <a:stretch/>
        </p:blipFill>
        <p:spPr bwMode="auto">
          <a:xfrm>
            <a:off x="9118676" y="5021218"/>
            <a:ext cx="737639" cy="133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 descr="C:\Users\wdj\Google Drive\Primary\Y5 SoW\From Tracy\Pronouns\he.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709" r="38341"/>
          <a:stretch/>
        </p:blipFill>
        <p:spPr bwMode="auto">
          <a:xfrm>
            <a:off x="9712511" y="4882932"/>
            <a:ext cx="581891" cy="154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Table 49"/>
          <p:cNvGraphicFramePr>
            <a:graphicFrameLocks noGrp="1"/>
          </p:cNvGraphicFramePr>
          <p:nvPr/>
        </p:nvGraphicFramePr>
        <p:xfrm>
          <a:off x="6965026" y="5617249"/>
          <a:ext cx="1733340" cy="741680"/>
        </p:xfrm>
        <a:graphic>
          <a:graphicData uri="http://schemas.openxmlformats.org/drawingml/2006/table">
            <a:tbl>
              <a:tblPr firstRow="1" bandRow="1">
                <a:tableStyleId>{5C22544A-7EE6-4342-B048-85BDC9FD1C3A}</a:tableStyleId>
              </a:tblPr>
              <a:tblGrid>
                <a:gridCol w="1733340">
                  <a:extLst>
                    <a:ext uri="{9D8B030D-6E8A-4147-A177-3AD203B41FA5}">
                      <a16:colId xmlns:a16="http://schemas.microsoft.com/office/drawing/2014/main" val="1203311887"/>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6960660"/>
                  </a:ext>
                </a:extLst>
              </a:tr>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2693028"/>
                  </a:ext>
                </a:extLst>
              </a:tr>
            </a:tbl>
          </a:graphicData>
        </a:graphic>
      </p:graphicFrame>
      <p:graphicFrame>
        <p:nvGraphicFramePr>
          <p:cNvPr id="51" name="Table 50"/>
          <p:cNvGraphicFramePr>
            <a:graphicFrameLocks noGrp="1"/>
          </p:cNvGraphicFramePr>
          <p:nvPr/>
        </p:nvGraphicFramePr>
        <p:xfrm>
          <a:off x="10212669" y="5592745"/>
          <a:ext cx="1733340" cy="741680"/>
        </p:xfrm>
        <a:graphic>
          <a:graphicData uri="http://schemas.openxmlformats.org/drawingml/2006/table">
            <a:tbl>
              <a:tblPr firstRow="1" bandRow="1">
                <a:tableStyleId>{5C22544A-7EE6-4342-B048-85BDC9FD1C3A}</a:tableStyleId>
              </a:tblPr>
              <a:tblGrid>
                <a:gridCol w="1733340">
                  <a:extLst>
                    <a:ext uri="{9D8B030D-6E8A-4147-A177-3AD203B41FA5}">
                      <a16:colId xmlns:a16="http://schemas.microsoft.com/office/drawing/2014/main" val="1203311887"/>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6960660"/>
                  </a:ext>
                </a:extLst>
              </a:tr>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2693028"/>
                  </a:ext>
                </a:extLst>
              </a:tr>
            </a:tbl>
          </a:graphicData>
        </a:graphic>
      </p:graphicFrame>
      <p:sp>
        <p:nvSpPr>
          <p:cNvPr id="52" name="TextBox 51"/>
          <p:cNvSpPr txBox="1"/>
          <p:nvPr/>
        </p:nvSpPr>
        <p:spPr>
          <a:xfrm>
            <a:off x="7375071" y="5610778"/>
            <a:ext cx="13288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tall</a:t>
            </a:r>
          </a:p>
        </p:txBody>
      </p:sp>
      <p:sp>
        <p:nvSpPr>
          <p:cNvPr id="53" name="TextBox 52"/>
          <p:cNvSpPr txBox="1"/>
          <p:nvPr/>
        </p:nvSpPr>
        <p:spPr>
          <a:xfrm>
            <a:off x="7371674" y="5943621"/>
            <a:ext cx="13288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English</a:t>
            </a:r>
          </a:p>
        </p:txBody>
      </p:sp>
      <p:sp>
        <p:nvSpPr>
          <p:cNvPr id="54" name="TextBox 53"/>
          <p:cNvSpPr txBox="1"/>
          <p:nvPr/>
        </p:nvSpPr>
        <p:spPr>
          <a:xfrm>
            <a:off x="10617160" y="5583261"/>
            <a:ext cx="13288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short</a:t>
            </a:r>
          </a:p>
        </p:txBody>
      </p:sp>
      <p:sp>
        <p:nvSpPr>
          <p:cNvPr id="55" name="TextBox 54"/>
          <p:cNvSpPr txBox="1"/>
          <p:nvPr/>
        </p:nvSpPr>
        <p:spPr>
          <a:xfrm>
            <a:off x="10617159" y="5974577"/>
            <a:ext cx="13288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French</a:t>
            </a:r>
          </a:p>
        </p:txBody>
      </p:sp>
      <p:sp>
        <p:nvSpPr>
          <p:cNvPr id="33" name="Oval Callout 32"/>
          <p:cNvSpPr/>
          <p:nvPr/>
        </p:nvSpPr>
        <p:spPr>
          <a:xfrm>
            <a:off x="95166" y="5822872"/>
            <a:ext cx="651444" cy="491987"/>
          </a:xfrm>
          <a:prstGeom prst="wedgeEllipseCallout">
            <a:avLst>
              <a:gd name="adj1" fmla="val 8892"/>
              <a:gd name="adj2" fmla="val -95703"/>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rPr>
              <a:t>I</a:t>
            </a:r>
          </a:p>
        </p:txBody>
      </p:sp>
      <p:sp>
        <p:nvSpPr>
          <p:cNvPr id="34" name="Oval Callout 33"/>
          <p:cNvSpPr/>
          <p:nvPr/>
        </p:nvSpPr>
        <p:spPr>
          <a:xfrm>
            <a:off x="2916007" y="5795444"/>
            <a:ext cx="866121" cy="519415"/>
          </a:xfrm>
          <a:prstGeom prst="wedgeEllipseCallout">
            <a:avLst>
              <a:gd name="adj1" fmla="val 36417"/>
              <a:gd name="adj2" fmla="val -67152"/>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rPr>
              <a:t>You</a:t>
            </a:r>
          </a:p>
        </p:txBody>
      </p:sp>
      <p:sp>
        <p:nvSpPr>
          <p:cNvPr id="36" name="Oval Callout 35"/>
          <p:cNvSpPr/>
          <p:nvPr/>
        </p:nvSpPr>
        <p:spPr>
          <a:xfrm>
            <a:off x="6133134" y="5880363"/>
            <a:ext cx="651444" cy="491987"/>
          </a:xfrm>
          <a:prstGeom prst="wedgeEllipseCallout">
            <a:avLst>
              <a:gd name="adj1" fmla="val 8892"/>
              <a:gd name="adj2" fmla="val -95703"/>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rPr>
              <a:t>I</a:t>
            </a:r>
          </a:p>
        </p:txBody>
      </p:sp>
      <p:sp>
        <p:nvSpPr>
          <p:cNvPr id="37" name="Oval Callout 36"/>
          <p:cNvSpPr/>
          <p:nvPr/>
        </p:nvSpPr>
        <p:spPr>
          <a:xfrm>
            <a:off x="8858482" y="5852935"/>
            <a:ext cx="849714" cy="519415"/>
          </a:xfrm>
          <a:prstGeom prst="wedgeEllipseCallout">
            <a:avLst>
              <a:gd name="adj1" fmla="val 36417"/>
              <a:gd name="adj2" fmla="val -67152"/>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rPr>
              <a:t>You</a:t>
            </a:r>
          </a:p>
        </p:txBody>
      </p:sp>
      <p:sp>
        <p:nvSpPr>
          <p:cNvPr id="2" name="Rectangle 1">
            <a:extLst>
              <a:ext uri="{FF2B5EF4-FFF2-40B4-BE49-F238E27FC236}">
                <a16:creationId xmlns:a16="http://schemas.microsoft.com/office/drawing/2014/main" id="{5AE28873-18E0-5444-A79E-B1E045731295}"/>
              </a:ext>
            </a:extLst>
          </p:cNvPr>
          <p:cNvSpPr/>
          <p:nvPr/>
        </p:nvSpPr>
        <p:spPr>
          <a:xfrm>
            <a:off x="1269815" y="5221521"/>
            <a:ext cx="152317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Interview 1</a:t>
            </a:r>
          </a:p>
        </p:txBody>
      </p:sp>
      <p:sp>
        <p:nvSpPr>
          <p:cNvPr id="8" name="Rectangle 7">
            <a:extLst>
              <a:ext uri="{FF2B5EF4-FFF2-40B4-BE49-F238E27FC236}">
                <a16:creationId xmlns:a16="http://schemas.microsoft.com/office/drawing/2014/main" id="{67AB4306-7B9E-A244-B800-85366859A8E6}"/>
              </a:ext>
            </a:extLst>
          </p:cNvPr>
          <p:cNvSpPr/>
          <p:nvPr/>
        </p:nvSpPr>
        <p:spPr>
          <a:xfrm>
            <a:off x="6939007" y="5223495"/>
            <a:ext cx="152317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Interview 2</a:t>
            </a:r>
          </a:p>
        </p:txBody>
      </p:sp>
      <p:cxnSp>
        <p:nvCxnSpPr>
          <p:cNvPr id="10" name="Straight Connector 9">
            <a:extLst>
              <a:ext uri="{FF2B5EF4-FFF2-40B4-BE49-F238E27FC236}">
                <a16:creationId xmlns:a16="http://schemas.microsoft.com/office/drawing/2014/main" id="{783A0EEE-4972-444B-970C-5166E7A74C09}"/>
              </a:ext>
            </a:extLst>
          </p:cNvPr>
          <p:cNvCxnSpPr>
            <a:cxnSpLocks/>
          </p:cNvCxnSpPr>
          <p:nvPr/>
        </p:nvCxnSpPr>
        <p:spPr>
          <a:xfrm>
            <a:off x="6149721" y="4992028"/>
            <a:ext cx="0" cy="140172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45" name="Picture 44" descr="background rectangle">
            <a:extLst>
              <a:ext uri="{FF2B5EF4-FFF2-40B4-BE49-F238E27FC236}">
                <a16:creationId xmlns:a16="http://schemas.microsoft.com/office/drawing/2014/main" id="{69EE7061-2923-460E-994C-773477407A4C}"/>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6" name="Title 3">
            <a:extLst>
              <a:ext uri="{FF2B5EF4-FFF2-40B4-BE49-F238E27FC236}">
                <a16:creationId xmlns:a16="http://schemas.microsoft.com/office/drawing/2014/main" id="{6E13A17D-E262-4776-B25B-FA9B1C299274}"/>
              </a:ext>
            </a:extLst>
          </p:cNvPr>
          <p:cNvSpPr>
            <a:spLocks noGrp="1"/>
          </p:cNvSpPr>
          <p:nvPr>
            <p:ph type="title"/>
          </p:nvPr>
        </p:nvSpPr>
        <p:spPr>
          <a:xfrm>
            <a:off x="0" y="296864"/>
            <a:ext cx="5265384" cy="707849"/>
          </a:xfrm>
        </p:spPr>
        <p:txBody>
          <a:bodyPr>
            <a:normAutofit fontScale="90000"/>
          </a:bodyPr>
          <a:lstStyle/>
          <a:p>
            <a:r>
              <a:rPr lang="en-GB" sz="3600" b="1" dirty="0">
                <a:solidFill>
                  <a:schemeClr val="bg1"/>
                </a:solidFill>
              </a:rPr>
              <a:t>Opposites attract – </a:t>
            </a:r>
            <a:r>
              <a:rPr lang="en-GB" sz="3600" b="1" i="1" dirty="0">
                <a:solidFill>
                  <a:schemeClr val="bg1"/>
                </a:solidFill>
              </a:rPr>
              <a:t>je</a:t>
            </a:r>
            <a:r>
              <a:rPr lang="en-GB" sz="3600" b="1" dirty="0">
                <a:solidFill>
                  <a:schemeClr val="bg1"/>
                </a:solidFill>
              </a:rPr>
              <a:t>/</a:t>
            </a:r>
            <a:r>
              <a:rPr lang="fr-FR" sz="3600" b="1" i="1" dirty="0">
                <a:solidFill>
                  <a:schemeClr val="bg1"/>
                </a:solidFill>
              </a:rPr>
              <a:t>tu</a:t>
            </a:r>
            <a:r>
              <a:rPr lang="en-GB" sz="3600" b="1" dirty="0">
                <a:solidFill>
                  <a:schemeClr val="bg1"/>
                </a:solidFill>
              </a:rPr>
              <a:t>?</a:t>
            </a:r>
          </a:p>
        </p:txBody>
      </p:sp>
      <p:sp>
        <p:nvSpPr>
          <p:cNvPr id="57" name="Rounded Rectangle 46">
            <a:extLst>
              <a:ext uri="{FF2B5EF4-FFF2-40B4-BE49-F238E27FC236}">
                <a16:creationId xmlns:a16="http://schemas.microsoft.com/office/drawing/2014/main" id="{F59DCA22-68EC-4CEE-A4E6-4D3DAEA4F58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02565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6" grpId="0" animBg="1"/>
      <p:bldP spid="17" grpId="0" animBg="1"/>
      <p:bldP spid="18" grpId="0" animBg="1"/>
      <p:bldP spid="19" grpId="0" animBg="1"/>
      <p:bldP spid="21" grpId="0" animBg="1"/>
      <p:bldP spid="22" grpId="0" animBg="1"/>
      <p:bldP spid="3" grpId="0"/>
      <p:bldP spid="42" grpId="0"/>
      <p:bldP spid="43" grpId="0"/>
      <p:bldP spid="46" grpId="0"/>
      <p:bldP spid="52" grpId="0"/>
      <p:bldP spid="53" grpId="0"/>
      <p:bldP spid="54" grpId="0"/>
      <p:bldP spid="5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 name="Content Placeholder 4">
            <a:extLst>
              <a:ext uri="{FF2B5EF4-FFF2-40B4-BE49-F238E27FC236}">
                <a16:creationId xmlns:a16="http://schemas.microsoft.com/office/drawing/2014/main" id="{7B17F54F-BBDF-4736-9C9C-B0B15CA230A5}"/>
              </a:ext>
            </a:extLst>
          </p:cNvPr>
          <p:cNvGraphicFramePr>
            <a:graphicFrameLocks noGrp="1"/>
          </p:cNvGraphicFramePr>
          <p:nvPr>
            <p:ph idx="1"/>
            <p:extLst>
              <p:ext uri="{D42A27DB-BD31-4B8C-83A1-F6EECF244321}">
                <p14:modId xmlns:p14="http://schemas.microsoft.com/office/powerpoint/2010/main" val="1239931433"/>
              </p:ext>
            </p:extLst>
          </p:nvPr>
        </p:nvGraphicFramePr>
        <p:xfrm>
          <a:off x="568984" y="1505744"/>
          <a:ext cx="11054031" cy="4082146"/>
        </p:xfrm>
        <a:graphic>
          <a:graphicData uri="http://schemas.openxmlformats.org/drawingml/2006/table">
            <a:tbl>
              <a:tblPr firstRow="1" bandRow="1">
                <a:tableStyleId>{5C22544A-7EE6-4342-B048-85BDC9FD1C3A}</a:tableStyleId>
              </a:tblPr>
              <a:tblGrid>
                <a:gridCol w="639612">
                  <a:extLst>
                    <a:ext uri="{9D8B030D-6E8A-4147-A177-3AD203B41FA5}">
                      <a16:colId xmlns:a16="http://schemas.microsoft.com/office/drawing/2014/main" val="2548973513"/>
                    </a:ext>
                  </a:extLst>
                </a:gridCol>
                <a:gridCol w="3175930">
                  <a:extLst>
                    <a:ext uri="{9D8B030D-6E8A-4147-A177-3AD203B41FA5}">
                      <a16:colId xmlns:a16="http://schemas.microsoft.com/office/drawing/2014/main" val="2775102314"/>
                    </a:ext>
                  </a:extLst>
                </a:gridCol>
                <a:gridCol w="822960">
                  <a:extLst>
                    <a:ext uri="{9D8B030D-6E8A-4147-A177-3AD203B41FA5}">
                      <a16:colId xmlns:a16="http://schemas.microsoft.com/office/drawing/2014/main" val="2063340645"/>
                    </a:ext>
                  </a:extLst>
                </a:gridCol>
                <a:gridCol w="777381">
                  <a:extLst>
                    <a:ext uri="{9D8B030D-6E8A-4147-A177-3AD203B41FA5}">
                      <a16:colId xmlns:a16="http://schemas.microsoft.com/office/drawing/2014/main" val="1149418214"/>
                    </a:ext>
                  </a:extLst>
                </a:gridCol>
                <a:gridCol w="734359">
                  <a:extLst>
                    <a:ext uri="{9D8B030D-6E8A-4147-A177-3AD203B41FA5}">
                      <a16:colId xmlns:a16="http://schemas.microsoft.com/office/drawing/2014/main" val="3028703937"/>
                    </a:ext>
                  </a:extLst>
                </a:gridCol>
                <a:gridCol w="3376144">
                  <a:extLst>
                    <a:ext uri="{9D8B030D-6E8A-4147-A177-3AD203B41FA5}">
                      <a16:colId xmlns:a16="http://schemas.microsoft.com/office/drawing/2014/main" val="1859025906"/>
                    </a:ext>
                  </a:extLst>
                </a:gridCol>
                <a:gridCol w="789709">
                  <a:extLst>
                    <a:ext uri="{9D8B030D-6E8A-4147-A177-3AD203B41FA5}">
                      <a16:colId xmlns:a16="http://schemas.microsoft.com/office/drawing/2014/main" val="3979149899"/>
                    </a:ext>
                  </a:extLst>
                </a:gridCol>
                <a:gridCol w="737936">
                  <a:extLst>
                    <a:ext uri="{9D8B030D-6E8A-4147-A177-3AD203B41FA5}">
                      <a16:colId xmlns:a16="http://schemas.microsoft.com/office/drawing/2014/main" val="4000977675"/>
                    </a:ext>
                  </a:extLst>
                </a:gridCol>
              </a:tblGrid>
              <a:tr h="1287162">
                <a:tc gridSpan="8">
                  <a:txBody>
                    <a:bodyPr/>
                    <a:lstStyle/>
                    <a:p>
                      <a:r>
                        <a:rPr lang="en-GB" sz="2000" b="0" dirty="0">
                          <a:solidFill>
                            <a:schemeClr val="accent5">
                              <a:lumMod val="50000"/>
                            </a:schemeClr>
                          </a:solidFill>
                          <a:latin typeface="Century Gothic" panose="020B0502020202020204" pitchFamily="34" charset="0"/>
                        </a:rPr>
                        <a:t>You are in a noisy </a:t>
                      </a:r>
                      <a:r>
                        <a:rPr lang="en-GB" sz="2000" b="0" baseline="0" dirty="0">
                          <a:solidFill>
                            <a:schemeClr val="accent5">
                              <a:lumMod val="50000"/>
                            </a:schemeClr>
                          </a:solidFill>
                          <a:latin typeface="Century Gothic" panose="020B0502020202020204" pitchFamily="34" charset="0"/>
                        </a:rPr>
                        <a:t>café. You can only hear parts of the conversations.  </a:t>
                      </a:r>
                      <a:br>
                        <a:rPr lang="en-GB" sz="2000" b="0" baseline="0" dirty="0">
                          <a:solidFill>
                            <a:schemeClr val="accent5">
                              <a:lumMod val="50000"/>
                            </a:schemeClr>
                          </a:solidFill>
                          <a:latin typeface="Century Gothic" panose="020B0502020202020204" pitchFamily="34" charset="0"/>
                        </a:rPr>
                      </a:br>
                      <a:r>
                        <a:rPr lang="en-GB" sz="2000" b="0" baseline="0" dirty="0">
                          <a:solidFill>
                            <a:schemeClr val="accent5">
                              <a:lumMod val="50000"/>
                            </a:schemeClr>
                          </a:solidFill>
                          <a:latin typeface="Century Gothic" panose="020B0502020202020204" pitchFamily="34" charset="0"/>
                        </a:rPr>
                        <a:t>Listen carefully to the verb. </a:t>
                      </a:r>
                      <a:br>
                        <a:rPr lang="en-GB" sz="2000" b="0" baseline="0" dirty="0">
                          <a:solidFill>
                            <a:schemeClr val="accent5">
                              <a:lumMod val="50000"/>
                            </a:schemeClr>
                          </a:solidFill>
                          <a:latin typeface="Century Gothic" panose="020B0502020202020204" pitchFamily="34" charset="0"/>
                        </a:rPr>
                      </a:br>
                      <a:r>
                        <a:rPr lang="en-GB" sz="2000" b="0" baseline="0" dirty="0">
                          <a:solidFill>
                            <a:schemeClr val="accent5">
                              <a:lumMod val="50000"/>
                            </a:schemeClr>
                          </a:solidFill>
                          <a:latin typeface="Century Gothic" panose="020B0502020202020204" pitchFamily="34" charset="0"/>
                        </a:rPr>
                        <a:t>Is the person describing themselves (‘I’…) or the person they are talking to (‘you…’)?     </a:t>
                      </a:r>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861482725"/>
                  </a:ext>
                </a:extLst>
              </a:tr>
              <a:tr h="698746">
                <a:tc gridSpan="2">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698746">
                <a:tc>
                  <a:txBody>
                    <a:bodyPr/>
                    <a:lstStyle/>
                    <a:p>
                      <a:pPr algn="ct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Tu es grand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Tu es</a:t>
                      </a:r>
                      <a:r>
                        <a:rPr lang="en-GB" sz="2400" b="0" baseline="0" dirty="0">
                          <a:solidFill>
                            <a:schemeClr val="accent5">
                              <a:lumMod val="50000"/>
                            </a:schemeClr>
                          </a:solidFill>
                          <a:latin typeface="Century Gothic" panose="020B0502020202020204" pitchFamily="34" charset="0"/>
                        </a:rPr>
                        <a:t> cool</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98746">
                <a:tc>
                  <a:txBody>
                    <a:bodyPr/>
                    <a:lstStyle/>
                    <a:p>
                      <a:pPr algn="ct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   Je </a:t>
                      </a:r>
                      <a:r>
                        <a:rPr lang="en-GB" sz="2400" b="0" dirty="0" err="1">
                          <a:solidFill>
                            <a:schemeClr val="accent5">
                              <a:lumMod val="50000"/>
                            </a:schemeClr>
                          </a:solidFill>
                          <a:latin typeface="Century Gothic" panose="020B0502020202020204" pitchFamily="34" charset="0"/>
                        </a:rPr>
                        <a:t>suis</a:t>
                      </a:r>
                      <a:r>
                        <a:rPr lang="en-GB" sz="2400" b="0" baseline="0" dirty="0">
                          <a:solidFill>
                            <a:schemeClr val="accent5">
                              <a:lumMod val="50000"/>
                            </a:schemeClr>
                          </a:solidFill>
                          <a:latin typeface="Century Gothic" panose="020B0502020202020204" pitchFamily="34" charset="0"/>
                        </a:rPr>
                        <a:t> petit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   Tu es </a:t>
                      </a:r>
                      <a:r>
                        <a:rPr lang="en-GB" sz="2400" dirty="0" err="1">
                          <a:solidFill>
                            <a:schemeClr val="accent5">
                              <a:lumMod val="50000"/>
                            </a:schemeClr>
                          </a:solidFill>
                          <a:latin typeface="Century Gothic" panose="020B0502020202020204" pitchFamily="34" charset="0"/>
                        </a:rPr>
                        <a:t>calme</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698746">
                <a:tc>
                  <a:txBody>
                    <a:bodyPr/>
                    <a:lstStyle/>
                    <a:p>
                      <a:pPr algn="ct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Je </a:t>
                      </a:r>
                      <a:r>
                        <a:rPr lang="en-GB" sz="2400" b="0" dirty="0" err="1">
                          <a:solidFill>
                            <a:schemeClr val="accent5">
                              <a:lumMod val="50000"/>
                            </a:schemeClr>
                          </a:solidFill>
                          <a:latin typeface="Century Gothic" panose="020B0502020202020204" pitchFamily="34" charset="0"/>
                        </a:rPr>
                        <a:t>suis</a:t>
                      </a:r>
                      <a:r>
                        <a:rPr lang="en-GB" sz="2400" b="0" baseline="0" dirty="0">
                          <a:solidFill>
                            <a:schemeClr val="accent5">
                              <a:lumMod val="50000"/>
                            </a:schemeClr>
                          </a:solidFill>
                          <a:latin typeface="Century Gothic" panose="020B0502020202020204" pitchFamily="34" charset="0"/>
                        </a:rPr>
                        <a:t> anglais</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a:solidFill>
                            <a:schemeClr val="accent5">
                              <a:lumMod val="50000"/>
                            </a:schemeClr>
                          </a:solidFill>
                          <a:latin typeface="Century Gothic" panose="020B0502020202020204" pitchFamily="34" charset="0"/>
                        </a:rPr>
                        <a:t>   Je </a:t>
                      </a:r>
                      <a:r>
                        <a:rPr lang="en-GB" sz="2400" dirty="0" err="1">
                          <a:solidFill>
                            <a:schemeClr val="accent5">
                              <a:lumMod val="50000"/>
                            </a:schemeClr>
                          </a:solidFill>
                          <a:latin typeface="Century Gothic" panose="020B0502020202020204" pitchFamily="34" charset="0"/>
                        </a:rPr>
                        <a:t>suis</a:t>
                      </a:r>
                      <a:r>
                        <a:rPr lang="en-GB" sz="2400" dirty="0">
                          <a:solidFill>
                            <a:schemeClr val="accent5">
                              <a:lumMod val="50000"/>
                            </a:schemeClr>
                          </a:solidFill>
                          <a:latin typeface="Century Gothic" panose="020B0502020202020204" pitchFamily="34" charset="0"/>
                        </a:rPr>
                        <a:t> </a:t>
                      </a:r>
                      <a:r>
                        <a:rPr lang="en-GB" sz="2400" b="0" dirty="0">
                          <a:solidFill>
                            <a:schemeClr val="accent5">
                              <a:lumMod val="50000"/>
                            </a:schemeClr>
                          </a:solidFill>
                          <a:latin typeface="Century Gothic" panose="020B0502020202020204" pitchFamily="34" charset="0"/>
                        </a:rPr>
                        <a:t>français</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bl>
          </a:graphicData>
        </a:graphic>
      </p:graphicFrame>
      <p:sp>
        <p:nvSpPr>
          <p:cNvPr id="13" name="Action Button: Custom 12">
            <a:hlinkClick r:id="" action="ppaction://noaction" highlightClick="1">
              <a:snd r:embed="rId3" name="20. 1. es grand.wav"/>
            </a:hlinkClick>
          </p:cNvPr>
          <p:cNvSpPr/>
          <p:nvPr/>
        </p:nvSpPr>
        <p:spPr>
          <a:xfrm>
            <a:off x="683294" y="3609224"/>
            <a:ext cx="421200" cy="419654"/>
          </a:xfrm>
          <a:prstGeom prst="actionButtonBlank">
            <a:avLst/>
          </a:prstGeom>
          <a:solidFill>
            <a:schemeClr val="accent5">
              <a:lumMod val="50000"/>
            </a:schemeClr>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4" name="Action Button: Custom 13">
            <a:hlinkClick r:id="" action="ppaction://noaction" highlightClick="1">
              <a:snd r:embed="rId4" name="20. 2. suis petit.wav"/>
            </a:hlinkClick>
          </p:cNvPr>
          <p:cNvSpPr/>
          <p:nvPr/>
        </p:nvSpPr>
        <p:spPr>
          <a:xfrm>
            <a:off x="683294" y="4313119"/>
            <a:ext cx="421200" cy="419654"/>
          </a:xfrm>
          <a:prstGeom prst="actionButtonBlank">
            <a:avLst/>
          </a:prstGeom>
          <a:solidFill>
            <a:schemeClr val="accent5">
              <a:lumMod val="50000"/>
            </a:schemeClr>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5" name="Action Button: Custom 14">
            <a:hlinkClick r:id="" action="ppaction://noaction" highlightClick="1">
              <a:snd r:embed="rId5" name="20. 3. suis anglais.wav"/>
            </a:hlinkClick>
          </p:cNvPr>
          <p:cNvSpPr/>
          <p:nvPr/>
        </p:nvSpPr>
        <p:spPr>
          <a:xfrm>
            <a:off x="683294" y="5017014"/>
            <a:ext cx="421200" cy="419654"/>
          </a:xfrm>
          <a:prstGeom prst="actionButtonBlank">
            <a:avLst/>
          </a:prstGeom>
          <a:solidFill>
            <a:schemeClr val="accent5">
              <a:lumMod val="50000"/>
            </a:schemeClr>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6" name="Action Button: Custom 15">
            <a:hlinkClick r:id="" action="ppaction://noaction" highlightClick="1">
              <a:snd r:embed="rId6" name="20. 4. es cool.wav"/>
            </a:hlinkClick>
          </p:cNvPr>
          <p:cNvSpPr/>
          <p:nvPr/>
        </p:nvSpPr>
        <p:spPr>
          <a:xfrm>
            <a:off x="6130782" y="3603467"/>
            <a:ext cx="421200" cy="419654"/>
          </a:xfrm>
          <a:prstGeom prst="actionButtonBlank">
            <a:avLst/>
          </a:prstGeom>
          <a:solidFill>
            <a:schemeClr val="accent5">
              <a:lumMod val="50000"/>
            </a:schemeClr>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Action Button: Custom 17">
            <a:hlinkClick r:id="" action="ppaction://noaction" highlightClick="1">
              <a:snd r:embed="rId7" name="20. 5. es calme.wav"/>
            </a:hlinkClick>
          </p:cNvPr>
          <p:cNvSpPr/>
          <p:nvPr/>
        </p:nvSpPr>
        <p:spPr>
          <a:xfrm>
            <a:off x="6137315" y="4296976"/>
            <a:ext cx="421200" cy="419654"/>
          </a:xfrm>
          <a:prstGeom prst="actionButtonBlank">
            <a:avLst/>
          </a:prstGeom>
          <a:solidFill>
            <a:schemeClr val="accent5">
              <a:lumMod val="50000"/>
            </a:schemeClr>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Action Button: Custom 20">
            <a:hlinkClick r:id="" action="ppaction://noaction" highlightClick="1">
              <a:snd r:embed="rId8" name="20. 6. suis francais.wav"/>
            </a:hlinkClick>
          </p:cNvPr>
          <p:cNvSpPr/>
          <p:nvPr/>
        </p:nvSpPr>
        <p:spPr>
          <a:xfrm>
            <a:off x="6131364" y="5007688"/>
            <a:ext cx="421200" cy="419654"/>
          </a:xfrm>
          <a:prstGeom prst="actionButtonBlank">
            <a:avLst/>
          </a:prstGeom>
          <a:solidFill>
            <a:schemeClr val="accent5">
              <a:lumMod val="50000"/>
            </a:schemeClr>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26" name="Picture 25" descr="background rectangle">
            <a:extLst>
              <a:ext uri="{FF2B5EF4-FFF2-40B4-BE49-F238E27FC236}">
                <a16:creationId xmlns:a16="http://schemas.microsoft.com/office/drawing/2014/main" id="{1C3C18CE-DFEA-4826-A420-FF7379C805BA}"/>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EA12138E-D3F0-4EF1-822A-B56A1688C85D}"/>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Hit or miss – </a:t>
            </a:r>
            <a:r>
              <a:rPr lang="en-GB" sz="3600" b="1" i="1" dirty="0">
                <a:solidFill>
                  <a:schemeClr val="bg1"/>
                </a:solidFill>
              </a:rPr>
              <a:t>je</a:t>
            </a:r>
            <a:r>
              <a:rPr lang="en-GB" sz="3600" b="1" dirty="0">
                <a:solidFill>
                  <a:schemeClr val="bg1"/>
                </a:solidFill>
              </a:rPr>
              <a:t>/</a:t>
            </a:r>
            <a:r>
              <a:rPr lang="en-GB" sz="3600" b="1" i="1" dirty="0" err="1">
                <a:solidFill>
                  <a:schemeClr val="bg1"/>
                </a:solidFill>
              </a:rPr>
              <a:t>tu</a:t>
            </a:r>
            <a:r>
              <a:rPr lang="en-GB" sz="3600" b="1" dirty="0">
                <a:solidFill>
                  <a:schemeClr val="bg1"/>
                </a:solidFill>
              </a:rPr>
              <a:t>?</a:t>
            </a:r>
          </a:p>
        </p:txBody>
      </p:sp>
      <p:sp>
        <p:nvSpPr>
          <p:cNvPr id="28" name="Rounded Rectangle 46">
            <a:extLst>
              <a:ext uri="{FF2B5EF4-FFF2-40B4-BE49-F238E27FC236}">
                <a16:creationId xmlns:a16="http://schemas.microsoft.com/office/drawing/2014/main" id="{D97A58F0-36BE-436B-B22A-142380A92906}"/>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7" name="Oval Callout 32">
            <a:extLst>
              <a:ext uri="{FF2B5EF4-FFF2-40B4-BE49-F238E27FC236}">
                <a16:creationId xmlns:a16="http://schemas.microsoft.com/office/drawing/2014/main" id="{61B56AF8-15FB-40F5-8C85-13F82C5206C7}"/>
              </a:ext>
            </a:extLst>
          </p:cNvPr>
          <p:cNvSpPr/>
          <p:nvPr/>
        </p:nvSpPr>
        <p:spPr>
          <a:xfrm>
            <a:off x="4225662" y="2793642"/>
            <a:ext cx="939337" cy="519415"/>
          </a:xfrm>
          <a:prstGeom prst="wedgeEllipseCallout">
            <a:avLst>
              <a:gd name="adj1" fmla="val -53958"/>
              <a:gd name="adj2" fmla="val -56867"/>
            </a:avLst>
          </a:prstGeom>
          <a:solidFill>
            <a:srgbClr val="FFC0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a:t>
            </a:r>
          </a:p>
        </p:txBody>
      </p:sp>
      <p:sp>
        <p:nvSpPr>
          <p:cNvPr id="68" name="Oval Callout 22">
            <a:extLst>
              <a:ext uri="{FF2B5EF4-FFF2-40B4-BE49-F238E27FC236}">
                <a16:creationId xmlns:a16="http://schemas.microsoft.com/office/drawing/2014/main" id="{7F49B41C-AFD9-4C39-938E-37EFCE62A1F4}"/>
              </a:ext>
            </a:extLst>
          </p:cNvPr>
          <p:cNvSpPr/>
          <p:nvPr/>
        </p:nvSpPr>
        <p:spPr>
          <a:xfrm>
            <a:off x="9916713" y="2893790"/>
            <a:ext cx="939337" cy="519415"/>
          </a:xfrm>
          <a:prstGeom prst="wedgeEllipseCallout">
            <a:avLst>
              <a:gd name="adj1" fmla="val -53958"/>
              <a:gd name="adj2" fmla="val -56867"/>
            </a:avLst>
          </a:prstGeom>
          <a:solidFill>
            <a:srgbClr val="FFC0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a:t>
            </a:r>
          </a:p>
        </p:txBody>
      </p:sp>
      <p:sp>
        <p:nvSpPr>
          <p:cNvPr id="69" name="Oval Callout 23">
            <a:extLst>
              <a:ext uri="{FF2B5EF4-FFF2-40B4-BE49-F238E27FC236}">
                <a16:creationId xmlns:a16="http://schemas.microsoft.com/office/drawing/2014/main" id="{8CE3BA4F-E5BE-435E-909A-179979B63AAA}"/>
              </a:ext>
            </a:extLst>
          </p:cNvPr>
          <p:cNvSpPr/>
          <p:nvPr/>
        </p:nvSpPr>
        <p:spPr>
          <a:xfrm>
            <a:off x="10927954" y="2875278"/>
            <a:ext cx="939337" cy="519415"/>
          </a:xfrm>
          <a:prstGeom prst="wedgeEllipseCallout">
            <a:avLst>
              <a:gd name="adj1" fmla="val 54512"/>
              <a:gd name="adj2" fmla="val -61897"/>
            </a:avLst>
          </a:prstGeom>
          <a:solidFill>
            <a:srgbClr val="FFC0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a:t>
            </a:r>
          </a:p>
        </p:txBody>
      </p:sp>
      <p:sp>
        <p:nvSpPr>
          <p:cNvPr id="70" name="Oval Callout 24">
            <a:extLst>
              <a:ext uri="{FF2B5EF4-FFF2-40B4-BE49-F238E27FC236}">
                <a16:creationId xmlns:a16="http://schemas.microsoft.com/office/drawing/2014/main" id="{A5425621-4E99-4ADE-8738-CE48CBB53567}"/>
              </a:ext>
            </a:extLst>
          </p:cNvPr>
          <p:cNvSpPr/>
          <p:nvPr/>
        </p:nvSpPr>
        <p:spPr>
          <a:xfrm>
            <a:off x="5236903" y="2810197"/>
            <a:ext cx="939337" cy="519415"/>
          </a:xfrm>
          <a:prstGeom prst="wedgeEllipseCallout">
            <a:avLst>
              <a:gd name="adj1" fmla="val 54512"/>
              <a:gd name="adj2" fmla="val -61897"/>
            </a:avLst>
          </a:prstGeom>
          <a:solidFill>
            <a:srgbClr val="FFC0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a:t>
            </a:r>
          </a:p>
        </p:txBody>
      </p:sp>
      <p:pic>
        <p:nvPicPr>
          <p:cNvPr id="71" name="Picture 70">
            <a:extLst>
              <a:ext uri="{FF2B5EF4-FFF2-40B4-BE49-F238E27FC236}">
                <a16:creationId xmlns:a16="http://schemas.microsoft.com/office/drawing/2014/main" id="{8E66E3C5-2E01-455B-ADC5-04C8B1E6C1B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05675" y="3554358"/>
            <a:ext cx="498794" cy="519576"/>
          </a:xfrm>
          <a:prstGeom prst="rect">
            <a:avLst/>
          </a:prstGeom>
        </p:spPr>
      </p:pic>
      <p:pic>
        <p:nvPicPr>
          <p:cNvPr id="72" name="Picture 71">
            <a:extLst>
              <a:ext uri="{FF2B5EF4-FFF2-40B4-BE49-F238E27FC236}">
                <a16:creationId xmlns:a16="http://schemas.microsoft.com/office/drawing/2014/main" id="{38D7BF99-6457-4E7F-B372-1F6F8E733A0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32464" y="4268693"/>
            <a:ext cx="498794" cy="519576"/>
          </a:xfrm>
          <a:prstGeom prst="rect">
            <a:avLst/>
          </a:prstGeom>
        </p:spPr>
      </p:pic>
      <p:pic>
        <p:nvPicPr>
          <p:cNvPr id="73" name="Picture 72">
            <a:extLst>
              <a:ext uri="{FF2B5EF4-FFF2-40B4-BE49-F238E27FC236}">
                <a16:creationId xmlns:a16="http://schemas.microsoft.com/office/drawing/2014/main" id="{69FEA58C-6502-4467-A049-47C95CB54A5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94321" y="4933060"/>
            <a:ext cx="498794" cy="519576"/>
          </a:xfrm>
          <a:prstGeom prst="rect">
            <a:avLst/>
          </a:prstGeom>
        </p:spPr>
      </p:pic>
      <p:pic>
        <p:nvPicPr>
          <p:cNvPr id="74" name="Picture 73">
            <a:extLst>
              <a:ext uri="{FF2B5EF4-FFF2-40B4-BE49-F238E27FC236}">
                <a16:creationId xmlns:a16="http://schemas.microsoft.com/office/drawing/2014/main" id="{6FBFF1E9-5FEC-4E37-B5D9-67F0DDEE400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37026" y="3611401"/>
            <a:ext cx="498794" cy="519576"/>
          </a:xfrm>
          <a:prstGeom prst="rect">
            <a:avLst/>
          </a:prstGeom>
        </p:spPr>
      </p:pic>
      <p:pic>
        <p:nvPicPr>
          <p:cNvPr id="76" name="Picture 75">
            <a:extLst>
              <a:ext uri="{FF2B5EF4-FFF2-40B4-BE49-F238E27FC236}">
                <a16:creationId xmlns:a16="http://schemas.microsoft.com/office/drawing/2014/main" id="{290A981C-08EF-416E-8B95-DF8EE80571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40043" y="4268693"/>
            <a:ext cx="498794" cy="519576"/>
          </a:xfrm>
          <a:prstGeom prst="rect">
            <a:avLst/>
          </a:prstGeom>
        </p:spPr>
      </p:pic>
      <p:pic>
        <p:nvPicPr>
          <p:cNvPr id="78" name="Picture 77">
            <a:extLst>
              <a:ext uri="{FF2B5EF4-FFF2-40B4-BE49-F238E27FC236}">
                <a16:creationId xmlns:a16="http://schemas.microsoft.com/office/drawing/2014/main" id="{9C365330-D44E-45DB-804E-EB2CC6DF6D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34846" y="4982606"/>
            <a:ext cx="498794" cy="519576"/>
          </a:xfrm>
          <a:prstGeom prst="rect">
            <a:avLst/>
          </a:prstGeom>
        </p:spPr>
      </p:pic>
      <p:sp>
        <p:nvSpPr>
          <p:cNvPr id="79" name="Rectangle 78">
            <a:extLst>
              <a:ext uri="{FF2B5EF4-FFF2-40B4-BE49-F238E27FC236}">
                <a16:creationId xmlns:a16="http://schemas.microsoft.com/office/drawing/2014/main" id="{39F03CDE-A54F-4A35-842D-0630ADA702F4}"/>
              </a:ext>
            </a:extLst>
          </p:cNvPr>
          <p:cNvSpPr/>
          <p:nvPr/>
        </p:nvSpPr>
        <p:spPr>
          <a:xfrm>
            <a:off x="1512605" y="3603467"/>
            <a:ext cx="1847431"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0" name="Rectangle 79">
            <a:extLst>
              <a:ext uri="{FF2B5EF4-FFF2-40B4-BE49-F238E27FC236}">
                <a16:creationId xmlns:a16="http://schemas.microsoft.com/office/drawing/2014/main" id="{3940F8C4-6488-4ADD-B12F-C7942718A2CB}"/>
              </a:ext>
            </a:extLst>
          </p:cNvPr>
          <p:cNvSpPr/>
          <p:nvPr/>
        </p:nvSpPr>
        <p:spPr>
          <a:xfrm>
            <a:off x="1513198" y="4276745"/>
            <a:ext cx="1768985"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1" name="Rectangle 80">
            <a:extLst>
              <a:ext uri="{FF2B5EF4-FFF2-40B4-BE49-F238E27FC236}">
                <a16:creationId xmlns:a16="http://schemas.microsoft.com/office/drawing/2014/main" id="{6E950997-AD7E-434D-A1D2-B4FE30845CAE}"/>
              </a:ext>
            </a:extLst>
          </p:cNvPr>
          <p:cNvSpPr/>
          <p:nvPr/>
        </p:nvSpPr>
        <p:spPr>
          <a:xfrm>
            <a:off x="1512605" y="4982606"/>
            <a:ext cx="2231327"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2" name="Rectangle 81">
            <a:extLst>
              <a:ext uri="{FF2B5EF4-FFF2-40B4-BE49-F238E27FC236}">
                <a16:creationId xmlns:a16="http://schemas.microsoft.com/office/drawing/2014/main" id="{341F9B3A-64FD-409E-AF9C-8D605F0190E9}"/>
              </a:ext>
            </a:extLst>
          </p:cNvPr>
          <p:cNvSpPr/>
          <p:nvPr/>
        </p:nvSpPr>
        <p:spPr>
          <a:xfrm>
            <a:off x="6852819" y="3546817"/>
            <a:ext cx="1832234"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4" name="Rectangle 83">
            <a:extLst>
              <a:ext uri="{FF2B5EF4-FFF2-40B4-BE49-F238E27FC236}">
                <a16:creationId xmlns:a16="http://schemas.microsoft.com/office/drawing/2014/main" id="{0D020435-B0A1-4400-A181-164516F9AFFE}"/>
              </a:ext>
            </a:extLst>
          </p:cNvPr>
          <p:cNvSpPr/>
          <p:nvPr/>
        </p:nvSpPr>
        <p:spPr>
          <a:xfrm>
            <a:off x="6813310" y="4318857"/>
            <a:ext cx="2096773"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6" name="Rectangle 85">
            <a:extLst>
              <a:ext uri="{FF2B5EF4-FFF2-40B4-BE49-F238E27FC236}">
                <a16:creationId xmlns:a16="http://schemas.microsoft.com/office/drawing/2014/main" id="{2AF74CF5-3FA2-4241-990F-65A502C6E9A7}"/>
              </a:ext>
            </a:extLst>
          </p:cNvPr>
          <p:cNvSpPr/>
          <p:nvPr/>
        </p:nvSpPr>
        <p:spPr>
          <a:xfrm>
            <a:off x="6988459" y="4978717"/>
            <a:ext cx="2319063"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3" name="Explosion 2 4">
            <a:extLst>
              <a:ext uri="{FF2B5EF4-FFF2-40B4-BE49-F238E27FC236}">
                <a16:creationId xmlns:a16="http://schemas.microsoft.com/office/drawing/2014/main" id="{9E258EF7-D2AB-4105-AAA8-F6AB56C57EFF}"/>
              </a:ext>
            </a:extLst>
          </p:cNvPr>
          <p:cNvSpPr/>
          <p:nvPr/>
        </p:nvSpPr>
        <p:spPr>
          <a:xfrm rot="1587298">
            <a:off x="1223786" y="3388814"/>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4" name="Explosion 2 14">
            <a:extLst>
              <a:ext uri="{FF2B5EF4-FFF2-40B4-BE49-F238E27FC236}">
                <a16:creationId xmlns:a16="http://schemas.microsoft.com/office/drawing/2014/main" id="{CCE24E83-B171-4AF6-A46F-B78EA2FC4C33}"/>
              </a:ext>
            </a:extLst>
          </p:cNvPr>
          <p:cNvSpPr/>
          <p:nvPr/>
        </p:nvSpPr>
        <p:spPr>
          <a:xfrm rot="1587298">
            <a:off x="1259874" y="4088514"/>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5" name="Explosion 2 15">
            <a:extLst>
              <a:ext uri="{FF2B5EF4-FFF2-40B4-BE49-F238E27FC236}">
                <a16:creationId xmlns:a16="http://schemas.microsoft.com/office/drawing/2014/main" id="{6042FED8-B6EC-43B0-8252-EBAFFD5B6025}"/>
              </a:ext>
            </a:extLst>
          </p:cNvPr>
          <p:cNvSpPr/>
          <p:nvPr/>
        </p:nvSpPr>
        <p:spPr>
          <a:xfrm rot="1587298">
            <a:off x="1282978" y="4837971"/>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6" name="Explosion 2 16">
            <a:extLst>
              <a:ext uri="{FF2B5EF4-FFF2-40B4-BE49-F238E27FC236}">
                <a16:creationId xmlns:a16="http://schemas.microsoft.com/office/drawing/2014/main" id="{8EC29875-6390-4A83-836E-83A246B62491}"/>
              </a:ext>
            </a:extLst>
          </p:cNvPr>
          <p:cNvSpPr/>
          <p:nvPr/>
        </p:nvSpPr>
        <p:spPr>
          <a:xfrm rot="1587298">
            <a:off x="6901802" y="3410205"/>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9" name="Explosion 2 18">
            <a:extLst>
              <a:ext uri="{FF2B5EF4-FFF2-40B4-BE49-F238E27FC236}">
                <a16:creationId xmlns:a16="http://schemas.microsoft.com/office/drawing/2014/main" id="{6AD41524-53DB-4303-91E0-DA7367F13775}"/>
              </a:ext>
            </a:extLst>
          </p:cNvPr>
          <p:cNvSpPr/>
          <p:nvPr/>
        </p:nvSpPr>
        <p:spPr>
          <a:xfrm rot="1587298">
            <a:off x="6971995" y="4095413"/>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87" name="Explosion 2 21">
            <a:extLst>
              <a:ext uri="{FF2B5EF4-FFF2-40B4-BE49-F238E27FC236}">
                <a16:creationId xmlns:a16="http://schemas.microsoft.com/office/drawing/2014/main" id="{8262F82E-DF99-4C38-A86D-A9274A5D6D6D}"/>
              </a:ext>
            </a:extLst>
          </p:cNvPr>
          <p:cNvSpPr/>
          <p:nvPr/>
        </p:nvSpPr>
        <p:spPr>
          <a:xfrm rot="1587298">
            <a:off x="7010138" y="4780357"/>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44932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80"/>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6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8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82"/>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6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par>
                                <p:cTn id="39" presetID="1" presetClass="exit" presetSubtype="0" fill="hold" grpId="0" nodeType="withEffect">
                                  <p:stCondLst>
                                    <p:cond delay="0"/>
                                  </p:stCondLst>
                                  <p:childTnLst>
                                    <p:set>
                                      <p:cBhvr>
                                        <p:cTn id="40" dur="1" fill="hold">
                                          <p:stCondLst>
                                            <p:cond delay="0"/>
                                          </p:stCondLst>
                                        </p:cTn>
                                        <p:tgtEl>
                                          <p:spTgt spid="84"/>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8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par>
                                <p:cTn id="47" presetID="1" presetClass="exit" presetSubtype="0" fill="hold" grpId="0" nodeType="withEffect">
                                  <p:stCondLst>
                                    <p:cond delay="0"/>
                                  </p:stCondLst>
                                  <p:childTnLst>
                                    <p:set>
                                      <p:cBhvr>
                                        <p:cTn id="48" dur="1" fill="hold">
                                          <p:stCondLst>
                                            <p:cond delay="0"/>
                                          </p:stCondLst>
                                        </p:cTn>
                                        <p:tgtEl>
                                          <p:spTgt spid="86"/>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animBg="1"/>
      <p:bldP spid="81" grpId="0" animBg="1"/>
      <p:bldP spid="82" grpId="0" animBg="1"/>
      <p:bldP spid="84" grpId="0" animBg="1"/>
      <p:bldP spid="86" grpId="0" animBg="1"/>
      <p:bldP spid="63" grpId="0" animBg="1"/>
      <p:bldP spid="64" grpId="0" animBg="1"/>
      <p:bldP spid="65" grpId="0" animBg="1"/>
      <p:bldP spid="66" grpId="0" animBg="1"/>
      <p:bldP spid="89" grpId="0" animBg="1"/>
      <p:bldP spid="8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 name="Content Placeholder 4">
            <a:extLst>
              <a:ext uri="{FF2B5EF4-FFF2-40B4-BE49-F238E27FC236}">
                <a16:creationId xmlns:a16="http://schemas.microsoft.com/office/drawing/2014/main" id="{7B17F54F-BBDF-4736-9C9C-B0B15CA230A5}"/>
              </a:ext>
            </a:extLst>
          </p:cNvPr>
          <p:cNvGraphicFramePr>
            <a:graphicFrameLocks noGrp="1"/>
          </p:cNvGraphicFramePr>
          <p:nvPr>
            <p:ph idx="1"/>
            <p:extLst>
              <p:ext uri="{D42A27DB-BD31-4B8C-83A1-F6EECF244321}">
                <p14:modId xmlns:p14="http://schemas.microsoft.com/office/powerpoint/2010/main" val="2108776615"/>
              </p:ext>
            </p:extLst>
          </p:nvPr>
        </p:nvGraphicFramePr>
        <p:xfrm>
          <a:off x="568984" y="1505744"/>
          <a:ext cx="11054031" cy="4082146"/>
        </p:xfrm>
        <a:graphic>
          <a:graphicData uri="http://schemas.openxmlformats.org/drawingml/2006/table">
            <a:tbl>
              <a:tblPr firstRow="1" bandRow="1">
                <a:tableStyleId>{5C22544A-7EE6-4342-B048-85BDC9FD1C3A}</a:tableStyleId>
              </a:tblPr>
              <a:tblGrid>
                <a:gridCol w="639612">
                  <a:extLst>
                    <a:ext uri="{9D8B030D-6E8A-4147-A177-3AD203B41FA5}">
                      <a16:colId xmlns:a16="http://schemas.microsoft.com/office/drawing/2014/main" val="2548973513"/>
                    </a:ext>
                  </a:extLst>
                </a:gridCol>
                <a:gridCol w="3175930">
                  <a:extLst>
                    <a:ext uri="{9D8B030D-6E8A-4147-A177-3AD203B41FA5}">
                      <a16:colId xmlns:a16="http://schemas.microsoft.com/office/drawing/2014/main" val="2775102314"/>
                    </a:ext>
                  </a:extLst>
                </a:gridCol>
                <a:gridCol w="822960">
                  <a:extLst>
                    <a:ext uri="{9D8B030D-6E8A-4147-A177-3AD203B41FA5}">
                      <a16:colId xmlns:a16="http://schemas.microsoft.com/office/drawing/2014/main" val="2063340645"/>
                    </a:ext>
                  </a:extLst>
                </a:gridCol>
                <a:gridCol w="777381">
                  <a:extLst>
                    <a:ext uri="{9D8B030D-6E8A-4147-A177-3AD203B41FA5}">
                      <a16:colId xmlns:a16="http://schemas.microsoft.com/office/drawing/2014/main" val="1149418214"/>
                    </a:ext>
                  </a:extLst>
                </a:gridCol>
                <a:gridCol w="734359">
                  <a:extLst>
                    <a:ext uri="{9D8B030D-6E8A-4147-A177-3AD203B41FA5}">
                      <a16:colId xmlns:a16="http://schemas.microsoft.com/office/drawing/2014/main" val="3028703937"/>
                    </a:ext>
                  </a:extLst>
                </a:gridCol>
                <a:gridCol w="3376144">
                  <a:extLst>
                    <a:ext uri="{9D8B030D-6E8A-4147-A177-3AD203B41FA5}">
                      <a16:colId xmlns:a16="http://schemas.microsoft.com/office/drawing/2014/main" val="1859025906"/>
                    </a:ext>
                  </a:extLst>
                </a:gridCol>
                <a:gridCol w="789709">
                  <a:extLst>
                    <a:ext uri="{9D8B030D-6E8A-4147-A177-3AD203B41FA5}">
                      <a16:colId xmlns:a16="http://schemas.microsoft.com/office/drawing/2014/main" val="3979149899"/>
                    </a:ext>
                  </a:extLst>
                </a:gridCol>
                <a:gridCol w="737936">
                  <a:extLst>
                    <a:ext uri="{9D8B030D-6E8A-4147-A177-3AD203B41FA5}">
                      <a16:colId xmlns:a16="http://schemas.microsoft.com/office/drawing/2014/main" val="4000977675"/>
                    </a:ext>
                  </a:extLst>
                </a:gridCol>
              </a:tblGrid>
              <a:tr h="1287162">
                <a:tc gridSpan="8">
                  <a:txBody>
                    <a:bodyPr/>
                    <a:lstStyle/>
                    <a:p>
                      <a:r>
                        <a:rPr lang="en-GB" sz="2000" b="0" dirty="0">
                          <a:solidFill>
                            <a:schemeClr val="accent5">
                              <a:lumMod val="50000"/>
                            </a:schemeClr>
                          </a:solidFill>
                          <a:latin typeface="Century Gothic" panose="020B0502020202020204" pitchFamily="34" charset="0"/>
                        </a:rPr>
                        <a:t>You are in a noisy </a:t>
                      </a:r>
                      <a:r>
                        <a:rPr lang="en-GB" sz="2000" b="0" baseline="0" dirty="0">
                          <a:solidFill>
                            <a:schemeClr val="accent5">
                              <a:lumMod val="50000"/>
                            </a:schemeClr>
                          </a:solidFill>
                          <a:latin typeface="Century Gothic" panose="020B0502020202020204" pitchFamily="34" charset="0"/>
                        </a:rPr>
                        <a:t>café. You can only hear parts of the conversations.  </a:t>
                      </a:r>
                      <a:br>
                        <a:rPr lang="en-GB" sz="2000" b="0" baseline="0" dirty="0">
                          <a:solidFill>
                            <a:schemeClr val="accent5">
                              <a:lumMod val="50000"/>
                            </a:schemeClr>
                          </a:solidFill>
                          <a:latin typeface="Century Gothic" panose="020B0502020202020204" pitchFamily="34" charset="0"/>
                        </a:rPr>
                      </a:br>
                      <a:r>
                        <a:rPr lang="en-GB" sz="2000" b="0" baseline="0" dirty="0">
                          <a:solidFill>
                            <a:schemeClr val="accent5">
                              <a:lumMod val="50000"/>
                            </a:schemeClr>
                          </a:solidFill>
                          <a:latin typeface="Century Gothic" panose="020B0502020202020204" pitchFamily="34" charset="0"/>
                        </a:rPr>
                        <a:t>Listen carefully to the verb. </a:t>
                      </a:r>
                      <a:br>
                        <a:rPr lang="en-GB" sz="2000" b="0" baseline="0" dirty="0">
                          <a:solidFill>
                            <a:schemeClr val="accent5">
                              <a:lumMod val="50000"/>
                            </a:schemeClr>
                          </a:solidFill>
                          <a:latin typeface="Century Gothic" panose="020B0502020202020204" pitchFamily="34" charset="0"/>
                        </a:rPr>
                      </a:br>
                      <a:r>
                        <a:rPr lang="en-GB" sz="2000" b="0" baseline="0" dirty="0">
                          <a:solidFill>
                            <a:schemeClr val="accent5">
                              <a:lumMod val="50000"/>
                            </a:schemeClr>
                          </a:solidFill>
                          <a:latin typeface="Century Gothic" panose="020B0502020202020204" pitchFamily="34" charset="0"/>
                        </a:rPr>
                        <a:t>Is the person is describing themselves (‘I’…) or the person they are talking to (‘you…’)?     </a:t>
                      </a:r>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861482725"/>
                  </a:ext>
                </a:extLst>
              </a:tr>
              <a:tr h="698746">
                <a:tc gridSpan="2">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698746">
                <a:tc>
                  <a:txBody>
                    <a:bodyPr/>
                    <a:lstStyle/>
                    <a:p>
                      <a:pPr algn="ct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Tu es grand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Tu es</a:t>
                      </a:r>
                      <a:r>
                        <a:rPr lang="en-GB" sz="2400" b="0" baseline="0" dirty="0">
                          <a:solidFill>
                            <a:schemeClr val="accent5">
                              <a:lumMod val="50000"/>
                            </a:schemeClr>
                          </a:solidFill>
                          <a:latin typeface="Century Gothic" panose="020B0502020202020204" pitchFamily="34" charset="0"/>
                        </a:rPr>
                        <a:t> cool</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98746">
                <a:tc>
                  <a:txBody>
                    <a:bodyPr/>
                    <a:lstStyle/>
                    <a:p>
                      <a:pPr algn="ct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  Je </a:t>
                      </a:r>
                      <a:r>
                        <a:rPr lang="en-GB" sz="2400" b="0" dirty="0" err="1">
                          <a:solidFill>
                            <a:schemeClr val="accent5">
                              <a:lumMod val="50000"/>
                            </a:schemeClr>
                          </a:solidFill>
                          <a:latin typeface="Century Gothic" panose="020B0502020202020204" pitchFamily="34" charset="0"/>
                        </a:rPr>
                        <a:t>suis</a:t>
                      </a:r>
                      <a:r>
                        <a:rPr lang="en-GB" sz="2400" b="0" baseline="0" dirty="0">
                          <a:solidFill>
                            <a:schemeClr val="accent5">
                              <a:lumMod val="50000"/>
                            </a:schemeClr>
                          </a:solidFill>
                          <a:latin typeface="Century Gothic" panose="020B0502020202020204" pitchFamily="34" charset="0"/>
                        </a:rPr>
                        <a:t> petit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  Tu es </a:t>
                      </a:r>
                      <a:r>
                        <a:rPr lang="en-GB" sz="2400" dirty="0" err="1">
                          <a:solidFill>
                            <a:schemeClr val="accent5">
                              <a:lumMod val="50000"/>
                            </a:schemeClr>
                          </a:solidFill>
                          <a:latin typeface="Century Gothic" panose="020B0502020202020204" pitchFamily="34" charset="0"/>
                        </a:rPr>
                        <a:t>calme</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698746">
                <a:tc>
                  <a:txBody>
                    <a:bodyPr/>
                    <a:lstStyle/>
                    <a:p>
                      <a:pPr algn="ct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Je </a:t>
                      </a:r>
                      <a:r>
                        <a:rPr lang="en-GB" sz="2400" b="0" dirty="0" err="1">
                          <a:solidFill>
                            <a:schemeClr val="accent5">
                              <a:lumMod val="50000"/>
                            </a:schemeClr>
                          </a:solidFill>
                          <a:latin typeface="Century Gothic" panose="020B0502020202020204" pitchFamily="34" charset="0"/>
                        </a:rPr>
                        <a:t>suis</a:t>
                      </a:r>
                      <a:r>
                        <a:rPr lang="en-GB" sz="2400" b="0" baseline="0" dirty="0">
                          <a:solidFill>
                            <a:schemeClr val="accent5">
                              <a:lumMod val="50000"/>
                            </a:schemeClr>
                          </a:solidFill>
                          <a:latin typeface="Century Gothic" panose="020B0502020202020204" pitchFamily="34" charset="0"/>
                        </a:rPr>
                        <a:t> anglais</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a:solidFill>
                            <a:schemeClr val="accent5">
                              <a:lumMod val="50000"/>
                            </a:schemeClr>
                          </a:solidFill>
                          <a:latin typeface="Century Gothic" panose="020B0502020202020204" pitchFamily="34" charset="0"/>
                        </a:rPr>
                        <a:t>  Je </a:t>
                      </a:r>
                      <a:r>
                        <a:rPr lang="en-GB" sz="2400" dirty="0" err="1">
                          <a:solidFill>
                            <a:schemeClr val="accent5">
                              <a:lumMod val="50000"/>
                            </a:schemeClr>
                          </a:solidFill>
                          <a:latin typeface="Century Gothic" panose="020B0502020202020204" pitchFamily="34" charset="0"/>
                        </a:rPr>
                        <a:t>suis</a:t>
                      </a:r>
                      <a:r>
                        <a:rPr lang="en-GB" sz="2400" dirty="0">
                          <a:solidFill>
                            <a:schemeClr val="accent5">
                              <a:lumMod val="50000"/>
                            </a:schemeClr>
                          </a:solidFill>
                          <a:latin typeface="Century Gothic" panose="020B0502020202020204" pitchFamily="34" charset="0"/>
                        </a:rPr>
                        <a:t> </a:t>
                      </a:r>
                      <a:r>
                        <a:rPr lang="en-GB" sz="2400" b="0" dirty="0">
                          <a:solidFill>
                            <a:schemeClr val="accent5">
                              <a:lumMod val="50000"/>
                            </a:schemeClr>
                          </a:solidFill>
                          <a:latin typeface="Century Gothic" panose="020B0502020202020204" pitchFamily="34" charset="0"/>
                        </a:rPr>
                        <a:t>français</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bl>
          </a:graphicData>
        </a:graphic>
      </p:graphicFrame>
      <p:sp>
        <p:nvSpPr>
          <p:cNvPr id="13" name="Action Button: Custom 12">
            <a:hlinkClick r:id="" action="ppaction://noaction" highlightClick="1">
              <a:snd r:embed="rId3" name="21. 1. tu.wav"/>
            </a:hlinkClick>
          </p:cNvPr>
          <p:cNvSpPr/>
          <p:nvPr/>
        </p:nvSpPr>
        <p:spPr>
          <a:xfrm>
            <a:off x="683294" y="3609224"/>
            <a:ext cx="421200" cy="419654"/>
          </a:xfrm>
          <a:prstGeom prst="actionButtonBlank">
            <a:avLst/>
          </a:prstGeom>
          <a:solidFill>
            <a:schemeClr val="accent5">
              <a:lumMod val="50000"/>
            </a:schemeClr>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4" name="Action Button: Custom 13">
            <a:hlinkClick r:id="" action="ppaction://noaction" highlightClick="1">
              <a:snd r:embed="rId4" name="21. 2. je.wav"/>
            </a:hlinkClick>
          </p:cNvPr>
          <p:cNvSpPr/>
          <p:nvPr/>
        </p:nvSpPr>
        <p:spPr>
          <a:xfrm>
            <a:off x="683294" y="4313119"/>
            <a:ext cx="421200" cy="419654"/>
          </a:xfrm>
          <a:prstGeom prst="actionButtonBlank">
            <a:avLst/>
          </a:prstGeom>
          <a:solidFill>
            <a:schemeClr val="accent5">
              <a:lumMod val="50000"/>
            </a:schemeClr>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5" name="Action Button: Custom 14">
            <a:hlinkClick r:id="" action="ppaction://noaction" highlightClick="1">
              <a:snd r:embed="rId5" name="21. 3. je.wav"/>
            </a:hlinkClick>
          </p:cNvPr>
          <p:cNvSpPr/>
          <p:nvPr/>
        </p:nvSpPr>
        <p:spPr>
          <a:xfrm>
            <a:off x="683294" y="5017014"/>
            <a:ext cx="421200" cy="419654"/>
          </a:xfrm>
          <a:prstGeom prst="actionButtonBlank">
            <a:avLst/>
          </a:prstGeom>
          <a:solidFill>
            <a:schemeClr val="accent5">
              <a:lumMod val="50000"/>
            </a:schemeClr>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6" name="Action Button: Custom 15">
            <a:hlinkClick r:id="" action="ppaction://noaction" highlightClick="1">
              <a:snd r:embed="rId6" name="21. 4. tu.wav"/>
            </a:hlinkClick>
          </p:cNvPr>
          <p:cNvSpPr/>
          <p:nvPr/>
        </p:nvSpPr>
        <p:spPr>
          <a:xfrm>
            <a:off x="6130782" y="3603467"/>
            <a:ext cx="421200" cy="419654"/>
          </a:xfrm>
          <a:prstGeom prst="actionButtonBlank">
            <a:avLst/>
          </a:prstGeom>
          <a:solidFill>
            <a:schemeClr val="accent5">
              <a:lumMod val="50000"/>
            </a:schemeClr>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Action Button: Custom 17">
            <a:hlinkClick r:id="" action="ppaction://noaction" highlightClick="1">
              <a:snd r:embed="rId7" name="21. 5. tu.wav"/>
            </a:hlinkClick>
          </p:cNvPr>
          <p:cNvSpPr/>
          <p:nvPr/>
        </p:nvSpPr>
        <p:spPr>
          <a:xfrm>
            <a:off x="6137315" y="4296976"/>
            <a:ext cx="421200" cy="419654"/>
          </a:xfrm>
          <a:prstGeom prst="actionButtonBlank">
            <a:avLst/>
          </a:prstGeom>
          <a:solidFill>
            <a:schemeClr val="accent5">
              <a:lumMod val="50000"/>
            </a:schemeClr>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Action Button: Custom 20">
            <a:hlinkClick r:id="" action="ppaction://noaction" highlightClick="1">
              <a:snd r:embed="rId8" name="21. 6. je.wav"/>
            </a:hlinkClick>
          </p:cNvPr>
          <p:cNvSpPr/>
          <p:nvPr/>
        </p:nvSpPr>
        <p:spPr>
          <a:xfrm>
            <a:off x="6131364" y="5007688"/>
            <a:ext cx="421200" cy="419654"/>
          </a:xfrm>
          <a:prstGeom prst="actionButtonBlank">
            <a:avLst/>
          </a:prstGeom>
          <a:solidFill>
            <a:schemeClr val="accent5">
              <a:lumMod val="50000"/>
            </a:schemeClr>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26" name="Picture 25" descr="background rectangle">
            <a:extLst>
              <a:ext uri="{FF2B5EF4-FFF2-40B4-BE49-F238E27FC236}">
                <a16:creationId xmlns:a16="http://schemas.microsoft.com/office/drawing/2014/main" id="{1C3C18CE-DFEA-4826-A420-FF7379C805BA}"/>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EA12138E-D3F0-4EF1-822A-B56A1688C85D}"/>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Hit or miss – </a:t>
            </a:r>
            <a:r>
              <a:rPr lang="en-GB" sz="3600" b="1" i="1" dirty="0">
                <a:solidFill>
                  <a:schemeClr val="bg1"/>
                </a:solidFill>
              </a:rPr>
              <a:t>je</a:t>
            </a:r>
            <a:r>
              <a:rPr lang="en-GB" sz="3600" b="1" dirty="0">
                <a:solidFill>
                  <a:schemeClr val="bg1"/>
                </a:solidFill>
              </a:rPr>
              <a:t>/</a:t>
            </a:r>
            <a:r>
              <a:rPr lang="en-GB" sz="3600" b="1" i="1" dirty="0" err="1">
                <a:solidFill>
                  <a:schemeClr val="bg1"/>
                </a:solidFill>
              </a:rPr>
              <a:t>tu</a:t>
            </a:r>
            <a:r>
              <a:rPr lang="en-GB" sz="3600" b="1" dirty="0">
                <a:solidFill>
                  <a:schemeClr val="bg1"/>
                </a:solidFill>
              </a:rPr>
              <a:t>?</a:t>
            </a:r>
          </a:p>
        </p:txBody>
      </p:sp>
      <p:sp>
        <p:nvSpPr>
          <p:cNvPr id="28" name="Rounded Rectangle 46">
            <a:extLst>
              <a:ext uri="{FF2B5EF4-FFF2-40B4-BE49-F238E27FC236}">
                <a16:creationId xmlns:a16="http://schemas.microsoft.com/office/drawing/2014/main" id="{D97A58F0-36BE-436B-B22A-142380A92906}"/>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7" name="Oval Callout 32">
            <a:extLst>
              <a:ext uri="{FF2B5EF4-FFF2-40B4-BE49-F238E27FC236}">
                <a16:creationId xmlns:a16="http://schemas.microsoft.com/office/drawing/2014/main" id="{61B56AF8-15FB-40F5-8C85-13F82C5206C7}"/>
              </a:ext>
            </a:extLst>
          </p:cNvPr>
          <p:cNvSpPr/>
          <p:nvPr/>
        </p:nvSpPr>
        <p:spPr>
          <a:xfrm>
            <a:off x="4225662" y="2793642"/>
            <a:ext cx="939337" cy="519415"/>
          </a:xfrm>
          <a:prstGeom prst="wedgeEllipseCallout">
            <a:avLst>
              <a:gd name="adj1" fmla="val -53958"/>
              <a:gd name="adj2" fmla="val -56867"/>
            </a:avLst>
          </a:prstGeom>
          <a:solidFill>
            <a:srgbClr val="FFC0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a:t>
            </a:r>
          </a:p>
        </p:txBody>
      </p:sp>
      <p:sp>
        <p:nvSpPr>
          <p:cNvPr id="68" name="Oval Callout 22">
            <a:extLst>
              <a:ext uri="{FF2B5EF4-FFF2-40B4-BE49-F238E27FC236}">
                <a16:creationId xmlns:a16="http://schemas.microsoft.com/office/drawing/2014/main" id="{7F49B41C-AFD9-4C39-938E-37EFCE62A1F4}"/>
              </a:ext>
            </a:extLst>
          </p:cNvPr>
          <p:cNvSpPr/>
          <p:nvPr/>
        </p:nvSpPr>
        <p:spPr>
          <a:xfrm>
            <a:off x="9916713" y="2893790"/>
            <a:ext cx="939337" cy="519415"/>
          </a:xfrm>
          <a:prstGeom prst="wedgeEllipseCallout">
            <a:avLst>
              <a:gd name="adj1" fmla="val -53958"/>
              <a:gd name="adj2" fmla="val -56867"/>
            </a:avLst>
          </a:prstGeom>
          <a:solidFill>
            <a:srgbClr val="FFC0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a:t>
            </a:r>
          </a:p>
        </p:txBody>
      </p:sp>
      <p:sp>
        <p:nvSpPr>
          <p:cNvPr id="69" name="Oval Callout 23">
            <a:extLst>
              <a:ext uri="{FF2B5EF4-FFF2-40B4-BE49-F238E27FC236}">
                <a16:creationId xmlns:a16="http://schemas.microsoft.com/office/drawing/2014/main" id="{8CE3BA4F-E5BE-435E-909A-179979B63AAA}"/>
              </a:ext>
            </a:extLst>
          </p:cNvPr>
          <p:cNvSpPr/>
          <p:nvPr/>
        </p:nvSpPr>
        <p:spPr>
          <a:xfrm>
            <a:off x="10927954" y="2875278"/>
            <a:ext cx="939337" cy="519415"/>
          </a:xfrm>
          <a:prstGeom prst="wedgeEllipseCallout">
            <a:avLst>
              <a:gd name="adj1" fmla="val 54512"/>
              <a:gd name="adj2" fmla="val -61897"/>
            </a:avLst>
          </a:prstGeom>
          <a:solidFill>
            <a:srgbClr val="FFC0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a:t>
            </a:r>
          </a:p>
        </p:txBody>
      </p:sp>
      <p:sp>
        <p:nvSpPr>
          <p:cNvPr id="70" name="Oval Callout 24">
            <a:extLst>
              <a:ext uri="{FF2B5EF4-FFF2-40B4-BE49-F238E27FC236}">
                <a16:creationId xmlns:a16="http://schemas.microsoft.com/office/drawing/2014/main" id="{A5425621-4E99-4ADE-8738-CE48CBB53567}"/>
              </a:ext>
            </a:extLst>
          </p:cNvPr>
          <p:cNvSpPr/>
          <p:nvPr/>
        </p:nvSpPr>
        <p:spPr>
          <a:xfrm>
            <a:off x="5236903" y="2810197"/>
            <a:ext cx="939337" cy="519415"/>
          </a:xfrm>
          <a:prstGeom prst="wedgeEllipseCallout">
            <a:avLst>
              <a:gd name="adj1" fmla="val 54512"/>
              <a:gd name="adj2" fmla="val -61897"/>
            </a:avLst>
          </a:prstGeom>
          <a:solidFill>
            <a:srgbClr val="FFC0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a:t>
            </a:r>
          </a:p>
        </p:txBody>
      </p:sp>
      <p:pic>
        <p:nvPicPr>
          <p:cNvPr id="71" name="Picture 70">
            <a:extLst>
              <a:ext uri="{FF2B5EF4-FFF2-40B4-BE49-F238E27FC236}">
                <a16:creationId xmlns:a16="http://schemas.microsoft.com/office/drawing/2014/main" id="{8E66E3C5-2E01-455B-ADC5-04C8B1E6C1B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05675" y="3554358"/>
            <a:ext cx="498794" cy="519576"/>
          </a:xfrm>
          <a:prstGeom prst="rect">
            <a:avLst/>
          </a:prstGeom>
        </p:spPr>
      </p:pic>
      <p:pic>
        <p:nvPicPr>
          <p:cNvPr id="72" name="Picture 71">
            <a:extLst>
              <a:ext uri="{FF2B5EF4-FFF2-40B4-BE49-F238E27FC236}">
                <a16:creationId xmlns:a16="http://schemas.microsoft.com/office/drawing/2014/main" id="{38D7BF99-6457-4E7F-B372-1F6F8E733A0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32464" y="4268693"/>
            <a:ext cx="498794" cy="519576"/>
          </a:xfrm>
          <a:prstGeom prst="rect">
            <a:avLst/>
          </a:prstGeom>
        </p:spPr>
      </p:pic>
      <p:pic>
        <p:nvPicPr>
          <p:cNvPr id="73" name="Picture 72">
            <a:extLst>
              <a:ext uri="{FF2B5EF4-FFF2-40B4-BE49-F238E27FC236}">
                <a16:creationId xmlns:a16="http://schemas.microsoft.com/office/drawing/2014/main" id="{69FEA58C-6502-4467-A049-47C95CB54A5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94321" y="4933060"/>
            <a:ext cx="498794" cy="519576"/>
          </a:xfrm>
          <a:prstGeom prst="rect">
            <a:avLst/>
          </a:prstGeom>
        </p:spPr>
      </p:pic>
      <p:pic>
        <p:nvPicPr>
          <p:cNvPr id="74" name="Picture 73">
            <a:extLst>
              <a:ext uri="{FF2B5EF4-FFF2-40B4-BE49-F238E27FC236}">
                <a16:creationId xmlns:a16="http://schemas.microsoft.com/office/drawing/2014/main" id="{6FBFF1E9-5FEC-4E37-B5D9-67F0DDEE400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37026" y="3611401"/>
            <a:ext cx="498794" cy="519576"/>
          </a:xfrm>
          <a:prstGeom prst="rect">
            <a:avLst/>
          </a:prstGeom>
        </p:spPr>
      </p:pic>
      <p:pic>
        <p:nvPicPr>
          <p:cNvPr id="76" name="Picture 75">
            <a:extLst>
              <a:ext uri="{FF2B5EF4-FFF2-40B4-BE49-F238E27FC236}">
                <a16:creationId xmlns:a16="http://schemas.microsoft.com/office/drawing/2014/main" id="{290A981C-08EF-416E-8B95-DF8EE80571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40043" y="4268693"/>
            <a:ext cx="498794" cy="519576"/>
          </a:xfrm>
          <a:prstGeom prst="rect">
            <a:avLst/>
          </a:prstGeom>
        </p:spPr>
      </p:pic>
      <p:pic>
        <p:nvPicPr>
          <p:cNvPr id="78" name="Picture 77">
            <a:extLst>
              <a:ext uri="{FF2B5EF4-FFF2-40B4-BE49-F238E27FC236}">
                <a16:creationId xmlns:a16="http://schemas.microsoft.com/office/drawing/2014/main" id="{9C365330-D44E-45DB-804E-EB2CC6DF6D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34846" y="4982606"/>
            <a:ext cx="498794" cy="519576"/>
          </a:xfrm>
          <a:prstGeom prst="rect">
            <a:avLst/>
          </a:prstGeom>
        </p:spPr>
      </p:pic>
      <p:sp>
        <p:nvSpPr>
          <p:cNvPr id="79" name="Rectangle 78">
            <a:extLst>
              <a:ext uri="{FF2B5EF4-FFF2-40B4-BE49-F238E27FC236}">
                <a16:creationId xmlns:a16="http://schemas.microsoft.com/office/drawing/2014/main" id="{39F03CDE-A54F-4A35-842D-0630ADA702F4}"/>
              </a:ext>
            </a:extLst>
          </p:cNvPr>
          <p:cNvSpPr/>
          <p:nvPr/>
        </p:nvSpPr>
        <p:spPr>
          <a:xfrm>
            <a:off x="1391170" y="3562677"/>
            <a:ext cx="1847431"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0" name="Rectangle 79">
            <a:extLst>
              <a:ext uri="{FF2B5EF4-FFF2-40B4-BE49-F238E27FC236}">
                <a16:creationId xmlns:a16="http://schemas.microsoft.com/office/drawing/2014/main" id="{3940F8C4-6488-4ADD-B12F-C7942718A2CB}"/>
              </a:ext>
            </a:extLst>
          </p:cNvPr>
          <p:cNvSpPr/>
          <p:nvPr/>
        </p:nvSpPr>
        <p:spPr>
          <a:xfrm>
            <a:off x="1445501" y="4247218"/>
            <a:ext cx="1768985"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1" name="Rectangle 80">
            <a:extLst>
              <a:ext uri="{FF2B5EF4-FFF2-40B4-BE49-F238E27FC236}">
                <a16:creationId xmlns:a16="http://schemas.microsoft.com/office/drawing/2014/main" id="{6E950997-AD7E-434D-A1D2-B4FE30845CAE}"/>
              </a:ext>
            </a:extLst>
          </p:cNvPr>
          <p:cNvSpPr/>
          <p:nvPr/>
        </p:nvSpPr>
        <p:spPr>
          <a:xfrm>
            <a:off x="1400456" y="4967256"/>
            <a:ext cx="2201112"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2" name="Rectangle 81">
            <a:extLst>
              <a:ext uri="{FF2B5EF4-FFF2-40B4-BE49-F238E27FC236}">
                <a16:creationId xmlns:a16="http://schemas.microsoft.com/office/drawing/2014/main" id="{341F9B3A-64FD-409E-AF9C-8D605F0190E9}"/>
              </a:ext>
            </a:extLst>
          </p:cNvPr>
          <p:cNvSpPr/>
          <p:nvPr/>
        </p:nvSpPr>
        <p:spPr>
          <a:xfrm>
            <a:off x="6962270" y="3661565"/>
            <a:ext cx="1832234"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4" name="Rectangle 83">
            <a:extLst>
              <a:ext uri="{FF2B5EF4-FFF2-40B4-BE49-F238E27FC236}">
                <a16:creationId xmlns:a16="http://schemas.microsoft.com/office/drawing/2014/main" id="{0D020435-B0A1-4400-A181-164516F9AFFE}"/>
              </a:ext>
            </a:extLst>
          </p:cNvPr>
          <p:cNvSpPr/>
          <p:nvPr/>
        </p:nvSpPr>
        <p:spPr>
          <a:xfrm>
            <a:off x="6808536" y="4335107"/>
            <a:ext cx="1985968"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6" name="Rectangle 85">
            <a:extLst>
              <a:ext uri="{FF2B5EF4-FFF2-40B4-BE49-F238E27FC236}">
                <a16:creationId xmlns:a16="http://schemas.microsoft.com/office/drawing/2014/main" id="{2AF74CF5-3FA2-4241-990F-65A502C6E9A7}"/>
              </a:ext>
            </a:extLst>
          </p:cNvPr>
          <p:cNvSpPr/>
          <p:nvPr/>
        </p:nvSpPr>
        <p:spPr>
          <a:xfrm>
            <a:off x="6950411" y="5051515"/>
            <a:ext cx="2291681"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3" name="Explosion 2 4">
            <a:extLst>
              <a:ext uri="{FF2B5EF4-FFF2-40B4-BE49-F238E27FC236}">
                <a16:creationId xmlns:a16="http://schemas.microsoft.com/office/drawing/2014/main" id="{9E258EF7-D2AB-4105-AAA8-F6AB56C57EFF}"/>
              </a:ext>
            </a:extLst>
          </p:cNvPr>
          <p:cNvSpPr/>
          <p:nvPr/>
        </p:nvSpPr>
        <p:spPr>
          <a:xfrm rot="1587298">
            <a:off x="1232513" y="3433333"/>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4" name="Explosion 2 14">
            <a:extLst>
              <a:ext uri="{FF2B5EF4-FFF2-40B4-BE49-F238E27FC236}">
                <a16:creationId xmlns:a16="http://schemas.microsoft.com/office/drawing/2014/main" id="{CCE24E83-B171-4AF6-A46F-B78EA2FC4C33}"/>
              </a:ext>
            </a:extLst>
          </p:cNvPr>
          <p:cNvSpPr/>
          <p:nvPr/>
        </p:nvSpPr>
        <p:spPr>
          <a:xfrm rot="1587298">
            <a:off x="1244930" y="4085489"/>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5" name="Explosion 2 15">
            <a:extLst>
              <a:ext uri="{FF2B5EF4-FFF2-40B4-BE49-F238E27FC236}">
                <a16:creationId xmlns:a16="http://schemas.microsoft.com/office/drawing/2014/main" id="{6042FED8-B6EC-43B0-8252-EBAFFD5B6025}"/>
              </a:ext>
            </a:extLst>
          </p:cNvPr>
          <p:cNvSpPr/>
          <p:nvPr/>
        </p:nvSpPr>
        <p:spPr>
          <a:xfrm rot="1587298">
            <a:off x="1272144" y="4782022"/>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6" name="Explosion 2 16">
            <a:extLst>
              <a:ext uri="{FF2B5EF4-FFF2-40B4-BE49-F238E27FC236}">
                <a16:creationId xmlns:a16="http://schemas.microsoft.com/office/drawing/2014/main" id="{8EC29875-6390-4A83-836E-83A246B62491}"/>
              </a:ext>
            </a:extLst>
          </p:cNvPr>
          <p:cNvSpPr/>
          <p:nvPr/>
        </p:nvSpPr>
        <p:spPr>
          <a:xfrm rot="1587298">
            <a:off x="6802643" y="3449893"/>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9" name="Explosion 2 18">
            <a:extLst>
              <a:ext uri="{FF2B5EF4-FFF2-40B4-BE49-F238E27FC236}">
                <a16:creationId xmlns:a16="http://schemas.microsoft.com/office/drawing/2014/main" id="{6AD41524-53DB-4303-91E0-DA7367F13775}"/>
              </a:ext>
            </a:extLst>
          </p:cNvPr>
          <p:cNvSpPr/>
          <p:nvPr/>
        </p:nvSpPr>
        <p:spPr>
          <a:xfrm rot="1587298">
            <a:off x="6883106" y="4136745"/>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87" name="Explosion 2 21">
            <a:extLst>
              <a:ext uri="{FF2B5EF4-FFF2-40B4-BE49-F238E27FC236}">
                <a16:creationId xmlns:a16="http://schemas.microsoft.com/office/drawing/2014/main" id="{8262F82E-DF99-4C38-A86D-A9274A5D6D6D}"/>
              </a:ext>
            </a:extLst>
          </p:cNvPr>
          <p:cNvSpPr/>
          <p:nvPr/>
        </p:nvSpPr>
        <p:spPr>
          <a:xfrm rot="1587298">
            <a:off x="6894633" y="4836239"/>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4909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6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8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81"/>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6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82"/>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6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par>
                                <p:cTn id="39" presetID="1" presetClass="exit" presetSubtype="0" fill="hold" grpId="0" nodeType="withEffect">
                                  <p:stCondLst>
                                    <p:cond delay="0"/>
                                  </p:stCondLst>
                                  <p:childTnLst>
                                    <p:set>
                                      <p:cBhvr>
                                        <p:cTn id="40" dur="1" fill="hold">
                                          <p:stCondLst>
                                            <p:cond delay="0"/>
                                          </p:stCondLst>
                                        </p:cTn>
                                        <p:tgtEl>
                                          <p:spTgt spid="84"/>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8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par>
                                <p:cTn id="47" presetID="1" presetClass="exit" presetSubtype="0" fill="hold" grpId="0" nodeType="withEffect">
                                  <p:stCondLst>
                                    <p:cond delay="0"/>
                                  </p:stCondLst>
                                  <p:childTnLst>
                                    <p:set>
                                      <p:cBhvr>
                                        <p:cTn id="48" dur="1" fill="hold">
                                          <p:stCondLst>
                                            <p:cond delay="0"/>
                                          </p:stCondLst>
                                        </p:cTn>
                                        <p:tgtEl>
                                          <p:spTgt spid="86"/>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animBg="1"/>
      <p:bldP spid="81" grpId="0" animBg="1"/>
      <p:bldP spid="82" grpId="0" animBg="1"/>
      <p:bldP spid="84" grpId="0" animBg="1"/>
      <p:bldP spid="86" grpId="0" animBg="1"/>
      <p:bldP spid="63" grpId="0" animBg="1"/>
      <p:bldP spid="64" grpId="0" animBg="1"/>
      <p:bldP spid="65" grpId="0" animBg="1"/>
      <p:bldP spid="66" grpId="0" animBg="1"/>
      <p:bldP spid="89" grpId="0" animBg="1"/>
      <p:bldP spid="8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753714" y="4658714"/>
            <a:ext cx="367061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Partner B</a:t>
            </a:r>
          </a:p>
        </p:txBody>
      </p:sp>
      <p:sp>
        <p:nvSpPr>
          <p:cNvPr id="55" name="Oval Callout 54">
            <a:extLst>
              <a:ext uri="{FF2B5EF4-FFF2-40B4-BE49-F238E27FC236}">
                <a16:creationId xmlns:a16="http://schemas.microsoft.com/office/drawing/2014/main" id="{CA1DAED4-E058-054F-963D-F66C7EAD5CDA}"/>
              </a:ext>
            </a:extLst>
          </p:cNvPr>
          <p:cNvSpPr/>
          <p:nvPr/>
        </p:nvSpPr>
        <p:spPr>
          <a:xfrm>
            <a:off x="5703373" y="296528"/>
            <a:ext cx="6099732" cy="2041842"/>
          </a:xfrm>
          <a:prstGeom prst="wedgeEllipseCallout">
            <a:avLst>
              <a:gd name="adj1" fmla="val -49460"/>
              <a:gd name="adj2" fmla="val 10484"/>
            </a:avLst>
          </a:prstGeom>
          <a:solidFill>
            <a:schemeClr val="accent1">
              <a:lumMod val="50000"/>
            </a:schemeClr>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Pick a pronoun (‘je’ or ‘</a:t>
            </a:r>
            <a:r>
              <a:rPr kumimoji="0" lang="en-US"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tu</a:t>
            </a: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Pick an adjective.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Create a sentence.</a:t>
            </a:r>
          </a:p>
        </p:txBody>
      </p:sp>
      <p:sp>
        <p:nvSpPr>
          <p:cNvPr id="56" name="Rectangle 55"/>
          <p:cNvSpPr/>
          <p:nvPr/>
        </p:nvSpPr>
        <p:spPr>
          <a:xfrm>
            <a:off x="689889" y="1109645"/>
            <a:ext cx="367061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Partner A</a:t>
            </a:r>
          </a:p>
        </p:txBody>
      </p:sp>
      <p:sp>
        <p:nvSpPr>
          <p:cNvPr id="57" name="Oval Callout 56">
            <a:extLst>
              <a:ext uri="{FF2B5EF4-FFF2-40B4-BE49-F238E27FC236}">
                <a16:creationId xmlns:a16="http://schemas.microsoft.com/office/drawing/2014/main" id="{CA1DAED4-E058-054F-963D-F66C7EAD5CDA}"/>
              </a:ext>
            </a:extLst>
          </p:cNvPr>
          <p:cNvSpPr/>
          <p:nvPr/>
        </p:nvSpPr>
        <p:spPr>
          <a:xfrm>
            <a:off x="6627499" y="4569995"/>
            <a:ext cx="4795854" cy="1439279"/>
          </a:xfrm>
          <a:prstGeom prst="wedgeEllipseCallout">
            <a:avLst>
              <a:gd name="adj1" fmla="val -47616"/>
              <a:gd name="adj2" fmla="val 12436"/>
            </a:avLst>
          </a:prstGeom>
          <a:solidFill>
            <a:schemeClr val="accent1">
              <a:lumMod val="50000"/>
            </a:schemeClr>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Translate into English</a:t>
            </a:r>
          </a:p>
        </p:txBody>
      </p:sp>
      <p:sp>
        <p:nvSpPr>
          <p:cNvPr id="60" name="Rectangle 59"/>
          <p:cNvSpPr/>
          <p:nvPr/>
        </p:nvSpPr>
        <p:spPr>
          <a:xfrm>
            <a:off x="22958" y="3646665"/>
            <a:ext cx="367061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1" i="0" u="none" strike="noStrike" kern="1200" cap="none" spc="0" normalizeH="0" baseline="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“Tu es</a:t>
            </a:r>
          </a:p>
        </p:txBody>
      </p:sp>
      <p:sp>
        <p:nvSpPr>
          <p:cNvPr id="61" name="Rectangle 60"/>
          <p:cNvSpPr/>
          <p:nvPr/>
        </p:nvSpPr>
        <p:spPr>
          <a:xfrm>
            <a:off x="2847821" y="3646665"/>
            <a:ext cx="367061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1" i="0" u="none" strike="noStrike" kern="1200" cap="none" spc="0" normalizeH="0" baseline="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français.”</a:t>
            </a:r>
          </a:p>
        </p:txBody>
      </p:sp>
      <p:sp>
        <p:nvSpPr>
          <p:cNvPr id="62" name="Rectangle 61"/>
          <p:cNvSpPr/>
          <p:nvPr/>
        </p:nvSpPr>
        <p:spPr>
          <a:xfrm>
            <a:off x="85780" y="5433720"/>
            <a:ext cx="724898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“You are French.”</a:t>
            </a:r>
          </a:p>
        </p:txBody>
      </p:sp>
      <p:pic>
        <p:nvPicPr>
          <p:cNvPr id="15" name="Picture 14" descr="C:\Users\wdj\Google Drive\Primary\Y5 SoW\From Tracy\Pronouns\you.png"/>
          <p:cNvPicPr/>
          <p:nvPr/>
        </p:nvPicPr>
        <p:blipFill rotWithShape="1">
          <a:blip r:embed="rId3" cstate="print">
            <a:extLst>
              <a:ext uri="{28A0092B-C50C-407E-A947-70E740481C1C}">
                <a14:useLocalDpi xmlns:a14="http://schemas.microsoft.com/office/drawing/2010/main" val="0"/>
              </a:ext>
            </a:extLst>
          </a:blip>
          <a:srcRect r="51458"/>
          <a:stretch/>
        </p:blipFill>
        <p:spPr bwMode="auto">
          <a:xfrm>
            <a:off x="1558270" y="1968686"/>
            <a:ext cx="921686" cy="185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C:\Users\wdj\Google Drive\Primary\Y5 SoW\From Tracy\Pronouns\he.png"/>
          <p:cNvPicPr/>
          <p:nvPr/>
        </p:nvPicPr>
        <p:blipFill rotWithShape="1">
          <a:blip r:embed="rId4" cstate="print">
            <a:extLst>
              <a:ext uri="{28A0092B-C50C-407E-A947-70E740481C1C}">
                <a14:useLocalDpi xmlns:a14="http://schemas.microsoft.com/office/drawing/2010/main" val="0"/>
              </a:ext>
            </a:extLst>
          </a:blip>
          <a:srcRect l="33709" r="38341"/>
          <a:stretch/>
        </p:blipFill>
        <p:spPr bwMode="auto">
          <a:xfrm>
            <a:off x="2244218" y="1787662"/>
            <a:ext cx="727187" cy="2138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p:nvPr/>
        </p:nvPicPr>
        <p:blipFill>
          <a:blip r:embed="rId5">
            <a:extLst>
              <a:ext uri="{28A0092B-C50C-407E-A947-70E740481C1C}">
                <a14:useLocalDpi xmlns:a14="http://schemas.microsoft.com/office/drawing/2010/main" val="0"/>
              </a:ext>
            </a:extLst>
          </a:blip>
          <a:stretch>
            <a:fillRect/>
          </a:stretch>
        </p:blipFill>
        <p:spPr>
          <a:xfrm>
            <a:off x="3228622" y="2649369"/>
            <a:ext cx="1485900" cy="930275"/>
          </a:xfrm>
          <a:prstGeom prst="rect">
            <a:avLst/>
          </a:prstGeom>
        </p:spPr>
      </p:pic>
      <p:sp>
        <p:nvSpPr>
          <p:cNvPr id="18" name="Oval Callout 17">
            <a:extLst>
              <a:ext uri="{FF2B5EF4-FFF2-40B4-BE49-F238E27FC236}">
                <a16:creationId xmlns:a16="http://schemas.microsoft.com/office/drawing/2014/main" id="{FA681084-6576-F24A-9F13-5D5BD7874DD7}"/>
              </a:ext>
            </a:extLst>
          </p:cNvPr>
          <p:cNvSpPr/>
          <p:nvPr/>
        </p:nvSpPr>
        <p:spPr>
          <a:xfrm>
            <a:off x="6247748" y="2136653"/>
            <a:ext cx="5555357" cy="1484225"/>
          </a:xfrm>
          <a:prstGeom prst="wedgeEllipseCallout">
            <a:avLst>
              <a:gd name="adj1" fmla="val -109021"/>
              <a:gd name="adj2" fmla="val 80762"/>
            </a:avLst>
          </a:prstGeom>
          <a:solidFill>
            <a:schemeClr val="accent1">
              <a:lumMod val="50000"/>
            </a:schemeClr>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don’t pronounce the ‘s’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Silent Final Consonant!</a:t>
            </a:r>
          </a:p>
        </p:txBody>
      </p:sp>
      <p:pic>
        <p:nvPicPr>
          <p:cNvPr id="19" name="Picture 18" descr="background rectangle">
            <a:extLst>
              <a:ext uri="{FF2B5EF4-FFF2-40B4-BE49-F238E27FC236}">
                <a16:creationId xmlns:a16="http://schemas.microsoft.com/office/drawing/2014/main" id="{2109A4E3-57B1-4FDF-A49F-2F613615CB11}"/>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AD530C3C-A65C-4A76-BFFD-139CCB27E9C5}"/>
              </a:ext>
            </a:extLst>
          </p:cNvPr>
          <p:cNvSpPr>
            <a:spLocks noGrp="1"/>
          </p:cNvSpPr>
          <p:nvPr>
            <p:ph type="title"/>
          </p:nvPr>
        </p:nvSpPr>
        <p:spPr>
          <a:xfrm>
            <a:off x="0" y="296864"/>
            <a:ext cx="5265384" cy="707849"/>
          </a:xfrm>
        </p:spPr>
        <p:txBody>
          <a:bodyPr>
            <a:normAutofit/>
          </a:bodyPr>
          <a:lstStyle/>
          <a:p>
            <a:r>
              <a:rPr lang="fr-FR" sz="3600" b="1" dirty="0">
                <a:solidFill>
                  <a:schemeClr val="bg1"/>
                </a:solidFill>
              </a:rPr>
              <a:t>Parler</a:t>
            </a:r>
            <a:r>
              <a:rPr lang="en-GB" sz="3600" b="1" dirty="0">
                <a:solidFill>
                  <a:schemeClr val="bg1"/>
                </a:solidFill>
              </a:rPr>
              <a:t> !</a:t>
            </a:r>
          </a:p>
        </p:txBody>
      </p:sp>
      <p:sp>
        <p:nvSpPr>
          <p:cNvPr id="22" name="Rounded Rectangle 46">
            <a:extLst>
              <a:ext uri="{FF2B5EF4-FFF2-40B4-BE49-F238E27FC236}">
                <a16:creationId xmlns:a16="http://schemas.microsoft.com/office/drawing/2014/main" id="{0641F004-F679-43FE-A6D2-BD4BC2C796B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parler</a:t>
            </a:r>
          </a:p>
        </p:txBody>
      </p:sp>
    </p:spTree>
    <p:extLst>
      <p:ext uri="{BB962C8B-B14F-4D97-AF65-F5344CB8AC3E}">
        <p14:creationId xmlns:p14="http://schemas.microsoft.com/office/powerpoint/2010/main" val="338355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5" grpId="0" animBg="1"/>
      <p:bldP spid="56" grpId="0"/>
      <p:bldP spid="57" grpId="0" animBg="1"/>
      <p:bldP spid="60" grpId="0"/>
      <p:bldP spid="61" grpId="0"/>
      <p:bldP spid="62" grpId="0"/>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p:nvPr/>
        </p:nvPicPr>
        <p:blipFill>
          <a:blip r:embed="rId3">
            <a:extLst>
              <a:ext uri="{28A0092B-C50C-407E-A947-70E740481C1C}">
                <a14:useLocalDpi xmlns:a14="http://schemas.microsoft.com/office/drawing/2010/main" val="0"/>
              </a:ext>
            </a:extLst>
          </a:blip>
          <a:stretch>
            <a:fillRect/>
          </a:stretch>
        </p:blipFill>
        <p:spPr>
          <a:xfrm>
            <a:off x="6148656" y="2535579"/>
            <a:ext cx="3665501" cy="2492316"/>
          </a:xfrm>
          <a:prstGeom prst="rect">
            <a:avLst/>
          </a:prstGeom>
        </p:spPr>
      </p:pic>
      <p:pic>
        <p:nvPicPr>
          <p:cNvPr id="16" name="Picture 15" descr="C:\Users\wdj\Google Drive\Primary\Y5 SoW\From Tracy\Pronouns\i.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9250" y="1638628"/>
            <a:ext cx="1737349" cy="3750495"/>
          </a:xfrm>
          <a:prstGeom prst="rect">
            <a:avLst/>
          </a:prstGeom>
          <a:noFill/>
          <a:ln>
            <a:noFill/>
          </a:ln>
        </p:spPr>
      </p:pic>
      <p:pic>
        <p:nvPicPr>
          <p:cNvPr id="17" name="Picture 16" descr="C:\Users\wdj\Google Drive\Primary\Y5 SoW\From Tracy\Pronouns\he.png"/>
          <p:cNvPicPr/>
          <p:nvPr/>
        </p:nvPicPr>
        <p:blipFill rotWithShape="1">
          <a:blip r:embed="rId5" cstate="print">
            <a:extLst>
              <a:ext uri="{28A0092B-C50C-407E-A947-70E740481C1C}">
                <a14:useLocalDpi xmlns:a14="http://schemas.microsoft.com/office/drawing/2010/main" val="0"/>
              </a:ext>
            </a:extLst>
          </a:blip>
          <a:srcRect r="41691"/>
          <a:stretch/>
        </p:blipFill>
        <p:spPr bwMode="auto">
          <a:xfrm>
            <a:off x="2443271" y="1551194"/>
            <a:ext cx="2948375" cy="3741444"/>
          </a:xfrm>
          <a:prstGeom prst="rect">
            <a:avLst/>
          </a:prstGeom>
          <a:noFill/>
          <a:ln>
            <a:noFill/>
          </a:ln>
        </p:spPr>
      </p:pic>
      <p:pic>
        <p:nvPicPr>
          <p:cNvPr id="19" name="Picture 18" descr="C:\Users\wdj\Google Drive\Primary\Y5 SoW\From Tracy\Pronouns\he.png"/>
          <p:cNvPicPr/>
          <p:nvPr/>
        </p:nvPicPr>
        <p:blipFill rotWithShape="1">
          <a:blip r:embed="rId5" cstate="print">
            <a:extLst>
              <a:ext uri="{28A0092B-C50C-407E-A947-70E740481C1C}">
                <a14:useLocalDpi xmlns:a14="http://schemas.microsoft.com/office/drawing/2010/main" val="0"/>
              </a:ext>
            </a:extLst>
          </a:blip>
          <a:srcRect r="41927"/>
          <a:stretch/>
        </p:blipFill>
        <p:spPr bwMode="auto">
          <a:xfrm>
            <a:off x="2283197" y="1336515"/>
            <a:ext cx="2857104" cy="3486633"/>
          </a:xfrm>
          <a:prstGeom prst="rect">
            <a:avLst/>
          </a:prstGeom>
          <a:noFill/>
          <a:ln>
            <a:noFill/>
          </a:ln>
        </p:spPr>
      </p:pic>
      <p:grpSp>
        <p:nvGrpSpPr>
          <p:cNvPr id="21" name="Group 20"/>
          <p:cNvGrpSpPr/>
          <p:nvPr/>
        </p:nvGrpSpPr>
        <p:grpSpPr>
          <a:xfrm>
            <a:off x="6336901" y="1969779"/>
            <a:ext cx="3620610" cy="3726075"/>
            <a:chOff x="0" y="0"/>
            <a:chExt cx="1423730" cy="1953518"/>
          </a:xfrm>
        </p:grpSpPr>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76759" cy="1953518"/>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256" y="700570"/>
              <a:ext cx="626474" cy="1252948"/>
            </a:xfrm>
            <a:prstGeom prst="rect">
              <a:avLst/>
            </a:prstGeom>
          </p:spPr>
        </p:pic>
        <p:sp>
          <p:nvSpPr>
            <p:cNvPr id="24" name="Down Arrow 23"/>
            <p:cNvSpPr/>
            <p:nvPr/>
          </p:nvSpPr>
          <p:spPr>
            <a:xfrm>
              <a:off x="952692" y="0"/>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pic>
        <p:nvPicPr>
          <p:cNvPr id="27" name="Picture 26" descr="C:\Users\wdj\Google Drive\Primary\Y5 SoW\From Tracy\Pronouns\i.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5749" y="1394407"/>
            <a:ext cx="1737349" cy="3750495"/>
          </a:xfrm>
          <a:prstGeom prst="rect">
            <a:avLst/>
          </a:prstGeom>
          <a:noFill/>
          <a:ln>
            <a:noFill/>
          </a:ln>
        </p:spPr>
      </p:pic>
      <p:sp>
        <p:nvSpPr>
          <p:cNvPr id="28" name="Flowchart: Process 27"/>
          <p:cNvSpPr/>
          <p:nvPr/>
        </p:nvSpPr>
        <p:spPr>
          <a:xfrm>
            <a:off x="6075172" y="2389965"/>
            <a:ext cx="3940651" cy="2902673"/>
          </a:xfrm>
          <a:prstGeom prst="flowChartProcess">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9" name="Rectangle 28"/>
          <p:cNvSpPr/>
          <p:nvPr/>
        </p:nvSpPr>
        <p:spPr>
          <a:xfrm>
            <a:off x="7904814" y="2389966"/>
            <a:ext cx="241467" cy="283242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 name="Rectangle 29"/>
          <p:cNvSpPr/>
          <p:nvPr/>
        </p:nvSpPr>
        <p:spPr>
          <a:xfrm>
            <a:off x="6075172" y="3540672"/>
            <a:ext cx="3909146" cy="3337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34" name="Picture 33" descr="C:\Users\wdj\Google Drive\Primary\Y5 SoW\From Tracy\Pronouns\he.png"/>
          <p:cNvPicPr/>
          <p:nvPr/>
        </p:nvPicPr>
        <p:blipFill rotWithShape="1">
          <a:blip r:embed="rId5" cstate="print">
            <a:extLst>
              <a:ext uri="{28A0092B-C50C-407E-A947-70E740481C1C}">
                <a14:useLocalDpi xmlns:a14="http://schemas.microsoft.com/office/drawing/2010/main" val="0"/>
              </a:ext>
            </a:extLst>
          </a:blip>
          <a:srcRect r="43351"/>
          <a:stretch/>
        </p:blipFill>
        <p:spPr bwMode="auto">
          <a:xfrm>
            <a:off x="2369833" y="1464651"/>
            <a:ext cx="2908782" cy="3757743"/>
          </a:xfrm>
          <a:prstGeom prst="rect">
            <a:avLst/>
          </a:prstGeom>
          <a:noFill/>
          <a:ln>
            <a:noFill/>
          </a:ln>
        </p:spPr>
      </p:pic>
      <p:grpSp>
        <p:nvGrpSpPr>
          <p:cNvPr id="35" name="Group 34"/>
          <p:cNvGrpSpPr/>
          <p:nvPr/>
        </p:nvGrpSpPr>
        <p:grpSpPr>
          <a:xfrm>
            <a:off x="6506187" y="1794804"/>
            <a:ext cx="4226485" cy="4076024"/>
            <a:chOff x="0" y="0"/>
            <a:chExt cx="1667202" cy="1953518"/>
          </a:xfrm>
        </p:grpSpPr>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976759" cy="1953518"/>
            </a:xfrm>
            <a:prstGeom prst="rect">
              <a:avLst/>
            </a:prstGeom>
          </p:spPr>
        </p:pic>
        <p:pic>
          <p:nvPicPr>
            <p:cNvPr id="37" name="Picture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4364" y="689071"/>
              <a:ext cx="626474" cy="1252948"/>
            </a:xfrm>
            <a:prstGeom prst="rect">
              <a:avLst/>
            </a:prstGeom>
          </p:spPr>
        </p:pic>
        <p:sp>
          <p:nvSpPr>
            <p:cNvPr id="38" name="Down Arrow 37"/>
            <p:cNvSpPr/>
            <p:nvPr/>
          </p:nvSpPr>
          <p:spPr>
            <a:xfrm rot="16200000" flipV="1">
              <a:off x="1076542" y="-5365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pic>
        <p:nvPicPr>
          <p:cNvPr id="33" name="Picture 32" descr="background rectangle">
            <a:extLst>
              <a:ext uri="{FF2B5EF4-FFF2-40B4-BE49-F238E27FC236}">
                <a16:creationId xmlns:a16="http://schemas.microsoft.com/office/drawing/2014/main" id="{C4144406-2C36-4F6E-9014-C1DE5BC3C890}"/>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9" name="Title 3">
            <a:extLst>
              <a:ext uri="{FF2B5EF4-FFF2-40B4-BE49-F238E27FC236}">
                <a16:creationId xmlns:a16="http://schemas.microsoft.com/office/drawing/2014/main" id="{9C594640-32CC-4484-B976-D72A4C7BE410}"/>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Écrire</a:t>
            </a:r>
            <a:endParaRPr lang="en-GB" sz="3600" b="1" dirty="0">
              <a:solidFill>
                <a:schemeClr val="bg1"/>
              </a:solidFill>
            </a:endParaRPr>
          </a:p>
        </p:txBody>
      </p:sp>
      <p:sp>
        <p:nvSpPr>
          <p:cNvPr id="40" name="Rounded Rectangle 46">
            <a:extLst>
              <a:ext uri="{FF2B5EF4-FFF2-40B4-BE49-F238E27FC236}">
                <a16:creationId xmlns:a16="http://schemas.microsoft.com/office/drawing/2014/main" id="{074AD0A2-964F-4450-A96F-5E69930F496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4458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9"/>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7"/>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3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34"/>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30" grpId="0" animBg="1"/>
      <p:bldP spid="3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DE64-0701-C44E-9104-7700A5D6201C}"/>
              </a:ext>
            </a:extLst>
          </p:cNvPr>
          <p:cNvSpPr>
            <a:spLocks noGrp="1"/>
          </p:cNvSpPr>
          <p:nvPr>
            <p:ph type="title"/>
          </p:nvPr>
        </p:nvSpPr>
        <p:spPr>
          <a:xfrm>
            <a:off x="14288" y="-208422"/>
            <a:ext cx="10515600" cy="1325563"/>
          </a:xfrm>
        </p:spPr>
        <p:txBody>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SFC</a:t>
            </a:r>
            <a:endParaRPr lang="en-US" dirty="0"/>
          </a:p>
        </p:txBody>
      </p:sp>
      <p:sp>
        <p:nvSpPr>
          <p:cNvPr id="8" name="TextBox 7"/>
          <p:cNvSpPr txBox="1"/>
          <p:nvPr/>
        </p:nvSpPr>
        <p:spPr>
          <a:xfrm>
            <a:off x="1089671" y="1444479"/>
            <a:ext cx="1001265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onsonant</a:t>
            </a:r>
          </a:p>
        </p:txBody>
      </p:sp>
      <p:sp>
        <p:nvSpPr>
          <p:cNvPr id="9" name="TextBox 8"/>
          <p:cNvSpPr txBox="1"/>
          <p:nvPr/>
        </p:nvSpPr>
        <p:spPr>
          <a:xfrm rot="10800000" flipV="1">
            <a:off x="3195405" y="1876396"/>
            <a:ext cx="580119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dans</a:t>
            </a:r>
          </a:p>
        </p:txBody>
      </p:sp>
      <p:sp>
        <p:nvSpPr>
          <p:cNvPr id="11" name="TextBox 10"/>
          <p:cNvSpPr txBox="1"/>
          <p:nvPr/>
        </p:nvSpPr>
        <p:spPr>
          <a:xfrm>
            <a:off x="7171025" y="2367809"/>
            <a:ext cx="108782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mn-cs"/>
              </a:rPr>
              <a:t>X</a:t>
            </a:r>
          </a:p>
        </p:txBody>
      </p:sp>
      <p:pic>
        <p:nvPicPr>
          <p:cNvPr id="10"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562" y="4048044"/>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28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dan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232431" y="1883962"/>
            <a:ext cx="7728812" cy="1062010"/>
          </a:xfrm>
        </p:spPr>
        <p:txBody>
          <a:bodyPr>
            <a:normAutofit fontScale="90000"/>
          </a:bodyPr>
          <a:lstStyle/>
          <a:p>
            <a:pPr algn="l"/>
            <a:r>
              <a:rPr lang="en-GB" sz="4000" b="1" dirty="0">
                <a:solidFill>
                  <a:prstClr val="white"/>
                </a:solidFill>
              </a:rPr>
              <a:t>Describing a thing or a person [1]</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252924" y="2542937"/>
            <a:ext cx="7119426" cy="594189"/>
          </a:xfrm>
        </p:spPr>
        <p:txBody>
          <a:bodyPr>
            <a:noAutofit/>
          </a:bodyPr>
          <a:lstStyle/>
          <a:p>
            <a:pPr algn="l"/>
            <a:r>
              <a:rPr lang="en-GB" dirty="0">
                <a:solidFill>
                  <a:prstClr val="white"/>
                </a:solidFill>
              </a:rPr>
              <a:t>Regular adjective gender agreement </a:t>
            </a:r>
            <a:br>
              <a:rPr lang="en-GB" dirty="0">
                <a:solidFill>
                  <a:prstClr val="white"/>
                </a:solidFill>
              </a:rPr>
            </a:br>
            <a:r>
              <a:rPr lang="en-GB" dirty="0">
                <a:solidFill>
                  <a:prstClr val="white"/>
                </a:solidFill>
              </a:rPr>
              <a:t>(as complement to verb only)</a:t>
            </a:r>
          </a:p>
          <a:p>
            <a:pPr algn="l"/>
            <a:r>
              <a:rPr lang="en-GB" dirty="0">
                <a:solidFill>
                  <a:prstClr val="white"/>
                </a:solidFill>
              </a:rPr>
              <a:t>[a]</a:t>
            </a:r>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1 - Lesson 2</a:t>
            </a:r>
          </a:p>
        </p:txBody>
      </p:sp>
      <p:sp>
        <p:nvSpPr>
          <p:cNvPr id="12" name="Title 3">
            <a:extLst>
              <a:ext uri="{FF2B5EF4-FFF2-40B4-BE49-F238E27FC236}">
                <a16:creationId xmlns:a16="http://schemas.microsoft.com/office/drawing/2014/main" id="{C0508B9B-5891-4D3C-9F6E-ECDA43B43AC2}"/>
              </a:ext>
            </a:extLst>
          </p:cNvPr>
          <p:cNvSpPr txBox="1">
            <a:spLocks/>
          </p:cNvSpPr>
          <p:nvPr/>
        </p:nvSpPr>
        <p:spPr>
          <a:xfrm>
            <a:off x="287678" y="5864255"/>
            <a:ext cx="5784972" cy="802016"/>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Victoria Hobson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Emma Marsden / Jack Peacock</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02/02/2023</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566310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807B03-2EA7-F94D-93CB-7AC25AF9234B}"/>
              </a:ext>
            </a:extLst>
          </p:cNvPr>
          <p:cNvSpPr>
            <a:spLocks noGrp="1"/>
          </p:cNvSpPr>
          <p:nvPr>
            <p:ph type="title"/>
          </p:nvPr>
        </p:nvSpPr>
        <p:spPr>
          <a:xfrm>
            <a:off x="0" y="-610306"/>
            <a:ext cx="2500313" cy="2943225"/>
          </a:xfrm>
        </p:spPr>
        <p:txBody>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pic>
        <p:nvPicPr>
          <p:cNvPr id="2" name="Picture 1" descr="fro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548" y="861307"/>
            <a:ext cx="2986901" cy="3521699"/>
          </a:xfrm>
          <a:prstGeom prst="rect">
            <a:avLst/>
          </a:prstGeom>
        </p:spPr>
      </p:pic>
      <p:sp>
        <p:nvSpPr>
          <p:cNvPr id="6" name="TextBox 5"/>
          <p:cNvSpPr txBox="1"/>
          <p:nvPr/>
        </p:nvSpPr>
        <p:spPr>
          <a:xfrm>
            <a:off x="1991615" y="4257541"/>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15162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 animal.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a anim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F905C-308C-5549-81BD-C3623BE4AD40}"/>
              </a:ext>
            </a:extLst>
          </p:cNvPr>
          <p:cNvSpPr>
            <a:spLocks noGrp="1"/>
          </p:cNvSpPr>
          <p:nvPr>
            <p:ph type="title"/>
          </p:nvPr>
        </p:nvSpPr>
        <p:spPr>
          <a:xfrm>
            <a:off x="0" y="-612000"/>
            <a:ext cx="3394156" cy="3282938"/>
          </a:xfrm>
        </p:spPr>
        <p:txBody>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sp>
        <p:nvSpPr>
          <p:cNvPr id="6" name="TextBox 5"/>
          <p:cNvSpPr txBox="1"/>
          <p:nvPr/>
        </p:nvSpPr>
        <p:spPr>
          <a:xfrm>
            <a:off x="1991616" y="2578043"/>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57003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 anim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807B03-2EA7-F94D-93CB-7AC25AF9234B}"/>
              </a:ext>
            </a:extLst>
          </p:cNvPr>
          <p:cNvSpPr>
            <a:spLocks noGrp="1"/>
          </p:cNvSpPr>
          <p:nvPr>
            <p:ph type="title"/>
          </p:nvPr>
        </p:nvSpPr>
        <p:spPr>
          <a:xfrm>
            <a:off x="1" y="-612000"/>
            <a:ext cx="2800350" cy="3071813"/>
          </a:xfrm>
        </p:spPr>
        <p:txBody>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pic>
        <p:nvPicPr>
          <p:cNvPr id="2" name="Picture 1" descr="fro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2548" y="861307"/>
            <a:ext cx="2986901" cy="3521699"/>
          </a:xfrm>
          <a:prstGeom prst="rect">
            <a:avLst/>
          </a:prstGeom>
        </p:spPr>
      </p:pic>
      <p:sp>
        <p:nvSpPr>
          <p:cNvPr id="6" name="TextBox 5"/>
          <p:cNvSpPr txBox="1"/>
          <p:nvPr/>
        </p:nvSpPr>
        <p:spPr>
          <a:xfrm>
            <a:off x="1991615" y="4257541"/>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420386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17939"/>
            <a:ext cx="10515600" cy="1325563"/>
          </a:xfrm>
        </p:spPr>
        <p:txBody>
          <a:bodyPr>
            <a:noAutofit/>
          </a:bodyPr>
          <a:lstStyle/>
          <a:p>
            <a:pPr algn="ctr"/>
            <a:r>
              <a:rPr lang="en-GB" sz="12000" b="1" dirty="0">
                <a:solidFill>
                  <a:srgbClr val="115076"/>
                </a:solidFill>
                <a:cs typeface="Calibri" panose="020F0502020204030204" pitchFamily="34" charset="0"/>
              </a:rPr>
              <a:t>a</a:t>
            </a:r>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2" descr="frog"/>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pic>
        <p:nvPicPr>
          <p:cNvPr id="22" name="Picture 21" descr="'ok' sig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5518" y="1307624"/>
            <a:ext cx="1826342" cy="1826342"/>
          </a:xfrm>
          <a:prstGeom prst="rect">
            <a:avLst/>
          </a:prstGeom>
        </p:spPr>
      </p:pic>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ill child"/>
          <p:cNvPicPr>
            <a:picLocks noChangeAspect="1"/>
          </p:cNvPicPr>
          <p:nvPr/>
        </p:nvPicPr>
        <p:blipFill rotWithShape="1">
          <a:blip r:embed="rId13" cstate="print">
            <a:extLst>
              <a:ext uri="{28A0092B-C50C-407E-A947-70E740481C1C}">
                <a14:useLocalDpi xmlns:a14="http://schemas.microsoft.com/office/drawing/2010/main" val="0"/>
              </a:ext>
            </a:extLst>
          </a:blip>
          <a:srcRect l="17777"/>
          <a:stretch/>
        </p:blipFill>
        <p:spPr>
          <a:xfrm>
            <a:off x="1653047" y="4619027"/>
            <a:ext cx="1587863" cy="1699433"/>
          </a:xfrm>
          <a:prstGeom prst="rect">
            <a:avLst/>
          </a:prstGeom>
        </p:spPr>
      </p:pic>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pic>
        <p:nvPicPr>
          <p:cNvPr id="20" name="Picture 19" descr="tabl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73709" y="1441654"/>
            <a:ext cx="2312548" cy="1927123"/>
          </a:xfrm>
          <a:prstGeom prst="rect">
            <a:avLst/>
          </a:prstGeom>
        </p:spPr>
      </p:pic>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pic>
        <p:nvPicPr>
          <p:cNvPr id="19" name="Picture 18" descr="bag"/>
          <p:cNvPicPr>
            <a:picLocks noChangeAspect="1"/>
          </p:cNvPicPr>
          <p:nvPr/>
        </p:nvPicPr>
        <p:blipFill>
          <a:blip r:embed="rId1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879927" y="4569222"/>
            <a:ext cx="1421990" cy="1541917"/>
          </a:xfrm>
          <a:prstGeom prst="rect">
            <a:avLst/>
          </a:prstGeom>
        </p:spPr>
      </p:pic>
      <p:sp>
        <p:nvSpPr>
          <p:cNvPr id="16" name="Rectangle 15">
            <a:extLst>
              <a:ext uri="{FF2B5EF4-FFF2-40B4-BE49-F238E27FC236}">
                <a16:creationId xmlns:a16="http://schemas.microsoft.com/office/drawing/2014/main" id="{156E54E8-3C42-42DB-A35D-FDC6C8F9EB35}"/>
              </a:ext>
            </a:extLst>
          </p:cNvPr>
          <p:cNvSpPr/>
          <p:nvPr/>
        </p:nvSpPr>
        <p:spPr>
          <a:xfrm>
            <a:off x="5109191" y="5035873"/>
            <a:ext cx="197361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[badly]</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74909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a animal.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a ca v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a ca v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7" name="a tab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7" name="a tabl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a mala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8" name="a mala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subTnLst>
                                    <p:audio>
                                      <p:cMediaNode>
                                        <p:cTn display="0" masterRel="sameClick">
                                          <p:stCondLst>
                                            <p:cond evt="begin" delay="0">
                                              <p:tn val="51"/>
                                            </p:cond>
                                          </p:stCondLst>
                                          <p:endCondLst>
                                            <p:cond evt="onStopAudio" delay="0">
                                              <p:tgtEl>
                                                <p:sldTgt/>
                                              </p:tgtEl>
                                            </p:cond>
                                          </p:endCondLst>
                                        </p:cTn>
                                        <p:tgtEl>
                                          <p:sndTgt r:embed="rId9" name="a ma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9" name="a ma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subTnLst>
                                    <p:audio>
                                      <p:cMediaNode>
                                        <p:cTn display="0" masterRel="sameClick">
                                          <p:stCondLst>
                                            <p:cond evt="begin" delay="0">
                                              <p:tn val="61"/>
                                            </p:cond>
                                          </p:stCondLst>
                                          <p:endCondLst>
                                            <p:cond evt="onStopAudio" delay="0">
                                              <p:tgtEl>
                                                <p:sldTgt/>
                                              </p:tgtEl>
                                            </p:cond>
                                          </p:endCondLst>
                                        </p:cTn>
                                        <p:tgtEl>
                                          <p:sndTgt r:embed="rId10" name="a sac.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10" name="a sa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3" grpId="0"/>
      <p:bldP spid="7" grpId="0"/>
      <p:bldP spid="6" grpId="0"/>
      <p:bldP spid="2" grpId="0"/>
      <p:bldP spid="5" grpId="0"/>
      <p:bldP spid="14"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8576"/>
            <a:ext cx="10515600" cy="1325563"/>
          </a:xfrm>
        </p:spPr>
        <p:txBody>
          <a:bodyPr>
            <a:normAutofit fontScale="90000"/>
          </a:bodyPr>
          <a:lstStyle/>
          <a:p>
            <a:pPr algn="ctr"/>
            <a:r>
              <a:rPr lang="en-GB" sz="13300" b="1" dirty="0">
                <a:solidFill>
                  <a:srgbClr val="115076"/>
                </a:solidFill>
                <a:cs typeface="Calibri" panose="020F0502020204030204" pitchFamily="34" charset="0"/>
              </a:rPr>
              <a:t>a</a:t>
            </a:r>
            <a:endParaRPr lang="en-GB" dirty="0"/>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pic>
        <p:nvPicPr>
          <p:cNvPr id="10" name="Picture 2" descr="frog">
            <a:extLst>
              <a:ext uri="{FF2B5EF4-FFF2-40B4-BE49-F238E27FC236}">
                <a16:creationId xmlns:a16="http://schemas.microsoft.com/office/drawing/2014/main" id="{E1B5BD66-A4A3-7549-93AC-A14479ACD76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63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animal.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a animal.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a ca v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7" name="a tabl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8" name="a malad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9" name="a mal.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subTnLst>
                                    <p:audio>
                                      <p:cMediaNode>
                                        <p:cTn display="0" masterRel="sameClick">
                                          <p:stCondLst>
                                            <p:cond evt="begin" delay="0">
                                              <p:tn val="41"/>
                                            </p:cond>
                                          </p:stCondLst>
                                          <p:endCondLst>
                                            <p:cond evt="onStopAudio" delay="0">
                                              <p:tgtEl>
                                                <p:sldTgt/>
                                              </p:tgtEl>
                                            </p:cond>
                                          </p:endCondLst>
                                        </p:cTn>
                                        <p:tgtEl>
                                          <p:sndTgt r:embed="rId10" name="a sa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3" grpId="0"/>
      <p:bldP spid="7" grpId="0"/>
      <p:bldP spid="6" grpId="0"/>
      <p:bldP spid="2" grpId="0"/>
      <p:bldP spid="5"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8576"/>
            <a:ext cx="10515600" cy="1325563"/>
          </a:xfrm>
        </p:spPr>
        <p:txBody>
          <a:bodyPr>
            <a:normAutofit fontScale="90000"/>
          </a:bodyPr>
          <a:lstStyle/>
          <a:p>
            <a:pPr algn="ctr"/>
            <a:r>
              <a:rPr lang="en-GB" sz="13300" b="1" dirty="0">
                <a:solidFill>
                  <a:srgbClr val="115076"/>
                </a:solidFill>
                <a:cs typeface="Calibri" panose="020F0502020204030204" pitchFamily="34" charset="0"/>
              </a:rPr>
              <a:t>a</a:t>
            </a:r>
            <a:endParaRPr lang="en-GB" dirty="0"/>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pic>
        <p:nvPicPr>
          <p:cNvPr id="10" name="Picture 2" descr="frog">
            <a:extLst>
              <a:ext uri="{FF2B5EF4-FFF2-40B4-BE49-F238E27FC236}">
                <a16:creationId xmlns:a16="http://schemas.microsoft.com/office/drawing/2014/main" id="{E1B5BD66-A4A3-7549-93AC-A14479ACD7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79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3" grpId="0"/>
      <p:bldP spid="7" grpId="0"/>
      <p:bldP spid="6" grpId="0"/>
      <p:bldP spid="2" grpId="0"/>
      <p:bldP spid="5"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a:hlinkClick r:id="" action="ppaction://noaction">
              <a:snd r:embed="rId4" name="table.wav"/>
            </a:hlinkClick>
            <a:extLst>
              <a:ext uri="{FF2B5EF4-FFF2-40B4-BE49-F238E27FC236}">
                <a16:creationId xmlns:a16="http://schemas.microsoft.com/office/drawing/2014/main" id="{C0C14516-2BA9-42C3-844B-E3F0DFA850E5}"/>
              </a:ext>
            </a:extLst>
          </p:cNvPr>
          <p:cNvSpPr txBox="1"/>
          <p:nvPr/>
        </p:nvSpPr>
        <p:spPr>
          <a:xfrm>
            <a:off x="778933" y="2065867"/>
            <a:ext cx="2353734"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rPr>
              <a:t>t</a:t>
            </a:r>
            <a:r>
              <a:rPr kumimoji="0" lang="en-GB" sz="6000" b="0" i="0" u="none" strike="noStrike" kern="0" cap="none" spc="0" normalizeH="0" baseline="0" noProof="0" dirty="0">
                <a:ln>
                  <a:noFill/>
                </a:ln>
                <a:solidFill>
                  <a:srgbClr val="E65D00"/>
                </a:solidFill>
                <a:effectLst/>
                <a:uLnTx/>
                <a:uFillTx/>
              </a:rPr>
              <a:t>a</a:t>
            </a:r>
            <a:r>
              <a:rPr kumimoji="0" lang="en-GB" sz="6000" b="0" i="0" u="none" strike="noStrike" kern="0" cap="none" spc="0" normalizeH="0" baseline="0" noProof="0" dirty="0">
                <a:ln>
                  <a:noFill/>
                </a:ln>
                <a:solidFill>
                  <a:srgbClr val="115076"/>
                </a:solidFill>
                <a:effectLst/>
                <a:uLnTx/>
                <a:uFillTx/>
              </a:rPr>
              <a:t>ble</a:t>
            </a:r>
          </a:p>
        </p:txBody>
      </p:sp>
      <p:sp>
        <p:nvSpPr>
          <p:cNvPr id="18" name="TextBox 17">
            <a:hlinkClick r:id="" action="ppaction://noaction">
              <a:snd r:embed="rId5" name="radio.wav"/>
            </a:hlinkClick>
            <a:extLst>
              <a:ext uri="{FF2B5EF4-FFF2-40B4-BE49-F238E27FC236}">
                <a16:creationId xmlns:a16="http://schemas.microsoft.com/office/drawing/2014/main" id="{C4FB32C4-9DA2-4FF8-B181-8AD99FF8F648}"/>
              </a:ext>
            </a:extLst>
          </p:cNvPr>
          <p:cNvSpPr txBox="1"/>
          <p:nvPr/>
        </p:nvSpPr>
        <p:spPr>
          <a:xfrm>
            <a:off x="647699" y="3575668"/>
            <a:ext cx="2616201"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rPr>
              <a:t>r</a:t>
            </a:r>
            <a:r>
              <a:rPr kumimoji="0" lang="en-GB" sz="6000" b="0" i="0" u="none" strike="noStrike" kern="0" cap="none" spc="0" normalizeH="0" baseline="0" noProof="0" dirty="0">
                <a:ln>
                  <a:noFill/>
                </a:ln>
                <a:solidFill>
                  <a:srgbClr val="E65D00"/>
                </a:solidFill>
                <a:effectLst/>
                <a:uLnTx/>
                <a:uFillTx/>
              </a:rPr>
              <a:t>a</a:t>
            </a:r>
            <a:r>
              <a:rPr kumimoji="0" lang="en-GB" sz="6000" b="0" i="0" u="none" strike="noStrike" kern="0" cap="none" spc="0" normalizeH="0" baseline="0" noProof="0" dirty="0">
                <a:ln>
                  <a:noFill/>
                </a:ln>
                <a:solidFill>
                  <a:srgbClr val="115076"/>
                </a:solidFill>
                <a:effectLst/>
                <a:uLnTx/>
                <a:uFillTx/>
              </a:rPr>
              <a:t>dio</a:t>
            </a:r>
          </a:p>
        </p:txBody>
      </p:sp>
      <p:sp>
        <p:nvSpPr>
          <p:cNvPr id="19" name="TextBox 18">
            <a:hlinkClick r:id="" action="ppaction://noaction">
              <a:snd r:embed="rId6" name="favorable.wav"/>
            </a:hlinkClick>
            <a:extLst>
              <a:ext uri="{FF2B5EF4-FFF2-40B4-BE49-F238E27FC236}">
                <a16:creationId xmlns:a16="http://schemas.microsoft.com/office/drawing/2014/main" id="{E295C55E-1489-4E62-BEE2-21C0A533A353}"/>
              </a:ext>
            </a:extLst>
          </p:cNvPr>
          <p:cNvSpPr txBox="1"/>
          <p:nvPr/>
        </p:nvSpPr>
        <p:spPr>
          <a:xfrm>
            <a:off x="7945395" y="4425704"/>
            <a:ext cx="3964525"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err="1">
                <a:ln>
                  <a:noFill/>
                </a:ln>
                <a:solidFill>
                  <a:srgbClr val="115076"/>
                </a:solidFill>
                <a:effectLst/>
                <a:uLnTx/>
                <a:uFillTx/>
              </a:rPr>
              <a:t>f</a:t>
            </a:r>
            <a:r>
              <a:rPr kumimoji="0" lang="en-GB" sz="6000" b="0" i="0" u="none" strike="noStrike" kern="0" cap="none" spc="0" normalizeH="0" baseline="0" noProof="0" dirty="0" err="1">
                <a:ln>
                  <a:noFill/>
                </a:ln>
                <a:solidFill>
                  <a:srgbClr val="E65D00"/>
                </a:solidFill>
                <a:effectLst/>
                <a:uLnTx/>
                <a:uFillTx/>
              </a:rPr>
              <a:t>a</a:t>
            </a:r>
            <a:r>
              <a:rPr kumimoji="0" lang="en-GB" sz="6000" b="0" i="0" u="none" strike="noStrike" kern="0" cap="none" spc="0" normalizeH="0" baseline="0" noProof="0" dirty="0" err="1">
                <a:ln>
                  <a:noFill/>
                </a:ln>
                <a:solidFill>
                  <a:srgbClr val="115076"/>
                </a:solidFill>
                <a:effectLst/>
                <a:uLnTx/>
                <a:uFillTx/>
              </a:rPr>
              <a:t>vor</a:t>
            </a:r>
            <a:r>
              <a:rPr kumimoji="0" lang="en-GB" sz="6000" b="0" i="0" u="none" strike="noStrike" kern="0" cap="none" spc="0" normalizeH="0" baseline="0" noProof="0" dirty="0" err="1">
                <a:ln>
                  <a:noFill/>
                </a:ln>
                <a:solidFill>
                  <a:srgbClr val="E65D00"/>
                </a:solidFill>
                <a:effectLst/>
                <a:uLnTx/>
                <a:uFillTx/>
              </a:rPr>
              <a:t>a</a:t>
            </a:r>
            <a:r>
              <a:rPr kumimoji="0" lang="en-GB" sz="6000" b="0" i="0" u="none" strike="noStrike" kern="0" cap="none" spc="0" normalizeH="0" baseline="0" noProof="0" dirty="0" err="1">
                <a:ln>
                  <a:noFill/>
                </a:ln>
                <a:solidFill>
                  <a:srgbClr val="115076"/>
                </a:solidFill>
                <a:effectLst/>
                <a:uLnTx/>
                <a:uFillTx/>
              </a:rPr>
              <a:t>ble</a:t>
            </a:r>
            <a:endParaRPr kumimoji="0" lang="en-GB" sz="6000" b="0" i="0" u="none" strike="noStrike" kern="0" cap="none" spc="0" normalizeH="0" baseline="0" noProof="0" dirty="0">
              <a:ln>
                <a:noFill/>
              </a:ln>
              <a:solidFill>
                <a:srgbClr val="115076"/>
              </a:solidFill>
              <a:effectLst/>
              <a:uLnTx/>
              <a:uFillTx/>
            </a:endParaRPr>
          </a:p>
        </p:txBody>
      </p:sp>
      <p:sp>
        <p:nvSpPr>
          <p:cNvPr id="20" name="TextBox 19">
            <a:hlinkClick r:id="" action="ppaction://noaction">
              <a:snd r:embed="rId7" name="grave.wav"/>
            </a:hlinkClick>
            <a:extLst>
              <a:ext uri="{FF2B5EF4-FFF2-40B4-BE49-F238E27FC236}">
                <a16:creationId xmlns:a16="http://schemas.microsoft.com/office/drawing/2014/main" id="{D649BA1C-1B16-4E6E-BB1C-36C65E5BA30F}"/>
              </a:ext>
            </a:extLst>
          </p:cNvPr>
          <p:cNvSpPr txBox="1"/>
          <p:nvPr/>
        </p:nvSpPr>
        <p:spPr>
          <a:xfrm>
            <a:off x="1824567" y="4961816"/>
            <a:ext cx="2616200"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rPr>
              <a:t>gr</a:t>
            </a:r>
            <a:r>
              <a:rPr kumimoji="0" lang="en-GB" sz="6000" b="0" i="0" u="none" strike="noStrike" kern="0" cap="none" spc="0" normalizeH="0" baseline="0" noProof="0" dirty="0">
                <a:ln>
                  <a:noFill/>
                </a:ln>
                <a:solidFill>
                  <a:srgbClr val="E65D00"/>
                </a:solidFill>
                <a:effectLst/>
                <a:uLnTx/>
                <a:uFillTx/>
              </a:rPr>
              <a:t>a</a:t>
            </a:r>
            <a:r>
              <a:rPr kumimoji="0" lang="en-GB" sz="6000" b="0" i="0" u="none" strike="noStrike" kern="0" cap="none" spc="0" normalizeH="0" baseline="0" noProof="0" dirty="0">
                <a:ln>
                  <a:noFill/>
                </a:ln>
                <a:solidFill>
                  <a:srgbClr val="115076"/>
                </a:solidFill>
                <a:effectLst/>
                <a:uLnTx/>
                <a:uFillTx/>
              </a:rPr>
              <a:t>ve</a:t>
            </a:r>
          </a:p>
        </p:txBody>
      </p:sp>
      <p:sp>
        <p:nvSpPr>
          <p:cNvPr id="21" name="TextBox 20">
            <a:hlinkClick r:id="" action="ppaction://noaction">
              <a:snd r:embed="rId8" name="dame.wav"/>
            </a:hlinkClick>
            <a:extLst>
              <a:ext uri="{FF2B5EF4-FFF2-40B4-BE49-F238E27FC236}">
                <a16:creationId xmlns:a16="http://schemas.microsoft.com/office/drawing/2014/main" id="{5B5D4985-1106-42FF-8F12-FDC025F0C225}"/>
              </a:ext>
            </a:extLst>
          </p:cNvPr>
          <p:cNvSpPr txBox="1"/>
          <p:nvPr/>
        </p:nvSpPr>
        <p:spPr>
          <a:xfrm>
            <a:off x="6961237" y="1086497"/>
            <a:ext cx="2466968"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rPr>
              <a:t>d</a:t>
            </a:r>
            <a:r>
              <a:rPr kumimoji="0" lang="en-GB" sz="6000" b="0" i="0" u="none" strike="noStrike" kern="0" cap="none" spc="0" normalizeH="0" baseline="0" noProof="0" dirty="0">
                <a:ln>
                  <a:noFill/>
                </a:ln>
                <a:solidFill>
                  <a:srgbClr val="E65D00"/>
                </a:solidFill>
                <a:effectLst/>
                <a:uLnTx/>
                <a:uFillTx/>
              </a:rPr>
              <a:t>a</a:t>
            </a:r>
            <a:r>
              <a:rPr kumimoji="0" lang="en-GB" sz="6000" b="0" i="0" u="none" strike="noStrike" kern="0" cap="none" spc="0" normalizeH="0" baseline="0" noProof="0" dirty="0">
                <a:ln>
                  <a:noFill/>
                </a:ln>
                <a:solidFill>
                  <a:srgbClr val="115076"/>
                </a:solidFill>
                <a:effectLst/>
                <a:uLnTx/>
                <a:uFillTx/>
              </a:rPr>
              <a:t>me</a:t>
            </a:r>
          </a:p>
        </p:txBody>
      </p:sp>
      <p:sp>
        <p:nvSpPr>
          <p:cNvPr id="22" name="TextBox 21">
            <a:hlinkClick r:id="" action="ppaction://noaction">
              <a:snd r:embed="rId9" name="rare.wav"/>
            </a:hlinkClick>
            <a:extLst>
              <a:ext uri="{FF2B5EF4-FFF2-40B4-BE49-F238E27FC236}">
                <a16:creationId xmlns:a16="http://schemas.microsoft.com/office/drawing/2014/main" id="{35DFEB4D-01E7-41E6-8AE0-5AE854905C3C}"/>
              </a:ext>
            </a:extLst>
          </p:cNvPr>
          <p:cNvSpPr txBox="1"/>
          <p:nvPr/>
        </p:nvSpPr>
        <p:spPr>
          <a:xfrm>
            <a:off x="3132667" y="1313373"/>
            <a:ext cx="2353734"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rPr>
              <a:t>r</a:t>
            </a:r>
            <a:r>
              <a:rPr kumimoji="0" lang="en-GB" sz="6000" b="0" i="0" u="none" strike="noStrike" kern="0" cap="none" spc="0" normalizeH="0" baseline="0" noProof="0" dirty="0">
                <a:ln>
                  <a:noFill/>
                </a:ln>
                <a:solidFill>
                  <a:srgbClr val="E65D00"/>
                </a:solidFill>
                <a:effectLst/>
                <a:uLnTx/>
                <a:uFillTx/>
              </a:rPr>
              <a:t>a</a:t>
            </a:r>
            <a:r>
              <a:rPr kumimoji="0" lang="en-GB" sz="6000" b="0" i="0" u="none" strike="noStrike" kern="0" cap="none" spc="0" normalizeH="0" baseline="0" noProof="0" dirty="0">
                <a:ln>
                  <a:noFill/>
                </a:ln>
                <a:solidFill>
                  <a:srgbClr val="115076"/>
                </a:solidFill>
                <a:effectLst/>
                <a:uLnTx/>
                <a:uFillTx/>
              </a:rPr>
              <a:t>re</a:t>
            </a:r>
          </a:p>
        </p:txBody>
      </p:sp>
      <p:sp>
        <p:nvSpPr>
          <p:cNvPr id="23" name="TextBox 22">
            <a:hlinkClick r:id="" action="ppaction://noaction">
              <a:snd r:embed="rId10" name="phase.wav"/>
            </a:hlinkClick>
            <a:extLst>
              <a:ext uri="{FF2B5EF4-FFF2-40B4-BE49-F238E27FC236}">
                <a16:creationId xmlns:a16="http://schemas.microsoft.com/office/drawing/2014/main" id="{7EED894A-562E-46BA-B2F3-2E7AE7D895BF}"/>
              </a:ext>
            </a:extLst>
          </p:cNvPr>
          <p:cNvSpPr txBox="1"/>
          <p:nvPr/>
        </p:nvSpPr>
        <p:spPr>
          <a:xfrm>
            <a:off x="4622201" y="2360537"/>
            <a:ext cx="3212108"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rPr>
              <a:t>ph</a:t>
            </a:r>
            <a:r>
              <a:rPr kumimoji="0" lang="en-GB" sz="6000" b="0" i="0" u="none" strike="noStrike" kern="0" cap="none" spc="0" normalizeH="0" baseline="0" noProof="0" dirty="0">
                <a:ln>
                  <a:noFill/>
                </a:ln>
                <a:solidFill>
                  <a:srgbClr val="E65D00"/>
                </a:solidFill>
                <a:effectLst/>
                <a:uLnTx/>
                <a:uFillTx/>
              </a:rPr>
              <a:t>a</a:t>
            </a:r>
            <a:r>
              <a:rPr kumimoji="0" lang="en-GB" sz="6000" b="0" i="0" u="none" strike="noStrike" kern="0" cap="none" spc="0" normalizeH="0" baseline="0" noProof="0" dirty="0">
                <a:ln>
                  <a:noFill/>
                </a:ln>
                <a:solidFill>
                  <a:srgbClr val="115076"/>
                </a:solidFill>
                <a:effectLst/>
                <a:uLnTx/>
                <a:uFillTx/>
              </a:rPr>
              <a:t>se</a:t>
            </a:r>
          </a:p>
        </p:txBody>
      </p:sp>
      <p:sp>
        <p:nvSpPr>
          <p:cNvPr id="24" name="TextBox 23">
            <a:hlinkClick r:id="" action="ppaction://noaction">
              <a:snd r:embed="rId11" name="date.wav"/>
            </a:hlinkClick>
            <a:extLst>
              <a:ext uri="{FF2B5EF4-FFF2-40B4-BE49-F238E27FC236}">
                <a16:creationId xmlns:a16="http://schemas.microsoft.com/office/drawing/2014/main" id="{D8EB9677-D807-4BE2-A1DE-5271FD9E1E4B}"/>
              </a:ext>
            </a:extLst>
          </p:cNvPr>
          <p:cNvSpPr txBox="1"/>
          <p:nvPr/>
        </p:nvSpPr>
        <p:spPr>
          <a:xfrm>
            <a:off x="5369504" y="5191913"/>
            <a:ext cx="2768600"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rPr>
              <a:t>d</a:t>
            </a:r>
            <a:r>
              <a:rPr kumimoji="0" lang="en-GB" sz="6000" b="0" i="0" u="none" strike="noStrike" kern="0" cap="none" spc="0" normalizeH="0" baseline="0" noProof="0" dirty="0">
                <a:ln>
                  <a:noFill/>
                </a:ln>
                <a:solidFill>
                  <a:srgbClr val="E65D00"/>
                </a:solidFill>
                <a:effectLst/>
                <a:uLnTx/>
                <a:uFillTx/>
              </a:rPr>
              <a:t>a</a:t>
            </a:r>
            <a:r>
              <a:rPr kumimoji="0" lang="en-GB" sz="6000" b="0" i="0" u="none" strike="noStrike" kern="0" cap="none" spc="0" normalizeH="0" baseline="0" noProof="0" dirty="0">
                <a:ln>
                  <a:noFill/>
                </a:ln>
                <a:solidFill>
                  <a:srgbClr val="115076"/>
                </a:solidFill>
                <a:effectLst/>
                <a:uLnTx/>
                <a:uFillTx/>
              </a:rPr>
              <a:t>te</a:t>
            </a:r>
          </a:p>
        </p:txBody>
      </p:sp>
      <p:sp>
        <p:nvSpPr>
          <p:cNvPr id="25" name="TextBox 24">
            <a:hlinkClick r:id="" action="ppaction://noaction">
              <a:snd r:embed="rId12" name="trace.wav"/>
            </a:hlinkClick>
            <a:extLst>
              <a:ext uri="{FF2B5EF4-FFF2-40B4-BE49-F238E27FC236}">
                <a16:creationId xmlns:a16="http://schemas.microsoft.com/office/drawing/2014/main" id="{351B4E50-4E74-4257-A6F8-3487781DC6FD}"/>
              </a:ext>
            </a:extLst>
          </p:cNvPr>
          <p:cNvSpPr txBox="1"/>
          <p:nvPr/>
        </p:nvSpPr>
        <p:spPr>
          <a:xfrm>
            <a:off x="8869176" y="2629490"/>
            <a:ext cx="2353734"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rPr>
              <a:t>tr</a:t>
            </a:r>
            <a:r>
              <a:rPr kumimoji="0" lang="en-GB" sz="6000" b="0" i="0" u="none" strike="noStrike" kern="0" cap="none" spc="0" normalizeH="0" baseline="0" noProof="0" dirty="0">
                <a:ln>
                  <a:noFill/>
                </a:ln>
                <a:solidFill>
                  <a:srgbClr val="E65D00"/>
                </a:solidFill>
                <a:effectLst/>
                <a:uLnTx/>
                <a:uFillTx/>
              </a:rPr>
              <a:t>a</a:t>
            </a:r>
            <a:r>
              <a:rPr kumimoji="0" lang="en-GB" sz="6000" b="0" i="0" u="none" strike="noStrike" kern="0" cap="none" spc="0" normalizeH="0" baseline="0" noProof="0" dirty="0">
                <a:ln>
                  <a:noFill/>
                </a:ln>
                <a:solidFill>
                  <a:srgbClr val="115076"/>
                </a:solidFill>
                <a:effectLst/>
                <a:uLnTx/>
                <a:uFillTx/>
              </a:rPr>
              <a:t>ce</a:t>
            </a:r>
          </a:p>
        </p:txBody>
      </p:sp>
      <p:sp>
        <p:nvSpPr>
          <p:cNvPr id="26" name="TextBox 25">
            <a:hlinkClick r:id="" action="ppaction://noaction">
              <a:snd r:embed="rId13" name="place.wav"/>
            </a:hlinkClick>
            <a:extLst>
              <a:ext uri="{FF2B5EF4-FFF2-40B4-BE49-F238E27FC236}">
                <a16:creationId xmlns:a16="http://schemas.microsoft.com/office/drawing/2014/main" id="{5BC7EF2D-B4E4-4932-85A8-A25FB6CC6F36}"/>
              </a:ext>
            </a:extLst>
          </p:cNvPr>
          <p:cNvSpPr txBox="1"/>
          <p:nvPr/>
        </p:nvSpPr>
        <p:spPr>
          <a:xfrm>
            <a:off x="4920155" y="3786954"/>
            <a:ext cx="2616200"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rPr>
              <a:t>pl</a:t>
            </a:r>
            <a:r>
              <a:rPr kumimoji="0" lang="en-GB" sz="6000" b="0" i="0" u="none" strike="noStrike" kern="0" cap="none" spc="0" normalizeH="0" baseline="0" noProof="0" dirty="0">
                <a:ln>
                  <a:noFill/>
                </a:ln>
                <a:solidFill>
                  <a:srgbClr val="E65D00"/>
                </a:solidFill>
                <a:effectLst/>
                <a:uLnTx/>
                <a:uFillTx/>
              </a:rPr>
              <a:t>a</a:t>
            </a:r>
            <a:r>
              <a:rPr kumimoji="0" lang="en-GB" sz="6000" b="0" i="0" u="none" strike="noStrike" kern="0" cap="none" spc="0" normalizeH="0" baseline="0" noProof="0" dirty="0">
                <a:ln>
                  <a:noFill/>
                </a:ln>
                <a:solidFill>
                  <a:srgbClr val="115076"/>
                </a:solidFill>
                <a:effectLst/>
                <a:uLnTx/>
                <a:uFillTx/>
              </a:rPr>
              <a:t>ce</a:t>
            </a:r>
          </a:p>
        </p:txBody>
      </p:sp>
    </p:spTree>
    <p:extLst>
      <p:ext uri="{BB962C8B-B14F-4D97-AF65-F5344CB8AC3E}">
        <p14:creationId xmlns:p14="http://schemas.microsoft.com/office/powerpoint/2010/main" val="3793922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Adjectives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132036BA-867C-4E8A-A3B1-9776C918A67F}"/>
              </a:ext>
            </a:extLst>
          </p:cNvPr>
          <p:cNvSpPr txBox="1"/>
          <p:nvPr/>
        </p:nvSpPr>
        <p:spPr>
          <a:xfrm>
            <a:off x="339751" y="3708164"/>
            <a:ext cx="11570170" cy="1015663"/>
          </a:xfrm>
          <a:prstGeom prst="rect">
            <a:avLst/>
          </a:prstGeom>
          <a:noFill/>
        </p:spPr>
        <p:txBody>
          <a:bodyPr wrap="square" rtlCol="0">
            <a:spAutoFit/>
          </a:bodyPr>
          <a:lstStyle/>
          <a:p>
            <a:pPr lvl="0">
              <a:defRPr/>
            </a:pPr>
            <a:r>
              <a:rPr kumimoji="0" lang="en-GB" sz="2000" b="0" i="0" u="none" strike="noStrike" kern="0" cap="none" spc="0" normalizeH="0" baseline="0" noProof="0" dirty="0">
                <a:ln>
                  <a:noFill/>
                </a:ln>
                <a:solidFill>
                  <a:srgbClr val="4472C4">
                    <a:lumMod val="50000"/>
                  </a:srgbClr>
                </a:solidFill>
                <a:effectLst/>
                <a:uLnTx/>
                <a:uFillTx/>
              </a:rPr>
              <a:t>When an </a:t>
            </a:r>
            <a:r>
              <a:rPr kumimoji="0" lang="en-GB" sz="2000" b="1" i="0" u="none" strike="noStrike" kern="0" cap="none" spc="0" normalizeH="0" baseline="0" noProof="0" dirty="0">
                <a:ln>
                  <a:noFill/>
                </a:ln>
                <a:solidFill>
                  <a:srgbClr val="4472C4">
                    <a:lumMod val="50000"/>
                  </a:srgbClr>
                </a:solidFill>
                <a:effectLst/>
                <a:uLnTx/>
                <a:uFillTx/>
              </a:rPr>
              <a:t>adjective</a:t>
            </a:r>
            <a:r>
              <a:rPr kumimoji="0" lang="en-GB" sz="2000" b="0" i="0" u="none" strike="noStrike" kern="0" cap="none" spc="0" normalizeH="0" baseline="0" noProof="0" dirty="0">
                <a:ln>
                  <a:noFill/>
                </a:ln>
                <a:solidFill>
                  <a:srgbClr val="4472C4">
                    <a:lumMod val="50000"/>
                  </a:srgbClr>
                </a:solidFill>
                <a:effectLst/>
                <a:uLnTx/>
                <a:uFillTx/>
              </a:rPr>
              <a:t> describes a </a:t>
            </a:r>
            <a:r>
              <a:rPr kumimoji="0" lang="en-GB" sz="2000" b="1" strike="noStrike" kern="0" cap="none" spc="0" normalizeH="0" baseline="0" noProof="0" dirty="0">
                <a:ln>
                  <a:noFill/>
                </a:ln>
                <a:solidFill>
                  <a:srgbClr val="4472C4">
                    <a:lumMod val="50000"/>
                  </a:srgbClr>
                </a:solidFill>
                <a:effectLst/>
                <a:uLnTx/>
                <a:uFillTx/>
              </a:rPr>
              <a:t>female</a:t>
            </a:r>
            <a:r>
              <a:rPr kumimoji="0" lang="en-GB" sz="2000" b="0" i="0" u="none" strike="noStrike" kern="0" cap="none" spc="0" normalizeH="0" baseline="0" noProof="0" dirty="0">
                <a:ln>
                  <a:noFill/>
                </a:ln>
                <a:solidFill>
                  <a:srgbClr val="4472C4">
                    <a:lumMod val="50000"/>
                  </a:srgbClr>
                </a:solidFill>
                <a:effectLst/>
                <a:uLnTx/>
                <a:uFillTx/>
              </a:rPr>
              <a:t> person, its </a:t>
            </a:r>
            <a:r>
              <a:rPr kumimoji="0" lang="en-GB" sz="2000" b="1" strike="noStrike" kern="0" cap="none" spc="0" normalizeH="0" baseline="0" noProof="0" dirty="0">
                <a:ln>
                  <a:noFill/>
                </a:ln>
                <a:solidFill>
                  <a:srgbClr val="4472C4">
                    <a:lumMod val="50000"/>
                  </a:srgbClr>
                </a:solidFill>
                <a:effectLst/>
                <a:uLnTx/>
                <a:uFillTx/>
              </a:rPr>
              <a:t>spelling</a:t>
            </a:r>
            <a:r>
              <a:rPr kumimoji="0" lang="en-GB" sz="2000" b="0" i="0" u="none" strike="noStrike" kern="0" cap="none" spc="0" normalizeH="0" baseline="0" noProof="0" dirty="0">
                <a:ln>
                  <a:noFill/>
                </a:ln>
                <a:solidFill>
                  <a:srgbClr val="4472C4">
                    <a:lumMod val="50000"/>
                  </a:srgbClr>
                </a:solidFill>
                <a:effectLst/>
                <a:uLnTx/>
                <a:uFillTx/>
              </a:rPr>
              <a:t> and </a:t>
            </a:r>
            <a:r>
              <a:rPr kumimoji="0" lang="en-GB" sz="2000" b="1" strike="noStrike" kern="0" cap="none" spc="0" normalizeH="0" baseline="0" noProof="0" dirty="0">
                <a:ln>
                  <a:noFill/>
                </a:ln>
                <a:solidFill>
                  <a:srgbClr val="4472C4">
                    <a:lumMod val="50000"/>
                  </a:srgbClr>
                </a:solidFill>
                <a:effectLst/>
                <a:uLnTx/>
                <a:uFillTx/>
              </a:rPr>
              <a:t>sound </a:t>
            </a:r>
            <a:r>
              <a:rPr kumimoji="0" lang="en-GB" sz="2000" strike="noStrike" kern="0" cap="none" spc="0" normalizeH="0" baseline="0" noProof="0" dirty="0">
                <a:ln>
                  <a:noFill/>
                </a:ln>
                <a:solidFill>
                  <a:srgbClr val="4472C4">
                    <a:lumMod val="50000"/>
                  </a:srgbClr>
                </a:solidFill>
                <a:effectLst/>
                <a:uLnTx/>
                <a:uFillTx/>
              </a:rPr>
              <a:t>sometimes</a:t>
            </a:r>
            <a:r>
              <a:rPr kumimoji="0" lang="en-GB" sz="2000" b="1" strike="noStrike" kern="0" cap="none" spc="0" normalizeH="0" baseline="0" noProof="0" dirty="0">
                <a:ln>
                  <a:noFill/>
                </a:ln>
                <a:solidFill>
                  <a:srgbClr val="4472C4">
                    <a:lumMod val="50000"/>
                  </a:srgbClr>
                </a:solidFill>
                <a:effectLst/>
                <a:uLnTx/>
                <a:uFillTx/>
              </a:rPr>
              <a:t> </a:t>
            </a:r>
            <a:r>
              <a:rPr kumimoji="0" lang="en-GB" sz="2000" b="0" i="0" u="none" strike="noStrike" kern="0" cap="none" spc="0" normalizeH="0" baseline="0" noProof="0" dirty="0">
                <a:ln>
                  <a:noFill/>
                </a:ln>
                <a:solidFill>
                  <a:srgbClr val="4472C4">
                    <a:lumMod val="50000"/>
                  </a:srgbClr>
                </a:solidFill>
                <a:effectLst/>
                <a:uLnTx/>
                <a:uFillTx/>
              </a:rPr>
              <a:t>change. This new form is known as the </a:t>
            </a:r>
            <a:r>
              <a:rPr kumimoji="0" lang="en-GB" sz="2000" b="1" i="0" u="none" strike="noStrike" kern="0" cap="none" spc="0" normalizeH="0" baseline="0" noProof="0" dirty="0">
                <a:ln>
                  <a:noFill/>
                </a:ln>
                <a:solidFill>
                  <a:srgbClr val="4472C4">
                    <a:lumMod val="50000"/>
                  </a:srgbClr>
                </a:solidFill>
                <a:effectLst/>
                <a:uLnTx/>
                <a:uFillTx/>
              </a:rPr>
              <a:t>feminine </a:t>
            </a:r>
            <a:r>
              <a:rPr kumimoji="0" lang="en-GB" sz="2000" i="0" u="none" strike="noStrike" kern="0" cap="none" spc="0" normalizeH="0" baseline="0" noProof="0" dirty="0">
                <a:ln>
                  <a:noFill/>
                </a:ln>
                <a:solidFill>
                  <a:srgbClr val="4472C4">
                    <a:lumMod val="50000"/>
                  </a:srgbClr>
                </a:solidFill>
                <a:effectLst/>
                <a:uLnTx/>
                <a:uFillTx/>
              </a:rPr>
              <a:t>form. </a:t>
            </a:r>
            <a:r>
              <a:rPr lang="en-GB" sz="2000" kern="0" dirty="0">
                <a:solidFill>
                  <a:srgbClr val="4472C4">
                    <a:lumMod val="50000"/>
                  </a:srgbClr>
                </a:solidFill>
              </a:rPr>
              <a:t>We show that an adjective is feminine by putting an </a:t>
            </a:r>
            <a:r>
              <a:rPr lang="en-GB" sz="2000" b="1" kern="0" dirty="0">
                <a:solidFill>
                  <a:srgbClr val="4472C4">
                    <a:lumMod val="50000"/>
                  </a:srgbClr>
                </a:solidFill>
              </a:rPr>
              <a:t>(f)</a:t>
            </a:r>
            <a:r>
              <a:rPr lang="en-GB" sz="2000" kern="0" dirty="0">
                <a:solidFill>
                  <a:srgbClr val="4472C4">
                    <a:lumMod val="50000"/>
                  </a:srgbClr>
                </a:solidFill>
              </a:rPr>
              <a:t> after it.</a:t>
            </a:r>
            <a:endParaRPr kumimoji="0" lang="en-GB" sz="2000" b="0" i="0" u="none" strike="noStrike" kern="0" cap="none" spc="0" normalizeH="0" baseline="0" noProof="0" dirty="0">
              <a:ln>
                <a:noFill/>
              </a:ln>
              <a:solidFill>
                <a:srgbClr val="4472C4">
                  <a:lumMod val="50000"/>
                </a:srgbClr>
              </a:solidFill>
              <a:effectLst/>
              <a:uLnTx/>
              <a:uFillTx/>
            </a:endParaRPr>
          </a:p>
        </p:txBody>
      </p:sp>
      <p:sp>
        <p:nvSpPr>
          <p:cNvPr id="14" name="Rectangle 13">
            <a:extLst>
              <a:ext uri="{FF2B5EF4-FFF2-40B4-BE49-F238E27FC236}">
                <a16:creationId xmlns:a16="http://schemas.microsoft.com/office/drawing/2014/main" id="{9AA59BCE-9559-4E6F-B174-73FFFE893367}"/>
              </a:ext>
            </a:extLst>
          </p:cNvPr>
          <p:cNvSpPr/>
          <p:nvPr/>
        </p:nvSpPr>
        <p:spPr>
          <a:xfrm>
            <a:off x="339751" y="2875002"/>
            <a:ext cx="2095445"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rPr>
              <a:t>Masculine</a:t>
            </a:r>
          </a:p>
        </p:txBody>
      </p:sp>
      <p:sp>
        <p:nvSpPr>
          <p:cNvPr id="15" name="TextBox 14">
            <a:extLst>
              <a:ext uri="{FF2B5EF4-FFF2-40B4-BE49-F238E27FC236}">
                <a16:creationId xmlns:a16="http://schemas.microsoft.com/office/drawing/2014/main" id="{E08C92F1-FA4F-457A-A225-D5032F5E6E6A}"/>
              </a:ext>
            </a:extLst>
          </p:cNvPr>
          <p:cNvSpPr txBox="1"/>
          <p:nvPr/>
        </p:nvSpPr>
        <p:spPr>
          <a:xfrm>
            <a:off x="2660861" y="2873728"/>
            <a:ext cx="408321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4472C4">
                    <a:lumMod val="50000"/>
                  </a:srgbClr>
                </a:solidFill>
                <a:effectLst/>
                <a:uLnTx/>
                <a:uFillTx/>
              </a:rPr>
              <a:t>Je </a:t>
            </a:r>
            <a:r>
              <a:rPr kumimoji="0" lang="en-GB" sz="3000" b="0" i="0" u="none" strike="noStrike" kern="0" cap="none" spc="0" normalizeH="0" baseline="0" noProof="0" dirty="0" err="1">
                <a:ln>
                  <a:noFill/>
                </a:ln>
                <a:solidFill>
                  <a:srgbClr val="4472C4">
                    <a:lumMod val="50000"/>
                  </a:srgbClr>
                </a:solidFill>
                <a:effectLst/>
                <a:uLnTx/>
                <a:uFillTx/>
              </a:rPr>
              <a:t>suis</a:t>
            </a:r>
            <a:r>
              <a:rPr kumimoji="0" lang="en-GB" sz="3000" b="0" i="0" u="none" strike="noStrike" kern="0" cap="none" spc="0" normalizeH="0" baseline="0" noProof="0" dirty="0">
                <a:ln>
                  <a:noFill/>
                </a:ln>
                <a:solidFill>
                  <a:srgbClr val="4472C4">
                    <a:lumMod val="50000"/>
                  </a:srgbClr>
                </a:solidFill>
                <a:effectLst/>
                <a:uLnTx/>
                <a:uFillTx/>
              </a:rPr>
              <a:t> </a:t>
            </a:r>
            <a:r>
              <a:rPr kumimoji="0" lang="en-GB" sz="3000" b="0" i="0" u="none" strike="noStrike" kern="0" cap="none" spc="0" normalizeH="0" baseline="0" noProof="0" dirty="0" err="1">
                <a:ln>
                  <a:noFill/>
                </a:ln>
                <a:solidFill>
                  <a:srgbClr val="4472C4">
                    <a:lumMod val="50000"/>
                  </a:srgbClr>
                </a:solidFill>
                <a:effectLst/>
                <a:uLnTx/>
                <a:uFillTx/>
              </a:rPr>
              <a:t>anglais</a:t>
            </a:r>
            <a:r>
              <a:rPr kumimoji="0" lang="en-GB" sz="3000" b="0" i="0" u="none" strike="noStrike" kern="0" cap="none" spc="0" normalizeH="0" baseline="0" noProof="0" dirty="0">
                <a:ln>
                  <a:noFill/>
                </a:ln>
                <a:solidFill>
                  <a:srgbClr val="4472C4">
                    <a:lumMod val="50000"/>
                  </a:srgbClr>
                </a:solidFill>
                <a:effectLst/>
                <a:uLnTx/>
                <a:uFillTx/>
              </a:rPr>
              <a:t>.</a:t>
            </a:r>
          </a:p>
        </p:txBody>
      </p:sp>
      <p:sp>
        <p:nvSpPr>
          <p:cNvPr id="16" name="TextBox 15">
            <a:extLst>
              <a:ext uri="{FF2B5EF4-FFF2-40B4-BE49-F238E27FC236}">
                <a16:creationId xmlns:a16="http://schemas.microsoft.com/office/drawing/2014/main" id="{55F16E57-7C11-4533-9E24-04CD8EDF019E}"/>
              </a:ext>
            </a:extLst>
          </p:cNvPr>
          <p:cNvSpPr txBox="1"/>
          <p:nvPr/>
        </p:nvSpPr>
        <p:spPr>
          <a:xfrm>
            <a:off x="6969738" y="5480431"/>
            <a:ext cx="408321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1" i="0" u="none" strike="noStrike" kern="0" cap="none" spc="0" normalizeH="0" baseline="0" noProof="0" dirty="0">
                <a:ln>
                  <a:noFill/>
                </a:ln>
                <a:solidFill>
                  <a:srgbClr val="FF0000"/>
                </a:solidFill>
                <a:effectLst/>
                <a:uLnTx/>
                <a:uFillTx/>
              </a:rPr>
              <a:t>I</a:t>
            </a:r>
            <a:r>
              <a:rPr kumimoji="0" lang="en-GB" sz="3000" b="0" i="0" u="none" strike="noStrike" kern="0" cap="none" spc="0" normalizeH="0" baseline="0" noProof="0" dirty="0">
                <a:ln>
                  <a:noFill/>
                </a:ln>
                <a:solidFill>
                  <a:srgbClr val="4472C4">
                    <a:lumMod val="50000"/>
                  </a:srgbClr>
                </a:solidFill>
                <a:effectLst/>
                <a:uLnTx/>
                <a:uFillTx/>
              </a:rPr>
              <a:t> am English.</a:t>
            </a:r>
          </a:p>
        </p:txBody>
      </p:sp>
      <p:sp>
        <p:nvSpPr>
          <p:cNvPr id="17" name="Rectangle 16">
            <a:extLst>
              <a:ext uri="{FF2B5EF4-FFF2-40B4-BE49-F238E27FC236}">
                <a16:creationId xmlns:a16="http://schemas.microsoft.com/office/drawing/2014/main" id="{FBFEDFCE-5603-46DF-9339-3ABA112CD834}"/>
              </a:ext>
            </a:extLst>
          </p:cNvPr>
          <p:cNvSpPr/>
          <p:nvPr/>
        </p:nvSpPr>
        <p:spPr>
          <a:xfrm>
            <a:off x="310915" y="5480431"/>
            <a:ext cx="1872629"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rPr>
              <a:t>Feminine</a:t>
            </a:r>
          </a:p>
        </p:txBody>
      </p:sp>
      <p:sp>
        <p:nvSpPr>
          <p:cNvPr id="18" name="TextBox 17">
            <a:extLst>
              <a:ext uri="{FF2B5EF4-FFF2-40B4-BE49-F238E27FC236}">
                <a16:creationId xmlns:a16="http://schemas.microsoft.com/office/drawing/2014/main" id="{6127E658-45EE-4AA2-B8D1-D684FAE348D5}"/>
              </a:ext>
            </a:extLst>
          </p:cNvPr>
          <p:cNvSpPr txBox="1"/>
          <p:nvPr/>
        </p:nvSpPr>
        <p:spPr>
          <a:xfrm>
            <a:off x="2632692" y="5480431"/>
            <a:ext cx="3855084"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4472C4">
                    <a:lumMod val="50000"/>
                  </a:srgbClr>
                </a:solidFill>
                <a:effectLst/>
                <a:uLnTx/>
                <a:uFillTx/>
              </a:rPr>
              <a:t>Je </a:t>
            </a:r>
            <a:r>
              <a:rPr kumimoji="0" lang="en-GB" sz="3000" b="0" i="0" u="none" strike="noStrike" kern="0" cap="none" spc="0" normalizeH="0" baseline="0" noProof="0" dirty="0" err="1">
                <a:ln>
                  <a:noFill/>
                </a:ln>
                <a:solidFill>
                  <a:srgbClr val="4472C4">
                    <a:lumMod val="50000"/>
                  </a:srgbClr>
                </a:solidFill>
                <a:effectLst/>
                <a:uLnTx/>
                <a:uFillTx/>
              </a:rPr>
              <a:t>suis</a:t>
            </a:r>
            <a:r>
              <a:rPr kumimoji="0" lang="en-GB" sz="3000" b="0" i="0" u="none" strike="noStrike" kern="0" cap="none" spc="0" normalizeH="0" baseline="0" noProof="0" dirty="0">
                <a:ln>
                  <a:noFill/>
                </a:ln>
                <a:solidFill>
                  <a:srgbClr val="4472C4">
                    <a:lumMod val="50000"/>
                  </a:srgbClr>
                </a:solidFill>
                <a:effectLst/>
                <a:uLnTx/>
                <a:uFillTx/>
              </a:rPr>
              <a:t> anglais</a:t>
            </a:r>
            <a:r>
              <a:rPr kumimoji="0" lang="en-GB" sz="3000" b="1" i="0" u="none" strike="noStrike" kern="0" cap="none" spc="0" normalizeH="0" baseline="0" noProof="0" dirty="0">
                <a:ln>
                  <a:noFill/>
                </a:ln>
                <a:solidFill>
                  <a:srgbClr val="FF0000"/>
                </a:solidFill>
                <a:effectLst/>
                <a:uLnTx/>
                <a:uFillTx/>
              </a:rPr>
              <a:t>e</a:t>
            </a:r>
            <a:r>
              <a:rPr kumimoji="0" lang="en-GB" sz="3000" b="0" i="0" u="none" strike="noStrike" kern="0" cap="none" spc="0" normalizeH="0" baseline="0" noProof="0" dirty="0">
                <a:ln>
                  <a:noFill/>
                </a:ln>
                <a:solidFill>
                  <a:srgbClr val="4472C4">
                    <a:lumMod val="50000"/>
                  </a:srgbClr>
                </a:solidFill>
                <a:effectLst/>
                <a:uLnTx/>
                <a:uFillTx/>
              </a:rPr>
              <a:t>.</a:t>
            </a:r>
          </a:p>
        </p:txBody>
      </p:sp>
      <p:sp>
        <p:nvSpPr>
          <p:cNvPr id="19" name="TextBox 18">
            <a:extLst>
              <a:ext uri="{FF2B5EF4-FFF2-40B4-BE49-F238E27FC236}">
                <a16:creationId xmlns:a16="http://schemas.microsoft.com/office/drawing/2014/main" id="{95F9C2AB-4156-4163-BFD0-2DDB67EBCD57}"/>
              </a:ext>
            </a:extLst>
          </p:cNvPr>
          <p:cNvSpPr txBox="1"/>
          <p:nvPr/>
        </p:nvSpPr>
        <p:spPr>
          <a:xfrm>
            <a:off x="6969738" y="2873728"/>
            <a:ext cx="408321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1" i="0" u="none" strike="noStrike" kern="0" cap="none" spc="0" normalizeH="0" baseline="0" noProof="0" dirty="0">
                <a:ln>
                  <a:noFill/>
                </a:ln>
                <a:solidFill>
                  <a:srgbClr val="5B9BD5"/>
                </a:solidFill>
                <a:effectLst/>
                <a:uLnTx/>
                <a:uFillTx/>
              </a:rPr>
              <a:t>I</a:t>
            </a:r>
            <a:r>
              <a:rPr kumimoji="0" lang="en-GB" sz="3000" b="0" i="0" u="none" strike="noStrike" kern="0" cap="none" spc="0" normalizeH="0" baseline="0" noProof="0" dirty="0">
                <a:ln>
                  <a:noFill/>
                </a:ln>
                <a:solidFill>
                  <a:srgbClr val="4472C4">
                    <a:lumMod val="50000"/>
                  </a:srgbClr>
                </a:solidFill>
                <a:effectLst/>
                <a:uLnTx/>
                <a:uFillTx/>
              </a:rPr>
              <a:t> am English.</a:t>
            </a:r>
          </a:p>
        </p:txBody>
      </p:sp>
      <p:pic>
        <p:nvPicPr>
          <p:cNvPr id="21" name="Picture 20">
            <a:extLst>
              <a:ext uri="{FF2B5EF4-FFF2-40B4-BE49-F238E27FC236}">
                <a16:creationId xmlns:a16="http://schemas.microsoft.com/office/drawing/2014/main" id="{4386B29A-78E5-4386-A387-05D0F62302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23234" y="5409624"/>
            <a:ext cx="342612" cy="682940"/>
          </a:xfrm>
          <a:prstGeom prst="rect">
            <a:avLst/>
          </a:prstGeom>
        </p:spPr>
      </p:pic>
      <p:pic>
        <p:nvPicPr>
          <p:cNvPr id="22" name="Picture 21">
            <a:extLst>
              <a:ext uri="{FF2B5EF4-FFF2-40B4-BE49-F238E27FC236}">
                <a16:creationId xmlns:a16="http://schemas.microsoft.com/office/drawing/2014/main" id="{680F739C-990A-4540-9984-B1A43CB132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2018" y="2779586"/>
            <a:ext cx="363828" cy="725232"/>
          </a:xfrm>
          <a:prstGeom prst="rect">
            <a:avLst/>
          </a:prstGeom>
        </p:spPr>
      </p:pic>
      <p:sp>
        <p:nvSpPr>
          <p:cNvPr id="24" name="TextBox 23">
            <a:extLst>
              <a:ext uri="{FF2B5EF4-FFF2-40B4-BE49-F238E27FC236}">
                <a16:creationId xmlns:a16="http://schemas.microsoft.com/office/drawing/2014/main" id="{28327B82-4EB8-461D-A203-81019F300910}"/>
              </a:ext>
            </a:extLst>
          </p:cNvPr>
          <p:cNvSpPr txBox="1"/>
          <p:nvPr/>
        </p:nvSpPr>
        <p:spPr>
          <a:xfrm>
            <a:off x="310915" y="1367398"/>
            <a:ext cx="1157017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Adjectives </a:t>
            </a:r>
            <a:r>
              <a:rPr kumimoji="0" lang="en-GB" sz="2000" i="0" u="none" strike="noStrike" kern="0" cap="none" spc="0" normalizeH="0" baseline="0" noProof="0" dirty="0">
                <a:ln>
                  <a:noFill/>
                </a:ln>
                <a:solidFill>
                  <a:srgbClr val="4472C4">
                    <a:lumMod val="50000"/>
                  </a:srgbClr>
                </a:solidFill>
                <a:effectLst/>
                <a:uLnTx/>
                <a:uFillTx/>
              </a:rPr>
              <a:t>are words which </a:t>
            </a:r>
            <a:r>
              <a:rPr kumimoji="0" lang="en-GB" sz="2000" b="1" i="0" u="none" strike="noStrike" kern="0" cap="none" spc="0" normalizeH="0" baseline="0" noProof="0" dirty="0">
                <a:ln>
                  <a:noFill/>
                </a:ln>
                <a:solidFill>
                  <a:srgbClr val="4472C4">
                    <a:lumMod val="50000"/>
                  </a:srgbClr>
                </a:solidFill>
                <a:effectLst/>
                <a:uLnTx/>
                <a:uFillTx/>
              </a:rPr>
              <a:t>describe</a:t>
            </a:r>
            <a:r>
              <a:rPr lang="en-GB" sz="2000" kern="0" dirty="0">
                <a:solidFill>
                  <a:srgbClr val="4472C4">
                    <a:lumMod val="50000"/>
                  </a:srgbClr>
                </a:solidFill>
              </a:rPr>
              <a:t> people or things.</a:t>
            </a:r>
            <a:endParaRPr kumimoji="0" lang="en-GB" sz="2000" b="1" i="0" u="none" strike="noStrike" kern="0" cap="none" spc="0" normalizeH="0" baseline="0" noProof="0" dirty="0">
              <a:ln>
                <a:noFill/>
              </a:ln>
              <a:solidFill>
                <a:srgbClr val="4472C4">
                  <a:lumMod val="50000"/>
                </a:srgbClr>
              </a:solidFill>
              <a:effectLst/>
              <a:uLnTx/>
              <a:uFillTx/>
            </a:endParaRPr>
          </a:p>
        </p:txBody>
      </p:sp>
      <p:sp>
        <p:nvSpPr>
          <p:cNvPr id="25" name="TextBox 24">
            <a:extLst>
              <a:ext uri="{FF2B5EF4-FFF2-40B4-BE49-F238E27FC236}">
                <a16:creationId xmlns:a16="http://schemas.microsoft.com/office/drawing/2014/main" id="{0F1AFB34-06AC-4C21-939C-C4A62E1A6097}"/>
              </a:ext>
            </a:extLst>
          </p:cNvPr>
          <p:cNvSpPr txBox="1"/>
          <p:nvPr/>
        </p:nvSpPr>
        <p:spPr>
          <a:xfrm>
            <a:off x="310915" y="1966675"/>
            <a:ext cx="1157017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a:solidFill>
                  <a:srgbClr val="4472C4">
                    <a:lumMod val="50000"/>
                  </a:srgbClr>
                </a:solidFill>
              </a:rPr>
              <a:t>In the dictionary, adjectives are listed in the </a:t>
            </a:r>
            <a:r>
              <a:rPr lang="en-GB" sz="2000" b="1" kern="0" dirty="0">
                <a:solidFill>
                  <a:srgbClr val="4472C4">
                    <a:lumMod val="50000"/>
                  </a:srgbClr>
                </a:solidFill>
              </a:rPr>
              <a:t>masculine </a:t>
            </a:r>
            <a:r>
              <a:rPr lang="en-GB" sz="2000" kern="0" dirty="0">
                <a:solidFill>
                  <a:srgbClr val="4472C4">
                    <a:lumMod val="50000"/>
                  </a:srgbClr>
                </a:solidFill>
              </a:rPr>
              <a:t>form. This is the form we use to describe a </a:t>
            </a:r>
            <a:r>
              <a:rPr lang="en-GB" sz="2000" b="1" kern="0" dirty="0">
                <a:solidFill>
                  <a:srgbClr val="4472C4">
                    <a:lumMod val="50000"/>
                  </a:srgbClr>
                </a:solidFill>
              </a:rPr>
              <a:t>male</a:t>
            </a:r>
            <a:r>
              <a:rPr lang="en-GB" sz="2000" kern="0" dirty="0">
                <a:solidFill>
                  <a:srgbClr val="4472C4">
                    <a:lumMod val="50000"/>
                  </a:srgbClr>
                </a:solidFill>
              </a:rPr>
              <a:t> person. We show that an adjective is masculine by putting an </a:t>
            </a:r>
            <a:r>
              <a:rPr lang="en-GB" sz="2000" b="1" kern="0" dirty="0">
                <a:solidFill>
                  <a:srgbClr val="4472C4">
                    <a:lumMod val="50000"/>
                  </a:srgbClr>
                </a:solidFill>
              </a:rPr>
              <a:t>(m</a:t>
            </a:r>
            <a:r>
              <a:rPr lang="en-GB" sz="2000" kern="0" dirty="0">
                <a:solidFill>
                  <a:srgbClr val="4472C4">
                    <a:lumMod val="50000"/>
                  </a:srgbClr>
                </a:solidFill>
              </a:rPr>
              <a:t>) after it.</a:t>
            </a:r>
            <a:endParaRPr kumimoji="0" lang="en-GB" sz="2000" b="1" i="0" u="none" strike="noStrike" kern="0" cap="none" spc="0" normalizeH="0" baseline="0" noProof="0" dirty="0">
              <a:ln>
                <a:noFill/>
              </a:ln>
              <a:solidFill>
                <a:srgbClr val="4472C4">
                  <a:lumMod val="50000"/>
                </a:srgbClr>
              </a:solidFill>
              <a:effectLst/>
              <a:uLnTx/>
              <a:uFillTx/>
            </a:endParaRPr>
          </a:p>
        </p:txBody>
      </p:sp>
      <p:sp>
        <p:nvSpPr>
          <p:cNvPr id="26" name="TextBox 25">
            <a:extLst>
              <a:ext uri="{FF2B5EF4-FFF2-40B4-BE49-F238E27FC236}">
                <a16:creationId xmlns:a16="http://schemas.microsoft.com/office/drawing/2014/main" id="{AAA0F0BB-4DEE-4A3D-82EA-0FB440957BAB}"/>
              </a:ext>
            </a:extLst>
          </p:cNvPr>
          <p:cNvSpPr txBox="1"/>
          <p:nvPr/>
        </p:nvSpPr>
        <p:spPr>
          <a:xfrm>
            <a:off x="339751" y="4878406"/>
            <a:ext cx="11570170" cy="400110"/>
          </a:xfrm>
          <a:prstGeom prst="rect">
            <a:avLst/>
          </a:prstGeom>
          <a:noFill/>
        </p:spPr>
        <p:txBody>
          <a:bodyPr wrap="square" rtlCol="0">
            <a:spAutoFit/>
          </a:bodyPr>
          <a:lstStyle/>
          <a:p>
            <a:pPr lvl="0">
              <a:defRPr/>
            </a:pPr>
            <a:r>
              <a:rPr lang="en-GB" sz="2000" kern="0" dirty="0">
                <a:solidFill>
                  <a:srgbClr val="4472C4">
                    <a:lumMod val="50000"/>
                  </a:srgbClr>
                </a:solidFill>
              </a:rPr>
              <a:t>The most common change is to add an ‘</a:t>
            </a:r>
            <a:r>
              <a:rPr lang="en-GB" sz="2000" b="1" kern="0" dirty="0">
                <a:solidFill>
                  <a:srgbClr val="4472C4">
                    <a:lumMod val="50000"/>
                  </a:srgbClr>
                </a:solidFill>
              </a:rPr>
              <a:t>e</a:t>
            </a:r>
            <a:r>
              <a:rPr lang="en-GB" sz="2000" kern="0" dirty="0">
                <a:solidFill>
                  <a:srgbClr val="4472C4">
                    <a:lumMod val="50000"/>
                  </a:srgbClr>
                </a:solidFill>
              </a:rPr>
              <a:t>’ to the end of the adjective.</a:t>
            </a:r>
            <a:endParaRPr kumimoji="0" lang="en-GB" sz="2000" b="0" i="0" u="none" strike="noStrike" kern="0" cap="none" spc="0" normalizeH="0" baseline="0" noProof="0" dirty="0">
              <a:ln>
                <a:noFill/>
              </a:ln>
              <a:solidFill>
                <a:srgbClr val="4472C4">
                  <a:lumMod val="50000"/>
                </a:srgbClr>
              </a:solidFill>
              <a:effectLst/>
              <a:uLnTx/>
              <a:uFillTx/>
            </a:endParaRPr>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type="lt">
                                    <p:tmAbs val="0"/>
                                  </p:iterate>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type="lt">
                                    <p:tmAbs val="0"/>
                                  </p:iterate>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35" presetClass="emph" presetSubtype="0" fill="hold" grpId="1" nodeType="clickEffect">
                                  <p:stCondLst>
                                    <p:cond delay="0"/>
                                  </p:stCondLst>
                                  <p:iterate type="lt">
                                    <p:tmPct val="10000"/>
                                  </p:iterate>
                                  <p:childTnLst>
                                    <p:anim calcmode="discrete" valueType="str">
                                      <p:cBhvr>
                                        <p:cTn id="50" dur="1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par>
                    <p:cTn id="51" fill="hold">
                      <p:stCondLst>
                        <p:cond delay="indefinite"/>
                      </p:stCondLst>
                      <p:childTnLst>
                        <p:par>
                          <p:cTn id="52" fill="hold">
                            <p:stCondLst>
                              <p:cond delay="0"/>
                            </p:stCondLst>
                            <p:childTnLst>
                              <p:par>
                                <p:cTn id="53" presetID="35" presetClass="emph" presetSubtype="0" fill="hold" grpId="1" nodeType="clickEffect">
                                  <p:stCondLst>
                                    <p:cond delay="0"/>
                                  </p:stCondLst>
                                  <p:iterate type="lt">
                                    <p:tmPct val="10000"/>
                                  </p:iterate>
                                  <p:childTnLst>
                                    <p:anim calcmode="discrete" valueType="str">
                                      <p:cBhvr>
                                        <p:cTn id="54" dur="1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5" grpId="1"/>
      <p:bldP spid="16" grpId="0"/>
      <p:bldP spid="17" grpId="0"/>
      <p:bldP spid="18" grpId="0"/>
      <p:bldP spid="18" grpId="1"/>
      <p:bldP spid="19" grpId="0"/>
      <p:bldP spid="24" grpId="0"/>
      <p:bldP spid="25" grpId="0"/>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BEACB583-A856-4EDA-BD58-9E0C1B5FE560}"/>
              </a:ext>
            </a:extLst>
          </p:cNvPr>
          <p:cNvSpPr txBox="1"/>
          <p:nvPr/>
        </p:nvSpPr>
        <p:spPr>
          <a:xfrm>
            <a:off x="349483" y="1491316"/>
            <a:ext cx="1174243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Pronunciation can change when adding an ‘e’ to an adjective in feminine form. </a:t>
            </a:r>
          </a:p>
        </p:txBody>
      </p:sp>
      <p:sp>
        <p:nvSpPr>
          <p:cNvPr id="36" name="TextBox 35">
            <a:extLst>
              <a:ext uri="{FF2B5EF4-FFF2-40B4-BE49-F238E27FC236}">
                <a16:creationId xmlns:a16="http://schemas.microsoft.com/office/drawing/2014/main" id="{D04E24B6-698C-4E19-BB30-8CDC9A366CBB}"/>
              </a:ext>
            </a:extLst>
          </p:cNvPr>
          <p:cNvSpPr txBox="1"/>
          <p:nvPr/>
        </p:nvSpPr>
        <p:spPr>
          <a:xfrm>
            <a:off x="335393" y="2078202"/>
            <a:ext cx="1137881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rPr>
              <a:t>Remember the rule: Silent Final Consonant</a:t>
            </a:r>
          </a:p>
        </p:txBody>
      </p:sp>
      <p:sp>
        <p:nvSpPr>
          <p:cNvPr id="37" name="Rectangle 36">
            <a:extLst>
              <a:ext uri="{FF2B5EF4-FFF2-40B4-BE49-F238E27FC236}">
                <a16:creationId xmlns:a16="http://schemas.microsoft.com/office/drawing/2014/main" id="{6D8C7218-20E9-4FE5-86A4-BDD415718330}"/>
              </a:ext>
            </a:extLst>
          </p:cNvPr>
          <p:cNvSpPr/>
          <p:nvPr/>
        </p:nvSpPr>
        <p:spPr>
          <a:xfrm>
            <a:off x="674541" y="2675390"/>
            <a:ext cx="2095445"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rPr>
              <a:t>Masculine</a:t>
            </a:r>
          </a:p>
        </p:txBody>
      </p:sp>
      <p:sp>
        <p:nvSpPr>
          <p:cNvPr id="38" name="TextBox 37">
            <a:extLst>
              <a:ext uri="{FF2B5EF4-FFF2-40B4-BE49-F238E27FC236}">
                <a16:creationId xmlns:a16="http://schemas.microsoft.com/office/drawing/2014/main" id="{1D58BA28-7FC2-4DA9-9ACC-602EB03DCD9F}"/>
              </a:ext>
            </a:extLst>
          </p:cNvPr>
          <p:cNvSpPr txBox="1"/>
          <p:nvPr/>
        </p:nvSpPr>
        <p:spPr>
          <a:xfrm>
            <a:off x="3223778" y="2718167"/>
            <a:ext cx="408321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4472C4">
                    <a:lumMod val="50000"/>
                  </a:srgbClr>
                </a:solidFill>
                <a:effectLst/>
                <a:uLnTx/>
                <a:uFillTx/>
              </a:rPr>
              <a:t>Je</a:t>
            </a:r>
            <a:r>
              <a:rPr kumimoji="0" lang="en-GB" sz="3000" b="0" i="0" u="none" strike="noStrike" kern="0" cap="none" spc="0" normalizeH="0" noProof="0" dirty="0">
                <a:ln>
                  <a:noFill/>
                </a:ln>
                <a:solidFill>
                  <a:srgbClr val="4472C4">
                    <a:lumMod val="50000"/>
                  </a:srgbClr>
                </a:solidFill>
                <a:effectLst/>
                <a:uLnTx/>
                <a:uFillTx/>
              </a:rPr>
              <a:t> </a:t>
            </a:r>
            <a:r>
              <a:rPr kumimoji="0" lang="en-GB" sz="3000" b="0" i="0" u="none" strike="noStrike" kern="0" cap="none" spc="0" normalizeH="0" noProof="0" dirty="0" err="1">
                <a:ln>
                  <a:noFill/>
                </a:ln>
                <a:solidFill>
                  <a:srgbClr val="4472C4">
                    <a:lumMod val="50000"/>
                  </a:srgbClr>
                </a:solidFill>
                <a:effectLst/>
                <a:uLnTx/>
                <a:uFillTx/>
              </a:rPr>
              <a:t>suis</a:t>
            </a:r>
            <a:r>
              <a:rPr kumimoji="0" lang="en-GB" sz="3000" b="0" i="0" u="none" strike="noStrike" kern="0" cap="none" spc="0" normalizeH="0" baseline="0" noProof="0" dirty="0">
                <a:ln>
                  <a:noFill/>
                </a:ln>
                <a:solidFill>
                  <a:srgbClr val="4472C4">
                    <a:lumMod val="50000"/>
                  </a:srgbClr>
                </a:solidFill>
                <a:effectLst/>
                <a:uLnTx/>
                <a:uFillTx/>
              </a:rPr>
              <a:t> </a:t>
            </a:r>
            <a:r>
              <a:rPr kumimoji="0" lang="en-GB" sz="3000" b="0" i="0" u="none" strike="noStrike" kern="0" cap="none" spc="0" normalizeH="0" baseline="0" noProof="0" dirty="0" err="1">
                <a:ln>
                  <a:noFill/>
                </a:ln>
                <a:solidFill>
                  <a:srgbClr val="4472C4">
                    <a:lumMod val="50000"/>
                  </a:srgbClr>
                </a:solidFill>
                <a:effectLst/>
                <a:uLnTx/>
                <a:uFillTx/>
              </a:rPr>
              <a:t>anglais</a:t>
            </a:r>
            <a:r>
              <a:rPr kumimoji="0" lang="en-GB" sz="3000" b="0" i="0" u="none" strike="noStrike" kern="0" cap="none" spc="0" normalizeH="0" baseline="0" noProof="0" dirty="0">
                <a:ln>
                  <a:noFill/>
                </a:ln>
                <a:solidFill>
                  <a:srgbClr val="4472C4">
                    <a:lumMod val="50000"/>
                  </a:srgbClr>
                </a:solidFill>
                <a:effectLst/>
                <a:uLnTx/>
                <a:uFillTx/>
              </a:rPr>
              <a:t>.</a:t>
            </a:r>
          </a:p>
        </p:txBody>
      </p:sp>
      <p:sp>
        <p:nvSpPr>
          <p:cNvPr id="40" name="Rectangle 39">
            <a:extLst>
              <a:ext uri="{FF2B5EF4-FFF2-40B4-BE49-F238E27FC236}">
                <a16:creationId xmlns:a16="http://schemas.microsoft.com/office/drawing/2014/main" id="{FF1B90D6-E008-4447-8516-9B00ED1232B7}"/>
              </a:ext>
            </a:extLst>
          </p:cNvPr>
          <p:cNvSpPr/>
          <p:nvPr/>
        </p:nvSpPr>
        <p:spPr>
          <a:xfrm>
            <a:off x="674541" y="4722749"/>
            <a:ext cx="1872629"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rPr>
              <a:t>Feminine</a:t>
            </a:r>
          </a:p>
        </p:txBody>
      </p:sp>
      <p:sp>
        <p:nvSpPr>
          <p:cNvPr id="41" name="TextBox 40">
            <a:extLst>
              <a:ext uri="{FF2B5EF4-FFF2-40B4-BE49-F238E27FC236}">
                <a16:creationId xmlns:a16="http://schemas.microsoft.com/office/drawing/2014/main" id="{7E284C0A-5F59-4B82-988F-77954B7672B1}"/>
              </a:ext>
            </a:extLst>
          </p:cNvPr>
          <p:cNvSpPr txBox="1"/>
          <p:nvPr/>
        </p:nvSpPr>
        <p:spPr>
          <a:xfrm>
            <a:off x="3223778" y="4709407"/>
            <a:ext cx="5161385"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4472C4">
                    <a:lumMod val="50000"/>
                  </a:srgbClr>
                </a:solidFill>
                <a:effectLst/>
                <a:uLnTx/>
                <a:uFillTx/>
              </a:rPr>
              <a:t>Je </a:t>
            </a:r>
            <a:r>
              <a:rPr kumimoji="0" lang="en-GB" sz="3000" b="0" i="0" u="none" strike="noStrike" kern="0" cap="none" spc="0" normalizeH="0" baseline="0" noProof="0" dirty="0" err="1">
                <a:ln>
                  <a:noFill/>
                </a:ln>
                <a:solidFill>
                  <a:srgbClr val="4472C4">
                    <a:lumMod val="50000"/>
                  </a:srgbClr>
                </a:solidFill>
                <a:effectLst/>
                <a:uLnTx/>
                <a:uFillTx/>
              </a:rPr>
              <a:t>suis</a:t>
            </a:r>
            <a:r>
              <a:rPr kumimoji="0" lang="en-GB" sz="3000" b="0" i="0" u="none" strike="noStrike" kern="0" cap="none" spc="0" normalizeH="0" baseline="0" noProof="0" dirty="0">
                <a:ln>
                  <a:noFill/>
                </a:ln>
                <a:solidFill>
                  <a:srgbClr val="4472C4">
                    <a:lumMod val="50000"/>
                  </a:srgbClr>
                </a:solidFill>
                <a:effectLst/>
                <a:uLnTx/>
                <a:uFillTx/>
              </a:rPr>
              <a:t> anglais</a:t>
            </a:r>
            <a:r>
              <a:rPr kumimoji="0" lang="en-GB" sz="3000" b="1" i="0" u="none" strike="noStrike" kern="0" cap="none" spc="0" normalizeH="0" baseline="0" noProof="0" dirty="0">
                <a:ln>
                  <a:noFill/>
                </a:ln>
                <a:solidFill>
                  <a:srgbClr val="FF0000"/>
                </a:solidFill>
                <a:effectLst/>
                <a:uLnTx/>
                <a:uFillTx/>
              </a:rPr>
              <a:t>e</a:t>
            </a:r>
            <a:r>
              <a:rPr kumimoji="0" lang="en-GB" sz="3000" b="0" i="0" u="none" strike="noStrike" kern="0" cap="none" spc="0" normalizeH="0" baseline="0" noProof="0" dirty="0">
                <a:ln>
                  <a:noFill/>
                </a:ln>
                <a:solidFill>
                  <a:srgbClr val="4472C4">
                    <a:lumMod val="50000"/>
                  </a:srgbClr>
                </a:solidFill>
                <a:effectLst/>
                <a:uLnTx/>
                <a:uFillTx/>
              </a:rPr>
              <a:t>.</a:t>
            </a:r>
          </a:p>
        </p:txBody>
      </p:sp>
      <p:sp>
        <p:nvSpPr>
          <p:cNvPr id="42" name="TextBox 41">
            <a:extLst>
              <a:ext uri="{FF2B5EF4-FFF2-40B4-BE49-F238E27FC236}">
                <a16:creationId xmlns:a16="http://schemas.microsoft.com/office/drawing/2014/main" id="{EA511B56-E9FB-413D-AAB4-3BBF076E8769}"/>
              </a:ext>
            </a:extLst>
          </p:cNvPr>
          <p:cNvSpPr txBox="1"/>
          <p:nvPr/>
        </p:nvSpPr>
        <p:spPr>
          <a:xfrm>
            <a:off x="7708158" y="2729473"/>
            <a:ext cx="4378913"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4472C4">
                    <a:lumMod val="50000"/>
                  </a:srgbClr>
                </a:solidFill>
                <a:effectLst/>
                <a:uLnTx/>
                <a:uFillTx/>
              </a:rPr>
              <a:t>Silent final consonant.</a:t>
            </a:r>
          </a:p>
        </p:txBody>
      </p:sp>
      <p:sp>
        <p:nvSpPr>
          <p:cNvPr id="43" name="Up Arrow Callout 4">
            <a:extLst>
              <a:ext uri="{FF2B5EF4-FFF2-40B4-BE49-F238E27FC236}">
                <a16:creationId xmlns:a16="http://schemas.microsoft.com/office/drawing/2014/main" id="{59D5BA92-7365-452A-B308-F4BCECF2D3F5}"/>
              </a:ext>
            </a:extLst>
          </p:cNvPr>
          <p:cNvSpPr/>
          <p:nvPr/>
        </p:nvSpPr>
        <p:spPr>
          <a:xfrm>
            <a:off x="3245340" y="3207272"/>
            <a:ext cx="4462818" cy="1233975"/>
          </a:xfrm>
          <a:prstGeom prst="upArrowCallout">
            <a:avLst/>
          </a:prstGeom>
          <a:solidFill>
            <a:srgbClr val="4472C4">
              <a:lumMod val="60000"/>
              <a:lumOff val="40000"/>
            </a:srgbClr>
          </a:solidFill>
          <a:ln w="12700" cap="flat" cmpd="sng" algn="ctr">
            <a:solidFill>
              <a:srgbClr val="4472C4">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prstClr val="white"/>
                </a:solidFill>
                <a:effectLst/>
                <a:uLnTx/>
                <a:uFillTx/>
                <a:latin typeface="Calibri" panose="020F0502020204030204"/>
                <a:ea typeface="+mn-ea"/>
                <a:cs typeface="+mn-cs"/>
              </a:rPr>
              <a:t>The ‘s’ is </a:t>
            </a:r>
            <a:r>
              <a:rPr kumimoji="0" lang="en-GB" sz="3200" b="1" i="0" u="none" strike="noStrike" kern="0" cap="none" spc="0" normalizeH="0" baseline="0" noProof="0" dirty="0">
                <a:ln>
                  <a:noFill/>
                </a:ln>
                <a:solidFill>
                  <a:prstClr val="white"/>
                </a:solidFill>
                <a:effectLst/>
                <a:uLnTx/>
                <a:uFillTx/>
                <a:latin typeface="Calibri" panose="020F0502020204030204"/>
                <a:ea typeface="+mn-ea"/>
                <a:cs typeface="+mn-cs"/>
              </a:rPr>
              <a:t>not</a:t>
            </a:r>
            <a:r>
              <a:rPr kumimoji="0" lang="en-GB" sz="3200" b="0" i="0" u="none" strike="noStrike" kern="0" cap="none" spc="0" normalizeH="0" baseline="0" noProof="0" dirty="0">
                <a:ln>
                  <a:noFill/>
                </a:ln>
                <a:solidFill>
                  <a:prstClr val="white"/>
                </a:solidFill>
                <a:effectLst/>
                <a:uLnTx/>
                <a:uFillTx/>
                <a:latin typeface="Calibri" panose="020F0502020204030204"/>
                <a:ea typeface="+mn-ea"/>
                <a:cs typeface="+mn-cs"/>
              </a:rPr>
              <a:t> pronounced.</a:t>
            </a:r>
          </a:p>
        </p:txBody>
      </p:sp>
      <p:sp>
        <p:nvSpPr>
          <p:cNvPr id="44" name="TextBox 43">
            <a:extLst>
              <a:ext uri="{FF2B5EF4-FFF2-40B4-BE49-F238E27FC236}">
                <a16:creationId xmlns:a16="http://schemas.microsoft.com/office/drawing/2014/main" id="{63A6DA1B-00A5-486A-B020-E2BDCF3EC146}"/>
              </a:ext>
            </a:extLst>
          </p:cNvPr>
          <p:cNvSpPr txBox="1"/>
          <p:nvPr/>
        </p:nvSpPr>
        <p:spPr>
          <a:xfrm>
            <a:off x="6489778" y="5290312"/>
            <a:ext cx="4537004" cy="584775"/>
          </a:xfrm>
          <a:prstGeom prst="rect">
            <a:avLst/>
          </a:prstGeom>
          <a:solidFill>
            <a:srgbClr val="4472C4">
              <a:lumMod val="60000"/>
              <a:lumOff val="4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prstClr val="white"/>
                </a:solidFill>
                <a:effectLst/>
                <a:uLnTx/>
                <a:uFillTx/>
                <a:latin typeface="Calibri" panose="020F0502020204030204"/>
              </a:rPr>
              <a:t>The ‘e’ is </a:t>
            </a:r>
            <a:r>
              <a:rPr kumimoji="0" lang="en-GB" sz="3200" b="1" i="0" u="none" strike="noStrike" kern="0" cap="none" spc="0" normalizeH="0" baseline="0" noProof="0" dirty="0">
                <a:ln>
                  <a:noFill/>
                </a:ln>
                <a:solidFill>
                  <a:prstClr val="white"/>
                </a:solidFill>
                <a:effectLst/>
                <a:uLnTx/>
                <a:uFillTx/>
                <a:latin typeface="Calibri" panose="020F0502020204030204"/>
              </a:rPr>
              <a:t>not</a:t>
            </a:r>
            <a:r>
              <a:rPr kumimoji="0" lang="en-GB" sz="3200" b="0" i="0" u="none" strike="noStrike" kern="0" cap="none" spc="0" normalizeH="0" baseline="0" noProof="0" dirty="0">
                <a:ln>
                  <a:noFill/>
                </a:ln>
                <a:solidFill>
                  <a:prstClr val="white"/>
                </a:solidFill>
                <a:effectLst/>
                <a:uLnTx/>
                <a:uFillTx/>
                <a:latin typeface="Calibri" panose="020F0502020204030204"/>
              </a:rPr>
              <a:t> pronounced.</a:t>
            </a:r>
          </a:p>
        </p:txBody>
      </p:sp>
      <p:sp>
        <p:nvSpPr>
          <p:cNvPr id="45" name="Bent-Up Arrow 15">
            <a:extLst>
              <a:ext uri="{FF2B5EF4-FFF2-40B4-BE49-F238E27FC236}">
                <a16:creationId xmlns:a16="http://schemas.microsoft.com/office/drawing/2014/main" id="{9D8B1362-D4A4-4D21-8B8E-5209A7B49CFD}"/>
              </a:ext>
            </a:extLst>
          </p:cNvPr>
          <p:cNvSpPr/>
          <p:nvPr/>
        </p:nvSpPr>
        <p:spPr>
          <a:xfrm>
            <a:off x="5633571" y="5271226"/>
            <a:ext cx="421529" cy="398615"/>
          </a:xfrm>
          <a:prstGeom prst="bentUpArrow">
            <a:avLst>
              <a:gd name="adj1" fmla="val 25000"/>
              <a:gd name="adj2" fmla="val 30136"/>
              <a:gd name="adj3" fmla="val 25000"/>
            </a:avLst>
          </a:prstGeom>
          <a:solidFill>
            <a:srgbClr val="4472C4">
              <a:lumMod val="60000"/>
              <a:lumOff val="40000"/>
            </a:srgbClr>
          </a:solidFill>
          <a:ln w="12700" cap="flat" cmpd="sng" algn="ctr">
            <a:solidFill>
              <a:srgbClr val="4472C4">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14375DB6-13F6-488C-96D7-B4602ADCD4CF}"/>
              </a:ext>
            </a:extLst>
          </p:cNvPr>
          <p:cNvSpPr txBox="1"/>
          <p:nvPr/>
        </p:nvSpPr>
        <p:spPr>
          <a:xfrm>
            <a:off x="1181876" y="5303356"/>
            <a:ext cx="4537004" cy="584775"/>
          </a:xfrm>
          <a:prstGeom prst="rect">
            <a:avLst/>
          </a:prstGeom>
          <a:solidFill>
            <a:srgbClr val="4472C4">
              <a:lumMod val="60000"/>
              <a:lumOff val="4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prstClr val="white"/>
                </a:solidFill>
                <a:effectLst/>
                <a:uLnTx/>
                <a:uFillTx/>
                <a:latin typeface="Calibri" panose="020F0502020204030204"/>
              </a:rPr>
              <a:t>The ‘s’ </a:t>
            </a:r>
            <a:r>
              <a:rPr kumimoji="0" lang="en-GB" sz="3200" b="1" i="0" u="none" strike="noStrike" kern="0" cap="none" spc="0" normalizeH="0" baseline="0" noProof="0" dirty="0">
                <a:ln>
                  <a:noFill/>
                </a:ln>
                <a:solidFill>
                  <a:prstClr val="white"/>
                </a:solidFill>
                <a:effectLst/>
                <a:uLnTx/>
                <a:uFillTx/>
                <a:latin typeface="Calibri" panose="020F0502020204030204"/>
              </a:rPr>
              <a:t>is</a:t>
            </a:r>
            <a:r>
              <a:rPr kumimoji="0" lang="en-GB" sz="3200" b="0" i="0" u="none" strike="noStrike" kern="0" cap="none" spc="0" normalizeH="0" baseline="0" noProof="0" dirty="0">
                <a:ln>
                  <a:noFill/>
                </a:ln>
                <a:solidFill>
                  <a:prstClr val="white"/>
                </a:solidFill>
                <a:effectLst/>
                <a:uLnTx/>
                <a:uFillTx/>
                <a:latin typeface="Calibri" panose="020F0502020204030204"/>
              </a:rPr>
              <a:t> pronounced.</a:t>
            </a:r>
          </a:p>
        </p:txBody>
      </p:sp>
      <p:sp>
        <p:nvSpPr>
          <p:cNvPr id="47" name="Bent-Up Arrow 17">
            <a:extLst>
              <a:ext uri="{FF2B5EF4-FFF2-40B4-BE49-F238E27FC236}">
                <a16:creationId xmlns:a16="http://schemas.microsoft.com/office/drawing/2014/main" id="{4DFC4E84-9669-4CBC-8E14-AC7ABEF8EC16}"/>
              </a:ext>
            </a:extLst>
          </p:cNvPr>
          <p:cNvSpPr/>
          <p:nvPr/>
        </p:nvSpPr>
        <p:spPr>
          <a:xfrm flipH="1">
            <a:off x="6056155" y="5279047"/>
            <a:ext cx="433623" cy="398615"/>
          </a:xfrm>
          <a:prstGeom prst="bentUpArrow">
            <a:avLst>
              <a:gd name="adj1" fmla="val 25000"/>
              <a:gd name="adj2" fmla="val 30136"/>
              <a:gd name="adj3" fmla="val 25000"/>
            </a:avLst>
          </a:prstGeom>
          <a:solidFill>
            <a:srgbClr val="4472C4">
              <a:lumMod val="60000"/>
              <a:lumOff val="40000"/>
            </a:srgbClr>
          </a:solidFill>
          <a:ln w="12700" cap="flat" cmpd="sng" algn="ctr">
            <a:solidFill>
              <a:srgbClr val="4472C4">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Oval Callout 13">
            <a:extLst>
              <a:ext uri="{FF2B5EF4-FFF2-40B4-BE49-F238E27FC236}">
                <a16:creationId xmlns:a16="http://schemas.microsoft.com/office/drawing/2014/main" id="{7190F637-C6DF-4F55-9F4F-56179A929316}"/>
              </a:ext>
            </a:extLst>
          </p:cNvPr>
          <p:cNvSpPr/>
          <p:nvPr/>
        </p:nvSpPr>
        <p:spPr>
          <a:xfrm>
            <a:off x="6101994" y="2820745"/>
            <a:ext cx="2959777" cy="1991240"/>
          </a:xfrm>
          <a:prstGeom prst="wedgeEllipseCallout">
            <a:avLst>
              <a:gd name="adj1" fmla="val -46643"/>
              <a:gd name="adj2" fmla="val 52037"/>
            </a:avLst>
          </a:prstGeom>
          <a:solidFill>
            <a:schemeClr val="accent1">
              <a:lumMod val="50000"/>
            </a:schemeClr>
          </a:solidFill>
          <a:ln w="12700" cap="flat" cmpd="sng" algn="ctr">
            <a:solidFill>
              <a:srgbClr val="E65D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i="0" u="none" strike="noStrike" kern="0" cap="none" spc="0" normalizeH="0" baseline="0" noProof="0" dirty="0">
                <a:ln>
                  <a:noFill/>
                </a:ln>
                <a:solidFill>
                  <a:prstClr val="white"/>
                </a:solidFill>
                <a:effectLst/>
                <a:uLnTx/>
                <a:uFillTx/>
                <a:latin typeface="+mj-lt"/>
                <a:ea typeface="+mn-ea"/>
                <a:cs typeface="+mn-cs"/>
              </a:rPr>
              <a:t>An ‘e’ at the end, means you </a:t>
            </a:r>
            <a:r>
              <a:rPr kumimoji="0" lang="en-GB" sz="2000" b="1" i="0" u="none" strike="noStrike" kern="0" cap="none" spc="0" normalizeH="0" baseline="0" noProof="0" dirty="0">
                <a:ln>
                  <a:noFill/>
                </a:ln>
                <a:solidFill>
                  <a:prstClr val="white"/>
                </a:solidFill>
                <a:effectLst/>
                <a:uLnTx/>
                <a:uFillTx/>
                <a:latin typeface="+mj-lt"/>
                <a:ea typeface="+mn-ea"/>
                <a:cs typeface="+mn-cs"/>
              </a:rPr>
              <a:t>do</a:t>
            </a:r>
            <a:r>
              <a:rPr kumimoji="0" lang="en-GB" sz="2000" i="0" u="none" strike="noStrike" kern="0" cap="none" spc="0" normalizeH="0" baseline="0" noProof="0" dirty="0">
                <a:ln>
                  <a:noFill/>
                </a:ln>
                <a:solidFill>
                  <a:prstClr val="white"/>
                </a:solidFill>
                <a:effectLst/>
                <a:uLnTx/>
                <a:uFillTx/>
                <a:latin typeface="+mj-lt"/>
                <a:ea typeface="+mn-ea"/>
                <a:cs typeface="+mn-cs"/>
              </a:rPr>
              <a:t> pronounce the consonant.</a:t>
            </a:r>
            <a:endParaRPr kumimoji="0" lang="en-US" sz="2000" i="0" u="none" strike="noStrike" kern="0" cap="none" spc="0" normalizeH="0" baseline="0" noProof="0" dirty="0">
              <a:ln>
                <a:noFill/>
              </a:ln>
              <a:solidFill>
                <a:prstClr val="white"/>
              </a:solidFill>
              <a:effectLst/>
              <a:uLnTx/>
              <a:uFillTx/>
              <a:latin typeface="+mj-lt"/>
              <a:ea typeface="+mn-ea"/>
              <a:cs typeface="+mn-cs"/>
            </a:endParaRPr>
          </a:p>
        </p:txBody>
      </p:sp>
      <p:pic>
        <p:nvPicPr>
          <p:cNvPr id="20" name="Picture 19" descr="background rectangle">
            <a:extLst>
              <a:ext uri="{FF2B5EF4-FFF2-40B4-BE49-F238E27FC236}">
                <a16:creationId xmlns:a16="http://schemas.microsoft.com/office/drawing/2014/main" id="{0D6D2BFF-74CA-42AB-943B-018B7CE3AC7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FC5E78FF-E0E5-456B-9102-D7419FC19173}"/>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Using adjectives</a:t>
            </a:r>
          </a:p>
        </p:txBody>
      </p:sp>
    </p:spTree>
    <p:extLst>
      <p:ext uri="{BB962C8B-B14F-4D97-AF65-F5344CB8AC3E}">
        <p14:creationId xmlns:p14="http://schemas.microsoft.com/office/powerpoint/2010/main" val="201253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40" grpId="0"/>
      <p:bldP spid="41" grpId="0"/>
      <p:bldP spid="42" grpId="0"/>
      <p:bldP spid="43" grpId="0" animBg="1"/>
      <p:bldP spid="44" grpId="0" animBg="1"/>
      <p:bldP spid="45" grpId="0" animBg="1"/>
      <p:bldP spid="46" grpId="0" animBg="1"/>
      <p:bldP spid="47"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D9E7-F6C0-B444-B8E8-639F6455243D}"/>
              </a:ext>
            </a:extLst>
          </p:cNvPr>
          <p:cNvSpPr>
            <a:spLocks noGrp="1"/>
          </p:cNvSpPr>
          <p:nvPr>
            <p:ph type="title"/>
          </p:nvPr>
        </p:nvSpPr>
        <p:spPr>
          <a:xfrm>
            <a:off x="8465" y="-208494"/>
            <a:ext cx="10515600" cy="1325563"/>
          </a:xfrm>
        </p:spPr>
        <p:txBody>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SFC</a:t>
            </a:r>
            <a:endParaRPr lang="en-US" dirty="0"/>
          </a:p>
        </p:txBody>
      </p:sp>
      <p:sp>
        <p:nvSpPr>
          <p:cNvPr id="8" name="TextBox 7"/>
          <p:cNvSpPr txBox="1"/>
          <p:nvPr/>
        </p:nvSpPr>
        <p:spPr>
          <a:xfrm>
            <a:off x="1089671" y="1444479"/>
            <a:ext cx="1001265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onsonant</a:t>
            </a:r>
          </a:p>
        </p:txBody>
      </p:sp>
      <p:sp>
        <p:nvSpPr>
          <p:cNvPr id="9" name="TextBox 8"/>
          <p:cNvSpPr txBox="1"/>
          <p:nvPr/>
        </p:nvSpPr>
        <p:spPr>
          <a:xfrm rot="10800000" flipV="1">
            <a:off x="3195405" y="1876396"/>
            <a:ext cx="580119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dans</a:t>
            </a:r>
          </a:p>
        </p:txBody>
      </p:sp>
      <p:sp>
        <p:nvSpPr>
          <p:cNvPr id="11" name="TextBox 10"/>
          <p:cNvSpPr txBox="1"/>
          <p:nvPr/>
        </p:nvSpPr>
        <p:spPr>
          <a:xfrm>
            <a:off x="7171025" y="2367809"/>
            <a:ext cx="108782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mn-cs"/>
              </a:rPr>
              <a:t>X</a:t>
            </a:r>
          </a:p>
        </p:txBody>
      </p:sp>
      <p:pic>
        <p:nvPicPr>
          <p:cNvPr id="10" name="Picture 2" descr="Quiet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562" y="4048044"/>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box with an arrow pointing dow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5988" y="4512981"/>
            <a:ext cx="1860024" cy="1568621"/>
          </a:xfrm>
          <a:prstGeom prst="rect">
            <a:avLst/>
          </a:prstGeom>
        </p:spPr>
      </p:pic>
      <p:sp>
        <p:nvSpPr>
          <p:cNvPr id="13" name="Down Arrow 12" descr="orange down arrow pointing into the box"/>
          <p:cNvSpPr/>
          <p:nvPr/>
        </p:nvSpPr>
        <p:spPr>
          <a:xfrm>
            <a:off x="5814545" y="4430941"/>
            <a:ext cx="560716" cy="1005108"/>
          </a:xfrm>
          <a:prstGeom prst="downArrow">
            <a:avLst/>
          </a:prstGeom>
          <a:solidFill>
            <a:srgbClr val="FA6500"/>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1344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1" grpId="0"/>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r>
              <a:rPr lang="en-GB" sz="3600" b="1" dirty="0">
                <a:solidFill>
                  <a:schemeClr val="bg1"/>
                </a:solidFill>
              </a:rPr>
              <a:t> (1/2)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3" name="TextBox 2">
            <a:extLst>
              <a:ext uri="{FF2B5EF4-FFF2-40B4-BE49-F238E27FC236}">
                <a16:creationId xmlns:a16="http://schemas.microsoft.com/office/drawing/2014/main" id="{F04AACB2-1661-475C-8D9E-300B28EFE38A}"/>
              </a:ext>
            </a:extLst>
          </p:cNvPr>
          <p:cNvSpPr txBox="1"/>
          <p:nvPr/>
        </p:nvSpPr>
        <p:spPr>
          <a:xfrm flipH="1">
            <a:off x="593233" y="2475568"/>
            <a:ext cx="2853517" cy="1015663"/>
          </a:xfrm>
          <a:prstGeom prst="rect">
            <a:avLst/>
          </a:prstGeom>
          <a:noFill/>
        </p:spPr>
        <p:txBody>
          <a:bodyPr wrap="square" rtlCol="0">
            <a:spAutoFit/>
          </a:bodyPr>
          <a:lstStyle/>
          <a:p>
            <a:r>
              <a:rPr lang="en-GB" sz="6000" b="1" dirty="0" err="1">
                <a:solidFill>
                  <a:srgbClr val="115076"/>
                </a:solidFill>
              </a:rPr>
              <a:t>anglais</a:t>
            </a:r>
            <a:r>
              <a:rPr lang="en-GB" sz="2400" dirty="0">
                <a:solidFill>
                  <a:srgbClr val="115076"/>
                </a:solidFill>
              </a:rPr>
              <a:t> </a:t>
            </a:r>
          </a:p>
        </p:txBody>
      </p:sp>
      <p:sp>
        <p:nvSpPr>
          <p:cNvPr id="5" name="TextBox 4">
            <a:extLst>
              <a:ext uri="{FF2B5EF4-FFF2-40B4-BE49-F238E27FC236}">
                <a16:creationId xmlns:a16="http://schemas.microsoft.com/office/drawing/2014/main" id="{985B04D0-94D1-4ECC-B570-38E17B078199}"/>
              </a:ext>
            </a:extLst>
          </p:cNvPr>
          <p:cNvSpPr txBox="1"/>
          <p:nvPr/>
        </p:nvSpPr>
        <p:spPr>
          <a:xfrm>
            <a:off x="6131201" y="2683265"/>
            <a:ext cx="2736629" cy="1015663"/>
          </a:xfrm>
          <a:prstGeom prst="rect">
            <a:avLst/>
          </a:prstGeom>
          <a:noFill/>
        </p:spPr>
        <p:txBody>
          <a:bodyPr wrap="square" rtlCol="0">
            <a:spAutoFit/>
          </a:bodyPr>
          <a:lstStyle/>
          <a:p>
            <a:r>
              <a:rPr lang="en-GB" sz="6000" b="1" dirty="0">
                <a:solidFill>
                  <a:srgbClr val="115076"/>
                </a:solidFill>
              </a:rPr>
              <a:t>grand</a:t>
            </a:r>
          </a:p>
        </p:txBody>
      </p:sp>
      <p:sp>
        <p:nvSpPr>
          <p:cNvPr id="9" name="TextBox 8">
            <a:extLst>
              <a:ext uri="{FF2B5EF4-FFF2-40B4-BE49-F238E27FC236}">
                <a16:creationId xmlns:a16="http://schemas.microsoft.com/office/drawing/2014/main" id="{A13D4FE3-DBEB-4CC2-8504-01434A011C2D}"/>
              </a:ext>
            </a:extLst>
          </p:cNvPr>
          <p:cNvSpPr txBox="1"/>
          <p:nvPr/>
        </p:nvSpPr>
        <p:spPr>
          <a:xfrm>
            <a:off x="3794734" y="3675110"/>
            <a:ext cx="3640810" cy="1015663"/>
          </a:xfrm>
          <a:prstGeom prst="rect">
            <a:avLst/>
          </a:prstGeom>
          <a:noFill/>
        </p:spPr>
        <p:txBody>
          <a:bodyPr wrap="square" rtlCol="0">
            <a:spAutoFit/>
          </a:bodyPr>
          <a:lstStyle/>
          <a:p>
            <a:pPr algn="l"/>
            <a:r>
              <a:rPr lang="en-GB" sz="6000" b="1" dirty="0" err="1">
                <a:solidFill>
                  <a:srgbClr val="115076"/>
                </a:solidFill>
              </a:rPr>
              <a:t>française</a:t>
            </a:r>
            <a:endParaRPr lang="en-GB" sz="6000" b="1" dirty="0">
              <a:solidFill>
                <a:srgbClr val="115076"/>
              </a:solidFill>
            </a:endParaRPr>
          </a:p>
        </p:txBody>
      </p:sp>
      <p:sp>
        <p:nvSpPr>
          <p:cNvPr id="10" name="TextBox 9">
            <a:extLst>
              <a:ext uri="{FF2B5EF4-FFF2-40B4-BE49-F238E27FC236}">
                <a16:creationId xmlns:a16="http://schemas.microsoft.com/office/drawing/2014/main" id="{0E9A446F-3F45-42D4-9578-918E04E04A1B}"/>
              </a:ext>
            </a:extLst>
          </p:cNvPr>
          <p:cNvSpPr txBox="1"/>
          <p:nvPr/>
        </p:nvSpPr>
        <p:spPr>
          <a:xfrm>
            <a:off x="3784162" y="1650759"/>
            <a:ext cx="3548431" cy="1015663"/>
          </a:xfrm>
          <a:prstGeom prst="rect">
            <a:avLst/>
          </a:prstGeom>
          <a:noFill/>
        </p:spPr>
        <p:txBody>
          <a:bodyPr wrap="square" rtlCol="0">
            <a:spAutoFit/>
          </a:bodyPr>
          <a:lstStyle/>
          <a:p>
            <a:pPr algn="l"/>
            <a:r>
              <a:rPr lang="en-GB" sz="6000" b="1" dirty="0">
                <a:solidFill>
                  <a:srgbClr val="115076"/>
                </a:solidFill>
              </a:rPr>
              <a:t>anglaise</a:t>
            </a:r>
          </a:p>
        </p:txBody>
      </p:sp>
      <p:sp>
        <p:nvSpPr>
          <p:cNvPr id="11" name="TextBox 10">
            <a:extLst>
              <a:ext uri="{FF2B5EF4-FFF2-40B4-BE49-F238E27FC236}">
                <a16:creationId xmlns:a16="http://schemas.microsoft.com/office/drawing/2014/main" id="{6FFEA0FE-29FF-4394-B61C-1A413B4481DB}"/>
              </a:ext>
            </a:extLst>
          </p:cNvPr>
          <p:cNvSpPr txBox="1"/>
          <p:nvPr/>
        </p:nvSpPr>
        <p:spPr>
          <a:xfrm>
            <a:off x="6671734" y="799911"/>
            <a:ext cx="3224082" cy="1015663"/>
          </a:xfrm>
          <a:prstGeom prst="rect">
            <a:avLst/>
          </a:prstGeom>
          <a:noFill/>
        </p:spPr>
        <p:txBody>
          <a:bodyPr wrap="square" rtlCol="0">
            <a:spAutoFit/>
          </a:bodyPr>
          <a:lstStyle/>
          <a:p>
            <a:pPr algn="l"/>
            <a:r>
              <a:rPr lang="en-GB" sz="6000" b="1" dirty="0" err="1">
                <a:solidFill>
                  <a:srgbClr val="115076"/>
                </a:solidFill>
              </a:rPr>
              <a:t>français</a:t>
            </a:r>
            <a:endParaRPr lang="en-GB" sz="6000" b="1" dirty="0">
              <a:solidFill>
                <a:srgbClr val="115076"/>
              </a:solidFill>
            </a:endParaRPr>
          </a:p>
        </p:txBody>
      </p:sp>
      <p:sp>
        <p:nvSpPr>
          <p:cNvPr id="20" name="TextBox 19">
            <a:extLst>
              <a:ext uri="{FF2B5EF4-FFF2-40B4-BE49-F238E27FC236}">
                <a16:creationId xmlns:a16="http://schemas.microsoft.com/office/drawing/2014/main" id="{A7A03AFD-2AF4-4E45-9516-2C986B2B9976}"/>
              </a:ext>
            </a:extLst>
          </p:cNvPr>
          <p:cNvSpPr txBox="1"/>
          <p:nvPr/>
        </p:nvSpPr>
        <p:spPr>
          <a:xfrm>
            <a:off x="385127" y="2489046"/>
            <a:ext cx="4324696" cy="1015663"/>
          </a:xfrm>
          <a:prstGeom prst="rect">
            <a:avLst/>
          </a:prstGeom>
          <a:noFill/>
        </p:spPr>
        <p:txBody>
          <a:bodyPr wrap="square" rtlCol="0">
            <a:spAutoFit/>
          </a:bodyPr>
          <a:lstStyle/>
          <a:p>
            <a:pPr algn="l"/>
            <a:r>
              <a:rPr lang="en-GB" sz="6000" b="1" dirty="0">
                <a:solidFill>
                  <a:srgbClr val="EE6000"/>
                </a:solidFill>
              </a:rPr>
              <a:t>English (m)</a:t>
            </a:r>
          </a:p>
        </p:txBody>
      </p:sp>
      <p:sp>
        <p:nvSpPr>
          <p:cNvPr id="21" name="TextBox 20">
            <a:extLst>
              <a:ext uri="{FF2B5EF4-FFF2-40B4-BE49-F238E27FC236}">
                <a16:creationId xmlns:a16="http://schemas.microsoft.com/office/drawing/2014/main" id="{35CFADF4-67E9-41EF-848A-D0571DEA7C0D}"/>
              </a:ext>
            </a:extLst>
          </p:cNvPr>
          <p:cNvSpPr txBox="1"/>
          <p:nvPr/>
        </p:nvSpPr>
        <p:spPr>
          <a:xfrm>
            <a:off x="3951874" y="1650759"/>
            <a:ext cx="3855038" cy="1015663"/>
          </a:xfrm>
          <a:prstGeom prst="rect">
            <a:avLst/>
          </a:prstGeom>
          <a:noFill/>
        </p:spPr>
        <p:txBody>
          <a:bodyPr wrap="square" rtlCol="0">
            <a:spAutoFit/>
          </a:bodyPr>
          <a:lstStyle/>
          <a:p>
            <a:pPr algn="l"/>
            <a:r>
              <a:rPr lang="en-GB" sz="6000" b="1" dirty="0">
                <a:solidFill>
                  <a:srgbClr val="EE6000"/>
                </a:solidFill>
              </a:rPr>
              <a:t>English (f)</a:t>
            </a:r>
          </a:p>
        </p:txBody>
      </p:sp>
      <p:sp>
        <p:nvSpPr>
          <p:cNvPr id="22" name="TextBox 21">
            <a:extLst>
              <a:ext uri="{FF2B5EF4-FFF2-40B4-BE49-F238E27FC236}">
                <a16:creationId xmlns:a16="http://schemas.microsoft.com/office/drawing/2014/main" id="{6AE63ED5-90F5-4C64-9D43-668D64807986}"/>
              </a:ext>
            </a:extLst>
          </p:cNvPr>
          <p:cNvSpPr txBox="1"/>
          <p:nvPr/>
        </p:nvSpPr>
        <p:spPr>
          <a:xfrm>
            <a:off x="6487466" y="800698"/>
            <a:ext cx="4324696" cy="1015663"/>
          </a:xfrm>
          <a:prstGeom prst="rect">
            <a:avLst/>
          </a:prstGeom>
          <a:noFill/>
        </p:spPr>
        <p:txBody>
          <a:bodyPr wrap="square" rtlCol="0">
            <a:spAutoFit/>
          </a:bodyPr>
          <a:lstStyle/>
          <a:p>
            <a:pPr algn="l"/>
            <a:r>
              <a:rPr lang="en-GB" sz="6000" b="1" dirty="0">
                <a:solidFill>
                  <a:srgbClr val="EE6000"/>
                </a:solidFill>
              </a:rPr>
              <a:t>French (m)</a:t>
            </a:r>
          </a:p>
        </p:txBody>
      </p:sp>
      <p:sp>
        <p:nvSpPr>
          <p:cNvPr id="23" name="TextBox 22">
            <a:extLst>
              <a:ext uri="{FF2B5EF4-FFF2-40B4-BE49-F238E27FC236}">
                <a16:creationId xmlns:a16="http://schemas.microsoft.com/office/drawing/2014/main" id="{1BD31AAF-3567-4A95-B188-3ED96421C34D}"/>
              </a:ext>
            </a:extLst>
          </p:cNvPr>
          <p:cNvSpPr txBox="1"/>
          <p:nvPr/>
        </p:nvSpPr>
        <p:spPr>
          <a:xfrm>
            <a:off x="3440495" y="3673535"/>
            <a:ext cx="3933101" cy="1015663"/>
          </a:xfrm>
          <a:prstGeom prst="rect">
            <a:avLst/>
          </a:prstGeom>
          <a:noFill/>
        </p:spPr>
        <p:txBody>
          <a:bodyPr wrap="square" rtlCol="0">
            <a:spAutoFit/>
          </a:bodyPr>
          <a:lstStyle/>
          <a:p>
            <a:pPr algn="l"/>
            <a:r>
              <a:rPr lang="en-GB" sz="6000" b="1" dirty="0">
                <a:solidFill>
                  <a:srgbClr val="EE6000"/>
                </a:solidFill>
              </a:rPr>
              <a:t>French (f)</a:t>
            </a:r>
          </a:p>
        </p:txBody>
      </p:sp>
      <p:sp>
        <p:nvSpPr>
          <p:cNvPr id="24" name="TextBox 23">
            <a:extLst>
              <a:ext uri="{FF2B5EF4-FFF2-40B4-BE49-F238E27FC236}">
                <a16:creationId xmlns:a16="http://schemas.microsoft.com/office/drawing/2014/main" id="{FFA2406A-9315-41CF-B2FC-AA3A0F4617BB}"/>
              </a:ext>
            </a:extLst>
          </p:cNvPr>
          <p:cNvSpPr txBox="1"/>
          <p:nvPr/>
        </p:nvSpPr>
        <p:spPr>
          <a:xfrm>
            <a:off x="5963982" y="2700540"/>
            <a:ext cx="2996542" cy="1015663"/>
          </a:xfrm>
          <a:prstGeom prst="rect">
            <a:avLst/>
          </a:prstGeom>
          <a:noFill/>
        </p:spPr>
        <p:txBody>
          <a:bodyPr wrap="square" rtlCol="0">
            <a:spAutoFit/>
          </a:bodyPr>
          <a:lstStyle/>
          <a:p>
            <a:pPr algn="l"/>
            <a:r>
              <a:rPr lang="en-GB" sz="6000" b="1" dirty="0">
                <a:solidFill>
                  <a:srgbClr val="EE6000"/>
                </a:solidFill>
              </a:rPr>
              <a:t>tall (m)</a:t>
            </a:r>
          </a:p>
        </p:txBody>
      </p:sp>
      <p:sp>
        <p:nvSpPr>
          <p:cNvPr id="30" name="TextBox 29">
            <a:extLst>
              <a:ext uri="{FF2B5EF4-FFF2-40B4-BE49-F238E27FC236}">
                <a16:creationId xmlns:a16="http://schemas.microsoft.com/office/drawing/2014/main" id="{DABD85F7-CCA1-4208-AB93-4CB38E90E769}"/>
              </a:ext>
            </a:extLst>
          </p:cNvPr>
          <p:cNvSpPr txBox="1"/>
          <p:nvPr/>
        </p:nvSpPr>
        <p:spPr>
          <a:xfrm>
            <a:off x="7849644" y="4092339"/>
            <a:ext cx="359549" cy="461665"/>
          </a:xfrm>
          <a:prstGeom prst="rect">
            <a:avLst/>
          </a:prstGeom>
          <a:noFill/>
        </p:spPr>
        <p:txBody>
          <a:bodyPr wrap="square" rtlCol="0">
            <a:spAutoFit/>
          </a:bodyPr>
          <a:lstStyle/>
          <a:p>
            <a:r>
              <a:rPr lang="en-GB" sz="2400" b="1" dirty="0">
                <a:solidFill>
                  <a:schemeClr val="accent5">
                    <a:lumMod val="50000"/>
                  </a:schemeClr>
                </a:solidFill>
              </a:rPr>
              <a:t>9</a:t>
            </a:r>
          </a:p>
        </p:txBody>
      </p:sp>
      <p:sp>
        <p:nvSpPr>
          <p:cNvPr id="31" name="TextBox 30">
            <a:extLst>
              <a:ext uri="{FF2B5EF4-FFF2-40B4-BE49-F238E27FC236}">
                <a16:creationId xmlns:a16="http://schemas.microsoft.com/office/drawing/2014/main" id="{C64BC331-F858-4F6E-BD81-EBFD06C06C5E}"/>
              </a:ext>
            </a:extLst>
          </p:cNvPr>
          <p:cNvSpPr txBox="1"/>
          <p:nvPr/>
        </p:nvSpPr>
        <p:spPr>
          <a:xfrm>
            <a:off x="8492475" y="2217177"/>
            <a:ext cx="450403" cy="461665"/>
          </a:xfrm>
          <a:prstGeom prst="rect">
            <a:avLst/>
          </a:prstGeom>
          <a:noFill/>
        </p:spPr>
        <p:txBody>
          <a:bodyPr wrap="square" rtlCol="0">
            <a:spAutoFit/>
          </a:bodyPr>
          <a:lstStyle/>
          <a:p>
            <a:r>
              <a:rPr lang="en-GB" sz="2400" b="1" dirty="0">
                <a:solidFill>
                  <a:schemeClr val="accent5">
                    <a:lumMod val="50000"/>
                  </a:schemeClr>
                </a:solidFill>
              </a:rPr>
              <a:t>8</a:t>
            </a:r>
          </a:p>
        </p:txBody>
      </p:sp>
      <p:sp>
        <p:nvSpPr>
          <p:cNvPr id="32" name="TextBox 31">
            <a:extLst>
              <a:ext uri="{FF2B5EF4-FFF2-40B4-BE49-F238E27FC236}">
                <a16:creationId xmlns:a16="http://schemas.microsoft.com/office/drawing/2014/main" id="{9F3E1065-4E83-4927-9F81-352CD0F73607}"/>
              </a:ext>
            </a:extLst>
          </p:cNvPr>
          <p:cNvSpPr txBox="1"/>
          <p:nvPr/>
        </p:nvSpPr>
        <p:spPr>
          <a:xfrm>
            <a:off x="3800411" y="5295309"/>
            <a:ext cx="450403" cy="461665"/>
          </a:xfrm>
          <a:prstGeom prst="rect">
            <a:avLst/>
          </a:prstGeom>
          <a:noFill/>
        </p:spPr>
        <p:txBody>
          <a:bodyPr wrap="square" rtlCol="0">
            <a:spAutoFit/>
          </a:bodyPr>
          <a:lstStyle/>
          <a:p>
            <a:r>
              <a:rPr lang="en-GB" sz="2400" b="1" dirty="0">
                <a:solidFill>
                  <a:schemeClr val="accent5">
                    <a:lumMod val="50000"/>
                  </a:schemeClr>
                </a:solidFill>
              </a:rPr>
              <a:t>7</a:t>
            </a:r>
          </a:p>
        </p:txBody>
      </p:sp>
      <p:sp>
        <p:nvSpPr>
          <p:cNvPr id="33" name="TextBox 32">
            <a:extLst>
              <a:ext uri="{FF2B5EF4-FFF2-40B4-BE49-F238E27FC236}">
                <a16:creationId xmlns:a16="http://schemas.microsoft.com/office/drawing/2014/main" id="{F28D1C30-5FF2-41BD-945F-0D05EDD2E226}"/>
              </a:ext>
            </a:extLst>
          </p:cNvPr>
          <p:cNvSpPr txBox="1"/>
          <p:nvPr/>
        </p:nvSpPr>
        <p:spPr>
          <a:xfrm>
            <a:off x="-50948" y="5049222"/>
            <a:ext cx="450403" cy="461665"/>
          </a:xfrm>
          <a:prstGeom prst="rect">
            <a:avLst/>
          </a:prstGeom>
          <a:noFill/>
        </p:spPr>
        <p:txBody>
          <a:bodyPr wrap="square" rtlCol="0">
            <a:spAutoFit/>
          </a:bodyPr>
          <a:lstStyle/>
          <a:p>
            <a:r>
              <a:rPr lang="en-GB" sz="2400" b="1" dirty="0">
                <a:solidFill>
                  <a:schemeClr val="accent5">
                    <a:lumMod val="50000"/>
                  </a:schemeClr>
                </a:solidFill>
              </a:rPr>
              <a:t>6</a:t>
            </a:r>
          </a:p>
        </p:txBody>
      </p:sp>
      <p:sp>
        <p:nvSpPr>
          <p:cNvPr id="34" name="TextBox 33">
            <a:extLst>
              <a:ext uri="{FF2B5EF4-FFF2-40B4-BE49-F238E27FC236}">
                <a16:creationId xmlns:a16="http://schemas.microsoft.com/office/drawing/2014/main" id="{9F3E3A71-6778-4CB7-8507-74DD45A5BB48}"/>
              </a:ext>
            </a:extLst>
          </p:cNvPr>
          <p:cNvSpPr txBox="1"/>
          <p:nvPr/>
        </p:nvSpPr>
        <p:spPr>
          <a:xfrm>
            <a:off x="3165810" y="3986102"/>
            <a:ext cx="450403" cy="461665"/>
          </a:xfrm>
          <a:prstGeom prst="rect">
            <a:avLst/>
          </a:prstGeom>
          <a:noFill/>
        </p:spPr>
        <p:txBody>
          <a:bodyPr wrap="square" rtlCol="0">
            <a:spAutoFit/>
          </a:bodyPr>
          <a:lstStyle/>
          <a:p>
            <a:r>
              <a:rPr lang="en-GB" sz="2400" b="1" dirty="0">
                <a:solidFill>
                  <a:schemeClr val="accent5">
                    <a:lumMod val="50000"/>
                  </a:schemeClr>
                </a:solidFill>
              </a:rPr>
              <a:t>4</a:t>
            </a:r>
          </a:p>
        </p:txBody>
      </p:sp>
      <p:sp>
        <p:nvSpPr>
          <p:cNvPr id="35" name="TextBox 34">
            <a:extLst>
              <a:ext uri="{FF2B5EF4-FFF2-40B4-BE49-F238E27FC236}">
                <a16:creationId xmlns:a16="http://schemas.microsoft.com/office/drawing/2014/main" id="{470EF436-B609-4B9D-9511-E8D08B9B21C6}"/>
              </a:ext>
            </a:extLst>
          </p:cNvPr>
          <p:cNvSpPr txBox="1"/>
          <p:nvPr/>
        </p:nvSpPr>
        <p:spPr>
          <a:xfrm>
            <a:off x="3575210" y="1998845"/>
            <a:ext cx="450403" cy="461665"/>
          </a:xfrm>
          <a:prstGeom prst="rect">
            <a:avLst/>
          </a:prstGeom>
          <a:noFill/>
        </p:spPr>
        <p:txBody>
          <a:bodyPr wrap="square" rtlCol="0">
            <a:spAutoFit/>
          </a:bodyPr>
          <a:lstStyle/>
          <a:p>
            <a:r>
              <a:rPr lang="en-GB" sz="2400" b="1" dirty="0">
                <a:solidFill>
                  <a:schemeClr val="accent5">
                    <a:lumMod val="50000"/>
                  </a:schemeClr>
                </a:solidFill>
              </a:rPr>
              <a:t>2</a:t>
            </a:r>
          </a:p>
        </p:txBody>
      </p:sp>
      <p:sp>
        <p:nvSpPr>
          <p:cNvPr id="36" name="TextBox 35">
            <a:extLst>
              <a:ext uri="{FF2B5EF4-FFF2-40B4-BE49-F238E27FC236}">
                <a16:creationId xmlns:a16="http://schemas.microsoft.com/office/drawing/2014/main" id="{DEEB8B21-2CB3-4C73-8703-D30ACF64DD90}"/>
              </a:ext>
            </a:extLst>
          </p:cNvPr>
          <p:cNvSpPr txBox="1"/>
          <p:nvPr/>
        </p:nvSpPr>
        <p:spPr>
          <a:xfrm>
            <a:off x="6088225" y="1171156"/>
            <a:ext cx="450403" cy="461665"/>
          </a:xfrm>
          <a:prstGeom prst="rect">
            <a:avLst/>
          </a:prstGeom>
          <a:noFill/>
        </p:spPr>
        <p:txBody>
          <a:bodyPr wrap="square" rtlCol="0">
            <a:spAutoFit/>
          </a:bodyPr>
          <a:lstStyle/>
          <a:p>
            <a:r>
              <a:rPr lang="en-GB" sz="2400" b="1" dirty="0">
                <a:solidFill>
                  <a:schemeClr val="accent5">
                    <a:lumMod val="50000"/>
                  </a:schemeClr>
                </a:solidFill>
              </a:rPr>
              <a:t>3</a:t>
            </a:r>
          </a:p>
        </p:txBody>
      </p:sp>
      <p:sp>
        <p:nvSpPr>
          <p:cNvPr id="37" name="TextBox 36">
            <a:extLst>
              <a:ext uri="{FF2B5EF4-FFF2-40B4-BE49-F238E27FC236}">
                <a16:creationId xmlns:a16="http://schemas.microsoft.com/office/drawing/2014/main" id="{667E36C0-7D7C-4BC6-B176-8A47090E4F42}"/>
              </a:ext>
            </a:extLst>
          </p:cNvPr>
          <p:cNvSpPr txBox="1"/>
          <p:nvPr/>
        </p:nvSpPr>
        <p:spPr>
          <a:xfrm>
            <a:off x="5738781" y="3032346"/>
            <a:ext cx="450403" cy="461665"/>
          </a:xfrm>
          <a:prstGeom prst="rect">
            <a:avLst/>
          </a:prstGeom>
          <a:noFill/>
        </p:spPr>
        <p:txBody>
          <a:bodyPr wrap="square" rtlCol="0">
            <a:spAutoFit/>
          </a:bodyPr>
          <a:lstStyle/>
          <a:p>
            <a:r>
              <a:rPr lang="en-GB" sz="2400" b="1" dirty="0">
                <a:solidFill>
                  <a:schemeClr val="accent5">
                    <a:lumMod val="50000"/>
                  </a:schemeClr>
                </a:solidFill>
              </a:rPr>
              <a:t>5</a:t>
            </a:r>
          </a:p>
        </p:txBody>
      </p:sp>
      <p:sp>
        <p:nvSpPr>
          <p:cNvPr id="38" name="TextBox 37">
            <a:extLst>
              <a:ext uri="{FF2B5EF4-FFF2-40B4-BE49-F238E27FC236}">
                <a16:creationId xmlns:a16="http://schemas.microsoft.com/office/drawing/2014/main" id="{63E7000C-8F57-4720-A498-5F0D3A34E4B9}"/>
              </a:ext>
            </a:extLst>
          </p:cNvPr>
          <p:cNvSpPr txBox="1"/>
          <p:nvPr/>
        </p:nvSpPr>
        <p:spPr>
          <a:xfrm>
            <a:off x="112610" y="2782726"/>
            <a:ext cx="450403" cy="461665"/>
          </a:xfrm>
          <a:prstGeom prst="rect">
            <a:avLst/>
          </a:prstGeom>
          <a:noFill/>
        </p:spPr>
        <p:txBody>
          <a:bodyPr wrap="square" rtlCol="0">
            <a:spAutoFit/>
          </a:bodyPr>
          <a:lstStyle/>
          <a:p>
            <a:r>
              <a:rPr lang="en-GB" sz="2400" b="1" dirty="0">
                <a:solidFill>
                  <a:schemeClr val="accent5">
                    <a:lumMod val="50000"/>
                  </a:schemeClr>
                </a:solidFill>
              </a:rPr>
              <a:t>1</a:t>
            </a:r>
          </a:p>
        </p:txBody>
      </p:sp>
      <p:sp>
        <p:nvSpPr>
          <p:cNvPr id="2" name="TextBox 1">
            <a:extLst>
              <a:ext uri="{FF2B5EF4-FFF2-40B4-BE49-F238E27FC236}">
                <a16:creationId xmlns:a16="http://schemas.microsoft.com/office/drawing/2014/main" id="{84FE39D5-3152-4946-9E94-1EB88C7C558C}"/>
              </a:ext>
            </a:extLst>
          </p:cNvPr>
          <p:cNvSpPr txBox="1"/>
          <p:nvPr/>
        </p:nvSpPr>
        <p:spPr>
          <a:xfrm>
            <a:off x="249976" y="4712925"/>
            <a:ext cx="3325234" cy="1015663"/>
          </a:xfrm>
          <a:prstGeom prst="rect">
            <a:avLst/>
          </a:prstGeom>
          <a:noFill/>
        </p:spPr>
        <p:txBody>
          <a:bodyPr wrap="square" rtlCol="0">
            <a:spAutoFit/>
          </a:bodyPr>
          <a:lstStyle/>
          <a:p>
            <a:pPr algn="l"/>
            <a:r>
              <a:rPr lang="en-GB" sz="6000" b="1" dirty="0" err="1">
                <a:solidFill>
                  <a:srgbClr val="115076"/>
                </a:solidFill>
              </a:rPr>
              <a:t>grande</a:t>
            </a:r>
            <a:endParaRPr lang="en-GB" sz="6000" b="1" dirty="0">
              <a:solidFill>
                <a:srgbClr val="115076"/>
              </a:solidFill>
            </a:endParaRPr>
          </a:p>
        </p:txBody>
      </p:sp>
      <p:sp>
        <p:nvSpPr>
          <p:cNvPr id="6" name="TextBox 5">
            <a:extLst>
              <a:ext uri="{FF2B5EF4-FFF2-40B4-BE49-F238E27FC236}">
                <a16:creationId xmlns:a16="http://schemas.microsoft.com/office/drawing/2014/main" id="{ED31DA81-A9EA-403C-864E-FB0EFFC168D5}"/>
              </a:ext>
            </a:extLst>
          </p:cNvPr>
          <p:cNvSpPr txBox="1"/>
          <p:nvPr/>
        </p:nvSpPr>
        <p:spPr>
          <a:xfrm>
            <a:off x="349272" y="4712925"/>
            <a:ext cx="3324500" cy="1015663"/>
          </a:xfrm>
          <a:prstGeom prst="rect">
            <a:avLst/>
          </a:prstGeom>
          <a:noFill/>
        </p:spPr>
        <p:txBody>
          <a:bodyPr wrap="square" rtlCol="0">
            <a:spAutoFit/>
          </a:bodyPr>
          <a:lstStyle/>
          <a:p>
            <a:pPr algn="l"/>
            <a:r>
              <a:rPr lang="en-GB" sz="6000" b="1" dirty="0">
                <a:solidFill>
                  <a:srgbClr val="EE6000"/>
                </a:solidFill>
              </a:rPr>
              <a:t>tall (f)</a:t>
            </a:r>
          </a:p>
        </p:txBody>
      </p:sp>
      <p:sp>
        <p:nvSpPr>
          <p:cNvPr id="12" name="TextBox 11">
            <a:extLst>
              <a:ext uri="{FF2B5EF4-FFF2-40B4-BE49-F238E27FC236}">
                <a16:creationId xmlns:a16="http://schemas.microsoft.com/office/drawing/2014/main" id="{BD257872-5F04-4EEF-B288-71266750DE3A}"/>
              </a:ext>
            </a:extLst>
          </p:cNvPr>
          <p:cNvSpPr txBox="1"/>
          <p:nvPr/>
        </p:nvSpPr>
        <p:spPr>
          <a:xfrm>
            <a:off x="4034414" y="4957637"/>
            <a:ext cx="2501378" cy="1015663"/>
          </a:xfrm>
          <a:prstGeom prst="rect">
            <a:avLst/>
          </a:prstGeom>
          <a:noFill/>
        </p:spPr>
        <p:txBody>
          <a:bodyPr wrap="square" rtlCol="0">
            <a:spAutoFit/>
          </a:bodyPr>
          <a:lstStyle/>
          <a:p>
            <a:pPr algn="l"/>
            <a:r>
              <a:rPr lang="en-GB" sz="6000" b="1" dirty="0">
                <a:solidFill>
                  <a:srgbClr val="115076"/>
                </a:solidFill>
              </a:rPr>
              <a:t>petit</a:t>
            </a:r>
          </a:p>
        </p:txBody>
      </p:sp>
      <p:sp>
        <p:nvSpPr>
          <p:cNvPr id="15" name="TextBox 14">
            <a:extLst>
              <a:ext uri="{FF2B5EF4-FFF2-40B4-BE49-F238E27FC236}">
                <a16:creationId xmlns:a16="http://schemas.microsoft.com/office/drawing/2014/main" id="{54FD281C-9084-41B2-8374-9259A7379C78}"/>
              </a:ext>
            </a:extLst>
          </p:cNvPr>
          <p:cNvSpPr txBox="1"/>
          <p:nvPr/>
        </p:nvSpPr>
        <p:spPr>
          <a:xfrm>
            <a:off x="4008259" y="4957636"/>
            <a:ext cx="4159931" cy="1015663"/>
          </a:xfrm>
          <a:prstGeom prst="rect">
            <a:avLst/>
          </a:prstGeom>
          <a:noFill/>
        </p:spPr>
        <p:txBody>
          <a:bodyPr wrap="square" rtlCol="0">
            <a:spAutoFit/>
          </a:bodyPr>
          <a:lstStyle/>
          <a:p>
            <a:pPr algn="l"/>
            <a:r>
              <a:rPr lang="en-GB" sz="6000" b="1" dirty="0">
                <a:solidFill>
                  <a:srgbClr val="EE6000"/>
                </a:solidFill>
              </a:rPr>
              <a:t>short (m)</a:t>
            </a:r>
          </a:p>
        </p:txBody>
      </p:sp>
      <p:sp>
        <p:nvSpPr>
          <p:cNvPr id="17" name="TextBox 16">
            <a:extLst>
              <a:ext uri="{FF2B5EF4-FFF2-40B4-BE49-F238E27FC236}">
                <a16:creationId xmlns:a16="http://schemas.microsoft.com/office/drawing/2014/main" id="{E8FDCF69-2D6B-46E6-8173-AC2AFB3170FF}"/>
              </a:ext>
            </a:extLst>
          </p:cNvPr>
          <p:cNvSpPr txBox="1"/>
          <p:nvPr/>
        </p:nvSpPr>
        <p:spPr>
          <a:xfrm>
            <a:off x="8916984" y="1836250"/>
            <a:ext cx="2885694" cy="1015663"/>
          </a:xfrm>
          <a:prstGeom prst="rect">
            <a:avLst/>
          </a:prstGeom>
          <a:noFill/>
        </p:spPr>
        <p:txBody>
          <a:bodyPr wrap="square" rtlCol="0">
            <a:spAutoFit/>
          </a:bodyPr>
          <a:lstStyle/>
          <a:p>
            <a:pPr algn="l"/>
            <a:r>
              <a:rPr lang="en-GB" sz="6000" b="1" dirty="0">
                <a:solidFill>
                  <a:srgbClr val="115076"/>
                </a:solidFill>
              </a:rPr>
              <a:t>petite</a:t>
            </a:r>
          </a:p>
        </p:txBody>
      </p:sp>
      <p:sp>
        <p:nvSpPr>
          <p:cNvPr id="39" name="TextBox 38">
            <a:extLst>
              <a:ext uri="{FF2B5EF4-FFF2-40B4-BE49-F238E27FC236}">
                <a16:creationId xmlns:a16="http://schemas.microsoft.com/office/drawing/2014/main" id="{4AF97875-8671-43A5-BBC0-42D770758CC5}"/>
              </a:ext>
            </a:extLst>
          </p:cNvPr>
          <p:cNvSpPr txBox="1"/>
          <p:nvPr/>
        </p:nvSpPr>
        <p:spPr>
          <a:xfrm>
            <a:off x="7773214" y="5199766"/>
            <a:ext cx="541843" cy="461665"/>
          </a:xfrm>
          <a:prstGeom prst="rect">
            <a:avLst/>
          </a:prstGeom>
          <a:noFill/>
        </p:spPr>
        <p:txBody>
          <a:bodyPr wrap="square" rtlCol="0">
            <a:spAutoFit/>
          </a:bodyPr>
          <a:lstStyle/>
          <a:p>
            <a:r>
              <a:rPr lang="en-GB" sz="2400" b="1" dirty="0">
                <a:solidFill>
                  <a:schemeClr val="accent5">
                    <a:lumMod val="50000"/>
                  </a:schemeClr>
                </a:solidFill>
              </a:rPr>
              <a:t>10</a:t>
            </a:r>
          </a:p>
        </p:txBody>
      </p:sp>
      <p:sp>
        <p:nvSpPr>
          <p:cNvPr id="19" name="TextBox 18">
            <a:extLst>
              <a:ext uri="{FF2B5EF4-FFF2-40B4-BE49-F238E27FC236}">
                <a16:creationId xmlns:a16="http://schemas.microsoft.com/office/drawing/2014/main" id="{4F52B36D-3C06-49BD-AA56-1432C65235BA}"/>
              </a:ext>
            </a:extLst>
          </p:cNvPr>
          <p:cNvSpPr txBox="1"/>
          <p:nvPr/>
        </p:nvSpPr>
        <p:spPr>
          <a:xfrm>
            <a:off x="8960524" y="1857918"/>
            <a:ext cx="3224082" cy="1015663"/>
          </a:xfrm>
          <a:prstGeom prst="rect">
            <a:avLst/>
          </a:prstGeom>
          <a:noFill/>
        </p:spPr>
        <p:txBody>
          <a:bodyPr wrap="square" rtlCol="0">
            <a:spAutoFit/>
          </a:bodyPr>
          <a:lstStyle/>
          <a:p>
            <a:pPr algn="l"/>
            <a:r>
              <a:rPr lang="en-GB" sz="6000" b="1" dirty="0">
                <a:solidFill>
                  <a:srgbClr val="EE6000"/>
                </a:solidFill>
              </a:rPr>
              <a:t>short (f)</a:t>
            </a:r>
          </a:p>
        </p:txBody>
      </p:sp>
      <p:sp>
        <p:nvSpPr>
          <p:cNvPr id="29" name="TextBox 28">
            <a:extLst>
              <a:ext uri="{FF2B5EF4-FFF2-40B4-BE49-F238E27FC236}">
                <a16:creationId xmlns:a16="http://schemas.microsoft.com/office/drawing/2014/main" id="{7236AAC5-E1CE-489D-9598-D9F65BD64AC6}"/>
              </a:ext>
            </a:extLst>
          </p:cNvPr>
          <p:cNvSpPr txBox="1"/>
          <p:nvPr/>
        </p:nvSpPr>
        <p:spPr>
          <a:xfrm>
            <a:off x="8100129" y="3780471"/>
            <a:ext cx="3257025" cy="1015663"/>
          </a:xfrm>
          <a:prstGeom prst="rect">
            <a:avLst/>
          </a:prstGeom>
          <a:noFill/>
        </p:spPr>
        <p:txBody>
          <a:bodyPr wrap="square" rtlCol="0">
            <a:spAutoFit/>
          </a:bodyPr>
          <a:lstStyle/>
          <a:p>
            <a:pPr algn="l"/>
            <a:r>
              <a:rPr lang="en-GB" sz="6000" b="1" dirty="0">
                <a:solidFill>
                  <a:srgbClr val="115076"/>
                </a:solidFill>
              </a:rPr>
              <a:t>bonjour</a:t>
            </a:r>
          </a:p>
        </p:txBody>
      </p:sp>
      <p:sp>
        <p:nvSpPr>
          <p:cNvPr id="40" name="TextBox 39">
            <a:extLst>
              <a:ext uri="{FF2B5EF4-FFF2-40B4-BE49-F238E27FC236}">
                <a16:creationId xmlns:a16="http://schemas.microsoft.com/office/drawing/2014/main" id="{E65BD3CA-255F-4B99-9211-907507D74962}"/>
              </a:ext>
            </a:extLst>
          </p:cNvPr>
          <p:cNvSpPr txBox="1"/>
          <p:nvPr/>
        </p:nvSpPr>
        <p:spPr>
          <a:xfrm>
            <a:off x="8512500" y="3778624"/>
            <a:ext cx="3049399" cy="1015663"/>
          </a:xfrm>
          <a:prstGeom prst="rect">
            <a:avLst/>
          </a:prstGeom>
          <a:noFill/>
        </p:spPr>
        <p:txBody>
          <a:bodyPr wrap="square" rtlCol="0">
            <a:spAutoFit/>
          </a:bodyPr>
          <a:lstStyle/>
          <a:p>
            <a:pPr algn="l"/>
            <a:r>
              <a:rPr lang="en-GB" sz="6000" b="1" dirty="0">
                <a:solidFill>
                  <a:srgbClr val="EE6000"/>
                </a:solidFill>
              </a:rPr>
              <a:t>hello</a:t>
            </a:r>
          </a:p>
        </p:txBody>
      </p:sp>
      <p:sp>
        <p:nvSpPr>
          <p:cNvPr id="41" name="TextBox 40">
            <a:extLst>
              <a:ext uri="{FF2B5EF4-FFF2-40B4-BE49-F238E27FC236}">
                <a16:creationId xmlns:a16="http://schemas.microsoft.com/office/drawing/2014/main" id="{794875CE-E0D8-42CB-8C23-F0AB6F18CAA4}"/>
              </a:ext>
            </a:extLst>
          </p:cNvPr>
          <p:cNvSpPr txBox="1"/>
          <p:nvPr/>
        </p:nvSpPr>
        <p:spPr>
          <a:xfrm>
            <a:off x="8204212" y="4882666"/>
            <a:ext cx="3598466" cy="1015663"/>
          </a:xfrm>
          <a:prstGeom prst="rect">
            <a:avLst/>
          </a:prstGeom>
          <a:noFill/>
        </p:spPr>
        <p:txBody>
          <a:bodyPr wrap="square" rtlCol="0">
            <a:spAutoFit/>
          </a:bodyPr>
          <a:lstStyle/>
          <a:p>
            <a:pPr algn="l"/>
            <a:r>
              <a:rPr lang="en-GB" sz="6000" b="1" dirty="0">
                <a:solidFill>
                  <a:srgbClr val="115076"/>
                </a:solidFill>
              </a:rPr>
              <a:t>au revoir</a:t>
            </a:r>
          </a:p>
        </p:txBody>
      </p:sp>
      <p:sp>
        <p:nvSpPr>
          <p:cNvPr id="42" name="TextBox 41">
            <a:extLst>
              <a:ext uri="{FF2B5EF4-FFF2-40B4-BE49-F238E27FC236}">
                <a16:creationId xmlns:a16="http://schemas.microsoft.com/office/drawing/2014/main" id="{A33DC28A-1569-4289-AEEC-2D8F552C606B}"/>
              </a:ext>
            </a:extLst>
          </p:cNvPr>
          <p:cNvSpPr txBox="1"/>
          <p:nvPr/>
        </p:nvSpPr>
        <p:spPr>
          <a:xfrm>
            <a:off x="8194129" y="4887732"/>
            <a:ext cx="3598466" cy="1015663"/>
          </a:xfrm>
          <a:prstGeom prst="rect">
            <a:avLst/>
          </a:prstGeom>
          <a:noFill/>
        </p:spPr>
        <p:txBody>
          <a:bodyPr wrap="square" rtlCol="0">
            <a:spAutoFit/>
          </a:bodyPr>
          <a:lstStyle/>
          <a:p>
            <a:pPr algn="l"/>
            <a:r>
              <a:rPr lang="en-GB" sz="6000" b="1" dirty="0">
                <a:solidFill>
                  <a:srgbClr val="EE6000"/>
                </a:solidFill>
              </a:rPr>
              <a:t>goodbye</a:t>
            </a:r>
          </a:p>
        </p:txBody>
      </p:sp>
    </p:spTree>
    <p:extLst>
      <p:ext uri="{BB962C8B-B14F-4D97-AF65-F5344CB8AC3E}">
        <p14:creationId xmlns:p14="http://schemas.microsoft.com/office/powerpoint/2010/main" val="336775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hidden"/>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hidden"/>
                                      </p:to>
                                    </p:set>
                                  </p:childTnLst>
                                </p:cTn>
                              </p:par>
                            </p:childTnLst>
                          </p:cTn>
                        </p:par>
                        <p:par>
                          <p:cTn id="42" fill="hold">
                            <p:stCondLst>
                              <p:cond delay="0"/>
                            </p:stCondLst>
                            <p:childTnLst>
                              <p:par>
                                <p:cTn id="43" presetID="1" presetClass="entr" presetSubtype="0"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hidden"/>
                                      </p:to>
                                    </p:set>
                                  </p:childTnLst>
                                </p:cTn>
                              </p:par>
                            </p:childTnLst>
                          </p:cTn>
                        </p:par>
                        <p:par>
                          <p:cTn id="49" fill="hold">
                            <p:stCondLst>
                              <p:cond delay="0"/>
                            </p:stCondLst>
                            <p:childTnLst>
                              <p:par>
                                <p:cTn id="50" presetID="1" presetClass="entr" presetSubtype="0"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hidden"/>
                                      </p:to>
                                    </p:set>
                                  </p:childTnLst>
                                </p:cTn>
                              </p:par>
                            </p:childTnLst>
                          </p:cTn>
                        </p:par>
                        <p:par>
                          <p:cTn id="56" fill="hold">
                            <p:stCondLst>
                              <p:cond delay="0"/>
                            </p:stCondLst>
                            <p:childTnLst>
                              <p:par>
                                <p:cTn id="57" presetID="1"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29">
                                            <p:txEl>
                                              <p:pRg st="0" end="0"/>
                                            </p:txEl>
                                          </p:spTgt>
                                        </p:tgtEl>
                                        <p:attrNameLst>
                                          <p:attrName>style.visibility</p:attrName>
                                        </p:attrNameLst>
                                      </p:cBhvr>
                                      <p:to>
                                        <p:strVal val="hidden"/>
                                      </p:to>
                                    </p:set>
                                  </p:childTnLst>
                                </p:cTn>
                              </p:par>
                            </p:childTnLst>
                          </p:cTn>
                        </p:par>
                        <p:par>
                          <p:cTn id="63" fill="hold">
                            <p:stCondLst>
                              <p:cond delay="0"/>
                            </p:stCondLst>
                            <p:childTnLst>
                              <p:par>
                                <p:cTn id="64" presetID="1" presetClass="entr" presetSubtype="0" fill="hold" grpId="0" nodeType="afterEffect">
                                  <p:stCondLst>
                                    <p:cond delay="0"/>
                                  </p:stCondLst>
                                  <p:childTnLst>
                                    <p:set>
                                      <p:cBhvr>
                                        <p:cTn id="65" dur="1" fill="hold">
                                          <p:stCondLst>
                                            <p:cond delay="0"/>
                                          </p:stCondLst>
                                        </p:cTn>
                                        <p:tgtEl>
                                          <p:spTgt spid="4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41"/>
                                        </p:tgtEl>
                                        <p:attrNameLst>
                                          <p:attrName>style.visibility</p:attrName>
                                        </p:attrNameLst>
                                      </p:cBhvr>
                                      <p:to>
                                        <p:strVal val="hidden"/>
                                      </p:to>
                                    </p:set>
                                  </p:childTnLst>
                                </p:cTn>
                              </p:par>
                            </p:childTnLst>
                          </p:cTn>
                        </p:par>
                        <p:par>
                          <p:cTn id="70" fill="hold">
                            <p:stCondLst>
                              <p:cond delay="0"/>
                            </p:stCondLst>
                            <p:childTnLst>
                              <p:par>
                                <p:cTn id="71" presetID="1" presetClass="entr" presetSubtype="0" fill="hold" grpId="0" nodeType="after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P spid="10" grpId="0"/>
      <p:bldP spid="11" grpId="0"/>
      <p:bldP spid="20" grpId="0"/>
      <p:bldP spid="21" grpId="0"/>
      <p:bldP spid="22" grpId="0"/>
      <p:bldP spid="23" grpId="0"/>
      <p:bldP spid="24" grpId="0"/>
      <p:bldP spid="2" grpId="0"/>
      <p:bldP spid="6" grpId="0"/>
      <p:bldP spid="12" grpId="0"/>
      <p:bldP spid="15" grpId="0"/>
      <p:bldP spid="17" grpId="0"/>
      <p:bldP spid="19" grpId="0"/>
      <p:bldP spid="40" grpId="0"/>
      <p:bldP spid="41" grpId="0"/>
      <p:bldP spid="42"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r>
              <a:rPr lang="en-GB" sz="3600" b="1" dirty="0">
                <a:solidFill>
                  <a:schemeClr val="bg1"/>
                </a:solidFill>
              </a:rPr>
              <a:t> (2/2)</a:t>
            </a:r>
          </a:p>
        </p:txBody>
      </p:sp>
      <p:sp>
        <p:nvSpPr>
          <p:cNvPr id="3" name="TextBox 2">
            <a:extLst>
              <a:ext uri="{FF2B5EF4-FFF2-40B4-BE49-F238E27FC236}">
                <a16:creationId xmlns:a16="http://schemas.microsoft.com/office/drawing/2014/main" id="{F04AACB2-1661-475C-8D9E-300B28EFE38A}"/>
              </a:ext>
            </a:extLst>
          </p:cNvPr>
          <p:cNvSpPr txBox="1"/>
          <p:nvPr/>
        </p:nvSpPr>
        <p:spPr>
          <a:xfrm flipH="1">
            <a:off x="593233" y="2475568"/>
            <a:ext cx="28535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mn-cs"/>
              </a:rPr>
              <a:t>anglais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5" name="TextBox 4">
            <a:extLst>
              <a:ext uri="{FF2B5EF4-FFF2-40B4-BE49-F238E27FC236}">
                <a16:creationId xmlns:a16="http://schemas.microsoft.com/office/drawing/2014/main" id="{985B04D0-94D1-4ECC-B570-38E17B078199}"/>
              </a:ext>
            </a:extLst>
          </p:cNvPr>
          <p:cNvSpPr txBox="1"/>
          <p:nvPr/>
        </p:nvSpPr>
        <p:spPr>
          <a:xfrm>
            <a:off x="6131201" y="2683265"/>
            <a:ext cx="27366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grand</a:t>
            </a:r>
          </a:p>
        </p:txBody>
      </p:sp>
      <p:sp>
        <p:nvSpPr>
          <p:cNvPr id="9" name="TextBox 8">
            <a:extLst>
              <a:ext uri="{FF2B5EF4-FFF2-40B4-BE49-F238E27FC236}">
                <a16:creationId xmlns:a16="http://schemas.microsoft.com/office/drawing/2014/main" id="{A13D4FE3-DBEB-4CC2-8504-01434A011C2D}"/>
              </a:ext>
            </a:extLst>
          </p:cNvPr>
          <p:cNvSpPr txBox="1"/>
          <p:nvPr/>
        </p:nvSpPr>
        <p:spPr>
          <a:xfrm>
            <a:off x="3794734" y="3675110"/>
            <a:ext cx="364081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0E9A446F-3F45-42D4-9578-918E04E04A1B}"/>
              </a:ext>
            </a:extLst>
          </p:cNvPr>
          <p:cNvSpPr txBox="1"/>
          <p:nvPr/>
        </p:nvSpPr>
        <p:spPr>
          <a:xfrm>
            <a:off x="3784162" y="1650759"/>
            <a:ext cx="35484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anglaise</a:t>
            </a:r>
          </a:p>
        </p:txBody>
      </p:sp>
      <p:sp>
        <p:nvSpPr>
          <p:cNvPr id="11" name="TextBox 10">
            <a:extLst>
              <a:ext uri="{FF2B5EF4-FFF2-40B4-BE49-F238E27FC236}">
                <a16:creationId xmlns:a16="http://schemas.microsoft.com/office/drawing/2014/main" id="{6FFEA0FE-29FF-4394-B61C-1A413B4481DB}"/>
              </a:ext>
            </a:extLst>
          </p:cNvPr>
          <p:cNvSpPr txBox="1"/>
          <p:nvPr/>
        </p:nvSpPr>
        <p:spPr>
          <a:xfrm>
            <a:off x="6671734" y="799911"/>
            <a:ext cx="322408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A7A03AFD-2AF4-4E45-9516-2C986B2B9976}"/>
              </a:ext>
            </a:extLst>
          </p:cNvPr>
          <p:cNvSpPr txBox="1"/>
          <p:nvPr/>
        </p:nvSpPr>
        <p:spPr>
          <a:xfrm>
            <a:off x="385127" y="2489046"/>
            <a:ext cx="43246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E6000"/>
                </a:solidFill>
                <a:effectLst/>
                <a:uLnTx/>
                <a:uFillTx/>
                <a:latin typeface="Century Gothic" panose="020F0302020204030204"/>
                <a:ea typeface="+mn-ea"/>
                <a:cs typeface="+mn-cs"/>
              </a:rPr>
              <a:t>English (m)</a:t>
            </a:r>
          </a:p>
        </p:txBody>
      </p:sp>
      <p:sp>
        <p:nvSpPr>
          <p:cNvPr id="21" name="TextBox 20">
            <a:extLst>
              <a:ext uri="{FF2B5EF4-FFF2-40B4-BE49-F238E27FC236}">
                <a16:creationId xmlns:a16="http://schemas.microsoft.com/office/drawing/2014/main" id="{35CFADF4-67E9-41EF-848A-D0571DEA7C0D}"/>
              </a:ext>
            </a:extLst>
          </p:cNvPr>
          <p:cNvSpPr txBox="1"/>
          <p:nvPr/>
        </p:nvSpPr>
        <p:spPr>
          <a:xfrm>
            <a:off x="3951874" y="1650759"/>
            <a:ext cx="3855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E6000"/>
                </a:solidFill>
                <a:effectLst/>
                <a:uLnTx/>
                <a:uFillTx/>
                <a:latin typeface="Century Gothic" panose="020F0302020204030204"/>
                <a:ea typeface="+mn-ea"/>
                <a:cs typeface="+mn-cs"/>
              </a:rPr>
              <a:t>English (f)</a:t>
            </a:r>
          </a:p>
        </p:txBody>
      </p:sp>
      <p:sp>
        <p:nvSpPr>
          <p:cNvPr id="22" name="TextBox 21">
            <a:extLst>
              <a:ext uri="{FF2B5EF4-FFF2-40B4-BE49-F238E27FC236}">
                <a16:creationId xmlns:a16="http://schemas.microsoft.com/office/drawing/2014/main" id="{6AE63ED5-90F5-4C64-9D43-668D64807986}"/>
              </a:ext>
            </a:extLst>
          </p:cNvPr>
          <p:cNvSpPr txBox="1"/>
          <p:nvPr/>
        </p:nvSpPr>
        <p:spPr>
          <a:xfrm>
            <a:off x="6487466" y="800698"/>
            <a:ext cx="43246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E6000"/>
                </a:solidFill>
                <a:effectLst/>
                <a:uLnTx/>
                <a:uFillTx/>
                <a:latin typeface="Century Gothic" panose="020F0302020204030204"/>
                <a:ea typeface="+mn-ea"/>
                <a:cs typeface="+mn-cs"/>
              </a:rPr>
              <a:t>French (m)</a:t>
            </a:r>
          </a:p>
        </p:txBody>
      </p:sp>
      <p:sp>
        <p:nvSpPr>
          <p:cNvPr id="23" name="TextBox 22">
            <a:extLst>
              <a:ext uri="{FF2B5EF4-FFF2-40B4-BE49-F238E27FC236}">
                <a16:creationId xmlns:a16="http://schemas.microsoft.com/office/drawing/2014/main" id="{1BD31AAF-3567-4A95-B188-3ED96421C34D}"/>
              </a:ext>
            </a:extLst>
          </p:cNvPr>
          <p:cNvSpPr txBox="1"/>
          <p:nvPr/>
        </p:nvSpPr>
        <p:spPr>
          <a:xfrm>
            <a:off x="3440495" y="3673535"/>
            <a:ext cx="393310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E6000"/>
                </a:solidFill>
                <a:effectLst/>
                <a:uLnTx/>
                <a:uFillTx/>
                <a:latin typeface="Century Gothic" panose="020F0302020204030204"/>
                <a:ea typeface="+mn-ea"/>
                <a:cs typeface="+mn-cs"/>
              </a:rPr>
              <a:t>French (f)</a:t>
            </a:r>
          </a:p>
        </p:txBody>
      </p:sp>
      <p:sp>
        <p:nvSpPr>
          <p:cNvPr id="24" name="TextBox 23">
            <a:extLst>
              <a:ext uri="{FF2B5EF4-FFF2-40B4-BE49-F238E27FC236}">
                <a16:creationId xmlns:a16="http://schemas.microsoft.com/office/drawing/2014/main" id="{FFA2406A-9315-41CF-B2FC-AA3A0F4617BB}"/>
              </a:ext>
            </a:extLst>
          </p:cNvPr>
          <p:cNvSpPr txBox="1"/>
          <p:nvPr/>
        </p:nvSpPr>
        <p:spPr>
          <a:xfrm>
            <a:off x="5963982" y="2700540"/>
            <a:ext cx="299654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E6000"/>
                </a:solidFill>
                <a:effectLst/>
                <a:uLnTx/>
                <a:uFillTx/>
                <a:latin typeface="Century Gothic" panose="020F0302020204030204"/>
                <a:ea typeface="+mn-ea"/>
                <a:cs typeface="+mn-cs"/>
              </a:rPr>
              <a:t>tall (m)</a:t>
            </a:r>
          </a:p>
        </p:txBody>
      </p:sp>
      <p:sp>
        <p:nvSpPr>
          <p:cNvPr id="30" name="TextBox 29">
            <a:extLst>
              <a:ext uri="{FF2B5EF4-FFF2-40B4-BE49-F238E27FC236}">
                <a16:creationId xmlns:a16="http://schemas.microsoft.com/office/drawing/2014/main" id="{DABD85F7-CCA1-4208-AB93-4CB38E90E769}"/>
              </a:ext>
            </a:extLst>
          </p:cNvPr>
          <p:cNvSpPr txBox="1"/>
          <p:nvPr/>
        </p:nvSpPr>
        <p:spPr>
          <a:xfrm>
            <a:off x="7849644" y="4092339"/>
            <a:ext cx="3595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a:t>
            </a:r>
          </a:p>
        </p:txBody>
      </p:sp>
      <p:sp>
        <p:nvSpPr>
          <p:cNvPr id="31" name="TextBox 30">
            <a:extLst>
              <a:ext uri="{FF2B5EF4-FFF2-40B4-BE49-F238E27FC236}">
                <a16:creationId xmlns:a16="http://schemas.microsoft.com/office/drawing/2014/main" id="{C64BC331-F858-4F6E-BD81-EBFD06C06C5E}"/>
              </a:ext>
            </a:extLst>
          </p:cNvPr>
          <p:cNvSpPr txBox="1"/>
          <p:nvPr/>
        </p:nvSpPr>
        <p:spPr>
          <a:xfrm>
            <a:off x="8492475" y="2217177"/>
            <a:ext cx="4504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a:t>
            </a:r>
          </a:p>
        </p:txBody>
      </p:sp>
      <p:sp>
        <p:nvSpPr>
          <p:cNvPr id="32" name="TextBox 31">
            <a:extLst>
              <a:ext uri="{FF2B5EF4-FFF2-40B4-BE49-F238E27FC236}">
                <a16:creationId xmlns:a16="http://schemas.microsoft.com/office/drawing/2014/main" id="{9F3E1065-4E83-4927-9F81-352CD0F73607}"/>
              </a:ext>
            </a:extLst>
          </p:cNvPr>
          <p:cNvSpPr txBox="1"/>
          <p:nvPr/>
        </p:nvSpPr>
        <p:spPr>
          <a:xfrm>
            <a:off x="3800411" y="5295309"/>
            <a:ext cx="4504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a:t>
            </a:r>
          </a:p>
        </p:txBody>
      </p:sp>
      <p:sp>
        <p:nvSpPr>
          <p:cNvPr id="33" name="TextBox 32">
            <a:extLst>
              <a:ext uri="{FF2B5EF4-FFF2-40B4-BE49-F238E27FC236}">
                <a16:creationId xmlns:a16="http://schemas.microsoft.com/office/drawing/2014/main" id="{F28D1C30-5FF2-41BD-945F-0D05EDD2E226}"/>
              </a:ext>
            </a:extLst>
          </p:cNvPr>
          <p:cNvSpPr txBox="1"/>
          <p:nvPr/>
        </p:nvSpPr>
        <p:spPr>
          <a:xfrm>
            <a:off x="-50948" y="5049222"/>
            <a:ext cx="4504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sp>
        <p:nvSpPr>
          <p:cNvPr id="34" name="TextBox 33">
            <a:extLst>
              <a:ext uri="{FF2B5EF4-FFF2-40B4-BE49-F238E27FC236}">
                <a16:creationId xmlns:a16="http://schemas.microsoft.com/office/drawing/2014/main" id="{9F3E3A71-6778-4CB7-8507-74DD45A5BB48}"/>
              </a:ext>
            </a:extLst>
          </p:cNvPr>
          <p:cNvSpPr txBox="1"/>
          <p:nvPr/>
        </p:nvSpPr>
        <p:spPr>
          <a:xfrm>
            <a:off x="3165810" y="3986102"/>
            <a:ext cx="4504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sp>
        <p:nvSpPr>
          <p:cNvPr id="35" name="TextBox 34">
            <a:extLst>
              <a:ext uri="{FF2B5EF4-FFF2-40B4-BE49-F238E27FC236}">
                <a16:creationId xmlns:a16="http://schemas.microsoft.com/office/drawing/2014/main" id="{470EF436-B609-4B9D-9511-E8D08B9B21C6}"/>
              </a:ext>
            </a:extLst>
          </p:cNvPr>
          <p:cNvSpPr txBox="1"/>
          <p:nvPr/>
        </p:nvSpPr>
        <p:spPr>
          <a:xfrm>
            <a:off x="3575210" y="1998845"/>
            <a:ext cx="4504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36" name="TextBox 35">
            <a:extLst>
              <a:ext uri="{FF2B5EF4-FFF2-40B4-BE49-F238E27FC236}">
                <a16:creationId xmlns:a16="http://schemas.microsoft.com/office/drawing/2014/main" id="{DEEB8B21-2CB3-4C73-8703-D30ACF64DD90}"/>
              </a:ext>
            </a:extLst>
          </p:cNvPr>
          <p:cNvSpPr txBox="1"/>
          <p:nvPr/>
        </p:nvSpPr>
        <p:spPr>
          <a:xfrm>
            <a:off x="6088225" y="1171156"/>
            <a:ext cx="4504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37" name="TextBox 36">
            <a:extLst>
              <a:ext uri="{FF2B5EF4-FFF2-40B4-BE49-F238E27FC236}">
                <a16:creationId xmlns:a16="http://schemas.microsoft.com/office/drawing/2014/main" id="{667E36C0-7D7C-4BC6-B176-8A47090E4F42}"/>
              </a:ext>
            </a:extLst>
          </p:cNvPr>
          <p:cNvSpPr txBox="1"/>
          <p:nvPr/>
        </p:nvSpPr>
        <p:spPr>
          <a:xfrm>
            <a:off x="5738781" y="3032346"/>
            <a:ext cx="4504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sp>
        <p:nvSpPr>
          <p:cNvPr id="38" name="TextBox 37">
            <a:extLst>
              <a:ext uri="{FF2B5EF4-FFF2-40B4-BE49-F238E27FC236}">
                <a16:creationId xmlns:a16="http://schemas.microsoft.com/office/drawing/2014/main" id="{63E7000C-8F57-4720-A498-5F0D3A34E4B9}"/>
              </a:ext>
            </a:extLst>
          </p:cNvPr>
          <p:cNvSpPr txBox="1"/>
          <p:nvPr/>
        </p:nvSpPr>
        <p:spPr>
          <a:xfrm>
            <a:off x="112610" y="2782726"/>
            <a:ext cx="4504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 name="TextBox 1">
            <a:extLst>
              <a:ext uri="{FF2B5EF4-FFF2-40B4-BE49-F238E27FC236}">
                <a16:creationId xmlns:a16="http://schemas.microsoft.com/office/drawing/2014/main" id="{84FE39D5-3152-4946-9E94-1EB88C7C558C}"/>
              </a:ext>
            </a:extLst>
          </p:cNvPr>
          <p:cNvSpPr txBox="1"/>
          <p:nvPr/>
        </p:nvSpPr>
        <p:spPr>
          <a:xfrm>
            <a:off x="249976" y="4712925"/>
            <a:ext cx="332523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115076"/>
                </a:solidFill>
                <a:effectLst/>
                <a:uLnTx/>
                <a:uFillTx/>
                <a:latin typeface="Century Gothic" panose="020F0302020204030204"/>
                <a:ea typeface="+mn-ea"/>
                <a:cs typeface="+mn-cs"/>
              </a:rPr>
              <a:t>grande</a:t>
            </a:r>
            <a:endPar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ED31DA81-A9EA-403C-864E-FB0EFFC168D5}"/>
              </a:ext>
            </a:extLst>
          </p:cNvPr>
          <p:cNvSpPr txBox="1"/>
          <p:nvPr/>
        </p:nvSpPr>
        <p:spPr>
          <a:xfrm>
            <a:off x="349272" y="4712925"/>
            <a:ext cx="33245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E6000"/>
                </a:solidFill>
                <a:effectLst/>
                <a:uLnTx/>
                <a:uFillTx/>
                <a:latin typeface="Century Gothic" panose="020F0302020204030204"/>
                <a:ea typeface="+mn-ea"/>
                <a:cs typeface="+mn-cs"/>
              </a:rPr>
              <a:t>tall (f)</a:t>
            </a:r>
          </a:p>
        </p:txBody>
      </p:sp>
      <p:sp>
        <p:nvSpPr>
          <p:cNvPr id="12" name="TextBox 11">
            <a:extLst>
              <a:ext uri="{FF2B5EF4-FFF2-40B4-BE49-F238E27FC236}">
                <a16:creationId xmlns:a16="http://schemas.microsoft.com/office/drawing/2014/main" id="{BD257872-5F04-4EEF-B288-71266750DE3A}"/>
              </a:ext>
            </a:extLst>
          </p:cNvPr>
          <p:cNvSpPr txBox="1"/>
          <p:nvPr/>
        </p:nvSpPr>
        <p:spPr>
          <a:xfrm>
            <a:off x="4034414" y="4957637"/>
            <a:ext cx="25013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petit</a:t>
            </a:r>
          </a:p>
        </p:txBody>
      </p:sp>
      <p:sp>
        <p:nvSpPr>
          <p:cNvPr id="15" name="TextBox 14">
            <a:extLst>
              <a:ext uri="{FF2B5EF4-FFF2-40B4-BE49-F238E27FC236}">
                <a16:creationId xmlns:a16="http://schemas.microsoft.com/office/drawing/2014/main" id="{54FD281C-9084-41B2-8374-9259A7379C78}"/>
              </a:ext>
            </a:extLst>
          </p:cNvPr>
          <p:cNvSpPr txBox="1"/>
          <p:nvPr/>
        </p:nvSpPr>
        <p:spPr>
          <a:xfrm>
            <a:off x="4008259" y="4957636"/>
            <a:ext cx="41599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E6000"/>
                </a:solidFill>
                <a:effectLst/>
                <a:uLnTx/>
                <a:uFillTx/>
                <a:latin typeface="Century Gothic" panose="020F0302020204030204"/>
                <a:ea typeface="+mn-ea"/>
                <a:cs typeface="+mn-cs"/>
              </a:rPr>
              <a:t>short (m)</a:t>
            </a:r>
          </a:p>
        </p:txBody>
      </p:sp>
      <p:sp>
        <p:nvSpPr>
          <p:cNvPr id="17" name="TextBox 16">
            <a:extLst>
              <a:ext uri="{FF2B5EF4-FFF2-40B4-BE49-F238E27FC236}">
                <a16:creationId xmlns:a16="http://schemas.microsoft.com/office/drawing/2014/main" id="{E8FDCF69-2D6B-46E6-8173-AC2AFB3170FF}"/>
              </a:ext>
            </a:extLst>
          </p:cNvPr>
          <p:cNvSpPr txBox="1"/>
          <p:nvPr/>
        </p:nvSpPr>
        <p:spPr>
          <a:xfrm>
            <a:off x="8916984" y="1836250"/>
            <a:ext cx="28856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petite</a:t>
            </a:r>
          </a:p>
        </p:txBody>
      </p:sp>
      <p:sp>
        <p:nvSpPr>
          <p:cNvPr id="39" name="TextBox 38">
            <a:extLst>
              <a:ext uri="{FF2B5EF4-FFF2-40B4-BE49-F238E27FC236}">
                <a16:creationId xmlns:a16="http://schemas.microsoft.com/office/drawing/2014/main" id="{4AF97875-8671-43A5-BBC0-42D770758CC5}"/>
              </a:ext>
            </a:extLst>
          </p:cNvPr>
          <p:cNvSpPr txBox="1"/>
          <p:nvPr/>
        </p:nvSpPr>
        <p:spPr>
          <a:xfrm>
            <a:off x="7773214" y="5199766"/>
            <a:ext cx="541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a:t>
            </a:r>
          </a:p>
        </p:txBody>
      </p:sp>
      <p:sp>
        <p:nvSpPr>
          <p:cNvPr id="19" name="TextBox 18">
            <a:extLst>
              <a:ext uri="{FF2B5EF4-FFF2-40B4-BE49-F238E27FC236}">
                <a16:creationId xmlns:a16="http://schemas.microsoft.com/office/drawing/2014/main" id="{4F52B36D-3C06-49BD-AA56-1432C65235BA}"/>
              </a:ext>
            </a:extLst>
          </p:cNvPr>
          <p:cNvSpPr txBox="1"/>
          <p:nvPr/>
        </p:nvSpPr>
        <p:spPr>
          <a:xfrm>
            <a:off x="8960524" y="1857918"/>
            <a:ext cx="322408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E6000"/>
                </a:solidFill>
                <a:effectLst/>
                <a:uLnTx/>
                <a:uFillTx/>
                <a:latin typeface="Century Gothic" panose="020F0302020204030204"/>
                <a:ea typeface="+mn-ea"/>
                <a:cs typeface="+mn-cs"/>
              </a:rPr>
              <a:t>short (f)</a:t>
            </a:r>
          </a:p>
        </p:txBody>
      </p:sp>
      <p:sp>
        <p:nvSpPr>
          <p:cNvPr id="29" name="TextBox 28">
            <a:extLst>
              <a:ext uri="{FF2B5EF4-FFF2-40B4-BE49-F238E27FC236}">
                <a16:creationId xmlns:a16="http://schemas.microsoft.com/office/drawing/2014/main" id="{7236AAC5-E1CE-489D-9598-D9F65BD64AC6}"/>
              </a:ext>
            </a:extLst>
          </p:cNvPr>
          <p:cNvSpPr txBox="1"/>
          <p:nvPr/>
        </p:nvSpPr>
        <p:spPr>
          <a:xfrm>
            <a:off x="8100129" y="3780471"/>
            <a:ext cx="32570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bonjour</a:t>
            </a:r>
          </a:p>
        </p:txBody>
      </p:sp>
      <p:sp>
        <p:nvSpPr>
          <p:cNvPr id="40" name="TextBox 39">
            <a:extLst>
              <a:ext uri="{FF2B5EF4-FFF2-40B4-BE49-F238E27FC236}">
                <a16:creationId xmlns:a16="http://schemas.microsoft.com/office/drawing/2014/main" id="{E65BD3CA-255F-4B99-9211-907507D74962}"/>
              </a:ext>
            </a:extLst>
          </p:cNvPr>
          <p:cNvSpPr txBox="1"/>
          <p:nvPr/>
        </p:nvSpPr>
        <p:spPr>
          <a:xfrm>
            <a:off x="8512500" y="3778624"/>
            <a:ext cx="30493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E6000"/>
                </a:solidFill>
                <a:effectLst/>
                <a:uLnTx/>
                <a:uFillTx/>
                <a:latin typeface="Century Gothic" panose="020F0302020204030204"/>
                <a:ea typeface="+mn-ea"/>
                <a:cs typeface="+mn-cs"/>
              </a:rPr>
              <a:t>hello</a:t>
            </a:r>
          </a:p>
        </p:txBody>
      </p:sp>
      <p:sp>
        <p:nvSpPr>
          <p:cNvPr id="41" name="TextBox 40">
            <a:extLst>
              <a:ext uri="{FF2B5EF4-FFF2-40B4-BE49-F238E27FC236}">
                <a16:creationId xmlns:a16="http://schemas.microsoft.com/office/drawing/2014/main" id="{794875CE-E0D8-42CB-8C23-F0AB6F18CAA4}"/>
              </a:ext>
            </a:extLst>
          </p:cNvPr>
          <p:cNvSpPr txBox="1"/>
          <p:nvPr/>
        </p:nvSpPr>
        <p:spPr>
          <a:xfrm>
            <a:off x="8204212" y="4882666"/>
            <a:ext cx="35984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au revoir</a:t>
            </a:r>
          </a:p>
        </p:txBody>
      </p:sp>
      <p:sp>
        <p:nvSpPr>
          <p:cNvPr id="42" name="TextBox 41">
            <a:extLst>
              <a:ext uri="{FF2B5EF4-FFF2-40B4-BE49-F238E27FC236}">
                <a16:creationId xmlns:a16="http://schemas.microsoft.com/office/drawing/2014/main" id="{A33DC28A-1569-4289-AEEC-2D8F552C606B}"/>
              </a:ext>
            </a:extLst>
          </p:cNvPr>
          <p:cNvSpPr txBox="1"/>
          <p:nvPr/>
        </p:nvSpPr>
        <p:spPr>
          <a:xfrm>
            <a:off x="8194129" y="4887732"/>
            <a:ext cx="35984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E6000"/>
                </a:solidFill>
                <a:effectLst/>
                <a:uLnTx/>
                <a:uFillTx/>
                <a:latin typeface="Century Gothic" panose="020F0302020204030204"/>
                <a:ea typeface="+mn-ea"/>
                <a:cs typeface="+mn-cs"/>
              </a:rPr>
              <a:t>goodbye</a:t>
            </a:r>
          </a:p>
        </p:txBody>
      </p:sp>
      <p:sp>
        <p:nvSpPr>
          <p:cNvPr id="43" name="Rounded Rectangle 46">
            <a:extLst>
              <a:ext uri="{FF2B5EF4-FFF2-40B4-BE49-F238E27FC236}">
                <a16:creationId xmlns:a16="http://schemas.microsoft.com/office/drawing/2014/main" id="{397430B3-F031-4F74-AED3-FB2499BB1361}"/>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248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2"/>
                                        </p:tgtEl>
                                      </p:cBhvr>
                                    </p:animEffect>
                                    <p:animScale>
                                      <p:cBhvr>
                                        <p:cTn id="7" dur="250" autoRev="1" fill="hold"/>
                                        <p:tgtEl>
                                          <p:spTgt spid="4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grpId="0" nodeType="clickEffect">
                                  <p:stCondLst>
                                    <p:cond delay="0"/>
                                  </p:stCondLst>
                                  <p:childTnLst>
                                    <p:animEffect transition="out" filter="fade">
                                      <p:cBhvr>
                                        <p:cTn id="19" dur="500" tmFilter="0, 0; .2, .5; .8, .5; 1, 0"/>
                                        <p:tgtEl>
                                          <p:spTgt spid="19"/>
                                        </p:tgtEl>
                                      </p:cBhvr>
                                    </p:animEffect>
                                    <p:animScale>
                                      <p:cBhvr>
                                        <p:cTn id="20" dur="250" autoRev="1" fill="hold"/>
                                        <p:tgtEl>
                                          <p:spTgt spid="19"/>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grpId="0" nodeType="clickEffect">
                                  <p:stCondLst>
                                    <p:cond delay="0"/>
                                  </p:stCondLst>
                                  <p:childTnLst>
                                    <p:animEffect transition="out" filter="fade">
                                      <p:cBhvr>
                                        <p:cTn id="32" dur="500" tmFilter="0, 0; .2, .5; .8, .5; 1, 0"/>
                                        <p:tgtEl>
                                          <p:spTgt spid="20"/>
                                        </p:tgtEl>
                                      </p:cBhvr>
                                    </p:animEffect>
                                    <p:animScale>
                                      <p:cBhvr>
                                        <p:cTn id="33" dur="250" autoRev="1" fill="hold"/>
                                        <p:tgtEl>
                                          <p:spTgt spid="20"/>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2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6" presetClass="emph" presetSubtype="0" fill="hold" grpId="0" nodeType="clickEffect">
                                  <p:stCondLst>
                                    <p:cond delay="0"/>
                                  </p:stCondLst>
                                  <p:childTnLst>
                                    <p:animEffect transition="out" filter="fade">
                                      <p:cBhvr>
                                        <p:cTn id="45" dur="500" tmFilter="0, 0; .2, .5; .8, .5; 1, 0"/>
                                        <p:tgtEl>
                                          <p:spTgt spid="6"/>
                                        </p:tgtEl>
                                      </p:cBhvr>
                                    </p:animEffect>
                                    <p:animScale>
                                      <p:cBhvr>
                                        <p:cTn id="46" dur="250" autoRev="1" fill="hold"/>
                                        <p:tgtEl>
                                          <p:spTgt spid="6"/>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6" presetClass="emph" presetSubtype="0" fill="hold" grpId="0" nodeType="clickEffect">
                                  <p:stCondLst>
                                    <p:cond delay="0"/>
                                  </p:stCondLst>
                                  <p:childTnLst>
                                    <p:animEffect transition="out" filter="fade">
                                      <p:cBhvr>
                                        <p:cTn id="58" dur="500" tmFilter="0, 0; .2, .5; .8, .5; 1, 0"/>
                                        <p:tgtEl>
                                          <p:spTgt spid="24"/>
                                        </p:tgtEl>
                                      </p:cBhvr>
                                    </p:animEffect>
                                    <p:animScale>
                                      <p:cBhvr>
                                        <p:cTn id="59" dur="250" autoRev="1" fill="hold"/>
                                        <p:tgtEl>
                                          <p:spTgt spid="24"/>
                                        </p:tgtEl>
                                      </p:cBhvr>
                                      <p:by x="105000" y="105000"/>
                                    </p:animScale>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2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6" presetClass="emph" presetSubtype="0" fill="hold" grpId="0" nodeType="clickEffect">
                                  <p:stCondLst>
                                    <p:cond delay="0"/>
                                  </p:stCondLst>
                                  <p:childTnLst>
                                    <p:animEffect transition="out" filter="fade">
                                      <p:cBhvr>
                                        <p:cTn id="71" dur="500" tmFilter="0, 0; .2, .5; .8, .5; 1, 0"/>
                                        <p:tgtEl>
                                          <p:spTgt spid="21"/>
                                        </p:tgtEl>
                                      </p:cBhvr>
                                    </p:animEffect>
                                    <p:animScale>
                                      <p:cBhvr>
                                        <p:cTn id="72" dur="250" autoRev="1" fill="hold"/>
                                        <p:tgtEl>
                                          <p:spTgt spid="21"/>
                                        </p:tgtEl>
                                      </p:cBhvr>
                                      <p:by x="105000" y="105000"/>
                                    </p:animScale>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21"/>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26" presetClass="emph" presetSubtype="0" fill="hold" grpId="0" nodeType="clickEffect">
                                  <p:stCondLst>
                                    <p:cond delay="0"/>
                                  </p:stCondLst>
                                  <p:childTnLst>
                                    <p:animEffect transition="out" filter="fade">
                                      <p:cBhvr>
                                        <p:cTn id="84" dur="500" tmFilter="0, 0; .2, .5; .8, .5; 1, 0"/>
                                        <p:tgtEl>
                                          <p:spTgt spid="40"/>
                                        </p:tgtEl>
                                      </p:cBhvr>
                                    </p:animEffect>
                                    <p:animScale>
                                      <p:cBhvr>
                                        <p:cTn id="85" dur="250" autoRev="1" fill="hold"/>
                                        <p:tgtEl>
                                          <p:spTgt spid="40"/>
                                        </p:tgtEl>
                                      </p:cBhvr>
                                      <p:by x="105000" y="105000"/>
                                    </p:animScale>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grpId="1" nodeType="clickEffect">
                                  <p:stCondLst>
                                    <p:cond delay="0"/>
                                  </p:stCondLst>
                                  <p:childTnLst>
                                    <p:set>
                                      <p:cBhvr>
                                        <p:cTn id="89" dur="1" fill="hold">
                                          <p:stCondLst>
                                            <p:cond delay="0"/>
                                          </p:stCondLst>
                                        </p:cTn>
                                        <p:tgtEl>
                                          <p:spTgt spid="40"/>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29"/>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26" presetClass="emph" presetSubtype="0" fill="hold" grpId="0" nodeType="clickEffect">
                                  <p:stCondLst>
                                    <p:cond delay="0"/>
                                  </p:stCondLst>
                                  <p:childTnLst>
                                    <p:animEffect transition="out" filter="fade">
                                      <p:cBhvr>
                                        <p:cTn id="97" dur="500" tmFilter="0, 0; .2, .5; .8, .5; 1, 0"/>
                                        <p:tgtEl>
                                          <p:spTgt spid="22"/>
                                        </p:tgtEl>
                                      </p:cBhvr>
                                    </p:animEffect>
                                    <p:animScale>
                                      <p:cBhvr>
                                        <p:cTn id="98" dur="250" autoRev="1" fill="hold"/>
                                        <p:tgtEl>
                                          <p:spTgt spid="22"/>
                                        </p:tgtEl>
                                      </p:cBhvr>
                                      <p:by x="105000" y="105000"/>
                                    </p:animScale>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2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15"/>
                                        </p:tgtEl>
                                      </p:cBhvr>
                                    </p:animEffect>
                                    <p:animScale>
                                      <p:cBhvr>
                                        <p:cTn id="111" dur="250" autoRev="1" fill="hold"/>
                                        <p:tgtEl>
                                          <p:spTgt spid="15"/>
                                        </p:tgtEl>
                                      </p:cBhvr>
                                      <p:by x="105000" y="105000"/>
                                    </p:animScale>
                                  </p:childTnLst>
                                </p:cTn>
                              </p:par>
                            </p:childTnLst>
                          </p:cTn>
                        </p:par>
                      </p:childTnLst>
                    </p:cTn>
                  </p:par>
                  <p:par>
                    <p:cTn id="112" fill="hold">
                      <p:stCondLst>
                        <p:cond delay="indefinite"/>
                      </p:stCondLst>
                      <p:childTnLst>
                        <p:par>
                          <p:cTn id="113" fill="hold">
                            <p:stCondLst>
                              <p:cond delay="0"/>
                            </p:stCondLst>
                            <p:childTnLst>
                              <p:par>
                                <p:cTn id="114" presetID="1" presetClass="exit" presetSubtype="0" fill="hold" grpId="1" nodeType="clickEffect">
                                  <p:stCondLst>
                                    <p:cond delay="0"/>
                                  </p:stCondLst>
                                  <p:childTnLst>
                                    <p:set>
                                      <p:cBhvr>
                                        <p:cTn id="115" dur="1" fill="hold">
                                          <p:stCondLst>
                                            <p:cond delay="0"/>
                                          </p:stCondLst>
                                        </p:cTn>
                                        <p:tgtEl>
                                          <p:spTgt spid="15"/>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12"/>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26" presetClass="emph" presetSubtype="0" fill="hold" grpId="0" nodeType="clickEffect">
                                  <p:stCondLst>
                                    <p:cond delay="0"/>
                                  </p:stCondLst>
                                  <p:childTnLst>
                                    <p:animEffect transition="out" filter="fade">
                                      <p:cBhvr>
                                        <p:cTn id="123" dur="500" tmFilter="0, 0; .2, .5; .8, .5; 1, 0"/>
                                        <p:tgtEl>
                                          <p:spTgt spid="23"/>
                                        </p:tgtEl>
                                      </p:cBhvr>
                                    </p:animEffect>
                                    <p:animScale>
                                      <p:cBhvr>
                                        <p:cTn id="124" dur="250" autoRev="1" fill="hold"/>
                                        <p:tgtEl>
                                          <p:spTgt spid="23"/>
                                        </p:tgtEl>
                                      </p:cBhvr>
                                      <p:by x="105000" y="105000"/>
                                    </p:animScale>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23"/>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P spid="10" grpId="0"/>
      <p:bldP spid="11" grpId="0"/>
      <p:bldP spid="20" grpId="0"/>
      <p:bldP spid="20" grpId="1"/>
      <p:bldP spid="21" grpId="0"/>
      <p:bldP spid="21" grpId="1"/>
      <p:bldP spid="22" grpId="0"/>
      <p:bldP spid="22" grpId="1"/>
      <p:bldP spid="23" grpId="0"/>
      <p:bldP spid="23" grpId="1"/>
      <p:bldP spid="24" grpId="0"/>
      <p:bldP spid="24" grpId="1"/>
      <p:bldP spid="2" grpId="0"/>
      <p:bldP spid="6" grpId="0"/>
      <p:bldP spid="6" grpId="1"/>
      <p:bldP spid="12" grpId="0"/>
      <p:bldP spid="15" grpId="0"/>
      <p:bldP spid="15" grpId="1"/>
      <p:bldP spid="17" grpId="0"/>
      <p:bldP spid="19" grpId="0"/>
      <p:bldP spid="19" grpId="1"/>
      <p:bldP spid="29" grpId="0"/>
      <p:bldP spid="40" grpId="0"/>
      <p:bldP spid="40" grpId="1"/>
      <p:bldP spid="41" grpId="0"/>
      <p:bldP spid="42" grpId="0"/>
      <p:bldP spid="42" grpId="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Action Button: Custom 2">
            <a:hlinkClick r:id="" action="ppaction://noaction" highlightClick="1">
              <a:snd r:embed="rId4" name="francaise.wav"/>
            </a:hlinkClick>
            <a:extLst>
              <a:ext uri="{FF2B5EF4-FFF2-40B4-BE49-F238E27FC236}">
                <a16:creationId xmlns:a16="http://schemas.microsoft.com/office/drawing/2014/main" id="{66C3FC78-C9DF-4D5B-84CD-B941F7A781E9}"/>
              </a:ext>
            </a:extLst>
          </p:cNvPr>
          <p:cNvSpPr/>
          <p:nvPr/>
        </p:nvSpPr>
        <p:spPr>
          <a:xfrm>
            <a:off x="252600" y="1985923"/>
            <a:ext cx="421200" cy="419654"/>
          </a:xfrm>
          <a:prstGeom prst="actionButtonBlank">
            <a:avLst/>
          </a:prstGeom>
          <a:solidFill>
            <a:srgbClr val="4472C4">
              <a:lumMod val="50000"/>
            </a:srgbClr>
          </a:solidFill>
          <a:ln w="12700" cap="flat" cmpd="sng" algn="ctr">
            <a:solidFill>
              <a:schemeClr val="bg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18" name="Action Button: Custom 88">
            <a:hlinkClick r:id="" action="ppaction://noaction" highlightClick="1">
              <a:snd r:embed="rId5" name="grand.wav"/>
            </a:hlinkClick>
            <a:extLst>
              <a:ext uri="{FF2B5EF4-FFF2-40B4-BE49-F238E27FC236}">
                <a16:creationId xmlns:a16="http://schemas.microsoft.com/office/drawing/2014/main" id="{B546BA82-A164-4931-91EC-3DD4F5631FF1}"/>
              </a:ext>
            </a:extLst>
          </p:cNvPr>
          <p:cNvSpPr/>
          <p:nvPr/>
        </p:nvSpPr>
        <p:spPr>
          <a:xfrm>
            <a:off x="251636" y="2511328"/>
            <a:ext cx="421200" cy="419654"/>
          </a:xfrm>
          <a:prstGeom prst="actionButtonBlank">
            <a:avLst/>
          </a:prstGeom>
          <a:solidFill>
            <a:srgbClr val="4472C4">
              <a:lumMod val="50000"/>
            </a:srgbClr>
          </a:solidFill>
          <a:ln w="12700" cap="flat" cmpd="sng" algn="ctr">
            <a:solidFill>
              <a:schemeClr val="bg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19" name="Action Button: Custom 89">
            <a:hlinkClick r:id="" action="ppaction://noaction" highlightClick="1">
              <a:snd r:embed="rId6" name="anglais.wav"/>
            </a:hlinkClick>
            <a:extLst>
              <a:ext uri="{FF2B5EF4-FFF2-40B4-BE49-F238E27FC236}">
                <a16:creationId xmlns:a16="http://schemas.microsoft.com/office/drawing/2014/main" id="{9D9A118F-96CC-4215-9F93-3366ACDA37E9}"/>
              </a:ext>
            </a:extLst>
          </p:cNvPr>
          <p:cNvSpPr/>
          <p:nvPr/>
        </p:nvSpPr>
        <p:spPr>
          <a:xfrm>
            <a:off x="251306" y="3021062"/>
            <a:ext cx="421200" cy="419654"/>
          </a:xfrm>
          <a:prstGeom prst="actionButtonBlank">
            <a:avLst/>
          </a:prstGeom>
          <a:solidFill>
            <a:srgbClr val="4472C4">
              <a:lumMod val="50000"/>
            </a:srgbClr>
          </a:solidFill>
          <a:ln w="12700" cap="flat" cmpd="sng" algn="ctr">
            <a:solidFill>
              <a:schemeClr val="bg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20" name="Action Button: Custom 90">
            <a:hlinkClick r:id="" action="ppaction://noaction" highlightClick="1">
              <a:snd r:embed="rId7" name="petite.wav"/>
            </a:hlinkClick>
            <a:extLst>
              <a:ext uri="{FF2B5EF4-FFF2-40B4-BE49-F238E27FC236}">
                <a16:creationId xmlns:a16="http://schemas.microsoft.com/office/drawing/2014/main" id="{BEE0730F-6BAA-4E00-8C78-A05D85964448}"/>
              </a:ext>
            </a:extLst>
          </p:cNvPr>
          <p:cNvSpPr/>
          <p:nvPr/>
        </p:nvSpPr>
        <p:spPr>
          <a:xfrm>
            <a:off x="251636" y="3547610"/>
            <a:ext cx="421200" cy="419654"/>
          </a:xfrm>
          <a:prstGeom prst="actionButtonBlank">
            <a:avLst/>
          </a:prstGeom>
          <a:solidFill>
            <a:srgbClr val="4472C4">
              <a:lumMod val="50000"/>
            </a:srgbClr>
          </a:solidFill>
          <a:ln w="12700" cap="flat" cmpd="sng" algn="ctr">
            <a:solidFill>
              <a:schemeClr val="bg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21" name="Action Button: Custom 91">
            <a:hlinkClick r:id="" action="ppaction://noaction" highlightClick="1">
              <a:snd r:embed="rId8" name="anglaise.wav"/>
            </a:hlinkClick>
            <a:extLst>
              <a:ext uri="{FF2B5EF4-FFF2-40B4-BE49-F238E27FC236}">
                <a16:creationId xmlns:a16="http://schemas.microsoft.com/office/drawing/2014/main" id="{784BBF6A-4A9D-4C6C-8D3C-E898DA3C2419}"/>
              </a:ext>
            </a:extLst>
          </p:cNvPr>
          <p:cNvSpPr/>
          <p:nvPr/>
        </p:nvSpPr>
        <p:spPr>
          <a:xfrm>
            <a:off x="252270" y="4073859"/>
            <a:ext cx="421200" cy="419654"/>
          </a:xfrm>
          <a:prstGeom prst="actionButtonBlank">
            <a:avLst/>
          </a:prstGeom>
          <a:solidFill>
            <a:srgbClr val="4472C4">
              <a:lumMod val="50000"/>
            </a:srgbClr>
          </a:solidFill>
          <a:ln w="12700" cap="flat" cmpd="sng" algn="ctr">
            <a:solidFill>
              <a:schemeClr val="bg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22" name="Action Button: Custom 92">
            <a:hlinkClick r:id="" action="ppaction://noaction" highlightClick="1">
              <a:snd r:embed="rId9" name="grande.wav"/>
            </a:hlinkClick>
            <a:extLst>
              <a:ext uri="{FF2B5EF4-FFF2-40B4-BE49-F238E27FC236}">
                <a16:creationId xmlns:a16="http://schemas.microsoft.com/office/drawing/2014/main" id="{DAD33C2F-C18D-42DB-A1FA-39722E5B0C5D}"/>
              </a:ext>
            </a:extLst>
          </p:cNvPr>
          <p:cNvSpPr/>
          <p:nvPr/>
        </p:nvSpPr>
        <p:spPr>
          <a:xfrm>
            <a:off x="251306" y="4599264"/>
            <a:ext cx="421200" cy="419654"/>
          </a:xfrm>
          <a:prstGeom prst="actionButtonBlank">
            <a:avLst/>
          </a:prstGeom>
          <a:solidFill>
            <a:srgbClr val="4472C4">
              <a:lumMod val="50000"/>
            </a:srgbClr>
          </a:solidFill>
          <a:ln w="12700" cap="flat" cmpd="sng" algn="ctr">
            <a:solidFill>
              <a:schemeClr val="bg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23" name="Action Button: Custom 93">
            <a:hlinkClick r:id="" action="ppaction://noaction" highlightClick="1">
              <a:snd r:embed="rId10" name="francais.wav"/>
            </a:hlinkClick>
            <a:extLst>
              <a:ext uri="{FF2B5EF4-FFF2-40B4-BE49-F238E27FC236}">
                <a16:creationId xmlns:a16="http://schemas.microsoft.com/office/drawing/2014/main" id="{5770587C-9D2B-4A13-9B6A-A2F715510177}"/>
              </a:ext>
            </a:extLst>
          </p:cNvPr>
          <p:cNvSpPr/>
          <p:nvPr/>
        </p:nvSpPr>
        <p:spPr>
          <a:xfrm>
            <a:off x="254826" y="5108998"/>
            <a:ext cx="421200" cy="419654"/>
          </a:xfrm>
          <a:prstGeom prst="actionButtonBlank">
            <a:avLst/>
          </a:prstGeom>
          <a:solidFill>
            <a:srgbClr val="4472C4">
              <a:lumMod val="50000"/>
            </a:srgbClr>
          </a:solidFill>
          <a:ln w="12700" cap="flat" cmpd="sng" algn="ctr">
            <a:solidFill>
              <a:schemeClr val="bg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24" name="Action Button: Custom 94">
            <a:hlinkClick r:id="" action="ppaction://noaction" highlightClick="1">
              <a:snd r:embed="rId11" name="petit.wav"/>
            </a:hlinkClick>
            <a:extLst>
              <a:ext uri="{FF2B5EF4-FFF2-40B4-BE49-F238E27FC236}">
                <a16:creationId xmlns:a16="http://schemas.microsoft.com/office/drawing/2014/main" id="{B1ADE367-85C6-4D88-8853-CD1CE1B0BF3B}"/>
              </a:ext>
            </a:extLst>
          </p:cNvPr>
          <p:cNvSpPr/>
          <p:nvPr/>
        </p:nvSpPr>
        <p:spPr>
          <a:xfrm>
            <a:off x="251306" y="5634403"/>
            <a:ext cx="421200" cy="419654"/>
          </a:xfrm>
          <a:prstGeom prst="actionButtonBlank">
            <a:avLst/>
          </a:prstGeom>
          <a:solidFill>
            <a:srgbClr val="4472C4">
              <a:lumMod val="50000"/>
            </a:srgbClr>
          </a:solidFill>
          <a:ln w="12700" cap="flat" cmpd="sng" algn="ctr">
            <a:solidFill>
              <a:schemeClr val="bg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27" name="TextBox 26">
            <a:extLst>
              <a:ext uri="{FF2B5EF4-FFF2-40B4-BE49-F238E27FC236}">
                <a16:creationId xmlns:a16="http://schemas.microsoft.com/office/drawing/2014/main" id="{5A256A5C-31CE-464A-86E4-3636330B0F77}"/>
              </a:ext>
            </a:extLst>
          </p:cNvPr>
          <p:cNvSpPr txBox="1"/>
          <p:nvPr/>
        </p:nvSpPr>
        <p:spPr>
          <a:xfrm>
            <a:off x="11484" y="1294450"/>
            <a:ext cx="12061487" cy="461665"/>
          </a:xfrm>
          <a:prstGeom prst="rect">
            <a:avLst/>
          </a:prstGeom>
          <a:noFill/>
        </p:spPr>
        <p:txBody>
          <a:bodyPr wrap="square" rtlCol="0">
            <a:spAutoFit/>
          </a:bodyPr>
          <a:lstStyle/>
          <a:p>
            <a:pPr algn="l"/>
            <a:r>
              <a:rPr lang="en-GB" sz="2400" dirty="0">
                <a:solidFill>
                  <a:schemeClr val="accent5">
                    <a:lumMod val="50000"/>
                  </a:schemeClr>
                </a:solidFill>
              </a:rPr>
              <a:t>Listen to the masculine and feminine adjectives and choose the correct person.</a:t>
            </a:r>
          </a:p>
        </p:txBody>
      </p:sp>
      <p:grpSp>
        <p:nvGrpSpPr>
          <p:cNvPr id="63" name="Group 62">
            <a:extLst>
              <a:ext uri="{FF2B5EF4-FFF2-40B4-BE49-F238E27FC236}">
                <a16:creationId xmlns:a16="http://schemas.microsoft.com/office/drawing/2014/main" id="{E0AFAC3B-243B-4175-BB5F-3D4F8BA029B7}"/>
              </a:ext>
            </a:extLst>
          </p:cNvPr>
          <p:cNvGrpSpPr/>
          <p:nvPr/>
        </p:nvGrpSpPr>
        <p:grpSpPr>
          <a:xfrm>
            <a:off x="4729004" y="2135267"/>
            <a:ext cx="2580287" cy="1546967"/>
            <a:chOff x="4729004" y="2135267"/>
            <a:chExt cx="2580287" cy="1546967"/>
          </a:xfrm>
        </p:grpSpPr>
        <p:grpSp>
          <p:nvGrpSpPr>
            <p:cNvPr id="43" name="Group 42">
              <a:extLst>
                <a:ext uri="{FF2B5EF4-FFF2-40B4-BE49-F238E27FC236}">
                  <a16:creationId xmlns:a16="http://schemas.microsoft.com/office/drawing/2014/main" id="{3CE556B6-1815-4EBD-9599-3824136C02DB}"/>
                </a:ext>
              </a:extLst>
            </p:cNvPr>
            <p:cNvGrpSpPr/>
            <p:nvPr/>
          </p:nvGrpSpPr>
          <p:grpSpPr>
            <a:xfrm>
              <a:off x="4729004" y="2135267"/>
              <a:ext cx="1019217" cy="1546967"/>
              <a:chOff x="7706440" y="2085052"/>
              <a:chExt cx="1019217" cy="1546967"/>
            </a:xfrm>
          </p:grpSpPr>
          <p:pic>
            <p:nvPicPr>
              <p:cNvPr id="30" name="Picture 29" descr="A picture containing shirt&#10;&#10;Description automatically generated">
                <a:extLst>
                  <a:ext uri="{FF2B5EF4-FFF2-40B4-BE49-F238E27FC236}">
                    <a16:creationId xmlns:a16="http://schemas.microsoft.com/office/drawing/2014/main" id="{47352C02-82BE-4FBA-870E-3B989A2421E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31261" y="2139016"/>
                <a:ext cx="594396" cy="1493003"/>
              </a:xfrm>
              <a:prstGeom prst="rect">
                <a:avLst/>
              </a:prstGeom>
            </p:spPr>
          </p:pic>
          <p:sp>
            <p:nvSpPr>
              <p:cNvPr id="35" name="TextBox 34">
                <a:extLst>
                  <a:ext uri="{FF2B5EF4-FFF2-40B4-BE49-F238E27FC236}">
                    <a16:creationId xmlns:a16="http://schemas.microsoft.com/office/drawing/2014/main" id="{39B2030B-9123-4C72-8ECA-91142BA8098F}"/>
                  </a:ext>
                </a:extLst>
              </p:cNvPr>
              <p:cNvSpPr txBox="1"/>
              <p:nvPr/>
            </p:nvSpPr>
            <p:spPr>
              <a:xfrm>
                <a:off x="7706440" y="2085052"/>
                <a:ext cx="455430" cy="461665"/>
              </a:xfrm>
              <a:prstGeom prst="rect">
                <a:avLst/>
              </a:prstGeom>
              <a:noFill/>
            </p:spPr>
            <p:txBody>
              <a:bodyPr wrap="square" rtlCol="0">
                <a:spAutoFit/>
              </a:bodyPr>
              <a:lstStyle/>
              <a:p>
                <a:pPr algn="l"/>
                <a:r>
                  <a:rPr lang="en-GB" sz="2400" b="1" dirty="0">
                    <a:solidFill>
                      <a:schemeClr val="accent5">
                        <a:lumMod val="50000"/>
                      </a:schemeClr>
                    </a:solidFill>
                  </a:rPr>
                  <a:t>B</a:t>
                </a:r>
              </a:p>
            </p:txBody>
          </p:sp>
        </p:grpSp>
        <p:pic>
          <p:nvPicPr>
            <p:cNvPr id="51" name="Picture 50" descr="A picture containing drawing&#10;&#10;Description automatically generated">
              <a:extLst>
                <a:ext uri="{FF2B5EF4-FFF2-40B4-BE49-F238E27FC236}">
                  <a16:creationId xmlns:a16="http://schemas.microsoft.com/office/drawing/2014/main" id="{A4169063-8D13-47D8-A554-6188EC6B801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43701" y="2429105"/>
              <a:ext cx="1465590" cy="877064"/>
            </a:xfrm>
            <a:prstGeom prst="rect">
              <a:avLst/>
            </a:prstGeom>
          </p:spPr>
        </p:pic>
      </p:grpSp>
      <p:grpSp>
        <p:nvGrpSpPr>
          <p:cNvPr id="65" name="Group 64">
            <a:extLst>
              <a:ext uri="{FF2B5EF4-FFF2-40B4-BE49-F238E27FC236}">
                <a16:creationId xmlns:a16="http://schemas.microsoft.com/office/drawing/2014/main" id="{9980753B-CB19-48D1-9109-75833DBA9A7E}"/>
              </a:ext>
            </a:extLst>
          </p:cNvPr>
          <p:cNvGrpSpPr/>
          <p:nvPr/>
        </p:nvGrpSpPr>
        <p:grpSpPr>
          <a:xfrm>
            <a:off x="9718046" y="2135267"/>
            <a:ext cx="2432465" cy="1546965"/>
            <a:chOff x="9718046" y="2135267"/>
            <a:chExt cx="2432465" cy="1546965"/>
          </a:xfrm>
        </p:grpSpPr>
        <p:grpSp>
          <p:nvGrpSpPr>
            <p:cNvPr id="45" name="Group 44">
              <a:extLst>
                <a:ext uri="{FF2B5EF4-FFF2-40B4-BE49-F238E27FC236}">
                  <a16:creationId xmlns:a16="http://schemas.microsoft.com/office/drawing/2014/main" id="{4EB7061B-8D06-4E88-9A42-EA65A6FEF4E2}"/>
                </a:ext>
              </a:extLst>
            </p:cNvPr>
            <p:cNvGrpSpPr/>
            <p:nvPr/>
          </p:nvGrpSpPr>
          <p:grpSpPr>
            <a:xfrm>
              <a:off x="9718046" y="2135267"/>
              <a:ext cx="1049826" cy="1546965"/>
              <a:chOff x="10309217" y="2085053"/>
              <a:chExt cx="1049826" cy="1546965"/>
            </a:xfrm>
          </p:grpSpPr>
          <p:pic>
            <p:nvPicPr>
              <p:cNvPr id="26" name="Picture 25" descr="A picture containing shirt&#10;&#10;Description automatically generated">
                <a:extLst>
                  <a:ext uri="{FF2B5EF4-FFF2-40B4-BE49-F238E27FC236}">
                    <a16:creationId xmlns:a16="http://schemas.microsoft.com/office/drawing/2014/main" id="{B27010B2-E622-4F85-875F-47C6E377F8F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64647" y="2139015"/>
                <a:ext cx="594396" cy="1493003"/>
              </a:xfrm>
              <a:prstGeom prst="rect">
                <a:avLst/>
              </a:prstGeom>
            </p:spPr>
          </p:pic>
          <p:sp>
            <p:nvSpPr>
              <p:cNvPr id="37" name="TextBox 36">
                <a:extLst>
                  <a:ext uri="{FF2B5EF4-FFF2-40B4-BE49-F238E27FC236}">
                    <a16:creationId xmlns:a16="http://schemas.microsoft.com/office/drawing/2014/main" id="{A6AD21AA-18C8-4AF5-B2ED-89E9B16A94DB}"/>
                  </a:ext>
                </a:extLst>
              </p:cNvPr>
              <p:cNvSpPr txBox="1"/>
              <p:nvPr/>
            </p:nvSpPr>
            <p:spPr>
              <a:xfrm>
                <a:off x="10309217" y="2085053"/>
                <a:ext cx="455430" cy="461665"/>
              </a:xfrm>
              <a:prstGeom prst="rect">
                <a:avLst/>
              </a:prstGeom>
              <a:noFill/>
            </p:spPr>
            <p:txBody>
              <a:bodyPr wrap="square" rtlCol="0">
                <a:spAutoFit/>
              </a:bodyPr>
              <a:lstStyle/>
              <a:p>
                <a:pPr algn="l"/>
                <a:r>
                  <a:rPr lang="en-GB" sz="2400" b="1" dirty="0">
                    <a:solidFill>
                      <a:schemeClr val="accent5">
                        <a:lumMod val="50000"/>
                      </a:schemeClr>
                    </a:solidFill>
                  </a:rPr>
                  <a:t>D</a:t>
                </a:r>
              </a:p>
            </p:txBody>
          </p:sp>
        </p:grpSp>
        <p:pic>
          <p:nvPicPr>
            <p:cNvPr id="53" name="Picture 52" descr="A close up of a logo&#10;&#10;Description automatically generated">
              <a:extLst>
                <a:ext uri="{FF2B5EF4-FFF2-40B4-BE49-F238E27FC236}">
                  <a16:creationId xmlns:a16="http://schemas.microsoft.com/office/drawing/2014/main" id="{80A12AC8-B743-4CAB-B382-C5369C84C23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09117" y="2420680"/>
              <a:ext cx="1341394" cy="893913"/>
            </a:xfrm>
            <a:prstGeom prst="rect">
              <a:avLst/>
            </a:prstGeom>
          </p:spPr>
        </p:pic>
      </p:grpSp>
      <p:grpSp>
        <p:nvGrpSpPr>
          <p:cNvPr id="69" name="Group 68">
            <a:extLst>
              <a:ext uri="{FF2B5EF4-FFF2-40B4-BE49-F238E27FC236}">
                <a16:creationId xmlns:a16="http://schemas.microsoft.com/office/drawing/2014/main" id="{C502F9E6-3149-4CA0-9CCF-84EA5D10191D}"/>
              </a:ext>
            </a:extLst>
          </p:cNvPr>
          <p:cNvGrpSpPr/>
          <p:nvPr/>
        </p:nvGrpSpPr>
        <p:grpSpPr>
          <a:xfrm>
            <a:off x="9721936" y="4114009"/>
            <a:ext cx="2351036" cy="1599898"/>
            <a:chOff x="9721936" y="4114009"/>
            <a:chExt cx="2351036" cy="1599898"/>
          </a:xfrm>
        </p:grpSpPr>
        <p:grpSp>
          <p:nvGrpSpPr>
            <p:cNvPr id="49" name="Group 48">
              <a:extLst>
                <a:ext uri="{FF2B5EF4-FFF2-40B4-BE49-F238E27FC236}">
                  <a16:creationId xmlns:a16="http://schemas.microsoft.com/office/drawing/2014/main" id="{2E94CD5C-B7E2-4CF9-AA57-DCC100AE4185}"/>
                </a:ext>
              </a:extLst>
            </p:cNvPr>
            <p:cNvGrpSpPr/>
            <p:nvPr/>
          </p:nvGrpSpPr>
          <p:grpSpPr>
            <a:xfrm>
              <a:off x="9721936" y="4114009"/>
              <a:ext cx="1045936" cy="1599898"/>
              <a:chOff x="10313234" y="4013488"/>
              <a:chExt cx="1045936" cy="1599898"/>
            </a:xfrm>
          </p:grpSpPr>
          <p:pic>
            <p:nvPicPr>
              <p:cNvPr id="32" name="Picture 31" descr="A close up of a womans face&#10;&#10;Description automatically generated">
                <a:extLst>
                  <a:ext uri="{FF2B5EF4-FFF2-40B4-BE49-F238E27FC236}">
                    <a16:creationId xmlns:a16="http://schemas.microsoft.com/office/drawing/2014/main" id="{367A8BE7-9B24-4EF2-A88B-D3ACA238648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363056" y="4120382"/>
                <a:ext cx="996114" cy="1493004"/>
              </a:xfrm>
              <a:prstGeom prst="rect">
                <a:avLst/>
              </a:prstGeom>
            </p:spPr>
          </p:pic>
          <p:sp>
            <p:nvSpPr>
              <p:cNvPr id="41" name="TextBox 40">
                <a:extLst>
                  <a:ext uri="{FF2B5EF4-FFF2-40B4-BE49-F238E27FC236}">
                    <a16:creationId xmlns:a16="http://schemas.microsoft.com/office/drawing/2014/main" id="{BBFCC4EA-08E8-41FA-A94F-A12BB7C9F5BE}"/>
                  </a:ext>
                </a:extLst>
              </p:cNvPr>
              <p:cNvSpPr txBox="1"/>
              <p:nvPr/>
            </p:nvSpPr>
            <p:spPr>
              <a:xfrm>
                <a:off x="10313234" y="4013488"/>
                <a:ext cx="455430" cy="461665"/>
              </a:xfrm>
              <a:prstGeom prst="rect">
                <a:avLst/>
              </a:prstGeom>
              <a:noFill/>
            </p:spPr>
            <p:txBody>
              <a:bodyPr wrap="square" rtlCol="0">
                <a:spAutoFit/>
              </a:bodyPr>
              <a:lstStyle/>
              <a:p>
                <a:pPr algn="l"/>
                <a:r>
                  <a:rPr lang="en-GB" sz="2400" b="1" dirty="0">
                    <a:solidFill>
                      <a:schemeClr val="accent5">
                        <a:lumMod val="50000"/>
                      </a:schemeClr>
                    </a:solidFill>
                  </a:rPr>
                  <a:t>H</a:t>
                </a:r>
              </a:p>
            </p:txBody>
          </p:sp>
        </p:grpSp>
        <p:pic>
          <p:nvPicPr>
            <p:cNvPr id="54" name="Picture 53" descr="A picture containing drawing&#10;&#10;Description automatically generated">
              <a:extLst>
                <a:ext uri="{FF2B5EF4-FFF2-40B4-BE49-F238E27FC236}">
                  <a16:creationId xmlns:a16="http://schemas.microsoft.com/office/drawing/2014/main" id="{A9047381-44A5-4702-8278-8F4BB76BB23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07382" y="4421674"/>
              <a:ext cx="1465590" cy="877064"/>
            </a:xfrm>
            <a:prstGeom prst="rect">
              <a:avLst/>
            </a:prstGeom>
          </p:spPr>
        </p:pic>
      </p:grpSp>
      <p:grpSp>
        <p:nvGrpSpPr>
          <p:cNvPr id="66" name="Group 65">
            <a:extLst>
              <a:ext uri="{FF2B5EF4-FFF2-40B4-BE49-F238E27FC236}">
                <a16:creationId xmlns:a16="http://schemas.microsoft.com/office/drawing/2014/main" id="{89F832A3-927C-470E-88D7-9F68D24A8F73}"/>
              </a:ext>
            </a:extLst>
          </p:cNvPr>
          <p:cNvGrpSpPr/>
          <p:nvPr/>
        </p:nvGrpSpPr>
        <p:grpSpPr>
          <a:xfrm>
            <a:off x="2346854" y="4114009"/>
            <a:ext cx="2235948" cy="1595597"/>
            <a:chOff x="2346854" y="4114009"/>
            <a:chExt cx="2235948" cy="1595597"/>
          </a:xfrm>
        </p:grpSpPr>
        <p:grpSp>
          <p:nvGrpSpPr>
            <p:cNvPr id="46" name="Group 45">
              <a:extLst>
                <a:ext uri="{FF2B5EF4-FFF2-40B4-BE49-F238E27FC236}">
                  <a16:creationId xmlns:a16="http://schemas.microsoft.com/office/drawing/2014/main" id="{BA8191B7-3338-4A3A-9ADC-771905A971BF}"/>
                </a:ext>
              </a:extLst>
            </p:cNvPr>
            <p:cNvGrpSpPr/>
            <p:nvPr/>
          </p:nvGrpSpPr>
          <p:grpSpPr>
            <a:xfrm>
              <a:off x="2346854" y="4114009"/>
              <a:ext cx="1062959" cy="1595597"/>
              <a:chOff x="6504659" y="4013488"/>
              <a:chExt cx="1062959" cy="1595597"/>
            </a:xfrm>
          </p:grpSpPr>
          <p:pic>
            <p:nvPicPr>
              <p:cNvPr id="33" name="Picture 32" descr="A close up of a womans face&#10;&#10;Description automatically generated">
                <a:extLst>
                  <a:ext uri="{FF2B5EF4-FFF2-40B4-BE49-F238E27FC236}">
                    <a16:creationId xmlns:a16="http://schemas.microsoft.com/office/drawing/2014/main" id="{FCAA0AED-DD88-4020-B843-460D06E6B75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71504" y="4116081"/>
                <a:ext cx="996114" cy="1493004"/>
              </a:xfrm>
              <a:prstGeom prst="rect">
                <a:avLst/>
              </a:prstGeom>
            </p:spPr>
          </p:pic>
          <p:sp>
            <p:nvSpPr>
              <p:cNvPr id="38" name="TextBox 37">
                <a:extLst>
                  <a:ext uri="{FF2B5EF4-FFF2-40B4-BE49-F238E27FC236}">
                    <a16:creationId xmlns:a16="http://schemas.microsoft.com/office/drawing/2014/main" id="{D97D7162-E3C2-451D-8EFF-76A9EFB9DCBB}"/>
                  </a:ext>
                </a:extLst>
              </p:cNvPr>
              <p:cNvSpPr txBox="1"/>
              <p:nvPr/>
            </p:nvSpPr>
            <p:spPr>
              <a:xfrm>
                <a:off x="6504659" y="4013488"/>
                <a:ext cx="455430" cy="461665"/>
              </a:xfrm>
              <a:prstGeom prst="rect">
                <a:avLst/>
              </a:prstGeom>
              <a:noFill/>
            </p:spPr>
            <p:txBody>
              <a:bodyPr wrap="square" rtlCol="0">
                <a:spAutoFit/>
              </a:bodyPr>
              <a:lstStyle/>
              <a:p>
                <a:pPr algn="l"/>
                <a:r>
                  <a:rPr lang="en-GB" sz="2400" b="1" dirty="0">
                    <a:solidFill>
                      <a:schemeClr val="accent5">
                        <a:lumMod val="50000"/>
                      </a:schemeClr>
                    </a:solidFill>
                  </a:rPr>
                  <a:t>E</a:t>
                </a:r>
              </a:p>
            </p:txBody>
          </p:sp>
        </p:grpSp>
        <p:pic>
          <p:nvPicPr>
            <p:cNvPr id="55" name="Picture 54" descr="A close up of a logo&#10;&#10;Description automatically generated">
              <a:extLst>
                <a:ext uri="{FF2B5EF4-FFF2-40B4-BE49-F238E27FC236}">
                  <a16:creationId xmlns:a16="http://schemas.microsoft.com/office/drawing/2014/main" id="{42D34DCA-7CBC-4195-BE3C-4991B1BDCA0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41408" y="4440133"/>
              <a:ext cx="1341394" cy="893913"/>
            </a:xfrm>
            <a:prstGeom prst="rect">
              <a:avLst/>
            </a:prstGeom>
          </p:spPr>
        </p:pic>
      </p:grpSp>
      <p:grpSp>
        <p:nvGrpSpPr>
          <p:cNvPr id="62" name="Group 61">
            <a:extLst>
              <a:ext uri="{FF2B5EF4-FFF2-40B4-BE49-F238E27FC236}">
                <a16:creationId xmlns:a16="http://schemas.microsoft.com/office/drawing/2014/main" id="{D502E646-E4A0-4C77-B50A-FD83B481650A}"/>
              </a:ext>
            </a:extLst>
          </p:cNvPr>
          <p:cNvGrpSpPr/>
          <p:nvPr/>
        </p:nvGrpSpPr>
        <p:grpSpPr>
          <a:xfrm>
            <a:off x="2312846" y="1811650"/>
            <a:ext cx="1501518" cy="1994396"/>
            <a:chOff x="2312846" y="1811650"/>
            <a:chExt cx="1501518" cy="1994396"/>
          </a:xfrm>
        </p:grpSpPr>
        <p:grpSp>
          <p:nvGrpSpPr>
            <p:cNvPr id="42" name="Group 41">
              <a:extLst>
                <a:ext uri="{FF2B5EF4-FFF2-40B4-BE49-F238E27FC236}">
                  <a16:creationId xmlns:a16="http://schemas.microsoft.com/office/drawing/2014/main" id="{E17F8556-F5D9-4F77-838A-C38AA9DD32B8}"/>
                </a:ext>
              </a:extLst>
            </p:cNvPr>
            <p:cNvGrpSpPr/>
            <p:nvPr/>
          </p:nvGrpSpPr>
          <p:grpSpPr>
            <a:xfrm>
              <a:off x="2312846" y="2137339"/>
              <a:ext cx="1061872" cy="1544895"/>
              <a:chOff x="6504659" y="2085052"/>
              <a:chExt cx="1061872" cy="1544895"/>
            </a:xfrm>
          </p:grpSpPr>
          <p:pic>
            <p:nvPicPr>
              <p:cNvPr id="5" name="Picture 4" descr="A close up of a womans face&#10;&#10;Description automatically generated">
                <a:extLst>
                  <a:ext uri="{FF2B5EF4-FFF2-40B4-BE49-F238E27FC236}">
                    <a16:creationId xmlns:a16="http://schemas.microsoft.com/office/drawing/2014/main" id="{C093DE2C-2935-4501-8401-54851A29F90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70417" y="2136943"/>
                <a:ext cx="996114" cy="1493004"/>
              </a:xfrm>
              <a:prstGeom prst="rect">
                <a:avLst/>
              </a:prstGeom>
            </p:spPr>
          </p:pic>
          <p:sp>
            <p:nvSpPr>
              <p:cNvPr id="34" name="TextBox 33">
                <a:extLst>
                  <a:ext uri="{FF2B5EF4-FFF2-40B4-BE49-F238E27FC236}">
                    <a16:creationId xmlns:a16="http://schemas.microsoft.com/office/drawing/2014/main" id="{22F33966-75E1-44DD-A591-44F55603B797}"/>
                  </a:ext>
                </a:extLst>
              </p:cNvPr>
              <p:cNvSpPr txBox="1"/>
              <p:nvPr/>
            </p:nvSpPr>
            <p:spPr>
              <a:xfrm>
                <a:off x="6504659" y="2085052"/>
                <a:ext cx="455430" cy="461665"/>
              </a:xfrm>
              <a:prstGeom prst="rect">
                <a:avLst/>
              </a:prstGeom>
              <a:noFill/>
            </p:spPr>
            <p:txBody>
              <a:bodyPr wrap="square" rtlCol="0">
                <a:spAutoFit/>
              </a:bodyPr>
              <a:lstStyle/>
              <a:p>
                <a:pPr algn="l"/>
                <a:r>
                  <a:rPr lang="en-GB" sz="2400" b="1" dirty="0">
                    <a:solidFill>
                      <a:schemeClr val="accent5">
                        <a:lumMod val="50000"/>
                      </a:schemeClr>
                    </a:solidFill>
                  </a:rPr>
                  <a:t>A</a:t>
                </a:r>
              </a:p>
            </p:txBody>
          </p:sp>
        </p:grpSp>
        <p:pic>
          <p:nvPicPr>
            <p:cNvPr id="56" name="Picture 55" descr="A close up of a sign&#10;&#10;Description automatically generated">
              <a:extLst>
                <a:ext uri="{FF2B5EF4-FFF2-40B4-BE49-F238E27FC236}">
                  <a16:creationId xmlns:a16="http://schemas.microsoft.com/office/drawing/2014/main" id="{5E421CAD-0C02-4925-B226-1BE81BA9E6C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84053" y="1811650"/>
              <a:ext cx="630311" cy="1994396"/>
            </a:xfrm>
            <a:prstGeom prst="rect">
              <a:avLst/>
            </a:prstGeom>
          </p:spPr>
        </p:pic>
      </p:grpSp>
      <p:grpSp>
        <p:nvGrpSpPr>
          <p:cNvPr id="68" name="Group 67">
            <a:extLst>
              <a:ext uri="{FF2B5EF4-FFF2-40B4-BE49-F238E27FC236}">
                <a16:creationId xmlns:a16="http://schemas.microsoft.com/office/drawing/2014/main" id="{108BA256-1E30-492D-9514-4E8EE835B001}"/>
              </a:ext>
            </a:extLst>
          </p:cNvPr>
          <p:cNvGrpSpPr/>
          <p:nvPr/>
        </p:nvGrpSpPr>
        <p:grpSpPr>
          <a:xfrm>
            <a:off x="7299053" y="3715210"/>
            <a:ext cx="1636922" cy="2014105"/>
            <a:chOff x="7299053" y="3715210"/>
            <a:chExt cx="1636922" cy="2014105"/>
          </a:xfrm>
        </p:grpSpPr>
        <p:grpSp>
          <p:nvGrpSpPr>
            <p:cNvPr id="48" name="Group 47">
              <a:extLst>
                <a:ext uri="{FF2B5EF4-FFF2-40B4-BE49-F238E27FC236}">
                  <a16:creationId xmlns:a16="http://schemas.microsoft.com/office/drawing/2014/main" id="{61B8E3AC-486B-41A1-ACDF-40CA6FD31AF9}"/>
                </a:ext>
              </a:extLst>
            </p:cNvPr>
            <p:cNvGrpSpPr/>
            <p:nvPr/>
          </p:nvGrpSpPr>
          <p:grpSpPr>
            <a:xfrm>
              <a:off x="7299053" y="4125551"/>
              <a:ext cx="1049826" cy="1603764"/>
              <a:chOff x="8965418" y="4003248"/>
              <a:chExt cx="1049826" cy="1603764"/>
            </a:xfrm>
          </p:grpSpPr>
          <p:pic>
            <p:nvPicPr>
              <p:cNvPr id="28" name="Picture 27" descr="A picture containing shirt&#10;&#10;Description automatically generated">
                <a:extLst>
                  <a:ext uri="{FF2B5EF4-FFF2-40B4-BE49-F238E27FC236}">
                    <a16:creationId xmlns:a16="http://schemas.microsoft.com/office/drawing/2014/main" id="{FF0A19F9-CEA1-4925-A031-8E711555E08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20848" y="4114009"/>
                <a:ext cx="594396" cy="1493003"/>
              </a:xfrm>
              <a:prstGeom prst="rect">
                <a:avLst/>
              </a:prstGeom>
            </p:spPr>
          </p:pic>
          <p:sp>
            <p:nvSpPr>
              <p:cNvPr id="40" name="TextBox 39">
                <a:extLst>
                  <a:ext uri="{FF2B5EF4-FFF2-40B4-BE49-F238E27FC236}">
                    <a16:creationId xmlns:a16="http://schemas.microsoft.com/office/drawing/2014/main" id="{E05AF25C-02C0-4F32-8BB3-3D43F271AB59}"/>
                  </a:ext>
                </a:extLst>
              </p:cNvPr>
              <p:cNvSpPr txBox="1"/>
              <p:nvPr/>
            </p:nvSpPr>
            <p:spPr>
              <a:xfrm>
                <a:off x="8965418" y="4003248"/>
                <a:ext cx="455430" cy="461665"/>
              </a:xfrm>
              <a:prstGeom prst="rect">
                <a:avLst/>
              </a:prstGeom>
              <a:noFill/>
            </p:spPr>
            <p:txBody>
              <a:bodyPr wrap="square" rtlCol="0">
                <a:spAutoFit/>
              </a:bodyPr>
              <a:lstStyle/>
              <a:p>
                <a:pPr algn="l"/>
                <a:r>
                  <a:rPr lang="en-GB" sz="2400" b="1" dirty="0">
                    <a:solidFill>
                      <a:schemeClr val="accent5">
                        <a:lumMod val="50000"/>
                      </a:schemeClr>
                    </a:solidFill>
                  </a:rPr>
                  <a:t>G</a:t>
                </a:r>
              </a:p>
            </p:txBody>
          </p:sp>
        </p:grpSp>
        <p:pic>
          <p:nvPicPr>
            <p:cNvPr id="57" name="Picture 56" descr="A close up of a sign&#10;&#10;Description automatically generated">
              <a:extLst>
                <a:ext uri="{FF2B5EF4-FFF2-40B4-BE49-F238E27FC236}">
                  <a16:creationId xmlns:a16="http://schemas.microsoft.com/office/drawing/2014/main" id="{4B884496-A582-403F-BEAB-BEC58273DD0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05664" y="3715210"/>
              <a:ext cx="630311" cy="1994396"/>
            </a:xfrm>
            <a:prstGeom prst="rect">
              <a:avLst/>
            </a:prstGeom>
          </p:spPr>
        </p:pic>
      </p:grpSp>
      <p:grpSp>
        <p:nvGrpSpPr>
          <p:cNvPr id="64" name="Group 63">
            <a:extLst>
              <a:ext uri="{FF2B5EF4-FFF2-40B4-BE49-F238E27FC236}">
                <a16:creationId xmlns:a16="http://schemas.microsoft.com/office/drawing/2014/main" id="{3D0D6BC2-AA0D-47A2-A4A7-A904CDC0B578}"/>
              </a:ext>
            </a:extLst>
          </p:cNvPr>
          <p:cNvGrpSpPr/>
          <p:nvPr/>
        </p:nvGrpSpPr>
        <p:grpSpPr>
          <a:xfrm>
            <a:off x="7350940" y="2135267"/>
            <a:ext cx="1584863" cy="1496803"/>
            <a:chOff x="7350940" y="2135267"/>
            <a:chExt cx="1584863" cy="1496803"/>
          </a:xfrm>
        </p:grpSpPr>
        <p:grpSp>
          <p:nvGrpSpPr>
            <p:cNvPr id="44" name="Group 43">
              <a:extLst>
                <a:ext uri="{FF2B5EF4-FFF2-40B4-BE49-F238E27FC236}">
                  <a16:creationId xmlns:a16="http://schemas.microsoft.com/office/drawing/2014/main" id="{B95EA4CA-0646-4856-94F3-07E053F8B4C7}"/>
                </a:ext>
              </a:extLst>
            </p:cNvPr>
            <p:cNvGrpSpPr/>
            <p:nvPr/>
          </p:nvGrpSpPr>
          <p:grpSpPr>
            <a:xfrm>
              <a:off x="7350940" y="2135267"/>
              <a:ext cx="764387" cy="1496803"/>
              <a:chOff x="8965418" y="2097030"/>
              <a:chExt cx="764387" cy="1496803"/>
            </a:xfrm>
          </p:grpSpPr>
          <p:pic>
            <p:nvPicPr>
              <p:cNvPr id="31" name="Picture 30" descr="A close up of a womans face&#10;&#10;Description automatically generated">
                <a:extLst>
                  <a:ext uri="{FF2B5EF4-FFF2-40B4-BE49-F238E27FC236}">
                    <a16:creationId xmlns:a16="http://schemas.microsoft.com/office/drawing/2014/main" id="{C53C2E5C-67EE-499C-9279-4F702DBF2F5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084083" y="2626006"/>
                <a:ext cx="645722" cy="967827"/>
              </a:xfrm>
              <a:prstGeom prst="rect">
                <a:avLst/>
              </a:prstGeom>
            </p:spPr>
          </p:pic>
          <p:sp>
            <p:nvSpPr>
              <p:cNvPr id="36" name="TextBox 35">
                <a:extLst>
                  <a:ext uri="{FF2B5EF4-FFF2-40B4-BE49-F238E27FC236}">
                    <a16:creationId xmlns:a16="http://schemas.microsoft.com/office/drawing/2014/main" id="{B03B8C72-D57A-420B-BD51-798D3F872070}"/>
                  </a:ext>
                </a:extLst>
              </p:cNvPr>
              <p:cNvSpPr txBox="1"/>
              <p:nvPr/>
            </p:nvSpPr>
            <p:spPr>
              <a:xfrm>
                <a:off x="8965418" y="2097030"/>
                <a:ext cx="455430" cy="461665"/>
              </a:xfrm>
              <a:prstGeom prst="rect">
                <a:avLst/>
              </a:prstGeom>
              <a:noFill/>
            </p:spPr>
            <p:txBody>
              <a:bodyPr wrap="square" rtlCol="0">
                <a:spAutoFit/>
              </a:bodyPr>
              <a:lstStyle/>
              <a:p>
                <a:pPr algn="l"/>
                <a:r>
                  <a:rPr lang="en-GB" sz="2400" b="1" dirty="0">
                    <a:solidFill>
                      <a:schemeClr val="accent5">
                        <a:lumMod val="50000"/>
                      </a:schemeClr>
                    </a:solidFill>
                  </a:rPr>
                  <a:t>C</a:t>
                </a:r>
              </a:p>
            </p:txBody>
          </p:sp>
        </p:grpSp>
        <p:pic>
          <p:nvPicPr>
            <p:cNvPr id="59" name="Picture 58" descr="A close up of a sign&#10;&#10;Description automatically generated">
              <a:extLst>
                <a:ext uri="{FF2B5EF4-FFF2-40B4-BE49-F238E27FC236}">
                  <a16:creationId xmlns:a16="http://schemas.microsoft.com/office/drawing/2014/main" id="{404970B0-262E-459F-B809-CDCDF53D364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305492" y="2712251"/>
              <a:ext cx="630311" cy="715668"/>
            </a:xfrm>
            <a:prstGeom prst="rect">
              <a:avLst/>
            </a:prstGeom>
          </p:spPr>
        </p:pic>
      </p:grpSp>
      <p:grpSp>
        <p:nvGrpSpPr>
          <p:cNvPr id="67" name="Group 66">
            <a:extLst>
              <a:ext uri="{FF2B5EF4-FFF2-40B4-BE49-F238E27FC236}">
                <a16:creationId xmlns:a16="http://schemas.microsoft.com/office/drawing/2014/main" id="{20A0C654-1E81-433F-8FCC-26F0F1DA855F}"/>
              </a:ext>
            </a:extLst>
          </p:cNvPr>
          <p:cNvGrpSpPr/>
          <p:nvPr/>
        </p:nvGrpSpPr>
        <p:grpSpPr>
          <a:xfrm>
            <a:off x="4747888" y="4116081"/>
            <a:ext cx="1748710" cy="1593525"/>
            <a:chOff x="4747888" y="4116081"/>
            <a:chExt cx="1748710" cy="1593525"/>
          </a:xfrm>
        </p:grpSpPr>
        <p:grpSp>
          <p:nvGrpSpPr>
            <p:cNvPr id="47" name="Group 46">
              <a:extLst>
                <a:ext uri="{FF2B5EF4-FFF2-40B4-BE49-F238E27FC236}">
                  <a16:creationId xmlns:a16="http://schemas.microsoft.com/office/drawing/2014/main" id="{F34F0831-DDEF-4669-B42A-6B9C6300858E}"/>
                </a:ext>
              </a:extLst>
            </p:cNvPr>
            <p:cNvGrpSpPr/>
            <p:nvPr/>
          </p:nvGrpSpPr>
          <p:grpSpPr>
            <a:xfrm>
              <a:off x="4747888" y="4116081"/>
              <a:ext cx="916232" cy="1593525"/>
              <a:chOff x="7715854" y="4013488"/>
              <a:chExt cx="916232" cy="1593525"/>
            </a:xfrm>
          </p:grpSpPr>
          <p:pic>
            <p:nvPicPr>
              <p:cNvPr id="29" name="Picture 28" descr="A picture containing shirt&#10;&#10;Description automatically generated">
                <a:extLst>
                  <a:ext uri="{FF2B5EF4-FFF2-40B4-BE49-F238E27FC236}">
                    <a16:creationId xmlns:a16="http://schemas.microsoft.com/office/drawing/2014/main" id="{5B1A1598-FCD9-4862-9C24-AFBB50AEA82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190035" y="4496671"/>
                <a:ext cx="442051" cy="1110342"/>
              </a:xfrm>
              <a:prstGeom prst="rect">
                <a:avLst/>
              </a:prstGeom>
            </p:spPr>
          </p:pic>
          <p:sp>
            <p:nvSpPr>
              <p:cNvPr id="39" name="TextBox 38">
                <a:extLst>
                  <a:ext uri="{FF2B5EF4-FFF2-40B4-BE49-F238E27FC236}">
                    <a16:creationId xmlns:a16="http://schemas.microsoft.com/office/drawing/2014/main" id="{E95B2D0E-DA21-4BB4-9D3D-B0B6C5206F5A}"/>
                  </a:ext>
                </a:extLst>
              </p:cNvPr>
              <p:cNvSpPr txBox="1"/>
              <p:nvPr/>
            </p:nvSpPr>
            <p:spPr>
              <a:xfrm>
                <a:off x="7715854" y="4013488"/>
                <a:ext cx="359434" cy="461665"/>
              </a:xfrm>
              <a:prstGeom prst="rect">
                <a:avLst/>
              </a:prstGeom>
              <a:noFill/>
            </p:spPr>
            <p:txBody>
              <a:bodyPr wrap="square" rtlCol="0">
                <a:spAutoFit/>
              </a:bodyPr>
              <a:lstStyle/>
              <a:p>
                <a:pPr algn="l"/>
                <a:r>
                  <a:rPr lang="en-GB" sz="2400" b="1" dirty="0">
                    <a:solidFill>
                      <a:schemeClr val="accent5">
                        <a:lumMod val="50000"/>
                      </a:schemeClr>
                    </a:solidFill>
                  </a:rPr>
                  <a:t>F</a:t>
                </a:r>
              </a:p>
            </p:txBody>
          </p:sp>
        </p:grpSp>
        <p:pic>
          <p:nvPicPr>
            <p:cNvPr id="60" name="Picture 59" descr="A close up of a sign&#10;&#10;Description automatically generated">
              <a:extLst>
                <a:ext uri="{FF2B5EF4-FFF2-40B4-BE49-F238E27FC236}">
                  <a16:creationId xmlns:a16="http://schemas.microsoft.com/office/drawing/2014/main" id="{D9745454-69F9-44EC-805F-6EBA62CE081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866287" y="4993938"/>
              <a:ext cx="630311" cy="715668"/>
            </a:xfrm>
            <a:prstGeom prst="rect">
              <a:avLst/>
            </a:prstGeom>
          </p:spPr>
        </p:pic>
      </p:grpSp>
      <p:sp>
        <p:nvSpPr>
          <p:cNvPr id="70" name="TextBox 69">
            <a:extLst>
              <a:ext uri="{FF2B5EF4-FFF2-40B4-BE49-F238E27FC236}">
                <a16:creationId xmlns:a16="http://schemas.microsoft.com/office/drawing/2014/main" id="{8F228E41-CBF7-4C65-99CF-46280D97B1AE}"/>
              </a:ext>
            </a:extLst>
          </p:cNvPr>
          <p:cNvSpPr txBox="1"/>
          <p:nvPr/>
        </p:nvSpPr>
        <p:spPr>
          <a:xfrm>
            <a:off x="791839" y="1968753"/>
            <a:ext cx="1568803" cy="461665"/>
          </a:xfrm>
          <a:prstGeom prst="rect">
            <a:avLst/>
          </a:prstGeom>
          <a:noFill/>
        </p:spPr>
        <p:txBody>
          <a:bodyPr wrap="square" rtlCol="0">
            <a:spAutoFit/>
          </a:bodyPr>
          <a:lstStyle/>
          <a:p>
            <a:pPr algn="l"/>
            <a:r>
              <a:rPr lang="fr-FR" sz="2400" baseline="0" dirty="0">
                <a:solidFill>
                  <a:srgbClr val="115076"/>
                </a:solidFill>
              </a:rPr>
              <a:t>française</a:t>
            </a:r>
            <a:endParaRPr lang="en-GB" sz="2400" dirty="0">
              <a:solidFill>
                <a:srgbClr val="115076"/>
              </a:solidFill>
            </a:endParaRPr>
          </a:p>
        </p:txBody>
      </p:sp>
      <p:sp>
        <p:nvSpPr>
          <p:cNvPr id="71" name="TextBox 70">
            <a:extLst>
              <a:ext uri="{FF2B5EF4-FFF2-40B4-BE49-F238E27FC236}">
                <a16:creationId xmlns:a16="http://schemas.microsoft.com/office/drawing/2014/main" id="{E0E9132E-D524-403A-B5C4-E2CA1B524565}"/>
              </a:ext>
            </a:extLst>
          </p:cNvPr>
          <p:cNvSpPr txBox="1"/>
          <p:nvPr/>
        </p:nvSpPr>
        <p:spPr>
          <a:xfrm>
            <a:off x="802871" y="2484425"/>
            <a:ext cx="1568803" cy="461665"/>
          </a:xfrm>
          <a:prstGeom prst="rect">
            <a:avLst/>
          </a:prstGeom>
          <a:noFill/>
        </p:spPr>
        <p:txBody>
          <a:bodyPr wrap="square" rtlCol="0">
            <a:spAutoFit/>
          </a:bodyPr>
          <a:lstStyle/>
          <a:p>
            <a:pPr algn="l"/>
            <a:r>
              <a:rPr lang="fr-FR" sz="2400" baseline="0" dirty="0">
                <a:solidFill>
                  <a:srgbClr val="115076"/>
                </a:solidFill>
              </a:rPr>
              <a:t>grand</a:t>
            </a:r>
            <a:endParaRPr lang="en-GB" sz="2400" dirty="0">
              <a:solidFill>
                <a:srgbClr val="115076"/>
              </a:solidFill>
            </a:endParaRPr>
          </a:p>
        </p:txBody>
      </p:sp>
      <p:sp>
        <p:nvSpPr>
          <p:cNvPr id="72" name="TextBox 71">
            <a:extLst>
              <a:ext uri="{FF2B5EF4-FFF2-40B4-BE49-F238E27FC236}">
                <a16:creationId xmlns:a16="http://schemas.microsoft.com/office/drawing/2014/main" id="{270AC26B-E268-42E7-A34F-205F51CC6718}"/>
              </a:ext>
            </a:extLst>
          </p:cNvPr>
          <p:cNvSpPr txBox="1"/>
          <p:nvPr/>
        </p:nvSpPr>
        <p:spPr>
          <a:xfrm>
            <a:off x="798582" y="3000097"/>
            <a:ext cx="1568803" cy="461665"/>
          </a:xfrm>
          <a:prstGeom prst="rect">
            <a:avLst/>
          </a:prstGeom>
          <a:noFill/>
        </p:spPr>
        <p:txBody>
          <a:bodyPr wrap="square" rtlCol="0">
            <a:spAutoFit/>
          </a:bodyPr>
          <a:lstStyle/>
          <a:p>
            <a:pPr algn="l"/>
            <a:r>
              <a:rPr lang="fr-FR" sz="2400" baseline="0" dirty="0">
                <a:solidFill>
                  <a:srgbClr val="115076"/>
                </a:solidFill>
              </a:rPr>
              <a:t>anglais</a:t>
            </a:r>
            <a:endParaRPr lang="en-GB" sz="2400" dirty="0">
              <a:solidFill>
                <a:srgbClr val="115076"/>
              </a:solidFill>
            </a:endParaRPr>
          </a:p>
        </p:txBody>
      </p:sp>
      <p:sp>
        <p:nvSpPr>
          <p:cNvPr id="73" name="TextBox 72">
            <a:extLst>
              <a:ext uri="{FF2B5EF4-FFF2-40B4-BE49-F238E27FC236}">
                <a16:creationId xmlns:a16="http://schemas.microsoft.com/office/drawing/2014/main" id="{15756F1F-5CB7-4547-AF57-C713318A59B8}"/>
              </a:ext>
            </a:extLst>
          </p:cNvPr>
          <p:cNvSpPr txBox="1"/>
          <p:nvPr/>
        </p:nvSpPr>
        <p:spPr>
          <a:xfrm>
            <a:off x="798581" y="3515769"/>
            <a:ext cx="1568803" cy="461665"/>
          </a:xfrm>
          <a:prstGeom prst="rect">
            <a:avLst/>
          </a:prstGeom>
          <a:noFill/>
        </p:spPr>
        <p:txBody>
          <a:bodyPr wrap="square" rtlCol="0">
            <a:spAutoFit/>
          </a:bodyPr>
          <a:lstStyle/>
          <a:p>
            <a:pPr algn="l"/>
            <a:r>
              <a:rPr lang="fr-FR" sz="2400" baseline="0" dirty="0">
                <a:solidFill>
                  <a:srgbClr val="115076"/>
                </a:solidFill>
              </a:rPr>
              <a:t>petite</a:t>
            </a:r>
            <a:endParaRPr lang="en-GB" sz="2400" dirty="0">
              <a:solidFill>
                <a:srgbClr val="115076"/>
              </a:solidFill>
            </a:endParaRPr>
          </a:p>
        </p:txBody>
      </p:sp>
      <p:sp>
        <p:nvSpPr>
          <p:cNvPr id="74" name="TextBox 73">
            <a:extLst>
              <a:ext uri="{FF2B5EF4-FFF2-40B4-BE49-F238E27FC236}">
                <a16:creationId xmlns:a16="http://schemas.microsoft.com/office/drawing/2014/main" id="{4E6134FD-BDD7-4B27-ABE1-093951A47042}"/>
              </a:ext>
            </a:extLst>
          </p:cNvPr>
          <p:cNvSpPr txBox="1"/>
          <p:nvPr/>
        </p:nvSpPr>
        <p:spPr>
          <a:xfrm>
            <a:off x="797952" y="4031441"/>
            <a:ext cx="1568803" cy="461665"/>
          </a:xfrm>
          <a:prstGeom prst="rect">
            <a:avLst/>
          </a:prstGeom>
          <a:noFill/>
        </p:spPr>
        <p:txBody>
          <a:bodyPr wrap="square" rtlCol="0">
            <a:spAutoFit/>
          </a:bodyPr>
          <a:lstStyle/>
          <a:p>
            <a:pPr algn="l"/>
            <a:r>
              <a:rPr lang="fr-FR" sz="2400" baseline="0" dirty="0">
                <a:solidFill>
                  <a:srgbClr val="115076"/>
                </a:solidFill>
              </a:rPr>
              <a:t>anglaise</a:t>
            </a:r>
            <a:endParaRPr lang="en-GB" sz="2400" dirty="0">
              <a:solidFill>
                <a:srgbClr val="115076"/>
              </a:solidFill>
            </a:endParaRPr>
          </a:p>
        </p:txBody>
      </p:sp>
      <p:sp>
        <p:nvSpPr>
          <p:cNvPr id="75" name="TextBox 74">
            <a:extLst>
              <a:ext uri="{FF2B5EF4-FFF2-40B4-BE49-F238E27FC236}">
                <a16:creationId xmlns:a16="http://schemas.microsoft.com/office/drawing/2014/main" id="{7E1876DC-BBBF-4C20-981F-D9D5FED15AE8}"/>
              </a:ext>
            </a:extLst>
          </p:cNvPr>
          <p:cNvSpPr txBox="1"/>
          <p:nvPr/>
        </p:nvSpPr>
        <p:spPr>
          <a:xfrm>
            <a:off x="797953" y="4547113"/>
            <a:ext cx="1568803" cy="461665"/>
          </a:xfrm>
          <a:prstGeom prst="rect">
            <a:avLst/>
          </a:prstGeom>
          <a:noFill/>
        </p:spPr>
        <p:txBody>
          <a:bodyPr wrap="square" rtlCol="0">
            <a:spAutoFit/>
          </a:bodyPr>
          <a:lstStyle/>
          <a:p>
            <a:pPr algn="l"/>
            <a:r>
              <a:rPr lang="fr-FR" sz="2400" baseline="0" dirty="0">
                <a:solidFill>
                  <a:srgbClr val="115076"/>
                </a:solidFill>
              </a:rPr>
              <a:t>grande</a:t>
            </a:r>
            <a:endParaRPr lang="en-GB" sz="2400" dirty="0">
              <a:solidFill>
                <a:srgbClr val="115076"/>
              </a:solidFill>
            </a:endParaRPr>
          </a:p>
        </p:txBody>
      </p:sp>
      <p:sp>
        <p:nvSpPr>
          <p:cNvPr id="76" name="TextBox 75">
            <a:extLst>
              <a:ext uri="{FF2B5EF4-FFF2-40B4-BE49-F238E27FC236}">
                <a16:creationId xmlns:a16="http://schemas.microsoft.com/office/drawing/2014/main" id="{7AFFFCE9-5F7A-4734-8815-B8F4A8342E51}"/>
              </a:ext>
            </a:extLst>
          </p:cNvPr>
          <p:cNvSpPr txBox="1"/>
          <p:nvPr/>
        </p:nvSpPr>
        <p:spPr>
          <a:xfrm>
            <a:off x="797953" y="5062785"/>
            <a:ext cx="1568803" cy="461665"/>
          </a:xfrm>
          <a:prstGeom prst="rect">
            <a:avLst/>
          </a:prstGeom>
          <a:noFill/>
        </p:spPr>
        <p:txBody>
          <a:bodyPr wrap="square" rtlCol="0">
            <a:spAutoFit/>
          </a:bodyPr>
          <a:lstStyle/>
          <a:p>
            <a:pPr algn="l"/>
            <a:r>
              <a:rPr lang="fr-FR" sz="2400" baseline="0" dirty="0">
                <a:solidFill>
                  <a:srgbClr val="115076"/>
                </a:solidFill>
              </a:rPr>
              <a:t>français</a:t>
            </a:r>
            <a:endParaRPr lang="en-GB" sz="2400" dirty="0">
              <a:solidFill>
                <a:srgbClr val="115076"/>
              </a:solidFill>
            </a:endParaRPr>
          </a:p>
        </p:txBody>
      </p:sp>
      <p:sp>
        <p:nvSpPr>
          <p:cNvPr id="77" name="TextBox 76">
            <a:extLst>
              <a:ext uri="{FF2B5EF4-FFF2-40B4-BE49-F238E27FC236}">
                <a16:creationId xmlns:a16="http://schemas.microsoft.com/office/drawing/2014/main" id="{35366F1F-FABA-47CF-9523-199C484FC526}"/>
              </a:ext>
            </a:extLst>
          </p:cNvPr>
          <p:cNvSpPr txBox="1"/>
          <p:nvPr/>
        </p:nvSpPr>
        <p:spPr>
          <a:xfrm>
            <a:off x="797953" y="5578460"/>
            <a:ext cx="1568803" cy="461665"/>
          </a:xfrm>
          <a:prstGeom prst="rect">
            <a:avLst/>
          </a:prstGeom>
          <a:noFill/>
        </p:spPr>
        <p:txBody>
          <a:bodyPr wrap="square" rtlCol="0">
            <a:spAutoFit/>
          </a:bodyPr>
          <a:lstStyle/>
          <a:p>
            <a:pPr algn="l"/>
            <a:r>
              <a:rPr lang="fr-FR" sz="2400" baseline="0" dirty="0">
                <a:solidFill>
                  <a:srgbClr val="115076"/>
                </a:solidFill>
              </a:rPr>
              <a:t>petit</a:t>
            </a:r>
            <a:endParaRPr lang="en-GB" sz="2400" dirty="0">
              <a:solidFill>
                <a:srgbClr val="115076"/>
              </a:solidFill>
            </a:endParaRPr>
          </a:p>
        </p:txBody>
      </p:sp>
      <p:sp>
        <p:nvSpPr>
          <p:cNvPr id="78" name="TextBox 77">
            <a:extLst>
              <a:ext uri="{FF2B5EF4-FFF2-40B4-BE49-F238E27FC236}">
                <a16:creationId xmlns:a16="http://schemas.microsoft.com/office/drawing/2014/main" id="{2CFDB9CB-DB81-4E5B-A0CD-3C8E31E8D8E3}"/>
              </a:ext>
            </a:extLst>
          </p:cNvPr>
          <p:cNvSpPr txBox="1"/>
          <p:nvPr/>
        </p:nvSpPr>
        <p:spPr>
          <a:xfrm>
            <a:off x="1378854" y="1985923"/>
            <a:ext cx="630311" cy="461665"/>
          </a:xfrm>
          <a:prstGeom prst="rect">
            <a:avLst/>
          </a:prstGeom>
          <a:noFill/>
        </p:spPr>
        <p:txBody>
          <a:bodyPr wrap="square" rtlCol="0">
            <a:spAutoFit/>
          </a:bodyPr>
          <a:lstStyle/>
          <a:p>
            <a:pPr algn="l"/>
            <a:r>
              <a:rPr lang="en-GB" sz="2400" b="1" dirty="0">
                <a:solidFill>
                  <a:schemeClr val="accent5">
                    <a:lumMod val="50000"/>
                  </a:schemeClr>
                </a:solidFill>
              </a:rPr>
              <a:t>E</a:t>
            </a:r>
          </a:p>
        </p:txBody>
      </p:sp>
      <p:sp>
        <p:nvSpPr>
          <p:cNvPr id="79" name="TextBox 78">
            <a:extLst>
              <a:ext uri="{FF2B5EF4-FFF2-40B4-BE49-F238E27FC236}">
                <a16:creationId xmlns:a16="http://schemas.microsoft.com/office/drawing/2014/main" id="{479B9646-9284-439A-976F-A5F395472B3D}"/>
              </a:ext>
            </a:extLst>
          </p:cNvPr>
          <p:cNvSpPr txBox="1"/>
          <p:nvPr/>
        </p:nvSpPr>
        <p:spPr>
          <a:xfrm>
            <a:off x="1424128" y="5586964"/>
            <a:ext cx="630311" cy="461665"/>
          </a:xfrm>
          <a:prstGeom prst="rect">
            <a:avLst/>
          </a:prstGeom>
          <a:noFill/>
        </p:spPr>
        <p:txBody>
          <a:bodyPr wrap="square" rtlCol="0">
            <a:spAutoFit/>
          </a:bodyPr>
          <a:lstStyle/>
          <a:p>
            <a:pPr algn="l"/>
            <a:r>
              <a:rPr lang="en-GB" sz="2400" b="1" dirty="0">
                <a:solidFill>
                  <a:schemeClr val="accent5">
                    <a:lumMod val="50000"/>
                  </a:schemeClr>
                </a:solidFill>
              </a:rPr>
              <a:t>F</a:t>
            </a:r>
          </a:p>
        </p:txBody>
      </p:sp>
      <p:sp>
        <p:nvSpPr>
          <p:cNvPr id="80" name="TextBox 79">
            <a:extLst>
              <a:ext uri="{FF2B5EF4-FFF2-40B4-BE49-F238E27FC236}">
                <a16:creationId xmlns:a16="http://schemas.microsoft.com/office/drawing/2014/main" id="{B551F98D-D377-4175-9982-93E339520542}"/>
              </a:ext>
            </a:extLst>
          </p:cNvPr>
          <p:cNvSpPr txBox="1"/>
          <p:nvPr/>
        </p:nvSpPr>
        <p:spPr>
          <a:xfrm>
            <a:off x="1410859" y="5101885"/>
            <a:ext cx="630311" cy="461665"/>
          </a:xfrm>
          <a:prstGeom prst="rect">
            <a:avLst/>
          </a:prstGeom>
          <a:noFill/>
        </p:spPr>
        <p:txBody>
          <a:bodyPr wrap="square" rtlCol="0">
            <a:spAutoFit/>
          </a:bodyPr>
          <a:lstStyle/>
          <a:p>
            <a:pPr algn="l"/>
            <a:r>
              <a:rPr lang="en-GB" sz="2400" b="1" dirty="0">
                <a:solidFill>
                  <a:schemeClr val="accent5">
                    <a:lumMod val="50000"/>
                  </a:schemeClr>
                </a:solidFill>
              </a:rPr>
              <a:t>D</a:t>
            </a:r>
          </a:p>
        </p:txBody>
      </p:sp>
      <p:sp>
        <p:nvSpPr>
          <p:cNvPr id="81" name="TextBox 80">
            <a:extLst>
              <a:ext uri="{FF2B5EF4-FFF2-40B4-BE49-F238E27FC236}">
                <a16:creationId xmlns:a16="http://schemas.microsoft.com/office/drawing/2014/main" id="{C2FEBFC1-A486-4B50-8932-EBF3CE9958A4}"/>
              </a:ext>
            </a:extLst>
          </p:cNvPr>
          <p:cNvSpPr txBox="1"/>
          <p:nvPr/>
        </p:nvSpPr>
        <p:spPr>
          <a:xfrm>
            <a:off x="1402756" y="4580138"/>
            <a:ext cx="630311" cy="461665"/>
          </a:xfrm>
          <a:prstGeom prst="rect">
            <a:avLst/>
          </a:prstGeom>
          <a:noFill/>
        </p:spPr>
        <p:txBody>
          <a:bodyPr wrap="square" rtlCol="0">
            <a:spAutoFit/>
          </a:bodyPr>
          <a:lstStyle/>
          <a:p>
            <a:pPr algn="l"/>
            <a:r>
              <a:rPr lang="en-GB" sz="2400" b="1" dirty="0">
                <a:solidFill>
                  <a:schemeClr val="accent5">
                    <a:lumMod val="50000"/>
                  </a:schemeClr>
                </a:solidFill>
              </a:rPr>
              <a:t>A</a:t>
            </a:r>
          </a:p>
        </p:txBody>
      </p:sp>
      <p:sp>
        <p:nvSpPr>
          <p:cNvPr id="82" name="TextBox 81">
            <a:extLst>
              <a:ext uri="{FF2B5EF4-FFF2-40B4-BE49-F238E27FC236}">
                <a16:creationId xmlns:a16="http://schemas.microsoft.com/office/drawing/2014/main" id="{55D2577D-01D0-4481-B4A9-931F8CF78A6E}"/>
              </a:ext>
            </a:extLst>
          </p:cNvPr>
          <p:cNvSpPr txBox="1"/>
          <p:nvPr/>
        </p:nvSpPr>
        <p:spPr>
          <a:xfrm>
            <a:off x="1402756" y="4064020"/>
            <a:ext cx="630311" cy="461665"/>
          </a:xfrm>
          <a:prstGeom prst="rect">
            <a:avLst/>
          </a:prstGeom>
          <a:noFill/>
        </p:spPr>
        <p:txBody>
          <a:bodyPr wrap="square" rtlCol="0">
            <a:spAutoFit/>
          </a:bodyPr>
          <a:lstStyle/>
          <a:p>
            <a:pPr algn="l"/>
            <a:r>
              <a:rPr lang="en-GB" sz="2400" b="1" dirty="0">
                <a:solidFill>
                  <a:schemeClr val="accent5">
                    <a:lumMod val="50000"/>
                  </a:schemeClr>
                </a:solidFill>
              </a:rPr>
              <a:t>H</a:t>
            </a:r>
          </a:p>
        </p:txBody>
      </p:sp>
      <p:sp>
        <p:nvSpPr>
          <p:cNvPr id="83" name="TextBox 82">
            <a:extLst>
              <a:ext uri="{FF2B5EF4-FFF2-40B4-BE49-F238E27FC236}">
                <a16:creationId xmlns:a16="http://schemas.microsoft.com/office/drawing/2014/main" id="{298ABCDB-7177-4DD6-9A7E-EB1AF7B451EB}"/>
              </a:ext>
            </a:extLst>
          </p:cNvPr>
          <p:cNvSpPr txBox="1"/>
          <p:nvPr/>
        </p:nvSpPr>
        <p:spPr>
          <a:xfrm>
            <a:off x="1380739" y="3521217"/>
            <a:ext cx="630311" cy="461665"/>
          </a:xfrm>
          <a:prstGeom prst="rect">
            <a:avLst/>
          </a:prstGeom>
          <a:noFill/>
        </p:spPr>
        <p:txBody>
          <a:bodyPr wrap="square" rtlCol="0">
            <a:spAutoFit/>
          </a:bodyPr>
          <a:lstStyle/>
          <a:p>
            <a:pPr algn="l"/>
            <a:r>
              <a:rPr lang="en-GB" sz="2400" b="1" dirty="0">
                <a:solidFill>
                  <a:schemeClr val="accent5">
                    <a:lumMod val="50000"/>
                  </a:schemeClr>
                </a:solidFill>
              </a:rPr>
              <a:t>C</a:t>
            </a:r>
          </a:p>
        </p:txBody>
      </p:sp>
      <p:sp>
        <p:nvSpPr>
          <p:cNvPr id="84" name="TextBox 83">
            <a:extLst>
              <a:ext uri="{FF2B5EF4-FFF2-40B4-BE49-F238E27FC236}">
                <a16:creationId xmlns:a16="http://schemas.microsoft.com/office/drawing/2014/main" id="{C67903A3-21B4-4692-A7E7-96B7C4354FA8}"/>
              </a:ext>
            </a:extLst>
          </p:cNvPr>
          <p:cNvSpPr txBox="1"/>
          <p:nvPr/>
        </p:nvSpPr>
        <p:spPr>
          <a:xfrm>
            <a:off x="1394758" y="3020377"/>
            <a:ext cx="630311" cy="461665"/>
          </a:xfrm>
          <a:prstGeom prst="rect">
            <a:avLst/>
          </a:prstGeom>
          <a:noFill/>
        </p:spPr>
        <p:txBody>
          <a:bodyPr wrap="square" rtlCol="0">
            <a:spAutoFit/>
          </a:bodyPr>
          <a:lstStyle/>
          <a:p>
            <a:pPr algn="l"/>
            <a:r>
              <a:rPr lang="en-GB" sz="2400" b="1" dirty="0">
                <a:solidFill>
                  <a:schemeClr val="accent5">
                    <a:lumMod val="50000"/>
                  </a:schemeClr>
                </a:solidFill>
              </a:rPr>
              <a:t>B</a:t>
            </a:r>
          </a:p>
        </p:txBody>
      </p:sp>
      <p:sp>
        <p:nvSpPr>
          <p:cNvPr id="85" name="TextBox 84">
            <a:extLst>
              <a:ext uri="{FF2B5EF4-FFF2-40B4-BE49-F238E27FC236}">
                <a16:creationId xmlns:a16="http://schemas.microsoft.com/office/drawing/2014/main" id="{EC5F5C57-8BCC-4E61-90C1-62326B6125D0}"/>
              </a:ext>
            </a:extLst>
          </p:cNvPr>
          <p:cNvSpPr txBox="1"/>
          <p:nvPr/>
        </p:nvSpPr>
        <p:spPr>
          <a:xfrm>
            <a:off x="1345078" y="2532284"/>
            <a:ext cx="630311" cy="461665"/>
          </a:xfrm>
          <a:prstGeom prst="rect">
            <a:avLst/>
          </a:prstGeom>
          <a:noFill/>
        </p:spPr>
        <p:txBody>
          <a:bodyPr wrap="square" rtlCol="0">
            <a:spAutoFit/>
          </a:bodyPr>
          <a:lstStyle/>
          <a:p>
            <a:pPr algn="l"/>
            <a:r>
              <a:rPr lang="en-GB" sz="2400" b="1" dirty="0">
                <a:solidFill>
                  <a:schemeClr val="accent5">
                    <a:lumMod val="50000"/>
                  </a:schemeClr>
                </a:solidFill>
              </a:rPr>
              <a:t>G</a:t>
            </a:r>
          </a:p>
        </p:txBody>
      </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0"/>
                                        </p:tgtEl>
                                        <p:attrNameLst>
                                          <p:attrName>style.visibility</p:attrName>
                                        </p:attrNameLst>
                                      </p:cBhvr>
                                      <p:to>
                                        <p:strVal val="hidden"/>
                                      </p:to>
                                    </p:set>
                                  </p:childTnLst>
                                </p:cTn>
                              </p:par>
                            </p:childTnLst>
                          </p:cTn>
                        </p:par>
                        <p:par>
                          <p:cTn id="11" fill="hold">
                            <p:stCondLst>
                              <p:cond delay="0"/>
                            </p:stCondLst>
                            <p:childTnLst>
                              <p:par>
                                <p:cTn id="12" presetID="10" presetClass="entr" presetSubtype="0" fill="hold" grpId="0" nodeType="after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500"/>
                                        <p:tgtEl>
                                          <p:spTgt spid="7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1"/>
                                        </p:tgtEl>
                                        <p:attrNameLst>
                                          <p:attrName>style.visibility</p:attrName>
                                        </p:attrNameLst>
                                      </p:cBhvr>
                                      <p:to>
                                        <p:strVal val="hidden"/>
                                      </p:to>
                                    </p:set>
                                  </p:childTnLst>
                                </p:cTn>
                              </p:par>
                            </p:childTnLst>
                          </p:cTn>
                        </p:par>
                        <p:par>
                          <p:cTn id="23" fill="hold">
                            <p:stCondLst>
                              <p:cond delay="0"/>
                            </p:stCondLst>
                            <p:childTnLst>
                              <p:par>
                                <p:cTn id="24" presetID="10" presetClass="entr" presetSubtype="0" fill="hold" grpId="0" nodeType="afterEffect">
                                  <p:stCondLst>
                                    <p:cond delay="0"/>
                                  </p:stCondLst>
                                  <p:childTnLst>
                                    <p:set>
                                      <p:cBhvr>
                                        <p:cTn id="25" dur="1" fill="hold">
                                          <p:stCondLst>
                                            <p:cond delay="0"/>
                                          </p:stCondLst>
                                        </p:cTn>
                                        <p:tgtEl>
                                          <p:spTgt spid="85"/>
                                        </p:tgtEl>
                                        <p:attrNameLst>
                                          <p:attrName>style.visibility</p:attrName>
                                        </p:attrNameLst>
                                      </p:cBhvr>
                                      <p:to>
                                        <p:strVal val="visible"/>
                                      </p:to>
                                    </p:set>
                                    <p:animEffect transition="in" filter="fade">
                                      <p:cBhvr>
                                        <p:cTn id="26" dur="500"/>
                                        <p:tgtEl>
                                          <p:spTgt spid="8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72"/>
                                        </p:tgtEl>
                                        <p:attrNameLst>
                                          <p:attrName>style.visibility</p:attrName>
                                        </p:attrNameLst>
                                      </p:cBhvr>
                                      <p:to>
                                        <p:strVal val="hidden"/>
                                      </p:to>
                                    </p:set>
                                  </p:childTnLst>
                                </p:cTn>
                              </p:par>
                            </p:childTnLst>
                          </p:cTn>
                        </p:par>
                        <p:par>
                          <p:cTn id="35" fill="hold">
                            <p:stCondLst>
                              <p:cond delay="0"/>
                            </p:stCondLst>
                            <p:childTnLst>
                              <p:par>
                                <p:cTn id="36" presetID="10" presetClass="entr" presetSubtype="0" fill="hold" grpId="0" nodeType="afterEffect">
                                  <p:stCondLst>
                                    <p:cond delay="0"/>
                                  </p:stCondLst>
                                  <p:childTnLst>
                                    <p:set>
                                      <p:cBhvr>
                                        <p:cTn id="37" dur="1" fill="hold">
                                          <p:stCondLst>
                                            <p:cond delay="0"/>
                                          </p:stCondLst>
                                        </p:cTn>
                                        <p:tgtEl>
                                          <p:spTgt spid="84"/>
                                        </p:tgtEl>
                                        <p:attrNameLst>
                                          <p:attrName>style.visibility</p:attrName>
                                        </p:attrNameLst>
                                      </p:cBhvr>
                                      <p:to>
                                        <p:strVal val="visible"/>
                                      </p:to>
                                    </p:set>
                                    <p:animEffect transition="in" filter="fade">
                                      <p:cBhvr>
                                        <p:cTn id="38" dur="500"/>
                                        <p:tgtEl>
                                          <p:spTgt spid="8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73"/>
                                        </p:tgtEl>
                                        <p:attrNameLst>
                                          <p:attrName>style.visibility</p:attrName>
                                        </p:attrNameLst>
                                      </p:cBhvr>
                                      <p:to>
                                        <p:strVal val="hidden"/>
                                      </p:to>
                                    </p:set>
                                  </p:childTnLst>
                                </p:cTn>
                              </p:par>
                            </p:childTnLst>
                          </p:cTn>
                        </p:par>
                        <p:par>
                          <p:cTn id="47" fill="hold">
                            <p:stCondLst>
                              <p:cond delay="0"/>
                            </p:stCondLst>
                            <p:childTnLst>
                              <p:par>
                                <p:cTn id="48" presetID="10" presetClass="entr" presetSubtype="0" fill="hold" grpId="0" nodeType="afterEffect">
                                  <p:stCondLst>
                                    <p:cond delay="0"/>
                                  </p:stCondLst>
                                  <p:childTnLst>
                                    <p:set>
                                      <p:cBhvr>
                                        <p:cTn id="49" dur="1" fill="hold">
                                          <p:stCondLst>
                                            <p:cond delay="0"/>
                                          </p:stCondLst>
                                        </p:cTn>
                                        <p:tgtEl>
                                          <p:spTgt spid="83"/>
                                        </p:tgtEl>
                                        <p:attrNameLst>
                                          <p:attrName>style.visibility</p:attrName>
                                        </p:attrNameLst>
                                      </p:cBhvr>
                                      <p:to>
                                        <p:strVal val="visible"/>
                                      </p:to>
                                    </p:set>
                                    <p:animEffect transition="in" filter="fade">
                                      <p:cBhvr>
                                        <p:cTn id="50" dur="500"/>
                                        <p:tgtEl>
                                          <p:spTgt spid="83"/>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74"/>
                                        </p:tgtEl>
                                        <p:attrNameLst>
                                          <p:attrName>style.visibility</p:attrName>
                                        </p:attrNameLst>
                                      </p:cBhvr>
                                      <p:to>
                                        <p:strVal val="hidden"/>
                                      </p:to>
                                    </p:set>
                                  </p:childTnLst>
                                </p:cTn>
                              </p:par>
                            </p:childTnLst>
                          </p:cTn>
                        </p:par>
                        <p:par>
                          <p:cTn id="59" fill="hold">
                            <p:stCondLst>
                              <p:cond delay="0"/>
                            </p:stCondLst>
                            <p:childTnLst>
                              <p:par>
                                <p:cTn id="60" presetID="10" presetClass="entr" presetSubtype="0" fill="hold" grpId="0" nodeType="afterEffect">
                                  <p:stCondLst>
                                    <p:cond delay="0"/>
                                  </p:stCondLst>
                                  <p:childTnLst>
                                    <p:set>
                                      <p:cBhvr>
                                        <p:cTn id="61" dur="1" fill="hold">
                                          <p:stCondLst>
                                            <p:cond delay="0"/>
                                          </p:stCondLst>
                                        </p:cTn>
                                        <p:tgtEl>
                                          <p:spTgt spid="82"/>
                                        </p:tgtEl>
                                        <p:attrNameLst>
                                          <p:attrName>style.visibility</p:attrName>
                                        </p:attrNameLst>
                                      </p:cBhvr>
                                      <p:to>
                                        <p:strVal val="visible"/>
                                      </p:to>
                                    </p:set>
                                    <p:animEffect transition="in" filter="fade">
                                      <p:cBhvr>
                                        <p:cTn id="62" dur="500"/>
                                        <p:tgtEl>
                                          <p:spTgt spid="82"/>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75"/>
                                        </p:tgtEl>
                                        <p:attrNameLst>
                                          <p:attrName>style.visibility</p:attrName>
                                        </p:attrNameLst>
                                      </p:cBhvr>
                                      <p:to>
                                        <p:strVal val="hidden"/>
                                      </p:to>
                                    </p:set>
                                  </p:childTnLst>
                                </p:cTn>
                              </p:par>
                            </p:childTnLst>
                          </p:cTn>
                        </p:par>
                        <p:par>
                          <p:cTn id="71" fill="hold">
                            <p:stCondLst>
                              <p:cond delay="0"/>
                            </p:stCondLst>
                            <p:childTnLst>
                              <p:par>
                                <p:cTn id="72" presetID="10" presetClass="entr" presetSubtype="0" fill="hold" grpId="0" nodeType="afterEffect">
                                  <p:stCondLst>
                                    <p:cond delay="0"/>
                                  </p:stCondLst>
                                  <p:childTnLst>
                                    <p:set>
                                      <p:cBhvr>
                                        <p:cTn id="73" dur="1" fill="hold">
                                          <p:stCondLst>
                                            <p:cond delay="0"/>
                                          </p:stCondLst>
                                        </p:cTn>
                                        <p:tgtEl>
                                          <p:spTgt spid="81"/>
                                        </p:tgtEl>
                                        <p:attrNameLst>
                                          <p:attrName>style.visibility</p:attrName>
                                        </p:attrNameLst>
                                      </p:cBhvr>
                                      <p:to>
                                        <p:strVal val="visible"/>
                                      </p:to>
                                    </p:set>
                                    <p:animEffect transition="in" filter="fade">
                                      <p:cBhvr>
                                        <p:cTn id="74" dur="500"/>
                                        <p:tgtEl>
                                          <p:spTgt spid="81"/>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76"/>
                                        </p:tgtEl>
                                        <p:attrNameLst>
                                          <p:attrName>style.visibility</p:attrName>
                                        </p:attrNameLst>
                                      </p:cBhvr>
                                      <p:to>
                                        <p:strVal val="hidden"/>
                                      </p:to>
                                    </p:set>
                                  </p:childTnLst>
                                </p:cTn>
                              </p:par>
                            </p:childTnLst>
                          </p:cTn>
                        </p:par>
                        <p:par>
                          <p:cTn id="83" fill="hold">
                            <p:stCondLst>
                              <p:cond delay="0"/>
                            </p:stCondLst>
                            <p:childTnLst>
                              <p:par>
                                <p:cTn id="84" presetID="10" presetClass="entr" presetSubtype="0" fill="hold" grpId="0" nodeType="afterEffect">
                                  <p:stCondLst>
                                    <p:cond delay="0"/>
                                  </p:stCondLst>
                                  <p:childTnLst>
                                    <p:set>
                                      <p:cBhvr>
                                        <p:cTn id="85" dur="1" fill="hold">
                                          <p:stCondLst>
                                            <p:cond delay="0"/>
                                          </p:stCondLst>
                                        </p:cTn>
                                        <p:tgtEl>
                                          <p:spTgt spid="80"/>
                                        </p:tgtEl>
                                        <p:attrNameLst>
                                          <p:attrName>style.visibility</p:attrName>
                                        </p:attrNameLst>
                                      </p:cBhvr>
                                      <p:to>
                                        <p:strVal val="visible"/>
                                      </p:to>
                                    </p:set>
                                    <p:animEffect transition="in" filter="fade">
                                      <p:cBhvr>
                                        <p:cTn id="86" dur="500"/>
                                        <p:tgtEl>
                                          <p:spTgt spid="80"/>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77"/>
                                        </p:tgtEl>
                                        <p:attrNameLst>
                                          <p:attrName>style.visibility</p:attrName>
                                        </p:attrNameLst>
                                      </p:cBhvr>
                                      <p:to>
                                        <p:strVal val="hidden"/>
                                      </p:to>
                                    </p:set>
                                  </p:childTnLst>
                                </p:cTn>
                              </p:par>
                            </p:childTnLst>
                          </p:cTn>
                        </p:par>
                        <p:par>
                          <p:cTn id="95" fill="hold">
                            <p:stCondLst>
                              <p:cond delay="0"/>
                            </p:stCondLst>
                            <p:childTnLst>
                              <p:par>
                                <p:cTn id="96" presetID="10" presetClass="entr" presetSubtype="0" fill="hold" grpId="0" nodeType="afterEffect">
                                  <p:stCondLst>
                                    <p:cond delay="0"/>
                                  </p:stCondLst>
                                  <p:childTnLst>
                                    <p:set>
                                      <p:cBhvr>
                                        <p:cTn id="97" dur="1" fill="hold">
                                          <p:stCondLst>
                                            <p:cond delay="0"/>
                                          </p:stCondLst>
                                        </p:cTn>
                                        <p:tgtEl>
                                          <p:spTgt spid="79"/>
                                        </p:tgtEl>
                                        <p:attrNameLst>
                                          <p:attrName>style.visibility</p:attrName>
                                        </p:attrNameLst>
                                      </p:cBhvr>
                                      <p:to>
                                        <p:strVal val="visible"/>
                                      </p:to>
                                    </p:set>
                                    <p:animEffect transition="in" filter="fade">
                                      <p:cBhvr>
                                        <p:cTn id="98"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0" grpId="1"/>
      <p:bldP spid="71" grpId="0"/>
      <p:bldP spid="71" grpId="1"/>
      <p:bldP spid="72" grpId="0"/>
      <p:bldP spid="72" grpId="1"/>
      <p:bldP spid="73" grpId="0"/>
      <p:bldP spid="73" grpId="1"/>
      <p:bldP spid="74" grpId="0"/>
      <p:bldP spid="74" grpId="1"/>
      <p:bldP spid="75" grpId="0"/>
      <p:bldP spid="75" grpId="1"/>
      <p:bldP spid="76" grpId="0"/>
      <p:bldP spid="76" grpId="1"/>
      <p:bldP spid="77" grpId="0"/>
      <p:bldP spid="77" grpId="1"/>
      <p:bldP spid="78" grpId="0"/>
      <p:bldP spid="79" grpId="0"/>
      <p:bldP spid="80" grpId="0"/>
      <p:bldP spid="81" grpId="0"/>
      <p:bldP spid="82" grpId="0"/>
      <p:bldP spid="83" grpId="0"/>
      <p:bldP spid="84" grpId="0"/>
      <p:bldP spid="85"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2">
            <a:hlinkClick r:id="" action="ppaction://noaction" highlightClick="1">
              <a:snd r:embed="rId4" name="petite.wav"/>
            </a:hlinkClick>
            <a:extLst>
              <a:ext uri="{FF2B5EF4-FFF2-40B4-BE49-F238E27FC236}">
                <a16:creationId xmlns:a16="http://schemas.microsoft.com/office/drawing/2014/main" id="{8BAEC909-10C4-49C0-AF81-0BA43CC9B534}"/>
              </a:ext>
            </a:extLst>
          </p:cNvPr>
          <p:cNvSpPr/>
          <p:nvPr/>
        </p:nvSpPr>
        <p:spPr>
          <a:xfrm>
            <a:off x="252600" y="1985923"/>
            <a:ext cx="421200" cy="419654"/>
          </a:xfrm>
          <a:prstGeom prst="actionButtonBlank">
            <a:avLst/>
          </a:prstGeom>
          <a:solidFill>
            <a:srgbClr val="4472C4">
              <a:lumMod val="50000"/>
            </a:srgbClr>
          </a:solidFill>
          <a:ln w="12700" cap="flat" cmpd="sng" algn="ctr">
            <a:solidFill>
              <a:schemeClr val="bg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10" name="Action Button: Custom 88">
            <a:hlinkClick r:id="" action="ppaction://noaction" highlightClick="1">
              <a:snd r:embed="rId5" name="anglais.wav"/>
            </a:hlinkClick>
            <a:extLst>
              <a:ext uri="{FF2B5EF4-FFF2-40B4-BE49-F238E27FC236}">
                <a16:creationId xmlns:a16="http://schemas.microsoft.com/office/drawing/2014/main" id="{46295FF4-104B-4043-A011-62D2768BC091}"/>
              </a:ext>
            </a:extLst>
          </p:cNvPr>
          <p:cNvSpPr/>
          <p:nvPr/>
        </p:nvSpPr>
        <p:spPr>
          <a:xfrm>
            <a:off x="251636" y="2511328"/>
            <a:ext cx="421200" cy="419654"/>
          </a:xfrm>
          <a:prstGeom prst="actionButtonBlank">
            <a:avLst/>
          </a:prstGeom>
          <a:solidFill>
            <a:srgbClr val="4472C4">
              <a:lumMod val="50000"/>
            </a:srgbClr>
          </a:solidFill>
          <a:ln w="12700" cap="flat" cmpd="sng" algn="ctr">
            <a:solidFill>
              <a:schemeClr val="bg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11" name="Action Button: Custom 89">
            <a:hlinkClick r:id="" action="ppaction://noaction" highlightClick="1">
              <a:snd r:embed="rId6" name="francais.wav"/>
            </a:hlinkClick>
            <a:extLst>
              <a:ext uri="{FF2B5EF4-FFF2-40B4-BE49-F238E27FC236}">
                <a16:creationId xmlns:a16="http://schemas.microsoft.com/office/drawing/2014/main" id="{FA09D1B9-7611-44E9-9393-9ECAAB86B431}"/>
              </a:ext>
            </a:extLst>
          </p:cNvPr>
          <p:cNvSpPr/>
          <p:nvPr/>
        </p:nvSpPr>
        <p:spPr>
          <a:xfrm>
            <a:off x="251306" y="3021062"/>
            <a:ext cx="421200" cy="419654"/>
          </a:xfrm>
          <a:prstGeom prst="actionButtonBlank">
            <a:avLst/>
          </a:prstGeom>
          <a:solidFill>
            <a:srgbClr val="4472C4">
              <a:lumMod val="50000"/>
            </a:srgbClr>
          </a:solidFill>
          <a:ln w="12700" cap="flat" cmpd="sng" algn="ctr">
            <a:solidFill>
              <a:schemeClr val="bg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12" name="Action Button: Custom 90">
            <a:hlinkClick r:id="" action="ppaction://noaction" highlightClick="1">
              <a:snd r:embed="rId7" name="grande.wav"/>
            </a:hlinkClick>
            <a:extLst>
              <a:ext uri="{FF2B5EF4-FFF2-40B4-BE49-F238E27FC236}">
                <a16:creationId xmlns:a16="http://schemas.microsoft.com/office/drawing/2014/main" id="{310F1D89-234E-4A32-95CF-1074D9DAF8AC}"/>
              </a:ext>
            </a:extLst>
          </p:cNvPr>
          <p:cNvSpPr/>
          <p:nvPr/>
        </p:nvSpPr>
        <p:spPr>
          <a:xfrm>
            <a:off x="251636" y="3547610"/>
            <a:ext cx="421200" cy="419654"/>
          </a:xfrm>
          <a:prstGeom prst="actionButtonBlank">
            <a:avLst/>
          </a:prstGeom>
          <a:solidFill>
            <a:srgbClr val="4472C4">
              <a:lumMod val="50000"/>
            </a:srgbClr>
          </a:solidFill>
          <a:ln w="12700" cap="flat" cmpd="sng" algn="ctr">
            <a:solidFill>
              <a:schemeClr val="bg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13" name="Action Button: Custom 91">
            <a:hlinkClick r:id="" action="ppaction://noaction" highlightClick="1">
              <a:snd r:embed="rId8" name="anglaise.wav"/>
            </a:hlinkClick>
            <a:extLst>
              <a:ext uri="{FF2B5EF4-FFF2-40B4-BE49-F238E27FC236}">
                <a16:creationId xmlns:a16="http://schemas.microsoft.com/office/drawing/2014/main" id="{C2BFE7C0-CB1F-4DDD-94C4-00E9F6400082}"/>
              </a:ext>
            </a:extLst>
          </p:cNvPr>
          <p:cNvSpPr/>
          <p:nvPr/>
        </p:nvSpPr>
        <p:spPr>
          <a:xfrm>
            <a:off x="252270" y="4073859"/>
            <a:ext cx="421200" cy="419654"/>
          </a:xfrm>
          <a:prstGeom prst="actionButtonBlank">
            <a:avLst/>
          </a:prstGeom>
          <a:solidFill>
            <a:srgbClr val="4472C4">
              <a:lumMod val="50000"/>
            </a:srgbClr>
          </a:solidFill>
          <a:ln w="12700" cap="flat" cmpd="sng" algn="ctr">
            <a:solidFill>
              <a:schemeClr val="bg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14" name="Action Button: Custom 92">
            <a:hlinkClick r:id="" action="ppaction://noaction" highlightClick="1">
              <a:snd r:embed="rId9" name="petit.wav"/>
            </a:hlinkClick>
            <a:extLst>
              <a:ext uri="{FF2B5EF4-FFF2-40B4-BE49-F238E27FC236}">
                <a16:creationId xmlns:a16="http://schemas.microsoft.com/office/drawing/2014/main" id="{8BBC4817-5742-44BF-AB6F-B7B26BED18D9}"/>
              </a:ext>
            </a:extLst>
          </p:cNvPr>
          <p:cNvSpPr/>
          <p:nvPr/>
        </p:nvSpPr>
        <p:spPr>
          <a:xfrm>
            <a:off x="251306" y="4599264"/>
            <a:ext cx="421200" cy="419654"/>
          </a:xfrm>
          <a:prstGeom prst="actionButtonBlank">
            <a:avLst/>
          </a:prstGeom>
          <a:solidFill>
            <a:srgbClr val="4472C4">
              <a:lumMod val="50000"/>
            </a:srgbClr>
          </a:solidFill>
          <a:ln w="12700" cap="flat" cmpd="sng" algn="ctr">
            <a:solidFill>
              <a:schemeClr val="bg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15" name="Action Button: Custom 93">
            <a:hlinkClick r:id="" action="ppaction://noaction" highlightClick="1">
              <a:snd r:embed="rId10" name="grand.wav"/>
            </a:hlinkClick>
            <a:extLst>
              <a:ext uri="{FF2B5EF4-FFF2-40B4-BE49-F238E27FC236}">
                <a16:creationId xmlns:a16="http://schemas.microsoft.com/office/drawing/2014/main" id="{1FE137CE-0A05-4FD9-A4BC-47D16B8C42E6}"/>
              </a:ext>
            </a:extLst>
          </p:cNvPr>
          <p:cNvSpPr/>
          <p:nvPr/>
        </p:nvSpPr>
        <p:spPr>
          <a:xfrm>
            <a:off x="254826" y="5108998"/>
            <a:ext cx="421200" cy="419654"/>
          </a:xfrm>
          <a:prstGeom prst="actionButtonBlank">
            <a:avLst/>
          </a:prstGeom>
          <a:solidFill>
            <a:srgbClr val="4472C4">
              <a:lumMod val="50000"/>
            </a:srgbClr>
          </a:solidFill>
          <a:ln w="12700" cap="flat" cmpd="sng" algn="ctr">
            <a:solidFill>
              <a:schemeClr val="bg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16" name="Action Button: Custom 94">
            <a:hlinkClick r:id="" action="ppaction://noaction" highlightClick="1">
              <a:snd r:embed="rId11" name="francaise.wav"/>
            </a:hlinkClick>
            <a:extLst>
              <a:ext uri="{FF2B5EF4-FFF2-40B4-BE49-F238E27FC236}">
                <a16:creationId xmlns:a16="http://schemas.microsoft.com/office/drawing/2014/main" id="{D40758C4-6385-4985-8BD8-3E1025430B21}"/>
              </a:ext>
            </a:extLst>
          </p:cNvPr>
          <p:cNvSpPr/>
          <p:nvPr/>
        </p:nvSpPr>
        <p:spPr>
          <a:xfrm>
            <a:off x="251306" y="5634403"/>
            <a:ext cx="421200" cy="419654"/>
          </a:xfrm>
          <a:prstGeom prst="actionButtonBlank">
            <a:avLst/>
          </a:prstGeom>
          <a:solidFill>
            <a:srgbClr val="4472C4">
              <a:lumMod val="50000"/>
            </a:srgbClr>
          </a:solidFill>
          <a:ln w="12700" cap="flat" cmpd="sng" algn="ctr">
            <a:solidFill>
              <a:schemeClr val="bg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grpSp>
        <p:nvGrpSpPr>
          <p:cNvPr id="17" name="Group 16">
            <a:extLst>
              <a:ext uri="{FF2B5EF4-FFF2-40B4-BE49-F238E27FC236}">
                <a16:creationId xmlns:a16="http://schemas.microsoft.com/office/drawing/2014/main" id="{7D982C8A-F20A-4E8B-AD78-3A7EB2E78035}"/>
              </a:ext>
            </a:extLst>
          </p:cNvPr>
          <p:cNvGrpSpPr/>
          <p:nvPr/>
        </p:nvGrpSpPr>
        <p:grpSpPr>
          <a:xfrm>
            <a:off x="4729004" y="2135267"/>
            <a:ext cx="2580287" cy="1546967"/>
            <a:chOff x="4729004" y="2135267"/>
            <a:chExt cx="2580287" cy="1546967"/>
          </a:xfrm>
        </p:grpSpPr>
        <p:grpSp>
          <p:nvGrpSpPr>
            <p:cNvPr id="18" name="Group 17">
              <a:extLst>
                <a:ext uri="{FF2B5EF4-FFF2-40B4-BE49-F238E27FC236}">
                  <a16:creationId xmlns:a16="http://schemas.microsoft.com/office/drawing/2014/main" id="{79FB34C0-F3C1-4091-A8F9-A40AA0A96245}"/>
                </a:ext>
              </a:extLst>
            </p:cNvPr>
            <p:cNvGrpSpPr/>
            <p:nvPr/>
          </p:nvGrpSpPr>
          <p:grpSpPr>
            <a:xfrm>
              <a:off x="4729004" y="2135267"/>
              <a:ext cx="1019217" cy="1546967"/>
              <a:chOff x="7706440" y="2085052"/>
              <a:chExt cx="1019217" cy="1546967"/>
            </a:xfrm>
          </p:grpSpPr>
          <p:pic>
            <p:nvPicPr>
              <p:cNvPr id="20" name="Picture 19" descr="A picture containing shirt&#10;&#10;Description automatically generated">
                <a:extLst>
                  <a:ext uri="{FF2B5EF4-FFF2-40B4-BE49-F238E27FC236}">
                    <a16:creationId xmlns:a16="http://schemas.microsoft.com/office/drawing/2014/main" id="{7E1122EF-EE3C-497C-AD1D-C5B0DD7B9FD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31261" y="2139016"/>
                <a:ext cx="594396" cy="1493003"/>
              </a:xfrm>
              <a:prstGeom prst="rect">
                <a:avLst/>
              </a:prstGeom>
            </p:spPr>
          </p:pic>
          <p:sp>
            <p:nvSpPr>
              <p:cNvPr id="21" name="TextBox 20">
                <a:extLst>
                  <a:ext uri="{FF2B5EF4-FFF2-40B4-BE49-F238E27FC236}">
                    <a16:creationId xmlns:a16="http://schemas.microsoft.com/office/drawing/2014/main" id="{B93217FA-D59B-41D5-9ADD-8EC72AD6A68C}"/>
                  </a:ext>
                </a:extLst>
              </p:cNvPr>
              <p:cNvSpPr txBox="1"/>
              <p:nvPr/>
            </p:nvSpPr>
            <p:spPr>
              <a:xfrm>
                <a:off x="7706440" y="2085052"/>
                <a:ext cx="455430" cy="461665"/>
              </a:xfrm>
              <a:prstGeom prst="rect">
                <a:avLst/>
              </a:prstGeom>
              <a:noFill/>
            </p:spPr>
            <p:txBody>
              <a:bodyPr wrap="square" rtlCol="0">
                <a:spAutoFit/>
              </a:bodyPr>
              <a:lstStyle/>
              <a:p>
                <a:pPr algn="l"/>
                <a:r>
                  <a:rPr lang="en-GB" sz="2400" b="1" dirty="0">
                    <a:solidFill>
                      <a:schemeClr val="accent5">
                        <a:lumMod val="50000"/>
                      </a:schemeClr>
                    </a:solidFill>
                  </a:rPr>
                  <a:t>B</a:t>
                </a:r>
              </a:p>
            </p:txBody>
          </p:sp>
        </p:grpSp>
        <p:pic>
          <p:nvPicPr>
            <p:cNvPr id="19" name="Picture 18" descr="A picture containing drawing&#10;&#10;Description automatically generated">
              <a:extLst>
                <a:ext uri="{FF2B5EF4-FFF2-40B4-BE49-F238E27FC236}">
                  <a16:creationId xmlns:a16="http://schemas.microsoft.com/office/drawing/2014/main" id="{7465DB74-6BDB-45DA-9F92-27F11280B59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43701" y="2429105"/>
              <a:ext cx="1465590" cy="877064"/>
            </a:xfrm>
            <a:prstGeom prst="rect">
              <a:avLst/>
            </a:prstGeom>
          </p:spPr>
        </p:pic>
      </p:grpSp>
      <p:grpSp>
        <p:nvGrpSpPr>
          <p:cNvPr id="22" name="Group 21">
            <a:extLst>
              <a:ext uri="{FF2B5EF4-FFF2-40B4-BE49-F238E27FC236}">
                <a16:creationId xmlns:a16="http://schemas.microsoft.com/office/drawing/2014/main" id="{0E5AB7D9-BE7B-4064-BC42-3855568492B7}"/>
              </a:ext>
            </a:extLst>
          </p:cNvPr>
          <p:cNvGrpSpPr/>
          <p:nvPr/>
        </p:nvGrpSpPr>
        <p:grpSpPr>
          <a:xfrm>
            <a:off x="9718046" y="2135267"/>
            <a:ext cx="2432465" cy="1546965"/>
            <a:chOff x="9718046" y="2135267"/>
            <a:chExt cx="2432465" cy="1546965"/>
          </a:xfrm>
        </p:grpSpPr>
        <p:grpSp>
          <p:nvGrpSpPr>
            <p:cNvPr id="23" name="Group 22">
              <a:extLst>
                <a:ext uri="{FF2B5EF4-FFF2-40B4-BE49-F238E27FC236}">
                  <a16:creationId xmlns:a16="http://schemas.microsoft.com/office/drawing/2014/main" id="{5EA42D6C-4DF0-4CA2-B943-283F4F92D08B}"/>
                </a:ext>
              </a:extLst>
            </p:cNvPr>
            <p:cNvGrpSpPr/>
            <p:nvPr/>
          </p:nvGrpSpPr>
          <p:grpSpPr>
            <a:xfrm>
              <a:off x="9718046" y="2135267"/>
              <a:ext cx="1049826" cy="1546965"/>
              <a:chOff x="10309217" y="2085053"/>
              <a:chExt cx="1049826" cy="1546965"/>
            </a:xfrm>
          </p:grpSpPr>
          <p:pic>
            <p:nvPicPr>
              <p:cNvPr id="25" name="Picture 24" descr="A picture containing shirt&#10;&#10;Description automatically generated">
                <a:extLst>
                  <a:ext uri="{FF2B5EF4-FFF2-40B4-BE49-F238E27FC236}">
                    <a16:creationId xmlns:a16="http://schemas.microsoft.com/office/drawing/2014/main" id="{50E91E94-9E10-4BE1-A256-8235B507A2C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64647" y="2139015"/>
                <a:ext cx="594396" cy="1493003"/>
              </a:xfrm>
              <a:prstGeom prst="rect">
                <a:avLst/>
              </a:prstGeom>
            </p:spPr>
          </p:pic>
          <p:sp>
            <p:nvSpPr>
              <p:cNvPr id="26" name="TextBox 25">
                <a:extLst>
                  <a:ext uri="{FF2B5EF4-FFF2-40B4-BE49-F238E27FC236}">
                    <a16:creationId xmlns:a16="http://schemas.microsoft.com/office/drawing/2014/main" id="{736334CF-79C4-4338-BAE6-990785CD0454}"/>
                  </a:ext>
                </a:extLst>
              </p:cNvPr>
              <p:cNvSpPr txBox="1"/>
              <p:nvPr/>
            </p:nvSpPr>
            <p:spPr>
              <a:xfrm>
                <a:off x="10309217" y="2085053"/>
                <a:ext cx="455430" cy="461665"/>
              </a:xfrm>
              <a:prstGeom prst="rect">
                <a:avLst/>
              </a:prstGeom>
              <a:noFill/>
            </p:spPr>
            <p:txBody>
              <a:bodyPr wrap="square" rtlCol="0">
                <a:spAutoFit/>
              </a:bodyPr>
              <a:lstStyle/>
              <a:p>
                <a:pPr algn="l"/>
                <a:r>
                  <a:rPr lang="en-GB" sz="2400" b="1" dirty="0">
                    <a:solidFill>
                      <a:schemeClr val="accent5">
                        <a:lumMod val="50000"/>
                      </a:schemeClr>
                    </a:solidFill>
                  </a:rPr>
                  <a:t>D</a:t>
                </a:r>
              </a:p>
            </p:txBody>
          </p:sp>
        </p:grpSp>
        <p:pic>
          <p:nvPicPr>
            <p:cNvPr id="24" name="Picture 23" descr="A close up of a logo&#10;&#10;Description automatically generated">
              <a:extLst>
                <a:ext uri="{FF2B5EF4-FFF2-40B4-BE49-F238E27FC236}">
                  <a16:creationId xmlns:a16="http://schemas.microsoft.com/office/drawing/2014/main" id="{A6DA9BEE-CA4A-4EE6-8B79-019AF62ADE6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09117" y="2420680"/>
              <a:ext cx="1341394" cy="893913"/>
            </a:xfrm>
            <a:prstGeom prst="rect">
              <a:avLst/>
            </a:prstGeom>
          </p:spPr>
        </p:pic>
      </p:grpSp>
      <p:grpSp>
        <p:nvGrpSpPr>
          <p:cNvPr id="27" name="Group 26">
            <a:extLst>
              <a:ext uri="{FF2B5EF4-FFF2-40B4-BE49-F238E27FC236}">
                <a16:creationId xmlns:a16="http://schemas.microsoft.com/office/drawing/2014/main" id="{201A2B66-AD67-4882-B49D-3B5F1D9E1FE1}"/>
              </a:ext>
            </a:extLst>
          </p:cNvPr>
          <p:cNvGrpSpPr/>
          <p:nvPr/>
        </p:nvGrpSpPr>
        <p:grpSpPr>
          <a:xfrm>
            <a:off x="9721936" y="4114009"/>
            <a:ext cx="2351036" cy="1599898"/>
            <a:chOff x="9721936" y="4114009"/>
            <a:chExt cx="2351036" cy="1599898"/>
          </a:xfrm>
        </p:grpSpPr>
        <p:grpSp>
          <p:nvGrpSpPr>
            <p:cNvPr id="28" name="Group 27">
              <a:extLst>
                <a:ext uri="{FF2B5EF4-FFF2-40B4-BE49-F238E27FC236}">
                  <a16:creationId xmlns:a16="http://schemas.microsoft.com/office/drawing/2014/main" id="{F0B0FE08-6E6B-4345-AC57-CEC6D534F506}"/>
                </a:ext>
              </a:extLst>
            </p:cNvPr>
            <p:cNvGrpSpPr/>
            <p:nvPr/>
          </p:nvGrpSpPr>
          <p:grpSpPr>
            <a:xfrm>
              <a:off x="9721936" y="4114009"/>
              <a:ext cx="1045936" cy="1599898"/>
              <a:chOff x="10313234" y="4013488"/>
              <a:chExt cx="1045936" cy="1599898"/>
            </a:xfrm>
          </p:grpSpPr>
          <p:pic>
            <p:nvPicPr>
              <p:cNvPr id="30" name="Picture 29" descr="A close up of a womans face&#10;&#10;Description automatically generated">
                <a:extLst>
                  <a:ext uri="{FF2B5EF4-FFF2-40B4-BE49-F238E27FC236}">
                    <a16:creationId xmlns:a16="http://schemas.microsoft.com/office/drawing/2014/main" id="{77CD8D64-9DF4-456D-8BA5-BB946A1A27D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363056" y="4120382"/>
                <a:ext cx="996114" cy="1493004"/>
              </a:xfrm>
              <a:prstGeom prst="rect">
                <a:avLst/>
              </a:prstGeom>
            </p:spPr>
          </p:pic>
          <p:sp>
            <p:nvSpPr>
              <p:cNvPr id="31" name="TextBox 30">
                <a:extLst>
                  <a:ext uri="{FF2B5EF4-FFF2-40B4-BE49-F238E27FC236}">
                    <a16:creationId xmlns:a16="http://schemas.microsoft.com/office/drawing/2014/main" id="{5F90985E-D21B-4477-80D2-C05E3CCDD88B}"/>
                  </a:ext>
                </a:extLst>
              </p:cNvPr>
              <p:cNvSpPr txBox="1"/>
              <p:nvPr/>
            </p:nvSpPr>
            <p:spPr>
              <a:xfrm>
                <a:off x="10313234" y="4013488"/>
                <a:ext cx="455430" cy="461665"/>
              </a:xfrm>
              <a:prstGeom prst="rect">
                <a:avLst/>
              </a:prstGeom>
              <a:noFill/>
            </p:spPr>
            <p:txBody>
              <a:bodyPr wrap="square" rtlCol="0">
                <a:spAutoFit/>
              </a:bodyPr>
              <a:lstStyle/>
              <a:p>
                <a:pPr algn="l"/>
                <a:r>
                  <a:rPr lang="en-GB" sz="2400" b="1" dirty="0">
                    <a:solidFill>
                      <a:schemeClr val="accent5">
                        <a:lumMod val="50000"/>
                      </a:schemeClr>
                    </a:solidFill>
                  </a:rPr>
                  <a:t>H</a:t>
                </a:r>
              </a:p>
            </p:txBody>
          </p:sp>
        </p:grpSp>
        <p:pic>
          <p:nvPicPr>
            <p:cNvPr id="29" name="Picture 28" descr="A picture containing drawing&#10;&#10;Description automatically generated">
              <a:extLst>
                <a:ext uri="{FF2B5EF4-FFF2-40B4-BE49-F238E27FC236}">
                  <a16:creationId xmlns:a16="http://schemas.microsoft.com/office/drawing/2014/main" id="{3C0EA1EC-4D05-4600-8ADC-F7EB1CFA30C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07382" y="4421674"/>
              <a:ext cx="1465590" cy="877064"/>
            </a:xfrm>
            <a:prstGeom prst="rect">
              <a:avLst/>
            </a:prstGeom>
          </p:spPr>
        </p:pic>
      </p:grpSp>
      <p:grpSp>
        <p:nvGrpSpPr>
          <p:cNvPr id="32" name="Group 31">
            <a:extLst>
              <a:ext uri="{FF2B5EF4-FFF2-40B4-BE49-F238E27FC236}">
                <a16:creationId xmlns:a16="http://schemas.microsoft.com/office/drawing/2014/main" id="{AB3BA166-04C5-4D50-85F6-55B841D25132}"/>
              </a:ext>
            </a:extLst>
          </p:cNvPr>
          <p:cNvGrpSpPr/>
          <p:nvPr/>
        </p:nvGrpSpPr>
        <p:grpSpPr>
          <a:xfrm>
            <a:off x="2346854" y="4114009"/>
            <a:ext cx="2235948" cy="1595597"/>
            <a:chOff x="2346854" y="4114009"/>
            <a:chExt cx="2235948" cy="1595597"/>
          </a:xfrm>
        </p:grpSpPr>
        <p:grpSp>
          <p:nvGrpSpPr>
            <p:cNvPr id="33" name="Group 32">
              <a:extLst>
                <a:ext uri="{FF2B5EF4-FFF2-40B4-BE49-F238E27FC236}">
                  <a16:creationId xmlns:a16="http://schemas.microsoft.com/office/drawing/2014/main" id="{FAA9A9EE-02C1-4B50-9176-05CB0924FB07}"/>
                </a:ext>
              </a:extLst>
            </p:cNvPr>
            <p:cNvGrpSpPr/>
            <p:nvPr/>
          </p:nvGrpSpPr>
          <p:grpSpPr>
            <a:xfrm>
              <a:off x="2346854" y="4114009"/>
              <a:ext cx="1062959" cy="1595597"/>
              <a:chOff x="6504659" y="4013488"/>
              <a:chExt cx="1062959" cy="1595597"/>
            </a:xfrm>
          </p:grpSpPr>
          <p:pic>
            <p:nvPicPr>
              <p:cNvPr id="35" name="Picture 34" descr="A close up of a womans face&#10;&#10;Description automatically generated">
                <a:extLst>
                  <a:ext uri="{FF2B5EF4-FFF2-40B4-BE49-F238E27FC236}">
                    <a16:creationId xmlns:a16="http://schemas.microsoft.com/office/drawing/2014/main" id="{810944E8-1FD3-45CD-B0C9-FC1876D8E92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71504" y="4116081"/>
                <a:ext cx="996114" cy="1493004"/>
              </a:xfrm>
              <a:prstGeom prst="rect">
                <a:avLst/>
              </a:prstGeom>
            </p:spPr>
          </p:pic>
          <p:sp>
            <p:nvSpPr>
              <p:cNvPr id="36" name="TextBox 35">
                <a:extLst>
                  <a:ext uri="{FF2B5EF4-FFF2-40B4-BE49-F238E27FC236}">
                    <a16:creationId xmlns:a16="http://schemas.microsoft.com/office/drawing/2014/main" id="{718D2786-2B07-4756-AEB3-E15C50A77ECB}"/>
                  </a:ext>
                </a:extLst>
              </p:cNvPr>
              <p:cNvSpPr txBox="1"/>
              <p:nvPr/>
            </p:nvSpPr>
            <p:spPr>
              <a:xfrm>
                <a:off x="6504659" y="4013488"/>
                <a:ext cx="455430" cy="461665"/>
              </a:xfrm>
              <a:prstGeom prst="rect">
                <a:avLst/>
              </a:prstGeom>
              <a:noFill/>
            </p:spPr>
            <p:txBody>
              <a:bodyPr wrap="square" rtlCol="0">
                <a:spAutoFit/>
              </a:bodyPr>
              <a:lstStyle/>
              <a:p>
                <a:pPr algn="l"/>
                <a:r>
                  <a:rPr lang="en-GB" sz="2400" b="1" dirty="0">
                    <a:solidFill>
                      <a:schemeClr val="accent5">
                        <a:lumMod val="50000"/>
                      </a:schemeClr>
                    </a:solidFill>
                  </a:rPr>
                  <a:t>E</a:t>
                </a:r>
              </a:p>
            </p:txBody>
          </p:sp>
        </p:grpSp>
        <p:pic>
          <p:nvPicPr>
            <p:cNvPr id="34" name="Picture 33" descr="A close up of a logo&#10;&#10;Description automatically generated">
              <a:extLst>
                <a:ext uri="{FF2B5EF4-FFF2-40B4-BE49-F238E27FC236}">
                  <a16:creationId xmlns:a16="http://schemas.microsoft.com/office/drawing/2014/main" id="{545A7223-BBAF-4A18-A12F-F9BBBFB6D5B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41408" y="4440133"/>
              <a:ext cx="1341394" cy="893913"/>
            </a:xfrm>
            <a:prstGeom prst="rect">
              <a:avLst/>
            </a:prstGeom>
          </p:spPr>
        </p:pic>
      </p:grpSp>
      <p:grpSp>
        <p:nvGrpSpPr>
          <p:cNvPr id="37" name="Group 36">
            <a:extLst>
              <a:ext uri="{FF2B5EF4-FFF2-40B4-BE49-F238E27FC236}">
                <a16:creationId xmlns:a16="http://schemas.microsoft.com/office/drawing/2014/main" id="{89635EBD-9760-474F-AFFB-F0F79A9DD872}"/>
              </a:ext>
            </a:extLst>
          </p:cNvPr>
          <p:cNvGrpSpPr/>
          <p:nvPr/>
        </p:nvGrpSpPr>
        <p:grpSpPr>
          <a:xfrm>
            <a:off x="2312846" y="1811650"/>
            <a:ext cx="1501518" cy="1994396"/>
            <a:chOff x="2312846" y="1811650"/>
            <a:chExt cx="1501518" cy="1994396"/>
          </a:xfrm>
        </p:grpSpPr>
        <p:grpSp>
          <p:nvGrpSpPr>
            <p:cNvPr id="38" name="Group 37">
              <a:extLst>
                <a:ext uri="{FF2B5EF4-FFF2-40B4-BE49-F238E27FC236}">
                  <a16:creationId xmlns:a16="http://schemas.microsoft.com/office/drawing/2014/main" id="{C4D7DE73-ED44-47EE-BA65-B2309163D268}"/>
                </a:ext>
              </a:extLst>
            </p:cNvPr>
            <p:cNvGrpSpPr/>
            <p:nvPr/>
          </p:nvGrpSpPr>
          <p:grpSpPr>
            <a:xfrm>
              <a:off x="2312846" y="2137339"/>
              <a:ext cx="1061872" cy="1544895"/>
              <a:chOff x="6504659" y="2085052"/>
              <a:chExt cx="1061872" cy="1544895"/>
            </a:xfrm>
          </p:grpSpPr>
          <p:pic>
            <p:nvPicPr>
              <p:cNvPr id="40" name="Picture 39" descr="A close up of a womans face&#10;&#10;Description automatically generated">
                <a:extLst>
                  <a:ext uri="{FF2B5EF4-FFF2-40B4-BE49-F238E27FC236}">
                    <a16:creationId xmlns:a16="http://schemas.microsoft.com/office/drawing/2014/main" id="{09A2DF4B-406E-49C2-8124-5F0BD89B700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70417" y="2136943"/>
                <a:ext cx="996114" cy="1493004"/>
              </a:xfrm>
              <a:prstGeom prst="rect">
                <a:avLst/>
              </a:prstGeom>
            </p:spPr>
          </p:pic>
          <p:sp>
            <p:nvSpPr>
              <p:cNvPr id="41" name="TextBox 40">
                <a:extLst>
                  <a:ext uri="{FF2B5EF4-FFF2-40B4-BE49-F238E27FC236}">
                    <a16:creationId xmlns:a16="http://schemas.microsoft.com/office/drawing/2014/main" id="{10C20D65-51D6-49FC-8F27-FF34AFF8F567}"/>
                  </a:ext>
                </a:extLst>
              </p:cNvPr>
              <p:cNvSpPr txBox="1"/>
              <p:nvPr/>
            </p:nvSpPr>
            <p:spPr>
              <a:xfrm>
                <a:off x="6504659" y="2085052"/>
                <a:ext cx="455430" cy="461665"/>
              </a:xfrm>
              <a:prstGeom prst="rect">
                <a:avLst/>
              </a:prstGeom>
              <a:noFill/>
            </p:spPr>
            <p:txBody>
              <a:bodyPr wrap="square" rtlCol="0">
                <a:spAutoFit/>
              </a:bodyPr>
              <a:lstStyle/>
              <a:p>
                <a:pPr algn="l"/>
                <a:r>
                  <a:rPr lang="en-GB" sz="2400" b="1" dirty="0">
                    <a:solidFill>
                      <a:schemeClr val="accent5">
                        <a:lumMod val="50000"/>
                      </a:schemeClr>
                    </a:solidFill>
                  </a:rPr>
                  <a:t>A</a:t>
                </a:r>
              </a:p>
            </p:txBody>
          </p:sp>
        </p:grpSp>
        <p:pic>
          <p:nvPicPr>
            <p:cNvPr id="39" name="Picture 38" descr="A close up of a sign&#10;&#10;Description automatically generated">
              <a:extLst>
                <a:ext uri="{FF2B5EF4-FFF2-40B4-BE49-F238E27FC236}">
                  <a16:creationId xmlns:a16="http://schemas.microsoft.com/office/drawing/2014/main" id="{A782AD21-F129-4BB4-B053-204A9B9A8C6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84053" y="1811650"/>
              <a:ext cx="630311" cy="1994396"/>
            </a:xfrm>
            <a:prstGeom prst="rect">
              <a:avLst/>
            </a:prstGeom>
          </p:spPr>
        </p:pic>
      </p:grpSp>
      <p:grpSp>
        <p:nvGrpSpPr>
          <p:cNvPr id="42" name="Group 41">
            <a:extLst>
              <a:ext uri="{FF2B5EF4-FFF2-40B4-BE49-F238E27FC236}">
                <a16:creationId xmlns:a16="http://schemas.microsoft.com/office/drawing/2014/main" id="{B78BD787-2311-49A0-9824-973023AA36B4}"/>
              </a:ext>
            </a:extLst>
          </p:cNvPr>
          <p:cNvGrpSpPr/>
          <p:nvPr/>
        </p:nvGrpSpPr>
        <p:grpSpPr>
          <a:xfrm>
            <a:off x="7299053" y="3715210"/>
            <a:ext cx="1636922" cy="2014105"/>
            <a:chOff x="7299053" y="3715210"/>
            <a:chExt cx="1636922" cy="2014105"/>
          </a:xfrm>
        </p:grpSpPr>
        <p:grpSp>
          <p:nvGrpSpPr>
            <p:cNvPr id="43" name="Group 42">
              <a:extLst>
                <a:ext uri="{FF2B5EF4-FFF2-40B4-BE49-F238E27FC236}">
                  <a16:creationId xmlns:a16="http://schemas.microsoft.com/office/drawing/2014/main" id="{55BBB606-B89E-4EC9-A62E-214A50A52A80}"/>
                </a:ext>
              </a:extLst>
            </p:cNvPr>
            <p:cNvGrpSpPr/>
            <p:nvPr/>
          </p:nvGrpSpPr>
          <p:grpSpPr>
            <a:xfrm>
              <a:off x="7299053" y="4125551"/>
              <a:ext cx="1049826" cy="1603764"/>
              <a:chOff x="8965418" y="4003248"/>
              <a:chExt cx="1049826" cy="1603764"/>
            </a:xfrm>
          </p:grpSpPr>
          <p:pic>
            <p:nvPicPr>
              <p:cNvPr id="45" name="Picture 44" descr="A picture containing shirt&#10;&#10;Description automatically generated">
                <a:extLst>
                  <a:ext uri="{FF2B5EF4-FFF2-40B4-BE49-F238E27FC236}">
                    <a16:creationId xmlns:a16="http://schemas.microsoft.com/office/drawing/2014/main" id="{4D0B9C42-E125-4E25-907A-4A992999207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20848" y="4114009"/>
                <a:ext cx="594396" cy="1493003"/>
              </a:xfrm>
              <a:prstGeom prst="rect">
                <a:avLst/>
              </a:prstGeom>
            </p:spPr>
          </p:pic>
          <p:sp>
            <p:nvSpPr>
              <p:cNvPr id="46" name="TextBox 45">
                <a:extLst>
                  <a:ext uri="{FF2B5EF4-FFF2-40B4-BE49-F238E27FC236}">
                    <a16:creationId xmlns:a16="http://schemas.microsoft.com/office/drawing/2014/main" id="{04E0EC0B-BA6B-41E6-AF6F-55E54DFB15F2}"/>
                  </a:ext>
                </a:extLst>
              </p:cNvPr>
              <p:cNvSpPr txBox="1"/>
              <p:nvPr/>
            </p:nvSpPr>
            <p:spPr>
              <a:xfrm>
                <a:off x="8965418" y="4003248"/>
                <a:ext cx="455430" cy="461665"/>
              </a:xfrm>
              <a:prstGeom prst="rect">
                <a:avLst/>
              </a:prstGeom>
              <a:noFill/>
            </p:spPr>
            <p:txBody>
              <a:bodyPr wrap="square" rtlCol="0">
                <a:spAutoFit/>
              </a:bodyPr>
              <a:lstStyle/>
              <a:p>
                <a:pPr algn="l"/>
                <a:r>
                  <a:rPr lang="en-GB" sz="2400" b="1" dirty="0">
                    <a:solidFill>
                      <a:schemeClr val="accent5">
                        <a:lumMod val="50000"/>
                      </a:schemeClr>
                    </a:solidFill>
                  </a:rPr>
                  <a:t>G</a:t>
                </a:r>
              </a:p>
            </p:txBody>
          </p:sp>
        </p:grpSp>
        <p:pic>
          <p:nvPicPr>
            <p:cNvPr id="44" name="Picture 43" descr="A close up of a sign&#10;&#10;Description automatically generated">
              <a:extLst>
                <a:ext uri="{FF2B5EF4-FFF2-40B4-BE49-F238E27FC236}">
                  <a16:creationId xmlns:a16="http://schemas.microsoft.com/office/drawing/2014/main" id="{73BBABD4-3689-4F65-9A03-B2C5749176B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05664" y="3715210"/>
              <a:ext cx="630311" cy="1994396"/>
            </a:xfrm>
            <a:prstGeom prst="rect">
              <a:avLst/>
            </a:prstGeom>
          </p:spPr>
        </p:pic>
      </p:grpSp>
      <p:sp>
        <p:nvSpPr>
          <p:cNvPr id="57" name="TextBox 56">
            <a:extLst>
              <a:ext uri="{FF2B5EF4-FFF2-40B4-BE49-F238E27FC236}">
                <a16:creationId xmlns:a16="http://schemas.microsoft.com/office/drawing/2014/main" id="{85CD16DD-1DB2-4037-9A79-762639C12FEE}"/>
              </a:ext>
            </a:extLst>
          </p:cNvPr>
          <p:cNvSpPr txBox="1"/>
          <p:nvPr/>
        </p:nvSpPr>
        <p:spPr>
          <a:xfrm>
            <a:off x="797952" y="5634403"/>
            <a:ext cx="1679033" cy="461665"/>
          </a:xfrm>
          <a:prstGeom prst="rect">
            <a:avLst/>
          </a:prstGeom>
          <a:noFill/>
        </p:spPr>
        <p:txBody>
          <a:bodyPr wrap="square" rtlCol="0">
            <a:spAutoFit/>
          </a:bodyPr>
          <a:lstStyle/>
          <a:p>
            <a:pPr algn="l"/>
            <a:r>
              <a:rPr lang="fr-FR" sz="2400" baseline="0" dirty="0">
                <a:solidFill>
                  <a:srgbClr val="115076"/>
                </a:solidFill>
              </a:rPr>
              <a:t>French (f)</a:t>
            </a:r>
            <a:endParaRPr lang="en-GB" sz="2400" dirty="0">
              <a:solidFill>
                <a:srgbClr val="115076"/>
              </a:solidFill>
            </a:endParaRPr>
          </a:p>
        </p:txBody>
      </p:sp>
      <p:sp>
        <p:nvSpPr>
          <p:cNvPr id="58" name="TextBox 57">
            <a:extLst>
              <a:ext uri="{FF2B5EF4-FFF2-40B4-BE49-F238E27FC236}">
                <a16:creationId xmlns:a16="http://schemas.microsoft.com/office/drawing/2014/main" id="{130BF1FF-2B6A-4884-BE3C-30E504E6AF1F}"/>
              </a:ext>
            </a:extLst>
          </p:cNvPr>
          <p:cNvSpPr txBox="1"/>
          <p:nvPr/>
        </p:nvSpPr>
        <p:spPr>
          <a:xfrm>
            <a:off x="805729" y="5106977"/>
            <a:ext cx="1568803" cy="461665"/>
          </a:xfrm>
          <a:prstGeom prst="rect">
            <a:avLst/>
          </a:prstGeom>
          <a:noFill/>
        </p:spPr>
        <p:txBody>
          <a:bodyPr wrap="square" rtlCol="0">
            <a:spAutoFit/>
          </a:bodyPr>
          <a:lstStyle/>
          <a:p>
            <a:pPr algn="l"/>
            <a:r>
              <a:rPr lang="fr-FR" sz="2400" baseline="0" dirty="0" err="1">
                <a:solidFill>
                  <a:srgbClr val="115076"/>
                </a:solidFill>
              </a:rPr>
              <a:t>tall</a:t>
            </a:r>
            <a:r>
              <a:rPr lang="fr-FR" sz="2400" baseline="0" dirty="0">
                <a:solidFill>
                  <a:srgbClr val="115076"/>
                </a:solidFill>
              </a:rPr>
              <a:t> (m)</a:t>
            </a:r>
            <a:endParaRPr lang="en-GB" sz="2400" dirty="0">
              <a:solidFill>
                <a:srgbClr val="115076"/>
              </a:solidFill>
            </a:endParaRPr>
          </a:p>
        </p:txBody>
      </p:sp>
      <p:sp>
        <p:nvSpPr>
          <p:cNvPr id="59" name="TextBox 58">
            <a:extLst>
              <a:ext uri="{FF2B5EF4-FFF2-40B4-BE49-F238E27FC236}">
                <a16:creationId xmlns:a16="http://schemas.microsoft.com/office/drawing/2014/main" id="{E6CB481C-5646-4284-B51A-124AD0AB99E4}"/>
              </a:ext>
            </a:extLst>
          </p:cNvPr>
          <p:cNvSpPr txBox="1"/>
          <p:nvPr/>
        </p:nvSpPr>
        <p:spPr>
          <a:xfrm>
            <a:off x="797952" y="2469862"/>
            <a:ext cx="1764546" cy="461665"/>
          </a:xfrm>
          <a:prstGeom prst="rect">
            <a:avLst/>
          </a:prstGeom>
          <a:noFill/>
        </p:spPr>
        <p:txBody>
          <a:bodyPr wrap="square" rtlCol="0">
            <a:spAutoFit/>
          </a:bodyPr>
          <a:lstStyle/>
          <a:p>
            <a:pPr algn="l"/>
            <a:r>
              <a:rPr lang="fr-FR" sz="2400" baseline="0" dirty="0">
                <a:solidFill>
                  <a:srgbClr val="115076"/>
                </a:solidFill>
              </a:rPr>
              <a:t>English</a:t>
            </a:r>
            <a:r>
              <a:rPr lang="fr-FR" sz="2400" dirty="0">
                <a:solidFill>
                  <a:srgbClr val="115076"/>
                </a:solidFill>
              </a:rPr>
              <a:t> (m)</a:t>
            </a:r>
            <a:endParaRPr lang="en-GB" sz="2400" dirty="0">
              <a:solidFill>
                <a:srgbClr val="115076"/>
              </a:solidFill>
            </a:endParaRPr>
          </a:p>
        </p:txBody>
      </p:sp>
      <p:sp>
        <p:nvSpPr>
          <p:cNvPr id="60" name="TextBox 59">
            <a:extLst>
              <a:ext uri="{FF2B5EF4-FFF2-40B4-BE49-F238E27FC236}">
                <a16:creationId xmlns:a16="http://schemas.microsoft.com/office/drawing/2014/main" id="{C0BF6A25-A47C-4FAF-9A30-F31DBA17BFB0}"/>
              </a:ext>
            </a:extLst>
          </p:cNvPr>
          <p:cNvSpPr txBox="1"/>
          <p:nvPr/>
        </p:nvSpPr>
        <p:spPr>
          <a:xfrm>
            <a:off x="799003" y="1942439"/>
            <a:ext cx="1568803" cy="461665"/>
          </a:xfrm>
          <a:prstGeom prst="rect">
            <a:avLst/>
          </a:prstGeom>
          <a:noFill/>
        </p:spPr>
        <p:txBody>
          <a:bodyPr wrap="square" rtlCol="0">
            <a:spAutoFit/>
          </a:bodyPr>
          <a:lstStyle/>
          <a:p>
            <a:pPr algn="l"/>
            <a:r>
              <a:rPr lang="fr-FR" sz="2400" dirty="0" err="1">
                <a:solidFill>
                  <a:srgbClr val="115076"/>
                </a:solidFill>
              </a:rPr>
              <a:t>small</a:t>
            </a:r>
            <a:r>
              <a:rPr lang="fr-FR" sz="2400" dirty="0">
                <a:solidFill>
                  <a:srgbClr val="115076"/>
                </a:solidFill>
              </a:rPr>
              <a:t> (f) </a:t>
            </a:r>
            <a:endParaRPr lang="en-GB" sz="2400" dirty="0">
              <a:solidFill>
                <a:srgbClr val="115076"/>
              </a:solidFill>
            </a:endParaRPr>
          </a:p>
        </p:txBody>
      </p:sp>
      <p:sp>
        <p:nvSpPr>
          <p:cNvPr id="61" name="TextBox 60">
            <a:extLst>
              <a:ext uri="{FF2B5EF4-FFF2-40B4-BE49-F238E27FC236}">
                <a16:creationId xmlns:a16="http://schemas.microsoft.com/office/drawing/2014/main" id="{691C0218-C6BD-4FCE-B144-3D92889C330C}"/>
              </a:ext>
            </a:extLst>
          </p:cNvPr>
          <p:cNvSpPr txBox="1"/>
          <p:nvPr/>
        </p:nvSpPr>
        <p:spPr>
          <a:xfrm>
            <a:off x="797952" y="4052131"/>
            <a:ext cx="1568803" cy="461665"/>
          </a:xfrm>
          <a:prstGeom prst="rect">
            <a:avLst/>
          </a:prstGeom>
          <a:noFill/>
        </p:spPr>
        <p:txBody>
          <a:bodyPr wrap="square" rtlCol="0">
            <a:spAutoFit/>
          </a:bodyPr>
          <a:lstStyle/>
          <a:p>
            <a:pPr algn="l"/>
            <a:r>
              <a:rPr lang="fr-FR" sz="2400" baseline="0" dirty="0">
                <a:solidFill>
                  <a:srgbClr val="115076"/>
                </a:solidFill>
              </a:rPr>
              <a:t>English</a:t>
            </a:r>
            <a:r>
              <a:rPr lang="fr-FR" sz="2400" dirty="0">
                <a:solidFill>
                  <a:srgbClr val="115076"/>
                </a:solidFill>
              </a:rPr>
              <a:t> (f)</a:t>
            </a:r>
            <a:endParaRPr lang="en-GB" sz="2400" dirty="0">
              <a:solidFill>
                <a:srgbClr val="115076"/>
              </a:solidFill>
            </a:endParaRPr>
          </a:p>
        </p:txBody>
      </p:sp>
      <p:sp>
        <p:nvSpPr>
          <p:cNvPr id="62" name="TextBox 61">
            <a:extLst>
              <a:ext uri="{FF2B5EF4-FFF2-40B4-BE49-F238E27FC236}">
                <a16:creationId xmlns:a16="http://schemas.microsoft.com/office/drawing/2014/main" id="{4EE98156-0D5D-4E07-9D37-BF7C27BA2A6E}"/>
              </a:ext>
            </a:extLst>
          </p:cNvPr>
          <p:cNvSpPr txBox="1"/>
          <p:nvPr/>
        </p:nvSpPr>
        <p:spPr>
          <a:xfrm>
            <a:off x="797952" y="3524708"/>
            <a:ext cx="1568803" cy="461665"/>
          </a:xfrm>
          <a:prstGeom prst="rect">
            <a:avLst/>
          </a:prstGeom>
          <a:noFill/>
        </p:spPr>
        <p:txBody>
          <a:bodyPr wrap="square" rtlCol="0">
            <a:spAutoFit/>
          </a:bodyPr>
          <a:lstStyle/>
          <a:p>
            <a:pPr algn="l"/>
            <a:r>
              <a:rPr lang="fr-FR" sz="2400" baseline="0" dirty="0" err="1">
                <a:solidFill>
                  <a:srgbClr val="115076"/>
                </a:solidFill>
              </a:rPr>
              <a:t>tall</a:t>
            </a:r>
            <a:r>
              <a:rPr lang="fr-FR" sz="2400" baseline="0" dirty="0">
                <a:solidFill>
                  <a:srgbClr val="115076"/>
                </a:solidFill>
              </a:rPr>
              <a:t> (f)</a:t>
            </a:r>
            <a:endParaRPr lang="en-GB" sz="2400" dirty="0">
              <a:solidFill>
                <a:srgbClr val="115076"/>
              </a:solidFill>
            </a:endParaRPr>
          </a:p>
        </p:txBody>
      </p:sp>
      <p:sp>
        <p:nvSpPr>
          <p:cNvPr id="63" name="TextBox 62">
            <a:extLst>
              <a:ext uri="{FF2B5EF4-FFF2-40B4-BE49-F238E27FC236}">
                <a16:creationId xmlns:a16="http://schemas.microsoft.com/office/drawing/2014/main" id="{62DA830A-196A-46CC-9E6B-635CBBBE6A3F}"/>
              </a:ext>
            </a:extLst>
          </p:cNvPr>
          <p:cNvSpPr txBox="1"/>
          <p:nvPr/>
        </p:nvSpPr>
        <p:spPr>
          <a:xfrm>
            <a:off x="797952" y="2997285"/>
            <a:ext cx="1932703" cy="461665"/>
          </a:xfrm>
          <a:prstGeom prst="rect">
            <a:avLst/>
          </a:prstGeom>
          <a:noFill/>
        </p:spPr>
        <p:txBody>
          <a:bodyPr wrap="square" rtlCol="0">
            <a:spAutoFit/>
          </a:bodyPr>
          <a:lstStyle/>
          <a:p>
            <a:pPr algn="l"/>
            <a:r>
              <a:rPr lang="fr-FR" sz="2400" baseline="0" dirty="0">
                <a:solidFill>
                  <a:srgbClr val="115076"/>
                </a:solidFill>
              </a:rPr>
              <a:t>French (m)</a:t>
            </a:r>
            <a:endParaRPr lang="en-GB" sz="2400" dirty="0">
              <a:solidFill>
                <a:srgbClr val="115076"/>
              </a:solidFill>
            </a:endParaRPr>
          </a:p>
        </p:txBody>
      </p:sp>
      <p:sp>
        <p:nvSpPr>
          <p:cNvPr id="64" name="TextBox 63">
            <a:extLst>
              <a:ext uri="{FF2B5EF4-FFF2-40B4-BE49-F238E27FC236}">
                <a16:creationId xmlns:a16="http://schemas.microsoft.com/office/drawing/2014/main" id="{35CFA8BE-20B5-4419-B021-B456277B0970}"/>
              </a:ext>
            </a:extLst>
          </p:cNvPr>
          <p:cNvSpPr txBox="1"/>
          <p:nvPr/>
        </p:nvSpPr>
        <p:spPr>
          <a:xfrm>
            <a:off x="797952" y="4579554"/>
            <a:ext cx="1568803" cy="461665"/>
          </a:xfrm>
          <a:prstGeom prst="rect">
            <a:avLst/>
          </a:prstGeom>
          <a:noFill/>
        </p:spPr>
        <p:txBody>
          <a:bodyPr wrap="square" rtlCol="0">
            <a:spAutoFit/>
          </a:bodyPr>
          <a:lstStyle/>
          <a:p>
            <a:pPr algn="l"/>
            <a:r>
              <a:rPr lang="fr-FR" sz="2400" baseline="0" dirty="0" err="1">
                <a:solidFill>
                  <a:srgbClr val="115076"/>
                </a:solidFill>
              </a:rPr>
              <a:t>small</a:t>
            </a:r>
            <a:r>
              <a:rPr lang="fr-FR" sz="2400" baseline="0" dirty="0">
                <a:solidFill>
                  <a:srgbClr val="115076"/>
                </a:solidFill>
              </a:rPr>
              <a:t> (m)</a:t>
            </a:r>
            <a:endParaRPr lang="en-GB" sz="2400" dirty="0">
              <a:solidFill>
                <a:srgbClr val="115076"/>
              </a:solidFill>
            </a:endParaRPr>
          </a:p>
        </p:txBody>
      </p:sp>
      <p:sp>
        <p:nvSpPr>
          <p:cNvPr id="65" name="TextBox 64">
            <a:extLst>
              <a:ext uri="{FF2B5EF4-FFF2-40B4-BE49-F238E27FC236}">
                <a16:creationId xmlns:a16="http://schemas.microsoft.com/office/drawing/2014/main" id="{822A6013-7E51-4589-87C7-B5B844A9159A}"/>
              </a:ext>
            </a:extLst>
          </p:cNvPr>
          <p:cNvSpPr txBox="1"/>
          <p:nvPr/>
        </p:nvSpPr>
        <p:spPr>
          <a:xfrm>
            <a:off x="1392744" y="5639516"/>
            <a:ext cx="630311" cy="461665"/>
          </a:xfrm>
          <a:prstGeom prst="rect">
            <a:avLst/>
          </a:prstGeom>
          <a:noFill/>
        </p:spPr>
        <p:txBody>
          <a:bodyPr wrap="square" rtlCol="0">
            <a:spAutoFit/>
          </a:bodyPr>
          <a:lstStyle/>
          <a:p>
            <a:pPr algn="l"/>
            <a:r>
              <a:rPr lang="en-GB" sz="2400" b="1" dirty="0">
                <a:solidFill>
                  <a:schemeClr val="accent5">
                    <a:lumMod val="50000"/>
                  </a:schemeClr>
                </a:solidFill>
              </a:rPr>
              <a:t>E</a:t>
            </a:r>
          </a:p>
        </p:txBody>
      </p:sp>
      <p:sp>
        <p:nvSpPr>
          <p:cNvPr id="66" name="TextBox 65">
            <a:extLst>
              <a:ext uri="{FF2B5EF4-FFF2-40B4-BE49-F238E27FC236}">
                <a16:creationId xmlns:a16="http://schemas.microsoft.com/office/drawing/2014/main" id="{0991DC84-3DE2-4FC4-92D7-53713C9C17EB}"/>
              </a:ext>
            </a:extLst>
          </p:cNvPr>
          <p:cNvSpPr txBox="1"/>
          <p:nvPr/>
        </p:nvSpPr>
        <p:spPr>
          <a:xfrm>
            <a:off x="1424127" y="4586399"/>
            <a:ext cx="630311" cy="461665"/>
          </a:xfrm>
          <a:prstGeom prst="rect">
            <a:avLst/>
          </a:prstGeom>
          <a:noFill/>
        </p:spPr>
        <p:txBody>
          <a:bodyPr wrap="square" rtlCol="0">
            <a:spAutoFit/>
          </a:bodyPr>
          <a:lstStyle/>
          <a:p>
            <a:pPr algn="l"/>
            <a:r>
              <a:rPr lang="en-GB" sz="2400" b="1" dirty="0">
                <a:solidFill>
                  <a:schemeClr val="accent5">
                    <a:lumMod val="50000"/>
                  </a:schemeClr>
                </a:solidFill>
              </a:rPr>
              <a:t>F</a:t>
            </a:r>
          </a:p>
        </p:txBody>
      </p:sp>
      <p:sp>
        <p:nvSpPr>
          <p:cNvPr id="67" name="TextBox 66">
            <a:extLst>
              <a:ext uri="{FF2B5EF4-FFF2-40B4-BE49-F238E27FC236}">
                <a16:creationId xmlns:a16="http://schemas.microsoft.com/office/drawing/2014/main" id="{F936179F-1A30-40EC-9DD7-118CF93E2ECD}"/>
              </a:ext>
            </a:extLst>
          </p:cNvPr>
          <p:cNvSpPr txBox="1"/>
          <p:nvPr/>
        </p:nvSpPr>
        <p:spPr>
          <a:xfrm>
            <a:off x="1410858" y="3036077"/>
            <a:ext cx="630311" cy="461665"/>
          </a:xfrm>
          <a:prstGeom prst="rect">
            <a:avLst/>
          </a:prstGeom>
          <a:noFill/>
        </p:spPr>
        <p:txBody>
          <a:bodyPr wrap="square" rtlCol="0">
            <a:spAutoFit/>
          </a:bodyPr>
          <a:lstStyle/>
          <a:p>
            <a:pPr algn="l"/>
            <a:r>
              <a:rPr lang="en-GB" sz="2400" b="1" dirty="0">
                <a:solidFill>
                  <a:schemeClr val="accent5">
                    <a:lumMod val="50000"/>
                  </a:schemeClr>
                </a:solidFill>
              </a:rPr>
              <a:t>D</a:t>
            </a:r>
          </a:p>
        </p:txBody>
      </p:sp>
      <p:sp>
        <p:nvSpPr>
          <p:cNvPr id="68" name="TextBox 67">
            <a:extLst>
              <a:ext uri="{FF2B5EF4-FFF2-40B4-BE49-F238E27FC236}">
                <a16:creationId xmlns:a16="http://schemas.microsoft.com/office/drawing/2014/main" id="{945651EB-B0C6-4B12-991F-A3BE46E607D5}"/>
              </a:ext>
            </a:extLst>
          </p:cNvPr>
          <p:cNvSpPr txBox="1"/>
          <p:nvPr/>
        </p:nvSpPr>
        <p:spPr>
          <a:xfrm>
            <a:off x="1402755" y="3510430"/>
            <a:ext cx="630311" cy="461665"/>
          </a:xfrm>
          <a:prstGeom prst="rect">
            <a:avLst/>
          </a:prstGeom>
          <a:noFill/>
        </p:spPr>
        <p:txBody>
          <a:bodyPr wrap="square" rtlCol="0">
            <a:spAutoFit/>
          </a:bodyPr>
          <a:lstStyle/>
          <a:p>
            <a:pPr algn="l"/>
            <a:r>
              <a:rPr lang="en-GB" sz="2400" b="1" dirty="0">
                <a:solidFill>
                  <a:schemeClr val="accent5">
                    <a:lumMod val="50000"/>
                  </a:schemeClr>
                </a:solidFill>
              </a:rPr>
              <a:t>A</a:t>
            </a:r>
          </a:p>
        </p:txBody>
      </p:sp>
      <p:sp>
        <p:nvSpPr>
          <p:cNvPr id="69" name="TextBox 68">
            <a:extLst>
              <a:ext uri="{FF2B5EF4-FFF2-40B4-BE49-F238E27FC236}">
                <a16:creationId xmlns:a16="http://schemas.microsoft.com/office/drawing/2014/main" id="{79411319-4CD7-4232-9638-36F4BA795265}"/>
              </a:ext>
            </a:extLst>
          </p:cNvPr>
          <p:cNvSpPr txBox="1"/>
          <p:nvPr/>
        </p:nvSpPr>
        <p:spPr>
          <a:xfrm>
            <a:off x="1402756" y="4064020"/>
            <a:ext cx="630311" cy="461665"/>
          </a:xfrm>
          <a:prstGeom prst="rect">
            <a:avLst/>
          </a:prstGeom>
          <a:noFill/>
        </p:spPr>
        <p:txBody>
          <a:bodyPr wrap="square" rtlCol="0">
            <a:spAutoFit/>
          </a:bodyPr>
          <a:lstStyle/>
          <a:p>
            <a:pPr algn="l"/>
            <a:r>
              <a:rPr lang="en-GB" sz="2400" b="1" dirty="0">
                <a:solidFill>
                  <a:schemeClr val="accent5">
                    <a:lumMod val="50000"/>
                  </a:schemeClr>
                </a:solidFill>
              </a:rPr>
              <a:t>H</a:t>
            </a:r>
          </a:p>
        </p:txBody>
      </p:sp>
      <p:sp>
        <p:nvSpPr>
          <p:cNvPr id="70" name="TextBox 69">
            <a:extLst>
              <a:ext uri="{FF2B5EF4-FFF2-40B4-BE49-F238E27FC236}">
                <a16:creationId xmlns:a16="http://schemas.microsoft.com/office/drawing/2014/main" id="{A644EED4-2314-48B8-BA60-C3939961FED0}"/>
              </a:ext>
            </a:extLst>
          </p:cNvPr>
          <p:cNvSpPr txBox="1"/>
          <p:nvPr/>
        </p:nvSpPr>
        <p:spPr>
          <a:xfrm>
            <a:off x="1381161" y="1933935"/>
            <a:ext cx="630311" cy="461665"/>
          </a:xfrm>
          <a:prstGeom prst="rect">
            <a:avLst/>
          </a:prstGeom>
          <a:noFill/>
        </p:spPr>
        <p:txBody>
          <a:bodyPr wrap="square" rtlCol="0">
            <a:spAutoFit/>
          </a:bodyPr>
          <a:lstStyle/>
          <a:p>
            <a:pPr algn="l"/>
            <a:r>
              <a:rPr lang="en-GB" sz="2400" b="1" dirty="0">
                <a:solidFill>
                  <a:schemeClr val="accent5">
                    <a:lumMod val="50000"/>
                  </a:schemeClr>
                </a:solidFill>
              </a:rPr>
              <a:t>C</a:t>
            </a:r>
          </a:p>
        </p:txBody>
      </p:sp>
      <p:sp>
        <p:nvSpPr>
          <p:cNvPr id="71" name="TextBox 70">
            <a:extLst>
              <a:ext uri="{FF2B5EF4-FFF2-40B4-BE49-F238E27FC236}">
                <a16:creationId xmlns:a16="http://schemas.microsoft.com/office/drawing/2014/main" id="{E4E3F769-8F37-4494-A66A-2BE7FA038148}"/>
              </a:ext>
            </a:extLst>
          </p:cNvPr>
          <p:cNvSpPr txBox="1"/>
          <p:nvPr/>
        </p:nvSpPr>
        <p:spPr>
          <a:xfrm>
            <a:off x="1394128" y="2503204"/>
            <a:ext cx="630311" cy="461665"/>
          </a:xfrm>
          <a:prstGeom prst="rect">
            <a:avLst/>
          </a:prstGeom>
          <a:noFill/>
        </p:spPr>
        <p:txBody>
          <a:bodyPr wrap="square" rtlCol="0">
            <a:spAutoFit/>
          </a:bodyPr>
          <a:lstStyle/>
          <a:p>
            <a:pPr algn="l"/>
            <a:r>
              <a:rPr lang="en-GB" sz="2400" b="1" dirty="0">
                <a:solidFill>
                  <a:schemeClr val="accent5">
                    <a:lumMod val="50000"/>
                  </a:schemeClr>
                </a:solidFill>
              </a:rPr>
              <a:t>B</a:t>
            </a:r>
          </a:p>
        </p:txBody>
      </p:sp>
      <p:sp>
        <p:nvSpPr>
          <p:cNvPr id="72" name="TextBox 71">
            <a:extLst>
              <a:ext uri="{FF2B5EF4-FFF2-40B4-BE49-F238E27FC236}">
                <a16:creationId xmlns:a16="http://schemas.microsoft.com/office/drawing/2014/main" id="{9A683C52-A3E7-4726-98B9-D66870AEDFBF}"/>
              </a:ext>
            </a:extLst>
          </p:cNvPr>
          <p:cNvSpPr txBox="1"/>
          <p:nvPr/>
        </p:nvSpPr>
        <p:spPr>
          <a:xfrm>
            <a:off x="1349523" y="5075701"/>
            <a:ext cx="630311" cy="461665"/>
          </a:xfrm>
          <a:prstGeom prst="rect">
            <a:avLst/>
          </a:prstGeom>
          <a:noFill/>
        </p:spPr>
        <p:txBody>
          <a:bodyPr wrap="square" rtlCol="0">
            <a:spAutoFit/>
          </a:bodyPr>
          <a:lstStyle/>
          <a:p>
            <a:pPr algn="l"/>
            <a:r>
              <a:rPr lang="en-GB" sz="2400" b="1" dirty="0">
                <a:solidFill>
                  <a:schemeClr val="accent5">
                    <a:lumMod val="50000"/>
                  </a:schemeClr>
                </a:solidFill>
              </a:rPr>
              <a:t>G</a:t>
            </a:r>
          </a:p>
        </p:txBody>
      </p:sp>
      <p:sp>
        <p:nvSpPr>
          <p:cNvPr id="2" name="TextBox 1">
            <a:extLst>
              <a:ext uri="{FF2B5EF4-FFF2-40B4-BE49-F238E27FC236}">
                <a16:creationId xmlns:a16="http://schemas.microsoft.com/office/drawing/2014/main" id="{A319FBD4-5F61-4FD5-8AC9-AEBB7633D122}"/>
              </a:ext>
            </a:extLst>
          </p:cNvPr>
          <p:cNvSpPr txBox="1"/>
          <p:nvPr/>
        </p:nvSpPr>
        <p:spPr>
          <a:xfrm>
            <a:off x="152866" y="1243941"/>
            <a:ext cx="11426841" cy="461665"/>
          </a:xfrm>
          <a:prstGeom prst="rect">
            <a:avLst/>
          </a:prstGeom>
          <a:noFill/>
        </p:spPr>
        <p:txBody>
          <a:bodyPr wrap="square" rtlCol="0">
            <a:spAutoFit/>
          </a:bodyPr>
          <a:lstStyle/>
          <a:p>
            <a:pPr algn="l"/>
            <a:r>
              <a:rPr lang="en-GB" sz="2400" dirty="0">
                <a:solidFill>
                  <a:schemeClr val="accent5">
                    <a:lumMod val="50000"/>
                  </a:schemeClr>
                </a:solidFill>
              </a:rPr>
              <a:t>Say the words and choose the correct person.</a:t>
            </a:r>
          </a:p>
        </p:txBody>
      </p:sp>
      <p:grpSp>
        <p:nvGrpSpPr>
          <p:cNvPr id="73" name="Group 72">
            <a:extLst>
              <a:ext uri="{FF2B5EF4-FFF2-40B4-BE49-F238E27FC236}">
                <a16:creationId xmlns:a16="http://schemas.microsoft.com/office/drawing/2014/main" id="{FBDB50AD-2BE6-4AF6-BA5B-C0199E212CEE}"/>
              </a:ext>
            </a:extLst>
          </p:cNvPr>
          <p:cNvGrpSpPr/>
          <p:nvPr/>
        </p:nvGrpSpPr>
        <p:grpSpPr>
          <a:xfrm>
            <a:off x="4747888" y="4116081"/>
            <a:ext cx="1748710" cy="1593525"/>
            <a:chOff x="4747888" y="4116081"/>
            <a:chExt cx="1748710" cy="1593525"/>
          </a:xfrm>
        </p:grpSpPr>
        <p:grpSp>
          <p:nvGrpSpPr>
            <p:cNvPr id="74" name="Group 73">
              <a:extLst>
                <a:ext uri="{FF2B5EF4-FFF2-40B4-BE49-F238E27FC236}">
                  <a16:creationId xmlns:a16="http://schemas.microsoft.com/office/drawing/2014/main" id="{FE0F4712-F235-4CB0-A5C8-9A6A5DC0DF58}"/>
                </a:ext>
              </a:extLst>
            </p:cNvPr>
            <p:cNvGrpSpPr/>
            <p:nvPr/>
          </p:nvGrpSpPr>
          <p:grpSpPr>
            <a:xfrm>
              <a:off x="4747888" y="4116081"/>
              <a:ext cx="916232" cy="1593525"/>
              <a:chOff x="7715854" y="4013488"/>
              <a:chExt cx="916232" cy="1593525"/>
            </a:xfrm>
          </p:grpSpPr>
          <p:pic>
            <p:nvPicPr>
              <p:cNvPr id="76" name="Picture 75" descr="A picture containing shirt&#10;&#10;Description automatically generated">
                <a:extLst>
                  <a:ext uri="{FF2B5EF4-FFF2-40B4-BE49-F238E27FC236}">
                    <a16:creationId xmlns:a16="http://schemas.microsoft.com/office/drawing/2014/main" id="{D2CA0814-AECA-4688-94DE-F228AD6F767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190035" y="4496671"/>
                <a:ext cx="442051" cy="1110342"/>
              </a:xfrm>
              <a:prstGeom prst="rect">
                <a:avLst/>
              </a:prstGeom>
            </p:spPr>
          </p:pic>
          <p:sp>
            <p:nvSpPr>
              <p:cNvPr id="77" name="TextBox 76">
                <a:extLst>
                  <a:ext uri="{FF2B5EF4-FFF2-40B4-BE49-F238E27FC236}">
                    <a16:creationId xmlns:a16="http://schemas.microsoft.com/office/drawing/2014/main" id="{1E96CAEE-FFDF-49AF-81E9-9D424CDAB01A}"/>
                  </a:ext>
                </a:extLst>
              </p:cNvPr>
              <p:cNvSpPr txBox="1"/>
              <p:nvPr/>
            </p:nvSpPr>
            <p:spPr>
              <a:xfrm>
                <a:off x="7715854" y="4013488"/>
                <a:ext cx="359434" cy="461665"/>
              </a:xfrm>
              <a:prstGeom prst="rect">
                <a:avLst/>
              </a:prstGeom>
              <a:noFill/>
            </p:spPr>
            <p:txBody>
              <a:bodyPr wrap="square" rtlCol="0">
                <a:spAutoFit/>
              </a:bodyPr>
              <a:lstStyle/>
              <a:p>
                <a:pPr algn="l"/>
                <a:r>
                  <a:rPr lang="en-GB" sz="2400" b="1" dirty="0">
                    <a:solidFill>
                      <a:schemeClr val="accent5">
                        <a:lumMod val="50000"/>
                      </a:schemeClr>
                    </a:solidFill>
                  </a:rPr>
                  <a:t>F</a:t>
                </a:r>
              </a:p>
            </p:txBody>
          </p:sp>
        </p:grpSp>
        <p:pic>
          <p:nvPicPr>
            <p:cNvPr id="75" name="Picture 74" descr="A close up of a sign&#10;&#10;Description automatically generated">
              <a:extLst>
                <a:ext uri="{FF2B5EF4-FFF2-40B4-BE49-F238E27FC236}">
                  <a16:creationId xmlns:a16="http://schemas.microsoft.com/office/drawing/2014/main" id="{BB380075-8C87-4A9C-B755-42D9403E6D5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866287" y="4993938"/>
              <a:ext cx="630311" cy="715668"/>
            </a:xfrm>
            <a:prstGeom prst="rect">
              <a:avLst/>
            </a:prstGeom>
          </p:spPr>
        </p:pic>
      </p:grpSp>
      <p:grpSp>
        <p:nvGrpSpPr>
          <p:cNvPr id="78" name="Group 77">
            <a:extLst>
              <a:ext uri="{FF2B5EF4-FFF2-40B4-BE49-F238E27FC236}">
                <a16:creationId xmlns:a16="http://schemas.microsoft.com/office/drawing/2014/main" id="{08E5AFFB-B201-4F5A-A597-94D16CE93544}"/>
              </a:ext>
            </a:extLst>
          </p:cNvPr>
          <p:cNvGrpSpPr/>
          <p:nvPr/>
        </p:nvGrpSpPr>
        <p:grpSpPr>
          <a:xfrm>
            <a:off x="7350940" y="2135267"/>
            <a:ext cx="1584863" cy="1496803"/>
            <a:chOff x="7350940" y="2135267"/>
            <a:chExt cx="1584863" cy="1496803"/>
          </a:xfrm>
        </p:grpSpPr>
        <p:grpSp>
          <p:nvGrpSpPr>
            <p:cNvPr id="79" name="Group 78">
              <a:extLst>
                <a:ext uri="{FF2B5EF4-FFF2-40B4-BE49-F238E27FC236}">
                  <a16:creationId xmlns:a16="http://schemas.microsoft.com/office/drawing/2014/main" id="{E1119AD5-9281-4D87-B105-46A20EF8537C}"/>
                </a:ext>
              </a:extLst>
            </p:cNvPr>
            <p:cNvGrpSpPr/>
            <p:nvPr/>
          </p:nvGrpSpPr>
          <p:grpSpPr>
            <a:xfrm>
              <a:off x="7350940" y="2135267"/>
              <a:ext cx="764387" cy="1496803"/>
              <a:chOff x="8965418" y="2097030"/>
              <a:chExt cx="764387" cy="1496803"/>
            </a:xfrm>
          </p:grpSpPr>
          <p:pic>
            <p:nvPicPr>
              <p:cNvPr id="81" name="Picture 80" descr="A close up of a womans face&#10;&#10;Description automatically generated">
                <a:extLst>
                  <a:ext uri="{FF2B5EF4-FFF2-40B4-BE49-F238E27FC236}">
                    <a16:creationId xmlns:a16="http://schemas.microsoft.com/office/drawing/2014/main" id="{B90FA903-D847-4F8A-8C62-61C2636083C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084083" y="2626006"/>
                <a:ext cx="645722" cy="967827"/>
              </a:xfrm>
              <a:prstGeom prst="rect">
                <a:avLst/>
              </a:prstGeom>
            </p:spPr>
          </p:pic>
          <p:sp>
            <p:nvSpPr>
              <p:cNvPr id="82" name="TextBox 81">
                <a:extLst>
                  <a:ext uri="{FF2B5EF4-FFF2-40B4-BE49-F238E27FC236}">
                    <a16:creationId xmlns:a16="http://schemas.microsoft.com/office/drawing/2014/main" id="{E7E4CE18-DDF5-4C16-B431-E2351E971DA3}"/>
                  </a:ext>
                </a:extLst>
              </p:cNvPr>
              <p:cNvSpPr txBox="1"/>
              <p:nvPr/>
            </p:nvSpPr>
            <p:spPr>
              <a:xfrm>
                <a:off x="8965418" y="2097030"/>
                <a:ext cx="455430" cy="461665"/>
              </a:xfrm>
              <a:prstGeom prst="rect">
                <a:avLst/>
              </a:prstGeom>
              <a:noFill/>
            </p:spPr>
            <p:txBody>
              <a:bodyPr wrap="square" rtlCol="0">
                <a:spAutoFit/>
              </a:bodyPr>
              <a:lstStyle/>
              <a:p>
                <a:pPr algn="l"/>
                <a:r>
                  <a:rPr lang="en-GB" sz="2400" b="1" dirty="0">
                    <a:solidFill>
                      <a:schemeClr val="accent5">
                        <a:lumMod val="50000"/>
                      </a:schemeClr>
                    </a:solidFill>
                  </a:rPr>
                  <a:t>C</a:t>
                </a:r>
              </a:p>
            </p:txBody>
          </p:sp>
        </p:grpSp>
        <p:pic>
          <p:nvPicPr>
            <p:cNvPr id="80" name="Picture 79" descr="A close up of a sign&#10;&#10;Description automatically generated">
              <a:extLst>
                <a:ext uri="{FF2B5EF4-FFF2-40B4-BE49-F238E27FC236}">
                  <a16:creationId xmlns:a16="http://schemas.microsoft.com/office/drawing/2014/main" id="{FC8BE3EF-E8E2-4A95-9D39-C982A12C353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305492" y="2712251"/>
              <a:ext cx="630311" cy="715668"/>
            </a:xfrm>
            <a:prstGeom prst="rect">
              <a:avLst/>
            </a:prstGeom>
          </p:spPr>
        </p:pic>
      </p:grpSp>
    </p:spTree>
    <p:extLst>
      <p:ext uri="{BB962C8B-B14F-4D97-AF65-F5344CB8AC3E}">
        <p14:creationId xmlns:p14="http://schemas.microsoft.com/office/powerpoint/2010/main" val="15986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60"/>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9"/>
                                        </p:tgtEl>
                                        <p:attrNameLst>
                                          <p:attrName>style.visibility</p:attrName>
                                        </p:attrNameLst>
                                      </p:cBhvr>
                                      <p:to>
                                        <p:strVal val="hidden"/>
                                      </p:to>
                                    </p:set>
                                  </p:childTnLst>
                                </p:cTn>
                              </p:par>
                            </p:childTnLst>
                          </p:cTn>
                        </p:par>
                        <p:par>
                          <p:cTn id="15" fill="hold">
                            <p:stCondLst>
                              <p:cond delay="0"/>
                            </p:stCondLst>
                            <p:childTnLst>
                              <p:par>
                                <p:cTn id="16" presetID="10" presetClass="entr" presetSubtype="0" fill="hold" grpId="0" nodeType="after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fade">
                                      <p:cBhvr>
                                        <p:cTn id="18" dur="500"/>
                                        <p:tgtEl>
                                          <p:spTgt spid="7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3"/>
                                        </p:tgtEl>
                                        <p:attrNameLst>
                                          <p:attrName>style.visibility</p:attrName>
                                        </p:attrNameLst>
                                      </p:cBhvr>
                                      <p:to>
                                        <p:strVal val="hidden"/>
                                      </p:to>
                                    </p:set>
                                  </p:childTnLst>
                                </p:cTn>
                              </p:par>
                            </p:childTnLst>
                          </p:cTn>
                        </p:par>
                        <p:par>
                          <p:cTn id="23" fill="hold">
                            <p:stCondLst>
                              <p:cond delay="0"/>
                            </p:stCondLst>
                            <p:childTnLst>
                              <p:par>
                                <p:cTn id="24" presetID="10" presetClass="entr" presetSubtype="0" fill="hold" grpId="0" nodeType="after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500"/>
                                        <p:tgtEl>
                                          <p:spTgt spid="6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62"/>
                                        </p:tgtEl>
                                        <p:attrNameLst>
                                          <p:attrName>style.visibility</p:attrName>
                                        </p:attrNameLst>
                                      </p:cBhvr>
                                      <p:to>
                                        <p:strVal val="hidden"/>
                                      </p:to>
                                    </p:set>
                                  </p:childTnLst>
                                </p:cTn>
                              </p:par>
                            </p:childTnLst>
                          </p:cTn>
                        </p:par>
                        <p:par>
                          <p:cTn id="31" fill="hold">
                            <p:stCondLst>
                              <p:cond delay="0"/>
                            </p:stCondLst>
                            <p:childTnLst>
                              <p:par>
                                <p:cTn id="32" presetID="10" presetClass="entr" presetSubtype="0" fill="hold" grpId="0" nodeType="after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fade">
                                      <p:cBhvr>
                                        <p:cTn id="34" dur="500"/>
                                        <p:tgtEl>
                                          <p:spTgt spid="6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61"/>
                                        </p:tgtEl>
                                        <p:attrNameLst>
                                          <p:attrName>style.visibility</p:attrName>
                                        </p:attrNameLst>
                                      </p:cBhvr>
                                      <p:to>
                                        <p:strVal val="hidden"/>
                                      </p:to>
                                    </p:set>
                                  </p:childTnLst>
                                </p:cTn>
                              </p:par>
                            </p:childTnLst>
                          </p:cTn>
                        </p:par>
                        <p:par>
                          <p:cTn id="39" fill="hold">
                            <p:stCondLst>
                              <p:cond delay="0"/>
                            </p:stCondLst>
                            <p:childTnLst>
                              <p:par>
                                <p:cTn id="40" presetID="10" presetClass="entr" presetSubtype="0" fill="hold" grpId="0" nodeType="after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fade">
                                      <p:cBhvr>
                                        <p:cTn id="42" dur="500"/>
                                        <p:tgtEl>
                                          <p:spTgt spid="69"/>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64"/>
                                        </p:tgtEl>
                                        <p:attrNameLst>
                                          <p:attrName>style.visibility</p:attrName>
                                        </p:attrNameLst>
                                      </p:cBhvr>
                                      <p:to>
                                        <p:strVal val="hidden"/>
                                      </p:to>
                                    </p:set>
                                  </p:childTnLst>
                                </p:cTn>
                              </p:par>
                            </p:childTnLst>
                          </p:cTn>
                        </p:par>
                        <p:par>
                          <p:cTn id="47" fill="hold">
                            <p:stCondLst>
                              <p:cond delay="0"/>
                            </p:stCondLst>
                            <p:childTnLst>
                              <p:par>
                                <p:cTn id="48" presetID="10" presetClass="entr" presetSubtype="0" fill="hold" grpId="0" nodeType="after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fade">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58"/>
                                        </p:tgtEl>
                                        <p:attrNameLst>
                                          <p:attrName>style.visibility</p:attrName>
                                        </p:attrNameLst>
                                      </p:cBhvr>
                                      <p:to>
                                        <p:strVal val="hidden"/>
                                      </p:to>
                                    </p:set>
                                  </p:childTnLst>
                                </p:cTn>
                              </p:par>
                            </p:childTnLst>
                          </p:cTn>
                        </p:par>
                        <p:par>
                          <p:cTn id="55" fill="hold">
                            <p:stCondLst>
                              <p:cond delay="0"/>
                            </p:stCondLst>
                            <p:childTnLst>
                              <p:par>
                                <p:cTn id="56" presetID="10" presetClass="entr" presetSubtype="0" fill="hold" grpId="0" nodeType="after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fade">
                                      <p:cBhvr>
                                        <p:cTn id="58" dur="500"/>
                                        <p:tgtEl>
                                          <p:spTgt spid="72"/>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57"/>
                                        </p:tgtEl>
                                        <p:attrNameLst>
                                          <p:attrName>style.visibility</p:attrName>
                                        </p:attrNameLst>
                                      </p:cBhvr>
                                      <p:to>
                                        <p:strVal val="hidden"/>
                                      </p:to>
                                    </p:set>
                                  </p:childTnLst>
                                </p:cTn>
                              </p:par>
                            </p:childTnLst>
                          </p:cTn>
                        </p:par>
                        <p:par>
                          <p:cTn id="63" fill="hold">
                            <p:stCondLst>
                              <p:cond delay="0"/>
                            </p:stCondLst>
                            <p:childTnLst>
                              <p:par>
                                <p:cTn id="64" presetID="10" presetClass="entr" presetSubtype="0" fill="hold" grpId="0" nodeType="after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fade">
                                      <p:cBhvr>
                                        <p:cTn id="6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1"/>
      <p:bldP spid="58" grpId="1"/>
      <p:bldP spid="59" grpId="1"/>
      <p:bldP spid="60" grpId="1"/>
      <p:bldP spid="61" grpId="1"/>
      <p:bldP spid="62" grpId="1"/>
      <p:bldP spid="63" grpId="1"/>
      <p:bldP spid="64" grpId="1"/>
      <p:bldP spid="65" grpId="0"/>
      <p:bldP spid="66" grpId="0"/>
      <p:bldP spid="67" grpId="0"/>
      <p:bldP spid="68" grpId="0"/>
      <p:bldP spid="69" grpId="0"/>
      <p:bldP spid="70" grpId="0"/>
      <p:bldP spid="71" grpId="0"/>
      <p:bldP spid="7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322" name="Rectangle 321">
            <a:extLst>
              <a:ext uri="{FF2B5EF4-FFF2-40B4-BE49-F238E27FC236}">
                <a16:creationId xmlns:a16="http://schemas.microsoft.com/office/drawing/2014/main" id="{DCAF3315-876D-4822-B15F-9C19192C9F62}"/>
              </a:ext>
            </a:extLst>
          </p:cNvPr>
          <p:cNvSpPr/>
          <p:nvPr/>
        </p:nvSpPr>
        <p:spPr>
          <a:xfrm>
            <a:off x="6249163" y="438581"/>
            <a:ext cx="184730"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endParaRPr>
          </a:p>
        </p:txBody>
      </p:sp>
      <p:sp>
        <p:nvSpPr>
          <p:cNvPr id="323" name="Rounded Rectangular Callout 2">
            <a:extLst>
              <a:ext uri="{FF2B5EF4-FFF2-40B4-BE49-F238E27FC236}">
                <a16:creationId xmlns:a16="http://schemas.microsoft.com/office/drawing/2014/main" id="{966C1EFB-9714-433F-B6A1-2D3077ED6BE6}"/>
              </a:ext>
            </a:extLst>
          </p:cNvPr>
          <p:cNvSpPr/>
          <p:nvPr/>
        </p:nvSpPr>
        <p:spPr>
          <a:xfrm>
            <a:off x="502618" y="160652"/>
            <a:ext cx="2743200" cy="1317960"/>
          </a:xfrm>
          <a:prstGeom prst="wedgeRoundRectCallout">
            <a:avLst>
              <a:gd name="adj1" fmla="val -47708"/>
              <a:gd name="adj2" fmla="val 80395"/>
              <a:gd name="adj3" fmla="val 16667"/>
            </a:avLst>
          </a:prstGeom>
          <a:noFill/>
          <a:ln w="762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ea typeface="+mn-ea"/>
                <a:cs typeface="+mn-cs"/>
              </a:rPr>
              <a:t>je </a:t>
            </a:r>
            <a:r>
              <a:rPr kumimoji="0" lang="en-GB" sz="2000" b="0" i="0" u="none" strike="noStrike" kern="0" cap="none" spc="0" normalizeH="0" baseline="0" noProof="0" dirty="0" err="1">
                <a:ln>
                  <a:noFill/>
                </a:ln>
                <a:solidFill>
                  <a:srgbClr val="4472C4">
                    <a:lumMod val="50000"/>
                  </a:srgbClr>
                </a:solidFill>
                <a:effectLst/>
                <a:uLnTx/>
                <a:uFillTx/>
                <a:latin typeface="+mj-lt"/>
                <a:ea typeface="+mn-ea"/>
                <a:cs typeface="+mn-cs"/>
              </a:rPr>
              <a:t>suis</a:t>
            </a:r>
            <a:r>
              <a:rPr kumimoji="0" lang="en-GB" sz="2000" b="0" i="0" u="none" strike="noStrike" kern="0" cap="none" spc="0" normalizeH="0" baseline="0" noProof="0" dirty="0">
                <a:ln>
                  <a:noFill/>
                </a:ln>
                <a:solidFill>
                  <a:srgbClr val="4472C4">
                    <a:lumMod val="50000"/>
                  </a:srgbClr>
                </a:solidFill>
                <a:effectLst/>
                <a:uLnTx/>
                <a:uFillTx/>
                <a:latin typeface="+mj-lt"/>
                <a:ea typeface="+mn-ea"/>
                <a:cs typeface="+mn-cs"/>
              </a:rPr>
              <a:t> français et grand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4472C4">
                    <a:lumMod val="50000"/>
                  </a:srgbClr>
                </a:solidFill>
                <a:effectLst/>
                <a:uLnTx/>
                <a:uFillTx/>
                <a:latin typeface="+mj-lt"/>
                <a:ea typeface="+mn-ea"/>
                <a:cs typeface="+mn-cs"/>
              </a:rPr>
              <a:t>@</a:t>
            </a:r>
            <a:r>
              <a:rPr kumimoji="0" lang="en-GB" sz="2000" b="0" i="1" u="none" strike="noStrike" kern="0" cap="none" spc="0" normalizeH="0" baseline="0" noProof="0" dirty="0" err="1">
                <a:ln>
                  <a:noFill/>
                </a:ln>
                <a:solidFill>
                  <a:srgbClr val="4472C4">
                    <a:lumMod val="50000"/>
                  </a:srgbClr>
                </a:solidFill>
                <a:effectLst/>
                <a:uLnTx/>
                <a:uFillTx/>
                <a:latin typeface="+mj-lt"/>
                <a:ea typeface="+mn-ea"/>
                <a:cs typeface="+mn-cs"/>
              </a:rPr>
              <a:t>fortnightmegafan</a:t>
            </a:r>
            <a:endParaRPr kumimoji="0" lang="en-GB" sz="2000" b="0" i="1" u="none" strike="noStrike" kern="0" cap="none" spc="0" normalizeH="0" baseline="0" noProof="0" dirty="0">
              <a:ln>
                <a:noFill/>
              </a:ln>
              <a:solidFill>
                <a:srgbClr val="4472C4">
                  <a:lumMod val="50000"/>
                </a:srgbClr>
              </a:solidFill>
              <a:effectLst/>
              <a:uLnTx/>
              <a:uFillTx/>
              <a:latin typeface="+mj-lt"/>
              <a:ea typeface="+mn-ea"/>
              <a:cs typeface="+mn-cs"/>
            </a:endParaRPr>
          </a:p>
        </p:txBody>
      </p:sp>
      <p:sp>
        <p:nvSpPr>
          <p:cNvPr id="324" name="TextBox 323">
            <a:extLst>
              <a:ext uri="{FF2B5EF4-FFF2-40B4-BE49-F238E27FC236}">
                <a16:creationId xmlns:a16="http://schemas.microsoft.com/office/drawing/2014/main" id="{8C174832-CEBD-486C-B2FD-F6D00A6F836D}"/>
              </a:ext>
            </a:extLst>
          </p:cNvPr>
          <p:cNvSpPr txBox="1"/>
          <p:nvPr/>
        </p:nvSpPr>
        <p:spPr>
          <a:xfrm>
            <a:off x="3530988" y="2179791"/>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325" name="TextBox 324">
            <a:extLst>
              <a:ext uri="{FF2B5EF4-FFF2-40B4-BE49-F238E27FC236}">
                <a16:creationId xmlns:a16="http://schemas.microsoft.com/office/drawing/2014/main" id="{B1669B24-B060-4659-B346-D103AD94454F}"/>
              </a:ext>
            </a:extLst>
          </p:cNvPr>
          <p:cNvSpPr txBox="1"/>
          <p:nvPr/>
        </p:nvSpPr>
        <p:spPr>
          <a:xfrm>
            <a:off x="4778987" y="2179790"/>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326" name="TextBox 325">
            <a:extLst>
              <a:ext uri="{FF2B5EF4-FFF2-40B4-BE49-F238E27FC236}">
                <a16:creationId xmlns:a16="http://schemas.microsoft.com/office/drawing/2014/main" id="{965E2C66-BD9D-4A67-A905-C9C516100438}"/>
              </a:ext>
            </a:extLst>
          </p:cNvPr>
          <p:cNvSpPr txBox="1"/>
          <p:nvPr/>
        </p:nvSpPr>
        <p:spPr>
          <a:xfrm>
            <a:off x="9549590" y="2186488"/>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327" name="TextBox 326">
            <a:extLst>
              <a:ext uri="{FF2B5EF4-FFF2-40B4-BE49-F238E27FC236}">
                <a16:creationId xmlns:a16="http://schemas.microsoft.com/office/drawing/2014/main" id="{0DECD770-5F37-45F0-B2E8-E5BE3B54B9A6}"/>
              </a:ext>
            </a:extLst>
          </p:cNvPr>
          <p:cNvSpPr txBox="1"/>
          <p:nvPr/>
        </p:nvSpPr>
        <p:spPr>
          <a:xfrm>
            <a:off x="10804478" y="2194492"/>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328" name="TextBox 327">
            <a:extLst>
              <a:ext uri="{FF2B5EF4-FFF2-40B4-BE49-F238E27FC236}">
                <a16:creationId xmlns:a16="http://schemas.microsoft.com/office/drawing/2014/main" id="{79DC720E-3AD3-4CDA-93A6-6D33A011C1E8}"/>
              </a:ext>
            </a:extLst>
          </p:cNvPr>
          <p:cNvSpPr txBox="1"/>
          <p:nvPr/>
        </p:nvSpPr>
        <p:spPr>
          <a:xfrm>
            <a:off x="3548428" y="3744884"/>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329" name="TextBox 328">
            <a:extLst>
              <a:ext uri="{FF2B5EF4-FFF2-40B4-BE49-F238E27FC236}">
                <a16:creationId xmlns:a16="http://schemas.microsoft.com/office/drawing/2014/main" id="{22CA3B58-9A10-4453-9221-E951714DABEE}"/>
              </a:ext>
            </a:extLst>
          </p:cNvPr>
          <p:cNvSpPr txBox="1"/>
          <p:nvPr/>
        </p:nvSpPr>
        <p:spPr>
          <a:xfrm>
            <a:off x="4778987" y="3744883"/>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330" name="TextBox 329">
            <a:extLst>
              <a:ext uri="{FF2B5EF4-FFF2-40B4-BE49-F238E27FC236}">
                <a16:creationId xmlns:a16="http://schemas.microsoft.com/office/drawing/2014/main" id="{3ADEBAA3-4F37-406B-853E-20384630A49E}"/>
              </a:ext>
            </a:extLst>
          </p:cNvPr>
          <p:cNvSpPr txBox="1"/>
          <p:nvPr/>
        </p:nvSpPr>
        <p:spPr>
          <a:xfrm>
            <a:off x="9574943" y="3744883"/>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331" name="TextBox 330">
            <a:extLst>
              <a:ext uri="{FF2B5EF4-FFF2-40B4-BE49-F238E27FC236}">
                <a16:creationId xmlns:a16="http://schemas.microsoft.com/office/drawing/2014/main" id="{32B403EC-93EB-4495-8C62-ED5730EDA868}"/>
              </a:ext>
            </a:extLst>
          </p:cNvPr>
          <p:cNvSpPr txBox="1"/>
          <p:nvPr/>
        </p:nvSpPr>
        <p:spPr>
          <a:xfrm>
            <a:off x="10837951" y="3757211"/>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332" name="TextBox 331">
            <a:extLst>
              <a:ext uri="{FF2B5EF4-FFF2-40B4-BE49-F238E27FC236}">
                <a16:creationId xmlns:a16="http://schemas.microsoft.com/office/drawing/2014/main" id="{F53A33F7-A76F-4BDE-ADE9-A9B5DC58CCB0}"/>
              </a:ext>
            </a:extLst>
          </p:cNvPr>
          <p:cNvSpPr txBox="1"/>
          <p:nvPr/>
        </p:nvSpPr>
        <p:spPr>
          <a:xfrm>
            <a:off x="4778988" y="5266536"/>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333" name="TextBox 332">
            <a:extLst>
              <a:ext uri="{FF2B5EF4-FFF2-40B4-BE49-F238E27FC236}">
                <a16:creationId xmlns:a16="http://schemas.microsoft.com/office/drawing/2014/main" id="{57AAD065-193B-48CD-A505-7260A2632DA4}"/>
              </a:ext>
            </a:extLst>
          </p:cNvPr>
          <p:cNvSpPr txBox="1"/>
          <p:nvPr/>
        </p:nvSpPr>
        <p:spPr>
          <a:xfrm>
            <a:off x="3593162" y="5266536"/>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334" name="TextBox 333">
            <a:extLst>
              <a:ext uri="{FF2B5EF4-FFF2-40B4-BE49-F238E27FC236}">
                <a16:creationId xmlns:a16="http://schemas.microsoft.com/office/drawing/2014/main" id="{D7A5F8FC-9C80-44CE-851E-1127101E9F13}"/>
              </a:ext>
            </a:extLst>
          </p:cNvPr>
          <p:cNvSpPr txBox="1"/>
          <p:nvPr/>
        </p:nvSpPr>
        <p:spPr>
          <a:xfrm>
            <a:off x="10833402" y="5243652"/>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335" name="TextBox 334">
            <a:extLst>
              <a:ext uri="{FF2B5EF4-FFF2-40B4-BE49-F238E27FC236}">
                <a16:creationId xmlns:a16="http://schemas.microsoft.com/office/drawing/2014/main" id="{2B79171A-466F-41CD-97CF-AD2E20BB87EF}"/>
              </a:ext>
            </a:extLst>
          </p:cNvPr>
          <p:cNvSpPr txBox="1"/>
          <p:nvPr/>
        </p:nvSpPr>
        <p:spPr>
          <a:xfrm>
            <a:off x="9574943" y="5245152"/>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336" name="Rectangle 335">
            <a:extLst>
              <a:ext uri="{FF2B5EF4-FFF2-40B4-BE49-F238E27FC236}">
                <a16:creationId xmlns:a16="http://schemas.microsoft.com/office/drawing/2014/main" id="{6506BCFF-2C65-42C0-81C0-1228CA1BAEE1}"/>
              </a:ext>
            </a:extLst>
          </p:cNvPr>
          <p:cNvSpPr/>
          <p:nvPr/>
        </p:nvSpPr>
        <p:spPr>
          <a:xfrm>
            <a:off x="3369590" y="2860195"/>
            <a:ext cx="1061509"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w="22225">
                  <a:solidFill>
                    <a:srgbClr val="ED7D31"/>
                  </a:solidFill>
                  <a:prstDash val="solid"/>
                </a:ln>
                <a:solidFill>
                  <a:srgbClr val="ED7D31">
                    <a:lumMod val="40000"/>
                    <a:lumOff val="60000"/>
                  </a:srgbClr>
                </a:solidFill>
                <a:effectLst/>
                <a:uLnTx/>
                <a:uFillTx/>
              </a:rPr>
              <a:t>Isobella</a:t>
            </a:r>
            <a:endPar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endParaRPr>
          </a:p>
        </p:txBody>
      </p:sp>
      <p:sp>
        <p:nvSpPr>
          <p:cNvPr id="337" name="Rectangle 336">
            <a:extLst>
              <a:ext uri="{FF2B5EF4-FFF2-40B4-BE49-F238E27FC236}">
                <a16:creationId xmlns:a16="http://schemas.microsoft.com/office/drawing/2014/main" id="{355F40B9-6BE9-4E80-9E1F-500100B9023B}"/>
              </a:ext>
            </a:extLst>
          </p:cNvPr>
          <p:cNvSpPr/>
          <p:nvPr/>
        </p:nvSpPr>
        <p:spPr>
          <a:xfrm>
            <a:off x="4617920" y="2878359"/>
            <a:ext cx="1056701"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w="22225">
                  <a:solidFill>
                    <a:srgbClr val="ED7D31"/>
                  </a:solidFill>
                  <a:prstDash val="solid"/>
                </a:ln>
                <a:solidFill>
                  <a:srgbClr val="ED7D31">
                    <a:lumMod val="40000"/>
                    <a:lumOff val="60000"/>
                  </a:srgbClr>
                </a:solidFill>
                <a:effectLst/>
                <a:uLnTx/>
                <a:uFillTx/>
              </a:rPr>
              <a:t>Ludovic</a:t>
            </a:r>
            <a:endPar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endParaRPr>
          </a:p>
        </p:txBody>
      </p:sp>
      <p:sp>
        <p:nvSpPr>
          <p:cNvPr id="338" name="Rounded Rectangular Callout 102">
            <a:extLst>
              <a:ext uri="{FF2B5EF4-FFF2-40B4-BE49-F238E27FC236}">
                <a16:creationId xmlns:a16="http://schemas.microsoft.com/office/drawing/2014/main" id="{C94A2D14-372E-4F05-8F7D-A45B54EC022E}"/>
              </a:ext>
            </a:extLst>
          </p:cNvPr>
          <p:cNvSpPr/>
          <p:nvPr/>
        </p:nvSpPr>
        <p:spPr>
          <a:xfrm>
            <a:off x="570932" y="3291481"/>
            <a:ext cx="2743200" cy="1317960"/>
          </a:xfrm>
          <a:prstGeom prst="wedgeRoundRectCallout">
            <a:avLst>
              <a:gd name="adj1" fmla="val -47708"/>
              <a:gd name="adj2" fmla="val 80395"/>
              <a:gd name="adj3" fmla="val 16667"/>
            </a:avLst>
          </a:prstGeom>
          <a:noFill/>
          <a:ln w="762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ea typeface="+mn-ea"/>
                <a:cs typeface="+mn-cs"/>
              </a:rPr>
              <a:t>je </a:t>
            </a:r>
            <a:r>
              <a:rPr kumimoji="0" lang="en-GB" sz="2000" b="0" i="0" u="none" strike="noStrike" kern="0" cap="none" spc="0" normalizeH="0" baseline="0" noProof="0" dirty="0" err="1">
                <a:ln>
                  <a:noFill/>
                </a:ln>
                <a:solidFill>
                  <a:srgbClr val="4472C4">
                    <a:lumMod val="50000"/>
                  </a:srgbClr>
                </a:solidFill>
                <a:effectLst/>
                <a:uLnTx/>
                <a:uFillTx/>
                <a:latin typeface="+mj-lt"/>
                <a:ea typeface="+mn-ea"/>
                <a:cs typeface="+mn-cs"/>
              </a:rPr>
              <a:t>suis</a:t>
            </a:r>
            <a:r>
              <a:rPr kumimoji="0" lang="en-GB" sz="2000" b="0" i="0" u="none" strike="noStrike" kern="0" cap="none" spc="0" normalizeH="0" baseline="0" noProof="0" dirty="0">
                <a:ln>
                  <a:noFill/>
                </a:ln>
                <a:solidFill>
                  <a:srgbClr val="4472C4">
                    <a:lumMod val="50000"/>
                  </a:srgbClr>
                </a:solidFill>
                <a:effectLst/>
                <a:uLnTx/>
                <a:uFillTx/>
                <a:latin typeface="+mj-lt"/>
                <a:ea typeface="+mn-ea"/>
                <a:cs typeface="+mn-cs"/>
              </a:rPr>
              <a:t> grand et </a:t>
            </a:r>
            <a:r>
              <a:rPr kumimoji="0" lang="en-GB" sz="2000" b="0" i="0" u="none" strike="noStrike" kern="0" cap="none" spc="0" normalizeH="0" baseline="0" noProof="0" dirty="0" err="1">
                <a:ln>
                  <a:noFill/>
                </a:ln>
                <a:solidFill>
                  <a:srgbClr val="4472C4">
                    <a:lumMod val="50000"/>
                  </a:srgbClr>
                </a:solidFill>
                <a:effectLst/>
                <a:uLnTx/>
                <a:uFillTx/>
                <a:latin typeface="+mj-lt"/>
                <a:ea typeface="+mn-ea"/>
                <a:cs typeface="+mn-cs"/>
              </a:rPr>
              <a:t>anglais</a:t>
            </a:r>
            <a:r>
              <a:rPr kumimoji="0" lang="en-GB" sz="2000" b="0" i="0" u="none" strike="noStrike" kern="0" cap="none" spc="0" normalizeH="0" baseline="0" noProof="0" dirty="0">
                <a:ln>
                  <a:noFill/>
                </a:ln>
                <a:solidFill>
                  <a:srgbClr val="4472C4">
                    <a:lumMod val="50000"/>
                  </a:srgbClr>
                </a:solidFill>
                <a:effectLst/>
                <a:uLnTx/>
                <a:uFillTx/>
                <a:latin typeface="+mj-lt"/>
                <a:ea typeface="+mn-ea"/>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4472C4">
                    <a:lumMod val="50000"/>
                  </a:srgbClr>
                </a:solidFill>
                <a:effectLst/>
                <a:uLnTx/>
                <a:uFillTx/>
                <a:latin typeface="+mj-lt"/>
                <a:ea typeface="+mn-ea"/>
                <a:cs typeface="+mn-cs"/>
              </a:rPr>
              <a:t>@</a:t>
            </a:r>
            <a:r>
              <a:rPr kumimoji="0" lang="en-GB" sz="2000" b="0" i="1" u="none" strike="noStrike" kern="0" cap="none" spc="0" normalizeH="0" baseline="0" noProof="0" dirty="0" err="1">
                <a:ln>
                  <a:noFill/>
                </a:ln>
                <a:solidFill>
                  <a:srgbClr val="4472C4">
                    <a:lumMod val="50000"/>
                  </a:srgbClr>
                </a:solidFill>
                <a:effectLst/>
                <a:uLnTx/>
                <a:uFillTx/>
                <a:latin typeface="+mj-lt"/>
                <a:ea typeface="+mn-ea"/>
                <a:cs typeface="+mn-cs"/>
              </a:rPr>
              <a:t>coolkat</a:t>
            </a:r>
            <a:endParaRPr kumimoji="0" lang="en-GB" sz="2000" b="0" i="1" u="none" strike="noStrike" kern="0" cap="none" spc="0" normalizeH="0" baseline="0" noProof="0" dirty="0">
              <a:ln>
                <a:noFill/>
              </a:ln>
              <a:solidFill>
                <a:srgbClr val="4472C4">
                  <a:lumMod val="50000"/>
                </a:srgbClr>
              </a:solidFill>
              <a:effectLst/>
              <a:uLnTx/>
              <a:uFillTx/>
              <a:latin typeface="+mj-lt"/>
              <a:ea typeface="+mn-ea"/>
              <a:cs typeface="+mn-cs"/>
            </a:endParaRPr>
          </a:p>
        </p:txBody>
      </p:sp>
      <p:sp>
        <p:nvSpPr>
          <p:cNvPr id="339" name="Rectangle 338">
            <a:extLst>
              <a:ext uri="{FF2B5EF4-FFF2-40B4-BE49-F238E27FC236}">
                <a16:creationId xmlns:a16="http://schemas.microsoft.com/office/drawing/2014/main" id="{2A60449F-5FED-45FD-BB6B-4A1353FEA8AA}"/>
              </a:ext>
            </a:extLst>
          </p:cNvPr>
          <p:cNvSpPr/>
          <p:nvPr/>
        </p:nvSpPr>
        <p:spPr>
          <a:xfrm>
            <a:off x="3517520" y="4444983"/>
            <a:ext cx="689612"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Alex</a:t>
            </a:r>
          </a:p>
        </p:txBody>
      </p:sp>
      <p:sp>
        <p:nvSpPr>
          <p:cNvPr id="340" name="Rectangle 339">
            <a:extLst>
              <a:ext uri="{FF2B5EF4-FFF2-40B4-BE49-F238E27FC236}">
                <a16:creationId xmlns:a16="http://schemas.microsoft.com/office/drawing/2014/main" id="{6ADE819C-04E8-4E70-A825-289BDE45BBF6}"/>
              </a:ext>
            </a:extLst>
          </p:cNvPr>
          <p:cNvSpPr/>
          <p:nvPr/>
        </p:nvSpPr>
        <p:spPr>
          <a:xfrm>
            <a:off x="4689569" y="4464696"/>
            <a:ext cx="806631"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Coco</a:t>
            </a:r>
          </a:p>
        </p:txBody>
      </p:sp>
      <p:sp>
        <p:nvSpPr>
          <p:cNvPr id="341" name="Rounded Rectangular Callout 106">
            <a:extLst>
              <a:ext uri="{FF2B5EF4-FFF2-40B4-BE49-F238E27FC236}">
                <a16:creationId xmlns:a16="http://schemas.microsoft.com/office/drawing/2014/main" id="{98D07CD7-D7DE-43C4-9ED3-E7549F7885D8}"/>
              </a:ext>
            </a:extLst>
          </p:cNvPr>
          <p:cNvSpPr/>
          <p:nvPr/>
        </p:nvSpPr>
        <p:spPr>
          <a:xfrm>
            <a:off x="570932" y="4834028"/>
            <a:ext cx="2743200" cy="1317960"/>
          </a:xfrm>
          <a:prstGeom prst="wedgeRoundRectCallout">
            <a:avLst>
              <a:gd name="adj1" fmla="val -47708"/>
              <a:gd name="adj2" fmla="val 80395"/>
              <a:gd name="adj3" fmla="val 16667"/>
            </a:avLst>
          </a:prstGeom>
          <a:noFill/>
          <a:ln w="762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ea typeface="+mn-ea"/>
                <a:cs typeface="+mn-cs"/>
              </a:rPr>
              <a:t>je </a:t>
            </a:r>
            <a:r>
              <a:rPr kumimoji="0" lang="en-GB" sz="2000" b="0" i="0" u="none" strike="noStrike" kern="0" cap="none" spc="0" normalizeH="0" baseline="0" noProof="0" dirty="0" err="1">
                <a:ln>
                  <a:noFill/>
                </a:ln>
                <a:solidFill>
                  <a:srgbClr val="4472C4">
                    <a:lumMod val="50000"/>
                  </a:srgbClr>
                </a:solidFill>
                <a:effectLst/>
                <a:uLnTx/>
                <a:uFillTx/>
                <a:latin typeface="+mj-lt"/>
                <a:ea typeface="+mn-ea"/>
                <a:cs typeface="+mn-cs"/>
              </a:rPr>
              <a:t>suis</a:t>
            </a:r>
            <a:r>
              <a:rPr kumimoji="0" lang="en-GB" sz="2000" b="0" i="0" u="none" strike="noStrike" kern="0" cap="none" spc="0" normalizeH="0" baseline="0" noProof="0" dirty="0">
                <a:ln>
                  <a:noFill/>
                </a:ln>
                <a:solidFill>
                  <a:srgbClr val="4472C4">
                    <a:lumMod val="50000"/>
                  </a:srgbClr>
                </a:solidFill>
                <a:effectLst/>
                <a:uLnTx/>
                <a:uFillTx/>
                <a:latin typeface="+mj-lt"/>
                <a:ea typeface="+mn-ea"/>
                <a:cs typeface="+mn-cs"/>
              </a:rPr>
              <a:t> petit et </a:t>
            </a:r>
            <a:r>
              <a:rPr kumimoji="0" lang="en-GB" sz="2000" b="0" i="0" u="none" strike="noStrike" kern="0" cap="none" spc="0" normalizeH="0" baseline="0" noProof="0" dirty="0" err="1">
                <a:ln>
                  <a:noFill/>
                </a:ln>
                <a:solidFill>
                  <a:srgbClr val="4472C4">
                    <a:lumMod val="50000"/>
                  </a:srgbClr>
                </a:solidFill>
                <a:effectLst/>
                <a:uLnTx/>
                <a:uFillTx/>
                <a:latin typeface="+mj-lt"/>
                <a:ea typeface="+mn-ea"/>
                <a:cs typeface="+mn-cs"/>
              </a:rPr>
              <a:t>français</a:t>
            </a:r>
            <a:r>
              <a:rPr kumimoji="0" lang="en-GB" sz="2000" b="0" i="0" u="none" strike="noStrike" kern="0" cap="none" spc="0" normalizeH="0" baseline="0" noProof="0" dirty="0">
                <a:ln>
                  <a:noFill/>
                </a:ln>
                <a:solidFill>
                  <a:srgbClr val="4472C4">
                    <a:lumMod val="50000"/>
                  </a:srgbClr>
                </a:solidFill>
                <a:effectLst/>
                <a:uLnTx/>
                <a:uFillTx/>
                <a:latin typeface="+mj-lt"/>
                <a:ea typeface="+mn-ea"/>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4472C4">
                    <a:lumMod val="50000"/>
                  </a:srgbClr>
                </a:solidFill>
                <a:effectLst/>
                <a:uLnTx/>
                <a:uFillTx/>
                <a:latin typeface="+mj-lt"/>
                <a:ea typeface="+mn-ea"/>
                <a:cs typeface="+mn-cs"/>
              </a:rPr>
              <a:t>@sportster91</a:t>
            </a:r>
          </a:p>
        </p:txBody>
      </p:sp>
      <p:sp>
        <p:nvSpPr>
          <p:cNvPr id="342" name="Rectangle 341">
            <a:extLst>
              <a:ext uri="{FF2B5EF4-FFF2-40B4-BE49-F238E27FC236}">
                <a16:creationId xmlns:a16="http://schemas.microsoft.com/office/drawing/2014/main" id="{04A31FE7-B995-4E55-9FEC-321E81F906B5}"/>
              </a:ext>
            </a:extLst>
          </p:cNvPr>
          <p:cNvSpPr/>
          <p:nvPr/>
        </p:nvSpPr>
        <p:spPr>
          <a:xfrm>
            <a:off x="3443782" y="5963576"/>
            <a:ext cx="837089"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David</a:t>
            </a:r>
          </a:p>
        </p:txBody>
      </p:sp>
      <p:sp>
        <p:nvSpPr>
          <p:cNvPr id="343" name="Rectangle 342">
            <a:extLst>
              <a:ext uri="{FF2B5EF4-FFF2-40B4-BE49-F238E27FC236}">
                <a16:creationId xmlns:a16="http://schemas.microsoft.com/office/drawing/2014/main" id="{FDBF5E33-A4F3-47D5-8052-01576411A3F8}"/>
              </a:ext>
            </a:extLst>
          </p:cNvPr>
          <p:cNvSpPr/>
          <p:nvPr/>
        </p:nvSpPr>
        <p:spPr>
          <a:xfrm>
            <a:off x="4704797" y="5963576"/>
            <a:ext cx="776175"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Amie</a:t>
            </a:r>
          </a:p>
        </p:txBody>
      </p:sp>
      <p:pic>
        <p:nvPicPr>
          <p:cNvPr id="344" name="Picture 343">
            <a:extLst>
              <a:ext uri="{FF2B5EF4-FFF2-40B4-BE49-F238E27FC236}">
                <a16:creationId xmlns:a16="http://schemas.microsoft.com/office/drawing/2014/main" id="{74300AB3-49FD-438F-819F-FB126279E7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4222" y="2299738"/>
            <a:ext cx="342612" cy="682940"/>
          </a:xfrm>
          <a:prstGeom prst="rect">
            <a:avLst/>
          </a:prstGeom>
        </p:spPr>
      </p:pic>
      <p:pic>
        <p:nvPicPr>
          <p:cNvPr id="345" name="Picture 344">
            <a:extLst>
              <a:ext uri="{FF2B5EF4-FFF2-40B4-BE49-F238E27FC236}">
                <a16:creationId xmlns:a16="http://schemas.microsoft.com/office/drawing/2014/main" id="{5B9C8E6F-0B7C-41CE-9127-4A50120EE3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9485" y="3846799"/>
            <a:ext cx="342612" cy="682940"/>
          </a:xfrm>
          <a:prstGeom prst="rect">
            <a:avLst/>
          </a:prstGeom>
        </p:spPr>
      </p:pic>
      <p:pic>
        <p:nvPicPr>
          <p:cNvPr id="346" name="Picture 345">
            <a:extLst>
              <a:ext uri="{FF2B5EF4-FFF2-40B4-BE49-F238E27FC236}">
                <a16:creationId xmlns:a16="http://schemas.microsoft.com/office/drawing/2014/main" id="{152101B9-0991-45A4-874E-68D4AFB5F2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0972" y="5427305"/>
            <a:ext cx="342612" cy="682940"/>
          </a:xfrm>
          <a:prstGeom prst="rect">
            <a:avLst/>
          </a:prstGeom>
        </p:spPr>
      </p:pic>
      <p:pic>
        <p:nvPicPr>
          <p:cNvPr id="347" name="Picture 346">
            <a:extLst>
              <a:ext uri="{FF2B5EF4-FFF2-40B4-BE49-F238E27FC236}">
                <a16:creationId xmlns:a16="http://schemas.microsoft.com/office/drawing/2014/main" id="{C89923A6-9931-4053-B8B3-106CBB2DC2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6134" y="2224001"/>
            <a:ext cx="363828" cy="725232"/>
          </a:xfrm>
          <a:prstGeom prst="rect">
            <a:avLst/>
          </a:prstGeom>
        </p:spPr>
      </p:pic>
      <p:pic>
        <p:nvPicPr>
          <p:cNvPr id="348" name="Picture 347">
            <a:extLst>
              <a:ext uri="{FF2B5EF4-FFF2-40B4-BE49-F238E27FC236}">
                <a16:creationId xmlns:a16="http://schemas.microsoft.com/office/drawing/2014/main" id="{C24CCBB7-3CB8-40C5-B265-C76CC773E0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0774" y="3849659"/>
            <a:ext cx="363828" cy="725232"/>
          </a:xfrm>
          <a:prstGeom prst="rect">
            <a:avLst/>
          </a:prstGeom>
        </p:spPr>
      </p:pic>
      <p:pic>
        <p:nvPicPr>
          <p:cNvPr id="349" name="Picture 348">
            <a:extLst>
              <a:ext uri="{FF2B5EF4-FFF2-40B4-BE49-F238E27FC236}">
                <a16:creationId xmlns:a16="http://schemas.microsoft.com/office/drawing/2014/main" id="{F8FA70F3-0B50-4764-A8D5-B57B6B40E9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3659" y="5409639"/>
            <a:ext cx="363828" cy="725232"/>
          </a:xfrm>
          <a:prstGeom prst="rect">
            <a:avLst/>
          </a:prstGeom>
        </p:spPr>
      </p:pic>
      <p:sp>
        <p:nvSpPr>
          <p:cNvPr id="350" name="Rounded Rectangular Callout 114">
            <a:extLst>
              <a:ext uri="{FF2B5EF4-FFF2-40B4-BE49-F238E27FC236}">
                <a16:creationId xmlns:a16="http://schemas.microsoft.com/office/drawing/2014/main" id="{A34CCAD8-7CDB-451F-B835-90D4232C4197}"/>
              </a:ext>
            </a:extLst>
          </p:cNvPr>
          <p:cNvSpPr/>
          <p:nvPr/>
        </p:nvSpPr>
        <p:spPr>
          <a:xfrm>
            <a:off x="6508992" y="1743679"/>
            <a:ext cx="2743200" cy="1317960"/>
          </a:xfrm>
          <a:prstGeom prst="wedgeRoundRectCallout">
            <a:avLst>
              <a:gd name="adj1" fmla="val -47708"/>
              <a:gd name="adj2" fmla="val 80395"/>
              <a:gd name="adj3" fmla="val 16667"/>
            </a:avLst>
          </a:prstGeom>
          <a:noFill/>
          <a:ln w="762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ea typeface="+mn-ea"/>
                <a:cs typeface="+mn-cs"/>
              </a:rPr>
              <a:t>je </a:t>
            </a:r>
            <a:r>
              <a:rPr kumimoji="0" lang="en-GB" sz="2000" b="0" i="0" u="none" strike="noStrike" kern="0" cap="none" spc="0" normalizeH="0" baseline="0" noProof="0" dirty="0" err="1">
                <a:ln>
                  <a:noFill/>
                </a:ln>
                <a:solidFill>
                  <a:srgbClr val="4472C4">
                    <a:lumMod val="50000"/>
                  </a:srgbClr>
                </a:solidFill>
                <a:effectLst/>
                <a:uLnTx/>
                <a:uFillTx/>
                <a:latin typeface="+mj-lt"/>
                <a:ea typeface="+mn-ea"/>
                <a:cs typeface="+mn-cs"/>
              </a:rPr>
              <a:t>suis</a:t>
            </a:r>
            <a:r>
              <a:rPr kumimoji="0" lang="en-GB" sz="2000" b="0" i="0" u="none" strike="noStrike" kern="0" cap="none" spc="0" normalizeH="0" baseline="0" noProof="0" dirty="0">
                <a:ln>
                  <a:noFill/>
                </a:ln>
                <a:solidFill>
                  <a:srgbClr val="4472C4">
                    <a:lumMod val="50000"/>
                  </a:srgbClr>
                </a:solidFill>
                <a:effectLst/>
                <a:uLnTx/>
                <a:uFillTx/>
                <a:latin typeface="+mj-lt"/>
                <a:ea typeface="+mn-ea"/>
                <a:cs typeface="+mn-cs"/>
              </a:rPr>
              <a:t> </a:t>
            </a:r>
            <a:r>
              <a:rPr kumimoji="0" lang="en-GB" sz="2000" b="0" i="0" u="none" strike="noStrike" kern="0" cap="none" spc="0" normalizeH="0" baseline="0" noProof="0" dirty="0" err="1">
                <a:ln>
                  <a:noFill/>
                </a:ln>
                <a:solidFill>
                  <a:srgbClr val="4472C4">
                    <a:lumMod val="50000"/>
                  </a:srgbClr>
                </a:solidFill>
                <a:effectLst/>
                <a:uLnTx/>
                <a:uFillTx/>
                <a:latin typeface="+mj-lt"/>
                <a:ea typeface="+mn-ea"/>
                <a:cs typeface="+mn-cs"/>
              </a:rPr>
              <a:t>anglais</a:t>
            </a:r>
            <a:r>
              <a:rPr kumimoji="0" lang="en-GB" sz="2000" b="0" i="0" u="none" strike="noStrike" kern="0" cap="none" spc="0" normalizeH="0" baseline="0" noProof="0" dirty="0">
                <a:ln>
                  <a:noFill/>
                </a:ln>
                <a:solidFill>
                  <a:srgbClr val="4472C4">
                    <a:lumMod val="50000"/>
                  </a:srgbClr>
                </a:solidFill>
                <a:effectLst/>
                <a:uLnTx/>
                <a:uFillTx/>
                <a:latin typeface="+mj-lt"/>
                <a:ea typeface="+mn-ea"/>
                <a:cs typeface="+mn-cs"/>
              </a:rPr>
              <a:t> et petit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4472C4">
                    <a:lumMod val="50000"/>
                  </a:srgbClr>
                </a:solidFill>
                <a:effectLst/>
                <a:uLnTx/>
                <a:uFillTx/>
                <a:latin typeface="+mj-lt"/>
                <a:ea typeface="+mn-ea"/>
                <a:cs typeface="+mn-cs"/>
              </a:rPr>
              <a:t>@fashionista</a:t>
            </a:r>
          </a:p>
        </p:txBody>
      </p:sp>
      <p:sp>
        <p:nvSpPr>
          <p:cNvPr id="351" name="Rectangle 350">
            <a:extLst>
              <a:ext uri="{FF2B5EF4-FFF2-40B4-BE49-F238E27FC236}">
                <a16:creationId xmlns:a16="http://schemas.microsoft.com/office/drawing/2014/main" id="{13C8A358-9117-4431-B62D-67E9B8AF9657}"/>
              </a:ext>
            </a:extLst>
          </p:cNvPr>
          <p:cNvSpPr/>
          <p:nvPr/>
        </p:nvSpPr>
        <p:spPr>
          <a:xfrm>
            <a:off x="9512051" y="2849724"/>
            <a:ext cx="853119"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Chloe</a:t>
            </a:r>
          </a:p>
        </p:txBody>
      </p:sp>
      <p:sp>
        <p:nvSpPr>
          <p:cNvPr id="352" name="Rectangle 351">
            <a:extLst>
              <a:ext uri="{FF2B5EF4-FFF2-40B4-BE49-F238E27FC236}">
                <a16:creationId xmlns:a16="http://schemas.microsoft.com/office/drawing/2014/main" id="{0BD6E317-564E-44C3-A961-C04BEA0F01A8}"/>
              </a:ext>
            </a:extLst>
          </p:cNvPr>
          <p:cNvSpPr/>
          <p:nvPr/>
        </p:nvSpPr>
        <p:spPr>
          <a:xfrm>
            <a:off x="10740779" y="2829190"/>
            <a:ext cx="881973"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Martin</a:t>
            </a:r>
          </a:p>
        </p:txBody>
      </p:sp>
      <p:sp>
        <p:nvSpPr>
          <p:cNvPr id="353" name="Rounded Rectangular Callout 117">
            <a:extLst>
              <a:ext uri="{FF2B5EF4-FFF2-40B4-BE49-F238E27FC236}">
                <a16:creationId xmlns:a16="http://schemas.microsoft.com/office/drawing/2014/main" id="{CB64379F-8FDF-4F4A-801C-3AF2F7848103}"/>
              </a:ext>
            </a:extLst>
          </p:cNvPr>
          <p:cNvSpPr/>
          <p:nvPr/>
        </p:nvSpPr>
        <p:spPr>
          <a:xfrm>
            <a:off x="6545846" y="3329155"/>
            <a:ext cx="2743200" cy="1317960"/>
          </a:xfrm>
          <a:prstGeom prst="wedgeRoundRectCallout">
            <a:avLst>
              <a:gd name="adj1" fmla="val -47708"/>
              <a:gd name="adj2" fmla="val 80395"/>
              <a:gd name="adj3" fmla="val 16667"/>
            </a:avLst>
          </a:prstGeom>
          <a:noFill/>
          <a:ln w="762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ea typeface="+mn-ea"/>
                <a:cs typeface="+mn-cs"/>
              </a:rPr>
              <a:t>je </a:t>
            </a:r>
            <a:r>
              <a:rPr kumimoji="0" lang="en-GB" sz="2000" b="0" i="0" u="none" strike="noStrike" kern="0" cap="none" spc="0" normalizeH="0" baseline="0" noProof="0" dirty="0" err="1">
                <a:ln>
                  <a:noFill/>
                </a:ln>
                <a:solidFill>
                  <a:srgbClr val="4472C4">
                    <a:lumMod val="50000"/>
                  </a:srgbClr>
                </a:solidFill>
                <a:effectLst/>
                <a:uLnTx/>
                <a:uFillTx/>
                <a:latin typeface="+mj-lt"/>
                <a:ea typeface="+mn-ea"/>
                <a:cs typeface="+mn-cs"/>
              </a:rPr>
              <a:t>suis</a:t>
            </a:r>
            <a:r>
              <a:rPr kumimoji="0" lang="en-GB" sz="2000" b="0" i="0" u="none" strike="noStrike" kern="0" cap="none" spc="0" normalizeH="0" baseline="0" noProof="0" dirty="0">
                <a:ln>
                  <a:noFill/>
                </a:ln>
                <a:solidFill>
                  <a:srgbClr val="4472C4">
                    <a:lumMod val="50000"/>
                  </a:srgbClr>
                </a:solidFill>
                <a:effectLst/>
                <a:uLnTx/>
                <a:uFillTx/>
                <a:latin typeface="+mj-lt"/>
                <a:ea typeface="+mn-ea"/>
                <a:cs typeface="+mn-cs"/>
              </a:rPr>
              <a:t> </a:t>
            </a:r>
            <a:r>
              <a:rPr kumimoji="0" lang="en-GB" sz="2000" b="0" i="0" u="none" strike="noStrike" kern="0" cap="none" spc="0" normalizeH="0" baseline="0" noProof="0" dirty="0" err="1">
                <a:ln>
                  <a:noFill/>
                </a:ln>
                <a:solidFill>
                  <a:srgbClr val="4472C4">
                    <a:lumMod val="50000"/>
                  </a:srgbClr>
                </a:solidFill>
                <a:effectLst/>
                <a:uLnTx/>
                <a:uFillTx/>
                <a:latin typeface="+mj-lt"/>
                <a:ea typeface="+mn-ea"/>
                <a:cs typeface="+mn-cs"/>
              </a:rPr>
              <a:t>anglaise</a:t>
            </a:r>
            <a:r>
              <a:rPr kumimoji="0" lang="en-GB" sz="2000" b="0" i="0" u="none" strike="noStrike" kern="0" cap="none" spc="0" normalizeH="0" baseline="0" noProof="0" dirty="0">
                <a:ln>
                  <a:noFill/>
                </a:ln>
                <a:solidFill>
                  <a:srgbClr val="4472C4">
                    <a:lumMod val="50000"/>
                  </a:srgbClr>
                </a:solidFill>
                <a:effectLst/>
                <a:uLnTx/>
                <a:uFillTx/>
                <a:latin typeface="+mj-lt"/>
                <a:ea typeface="+mn-ea"/>
                <a:cs typeface="+mn-cs"/>
              </a:rPr>
              <a:t> et </a:t>
            </a:r>
            <a:r>
              <a:rPr kumimoji="0" lang="en-GB" sz="2000" b="0" i="0" u="none" strike="noStrike" kern="0" cap="none" spc="0" normalizeH="0" baseline="0" noProof="0" dirty="0" err="1">
                <a:ln>
                  <a:noFill/>
                </a:ln>
                <a:solidFill>
                  <a:srgbClr val="4472C4">
                    <a:lumMod val="50000"/>
                  </a:srgbClr>
                </a:solidFill>
                <a:effectLst/>
                <a:uLnTx/>
                <a:uFillTx/>
                <a:latin typeface="+mj-lt"/>
                <a:ea typeface="+mn-ea"/>
                <a:cs typeface="+mn-cs"/>
              </a:rPr>
              <a:t>grande</a:t>
            </a:r>
            <a:endParaRPr kumimoji="0" lang="en-GB" sz="2000" b="0" i="0" u="none" strike="noStrike" kern="0" cap="none" spc="0" normalizeH="0" baseline="0" noProof="0" dirty="0">
              <a:ln>
                <a:noFill/>
              </a:ln>
              <a:solidFill>
                <a:srgbClr val="4472C4">
                  <a:lumMod val="50000"/>
                </a:srgbClr>
              </a:solidFill>
              <a:effectLst/>
              <a:uLnTx/>
              <a:uFillTx/>
              <a:latin typeface="+mj-l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4472C4">
                    <a:lumMod val="50000"/>
                  </a:srgbClr>
                </a:solidFill>
                <a:effectLst/>
                <a:uLnTx/>
                <a:uFillTx/>
                <a:latin typeface="+mj-lt"/>
                <a:ea typeface="+mn-ea"/>
                <a:cs typeface="+mn-cs"/>
              </a:rPr>
              <a:t>@</a:t>
            </a:r>
            <a:r>
              <a:rPr kumimoji="0" lang="en-GB" sz="2000" b="0" i="1" u="none" strike="noStrike" kern="0" cap="none" spc="0" normalizeH="0" baseline="0" noProof="0" dirty="0" err="1">
                <a:ln>
                  <a:noFill/>
                </a:ln>
                <a:solidFill>
                  <a:srgbClr val="4472C4">
                    <a:lumMod val="50000"/>
                  </a:srgbClr>
                </a:solidFill>
                <a:effectLst/>
                <a:uLnTx/>
                <a:uFillTx/>
                <a:latin typeface="+mj-lt"/>
                <a:ea typeface="+mn-ea"/>
                <a:cs typeface="+mn-cs"/>
              </a:rPr>
              <a:t>luvtoshop</a:t>
            </a:r>
            <a:endParaRPr kumimoji="0" lang="en-GB" sz="2000" b="0" i="1" u="none" strike="noStrike" kern="0" cap="none" spc="0" normalizeH="0" baseline="0" noProof="0" dirty="0">
              <a:ln>
                <a:noFill/>
              </a:ln>
              <a:solidFill>
                <a:srgbClr val="4472C4">
                  <a:lumMod val="50000"/>
                </a:srgbClr>
              </a:solidFill>
              <a:effectLst/>
              <a:uLnTx/>
              <a:uFillTx/>
              <a:latin typeface="+mj-lt"/>
              <a:ea typeface="+mn-ea"/>
              <a:cs typeface="+mn-cs"/>
            </a:endParaRPr>
          </a:p>
        </p:txBody>
      </p:sp>
      <p:sp>
        <p:nvSpPr>
          <p:cNvPr id="354" name="Rectangle 353">
            <a:extLst>
              <a:ext uri="{FF2B5EF4-FFF2-40B4-BE49-F238E27FC236}">
                <a16:creationId xmlns:a16="http://schemas.microsoft.com/office/drawing/2014/main" id="{782FEA2A-65FB-47DF-A132-92D62853E009}"/>
              </a:ext>
            </a:extLst>
          </p:cNvPr>
          <p:cNvSpPr/>
          <p:nvPr/>
        </p:nvSpPr>
        <p:spPr>
          <a:xfrm>
            <a:off x="9520065" y="4424775"/>
            <a:ext cx="837089"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Emilie</a:t>
            </a:r>
          </a:p>
        </p:txBody>
      </p:sp>
      <p:sp>
        <p:nvSpPr>
          <p:cNvPr id="355" name="Rectangle 354">
            <a:extLst>
              <a:ext uri="{FF2B5EF4-FFF2-40B4-BE49-F238E27FC236}">
                <a16:creationId xmlns:a16="http://schemas.microsoft.com/office/drawing/2014/main" id="{AB6BA9C4-4410-4A5B-80E9-30CF185E163C}"/>
              </a:ext>
            </a:extLst>
          </p:cNvPr>
          <p:cNvSpPr/>
          <p:nvPr/>
        </p:nvSpPr>
        <p:spPr>
          <a:xfrm>
            <a:off x="10740779" y="4449912"/>
            <a:ext cx="813043"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Eddie</a:t>
            </a:r>
          </a:p>
        </p:txBody>
      </p:sp>
      <p:sp>
        <p:nvSpPr>
          <p:cNvPr id="356" name="Rounded Rectangular Callout 120">
            <a:extLst>
              <a:ext uri="{FF2B5EF4-FFF2-40B4-BE49-F238E27FC236}">
                <a16:creationId xmlns:a16="http://schemas.microsoft.com/office/drawing/2014/main" id="{77DD4EC6-EAB1-478D-9DE2-AFF3DC281ABD}"/>
              </a:ext>
            </a:extLst>
          </p:cNvPr>
          <p:cNvSpPr/>
          <p:nvPr/>
        </p:nvSpPr>
        <p:spPr>
          <a:xfrm>
            <a:off x="6579458" y="4914631"/>
            <a:ext cx="2743200" cy="1317960"/>
          </a:xfrm>
          <a:prstGeom prst="wedgeRoundRectCallout">
            <a:avLst>
              <a:gd name="adj1" fmla="val -47708"/>
              <a:gd name="adj2" fmla="val 80395"/>
              <a:gd name="adj3" fmla="val 16667"/>
            </a:avLst>
          </a:prstGeom>
          <a:noFill/>
          <a:ln w="762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ea typeface="+mn-ea"/>
                <a:cs typeface="+mn-cs"/>
              </a:rPr>
              <a:t>je </a:t>
            </a:r>
            <a:r>
              <a:rPr kumimoji="0" lang="en-GB" sz="2000" b="0" i="0" u="none" strike="noStrike" kern="0" cap="none" spc="0" normalizeH="0" baseline="0" noProof="0" dirty="0" err="1">
                <a:ln>
                  <a:noFill/>
                </a:ln>
                <a:solidFill>
                  <a:srgbClr val="4472C4">
                    <a:lumMod val="50000"/>
                  </a:srgbClr>
                </a:solidFill>
                <a:effectLst/>
                <a:uLnTx/>
                <a:uFillTx/>
                <a:latin typeface="+mj-lt"/>
                <a:ea typeface="+mn-ea"/>
                <a:cs typeface="+mn-cs"/>
              </a:rPr>
              <a:t>suis</a:t>
            </a:r>
            <a:r>
              <a:rPr kumimoji="0" lang="en-GB" sz="2000" b="0" i="0" u="none" strike="noStrike" kern="0" cap="none" spc="0" normalizeH="0" baseline="0" noProof="0" dirty="0">
                <a:ln>
                  <a:noFill/>
                </a:ln>
                <a:solidFill>
                  <a:srgbClr val="4472C4">
                    <a:lumMod val="50000"/>
                  </a:srgbClr>
                </a:solidFill>
                <a:effectLst/>
                <a:uLnTx/>
                <a:uFillTx/>
                <a:latin typeface="+mj-lt"/>
                <a:ea typeface="+mn-ea"/>
                <a:cs typeface="+mn-cs"/>
              </a:rPr>
              <a:t> </a:t>
            </a:r>
            <a:r>
              <a:rPr kumimoji="0" lang="en-GB" sz="2000" b="0" i="0" u="none" strike="noStrike" kern="0" cap="none" spc="0" normalizeH="0" baseline="0" noProof="0" dirty="0" err="1">
                <a:ln>
                  <a:noFill/>
                </a:ln>
                <a:solidFill>
                  <a:srgbClr val="4472C4">
                    <a:lumMod val="50000"/>
                  </a:srgbClr>
                </a:solidFill>
                <a:effectLst/>
                <a:uLnTx/>
                <a:uFillTx/>
                <a:latin typeface="+mj-lt"/>
                <a:ea typeface="+mn-ea"/>
                <a:cs typeface="+mn-cs"/>
              </a:rPr>
              <a:t>grande</a:t>
            </a:r>
            <a:r>
              <a:rPr kumimoji="0" lang="en-GB" sz="2000" b="0" i="0" u="none" strike="noStrike" kern="0" cap="none" spc="0" normalizeH="0" baseline="0" noProof="0" dirty="0">
                <a:ln>
                  <a:noFill/>
                </a:ln>
                <a:solidFill>
                  <a:srgbClr val="4472C4">
                    <a:lumMod val="50000"/>
                  </a:srgbClr>
                </a:solidFill>
                <a:effectLst/>
                <a:uLnTx/>
                <a:uFillTx/>
                <a:latin typeface="+mj-lt"/>
                <a:ea typeface="+mn-ea"/>
                <a:cs typeface="+mn-cs"/>
              </a:rPr>
              <a:t> et </a:t>
            </a:r>
            <a:r>
              <a:rPr kumimoji="0" lang="en-GB" sz="2000" b="0" i="0" u="none" strike="noStrike" kern="0" cap="none" spc="0" normalizeH="0" baseline="0" noProof="0" dirty="0" err="1">
                <a:ln>
                  <a:noFill/>
                </a:ln>
                <a:solidFill>
                  <a:srgbClr val="4472C4">
                    <a:lumMod val="50000"/>
                  </a:srgbClr>
                </a:solidFill>
                <a:effectLst/>
                <a:uLnTx/>
                <a:uFillTx/>
                <a:latin typeface="+mj-lt"/>
                <a:ea typeface="+mn-ea"/>
                <a:cs typeface="+mn-cs"/>
              </a:rPr>
              <a:t>française</a:t>
            </a:r>
            <a:endParaRPr kumimoji="0" lang="en-GB" sz="2000" b="0" i="0" u="none" strike="noStrike" kern="0" cap="none" spc="0" normalizeH="0" baseline="0" noProof="0" dirty="0">
              <a:ln>
                <a:noFill/>
              </a:ln>
              <a:solidFill>
                <a:srgbClr val="4472C4">
                  <a:lumMod val="50000"/>
                </a:srgbClr>
              </a:solidFill>
              <a:effectLst/>
              <a:uLnTx/>
              <a:uFillTx/>
              <a:latin typeface="+mj-l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4472C4">
                    <a:lumMod val="50000"/>
                  </a:srgbClr>
                </a:solidFill>
                <a:effectLst/>
                <a:uLnTx/>
                <a:uFillTx/>
                <a:latin typeface="+mj-lt"/>
                <a:ea typeface="+mn-ea"/>
                <a:cs typeface="+mn-cs"/>
              </a:rPr>
              <a:t>@</a:t>
            </a:r>
            <a:r>
              <a:rPr kumimoji="0" lang="en-GB" sz="2000" b="0" i="1" u="none" strike="noStrike" kern="0" cap="none" spc="0" normalizeH="0" baseline="0" noProof="0" dirty="0" err="1">
                <a:ln>
                  <a:noFill/>
                </a:ln>
                <a:solidFill>
                  <a:srgbClr val="4472C4">
                    <a:lumMod val="50000"/>
                  </a:srgbClr>
                </a:solidFill>
                <a:effectLst/>
                <a:uLnTx/>
                <a:uFillTx/>
                <a:latin typeface="+mj-lt"/>
                <a:ea typeface="+mn-ea"/>
                <a:cs typeface="+mn-cs"/>
              </a:rPr>
              <a:t>crazeeTee</a:t>
            </a:r>
            <a:endParaRPr kumimoji="0" lang="en-GB" sz="2000" b="0" i="1" u="none" strike="noStrike" kern="0" cap="none" spc="0" normalizeH="0" baseline="0" noProof="0" dirty="0">
              <a:ln>
                <a:noFill/>
              </a:ln>
              <a:solidFill>
                <a:srgbClr val="4472C4">
                  <a:lumMod val="50000"/>
                </a:srgbClr>
              </a:solidFill>
              <a:effectLst/>
              <a:uLnTx/>
              <a:uFillTx/>
              <a:latin typeface="+mj-lt"/>
              <a:ea typeface="+mn-ea"/>
              <a:cs typeface="+mn-cs"/>
            </a:endParaRPr>
          </a:p>
        </p:txBody>
      </p:sp>
      <p:sp>
        <p:nvSpPr>
          <p:cNvPr id="357" name="Rectangle 356">
            <a:extLst>
              <a:ext uri="{FF2B5EF4-FFF2-40B4-BE49-F238E27FC236}">
                <a16:creationId xmlns:a16="http://schemas.microsoft.com/office/drawing/2014/main" id="{5DC0AF10-6A2F-4FCB-91B6-995F94617AF1}"/>
              </a:ext>
            </a:extLst>
          </p:cNvPr>
          <p:cNvSpPr/>
          <p:nvPr/>
        </p:nvSpPr>
        <p:spPr>
          <a:xfrm>
            <a:off x="10741581" y="5950205"/>
            <a:ext cx="835486"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w="22225">
                  <a:solidFill>
                    <a:srgbClr val="ED7D31"/>
                  </a:solidFill>
                  <a:prstDash val="solid"/>
                </a:ln>
                <a:solidFill>
                  <a:srgbClr val="ED7D31">
                    <a:lumMod val="40000"/>
                    <a:lumOff val="60000"/>
                  </a:srgbClr>
                </a:solidFill>
                <a:effectLst/>
                <a:uLnTx/>
                <a:uFillTx/>
              </a:rPr>
              <a:t>Thalia</a:t>
            </a:r>
            <a:endPar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endParaRPr>
          </a:p>
        </p:txBody>
      </p:sp>
      <p:sp>
        <p:nvSpPr>
          <p:cNvPr id="358" name="Rectangle 357">
            <a:extLst>
              <a:ext uri="{FF2B5EF4-FFF2-40B4-BE49-F238E27FC236}">
                <a16:creationId xmlns:a16="http://schemas.microsoft.com/office/drawing/2014/main" id="{97A70D29-41A6-4DC4-BC90-2E6B0E26C1E9}"/>
              </a:ext>
            </a:extLst>
          </p:cNvPr>
          <p:cNvSpPr/>
          <p:nvPr/>
        </p:nvSpPr>
        <p:spPr>
          <a:xfrm>
            <a:off x="9610504" y="5999826"/>
            <a:ext cx="715260"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Toby</a:t>
            </a:r>
          </a:p>
        </p:txBody>
      </p:sp>
      <p:pic>
        <p:nvPicPr>
          <p:cNvPr id="359" name="Picture 358">
            <a:extLst>
              <a:ext uri="{FF2B5EF4-FFF2-40B4-BE49-F238E27FC236}">
                <a16:creationId xmlns:a16="http://schemas.microsoft.com/office/drawing/2014/main" id="{B3F53609-F880-477B-82BD-80348A3CA8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3522" y="2236416"/>
            <a:ext cx="342612" cy="682940"/>
          </a:xfrm>
          <a:prstGeom prst="rect">
            <a:avLst/>
          </a:prstGeom>
        </p:spPr>
      </p:pic>
      <p:pic>
        <p:nvPicPr>
          <p:cNvPr id="360" name="Picture 359">
            <a:extLst>
              <a:ext uri="{FF2B5EF4-FFF2-40B4-BE49-F238E27FC236}">
                <a16:creationId xmlns:a16="http://schemas.microsoft.com/office/drawing/2014/main" id="{E9A4505B-A33E-4634-8394-F7551C31A5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3522" y="3846799"/>
            <a:ext cx="342612" cy="682940"/>
          </a:xfrm>
          <a:prstGeom prst="rect">
            <a:avLst/>
          </a:prstGeom>
        </p:spPr>
      </p:pic>
      <p:pic>
        <p:nvPicPr>
          <p:cNvPr id="361" name="Picture 360">
            <a:extLst>
              <a:ext uri="{FF2B5EF4-FFF2-40B4-BE49-F238E27FC236}">
                <a16:creationId xmlns:a16="http://schemas.microsoft.com/office/drawing/2014/main" id="{8B3091CB-2EA3-40EF-A97E-4FC43C2564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3896" y="5387879"/>
            <a:ext cx="342612" cy="682940"/>
          </a:xfrm>
          <a:prstGeom prst="rect">
            <a:avLst/>
          </a:prstGeom>
        </p:spPr>
      </p:pic>
      <p:pic>
        <p:nvPicPr>
          <p:cNvPr id="362" name="Picture 361">
            <a:extLst>
              <a:ext uri="{FF2B5EF4-FFF2-40B4-BE49-F238E27FC236}">
                <a16:creationId xmlns:a16="http://schemas.microsoft.com/office/drawing/2014/main" id="{D02EB05D-6456-4BE0-9B91-07B0491A05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2998" y="2200857"/>
            <a:ext cx="363828" cy="725232"/>
          </a:xfrm>
          <a:prstGeom prst="rect">
            <a:avLst/>
          </a:prstGeom>
        </p:spPr>
      </p:pic>
      <p:pic>
        <p:nvPicPr>
          <p:cNvPr id="363" name="Picture 362">
            <a:extLst>
              <a:ext uri="{FF2B5EF4-FFF2-40B4-BE49-F238E27FC236}">
                <a16:creationId xmlns:a16="http://schemas.microsoft.com/office/drawing/2014/main" id="{3570007A-81B8-4ED5-A42B-CD71231AD8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06553" y="3805751"/>
            <a:ext cx="363828" cy="725232"/>
          </a:xfrm>
          <a:prstGeom prst="rect">
            <a:avLst/>
          </a:prstGeom>
        </p:spPr>
      </p:pic>
      <p:pic>
        <p:nvPicPr>
          <p:cNvPr id="364" name="Picture 363">
            <a:extLst>
              <a:ext uri="{FF2B5EF4-FFF2-40B4-BE49-F238E27FC236}">
                <a16:creationId xmlns:a16="http://schemas.microsoft.com/office/drawing/2014/main" id="{3D13954D-7069-419C-B4BE-8652D073FF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4363" y="5343993"/>
            <a:ext cx="363828" cy="725232"/>
          </a:xfrm>
          <a:prstGeom prst="rect">
            <a:avLst/>
          </a:prstGeom>
        </p:spPr>
      </p:pic>
      <p:pic>
        <p:nvPicPr>
          <p:cNvPr id="365" name="Picture 364">
            <a:extLst>
              <a:ext uri="{FF2B5EF4-FFF2-40B4-BE49-F238E27FC236}">
                <a16:creationId xmlns:a16="http://schemas.microsoft.com/office/drawing/2014/main" id="{D5E11663-BE56-4C83-BE2C-FC5A6DA960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1864" y="2216697"/>
            <a:ext cx="498794" cy="519576"/>
          </a:xfrm>
          <a:prstGeom prst="rect">
            <a:avLst/>
          </a:prstGeom>
        </p:spPr>
      </p:pic>
      <p:pic>
        <p:nvPicPr>
          <p:cNvPr id="366" name="Picture 365">
            <a:extLst>
              <a:ext uri="{FF2B5EF4-FFF2-40B4-BE49-F238E27FC236}">
                <a16:creationId xmlns:a16="http://schemas.microsoft.com/office/drawing/2014/main" id="{51BDFD15-44E6-41DA-8C44-EC839EACB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674" y="3817187"/>
            <a:ext cx="498794" cy="519576"/>
          </a:xfrm>
          <a:prstGeom prst="rect">
            <a:avLst/>
          </a:prstGeom>
        </p:spPr>
      </p:pic>
      <p:pic>
        <p:nvPicPr>
          <p:cNvPr id="367" name="Picture 366">
            <a:extLst>
              <a:ext uri="{FF2B5EF4-FFF2-40B4-BE49-F238E27FC236}">
                <a16:creationId xmlns:a16="http://schemas.microsoft.com/office/drawing/2014/main" id="{E2CB4FD1-D00A-4735-9507-4B9499681F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0607" y="5361111"/>
            <a:ext cx="498794" cy="519576"/>
          </a:xfrm>
          <a:prstGeom prst="rect">
            <a:avLst/>
          </a:prstGeom>
        </p:spPr>
      </p:pic>
      <p:pic>
        <p:nvPicPr>
          <p:cNvPr id="368" name="Picture 367">
            <a:extLst>
              <a:ext uri="{FF2B5EF4-FFF2-40B4-BE49-F238E27FC236}">
                <a16:creationId xmlns:a16="http://schemas.microsoft.com/office/drawing/2014/main" id="{C1E3D785-8B44-408C-8168-E53F82FAD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481" y="2245992"/>
            <a:ext cx="498794" cy="519576"/>
          </a:xfrm>
          <a:prstGeom prst="rect">
            <a:avLst/>
          </a:prstGeom>
        </p:spPr>
      </p:pic>
      <p:pic>
        <p:nvPicPr>
          <p:cNvPr id="369" name="Picture 368">
            <a:extLst>
              <a:ext uri="{FF2B5EF4-FFF2-40B4-BE49-F238E27FC236}">
                <a16:creationId xmlns:a16="http://schemas.microsoft.com/office/drawing/2014/main" id="{5B4C5254-C482-4DE4-AFD9-E219B3EC33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6520" y="3832364"/>
            <a:ext cx="498794" cy="519576"/>
          </a:xfrm>
          <a:prstGeom prst="rect">
            <a:avLst/>
          </a:prstGeom>
        </p:spPr>
      </p:pic>
      <p:pic>
        <p:nvPicPr>
          <p:cNvPr id="370" name="Picture 369">
            <a:extLst>
              <a:ext uri="{FF2B5EF4-FFF2-40B4-BE49-F238E27FC236}">
                <a16:creationId xmlns:a16="http://schemas.microsoft.com/office/drawing/2014/main" id="{ACB0D9BD-060E-44D8-AEC2-BE839F798F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481" y="5290939"/>
            <a:ext cx="498794" cy="519576"/>
          </a:xfrm>
          <a:prstGeom prst="rect">
            <a:avLst/>
          </a:prstGeom>
        </p:spPr>
      </p:pic>
      <p:sp>
        <p:nvSpPr>
          <p:cNvPr id="371" name="Rectangle 370">
            <a:extLst>
              <a:ext uri="{FF2B5EF4-FFF2-40B4-BE49-F238E27FC236}">
                <a16:creationId xmlns:a16="http://schemas.microsoft.com/office/drawing/2014/main" id="{BDB90F24-CA41-4B68-81DD-E74879253FCF}"/>
              </a:ext>
            </a:extLst>
          </p:cNvPr>
          <p:cNvSpPr/>
          <p:nvPr/>
        </p:nvSpPr>
        <p:spPr>
          <a:xfrm>
            <a:off x="-31831" y="199929"/>
            <a:ext cx="521297" cy="52322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1)</a:t>
            </a:r>
          </a:p>
        </p:txBody>
      </p:sp>
      <p:sp>
        <p:nvSpPr>
          <p:cNvPr id="372" name="Rectangle 371">
            <a:extLst>
              <a:ext uri="{FF2B5EF4-FFF2-40B4-BE49-F238E27FC236}">
                <a16:creationId xmlns:a16="http://schemas.microsoft.com/office/drawing/2014/main" id="{D08BE0F8-7540-4641-8F8F-F7AA7D6CF9E9}"/>
              </a:ext>
            </a:extLst>
          </p:cNvPr>
          <p:cNvSpPr/>
          <p:nvPr/>
        </p:nvSpPr>
        <p:spPr>
          <a:xfrm>
            <a:off x="24389" y="1918180"/>
            <a:ext cx="521297" cy="52322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2)</a:t>
            </a:r>
          </a:p>
        </p:txBody>
      </p:sp>
      <p:sp>
        <p:nvSpPr>
          <p:cNvPr id="373" name="Rectangle 372">
            <a:extLst>
              <a:ext uri="{FF2B5EF4-FFF2-40B4-BE49-F238E27FC236}">
                <a16:creationId xmlns:a16="http://schemas.microsoft.com/office/drawing/2014/main" id="{ABC011BE-3402-4877-B736-EF309252611C}"/>
              </a:ext>
            </a:extLst>
          </p:cNvPr>
          <p:cNvSpPr/>
          <p:nvPr/>
        </p:nvSpPr>
        <p:spPr>
          <a:xfrm>
            <a:off x="42039" y="3452406"/>
            <a:ext cx="521297" cy="52322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3)</a:t>
            </a:r>
          </a:p>
        </p:txBody>
      </p:sp>
      <p:sp>
        <p:nvSpPr>
          <p:cNvPr id="374" name="Rectangle 373">
            <a:extLst>
              <a:ext uri="{FF2B5EF4-FFF2-40B4-BE49-F238E27FC236}">
                <a16:creationId xmlns:a16="http://schemas.microsoft.com/office/drawing/2014/main" id="{D87F2546-BABC-41CC-A866-391AF05443B9}"/>
              </a:ext>
            </a:extLst>
          </p:cNvPr>
          <p:cNvSpPr/>
          <p:nvPr/>
        </p:nvSpPr>
        <p:spPr>
          <a:xfrm>
            <a:off x="42039" y="4826852"/>
            <a:ext cx="521297" cy="52322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4)</a:t>
            </a:r>
          </a:p>
        </p:txBody>
      </p:sp>
      <p:sp>
        <p:nvSpPr>
          <p:cNvPr id="375" name="Rectangle 374">
            <a:extLst>
              <a:ext uri="{FF2B5EF4-FFF2-40B4-BE49-F238E27FC236}">
                <a16:creationId xmlns:a16="http://schemas.microsoft.com/office/drawing/2014/main" id="{5F00C0BF-2CC9-4D97-BDBC-A2C88576AB93}"/>
              </a:ext>
            </a:extLst>
          </p:cNvPr>
          <p:cNvSpPr/>
          <p:nvPr/>
        </p:nvSpPr>
        <p:spPr>
          <a:xfrm>
            <a:off x="5944599" y="140176"/>
            <a:ext cx="521297" cy="52322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5)</a:t>
            </a:r>
          </a:p>
        </p:txBody>
      </p:sp>
      <p:sp>
        <p:nvSpPr>
          <p:cNvPr id="376" name="Rectangle 375">
            <a:extLst>
              <a:ext uri="{FF2B5EF4-FFF2-40B4-BE49-F238E27FC236}">
                <a16:creationId xmlns:a16="http://schemas.microsoft.com/office/drawing/2014/main" id="{1CAB4FE0-9DAB-4E8C-AC1B-2624C388967A}"/>
              </a:ext>
            </a:extLst>
          </p:cNvPr>
          <p:cNvSpPr/>
          <p:nvPr/>
        </p:nvSpPr>
        <p:spPr>
          <a:xfrm>
            <a:off x="5975756" y="1918180"/>
            <a:ext cx="521297" cy="52322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6)</a:t>
            </a:r>
          </a:p>
        </p:txBody>
      </p:sp>
      <p:sp>
        <p:nvSpPr>
          <p:cNvPr id="377" name="Rounded Rectangular Callout 58">
            <a:extLst>
              <a:ext uri="{FF2B5EF4-FFF2-40B4-BE49-F238E27FC236}">
                <a16:creationId xmlns:a16="http://schemas.microsoft.com/office/drawing/2014/main" id="{BCBB2603-534F-4FB9-B9A5-0E439C014BB4}"/>
              </a:ext>
            </a:extLst>
          </p:cNvPr>
          <p:cNvSpPr/>
          <p:nvPr/>
        </p:nvSpPr>
        <p:spPr>
          <a:xfrm>
            <a:off x="6497900" y="140176"/>
            <a:ext cx="2743200" cy="1317960"/>
          </a:xfrm>
          <a:prstGeom prst="wedgeRoundRectCallout">
            <a:avLst>
              <a:gd name="adj1" fmla="val -47708"/>
              <a:gd name="adj2" fmla="val 80395"/>
              <a:gd name="adj3" fmla="val 16667"/>
            </a:avLst>
          </a:prstGeom>
          <a:noFill/>
          <a:ln w="762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ea typeface="+mn-ea"/>
                <a:cs typeface="+mn-cs"/>
              </a:rPr>
              <a:t>je </a:t>
            </a:r>
            <a:r>
              <a:rPr kumimoji="0" lang="en-GB" sz="2000" b="0" i="0" u="none" strike="noStrike" kern="0" cap="none" spc="0" normalizeH="0" baseline="0" noProof="0" dirty="0" err="1">
                <a:ln>
                  <a:noFill/>
                </a:ln>
                <a:solidFill>
                  <a:srgbClr val="4472C4">
                    <a:lumMod val="50000"/>
                  </a:srgbClr>
                </a:solidFill>
                <a:effectLst/>
                <a:uLnTx/>
                <a:uFillTx/>
                <a:latin typeface="+mj-lt"/>
                <a:ea typeface="+mn-ea"/>
                <a:cs typeface="+mn-cs"/>
              </a:rPr>
              <a:t>suis</a:t>
            </a:r>
            <a:r>
              <a:rPr kumimoji="0" lang="en-GB" sz="2000" b="0" i="0" u="none" strike="noStrike" kern="0" cap="none" spc="0" normalizeH="0" baseline="0" noProof="0" dirty="0">
                <a:ln>
                  <a:noFill/>
                </a:ln>
                <a:solidFill>
                  <a:srgbClr val="4472C4">
                    <a:lumMod val="50000"/>
                  </a:srgbClr>
                </a:solidFill>
                <a:effectLst/>
                <a:uLnTx/>
                <a:uFillTx/>
                <a:latin typeface="+mj-lt"/>
                <a:ea typeface="+mn-ea"/>
                <a:cs typeface="+mn-cs"/>
              </a:rPr>
              <a:t> petite et </a:t>
            </a:r>
            <a:r>
              <a:rPr kumimoji="0" lang="en-GB" sz="2000" b="0" i="0" u="none" strike="noStrike" kern="0" cap="none" spc="0" normalizeH="0" baseline="0" noProof="0" dirty="0" err="1">
                <a:ln>
                  <a:noFill/>
                </a:ln>
                <a:solidFill>
                  <a:srgbClr val="4472C4">
                    <a:lumMod val="50000"/>
                  </a:srgbClr>
                </a:solidFill>
                <a:effectLst/>
                <a:uLnTx/>
                <a:uFillTx/>
                <a:latin typeface="+mj-lt"/>
                <a:ea typeface="+mn-ea"/>
                <a:cs typeface="+mn-cs"/>
              </a:rPr>
              <a:t>française</a:t>
            </a:r>
            <a:endParaRPr kumimoji="0" lang="en-GB" sz="2000" b="0" i="0" u="none" strike="noStrike" kern="0" cap="none" spc="0" normalizeH="0" baseline="0" noProof="0" dirty="0">
              <a:ln>
                <a:noFill/>
              </a:ln>
              <a:solidFill>
                <a:srgbClr val="4472C4">
                  <a:lumMod val="50000"/>
                </a:srgbClr>
              </a:solidFill>
              <a:effectLst/>
              <a:uLnTx/>
              <a:uFillTx/>
              <a:latin typeface="+mj-l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4472C4">
                    <a:lumMod val="50000"/>
                  </a:srgbClr>
                </a:solidFill>
                <a:effectLst/>
                <a:uLnTx/>
                <a:uFillTx/>
                <a:latin typeface="+mj-lt"/>
                <a:ea typeface="+mn-ea"/>
                <a:cs typeface="+mn-cs"/>
              </a:rPr>
              <a:t>@booboo456</a:t>
            </a:r>
          </a:p>
        </p:txBody>
      </p:sp>
      <p:sp>
        <p:nvSpPr>
          <p:cNvPr id="378" name="Rounded Rectangular Callout 59">
            <a:extLst>
              <a:ext uri="{FF2B5EF4-FFF2-40B4-BE49-F238E27FC236}">
                <a16:creationId xmlns:a16="http://schemas.microsoft.com/office/drawing/2014/main" id="{A0BBBA58-79CF-460F-BEC1-E8FAF823E4D7}"/>
              </a:ext>
            </a:extLst>
          </p:cNvPr>
          <p:cNvSpPr/>
          <p:nvPr/>
        </p:nvSpPr>
        <p:spPr>
          <a:xfrm>
            <a:off x="545686" y="1733619"/>
            <a:ext cx="2743200" cy="1317960"/>
          </a:xfrm>
          <a:prstGeom prst="wedgeRoundRectCallout">
            <a:avLst>
              <a:gd name="adj1" fmla="val -47708"/>
              <a:gd name="adj2" fmla="val 80395"/>
              <a:gd name="adj3" fmla="val 16667"/>
            </a:avLst>
          </a:prstGeom>
          <a:noFill/>
          <a:ln w="762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mj-lt"/>
                <a:ea typeface="+mn-ea"/>
                <a:cs typeface="+mn-cs"/>
              </a:rPr>
              <a:t>je </a:t>
            </a:r>
            <a:r>
              <a:rPr kumimoji="0" lang="en-GB" sz="2000" b="0" i="0" u="none" strike="noStrike" kern="0" cap="none" spc="0" normalizeH="0" baseline="0" noProof="0" dirty="0" err="1">
                <a:ln>
                  <a:noFill/>
                </a:ln>
                <a:solidFill>
                  <a:srgbClr val="4472C4">
                    <a:lumMod val="50000"/>
                  </a:srgbClr>
                </a:solidFill>
                <a:effectLst/>
                <a:uLnTx/>
                <a:uFillTx/>
                <a:latin typeface="+mj-lt"/>
                <a:ea typeface="+mn-ea"/>
                <a:cs typeface="+mn-cs"/>
              </a:rPr>
              <a:t>suis</a:t>
            </a:r>
            <a:r>
              <a:rPr kumimoji="0" lang="en-GB" sz="2000" b="0" i="0" u="none" strike="noStrike" kern="0" cap="none" spc="0" normalizeH="0" baseline="0" noProof="0" dirty="0">
                <a:ln>
                  <a:noFill/>
                </a:ln>
                <a:solidFill>
                  <a:srgbClr val="4472C4">
                    <a:lumMod val="50000"/>
                  </a:srgbClr>
                </a:solidFill>
                <a:effectLst/>
                <a:uLnTx/>
                <a:uFillTx/>
                <a:latin typeface="+mj-lt"/>
                <a:ea typeface="+mn-ea"/>
                <a:cs typeface="+mn-cs"/>
              </a:rPr>
              <a:t> </a:t>
            </a:r>
            <a:r>
              <a:rPr kumimoji="0" lang="en-GB" sz="2000" b="0" i="0" u="none" strike="noStrike" kern="0" cap="none" spc="0" normalizeH="0" baseline="0" noProof="0" dirty="0" err="1">
                <a:ln>
                  <a:noFill/>
                </a:ln>
                <a:solidFill>
                  <a:srgbClr val="4472C4">
                    <a:lumMod val="50000"/>
                  </a:srgbClr>
                </a:solidFill>
                <a:effectLst/>
                <a:uLnTx/>
                <a:uFillTx/>
                <a:latin typeface="+mj-lt"/>
                <a:ea typeface="+mn-ea"/>
                <a:cs typeface="+mn-cs"/>
              </a:rPr>
              <a:t>anglaise</a:t>
            </a:r>
            <a:r>
              <a:rPr kumimoji="0" lang="en-GB" sz="2000" b="0" i="0" u="none" strike="noStrike" kern="0" cap="none" spc="0" normalizeH="0" baseline="0" noProof="0" dirty="0">
                <a:ln>
                  <a:noFill/>
                </a:ln>
                <a:solidFill>
                  <a:srgbClr val="4472C4">
                    <a:lumMod val="50000"/>
                  </a:srgbClr>
                </a:solidFill>
                <a:effectLst/>
                <a:uLnTx/>
                <a:uFillTx/>
                <a:latin typeface="+mj-lt"/>
                <a:ea typeface="+mn-ea"/>
                <a:cs typeface="+mn-cs"/>
              </a:rPr>
              <a:t> et petite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4472C4">
                    <a:lumMod val="50000"/>
                  </a:srgbClr>
                </a:solidFill>
                <a:effectLst/>
                <a:uLnTx/>
                <a:uFillTx/>
                <a:latin typeface="+mj-lt"/>
                <a:ea typeface="+mn-ea"/>
                <a:cs typeface="+mn-cs"/>
              </a:rPr>
              <a:t>@</a:t>
            </a:r>
            <a:r>
              <a:rPr kumimoji="0" lang="en-GB" sz="2000" b="0" i="1" u="none" strike="noStrike" kern="0" cap="none" spc="0" normalizeH="0" baseline="0" noProof="0" dirty="0" err="1">
                <a:ln>
                  <a:noFill/>
                </a:ln>
                <a:solidFill>
                  <a:srgbClr val="4472C4">
                    <a:lumMod val="50000"/>
                  </a:srgbClr>
                </a:solidFill>
                <a:effectLst/>
                <a:uLnTx/>
                <a:uFillTx/>
                <a:latin typeface="+mj-lt"/>
                <a:ea typeface="+mn-ea"/>
                <a:cs typeface="+mn-cs"/>
              </a:rPr>
              <a:t>moviestar</a:t>
            </a:r>
            <a:endParaRPr kumimoji="0" lang="en-GB" sz="2000" b="0" i="1" u="none" strike="noStrike" kern="0" cap="none" spc="0" normalizeH="0" baseline="0" noProof="0" dirty="0">
              <a:ln>
                <a:noFill/>
              </a:ln>
              <a:solidFill>
                <a:srgbClr val="4472C4">
                  <a:lumMod val="50000"/>
                </a:srgbClr>
              </a:solidFill>
              <a:effectLst/>
              <a:uLnTx/>
              <a:uFillTx/>
              <a:latin typeface="+mj-lt"/>
              <a:ea typeface="+mn-ea"/>
              <a:cs typeface="+mn-cs"/>
            </a:endParaRPr>
          </a:p>
        </p:txBody>
      </p:sp>
      <p:sp>
        <p:nvSpPr>
          <p:cNvPr id="379" name="Rectangle 378">
            <a:extLst>
              <a:ext uri="{FF2B5EF4-FFF2-40B4-BE49-F238E27FC236}">
                <a16:creationId xmlns:a16="http://schemas.microsoft.com/office/drawing/2014/main" id="{81C4AC5D-C1F8-485F-8326-BBCD6F3B9FB4}"/>
              </a:ext>
            </a:extLst>
          </p:cNvPr>
          <p:cNvSpPr/>
          <p:nvPr/>
        </p:nvSpPr>
        <p:spPr>
          <a:xfrm>
            <a:off x="6005637" y="3509920"/>
            <a:ext cx="521297" cy="52322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7)</a:t>
            </a:r>
          </a:p>
        </p:txBody>
      </p:sp>
      <p:sp>
        <p:nvSpPr>
          <p:cNvPr id="380" name="Rectangle 379">
            <a:extLst>
              <a:ext uri="{FF2B5EF4-FFF2-40B4-BE49-F238E27FC236}">
                <a16:creationId xmlns:a16="http://schemas.microsoft.com/office/drawing/2014/main" id="{C77FC783-17A7-4446-B2CA-53FD0DE6211D}"/>
              </a:ext>
            </a:extLst>
          </p:cNvPr>
          <p:cNvSpPr/>
          <p:nvPr/>
        </p:nvSpPr>
        <p:spPr>
          <a:xfrm>
            <a:off x="6048795" y="5015744"/>
            <a:ext cx="521297" cy="52322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8)</a:t>
            </a:r>
          </a:p>
        </p:txBody>
      </p:sp>
      <p:sp>
        <p:nvSpPr>
          <p:cNvPr id="381" name="TextBox 380">
            <a:extLst>
              <a:ext uri="{FF2B5EF4-FFF2-40B4-BE49-F238E27FC236}">
                <a16:creationId xmlns:a16="http://schemas.microsoft.com/office/drawing/2014/main" id="{F44832F1-B028-4637-B5F5-D78F66E3AAED}"/>
              </a:ext>
            </a:extLst>
          </p:cNvPr>
          <p:cNvSpPr txBox="1"/>
          <p:nvPr/>
        </p:nvSpPr>
        <p:spPr>
          <a:xfrm>
            <a:off x="4808662" y="529752"/>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382" name="Rectangle 381">
            <a:extLst>
              <a:ext uri="{FF2B5EF4-FFF2-40B4-BE49-F238E27FC236}">
                <a16:creationId xmlns:a16="http://schemas.microsoft.com/office/drawing/2014/main" id="{4BCA652B-F9E5-4C13-90AC-73E29C6E48CB}"/>
              </a:ext>
            </a:extLst>
          </p:cNvPr>
          <p:cNvSpPr/>
          <p:nvPr/>
        </p:nvSpPr>
        <p:spPr>
          <a:xfrm>
            <a:off x="3432292" y="1164006"/>
            <a:ext cx="731290"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Bella</a:t>
            </a:r>
          </a:p>
        </p:txBody>
      </p:sp>
      <p:sp>
        <p:nvSpPr>
          <p:cNvPr id="383" name="Rectangle 382">
            <a:extLst>
              <a:ext uri="{FF2B5EF4-FFF2-40B4-BE49-F238E27FC236}">
                <a16:creationId xmlns:a16="http://schemas.microsoft.com/office/drawing/2014/main" id="{05AD1B79-69B9-4164-984C-EB09B740E74E}"/>
              </a:ext>
            </a:extLst>
          </p:cNvPr>
          <p:cNvSpPr/>
          <p:nvPr/>
        </p:nvSpPr>
        <p:spPr>
          <a:xfrm>
            <a:off x="4820214" y="1164006"/>
            <a:ext cx="660758"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Paul</a:t>
            </a:r>
          </a:p>
        </p:txBody>
      </p:sp>
      <p:pic>
        <p:nvPicPr>
          <p:cNvPr id="384" name="Picture 383">
            <a:extLst>
              <a:ext uri="{FF2B5EF4-FFF2-40B4-BE49-F238E27FC236}">
                <a16:creationId xmlns:a16="http://schemas.microsoft.com/office/drawing/2014/main" id="{E6139D9B-A77B-4901-BF09-DD25F109F5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8288" y="515017"/>
            <a:ext cx="342612" cy="682940"/>
          </a:xfrm>
          <a:prstGeom prst="rect">
            <a:avLst/>
          </a:prstGeom>
        </p:spPr>
      </p:pic>
      <p:pic>
        <p:nvPicPr>
          <p:cNvPr id="385" name="Picture 384">
            <a:extLst>
              <a:ext uri="{FF2B5EF4-FFF2-40B4-BE49-F238E27FC236}">
                <a16:creationId xmlns:a16="http://schemas.microsoft.com/office/drawing/2014/main" id="{4946FA58-1BAD-46AC-B18C-5083EF6C92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8615" y="564200"/>
            <a:ext cx="363828" cy="725232"/>
          </a:xfrm>
          <a:prstGeom prst="rect">
            <a:avLst/>
          </a:prstGeom>
        </p:spPr>
      </p:pic>
      <p:pic>
        <p:nvPicPr>
          <p:cNvPr id="386" name="Picture 385">
            <a:extLst>
              <a:ext uri="{FF2B5EF4-FFF2-40B4-BE49-F238E27FC236}">
                <a16:creationId xmlns:a16="http://schemas.microsoft.com/office/drawing/2014/main" id="{BC7825D0-596B-4C09-9754-4317583B4A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6873" y="585254"/>
            <a:ext cx="498794" cy="519576"/>
          </a:xfrm>
          <a:prstGeom prst="rect">
            <a:avLst/>
          </a:prstGeom>
        </p:spPr>
      </p:pic>
      <p:sp>
        <p:nvSpPr>
          <p:cNvPr id="387" name="TextBox 386">
            <a:extLst>
              <a:ext uri="{FF2B5EF4-FFF2-40B4-BE49-F238E27FC236}">
                <a16:creationId xmlns:a16="http://schemas.microsoft.com/office/drawing/2014/main" id="{9E8CDA86-06CE-4EAE-AFE8-4AC10947BAF2}"/>
              </a:ext>
            </a:extLst>
          </p:cNvPr>
          <p:cNvSpPr txBox="1"/>
          <p:nvPr/>
        </p:nvSpPr>
        <p:spPr>
          <a:xfrm>
            <a:off x="3529422" y="519936"/>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388" name="TextBox 387">
            <a:extLst>
              <a:ext uri="{FF2B5EF4-FFF2-40B4-BE49-F238E27FC236}">
                <a16:creationId xmlns:a16="http://schemas.microsoft.com/office/drawing/2014/main" id="{D754B28F-B9A4-4AF2-930A-627D307CA395}"/>
              </a:ext>
            </a:extLst>
          </p:cNvPr>
          <p:cNvSpPr txBox="1"/>
          <p:nvPr/>
        </p:nvSpPr>
        <p:spPr>
          <a:xfrm>
            <a:off x="9514161" y="566626"/>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389" name="TextBox 388">
            <a:extLst>
              <a:ext uri="{FF2B5EF4-FFF2-40B4-BE49-F238E27FC236}">
                <a16:creationId xmlns:a16="http://schemas.microsoft.com/office/drawing/2014/main" id="{548D4A28-776B-4BC5-BCDD-AA392FA8F85E}"/>
              </a:ext>
            </a:extLst>
          </p:cNvPr>
          <p:cNvSpPr txBox="1"/>
          <p:nvPr/>
        </p:nvSpPr>
        <p:spPr>
          <a:xfrm>
            <a:off x="10777169" y="578954"/>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390" name="Rectangle 389">
            <a:extLst>
              <a:ext uri="{FF2B5EF4-FFF2-40B4-BE49-F238E27FC236}">
                <a16:creationId xmlns:a16="http://schemas.microsoft.com/office/drawing/2014/main" id="{A6B79D74-F345-4DB3-8DAA-380EE7C14B83}"/>
              </a:ext>
            </a:extLst>
          </p:cNvPr>
          <p:cNvSpPr/>
          <p:nvPr/>
        </p:nvSpPr>
        <p:spPr>
          <a:xfrm>
            <a:off x="9445658" y="1246518"/>
            <a:ext cx="864339"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w="22225">
                  <a:solidFill>
                    <a:srgbClr val="ED7D31"/>
                  </a:solidFill>
                  <a:prstDash val="solid"/>
                </a:ln>
                <a:solidFill>
                  <a:srgbClr val="ED7D31">
                    <a:lumMod val="40000"/>
                    <a:lumOff val="60000"/>
                  </a:srgbClr>
                </a:solidFill>
                <a:effectLst/>
                <a:uLnTx/>
                <a:uFillTx/>
              </a:rPr>
              <a:t>Elodie</a:t>
            </a:r>
            <a:endPar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endParaRPr>
          </a:p>
        </p:txBody>
      </p:sp>
      <p:sp>
        <p:nvSpPr>
          <p:cNvPr id="391" name="Rectangle 390">
            <a:extLst>
              <a:ext uri="{FF2B5EF4-FFF2-40B4-BE49-F238E27FC236}">
                <a16:creationId xmlns:a16="http://schemas.microsoft.com/office/drawing/2014/main" id="{F4A05309-9128-42B7-869A-CBDC5C9056F7}"/>
              </a:ext>
            </a:extLst>
          </p:cNvPr>
          <p:cNvSpPr/>
          <p:nvPr/>
        </p:nvSpPr>
        <p:spPr>
          <a:xfrm>
            <a:off x="10994152" y="1271655"/>
            <a:ext cx="184731"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endParaRPr>
          </a:p>
        </p:txBody>
      </p:sp>
      <p:pic>
        <p:nvPicPr>
          <p:cNvPr id="392" name="Picture 391">
            <a:extLst>
              <a:ext uri="{FF2B5EF4-FFF2-40B4-BE49-F238E27FC236}">
                <a16:creationId xmlns:a16="http://schemas.microsoft.com/office/drawing/2014/main" id="{03CC5EE0-9B57-485F-9A98-DD3F07F23E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2740" y="668542"/>
            <a:ext cx="342612" cy="682940"/>
          </a:xfrm>
          <a:prstGeom prst="rect">
            <a:avLst/>
          </a:prstGeom>
        </p:spPr>
      </p:pic>
      <p:pic>
        <p:nvPicPr>
          <p:cNvPr id="393" name="Picture 392">
            <a:extLst>
              <a:ext uri="{FF2B5EF4-FFF2-40B4-BE49-F238E27FC236}">
                <a16:creationId xmlns:a16="http://schemas.microsoft.com/office/drawing/2014/main" id="{4E259661-21D4-4F8C-BE3F-284CF0D863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45771" y="627494"/>
            <a:ext cx="363828" cy="725232"/>
          </a:xfrm>
          <a:prstGeom prst="rect">
            <a:avLst/>
          </a:prstGeom>
        </p:spPr>
      </p:pic>
      <p:pic>
        <p:nvPicPr>
          <p:cNvPr id="394" name="Picture 393">
            <a:extLst>
              <a:ext uri="{FF2B5EF4-FFF2-40B4-BE49-F238E27FC236}">
                <a16:creationId xmlns:a16="http://schemas.microsoft.com/office/drawing/2014/main" id="{9E965D7F-0C9F-453E-A242-8569BAA297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5738" y="654107"/>
            <a:ext cx="498794" cy="519576"/>
          </a:xfrm>
          <a:prstGeom prst="rect">
            <a:avLst/>
          </a:prstGeom>
        </p:spPr>
      </p:pic>
      <p:graphicFrame>
        <p:nvGraphicFramePr>
          <p:cNvPr id="395" name="Table 394">
            <a:extLst>
              <a:ext uri="{FF2B5EF4-FFF2-40B4-BE49-F238E27FC236}">
                <a16:creationId xmlns:a16="http://schemas.microsoft.com/office/drawing/2014/main" id="{C261344C-4E4C-4933-BB74-9825DA9C6064}"/>
              </a:ext>
            </a:extLst>
          </p:cNvPr>
          <p:cNvGraphicFramePr>
            <a:graphicFrameLocks noGrp="1"/>
          </p:cNvGraphicFramePr>
          <p:nvPr>
            <p:extLst>
              <p:ext uri="{D42A27DB-BD31-4B8C-83A1-F6EECF244321}">
                <p14:modId xmlns:p14="http://schemas.microsoft.com/office/powerpoint/2010/main" val="331425040"/>
              </p:ext>
            </p:extLst>
          </p:nvPr>
        </p:nvGraphicFramePr>
        <p:xfrm>
          <a:off x="740650" y="259495"/>
          <a:ext cx="8663271" cy="1005840"/>
        </p:xfrm>
        <a:graphic>
          <a:graphicData uri="http://schemas.openxmlformats.org/drawingml/2006/table">
            <a:tbl>
              <a:tblPr firstRow="1" bandRow="1"/>
              <a:tblGrid>
                <a:gridCol w="8663271">
                  <a:extLst>
                    <a:ext uri="{9D8B030D-6E8A-4147-A177-3AD203B41FA5}">
                      <a16:colId xmlns:a16="http://schemas.microsoft.com/office/drawing/2014/main" val="1426177937"/>
                    </a:ext>
                  </a:extLst>
                </a:gridCol>
              </a:tblGrid>
              <a:tr h="374126">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000" b="0" baseline="0" dirty="0">
                          <a:solidFill>
                            <a:schemeClr val="accent5">
                              <a:lumMod val="50000"/>
                            </a:schemeClr>
                          </a:solidFill>
                          <a:latin typeface="Century Gothic" panose="020B0502020202020204" pitchFamily="34" charset="0"/>
                        </a:rPr>
                        <a:t>You are getting to know some French students online.  </a:t>
                      </a:r>
                      <a:br>
                        <a:rPr lang="en-GB" sz="2000" b="0" baseline="0" dirty="0">
                          <a:solidFill>
                            <a:schemeClr val="accent5">
                              <a:lumMod val="50000"/>
                            </a:schemeClr>
                          </a:solidFill>
                          <a:latin typeface="Century Gothic" panose="020B0502020202020204" pitchFamily="34" charset="0"/>
                        </a:rPr>
                      </a:br>
                      <a:r>
                        <a:rPr lang="en-GB" sz="2000" b="0" baseline="0" dirty="0">
                          <a:solidFill>
                            <a:schemeClr val="accent5">
                              <a:lumMod val="50000"/>
                            </a:schemeClr>
                          </a:solidFill>
                          <a:latin typeface="Century Gothic" panose="020B0502020202020204" pitchFamily="34" charset="0"/>
                        </a:rPr>
                        <a:t>But @usernames don’t tell you if the person is male or female. </a:t>
                      </a:r>
                      <a:br>
                        <a:rPr lang="en-GB" sz="2000" b="0" baseline="0" dirty="0">
                          <a:solidFill>
                            <a:schemeClr val="accent5">
                              <a:lumMod val="50000"/>
                            </a:schemeClr>
                          </a:solidFill>
                          <a:latin typeface="Century Gothic" panose="020B0502020202020204" pitchFamily="34" charset="0"/>
                        </a:rPr>
                      </a:br>
                      <a:r>
                        <a:rPr lang="en-GB" sz="2000" b="1" baseline="0" dirty="0">
                          <a:solidFill>
                            <a:schemeClr val="accent5">
                              <a:lumMod val="50000"/>
                            </a:schemeClr>
                          </a:solidFill>
                          <a:latin typeface="Century Gothic" panose="020B0502020202020204" pitchFamily="34" charset="0"/>
                        </a:rPr>
                        <a:t>Look carefully at the adjective. </a:t>
                      </a:r>
                      <a:r>
                        <a:rPr lang="en-GB" sz="2000" b="0" baseline="0" dirty="0">
                          <a:solidFill>
                            <a:schemeClr val="accent5">
                              <a:lumMod val="50000"/>
                            </a:schemeClr>
                          </a:solidFill>
                          <a:latin typeface="Century Gothic" panose="020B0502020202020204" pitchFamily="34" charset="0"/>
                        </a:rPr>
                        <a:t> Write 1-8 and </a:t>
                      </a:r>
                      <a:r>
                        <a:rPr lang="en-GB" sz="2000" b="1" baseline="0" dirty="0">
                          <a:solidFill>
                            <a:schemeClr val="accent5">
                              <a:lumMod val="50000"/>
                            </a:schemeClr>
                          </a:solidFill>
                          <a:latin typeface="Century Gothic" panose="020B0502020202020204" pitchFamily="34" charset="0"/>
                        </a:rPr>
                        <a:t>M</a:t>
                      </a:r>
                      <a:r>
                        <a:rPr lang="en-GB" sz="2000" b="0" baseline="0" dirty="0">
                          <a:solidFill>
                            <a:schemeClr val="accent5">
                              <a:lumMod val="50000"/>
                            </a:schemeClr>
                          </a:solidFill>
                          <a:latin typeface="Century Gothic" panose="020B0502020202020204" pitchFamily="34" charset="0"/>
                        </a:rPr>
                        <a:t> (male) or </a:t>
                      </a:r>
                      <a:r>
                        <a:rPr lang="en-GB" sz="2000" b="1" baseline="0" dirty="0">
                          <a:solidFill>
                            <a:schemeClr val="accent5">
                              <a:lumMod val="50000"/>
                            </a:schemeClr>
                          </a:solidFill>
                          <a:latin typeface="Century Gothic" panose="020B0502020202020204" pitchFamily="34" charset="0"/>
                        </a:rPr>
                        <a:t>F</a:t>
                      </a:r>
                      <a:r>
                        <a:rPr lang="en-GB" sz="2000" b="0" baseline="0" dirty="0">
                          <a:solidFill>
                            <a:schemeClr val="accent5">
                              <a:lumMod val="50000"/>
                            </a:schemeClr>
                          </a:solidFill>
                          <a:latin typeface="Century Gothic" panose="020B0502020202020204" pitchFamily="34" charset="0"/>
                        </a:rPr>
                        <a:t> (female).</a:t>
                      </a:r>
                      <a:endParaRPr lang="en-GB" sz="2000" b="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034883136"/>
                  </a:ext>
                </a:extLst>
              </a:tr>
            </a:tbl>
          </a:graphicData>
        </a:graphic>
      </p:graphicFrame>
      <p:sp>
        <p:nvSpPr>
          <p:cNvPr id="77" name="Rectangle 76">
            <a:extLst>
              <a:ext uri="{FF2B5EF4-FFF2-40B4-BE49-F238E27FC236}">
                <a16:creationId xmlns:a16="http://schemas.microsoft.com/office/drawing/2014/main" id="{52266700-0146-4B6E-B446-32ED4276A141}"/>
              </a:ext>
            </a:extLst>
          </p:cNvPr>
          <p:cNvSpPr/>
          <p:nvPr/>
        </p:nvSpPr>
        <p:spPr>
          <a:xfrm>
            <a:off x="10772622" y="1244616"/>
            <a:ext cx="668773"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Fred</a:t>
            </a:r>
          </a:p>
        </p:txBody>
      </p:sp>
    </p:spTree>
    <p:extLst>
      <p:ext uri="{BB962C8B-B14F-4D97-AF65-F5344CB8AC3E}">
        <p14:creationId xmlns:p14="http://schemas.microsoft.com/office/powerpoint/2010/main" val="194959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9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Écouter</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2" name="Table 91">
            <a:extLst>
              <a:ext uri="{FF2B5EF4-FFF2-40B4-BE49-F238E27FC236}">
                <a16:creationId xmlns:a16="http://schemas.microsoft.com/office/drawing/2014/main" id="{C4C15EA1-C458-49A4-A610-D2050462BA98}"/>
              </a:ext>
            </a:extLst>
          </p:cNvPr>
          <p:cNvGraphicFramePr>
            <a:graphicFrameLocks noGrp="1"/>
          </p:cNvGraphicFramePr>
          <p:nvPr>
            <p:extLst>
              <p:ext uri="{D42A27DB-BD31-4B8C-83A1-F6EECF244321}">
                <p14:modId xmlns:p14="http://schemas.microsoft.com/office/powerpoint/2010/main" val="1496554363"/>
              </p:ext>
            </p:extLst>
          </p:nvPr>
        </p:nvGraphicFramePr>
        <p:xfrm>
          <a:off x="305022" y="4357534"/>
          <a:ext cx="8547366" cy="701040"/>
        </p:xfrm>
        <a:graphic>
          <a:graphicData uri="http://schemas.openxmlformats.org/drawingml/2006/table">
            <a:tbl>
              <a:tblPr firstRow="1" bandRow="1"/>
              <a:tblGrid>
                <a:gridCol w="8547366">
                  <a:extLst>
                    <a:ext uri="{9D8B030D-6E8A-4147-A177-3AD203B41FA5}">
                      <a16:colId xmlns:a16="http://schemas.microsoft.com/office/drawing/2014/main" val="1426177937"/>
                    </a:ext>
                  </a:extLst>
                </a:gridCol>
              </a:tblGrid>
              <a:tr h="601698">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000" b="0" dirty="0">
                          <a:solidFill>
                            <a:schemeClr val="accent5">
                              <a:lumMod val="50000"/>
                            </a:schemeClr>
                          </a:solidFill>
                          <a:latin typeface="Century Gothic" panose="020B0502020202020204" pitchFamily="34" charset="0"/>
                        </a:rPr>
                        <a:t>Some students</a:t>
                      </a:r>
                      <a:r>
                        <a:rPr lang="en-GB" sz="2000" b="0" baseline="0" dirty="0">
                          <a:solidFill>
                            <a:schemeClr val="accent5">
                              <a:lumMod val="50000"/>
                            </a:schemeClr>
                          </a:solidFill>
                          <a:latin typeface="Century Gothic" panose="020B0502020202020204" pitchFamily="34" charset="0"/>
                        </a:rPr>
                        <a:t> have got lost.  The teacher describes them. </a:t>
                      </a:r>
                      <a:br>
                        <a:rPr lang="en-GB" sz="2000" b="0" baseline="0" dirty="0">
                          <a:solidFill>
                            <a:schemeClr val="accent5">
                              <a:lumMod val="50000"/>
                            </a:schemeClr>
                          </a:solidFill>
                          <a:latin typeface="Century Gothic" panose="020B0502020202020204" pitchFamily="34" charset="0"/>
                        </a:rPr>
                      </a:br>
                      <a:r>
                        <a:rPr lang="en-GB" sz="2000" b="0" baseline="0" dirty="0">
                          <a:solidFill>
                            <a:schemeClr val="accent5">
                              <a:lumMod val="50000"/>
                            </a:schemeClr>
                          </a:solidFill>
                          <a:latin typeface="Century Gothic" panose="020B0502020202020204" pitchFamily="34" charset="0"/>
                        </a:rPr>
                        <a:t>Listen to the adjectives and write the correct names.</a:t>
                      </a:r>
                      <a:endParaRPr lang="en-GB" sz="2000" b="0" dirty="0">
                        <a:solidFill>
                          <a:schemeClr val="accent5">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4883136"/>
                  </a:ext>
                </a:extLst>
              </a:tr>
            </a:tbl>
          </a:graphicData>
        </a:graphic>
      </p:graphicFrame>
      <p:sp>
        <p:nvSpPr>
          <p:cNvPr id="93" name="Rectangle 92">
            <a:extLst>
              <a:ext uri="{FF2B5EF4-FFF2-40B4-BE49-F238E27FC236}">
                <a16:creationId xmlns:a16="http://schemas.microsoft.com/office/drawing/2014/main" id="{159902B9-548F-431B-849B-6D526746B6D7}"/>
              </a:ext>
            </a:extLst>
          </p:cNvPr>
          <p:cNvSpPr/>
          <p:nvPr/>
        </p:nvSpPr>
        <p:spPr>
          <a:xfrm>
            <a:off x="9557142" y="4381065"/>
            <a:ext cx="766557"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Marc</a:t>
            </a:r>
          </a:p>
        </p:txBody>
      </p:sp>
      <p:sp>
        <p:nvSpPr>
          <p:cNvPr id="94" name="Rectangle 93">
            <a:extLst>
              <a:ext uri="{FF2B5EF4-FFF2-40B4-BE49-F238E27FC236}">
                <a16:creationId xmlns:a16="http://schemas.microsoft.com/office/drawing/2014/main" id="{FDD641A8-8542-4CEA-9909-455786026A3E}"/>
              </a:ext>
            </a:extLst>
          </p:cNvPr>
          <p:cNvSpPr/>
          <p:nvPr/>
        </p:nvSpPr>
        <p:spPr>
          <a:xfrm>
            <a:off x="9591011" y="4896453"/>
            <a:ext cx="813043"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Pierre</a:t>
            </a:r>
          </a:p>
        </p:txBody>
      </p:sp>
      <p:sp>
        <p:nvSpPr>
          <p:cNvPr id="95" name="Rectangle 94">
            <a:extLst>
              <a:ext uri="{FF2B5EF4-FFF2-40B4-BE49-F238E27FC236}">
                <a16:creationId xmlns:a16="http://schemas.microsoft.com/office/drawing/2014/main" id="{CB9D218D-81BA-43F7-A5CA-44F842A00F08}"/>
              </a:ext>
            </a:extLst>
          </p:cNvPr>
          <p:cNvSpPr/>
          <p:nvPr/>
        </p:nvSpPr>
        <p:spPr>
          <a:xfrm>
            <a:off x="9645308" y="5356135"/>
            <a:ext cx="678391"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Zara</a:t>
            </a:r>
          </a:p>
        </p:txBody>
      </p:sp>
      <p:sp>
        <p:nvSpPr>
          <p:cNvPr id="96" name="Rectangle 95">
            <a:extLst>
              <a:ext uri="{FF2B5EF4-FFF2-40B4-BE49-F238E27FC236}">
                <a16:creationId xmlns:a16="http://schemas.microsoft.com/office/drawing/2014/main" id="{FB649357-FCD8-4EFA-9ADA-C598CFBFDD93}"/>
              </a:ext>
            </a:extLst>
          </p:cNvPr>
          <p:cNvSpPr/>
          <p:nvPr/>
        </p:nvSpPr>
        <p:spPr>
          <a:xfrm>
            <a:off x="9667155" y="5906168"/>
            <a:ext cx="660757"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Paul</a:t>
            </a:r>
          </a:p>
        </p:txBody>
      </p:sp>
      <p:sp>
        <p:nvSpPr>
          <p:cNvPr id="97" name="Rectangle 96">
            <a:extLst>
              <a:ext uri="{FF2B5EF4-FFF2-40B4-BE49-F238E27FC236}">
                <a16:creationId xmlns:a16="http://schemas.microsoft.com/office/drawing/2014/main" id="{0FD4252C-A89F-4507-BD27-973AEAC9B142}"/>
              </a:ext>
            </a:extLst>
          </p:cNvPr>
          <p:cNvSpPr/>
          <p:nvPr/>
        </p:nvSpPr>
        <p:spPr>
          <a:xfrm>
            <a:off x="11038040" y="4319794"/>
            <a:ext cx="853119"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Isobel</a:t>
            </a:r>
          </a:p>
        </p:txBody>
      </p:sp>
      <p:sp>
        <p:nvSpPr>
          <p:cNvPr id="98" name="Rectangle 97">
            <a:extLst>
              <a:ext uri="{FF2B5EF4-FFF2-40B4-BE49-F238E27FC236}">
                <a16:creationId xmlns:a16="http://schemas.microsoft.com/office/drawing/2014/main" id="{0CD612F5-20FA-4897-A2FE-39F4F84D2D72}"/>
              </a:ext>
            </a:extLst>
          </p:cNvPr>
          <p:cNvSpPr/>
          <p:nvPr/>
        </p:nvSpPr>
        <p:spPr>
          <a:xfrm>
            <a:off x="11057690" y="4847746"/>
            <a:ext cx="784189"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Anna</a:t>
            </a:r>
          </a:p>
        </p:txBody>
      </p:sp>
      <p:sp>
        <p:nvSpPr>
          <p:cNvPr id="99" name="Rectangle 98">
            <a:extLst>
              <a:ext uri="{FF2B5EF4-FFF2-40B4-BE49-F238E27FC236}">
                <a16:creationId xmlns:a16="http://schemas.microsoft.com/office/drawing/2014/main" id="{6F2B4BF8-7CE7-4DBC-B605-7ECE670CF953}"/>
              </a:ext>
            </a:extLst>
          </p:cNvPr>
          <p:cNvSpPr/>
          <p:nvPr/>
        </p:nvSpPr>
        <p:spPr>
          <a:xfrm>
            <a:off x="11104127" y="5354933"/>
            <a:ext cx="570990"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Luc</a:t>
            </a:r>
          </a:p>
        </p:txBody>
      </p:sp>
      <p:sp>
        <p:nvSpPr>
          <p:cNvPr id="100" name="Rectangle 99">
            <a:extLst>
              <a:ext uri="{FF2B5EF4-FFF2-40B4-BE49-F238E27FC236}">
                <a16:creationId xmlns:a16="http://schemas.microsoft.com/office/drawing/2014/main" id="{9E1BB834-DE4F-4727-89A0-5E8B79CBE34E}"/>
              </a:ext>
            </a:extLst>
          </p:cNvPr>
          <p:cNvSpPr/>
          <p:nvPr/>
        </p:nvSpPr>
        <p:spPr>
          <a:xfrm>
            <a:off x="11027991" y="5917837"/>
            <a:ext cx="853119" cy="369332"/>
          </a:xfrm>
          <a:prstGeom prst="rect">
            <a:avLst/>
          </a:prstGeom>
          <a:noFill/>
        </p:spPr>
        <p:txBody>
          <a:bodyPr wrap="none" lIns="91440" tIns="45720" rIns="91440" bIns="45720">
            <a:spAutoFit/>
          </a:bodyPr>
          <a:lstStyle/>
          <a:p>
            <a:pPr lvl="0" algn="ctr">
              <a:defRPr/>
            </a:pPr>
            <a:r>
              <a:rPr lang="en-US" b="1" kern="0" dirty="0" err="1">
                <a:ln w="22225">
                  <a:solidFill>
                    <a:srgbClr val="ED7D31"/>
                  </a:solidFill>
                  <a:prstDash val="solid"/>
                </a:ln>
                <a:solidFill>
                  <a:srgbClr val="ED7D31">
                    <a:lumMod val="40000"/>
                    <a:lumOff val="60000"/>
                  </a:srgbClr>
                </a:solidFill>
              </a:rPr>
              <a:t>Chloé</a:t>
            </a:r>
            <a:endPar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endParaRPr>
          </a:p>
        </p:txBody>
      </p:sp>
      <p:sp>
        <p:nvSpPr>
          <p:cNvPr id="101" name="Action Button: Custom 2">
            <a:hlinkClick r:id="" action="ppaction://noaction" highlightClick="1">
              <a:snd r:embed="rId4" name="RH_3.1.1._item 1.wav"/>
            </a:hlinkClick>
            <a:extLst>
              <a:ext uri="{FF2B5EF4-FFF2-40B4-BE49-F238E27FC236}">
                <a16:creationId xmlns:a16="http://schemas.microsoft.com/office/drawing/2014/main" id="{8652CD33-6E3D-47D1-A1EE-8FB3D80C070C}"/>
              </a:ext>
            </a:extLst>
          </p:cNvPr>
          <p:cNvSpPr/>
          <p:nvPr/>
        </p:nvSpPr>
        <p:spPr>
          <a:xfrm>
            <a:off x="9004332" y="4295835"/>
            <a:ext cx="421200" cy="419654"/>
          </a:xfrm>
          <a:prstGeom prst="actionButtonBlank">
            <a:avLst/>
          </a:prstGeom>
          <a:solidFill>
            <a:srgbClr val="4472C4">
              <a:lumMod val="50000"/>
            </a:srgbClr>
          </a:solidFill>
          <a:ln w="12700" cap="flat" cmpd="sng" algn="ctr">
            <a:solidFill>
              <a:schemeClr val="bg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102" name="Action Button: Custom 88">
            <a:hlinkClick r:id="" action="ppaction://noaction" highlightClick="1">
              <a:snd r:embed="rId5" name="RH_3.1.1_item 2.wav"/>
            </a:hlinkClick>
            <a:extLst>
              <a:ext uri="{FF2B5EF4-FFF2-40B4-BE49-F238E27FC236}">
                <a16:creationId xmlns:a16="http://schemas.microsoft.com/office/drawing/2014/main" id="{245DFB10-B68C-4C55-8ADB-6B85E60DCD98}"/>
              </a:ext>
            </a:extLst>
          </p:cNvPr>
          <p:cNvSpPr/>
          <p:nvPr/>
        </p:nvSpPr>
        <p:spPr>
          <a:xfrm>
            <a:off x="9003368" y="4821240"/>
            <a:ext cx="421200" cy="419654"/>
          </a:xfrm>
          <a:prstGeom prst="actionButtonBlank">
            <a:avLst/>
          </a:prstGeom>
          <a:solidFill>
            <a:srgbClr val="4472C4">
              <a:lumMod val="50000"/>
            </a:srgbClr>
          </a:solidFill>
          <a:ln w="12700" cap="flat" cmpd="sng" algn="ctr">
            <a:solidFill>
              <a:schemeClr val="bg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103" name="Action Button: Custom 89">
            <a:hlinkClick r:id="" action="ppaction://noaction" highlightClick="1">
              <a:snd r:embed="rId6" name="RH_3.1.1_item 3.wav"/>
            </a:hlinkClick>
            <a:extLst>
              <a:ext uri="{FF2B5EF4-FFF2-40B4-BE49-F238E27FC236}">
                <a16:creationId xmlns:a16="http://schemas.microsoft.com/office/drawing/2014/main" id="{8BD79C79-019F-4C80-9B1E-4D9C0AEF5FF0}"/>
              </a:ext>
            </a:extLst>
          </p:cNvPr>
          <p:cNvSpPr/>
          <p:nvPr/>
        </p:nvSpPr>
        <p:spPr>
          <a:xfrm>
            <a:off x="9006888" y="5330974"/>
            <a:ext cx="421200" cy="419654"/>
          </a:xfrm>
          <a:prstGeom prst="actionButtonBlank">
            <a:avLst/>
          </a:prstGeom>
          <a:solidFill>
            <a:srgbClr val="4472C4">
              <a:lumMod val="50000"/>
            </a:srgbClr>
          </a:solidFill>
          <a:ln w="12700" cap="flat" cmpd="sng" algn="ctr">
            <a:solidFill>
              <a:schemeClr val="bg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104" name="Action Button: Custom 90">
            <a:hlinkClick r:id="" action="ppaction://noaction" highlightClick="1">
              <a:snd r:embed="rId7" name="RH_3.1.1_item 4.wav"/>
            </a:hlinkClick>
            <a:extLst>
              <a:ext uri="{FF2B5EF4-FFF2-40B4-BE49-F238E27FC236}">
                <a16:creationId xmlns:a16="http://schemas.microsoft.com/office/drawing/2014/main" id="{873890C6-F07D-4B1C-9241-E730C08B6B19}"/>
              </a:ext>
            </a:extLst>
          </p:cNvPr>
          <p:cNvSpPr/>
          <p:nvPr/>
        </p:nvSpPr>
        <p:spPr>
          <a:xfrm>
            <a:off x="9003368" y="5857522"/>
            <a:ext cx="421200" cy="419654"/>
          </a:xfrm>
          <a:prstGeom prst="actionButtonBlank">
            <a:avLst/>
          </a:prstGeom>
          <a:solidFill>
            <a:srgbClr val="4472C4">
              <a:lumMod val="50000"/>
            </a:srgbClr>
          </a:solidFill>
          <a:ln w="12700" cap="flat" cmpd="sng" algn="ctr">
            <a:solidFill>
              <a:schemeClr val="bg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105" name="Action Button: Custom 91">
            <a:hlinkClick r:id="" action="ppaction://noaction" highlightClick="1">
              <a:snd r:embed="rId8" name="RH_3.1.1_item 5.wav"/>
            </a:hlinkClick>
            <a:extLst>
              <a:ext uri="{FF2B5EF4-FFF2-40B4-BE49-F238E27FC236}">
                <a16:creationId xmlns:a16="http://schemas.microsoft.com/office/drawing/2014/main" id="{B2F9AA95-A7A7-4A08-BBCC-624E2C7D94C4}"/>
              </a:ext>
            </a:extLst>
          </p:cNvPr>
          <p:cNvSpPr/>
          <p:nvPr/>
        </p:nvSpPr>
        <p:spPr>
          <a:xfrm>
            <a:off x="10552026" y="4269472"/>
            <a:ext cx="421200" cy="419654"/>
          </a:xfrm>
          <a:prstGeom prst="actionButtonBlank">
            <a:avLst/>
          </a:prstGeom>
          <a:solidFill>
            <a:srgbClr val="4472C4">
              <a:lumMod val="50000"/>
            </a:srgbClr>
          </a:solidFill>
          <a:ln w="12700" cap="flat" cmpd="sng" algn="ctr">
            <a:solidFill>
              <a:schemeClr val="bg1">
                <a:lumMod val="9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106" name="Action Button: Custom 92">
            <a:hlinkClick r:id="" action="ppaction://noaction" highlightClick="1">
              <a:snd r:embed="rId9" name="RH_3.1.1_item 6.wav"/>
            </a:hlinkClick>
            <a:extLst>
              <a:ext uri="{FF2B5EF4-FFF2-40B4-BE49-F238E27FC236}">
                <a16:creationId xmlns:a16="http://schemas.microsoft.com/office/drawing/2014/main" id="{82589904-83AB-438E-989B-AA5CA3D44589}"/>
              </a:ext>
            </a:extLst>
          </p:cNvPr>
          <p:cNvSpPr/>
          <p:nvPr/>
        </p:nvSpPr>
        <p:spPr>
          <a:xfrm>
            <a:off x="10551062" y="4794877"/>
            <a:ext cx="421200" cy="419654"/>
          </a:xfrm>
          <a:prstGeom prst="actionButtonBlank">
            <a:avLst/>
          </a:prstGeom>
          <a:solidFill>
            <a:srgbClr val="4472C4">
              <a:lumMod val="50000"/>
            </a:srgbClr>
          </a:solidFill>
          <a:ln w="12700" cap="flat" cmpd="sng" algn="ctr">
            <a:solidFill>
              <a:schemeClr val="bg1">
                <a:lumMod val="9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107" name="Action Button: Custom 93">
            <a:hlinkClick r:id="" action="ppaction://noaction" highlightClick="1">
              <a:snd r:embed="rId10" name="RH_3.1.1_item 7.wav"/>
            </a:hlinkClick>
            <a:extLst>
              <a:ext uri="{FF2B5EF4-FFF2-40B4-BE49-F238E27FC236}">
                <a16:creationId xmlns:a16="http://schemas.microsoft.com/office/drawing/2014/main" id="{0B7B129A-C067-4499-9AC9-D7B9980D4E95}"/>
              </a:ext>
            </a:extLst>
          </p:cNvPr>
          <p:cNvSpPr/>
          <p:nvPr/>
        </p:nvSpPr>
        <p:spPr>
          <a:xfrm>
            <a:off x="10554582" y="5304611"/>
            <a:ext cx="421200" cy="419654"/>
          </a:xfrm>
          <a:prstGeom prst="actionButtonBlank">
            <a:avLst/>
          </a:prstGeom>
          <a:solidFill>
            <a:srgbClr val="4472C4">
              <a:lumMod val="50000"/>
            </a:srgbClr>
          </a:solidFill>
          <a:ln w="12700" cap="flat" cmpd="sng" algn="ctr">
            <a:solidFill>
              <a:schemeClr val="bg1">
                <a:lumMod val="9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108" name="Action Button: Custom 94">
            <a:hlinkClick r:id="" action="ppaction://noaction" highlightClick="1">
              <a:snd r:embed="rId11" name="RH_3.1.1_item 8.wav"/>
            </a:hlinkClick>
            <a:extLst>
              <a:ext uri="{FF2B5EF4-FFF2-40B4-BE49-F238E27FC236}">
                <a16:creationId xmlns:a16="http://schemas.microsoft.com/office/drawing/2014/main" id="{890CB0F1-1FF5-4414-B875-DE50DA389121}"/>
              </a:ext>
            </a:extLst>
          </p:cNvPr>
          <p:cNvSpPr/>
          <p:nvPr/>
        </p:nvSpPr>
        <p:spPr>
          <a:xfrm>
            <a:off x="10551062" y="5831159"/>
            <a:ext cx="421200" cy="419654"/>
          </a:xfrm>
          <a:prstGeom prst="actionButtonBlank">
            <a:avLst/>
          </a:prstGeom>
          <a:solidFill>
            <a:srgbClr val="4472C4">
              <a:lumMod val="50000"/>
            </a:srgbClr>
          </a:solidFill>
          <a:ln w="12700" cap="flat" cmpd="sng" algn="ctr">
            <a:solidFill>
              <a:schemeClr val="bg1">
                <a:lumMod val="9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graphicFrame>
        <p:nvGraphicFramePr>
          <p:cNvPr id="109" name="Table 108">
            <a:extLst>
              <a:ext uri="{FF2B5EF4-FFF2-40B4-BE49-F238E27FC236}">
                <a16:creationId xmlns:a16="http://schemas.microsoft.com/office/drawing/2014/main" id="{9E780A95-C78B-4089-B1AD-433AC6072BF1}"/>
              </a:ext>
            </a:extLst>
          </p:cNvPr>
          <p:cNvGraphicFramePr>
            <a:graphicFrameLocks noGrp="1"/>
          </p:cNvGraphicFramePr>
          <p:nvPr>
            <p:extLst>
              <p:ext uri="{D42A27DB-BD31-4B8C-83A1-F6EECF244321}">
                <p14:modId xmlns:p14="http://schemas.microsoft.com/office/powerpoint/2010/main" val="3267866273"/>
              </p:ext>
            </p:extLst>
          </p:nvPr>
        </p:nvGraphicFramePr>
        <p:xfrm>
          <a:off x="336000" y="1320763"/>
          <a:ext cx="11520000" cy="2880000"/>
        </p:xfrm>
        <a:graphic>
          <a:graphicData uri="http://schemas.openxmlformats.org/drawingml/2006/table">
            <a:tbl>
              <a:tblPr firstRow="1" bandRow="1"/>
              <a:tblGrid>
                <a:gridCol w="2880000">
                  <a:extLst>
                    <a:ext uri="{9D8B030D-6E8A-4147-A177-3AD203B41FA5}">
                      <a16:colId xmlns:a16="http://schemas.microsoft.com/office/drawing/2014/main" val="967578112"/>
                    </a:ext>
                  </a:extLst>
                </a:gridCol>
                <a:gridCol w="2880000">
                  <a:extLst>
                    <a:ext uri="{9D8B030D-6E8A-4147-A177-3AD203B41FA5}">
                      <a16:colId xmlns:a16="http://schemas.microsoft.com/office/drawing/2014/main" val="2220065947"/>
                    </a:ext>
                  </a:extLst>
                </a:gridCol>
                <a:gridCol w="2880000">
                  <a:extLst>
                    <a:ext uri="{9D8B030D-6E8A-4147-A177-3AD203B41FA5}">
                      <a16:colId xmlns:a16="http://schemas.microsoft.com/office/drawing/2014/main" val="630679724"/>
                    </a:ext>
                  </a:extLst>
                </a:gridCol>
                <a:gridCol w="2880000">
                  <a:extLst>
                    <a:ext uri="{9D8B030D-6E8A-4147-A177-3AD203B41FA5}">
                      <a16:colId xmlns:a16="http://schemas.microsoft.com/office/drawing/2014/main" val="3027758060"/>
                    </a:ext>
                  </a:extLst>
                </a:gridCol>
              </a:tblGrid>
              <a:tr h="1440000">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3764650"/>
                  </a:ext>
                </a:extLst>
              </a:tr>
              <a:tr h="144000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7067693"/>
                  </a:ext>
                </a:extLst>
              </a:tr>
            </a:tbl>
          </a:graphicData>
        </a:graphic>
      </p:graphicFrame>
      <p:grpSp>
        <p:nvGrpSpPr>
          <p:cNvPr id="110" name="Group 109">
            <a:extLst>
              <a:ext uri="{FF2B5EF4-FFF2-40B4-BE49-F238E27FC236}">
                <a16:creationId xmlns:a16="http://schemas.microsoft.com/office/drawing/2014/main" id="{1C7A0C97-BB63-4219-9985-68ABE91D2B22}"/>
              </a:ext>
            </a:extLst>
          </p:cNvPr>
          <p:cNvGrpSpPr/>
          <p:nvPr/>
        </p:nvGrpSpPr>
        <p:grpSpPr>
          <a:xfrm>
            <a:off x="809382" y="1818602"/>
            <a:ext cx="914605" cy="768330"/>
            <a:chOff x="12297240" y="3985624"/>
            <a:chExt cx="1667202" cy="1953518"/>
          </a:xfrm>
        </p:grpSpPr>
        <p:pic>
          <p:nvPicPr>
            <p:cNvPr id="111" name="Picture 110">
              <a:extLst>
                <a:ext uri="{FF2B5EF4-FFF2-40B4-BE49-F238E27FC236}">
                  <a16:creationId xmlns:a16="http://schemas.microsoft.com/office/drawing/2014/main" id="{35870979-3EE4-43B5-BA74-F0BE7114DF1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112" name="Picture 111">
              <a:extLst>
                <a:ext uri="{FF2B5EF4-FFF2-40B4-BE49-F238E27FC236}">
                  <a16:creationId xmlns:a16="http://schemas.microsoft.com/office/drawing/2014/main" id="{4217B424-4AAA-44A9-9936-00A856201C7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113" name="Down Arrow 6">
              <a:extLst>
                <a:ext uri="{FF2B5EF4-FFF2-40B4-BE49-F238E27FC236}">
                  <a16:creationId xmlns:a16="http://schemas.microsoft.com/office/drawing/2014/main" id="{F5688E7A-17FF-4F74-98D6-55A4E9A4F44B}"/>
                </a:ext>
              </a:extLst>
            </p:cNvPr>
            <p:cNvSpPr/>
            <p:nvPr/>
          </p:nvSpPr>
          <p:spPr>
            <a:xfrm rot="16200000" flipV="1">
              <a:off x="13373782" y="3931972"/>
              <a:ext cx="409638" cy="771682"/>
            </a:xfrm>
            <a:prstGeom prst="downArrow">
              <a:avLst/>
            </a:prstGeom>
            <a:solidFill>
              <a:srgbClr val="E65D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grpSp>
        <p:nvGrpSpPr>
          <p:cNvPr id="114" name="Group 113">
            <a:extLst>
              <a:ext uri="{FF2B5EF4-FFF2-40B4-BE49-F238E27FC236}">
                <a16:creationId xmlns:a16="http://schemas.microsoft.com/office/drawing/2014/main" id="{87925EB1-68C5-4BCA-A683-B91306A8D03B}"/>
              </a:ext>
            </a:extLst>
          </p:cNvPr>
          <p:cNvGrpSpPr/>
          <p:nvPr/>
        </p:nvGrpSpPr>
        <p:grpSpPr>
          <a:xfrm>
            <a:off x="9472670" y="3111779"/>
            <a:ext cx="901223" cy="824260"/>
            <a:chOff x="1199148" y="1347764"/>
            <a:chExt cx="1423730" cy="1953518"/>
          </a:xfrm>
        </p:grpSpPr>
        <p:pic>
          <p:nvPicPr>
            <p:cNvPr id="115" name="Picture 114">
              <a:extLst>
                <a:ext uri="{FF2B5EF4-FFF2-40B4-BE49-F238E27FC236}">
                  <a16:creationId xmlns:a16="http://schemas.microsoft.com/office/drawing/2014/main" id="{96A9C9F0-23DC-47C5-A005-7BE9C378A2B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116" name="Picture 115">
              <a:extLst>
                <a:ext uri="{FF2B5EF4-FFF2-40B4-BE49-F238E27FC236}">
                  <a16:creationId xmlns:a16="http://schemas.microsoft.com/office/drawing/2014/main" id="{56C7EDC4-2358-4378-8983-C703C022C0D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117" name="Down Arrow 10">
              <a:extLst>
                <a:ext uri="{FF2B5EF4-FFF2-40B4-BE49-F238E27FC236}">
                  <a16:creationId xmlns:a16="http://schemas.microsoft.com/office/drawing/2014/main" id="{3FF1B4C2-A06B-4D88-B844-D4E1122C00E4}"/>
                </a:ext>
              </a:extLst>
            </p:cNvPr>
            <p:cNvSpPr/>
            <p:nvPr/>
          </p:nvSpPr>
          <p:spPr>
            <a:xfrm>
              <a:off x="2151840" y="1347764"/>
              <a:ext cx="315601" cy="635876"/>
            </a:xfrm>
            <a:prstGeom prst="downArrow">
              <a:avLst/>
            </a:prstGeom>
            <a:solidFill>
              <a:srgbClr val="E65D00"/>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pic>
        <p:nvPicPr>
          <p:cNvPr id="118" name="Picture 117">
            <a:extLst>
              <a:ext uri="{FF2B5EF4-FFF2-40B4-BE49-F238E27FC236}">
                <a16:creationId xmlns:a16="http://schemas.microsoft.com/office/drawing/2014/main" id="{3039856B-1F13-4AED-A3C9-30717143D23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01126" y="1677451"/>
            <a:ext cx="1140346" cy="714156"/>
          </a:xfrm>
          <a:prstGeom prst="rect">
            <a:avLst/>
          </a:prstGeom>
        </p:spPr>
      </p:pic>
      <p:sp>
        <p:nvSpPr>
          <p:cNvPr id="119" name="Flowchart: Process 118">
            <a:extLst>
              <a:ext uri="{FF2B5EF4-FFF2-40B4-BE49-F238E27FC236}">
                <a16:creationId xmlns:a16="http://schemas.microsoft.com/office/drawing/2014/main" id="{0A276B79-5AF2-4CD1-B141-5B3E0E4059DB}"/>
              </a:ext>
            </a:extLst>
          </p:cNvPr>
          <p:cNvSpPr/>
          <p:nvPr/>
        </p:nvSpPr>
        <p:spPr>
          <a:xfrm>
            <a:off x="10466423" y="3113808"/>
            <a:ext cx="1203998" cy="593718"/>
          </a:xfrm>
          <a:prstGeom prst="flowChartProcess">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20" name="Rectangle 119">
            <a:extLst>
              <a:ext uri="{FF2B5EF4-FFF2-40B4-BE49-F238E27FC236}">
                <a16:creationId xmlns:a16="http://schemas.microsoft.com/office/drawing/2014/main" id="{DB632B21-870A-4341-A6EF-D84F953D5B7C}"/>
              </a:ext>
            </a:extLst>
          </p:cNvPr>
          <p:cNvSpPr/>
          <p:nvPr/>
        </p:nvSpPr>
        <p:spPr>
          <a:xfrm>
            <a:off x="10996332" y="3104852"/>
            <a:ext cx="91763" cy="597696"/>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21" name="Rectangle 120">
            <a:extLst>
              <a:ext uri="{FF2B5EF4-FFF2-40B4-BE49-F238E27FC236}">
                <a16:creationId xmlns:a16="http://schemas.microsoft.com/office/drawing/2014/main" id="{EF7E5FA6-56F7-44C9-831A-7E604F844910}"/>
              </a:ext>
            </a:extLst>
          </p:cNvPr>
          <p:cNvSpPr/>
          <p:nvPr/>
        </p:nvSpPr>
        <p:spPr>
          <a:xfrm>
            <a:off x="10484361" y="3428364"/>
            <a:ext cx="1219238" cy="72307"/>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grpSp>
        <p:nvGrpSpPr>
          <p:cNvPr id="122" name="Group 121">
            <a:extLst>
              <a:ext uri="{FF2B5EF4-FFF2-40B4-BE49-F238E27FC236}">
                <a16:creationId xmlns:a16="http://schemas.microsoft.com/office/drawing/2014/main" id="{EBA40034-0EEF-4D8D-B22D-94F9D747185D}"/>
              </a:ext>
            </a:extLst>
          </p:cNvPr>
          <p:cNvGrpSpPr/>
          <p:nvPr/>
        </p:nvGrpSpPr>
        <p:grpSpPr>
          <a:xfrm>
            <a:off x="5066810" y="3266232"/>
            <a:ext cx="901223" cy="824260"/>
            <a:chOff x="1199148" y="1347764"/>
            <a:chExt cx="1423730" cy="1953518"/>
          </a:xfrm>
        </p:grpSpPr>
        <p:pic>
          <p:nvPicPr>
            <p:cNvPr id="123" name="Picture 122">
              <a:extLst>
                <a:ext uri="{FF2B5EF4-FFF2-40B4-BE49-F238E27FC236}">
                  <a16:creationId xmlns:a16="http://schemas.microsoft.com/office/drawing/2014/main" id="{18E1C309-0F43-44BE-A9E6-F940D9920A4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124" name="Picture 123">
              <a:extLst>
                <a:ext uri="{FF2B5EF4-FFF2-40B4-BE49-F238E27FC236}">
                  <a16:creationId xmlns:a16="http://schemas.microsoft.com/office/drawing/2014/main" id="{42CEE37A-C1B3-4239-8B4A-D09227E6C1F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125" name="Down Arrow 21">
              <a:extLst>
                <a:ext uri="{FF2B5EF4-FFF2-40B4-BE49-F238E27FC236}">
                  <a16:creationId xmlns:a16="http://schemas.microsoft.com/office/drawing/2014/main" id="{CEF64091-D7B8-41A4-AED8-8151A9437363}"/>
                </a:ext>
              </a:extLst>
            </p:cNvPr>
            <p:cNvSpPr/>
            <p:nvPr/>
          </p:nvSpPr>
          <p:spPr>
            <a:xfrm>
              <a:off x="2151840" y="1347764"/>
              <a:ext cx="315601" cy="635876"/>
            </a:xfrm>
            <a:prstGeom prst="downArrow">
              <a:avLst/>
            </a:prstGeom>
            <a:solidFill>
              <a:srgbClr val="E65D00"/>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sp>
        <p:nvSpPr>
          <p:cNvPr id="126" name="Rectangle 125">
            <a:extLst>
              <a:ext uri="{FF2B5EF4-FFF2-40B4-BE49-F238E27FC236}">
                <a16:creationId xmlns:a16="http://schemas.microsoft.com/office/drawing/2014/main" id="{D77BA61C-E542-49E9-82A5-5032158143DF}"/>
              </a:ext>
            </a:extLst>
          </p:cNvPr>
          <p:cNvSpPr/>
          <p:nvPr/>
        </p:nvSpPr>
        <p:spPr>
          <a:xfrm>
            <a:off x="293007" y="1586291"/>
            <a:ext cx="654439"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Paul</a:t>
            </a:r>
          </a:p>
        </p:txBody>
      </p:sp>
      <p:sp>
        <p:nvSpPr>
          <p:cNvPr id="127" name="Rectangle 126">
            <a:extLst>
              <a:ext uri="{FF2B5EF4-FFF2-40B4-BE49-F238E27FC236}">
                <a16:creationId xmlns:a16="http://schemas.microsoft.com/office/drawing/2014/main" id="{22CC5B7D-D626-4147-A900-2D0071B54993}"/>
              </a:ext>
            </a:extLst>
          </p:cNvPr>
          <p:cNvSpPr/>
          <p:nvPr/>
        </p:nvSpPr>
        <p:spPr>
          <a:xfrm>
            <a:off x="391075" y="3137041"/>
            <a:ext cx="671905"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Zara</a:t>
            </a:r>
          </a:p>
        </p:txBody>
      </p:sp>
      <p:sp>
        <p:nvSpPr>
          <p:cNvPr id="128" name="Rectangle 127">
            <a:extLst>
              <a:ext uri="{FF2B5EF4-FFF2-40B4-BE49-F238E27FC236}">
                <a16:creationId xmlns:a16="http://schemas.microsoft.com/office/drawing/2014/main" id="{ED94AEAD-DEAD-47C1-9E63-93FE840ADBBA}"/>
              </a:ext>
            </a:extLst>
          </p:cNvPr>
          <p:cNvSpPr/>
          <p:nvPr/>
        </p:nvSpPr>
        <p:spPr>
          <a:xfrm>
            <a:off x="8869383" y="1788260"/>
            <a:ext cx="844962"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Isobel</a:t>
            </a:r>
          </a:p>
        </p:txBody>
      </p:sp>
      <p:sp>
        <p:nvSpPr>
          <p:cNvPr id="129" name="Rectangle 128">
            <a:extLst>
              <a:ext uri="{FF2B5EF4-FFF2-40B4-BE49-F238E27FC236}">
                <a16:creationId xmlns:a16="http://schemas.microsoft.com/office/drawing/2014/main" id="{48729E3D-6A12-40B8-9D2B-ACA3C92D791D}"/>
              </a:ext>
            </a:extLst>
          </p:cNvPr>
          <p:cNvSpPr/>
          <p:nvPr/>
        </p:nvSpPr>
        <p:spPr>
          <a:xfrm>
            <a:off x="3178570" y="1700927"/>
            <a:ext cx="776691"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Anna</a:t>
            </a:r>
          </a:p>
        </p:txBody>
      </p:sp>
      <p:sp>
        <p:nvSpPr>
          <p:cNvPr id="130" name="Rectangle 129">
            <a:extLst>
              <a:ext uri="{FF2B5EF4-FFF2-40B4-BE49-F238E27FC236}">
                <a16:creationId xmlns:a16="http://schemas.microsoft.com/office/drawing/2014/main" id="{AABB9606-FD62-40BB-8EAB-B21B3487511F}"/>
              </a:ext>
            </a:extLst>
          </p:cNvPr>
          <p:cNvSpPr/>
          <p:nvPr/>
        </p:nvSpPr>
        <p:spPr>
          <a:xfrm>
            <a:off x="3186262" y="3145320"/>
            <a:ext cx="844962" cy="369332"/>
          </a:xfrm>
          <a:prstGeom prst="rect">
            <a:avLst/>
          </a:prstGeom>
          <a:noFill/>
        </p:spPr>
        <p:txBody>
          <a:bodyPr wrap="square" lIns="91440" tIns="45720" rIns="91440" bIns="45720">
            <a:spAutoFit/>
          </a:bodyPr>
          <a:lstStyle/>
          <a:p>
            <a:pPr lvl="0" algn="ctr">
              <a:defRPr/>
            </a:pPr>
            <a:r>
              <a:rPr lang="en-US" b="1" kern="0" dirty="0" err="1">
                <a:ln w="22225">
                  <a:solidFill>
                    <a:srgbClr val="ED7D31"/>
                  </a:solidFill>
                  <a:prstDash val="solid"/>
                </a:ln>
                <a:solidFill>
                  <a:srgbClr val="ED7D31">
                    <a:lumMod val="40000"/>
                    <a:lumOff val="60000"/>
                  </a:srgbClr>
                </a:solidFill>
              </a:rPr>
              <a:t>Chloé</a:t>
            </a:r>
            <a:endPar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endParaRPr>
          </a:p>
        </p:txBody>
      </p:sp>
      <p:sp>
        <p:nvSpPr>
          <p:cNvPr id="131" name="Rectangle 130">
            <a:extLst>
              <a:ext uri="{FF2B5EF4-FFF2-40B4-BE49-F238E27FC236}">
                <a16:creationId xmlns:a16="http://schemas.microsoft.com/office/drawing/2014/main" id="{FA36CC1D-A3AE-43DD-B800-55CD6C7B338B}"/>
              </a:ext>
            </a:extLst>
          </p:cNvPr>
          <p:cNvSpPr/>
          <p:nvPr/>
        </p:nvSpPr>
        <p:spPr>
          <a:xfrm>
            <a:off x="9020363" y="3039915"/>
            <a:ext cx="565530"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Luc</a:t>
            </a:r>
          </a:p>
        </p:txBody>
      </p:sp>
      <p:sp>
        <p:nvSpPr>
          <p:cNvPr id="132" name="Rectangle 131">
            <a:extLst>
              <a:ext uri="{FF2B5EF4-FFF2-40B4-BE49-F238E27FC236}">
                <a16:creationId xmlns:a16="http://schemas.microsoft.com/office/drawing/2014/main" id="{1E979661-DA69-450F-A44D-9D8739E06EE3}"/>
              </a:ext>
            </a:extLst>
          </p:cNvPr>
          <p:cNvSpPr/>
          <p:nvPr/>
        </p:nvSpPr>
        <p:spPr>
          <a:xfrm>
            <a:off x="6275930" y="1585065"/>
            <a:ext cx="182964" cy="29869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endParaRPr>
          </a:p>
        </p:txBody>
      </p:sp>
      <p:pic>
        <p:nvPicPr>
          <p:cNvPr id="133" name="Picture 132">
            <a:extLst>
              <a:ext uri="{FF2B5EF4-FFF2-40B4-BE49-F238E27FC236}">
                <a16:creationId xmlns:a16="http://schemas.microsoft.com/office/drawing/2014/main" id="{01CB5722-0547-4109-9142-3A19EABA47B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10773" y="1646978"/>
            <a:ext cx="1140346" cy="714156"/>
          </a:xfrm>
          <a:prstGeom prst="rect">
            <a:avLst/>
          </a:prstGeom>
        </p:spPr>
      </p:pic>
      <p:grpSp>
        <p:nvGrpSpPr>
          <p:cNvPr id="134" name="Group 133">
            <a:extLst>
              <a:ext uri="{FF2B5EF4-FFF2-40B4-BE49-F238E27FC236}">
                <a16:creationId xmlns:a16="http://schemas.microsoft.com/office/drawing/2014/main" id="{96AB6A88-A2C4-4C46-B703-2B569989FD4E}"/>
              </a:ext>
            </a:extLst>
          </p:cNvPr>
          <p:cNvGrpSpPr/>
          <p:nvPr/>
        </p:nvGrpSpPr>
        <p:grpSpPr>
          <a:xfrm>
            <a:off x="7832616" y="1700684"/>
            <a:ext cx="901223" cy="824260"/>
            <a:chOff x="1199148" y="1347764"/>
            <a:chExt cx="1423730" cy="1953518"/>
          </a:xfrm>
        </p:grpSpPr>
        <p:pic>
          <p:nvPicPr>
            <p:cNvPr id="135" name="Picture 134">
              <a:extLst>
                <a:ext uri="{FF2B5EF4-FFF2-40B4-BE49-F238E27FC236}">
                  <a16:creationId xmlns:a16="http://schemas.microsoft.com/office/drawing/2014/main" id="{6DC184DF-5355-409B-9E16-A7FDDC23B19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136" name="Picture 135">
              <a:extLst>
                <a:ext uri="{FF2B5EF4-FFF2-40B4-BE49-F238E27FC236}">
                  <a16:creationId xmlns:a16="http://schemas.microsoft.com/office/drawing/2014/main" id="{D502D16D-F72A-4564-93E2-167F6FC5F97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137" name="Down Arrow 34">
              <a:extLst>
                <a:ext uri="{FF2B5EF4-FFF2-40B4-BE49-F238E27FC236}">
                  <a16:creationId xmlns:a16="http://schemas.microsoft.com/office/drawing/2014/main" id="{1EAEF9DA-FAC9-4922-A314-AF22C3D48F7B}"/>
                </a:ext>
              </a:extLst>
            </p:cNvPr>
            <p:cNvSpPr/>
            <p:nvPr/>
          </p:nvSpPr>
          <p:spPr>
            <a:xfrm>
              <a:off x="2151840" y="1347764"/>
              <a:ext cx="315601" cy="635876"/>
            </a:xfrm>
            <a:prstGeom prst="downArrow">
              <a:avLst/>
            </a:prstGeom>
            <a:solidFill>
              <a:srgbClr val="E65D00"/>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sp>
        <p:nvSpPr>
          <p:cNvPr id="138" name="Flowchart: Process 137">
            <a:extLst>
              <a:ext uri="{FF2B5EF4-FFF2-40B4-BE49-F238E27FC236}">
                <a16:creationId xmlns:a16="http://schemas.microsoft.com/office/drawing/2014/main" id="{074B479E-8F24-4CBB-AE4C-39E21CAF044D}"/>
              </a:ext>
            </a:extLst>
          </p:cNvPr>
          <p:cNvSpPr/>
          <p:nvPr/>
        </p:nvSpPr>
        <p:spPr>
          <a:xfrm>
            <a:off x="10441291" y="1780149"/>
            <a:ext cx="1203998" cy="593718"/>
          </a:xfrm>
          <a:prstGeom prst="flowChartProcess">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39" name="Rectangle 138">
            <a:extLst>
              <a:ext uri="{FF2B5EF4-FFF2-40B4-BE49-F238E27FC236}">
                <a16:creationId xmlns:a16="http://schemas.microsoft.com/office/drawing/2014/main" id="{E20A84C4-62A3-4307-809C-04900F0002F3}"/>
              </a:ext>
            </a:extLst>
          </p:cNvPr>
          <p:cNvSpPr/>
          <p:nvPr/>
        </p:nvSpPr>
        <p:spPr>
          <a:xfrm>
            <a:off x="11002056" y="1793290"/>
            <a:ext cx="91763" cy="597696"/>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40" name="Rectangle 139">
            <a:extLst>
              <a:ext uri="{FF2B5EF4-FFF2-40B4-BE49-F238E27FC236}">
                <a16:creationId xmlns:a16="http://schemas.microsoft.com/office/drawing/2014/main" id="{7F048893-D49E-424E-842A-CB858A0E56E7}"/>
              </a:ext>
            </a:extLst>
          </p:cNvPr>
          <p:cNvSpPr/>
          <p:nvPr/>
        </p:nvSpPr>
        <p:spPr>
          <a:xfrm>
            <a:off x="10424142" y="2080874"/>
            <a:ext cx="1219238" cy="72307"/>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41" name="Flowchart: Process 140">
            <a:extLst>
              <a:ext uri="{FF2B5EF4-FFF2-40B4-BE49-F238E27FC236}">
                <a16:creationId xmlns:a16="http://schemas.microsoft.com/office/drawing/2014/main" id="{E294CC48-C615-48CA-B4BF-2E238D2372D7}"/>
              </a:ext>
            </a:extLst>
          </p:cNvPr>
          <p:cNvSpPr/>
          <p:nvPr/>
        </p:nvSpPr>
        <p:spPr>
          <a:xfrm>
            <a:off x="7721648" y="3059771"/>
            <a:ext cx="1203998" cy="593718"/>
          </a:xfrm>
          <a:prstGeom prst="flowChartProcess">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42" name="Rectangle 141">
            <a:extLst>
              <a:ext uri="{FF2B5EF4-FFF2-40B4-BE49-F238E27FC236}">
                <a16:creationId xmlns:a16="http://schemas.microsoft.com/office/drawing/2014/main" id="{08813421-F7AC-41C6-B05A-458F538007DF}"/>
              </a:ext>
            </a:extLst>
          </p:cNvPr>
          <p:cNvSpPr/>
          <p:nvPr/>
        </p:nvSpPr>
        <p:spPr>
          <a:xfrm>
            <a:off x="8261568" y="3054559"/>
            <a:ext cx="91763" cy="597696"/>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43" name="Rectangle 142">
            <a:extLst>
              <a:ext uri="{FF2B5EF4-FFF2-40B4-BE49-F238E27FC236}">
                <a16:creationId xmlns:a16="http://schemas.microsoft.com/office/drawing/2014/main" id="{6110E175-CD40-4258-BFC2-8ACB609C30E0}"/>
              </a:ext>
            </a:extLst>
          </p:cNvPr>
          <p:cNvSpPr/>
          <p:nvPr/>
        </p:nvSpPr>
        <p:spPr>
          <a:xfrm>
            <a:off x="7733177" y="3359324"/>
            <a:ext cx="1219238" cy="72307"/>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grpSp>
        <p:nvGrpSpPr>
          <p:cNvPr id="144" name="Group 143">
            <a:extLst>
              <a:ext uri="{FF2B5EF4-FFF2-40B4-BE49-F238E27FC236}">
                <a16:creationId xmlns:a16="http://schemas.microsoft.com/office/drawing/2014/main" id="{7B111603-4904-4E5F-A12D-595490CED905}"/>
              </a:ext>
            </a:extLst>
          </p:cNvPr>
          <p:cNvGrpSpPr/>
          <p:nvPr/>
        </p:nvGrpSpPr>
        <p:grpSpPr>
          <a:xfrm>
            <a:off x="6775415" y="3173703"/>
            <a:ext cx="914605" cy="768330"/>
            <a:chOff x="12297240" y="3985624"/>
            <a:chExt cx="1667202" cy="1953518"/>
          </a:xfrm>
        </p:grpSpPr>
        <p:pic>
          <p:nvPicPr>
            <p:cNvPr id="145" name="Picture 144">
              <a:extLst>
                <a:ext uri="{FF2B5EF4-FFF2-40B4-BE49-F238E27FC236}">
                  <a16:creationId xmlns:a16="http://schemas.microsoft.com/office/drawing/2014/main" id="{74AF9A4F-15CC-473E-AB70-A1D4C9519B6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146" name="Picture 145">
              <a:extLst>
                <a:ext uri="{FF2B5EF4-FFF2-40B4-BE49-F238E27FC236}">
                  <a16:creationId xmlns:a16="http://schemas.microsoft.com/office/drawing/2014/main" id="{9BA05172-E69B-495C-B570-7AD9A6ACEF3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147" name="Down Arrow 44">
              <a:extLst>
                <a:ext uri="{FF2B5EF4-FFF2-40B4-BE49-F238E27FC236}">
                  <a16:creationId xmlns:a16="http://schemas.microsoft.com/office/drawing/2014/main" id="{B20E9C2E-BE8D-494A-AD72-342910F449F6}"/>
                </a:ext>
              </a:extLst>
            </p:cNvPr>
            <p:cNvSpPr/>
            <p:nvPr/>
          </p:nvSpPr>
          <p:spPr>
            <a:xfrm rot="16200000" flipV="1">
              <a:off x="13373782" y="3931972"/>
              <a:ext cx="409638" cy="771682"/>
            </a:xfrm>
            <a:prstGeom prst="downArrow">
              <a:avLst/>
            </a:prstGeom>
            <a:solidFill>
              <a:srgbClr val="E65D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grpSp>
        <p:nvGrpSpPr>
          <p:cNvPr id="148" name="Group 147">
            <a:extLst>
              <a:ext uri="{FF2B5EF4-FFF2-40B4-BE49-F238E27FC236}">
                <a16:creationId xmlns:a16="http://schemas.microsoft.com/office/drawing/2014/main" id="{76EAB331-6CC7-4C25-B2A5-4EE79510490A}"/>
              </a:ext>
            </a:extLst>
          </p:cNvPr>
          <p:cNvGrpSpPr/>
          <p:nvPr/>
        </p:nvGrpSpPr>
        <p:grpSpPr>
          <a:xfrm>
            <a:off x="4946715" y="1778764"/>
            <a:ext cx="914605" cy="768330"/>
            <a:chOff x="12297240" y="3985624"/>
            <a:chExt cx="1667202" cy="1953518"/>
          </a:xfrm>
        </p:grpSpPr>
        <p:pic>
          <p:nvPicPr>
            <p:cNvPr id="149" name="Picture 148">
              <a:extLst>
                <a:ext uri="{FF2B5EF4-FFF2-40B4-BE49-F238E27FC236}">
                  <a16:creationId xmlns:a16="http://schemas.microsoft.com/office/drawing/2014/main" id="{E734A290-2613-46A6-AE7E-C25A45AE032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150" name="Picture 149">
              <a:extLst>
                <a:ext uri="{FF2B5EF4-FFF2-40B4-BE49-F238E27FC236}">
                  <a16:creationId xmlns:a16="http://schemas.microsoft.com/office/drawing/2014/main" id="{D368654B-BF28-4FC7-92FB-A421E354D22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151" name="Down Arrow 49">
              <a:extLst>
                <a:ext uri="{FF2B5EF4-FFF2-40B4-BE49-F238E27FC236}">
                  <a16:creationId xmlns:a16="http://schemas.microsoft.com/office/drawing/2014/main" id="{22087879-C5D6-4AC5-BB1D-4ABBEAD9CD8D}"/>
                </a:ext>
              </a:extLst>
            </p:cNvPr>
            <p:cNvSpPr/>
            <p:nvPr/>
          </p:nvSpPr>
          <p:spPr>
            <a:xfrm rot="16200000" flipV="1">
              <a:off x="13373782" y="3931972"/>
              <a:ext cx="409638" cy="771682"/>
            </a:xfrm>
            <a:prstGeom prst="downArrow">
              <a:avLst/>
            </a:prstGeom>
            <a:solidFill>
              <a:srgbClr val="E65D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pic>
        <p:nvPicPr>
          <p:cNvPr id="152" name="Picture 151">
            <a:extLst>
              <a:ext uri="{FF2B5EF4-FFF2-40B4-BE49-F238E27FC236}">
                <a16:creationId xmlns:a16="http://schemas.microsoft.com/office/drawing/2014/main" id="{D22A2DFA-11AB-4275-917C-DCBBC7BC75D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891019" y="1743578"/>
            <a:ext cx="1140346" cy="714156"/>
          </a:xfrm>
          <a:prstGeom prst="rect">
            <a:avLst/>
          </a:prstGeom>
        </p:spPr>
      </p:pic>
      <p:sp>
        <p:nvSpPr>
          <p:cNvPr id="153" name="Rectangle 152">
            <a:extLst>
              <a:ext uri="{FF2B5EF4-FFF2-40B4-BE49-F238E27FC236}">
                <a16:creationId xmlns:a16="http://schemas.microsoft.com/office/drawing/2014/main" id="{160997A5-4D6B-4517-BDCB-A3E6BB2A32F4}"/>
              </a:ext>
            </a:extLst>
          </p:cNvPr>
          <p:cNvSpPr/>
          <p:nvPr/>
        </p:nvSpPr>
        <p:spPr>
          <a:xfrm>
            <a:off x="5980096" y="1623212"/>
            <a:ext cx="805269"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Pierre</a:t>
            </a:r>
          </a:p>
        </p:txBody>
      </p:sp>
      <p:sp>
        <p:nvSpPr>
          <p:cNvPr id="154" name="Rectangle 153">
            <a:extLst>
              <a:ext uri="{FF2B5EF4-FFF2-40B4-BE49-F238E27FC236}">
                <a16:creationId xmlns:a16="http://schemas.microsoft.com/office/drawing/2014/main" id="{BBAC405D-5E26-4C73-B28A-B68101D6AE6E}"/>
              </a:ext>
            </a:extLst>
          </p:cNvPr>
          <p:cNvSpPr/>
          <p:nvPr/>
        </p:nvSpPr>
        <p:spPr>
          <a:xfrm>
            <a:off x="6157782" y="3111286"/>
            <a:ext cx="759228"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Marc</a:t>
            </a:r>
          </a:p>
        </p:txBody>
      </p:sp>
      <p:pic>
        <p:nvPicPr>
          <p:cNvPr id="155" name="Picture 154">
            <a:extLst>
              <a:ext uri="{FF2B5EF4-FFF2-40B4-BE49-F238E27FC236}">
                <a16:creationId xmlns:a16="http://schemas.microsoft.com/office/drawing/2014/main" id="{E9AA7CB1-221F-4332-8CD7-2CF04CF053E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19199" y="3107737"/>
            <a:ext cx="1140346" cy="714156"/>
          </a:xfrm>
          <a:prstGeom prst="rect">
            <a:avLst/>
          </a:prstGeom>
        </p:spPr>
      </p:pic>
      <p:grpSp>
        <p:nvGrpSpPr>
          <p:cNvPr id="156" name="Group 155">
            <a:extLst>
              <a:ext uri="{FF2B5EF4-FFF2-40B4-BE49-F238E27FC236}">
                <a16:creationId xmlns:a16="http://schemas.microsoft.com/office/drawing/2014/main" id="{BF14D7BB-0EE8-431E-82E0-E32D64D4F576}"/>
              </a:ext>
            </a:extLst>
          </p:cNvPr>
          <p:cNvGrpSpPr/>
          <p:nvPr/>
        </p:nvGrpSpPr>
        <p:grpSpPr>
          <a:xfrm>
            <a:off x="9552126" y="1870969"/>
            <a:ext cx="901223" cy="824260"/>
            <a:chOff x="1199148" y="1347764"/>
            <a:chExt cx="1423730" cy="1953518"/>
          </a:xfrm>
        </p:grpSpPr>
        <p:pic>
          <p:nvPicPr>
            <p:cNvPr id="157" name="Picture 156">
              <a:extLst>
                <a:ext uri="{FF2B5EF4-FFF2-40B4-BE49-F238E27FC236}">
                  <a16:creationId xmlns:a16="http://schemas.microsoft.com/office/drawing/2014/main" id="{B509D355-B6F9-4145-985E-481755EF0F3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158" name="Picture 157">
              <a:extLst>
                <a:ext uri="{FF2B5EF4-FFF2-40B4-BE49-F238E27FC236}">
                  <a16:creationId xmlns:a16="http://schemas.microsoft.com/office/drawing/2014/main" id="{0A817B7B-7EF7-420B-A929-BD34448386C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159" name="Down Arrow 74">
              <a:extLst>
                <a:ext uri="{FF2B5EF4-FFF2-40B4-BE49-F238E27FC236}">
                  <a16:creationId xmlns:a16="http://schemas.microsoft.com/office/drawing/2014/main" id="{A2F79E08-DC42-49C4-8DC0-089AE5F019DD}"/>
                </a:ext>
              </a:extLst>
            </p:cNvPr>
            <p:cNvSpPr/>
            <p:nvPr/>
          </p:nvSpPr>
          <p:spPr>
            <a:xfrm>
              <a:off x="2151840" y="1347764"/>
              <a:ext cx="315601" cy="635876"/>
            </a:xfrm>
            <a:prstGeom prst="downArrow">
              <a:avLst/>
            </a:prstGeom>
            <a:solidFill>
              <a:srgbClr val="E65D00"/>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sp>
        <p:nvSpPr>
          <p:cNvPr id="160" name="Flowchart: Process 159">
            <a:extLst>
              <a:ext uri="{FF2B5EF4-FFF2-40B4-BE49-F238E27FC236}">
                <a16:creationId xmlns:a16="http://schemas.microsoft.com/office/drawing/2014/main" id="{1449A5ED-E473-4D32-819D-D797279D1C7E}"/>
              </a:ext>
            </a:extLst>
          </p:cNvPr>
          <p:cNvSpPr/>
          <p:nvPr/>
        </p:nvSpPr>
        <p:spPr>
          <a:xfrm>
            <a:off x="1948744" y="3059771"/>
            <a:ext cx="1203998" cy="593718"/>
          </a:xfrm>
          <a:prstGeom prst="flowChartProcess">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61" name="Rectangle 160">
            <a:extLst>
              <a:ext uri="{FF2B5EF4-FFF2-40B4-BE49-F238E27FC236}">
                <a16:creationId xmlns:a16="http://schemas.microsoft.com/office/drawing/2014/main" id="{1861967C-B9B3-450F-B68B-EB65010D7B18}"/>
              </a:ext>
            </a:extLst>
          </p:cNvPr>
          <p:cNvSpPr/>
          <p:nvPr/>
        </p:nvSpPr>
        <p:spPr>
          <a:xfrm>
            <a:off x="2476866" y="3086231"/>
            <a:ext cx="91763" cy="597696"/>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62" name="Rectangle 161">
            <a:extLst>
              <a:ext uri="{FF2B5EF4-FFF2-40B4-BE49-F238E27FC236}">
                <a16:creationId xmlns:a16="http://schemas.microsoft.com/office/drawing/2014/main" id="{56EE1ACE-3A51-4264-BE9D-4FD1A4C0E0F2}"/>
              </a:ext>
            </a:extLst>
          </p:cNvPr>
          <p:cNvSpPr/>
          <p:nvPr/>
        </p:nvSpPr>
        <p:spPr>
          <a:xfrm>
            <a:off x="1931654" y="3376299"/>
            <a:ext cx="1219238" cy="72307"/>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grpSp>
        <p:nvGrpSpPr>
          <p:cNvPr id="163" name="Group 162">
            <a:extLst>
              <a:ext uri="{FF2B5EF4-FFF2-40B4-BE49-F238E27FC236}">
                <a16:creationId xmlns:a16="http://schemas.microsoft.com/office/drawing/2014/main" id="{2D48D28B-8B7C-4F4F-A6C7-7AAC942E1A36}"/>
              </a:ext>
            </a:extLst>
          </p:cNvPr>
          <p:cNvGrpSpPr/>
          <p:nvPr/>
        </p:nvGrpSpPr>
        <p:grpSpPr>
          <a:xfrm>
            <a:off x="923872" y="3251733"/>
            <a:ext cx="914605" cy="768330"/>
            <a:chOff x="12297240" y="3985624"/>
            <a:chExt cx="1667202" cy="1953518"/>
          </a:xfrm>
        </p:grpSpPr>
        <p:pic>
          <p:nvPicPr>
            <p:cNvPr id="164" name="Picture 163">
              <a:extLst>
                <a:ext uri="{FF2B5EF4-FFF2-40B4-BE49-F238E27FC236}">
                  <a16:creationId xmlns:a16="http://schemas.microsoft.com/office/drawing/2014/main" id="{43710415-F945-46F7-BE15-2009EC33F1D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165" name="Picture 164">
              <a:extLst>
                <a:ext uri="{FF2B5EF4-FFF2-40B4-BE49-F238E27FC236}">
                  <a16:creationId xmlns:a16="http://schemas.microsoft.com/office/drawing/2014/main" id="{A49FA558-B5F8-49E0-9A87-8AD8CFCDBBA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166" name="Down Arrow 86">
              <a:extLst>
                <a:ext uri="{FF2B5EF4-FFF2-40B4-BE49-F238E27FC236}">
                  <a16:creationId xmlns:a16="http://schemas.microsoft.com/office/drawing/2014/main" id="{E8C477A9-752A-4667-9EF2-9BAADEC1A39B}"/>
                </a:ext>
              </a:extLst>
            </p:cNvPr>
            <p:cNvSpPr/>
            <p:nvPr/>
          </p:nvSpPr>
          <p:spPr>
            <a:xfrm rot="16200000" flipV="1">
              <a:off x="13373782" y="3931972"/>
              <a:ext cx="409638" cy="771682"/>
            </a:xfrm>
            <a:prstGeom prst="downArrow">
              <a:avLst/>
            </a:prstGeom>
            <a:solidFill>
              <a:srgbClr val="E65D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spTree>
    <p:extLst>
      <p:ext uri="{BB962C8B-B14F-4D97-AF65-F5344CB8AC3E}">
        <p14:creationId xmlns:p14="http://schemas.microsoft.com/office/powerpoint/2010/main" val="26022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95" grpId="0"/>
      <p:bldP spid="96" grpId="0"/>
      <p:bldP spid="97" grpId="0"/>
      <p:bldP spid="98" grpId="0"/>
      <p:bldP spid="99" grpId="0"/>
      <p:bldP spid="100"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Using adjectives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84B36AA9-00E6-48EC-80AD-7C2985FB85C1}"/>
              </a:ext>
            </a:extLst>
          </p:cNvPr>
          <p:cNvSpPr/>
          <p:nvPr/>
        </p:nvSpPr>
        <p:spPr>
          <a:xfrm>
            <a:off x="1729494" y="1594594"/>
            <a:ext cx="2095445"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rPr>
              <a:t>Masculine</a:t>
            </a:r>
          </a:p>
        </p:txBody>
      </p:sp>
      <p:sp>
        <p:nvSpPr>
          <p:cNvPr id="10" name="Rectangle 9">
            <a:extLst>
              <a:ext uri="{FF2B5EF4-FFF2-40B4-BE49-F238E27FC236}">
                <a16:creationId xmlns:a16="http://schemas.microsoft.com/office/drawing/2014/main" id="{2CCF00AF-EC6F-4E5E-865A-AA41E8F4168F}"/>
              </a:ext>
            </a:extLst>
          </p:cNvPr>
          <p:cNvSpPr/>
          <p:nvPr/>
        </p:nvSpPr>
        <p:spPr>
          <a:xfrm>
            <a:off x="5159685" y="1580059"/>
            <a:ext cx="1872629"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rPr>
              <a:t>Feminine</a:t>
            </a:r>
          </a:p>
        </p:txBody>
      </p:sp>
      <p:sp>
        <p:nvSpPr>
          <p:cNvPr id="11" name="TextBox 10">
            <a:extLst>
              <a:ext uri="{FF2B5EF4-FFF2-40B4-BE49-F238E27FC236}">
                <a16:creationId xmlns:a16="http://schemas.microsoft.com/office/drawing/2014/main" id="{293DBDEC-F4EF-405C-8713-DA18714CEFDA}"/>
              </a:ext>
            </a:extLst>
          </p:cNvPr>
          <p:cNvSpPr txBox="1"/>
          <p:nvPr/>
        </p:nvSpPr>
        <p:spPr>
          <a:xfrm>
            <a:off x="1729494" y="2783655"/>
            <a:ext cx="408321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4472C4">
                    <a:lumMod val="50000"/>
                  </a:srgbClr>
                </a:solidFill>
                <a:effectLst/>
                <a:uLnTx/>
                <a:uFillTx/>
              </a:rPr>
              <a:t>grand</a:t>
            </a:r>
          </a:p>
        </p:txBody>
      </p:sp>
      <p:sp>
        <p:nvSpPr>
          <p:cNvPr id="12" name="TextBox 11">
            <a:extLst>
              <a:ext uri="{FF2B5EF4-FFF2-40B4-BE49-F238E27FC236}">
                <a16:creationId xmlns:a16="http://schemas.microsoft.com/office/drawing/2014/main" id="{AA2B6600-9B39-447A-AC46-9F7E1834ABEE}"/>
              </a:ext>
            </a:extLst>
          </p:cNvPr>
          <p:cNvSpPr txBox="1"/>
          <p:nvPr/>
        </p:nvSpPr>
        <p:spPr>
          <a:xfrm>
            <a:off x="5189592" y="2778425"/>
            <a:ext cx="408321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err="1">
                <a:ln>
                  <a:noFill/>
                </a:ln>
                <a:solidFill>
                  <a:srgbClr val="4472C4">
                    <a:lumMod val="50000"/>
                  </a:srgbClr>
                </a:solidFill>
                <a:effectLst/>
                <a:uLnTx/>
                <a:uFillTx/>
              </a:rPr>
              <a:t>grand</a:t>
            </a:r>
            <a:r>
              <a:rPr kumimoji="0" lang="en-GB" sz="3000" b="1" i="0" u="none" strike="noStrike" kern="0" cap="none" spc="0" normalizeH="0" baseline="0" noProof="0" dirty="0" err="1">
                <a:ln>
                  <a:noFill/>
                </a:ln>
                <a:solidFill>
                  <a:srgbClr val="FF0000"/>
                </a:solidFill>
                <a:effectLst/>
                <a:uLnTx/>
                <a:uFillTx/>
              </a:rPr>
              <a:t>e</a:t>
            </a:r>
            <a:endParaRPr kumimoji="0" lang="en-GB" sz="3000" b="1" i="0" u="none" strike="noStrike" kern="0" cap="none" spc="0" normalizeH="0" baseline="0" noProof="0" dirty="0">
              <a:ln>
                <a:noFill/>
              </a:ln>
              <a:solidFill>
                <a:srgbClr val="FF0000"/>
              </a:solidFill>
              <a:effectLst/>
              <a:uLnTx/>
              <a:uFillTx/>
            </a:endParaRPr>
          </a:p>
        </p:txBody>
      </p:sp>
      <p:sp>
        <p:nvSpPr>
          <p:cNvPr id="13" name="TextBox 12">
            <a:extLst>
              <a:ext uri="{FF2B5EF4-FFF2-40B4-BE49-F238E27FC236}">
                <a16:creationId xmlns:a16="http://schemas.microsoft.com/office/drawing/2014/main" id="{48654D6D-378B-4F6A-9A61-699CDAAE3FBF}"/>
              </a:ext>
            </a:extLst>
          </p:cNvPr>
          <p:cNvSpPr txBox="1"/>
          <p:nvPr/>
        </p:nvSpPr>
        <p:spPr>
          <a:xfrm>
            <a:off x="1729494" y="3429825"/>
            <a:ext cx="408321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4472C4">
                    <a:lumMod val="50000"/>
                  </a:srgbClr>
                </a:solidFill>
                <a:effectLst/>
                <a:uLnTx/>
                <a:uFillTx/>
              </a:rPr>
              <a:t>petit</a:t>
            </a:r>
          </a:p>
        </p:txBody>
      </p:sp>
      <p:sp>
        <p:nvSpPr>
          <p:cNvPr id="14" name="TextBox 13">
            <a:extLst>
              <a:ext uri="{FF2B5EF4-FFF2-40B4-BE49-F238E27FC236}">
                <a16:creationId xmlns:a16="http://schemas.microsoft.com/office/drawing/2014/main" id="{580AB7B3-BF75-4570-A9BE-2A0B289C3B72}"/>
              </a:ext>
            </a:extLst>
          </p:cNvPr>
          <p:cNvSpPr txBox="1"/>
          <p:nvPr/>
        </p:nvSpPr>
        <p:spPr>
          <a:xfrm>
            <a:off x="5189592" y="3360790"/>
            <a:ext cx="408321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4472C4">
                    <a:lumMod val="50000"/>
                  </a:srgbClr>
                </a:solidFill>
                <a:effectLst/>
                <a:uLnTx/>
                <a:uFillTx/>
              </a:rPr>
              <a:t>petit</a:t>
            </a:r>
            <a:r>
              <a:rPr kumimoji="0" lang="en-GB" sz="3000" b="1" i="0" u="none" strike="noStrike" kern="0" cap="none" spc="0" normalizeH="0" baseline="0" noProof="0" dirty="0">
                <a:ln>
                  <a:noFill/>
                </a:ln>
                <a:solidFill>
                  <a:srgbClr val="FF0000"/>
                </a:solidFill>
                <a:effectLst/>
                <a:uLnTx/>
                <a:uFillTx/>
              </a:rPr>
              <a:t>e</a:t>
            </a:r>
          </a:p>
        </p:txBody>
      </p:sp>
      <p:sp>
        <p:nvSpPr>
          <p:cNvPr id="15" name="TextBox 14">
            <a:extLst>
              <a:ext uri="{FF2B5EF4-FFF2-40B4-BE49-F238E27FC236}">
                <a16:creationId xmlns:a16="http://schemas.microsoft.com/office/drawing/2014/main" id="{2B6AB3EF-3A00-4008-AA2B-278C90CB826D}"/>
              </a:ext>
            </a:extLst>
          </p:cNvPr>
          <p:cNvSpPr txBox="1"/>
          <p:nvPr/>
        </p:nvSpPr>
        <p:spPr>
          <a:xfrm>
            <a:off x="1726373" y="4040150"/>
            <a:ext cx="408321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err="1">
                <a:ln>
                  <a:noFill/>
                </a:ln>
                <a:solidFill>
                  <a:srgbClr val="4472C4">
                    <a:lumMod val="50000"/>
                  </a:srgbClr>
                </a:solidFill>
                <a:effectLst/>
                <a:uLnTx/>
                <a:uFillTx/>
              </a:rPr>
              <a:t>anglais</a:t>
            </a:r>
            <a:endParaRPr kumimoji="0" lang="en-GB" sz="3000" b="0" i="0" u="none" strike="noStrike" kern="0" cap="none" spc="0" normalizeH="0" baseline="0" noProof="0" dirty="0">
              <a:ln>
                <a:noFill/>
              </a:ln>
              <a:solidFill>
                <a:srgbClr val="4472C4">
                  <a:lumMod val="50000"/>
                </a:srgbClr>
              </a:solidFill>
              <a:effectLst/>
              <a:uLnTx/>
              <a:uFillTx/>
            </a:endParaRPr>
          </a:p>
        </p:txBody>
      </p:sp>
      <p:sp>
        <p:nvSpPr>
          <p:cNvPr id="16" name="TextBox 15">
            <a:extLst>
              <a:ext uri="{FF2B5EF4-FFF2-40B4-BE49-F238E27FC236}">
                <a16:creationId xmlns:a16="http://schemas.microsoft.com/office/drawing/2014/main" id="{034EC220-945C-4043-AEED-8131B0838D1F}"/>
              </a:ext>
            </a:extLst>
          </p:cNvPr>
          <p:cNvSpPr txBox="1"/>
          <p:nvPr/>
        </p:nvSpPr>
        <p:spPr>
          <a:xfrm>
            <a:off x="5159685" y="4017711"/>
            <a:ext cx="408321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err="1">
                <a:ln>
                  <a:noFill/>
                </a:ln>
                <a:solidFill>
                  <a:srgbClr val="4472C4">
                    <a:lumMod val="50000"/>
                  </a:srgbClr>
                </a:solidFill>
                <a:effectLst/>
                <a:uLnTx/>
                <a:uFillTx/>
              </a:rPr>
              <a:t>anglais</a:t>
            </a:r>
            <a:r>
              <a:rPr kumimoji="0" lang="en-GB" sz="3000" b="1" i="0" u="none" strike="noStrike" kern="0" cap="none" spc="0" normalizeH="0" baseline="0" noProof="0" dirty="0">
                <a:ln>
                  <a:noFill/>
                </a:ln>
                <a:solidFill>
                  <a:srgbClr val="FF0000"/>
                </a:solidFill>
                <a:effectLst/>
                <a:uLnTx/>
                <a:uFillTx/>
              </a:rPr>
              <a:t>e</a:t>
            </a:r>
            <a:endParaRPr kumimoji="0" lang="en-GB" sz="3000" b="1" i="0" u="none" strike="noStrike" kern="0" cap="none" spc="0" normalizeH="0" baseline="0" noProof="0" dirty="0">
              <a:ln>
                <a:noFill/>
              </a:ln>
              <a:solidFill>
                <a:srgbClr val="4472C4">
                  <a:lumMod val="50000"/>
                </a:srgbClr>
              </a:solidFill>
              <a:effectLst/>
              <a:uLnTx/>
              <a:uFillTx/>
            </a:endParaRPr>
          </a:p>
        </p:txBody>
      </p:sp>
      <p:sp>
        <p:nvSpPr>
          <p:cNvPr id="17" name="TextBox 16">
            <a:extLst>
              <a:ext uri="{FF2B5EF4-FFF2-40B4-BE49-F238E27FC236}">
                <a16:creationId xmlns:a16="http://schemas.microsoft.com/office/drawing/2014/main" id="{2D4F4D69-A190-44F1-99B9-6A58505CD610}"/>
              </a:ext>
            </a:extLst>
          </p:cNvPr>
          <p:cNvSpPr txBox="1"/>
          <p:nvPr/>
        </p:nvSpPr>
        <p:spPr>
          <a:xfrm>
            <a:off x="1726373" y="4739074"/>
            <a:ext cx="408321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err="1">
                <a:ln>
                  <a:noFill/>
                </a:ln>
                <a:solidFill>
                  <a:srgbClr val="4472C4">
                    <a:lumMod val="50000"/>
                  </a:srgbClr>
                </a:solidFill>
                <a:effectLst/>
                <a:uLnTx/>
                <a:uFillTx/>
              </a:rPr>
              <a:t>français</a:t>
            </a:r>
            <a:endParaRPr kumimoji="0" lang="en-GB" sz="3000" b="0" i="0" u="none" strike="noStrike" kern="0" cap="none" spc="0" normalizeH="0" baseline="0" noProof="0" dirty="0">
              <a:ln>
                <a:noFill/>
              </a:ln>
              <a:solidFill>
                <a:srgbClr val="4472C4">
                  <a:lumMod val="50000"/>
                </a:srgbClr>
              </a:solidFill>
              <a:effectLst/>
              <a:uLnTx/>
              <a:uFillTx/>
            </a:endParaRPr>
          </a:p>
        </p:txBody>
      </p:sp>
      <p:sp>
        <p:nvSpPr>
          <p:cNvPr id="18" name="TextBox 17">
            <a:extLst>
              <a:ext uri="{FF2B5EF4-FFF2-40B4-BE49-F238E27FC236}">
                <a16:creationId xmlns:a16="http://schemas.microsoft.com/office/drawing/2014/main" id="{A982109F-EFFB-4E62-ADA3-D9CDCC5220A0}"/>
              </a:ext>
            </a:extLst>
          </p:cNvPr>
          <p:cNvSpPr txBox="1"/>
          <p:nvPr/>
        </p:nvSpPr>
        <p:spPr>
          <a:xfrm>
            <a:off x="5159685" y="4711998"/>
            <a:ext cx="408321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err="1">
                <a:ln>
                  <a:noFill/>
                </a:ln>
                <a:solidFill>
                  <a:srgbClr val="4472C4">
                    <a:lumMod val="50000"/>
                  </a:srgbClr>
                </a:solidFill>
                <a:effectLst/>
                <a:uLnTx/>
                <a:uFillTx/>
              </a:rPr>
              <a:t>français</a:t>
            </a:r>
            <a:r>
              <a:rPr kumimoji="0" lang="en-GB" sz="3000" b="1" i="0" u="none" strike="noStrike" kern="0" cap="none" spc="0" normalizeH="0" baseline="0" noProof="0" dirty="0" err="1">
                <a:ln>
                  <a:noFill/>
                </a:ln>
                <a:solidFill>
                  <a:srgbClr val="FF0000"/>
                </a:solidFill>
                <a:effectLst/>
                <a:uLnTx/>
                <a:uFillTx/>
              </a:rPr>
              <a:t>e</a:t>
            </a:r>
            <a:endParaRPr kumimoji="0" lang="en-GB" sz="3000" b="1" i="0" u="none" strike="noStrike" kern="0" cap="none" spc="0" normalizeH="0" baseline="0" noProof="0" dirty="0">
              <a:ln>
                <a:noFill/>
              </a:ln>
              <a:solidFill>
                <a:srgbClr val="4472C4">
                  <a:lumMod val="50000"/>
                </a:srgbClr>
              </a:solidFill>
              <a:effectLst/>
              <a:uLnTx/>
              <a:uFillTx/>
            </a:endParaRPr>
          </a:p>
        </p:txBody>
      </p:sp>
      <p:sp>
        <p:nvSpPr>
          <p:cNvPr id="19" name="Rectangle 18">
            <a:extLst>
              <a:ext uri="{FF2B5EF4-FFF2-40B4-BE49-F238E27FC236}">
                <a16:creationId xmlns:a16="http://schemas.microsoft.com/office/drawing/2014/main" id="{CAD829E3-7B9F-4186-A081-38BEDB303106}"/>
              </a:ext>
            </a:extLst>
          </p:cNvPr>
          <p:cNvSpPr/>
          <p:nvPr/>
        </p:nvSpPr>
        <p:spPr>
          <a:xfrm>
            <a:off x="8463379" y="1556639"/>
            <a:ext cx="1838965"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9525">
                  <a:solidFill>
                    <a:prstClr val="white"/>
                  </a:solidFill>
                  <a:prstDash val="solid"/>
                </a:ln>
                <a:solidFill>
                  <a:srgbClr val="4472C4">
                    <a:lumMod val="50000"/>
                  </a:srgbClr>
                </a:solidFill>
                <a:effectLst>
                  <a:outerShdw blurRad="12700" dist="38100" dir="2700000" algn="tl" rotWithShape="0">
                    <a:srgbClr val="4472C4">
                      <a:lumMod val="60000"/>
                      <a:lumOff val="40000"/>
                    </a:srgbClr>
                  </a:outerShdw>
                </a:effectLst>
                <a:uLnTx/>
                <a:uFillTx/>
              </a:rPr>
              <a:t>Meaning</a:t>
            </a:r>
          </a:p>
        </p:txBody>
      </p:sp>
      <p:sp>
        <p:nvSpPr>
          <p:cNvPr id="20" name="TextBox 19">
            <a:extLst>
              <a:ext uri="{FF2B5EF4-FFF2-40B4-BE49-F238E27FC236}">
                <a16:creationId xmlns:a16="http://schemas.microsoft.com/office/drawing/2014/main" id="{D59AEB91-8EC4-479F-B10E-3FBA95648A3E}"/>
              </a:ext>
            </a:extLst>
          </p:cNvPr>
          <p:cNvSpPr txBox="1"/>
          <p:nvPr/>
        </p:nvSpPr>
        <p:spPr>
          <a:xfrm>
            <a:off x="8463379" y="2810963"/>
            <a:ext cx="408321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4472C4">
                    <a:lumMod val="50000"/>
                  </a:srgbClr>
                </a:solidFill>
                <a:effectLst/>
                <a:uLnTx/>
                <a:uFillTx/>
              </a:rPr>
              <a:t>tall</a:t>
            </a:r>
            <a:endParaRPr kumimoji="0" lang="en-GB" sz="3000" b="0" i="0" u="none" strike="noStrike" kern="0" cap="none" spc="0" normalizeH="0" baseline="0" noProof="0" dirty="0">
              <a:ln>
                <a:noFill/>
              </a:ln>
              <a:solidFill>
                <a:srgbClr val="FF0000"/>
              </a:solidFill>
              <a:effectLst/>
              <a:uLnTx/>
              <a:uFillTx/>
            </a:endParaRPr>
          </a:p>
        </p:txBody>
      </p:sp>
      <p:sp>
        <p:nvSpPr>
          <p:cNvPr id="21" name="TextBox 20">
            <a:extLst>
              <a:ext uri="{FF2B5EF4-FFF2-40B4-BE49-F238E27FC236}">
                <a16:creationId xmlns:a16="http://schemas.microsoft.com/office/drawing/2014/main" id="{0C51531E-FF92-4194-9EBB-AAB275F43BEE}"/>
              </a:ext>
            </a:extLst>
          </p:cNvPr>
          <p:cNvSpPr txBox="1"/>
          <p:nvPr/>
        </p:nvSpPr>
        <p:spPr>
          <a:xfrm>
            <a:off x="8463379" y="3442523"/>
            <a:ext cx="408321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4472C4">
                    <a:lumMod val="50000"/>
                  </a:srgbClr>
                </a:solidFill>
                <a:effectLst/>
                <a:uLnTx/>
                <a:uFillTx/>
              </a:rPr>
              <a:t>short</a:t>
            </a:r>
            <a:endParaRPr kumimoji="0" lang="en-GB" sz="3000" b="0" i="0" u="none" strike="noStrike" kern="0" cap="none" spc="0" normalizeH="0" baseline="0" noProof="0" dirty="0">
              <a:ln>
                <a:noFill/>
              </a:ln>
              <a:solidFill>
                <a:srgbClr val="FF0000"/>
              </a:solidFill>
              <a:effectLst/>
              <a:uLnTx/>
              <a:uFillTx/>
            </a:endParaRPr>
          </a:p>
        </p:txBody>
      </p:sp>
      <p:sp>
        <p:nvSpPr>
          <p:cNvPr id="22" name="TextBox 21">
            <a:extLst>
              <a:ext uri="{FF2B5EF4-FFF2-40B4-BE49-F238E27FC236}">
                <a16:creationId xmlns:a16="http://schemas.microsoft.com/office/drawing/2014/main" id="{0BC1AEF7-26D1-4DAF-AA51-71B35E6CEA5F}"/>
              </a:ext>
            </a:extLst>
          </p:cNvPr>
          <p:cNvSpPr txBox="1"/>
          <p:nvPr/>
        </p:nvSpPr>
        <p:spPr>
          <a:xfrm>
            <a:off x="8463379" y="4009473"/>
            <a:ext cx="408321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4472C4">
                    <a:lumMod val="50000"/>
                  </a:srgbClr>
                </a:solidFill>
                <a:effectLst/>
                <a:uLnTx/>
                <a:uFillTx/>
              </a:rPr>
              <a:t>English</a:t>
            </a:r>
            <a:endParaRPr kumimoji="0" lang="en-GB" sz="3000" b="0" i="0" u="none" strike="noStrike" kern="0" cap="none" spc="0" normalizeH="0" baseline="0" noProof="0" dirty="0">
              <a:ln>
                <a:noFill/>
              </a:ln>
              <a:solidFill>
                <a:srgbClr val="FF0000"/>
              </a:solidFill>
              <a:effectLst/>
              <a:uLnTx/>
              <a:uFillTx/>
            </a:endParaRPr>
          </a:p>
        </p:txBody>
      </p:sp>
      <p:sp>
        <p:nvSpPr>
          <p:cNvPr id="23" name="TextBox 22">
            <a:extLst>
              <a:ext uri="{FF2B5EF4-FFF2-40B4-BE49-F238E27FC236}">
                <a16:creationId xmlns:a16="http://schemas.microsoft.com/office/drawing/2014/main" id="{B21ADA8C-466A-4B3E-83E7-C86C0892C505}"/>
              </a:ext>
            </a:extLst>
          </p:cNvPr>
          <p:cNvSpPr txBox="1"/>
          <p:nvPr/>
        </p:nvSpPr>
        <p:spPr>
          <a:xfrm>
            <a:off x="8463379" y="4711998"/>
            <a:ext cx="408321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4472C4">
                    <a:lumMod val="50000"/>
                  </a:srgbClr>
                </a:solidFill>
                <a:effectLst/>
                <a:uLnTx/>
                <a:uFillTx/>
              </a:rPr>
              <a:t>French</a:t>
            </a:r>
            <a:endParaRPr kumimoji="0" lang="en-GB" sz="3000" b="0" i="0" u="none" strike="noStrike" kern="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177975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1" nodeType="clickEffect">
                                  <p:stCondLst>
                                    <p:cond delay="0"/>
                                  </p:stCondLst>
                                  <p:childTnLst>
                                    <p:animEffect transition="out" filter="dissolv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2"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dissolve">
                                      <p:cBhvr>
                                        <p:cTn id="72" dur="50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2" nodeType="clickEffect">
                                  <p:stCondLst>
                                    <p:cond delay="0"/>
                                  </p:stCondLst>
                                  <p:childTnLst>
                                    <p:animEffect transition="out" filter="dissolve">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1"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dissolve">
                                      <p:cBhvr>
                                        <p:cTn id="82" dur="500"/>
                                        <p:tgtEl>
                                          <p:spTgt spid="16"/>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1" nodeType="clickEffect">
                                  <p:stCondLst>
                                    <p:cond delay="0"/>
                                  </p:stCondLst>
                                  <p:childTnLst>
                                    <p:animEffect transition="out" filter="dissolve">
                                      <p:cBhvr>
                                        <p:cTn id="86" dur="500"/>
                                        <p:tgtEl>
                                          <p:spTgt spid="11"/>
                                        </p:tgtEl>
                                      </p:cBhvr>
                                    </p:animEffect>
                                    <p:set>
                                      <p:cBhvr>
                                        <p:cTn id="87" dur="1" fill="hold">
                                          <p:stCondLst>
                                            <p:cond delay="499"/>
                                          </p:stCondLst>
                                        </p:cTn>
                                        <p:tgtEl>
                                          <p:spTgt spid="11"/>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grpId="2" nodeType="click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dissolve">
                                      <p:cBhvr>
                                        <p:cTn id="92" dur="500"/>
                                        <p:tgtEl>
                                          <p:spTgt spid="11"/>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1" nodeType="clickEffect">
                                  <p:stCondLst>
                                    <p:cond delay="0"/>
                                  </p:stCondLst>
                                  <p:childTnLst>
                                    <p:set>
                                      <p:cBhvr>
                                        <p:cTn id="96" dur="1" fill="hold">
                                          <p:stCondLst>
                                            <p:cond delay="0"/>
                                          </p:stCondLst>
                                        </p:cTn>
                                        <p:tgtEl>
                                          <p:spTgt spid="1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9" presetClass="exit" presetSubtype="0" fill="hold" grpId="2" nodeType="clickEffect">
                                  <p:stCondLst>
                                    <p:cond delay="0"/>
                                  </p:stCondLst>
                                  <p:childTnLst>
                                    <p:animEffect transition="out" filter="dissolve">
                                      <p:cBhvr>
                                        <p:cTn id="100" dur="500"/>
                                        <p:tgtEl>
                                          <p:spTgt spid="17"/>
                                        </p:tgtEl>
                                      </p:cBhvr>
                                    </p:animEffect>
                                    <p:set>
                                      <p:cBhvr>
                                        <p:cTn id="101" dur="1" fill="hold">
                                          <p:stCondLst>
                                            <p:cond delay="499"/>
                                          </p:stCondLst>
                                        </p:cTn>
                                        <p:tgtEl>
                                          <p:spTgt spid="17"/>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9" presetClass="entr" presetSubtype="0" fill="hold" grpId="3" nodeType="clickEffect">
                                  <p:stCondLst>
                                    <p:cond delay="0"/>
                                  </p:stCondLst>
                                  <p:childTnLst>
                                    <p:set>
                                      <p:cBhvr>
                                        <p:cTn id="105" dur="1" fill="hold">
                                          <p:stCondLst>
                                            <p:cond delay="0"/>
                                          </p:stCondLst>
                                        </p:cTn>
                                        <p:tgtEl>
                                          <p:spTgt spid="17"/>
                                        </p:tgtEl>
                                        <p:attrNameLst>
                                          <p:attrName>style.visibility</p:attrName>
                                        </p:attrNameLst>
                                      </p:cBhvr>
                                      <p:to>
                                        <p:strVal val="visible"/>
                                      </p:to>
                                    </p:set>
                                    <p:animEffect transition="in" filter="dissolve">
                                      <p:cBhvr>
                                        <p:cTn id="106" dur="500"/>
                                        <p:tgtEl>
                                          <p:spTgt spid="17"/>
                                        </p:tgtEl>
                                      </p:cBhvr>
                                    </p:animEffect>
                                  </p:childTnLst>
                                </p:cTn>
                              </p:par>
                            </p:childTnLst>
                          </p:cTn>
                        </p:par>
                      </p:childTnLst>
                    </p:cTn>
                  </p:par>
                  <p:par>
                    <p:cTn id="107" fill="hold">
                      <p:stCondLst>
                        <p:cond delay="indefinite"/>
                      </p:stCondLst>
                      <p:childTnLst>
                        <p:par>
                          <p:cTn id="108" fill="hold">
                            <p:stCondLst>
                              <p:cond delay="0"/>
                            </p:stCondLst>
                            <p:childTnLst>
                              <p:par>
                                <p:cTn id="109" presetID="9" presetClass="exit" presetSubtype="0" fill="hold" grpId="1" nodeType="clickEffect">
                                  <p:stCondLst>
                                    <p:cond delay="0"/>
                                  </p:stCondLst>
                                  <p:childTnLst>
                                    <p:animEffect transition="out" filter="dissolve">
                                      <p:cBhvr>
                                        <p:cTn id="110" dur="500"/>
                                        <p:tgtEl>
                                          <p:spTgt spid="12"/>
                                        </p:tgtEl>
                                      </p:cBhvr>
                                    </p:animEffect>
                                    <p:set>
                                      <p:cBhvr>
                                        <p:cTn id="111" dur="1" fill="hold">
                                          <p:stCondLst>
                                            <p:cond delay="499"/>
                                          </p:stCondLst>
                                        </p:cTn>
                                        <p:tgtEl>
                                          <p:spTgt spid="12"/>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9" presetClass="entr" presetSubtype="0" fill="hold" grpId="2" nodeType="clickEffect">
                                  <p:stCondLst>
                                    <p:cond delay="0"/>
                                  </p:stCondLst>
                                  <p:childTnLst>
                                    <p:set>
                                      <p:cBhvr>
                                        <p:cTn id="115" dur="1" fill="hold">
                                          <p:stCondLst>
                                            <p:cond delay="0"/>
                                          </p:stCondLst>
                                        </p:cTn>
                                        <p:tgtEl>
                                          <p:spTgt spid="12"/>
                                        </p:tgtEl>
                                        <p:attrNameLst>
                                          <p:attrName>style.visibility</p:attrName>
                                        </p:attrNameLst>
                                      </p:cBhvr>
                                      <p:to>
                                        <p:strVal val="visible"/>
                                      </p:to>
                                    </p:set>
                                    <p:animEffect transition="in" filter="dissolve">
                                      <p:cBhvr>
                                        <p:cTn id="116" dur="500"/>
                                        <p:tgtEl>
                                          <p:spTgt spid="12"/>
                                        </p:tgtEl>
                                      </p:cBhvr>
                                    </p:animEffect>
                                  </p:childTnLst>
                                </p:cTn>
                              </p:par>
                            </p:childTnLst>
                          </p:cTn>
                        </p:par>
                      </p:childTnLst>
                    </p:cTn>
                  </p:par>
                  <p:par>
                    <p:cTn id="117" fill="hold">
                      <p:stCondLst>
                        <p:cond delay="indefinite"/>
                      </p:stCondLst>
                      <p:childTnLst>
                        <p:par>
                          <p:cTn id="118" fill="hold">
                            <p:stCondLst>
                              <p:cond delay="0"/>
                            </p:stCondLst>
                            <p:childTnLst>
                              <p:par>
                                <p:cTn id="119" presetID="9" presetClass="exit" presetSubtype="0" fill="hold" grpId="1" nodeType="clickEffect">
                                  <p:stCondLst>
                                    <p:cond delay="0"/>
                                  </p:stCondLst>
                                  <p:childTnLst>
                                    <p:animEffect transition="out" filter="dissolve">
                                      <p:cBhvr>
                                        <p:cTn id="120" dur="500"/>
                                        <p:tgtEl>
                                          <p:spTgt spid="15"/>
                                        </p:tgtEl>
                                      </p:cBhvr>
                                    </p:animEffect>
                                    <p:set>
                                      <p:cBhvr>
                                        <p:cTn id="121" dur="1" fill="hold">
                                          <p:stCondLst>
                                            <p:cond delay="499"/>
                                          </p:stCondLst>
                                        </p:cTn>
                                        <p:tgtEl>
                                          <p:spTgt spid="15"/>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9" presetClass="entr" presetSubtype="0" fill="hold" grpId="2" nodeType="clickEffect">
                                  <p:stCondLst>
                                    <p:cond delay="0"/>
                                  </p:stCondLst>
                                  <p:childTnLst>
                                    <p:set>
                                      <p:cBhvr>
                                        <p:cTn id="125" dur="1" fill="hold">
                                          <p:stCondLst>
                                            <p:cond delay="0"/>
                                          </p:stCondLst>
                                        </p:cTn>
                                        <p:tgtEl>
                                          <p:spTgt spid="15"/>
                                        </p:tgtEl>
                                        <p:attrNameLst>
                                          <p:attrName>style.visibility</p:attrName>
                                        </p:attrNameLst>
                                      </p:cBhvr>
                                      <p:to>
                                        <p:strVal val="visible"/>
                                      </p:to>
                                    </p:set>
                                    <p:animEffect transition="in" filter="dissolve">
                                      <p:cBhvr>
                                        <p:cTn id="126" dur="500"/>
                                        <p:tgtEl>
                                          <p:spTgt spid="15"/>
                                        </p:tgtEl>
                                      </p:cBhvr>
                                    </p:animEffect>
                                  </p:childTnLst>
                                </p:cTn>
                              </p:par>
                            </p:childTnLst>
                          </p:cTn>
                        </p:par>
                      </p:childTnLst>
                    </p:cTn>
                  </p:par>
                  <p:par>
                    <p:cTn id="127" fill="hold">
                      <p:stCondLst>
                        <p:cond delay="indefinite"/>
                      </p:stCondLst>
                      <p:childTnLst>
                        <p:par>
                          <p:cTn id="128" fill="hold">
                            <p:stCondLst>
                              <p:cond delay="0"/>
                            </p:stCondLst>
                            <p:childTnLst>
                              <p:par>
                                <p:cTn id="129" presetID="9" presetClass="exit" presetSubtype="0" fill="hold" grpId="1" nodeType="clickEffect">
                                  <p:stCondLst>
                                    <p:cond delay="0"/>
                                  </p:stCondLst>
                                  <p:childTnLst>
                                    <p:animEffect transition="out" filter="dissolve">
                                      <p:cBhvr>
                                        <p:cTn id="130" dur="500"/>
                                        <p:tgtEl>
                                          <p:spTgt spid="18"/>
                                        </p:tgtEl>
                                      </p:cBhvr>
                                    </p:animEffect>
                                    <p:set>
                                      <p:cBhvr>
                                        <p:cTn id="131" dur="1" fill="hold">
                                          <p:stCondLst>
                                            <p:cond delay="499"/>
                                          </p:stCondLst>
                                        </p:cTn>
                                        <p:tgtEl>
                                          <p:spTgt spid="18"/>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9" presetClass="entr" presetSubtype="0" fill="hold" grpId="2" nodeType="clickEffect">
                                  <p:stCondLst>
                                    <p:cond delay="0"/>
                                  </p:stCondLst>
                                  <p:childTnLst>
                                    <p:set>
                                      <p:cBhvr>
                                        <p:cTn id="135" dur="1" fill="hold">
                                          <p:stCondLst>
                                            <p:cond delay="0"/>
                                          </p:stCondLst>
                                        </p:cTn>
                                        <p:tgtEl>
                                          <p:spTgt spid="18"/>
                                        </p:tgtEl>
                                        <p:attrNameLst>
                                          <p:attrName>style.visibility</p:attrName>
                                        </p:attrNameLst>
                                      </p:cBhvr>
                                      <p:to>
                                        <p:strVal val="visible"/>
                                      </p:to>
                                    </p:set>
                                    <p:animEffect transition="in" filter="dissolve">
                                      <p:cBhvr>
                                        <p:cTn id="136" dur="500"/>
                                        <p:tgtEl>
                                          <p:spTgt spid="18"/>
                                        </p:tgtEl>
                                      </p:cBhvr>
                                    </p:animEffect>
                                  </p:childTnLst>
                                </p:cTn>
                              </p:par>
                            </p:childTnLst>
                          </p:cTn>
                        </p:par>
                      </p:childTnLst>
                    </p:cTn>
                  </p:par>
                  <p:par>
                    <p:cTn id="137" fill="hold">
                      <p:stCondLst>
                        <p:cond delay="indefinite"/>
                      </p:stCondLst>
                      <p:childTnLst>
                        <p:par>
                          <p:cTn id="138" fill="hold">
                            <p:stCondLst>
                              <p:cond delay="0"/>
                            </p:stCondLst>
                            <p:childTnLst>
                              <p:par>
                                <p:cTn id="139" presetID="9" presetClass="exit" presetSubtype="0" fill="hold" grpId="1" nodeType="clickEffect">
                                  <p:stCondLst>
                                    <p:cond delay="0"/>
                                  </p:stCondLst>
                                  <p:childTnLst>
                                    <p:animEffect transition="out" filter="dissolve">
                                      <p:cBhvr>
                                        <p:cTn id="140" dur="500"/>
                                        <p:tgtEl>
                                          <p:spTgt spid="13"/>
                                        </p:tgtEl>
                                      </p:cBhvr>
                                    </p:animEffect>
                                    <p:set>
                                      <p:cBhvr>
                                        <p:cTn id="141" dur="1" fill="hold">
                                          <p:stCondLst>
                                            <p:cond delay="499"/>
                                          </p:stCondLst>
                                        </p:cTn>
                                        <p:tgtEl>
                                          <p:spTgt spid="13"/>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9" presetClass="entr" presetSubtype="0" fill="hold" grpId="2" nodeType="clickEffect">
                                  <p:stCondLst>
                                    <p:cond delay="0"/>
                                  </p:stCondLst>
                                  <p:childTnLst>
                                    <p:set>
                                      <p:cBhvr>
                                        <p:cTn id="145" dur="1" fill="hold">
                                          <p:stCondLst>
                                            <p:cond delay="0"/>
                                          </p:stCondLst>
                                        </p:cTn>
                                        <p:tgtEl>
                                          <p:spTgt spid="13"/>
                                        </p:tgtEl>
                                        <p:attrNameLst>
                                          <p:attrName>style.visibility</p:attrName>
                                        </p:attrNameLst>
                                      </p:cBhvr>
                                      <p:to>
                                        <p:strVal val="visible"/>
                                      </p:to>
                                    </p:set>
                                    <p:animEffect transition="in" filter="dissolve">
                                      <p:cBhvr>
                                        <p:cTn id="1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7" grpId="3"/>
      <p:bldP spid="18" grpId="0"/>
      <p:bldP spid="18" grpId="1"/>
      <p:bldP spid="18" grpId="2"/>
      <p:bldP spid="19" grpId="0"/>
      <p:bldP spid="20" grpId="0"/>
      <p:bldP spid="21" grpId="0"/>
      <p:bldP spid="22" grpId="0"/>
      <p:bldP spid="23"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Parler</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37" name="Table 136">
            <a:extLst>
              <a:ext uri="{FF2B5EF4-FFF2-40B4-BE49-F238E27FC236}">
                <a16:creationId xmlns:a16="http://schemas.microsoft.com/office/drawing/2014/main" id="{E3BAE98A-684C-4C6E-99AE-7D738D498B79}"/>
              </a:ext>
            </a:extLst>
          </p:cNvPr>
          <p:cNvGraphicFramePr>
            <a:graphicFrameLocks noGrp="1"/>
          </p:cNvGraphicFramePr>
          <p:nvPr>
            <p:extLst>
              <p:ext uri="{D42A27DB-BD31-4B8C-83A1-F6EECF244321}">
                <p14:modId xmlns:p14="http://schemas.microsoft.com/office/powerpoint/2010/main" val="582139395"/>
              </p:ext>
            </p:extLst>
          </p:nvPr>
        </p:nvGraphicFramePr>
        <p:xfrm>
          <a:off x="336000" y="1320763"/>
          <a:ext cx="11520000" cy="2880000"/>
        </p:xfrm>
        <a:graphic>
          <a:graphicData uri="http://schemas.openxmlformats.org/drawingml/2006/table">
            <a:tbl>
              <a:tblPr firstRow="1" bandRow="1"/>
              <a:tblGrid>
                <a:gridCol w="2880000">
                  <a:extLst>
                    <a:ext uri="{9D8B030D-6E8A-4147-A177-3AD203B41FA5}">
                      <a16:colId xmlns:a16="http://schemas.microsoft.com/office/drawing/2014/main" val="967578112"/>
                    </a:ext>
                  </a:extLst>
                </a:gridCol>
                <a:gridCol w="2880000">
                  <a:extLst>
                    <a:ext uri="{9D8B030D-6E8A-4147-A177-3AD203B41FA5}">
                      <a16:colId xmlns:a16="http://schemas.microsoft.com/office/drawing/2014/main" val="2220065947"/>
                    </a:ext>
                  </a:extLst>
                </a:gridCol>
                <a:gridCol w="2880000">
                  <a:extLst>
                    <a:ext uri="{9D8B030D-6E8A-4147-A177-3AD203B41FA5}">
                      <a16:colId xmlns:a16="http://schemas.microsoft.com/office/drawing/2014/main" val="630679724"/>
                    </a:ext>
                  </a:extLst>
                </a:gridCol>
                <a:gridCol w="2880000">
                  <a:extLst>
                    <a:ext uri="{9D8B030D-6E8A-4147-A177-3AD203B41FA5}">
                      <a16:colId xmlns:a16="http://schemas.microsoft.com/office/drawing/2014/main" val="3027758060"/>
                    </a:ext>
                  </a:extLst>
                </a:gridCol>
              </a:tblGrid>
              <a:tr h="1440000">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3764650"/>
                  </a:ext>
                </a:extLst>
              </a:tr>
              <a:tr h="144000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7067693"/>
                  </a:ext>
                </a:extLst>
              </a:tr>
            </a:tbl>
          </a:graphicData>
        </a:graphic>
      </p:graphicFrame>
      <p:grpSp>
        <p:nvGrpSpPr>
          <p:cNvPr id="138" name="Group 137">
            <a:extLst>
              <a:ext uri="{FF2B5EF4-FFF2-40B4-BE49-F238E27FC236}">
                <a16:creationId xmlns:a16="http://schemas.microsoft.com/office/drawing/2014/main" id="{320DC40D-5325-4813-AE6B-99147D5A7456}"/>
              </a:ext>
            </a:extLst>
          </p:cNvPr>
          <p:cNvGrpSpPr/>
          <p:nvPr/>
        </p:nvGrpSpPr>
        <p:grpSpPr>
          <a:xfrm>
            <a:off x="809382" y="1818602"/>
            <a:ext cx="914605" cy="768330"/>
            <a:chOff x="12297240" y="3985624"/>
            <a:chExt cx="1667202" cy="1953518"/>
          </a:xfrm>
        </p:grpSpPr>
        <p:pic>
          <p:nvPicPr>
            <p:cNvPr id="139" name="Picture 138">
              <a:extLst>
                <a:ext uri="{FF2B5EF4-FFF2-40B4-BE49-F238E27FC236}">
                  <a16:creationId xmlns:a16="http://schemas.microsoft.com/office/drawing/2014/main" id="{AD423585-490A-4B93-A53F-E9A265BAA0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140" name="Picture 139">
              <a:extLst>
                <a:ext uri="{FF2B5EF4-FFF2-40B4-BE49-F238E27FC236}">
                  <a16:creationId xmlns:a16="http://schemas.microsoft.com/office/drawing/2014/main" id="{AD5C68C0-4F5F-40A2-9A0A-9FCA561C0A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141" name="Down Arrow 6">
              <a:extLst>
                <a:ext uri="{FF2B5EF4-FFF2-40B4-BE49-F238E27FC236}">
                  <a16:creationId xmlns:a16="http://schemas.microsoft.com/office/drawing/2014/main" id="{31B39A00-88D1-4923-9C65-00EBA9125D56}"/>
                </a:ext>
              </a:extLst>
            </p:cNvPr>
            <p:cNvSpPr/>
            <p:nvPr/>
          </p:nvSpPr>
          <p:spPr>
            <a:xfrm rot="16200000" flipV="1">
              <a:off x="13373782" y="3931972"/>
              <a:ext cx="409638" cy="771682"/>
            </a:xfrm>
            <a:prstGeom prst="downArrow">
              <a:avLst/>
            </a:prstGeom>
            <a:solidFill>
              <a:srgbClr val="E65D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grpSp>
        <p:nvGrpSpPr>
          <p:cNvPr id="142" name="Group 141">
            <a:extLst>
              <a:ext uri="{FF2B5EF4-FFF2-40B4-BE49-F238E27FC236}">
                <a16:creationId xmlns:a16="http://schemas.microsoft.com/office/drawing/2014/main" id="{D82E4899-714F-4FA9-BC08-9E22403ADF6A}"/>
              </a:ext>
            </a:extLst>
          </p:cNvPr>
          <p:cNvGrpSpPr/>
          <p:nvPr/>
        </p:nvGrpSpPr>
        <p:grpSpPr>
          <a:xfrm>
            <a:off x="9472670" y="3111779"/>
            <a:ext cx="901223" cy="824260"/>
            <a:chOff x="1199148" y="1347764"/>
            <a:chExt cx="1423730" cy="1953518"/>
          </a:xfrm>
        </p:grpSpPr>
        <p:pic>
          <p:nvPicPr>
            <p:cNvPr id="143" name="Picture 142">
              <a:extLst>
                <a:ext uri="{FF2B5EF4-FFF2-40B4-BE49-F238E27FC236}">
                  <a16:creationId xmlns:a16="http://schemas.microsoft.com/office/drawing/2014/main" id="{CEE5D476-4320-4EE1-8C64-0D9202B1BE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144" name="Picture 143">
              <a:extLst>
                <a:ext uri="{FF2B5EF4-FFF2-40B4-BE49-F238E27FC236}">
                  <a16:creationId xmlns:a16="http://schemas.microsoft.com/office/drawing/2014/main" id="{9EF0589E-7F2D-4C79-8BD5-6298435F65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145" name="Down Arrow 10">
              <a:extLst>
                <a:ext uri="{FF2B5EF4-FFF2-40B4-BE49-F238E27FC236}">
                  <a16:creationId xmlns:a16="http://schemas.microsoft.com/office/drawing/2014/main" id="{18C475CB-8747-4357-9CEA-AE6836577B10}"/>
                </a:ext>
              </a:extLst>
            </p:cNvPr>
            <p:cNvSpPr/>
            <p:nvPr/>
          </p:nvSpPr>
          <p:spPr>
            <a:xfrm>
              <a:off x="2151840" y="1347764"/>
              <a:ext cx="315601" cy="635876"/>
            </a:xfrm>
            <a:prstGeom prst="downArrow">
              <a:avLst/>
            </a:prstGeom>
            <a:solidFill>
              <a:srgbClr val="E65D00"/>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pic>
        <p:nvPicPr>
          <p:cNvPr id="146" name="Picture 145">
            <a:extLst>
              <a:ext uri="{FF2B5EF4-FFF2-40B4-BE49-F238E27FC236}">
                <a16:creationId xmlns:a16="http://schemas.microsoft.com/office/drawing/2014/main" id="{B251DB90-58D0-4C99-81C5-9A422D7202D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1126" y="1677451"/>
            <a:ext cx="1140346" cy="714156"/>
          </a:xfrm>
          <a:prstGeom prst="rect">
            <a:avLst/>
          </a:prstGeom>
        </p:spPr>
      </p:pic>
      <p:sp>
        <p:nvSpPr>
          <p:cNvPr id="147" name="Flowchart: Process 146">
            <a:extLst>
              <a:ext uri="{FF2B5EF4-FFF2-40B4-BE49-F238E27FC236}">
                <a16:creationId xmlns:a16="http://schemas.microsoft.com/office/drawing/2014/main" id="{447B8882-C62F-4FC9-A215-3861AC2CD0BA}"/>
              </a:ext>
            </a:extLst>
          </p:cNvPr>
          <p:cNvSpPr/>
          <p:nvPr/>
        </p:nvSpPr>
        <p:spPr>
          <a:xfrm>
            <a:off x="10466423" y="3113808"/>
            <a:ext cx="1203998" cy="593718"/>
          </a:xfrm>
          <a:prstGeom prst="flowChartProcess">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48" name="Rectangle 147">
            <a:extLst>
              <a:ext uri="{FF2B5EF4-FFF2-40B4-BE49-F238E27FC236}">
                <a16:creationId xmlns:a16="http://schemas.microsoft.com/office/drawing/2014/main" id="{16AD051B-C3E8-4E95-AED7-F02051D091C4}"/>
              </a:ext>
            </a:extLst>
          </p:cNvPr>
          <p:cNvSpPr/>
          <p:nvPr/>
        </p:nvSpPr>
        <p:spPr>
          <a:xfrm>
            <a:off x="10996332" y="3104852"/>
            <a:ext cx="91763" cy="597696"/>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49" name="Rectangle 148">
            <a:extLst>
              <a:ext uri="{FF2B5EF4-FFF2-40B4-BE49-F238E27FC236}">
                <a16:creationId xmlns:a16="http://schemas.microsoft.com/office/drawing/2014/main" id="{C6401348-15E8-460D-B862-F59A4C50A418}"/>
              </a:ext>
            </a:extLst>
          </p:cNvPr>
          <p:cNvSpPr/>
          <p:nvPr/>
        </p:nvSpPr>
        <p:spPr>
          <a:xfrm>
            <a:off x="10484361" y="3428364"/>
            <a:ext cx="1219238" cy="72307"/>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grpSp>
        <p:nvGrpSpPr>
          <p:cNvPr id="150" name="Group 149">
            <a:extLst>
              <a:ext uri="{FF2B5EF4-FFF2-40B4-BE49-F238E27FC236}">
                <a16:creationId xmlns:a16="http://schemas.microsoft.com/office/drawing/2014/main" id="{681F2D63-BE9A-487D-90EC-DB90F554D21D}"/>
              </a:ext>
            </a:extLst>
          </p:cNvPr>
          <p:cNvGrpSpPr/>
          <p:nvPr/>
        </p:nvGrpSpPr>
        <p:grpSpPr>
          <a:xfrm>
            <a:off x="5066810" y="3266232"/>
            <a:ext cx="901223" cy="824260"/>
            <a:chOff x="1199148" y="1347764"/>
            <a:chExt cx="1423730" cy="1953518"/>
          </a:xfrm>
        </p:grpSpPr>
        <p:pic>
          <p:nvPicPr>
            <p:cNvPr id="151" name="Picture 150">
              <a:extLst>
                <a:ext uri="{FF2B5EF4-FFF2-40B4-BE49-F238E27FC236}">
                  <a16:creationId xmlns:a16="http://schemas.microsoft.com/office/drawing/2014/main" id="{667290F0-85B6-4DD4-A4E8-F6DD588B1E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152" name="Picture 151">
              <a:extLst>
                <a:ext uri="{FF2B5EF4-FFF2-40B4-BE49-F238E27FC236}">
                  <a16:creationId xmlns:a16="http://schemas.microsoft.com/office/drawing/2014/main" id="{325DE62A-B8FE-4D37-A4B1-DE22C7EE69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153" name="Down Arrow 21">
              <a:extLst>
                <a:ext uri="{FF2B5EF4-FFF2-40B4-BE49-F238E27FC236}">
                  <a16:creationId xmlns:a16="http://schemas.microsoft.com/office/drawing/2014/main" id="{FC341DB3-140B-45B9-B60C-4C8532F31B0A}"/>
                </a:ext>
              </a:extLst>
            </p:cNvPr>
            <p:cNvSpPr/>
            <p:nvPr/>
          </p:nvSpPr>
          <p:spPr>
            <a:xfrm>
              <a:off x="2151840" y="1347764"/>
              <a:ext cx="315601" cy="635876"/>
            </a:xfrm>
            <a:prstGeom prst="downArrow">
              <a:avLst/>
            </a:prstGeom>
            <a:solidFill>
              <a:srgbClr val="E65D00"/>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sp>
        <p:nvSpPr>
          <p:cNvPr id="154" name="Rectangle 153">
            <a:extLst>
              <a:ext uri="{FF2B5EF4-FFF2-40B4-BE49-F238E27FC236}">
                <a16:creationId xmlns:a16="http://schemas.microsoft.com/office/drawing/2014/main" id="{36BD8BCD-FC25-46E6-84A5-05BB874D8A26}"/>
              </a:ext>
            </a:extLst>
          </p:cNvPr>
          <p:cNvSpPr/>
          <p:nvPr/>
        </p:nvSpPr>
        <p:spPr>
          <a:xfrm>
            <a:off x="293007" y="1586291"/>
            <a:ext cx="654439"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Paul</a:t>
            </a:r>
          </a:p>
        </p:txBody>
      </p:sp>
      <p:sp>
        <p:nvSpPr>
          <p:cNvPr id="155" name="Rectangle 154">
            <a:extLst>
              <a:ext uri="{FF2B5EF4-FFF2-40B4-BE49-F238E27FC236}">
                <a16:creationId xmlns:a16="http://schemas.microsoft.com/office/drawing/2014/main" id="{F8C75509-7D45-4032-BAEB-9B957CBA7234}"/>
              </a:ext>
            </a:extLst>
          </p:cNvPr>
          <p:cNvSpPr/>
          <p:nvPr/>
        </p:nvSpPr>
        <p:spPr>
          <a:xfrm>
            <a:off x="391075" y="3137041"/>
            <a:ext cx="671905"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Zara</a:t>
            </a:r>
          </a:p>
        </p:txBody>
      </p:sp>
      <p:sp>
        <p:nvSpPr>
          <p:cNvPr id="156" name="Rectangle 155">
            <a:extLst>
              <a:ext uri="{FF2B5EF4-FFF2-40B4-BE49-F238E27FC236}">
                <a16:creationId xmlns:a16="http://schemas.microsoft.com/office/drawing/2014/main" id="{DAF2F486-0F44-489C-A2FA-8C0E09ED6E26}"/>
              </a:ext>
            </a:extLst>
          </p:cNvPr>
          <p:cNvSpPr/>
          <p:nvPr/>
        </p:nvSpPr>
        <p:spPr>
          <a:xfrm>
            <a:off x="8869383" y="1788260"/>
            <a:ext cx="844962"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Isobel</a:t>
            </a:r>
          </a:p>
        </p:txBody>
      </p:sp>
      <p:sp>
        <p:nvSpPr>
          <p:cNvPr id="157" name="Rectangle 156">
            <a:extLst>
              <a:ext uri="{FF2B5EF4-FFF2-40B4-BE49-F238E27FC236}">
                <a16:creationId xmlns:a16="http://schemas.microsoft.com/office/drawing/2014/main" id="{E31AACD7-D410-4412-BA8A-70A8665823D5}"/>
              </a:ext>
            </a:extLst>
          </p:cNvPr>
          <p:cNvSpPr/>
          <p:nvPr/>
        </p:nvSpPr>
        <p:spPr>
          <a:xfrm>
            <a:off x="3178570" y="1700927"/>
            <a:ext cx="776691"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Anna</a:t>
            </a:r>
          </a:p>
        </p:txBody>
      </p:sp>
      <p:sp>
        <p:nvSpPr>
          <p:cNvPr id="158" name="Rectangle 157">
            <a:extLst>
              <a:ext uri="{FF2B5EF4-FFF2-40B4-BE49-F238E27FC236}">
                <a16:creationId xmlns:a16="http://schemas.microsoft.com/office/drawing/2014/main" id="{A77100DB-5168-48C3-967F-165425A001DA}"/>
              </a:ext>
            </a:extLst>
          </p:cNvPr>
          <p:cNvSpPr/>
          <p:nvPr/>
        </p:nvSpPr>
        <p:spPr>
          <a:xfrm>
            <a:off x="3266972" y="3192842"/>
            <a:ext cx="844962"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Chloe</a:t>
            </a:r>
          </a:p>
        </p:txBody>
      </p:sp>
      <p:sp>
        <p:nvSpPr>
          <p:cNvPr id="159" name="Rectangle 158">
            <a:extLst>
              <a:ext uri="{FF2B5EF4-FFF2-40B4-BE49-F238E27FC236}">
                <a16:creationId xmlns:a16="http://schemas.microsoft.com/office/drawing/2014/main" id="{8946E393-8C19-47AB-AD12-76328C2AFBD6}"/>
              </a:ext>
            </a:extLst>
          </p:cNvPr>
          <p:cNvSpPr/>
          <p:nvPr/>
        </p:nvSpPr>
        <p:spPr>
          <a:xfrm>
            <a:off x="9020363" y="3039915"/>
            <a:ext cx="565530"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Luc</a:t>
            </a:r>
          </a:p>
        </p:txBody>
      </p:sp>
      <p:sp>
        <p:nvSpPr>
          <p:cNvPr id="160" name="Rectangle 159">
            <a:extLst>
              <a:ext uri="{FF2B5EF4-FFF2-40B4-BE49-F238E27FC236}">
                <a16:creationId xmlns:a16="http://schemas.microsoft.com/office/drawing/2014/main" id="{C1F0D07F-B976-402D-B06E-8E9B2E993FDB}"/>
              </a:ext>
            </a:extLst>
          </p:cNvPr>
          <p:cNvSpPr/>
          <p:nvPr/>
        </p:nvSpPr>
        <p:spPr>
          <a:xfrm>
            <a:off x="6275930" y="1585065"/>
            <a:ext cx="182964" cy="29869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endParaRPr>
          </a:p>
        </p:txBody>
      </p:sp>
      <p:pic>
        <p:nvPicPr>
          <p:cNvPr id="161" name="Picture 160">
            <a:extLst>
              <a:ext uri="{FF2B5EF4-FFF2-40B4-BE49-F238E27FC236}">
                <a16:creationId xmlns:a16="http://schemas.microsoft.com/office/drawing/2014/main" id="{66C1E7CF-BBBE-4B2C-A519-1B14FEEB62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0773" y="1646978"/>
            <a:ext cx="1140346" cy="714156"/>
          </a:xfrm>
          <a:prstGeom prst="rect">
            <a:avLst/>
          </a:prstGeom>
        </p:spPr>
      </p:pic>
      <p:grpSp>
        <p:nvGrpSpPr>
          <p:cNvPr id="162" name="Group 161">
            <a:extLst>
              <a:ext uri="{FF2B5EF4-FFF2-40B4-BE49-F238E27FC236}">
                <a16:creationId xmlns:a16="http://schemas.microsoft.com/office/drawing/2014/main" id="{35834C67-3611-4C7A-9768-CA76B46D152D}"/>
              </a:ext>
            </a:extLst>
          </p:cNvPr>
          <p:cNvGrpSpPr/>
          <p:nvPr/>
        </p:nvGrpSpPr>
        <p:grpSpPr>
          <a:xfrm>
            <a:off x="7832616" y="1700684"/>
            <a:ext cx="901223" cy="824260"/>
            <a:chOff x="1199148" y="1347764"/>
            <a:chExt cx="1423730" cy="1953518"/>
          </a:xfrm>
        </p:grpSpPr>
        <p:pic>
          <p:nvPicPr>
            <p:cNvPr id="163" name="Picture 162">
              <a:extLst>
                <a:ext uri="{FF2B5EF4-FFF2-40B4-BE49-F238E27FC236}">
                  <a16:creationId xmlns:a16="http://schemas.microsoft.com/office/drawing/2014/main" id="{30FEC9EB-3C82-4F07-95C2-9AD5FEB161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164" name="Picture 163">
              <a:extLst>
                <a:ext uri="{FF2B5EF4-FFF2-40B4-BE49-F238E27FC236}">
                  <a16:creationId xmlns:a16="http://schemas.microsoft.com/office/drawing/2014/main" id="{B3EE84E8-1A44-4F30-BBAA-E94E4E21C5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165" name="Down Arrow 34">
              <a:extLst>
                <a:ext uri="{FF2B5EF4-FFF2-40B4-BE49-F238E27FC236}">
                  <a16:creationId xmlns:a16="http://schemas.microsoft.com/office/drawing/2014/main" id="{FBC3056F-85E1-44F6-A7D3-36AE3959A822}"/>
                </a:ext>
              </a:extLst>
            </p:cNvPr>
            <p:cNvSpPr/>
            <p:nvPr/>
          </p:nvSpPr>
          <p:spPr>
            <a:xfrm>
              <a:off x="2151840" y="1347764"/>
              <a:ext cx="315601" cy="635876"/>
            </a:xfrm>
            <a:prstGeom prst="downArrow">
              <a:avLst/>
            </a:prstGeom>
            <a:solidFill>
              <a:srgbClr val="E65D00"/>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sp>
        <p:nvSpPr>
          <p:cNvPr id="166" name="Flowchart: Process 165">
            <a:extLst>
              <a:ext uri="{FF2B5EF4-FFF2-40B4-BE49-F238E27FC236}">
                <a16:creationId xmlns:a16="http://schemas.microsoft.com/office/drawing/2014/main" id="{AD839966-9943-48C3-B460-DF0AABDE8EF7}"/>
              </a:ext>
            </a:extLst>
          </p:cNvPr>
          <p:cNvSpPr/>
          <p:nvPr/>
        </p:nvSpPr>
        <p:spPr>
          <a:xfrm>
            <a:off x="10441291" y="1780149"/>
            <a:ext cx="1203998" cy="593718"/>
          </a:xfrm>
          <a:prstGeom prst="flowChartProcess">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67" name="Rectangle 166">
            <a:extLst>
              <a:ext uri="{FF2B5EF4-FFF2-40B4-BE49-F238E27FC236}">
                <a16:creationId xmlns:a16="http://schemas.microsoft.com/office/drawing/2014/main" id="{B514442E-8972-4B8C-85B3-755EAB818AB6}"/>
              </a:ext>
            </a:extLst>
          </p:cNvPr>
          <p:cNvSpPr/>
          <p:nvPr/>
        </p:nvSpPr>
        <p:spPr>
          <a:xfrm>
            <a:off x="11002056" y="1793290"/>
            <a:ext cx="91763" cy="597696"/>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68" name="Rectangle 167">
            <a:extLst>
              <a:ext uri="{FF2B5EF4-FFF2-40B4-BE49-F238E27FC236}">
                <a16:creationId xmlns:a16="http://schemas.microsoft.com/office/drawing/2014/main" id="{72C3B7E3-EB01-4AAC-A614-4B5D0D420475}"/>
              </a:ext>
            </a:extLst>
          </p:cNvPr>
          <p:cNvSpPr/>
          <p:nvPr/>
        </p:nvSpPr>
        <p:spPr>
          <a:xfrm>
            <a:off x="10424142" y="2080874"/>
            <a:ext cx="1219238" cy="72307"/>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69" name="Flowchart: Process 168">
            <a:extLst>
              <a:ext uri="{FF2B5EF4-FFF2-40B4-BE49-F238E27FC236}">
                <a16:creationId xmlns:a16="http://schemas.microsoft.com/office/drawing/2014/main" id="{B798D726-3B49-43D6-B7DA-44F364E7DB7E}"/>
              </a:ext>
            </a:extLst>
          </p:cNvPr>
          <p:cNvSpPr/>
          <p:nvPr/>
        </p:nvSpPr>
        <p:spPr>
          <a:xfrm>
            <a:off x="7721648" y="3059771"/>
            <a:ext cx="1203998" cy="593718"/>
          </a:xfrm>
          <a:prstGeom prst="flowChartProcess">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70" name="Rectangle 169">
            <a:extLst>
              <a:ext uri="{FF2B5EF4-FFF2-40B4-BE49-F238E27FC236}">
                <a16:creationId xmlns:a16="http://schemas.microsoft.com/office/drawing/2014/main" id="{B5EB3EC7-4563-4D57-AD11-DC19DBD03C0D}"/>
              </a:ext>
            </a:extLst>
          </p:cNvPr>
          <p:cNvSpPr/>
          <p:nvPr/>
        </p:nvSpPr>
        <p:spPr>
          <a:xfrm>
            <a:off x="8261568" y="3054559"/>
            <a:ext cx="91763" cy="597696"/>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71" name="Rectangle 170">
            <a:extLst>
              <a:ext uri="{FF2B5EF4-FFF2-40B4-BE49-F238E27FC236}">
                <a16:creationId xmlns:a16="http://schemas.microsoft.com/office/drawing/2014/main" id="{DDFF385D-46B2-4EB7-9ADD-68862C732F52}"/>
              </a:ext>
            </a:extLst>
          </p:cNvPr>
          <p:cNvSpPr/>
          <p:nvPr/>
        </p:nvSpPr>
        <p:spPr>
          <a:xfrm>
            <a:off x="7733177" y="3359324"/>
            <a:ext cx="1219238" cy="72307"/>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grpSp>
        <p:nvGrpSpPr>
          <p:cNvPr id="172" name="Group 171">
            <a:extLst>
              <a:ext uri="{FF2B5EF4-FFF2-40B4-BE49-F238E27FC236}">
                <a16:creationId xmlns:a16="http://schemas.microsoft.com/office/drawing/2014/main" id="{E29CA704-5799-4B6A-A43D-F2440594322D}"/>
              </a:ext>
            </a:extLst>
          </p:cNvPr>
          <p:cNvGrpSpPr/>
          <p:nvPr/>
        </p:nvGrpSpPr>
        <p:grpSpPr>
          <a:xfrm>
            <a:off x="6775415" y="3173703"/>
            <a:ext cx="914605" cy="768330"/>
            <a:chOff x="12297240" y="3985624"/>
            <a:chExt cx="1667202" cy="1953518"/>
          </a:xfrm>
        </p:grpSpPr>
        <p:pic>
          <p:nvPicPr>
            <p:cNvPr id="173" name="Picture 172">
              <a:extLst>
                <a:ext uri="{FF2B5EF4-FFF2-40B4-BE49-F238E27FC236}">
                  <a16:creationId xmlns:a16="http://schemas.microsoft.com/office/drawing/2014/main" id="{F924D1B4-86EA-44F2-811C-BA6A0D9983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174" name="Picture 173">
              <a:extLst>
                <a:ext uri="{FF2B5EF4-FFF2-40B4-BE49-F238E27FC236}">
                  <a16:creationId xmlns:a16="http://schemas.microsoft.com/office/drawing/2014/main" id="{0254D760-D1F6-4114-83A4-DD624A8D60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175" name="Down Arrow 44">
              <a:extLst>
                <a:ext uri="{FF2B5EF4-FFF2-40B4-BE49-F238E27FC236}">
                  <a16:creationId xmlns:a16="http://schemas.microsoft.com/office/drawing/2014/main" id="{93362AAA-9C6F-445C-B219-F5FAAFF82855}"/>
                </a:ext>
              </a:extLst>
            </p:cNvPr>
            <p:cNvSpPr/>
            <p:nvPr/>
          </p:nvSpPr>
          <p:spPr>
            <a:xfrm rot="16200000" flipV="1">
              <a:off x="13373782" y="3931972"/>
              <a:ext cx="409638" cy="771682"/>
            </a:xfrm>
            <a:prstGeom prst="downArrow">
              <a:avLst/>
            </a:prstGeom>
            <a:solidFill>
              <a:srgbClr val="E65D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grpSp>
        <p:nvGrpSpPr>
          <p:cNvPr id="176" name="Group 175">
            <a:extLst>
              <a:ext uri="{FF2B5EF4-FFF2-40B4-BE49-F238E27FC236}">
                <a16:creationId xmlns:a16="http://schemas.microsoft.com/office/drawing/2014/main" id="{DCA0B4AF-DB70-4E4D-AC69-3E0DB45A15FF}"/>
              </a:ext>
            </a:extLst>
          </p:cNvPr>
          <p:cNvGrpSpPr/>
          <p:nvPr/>
        </p:nvGrpSpPr>
        <p:grpSpPr>
          <a:xfrm>
            <a:off x="4946715" y="1778764"/>
            <a:ext cx="914605" cy="768330"/>
            <a:chOff x="12297240" y="3985624"/>
            <a:chExt cx="1667202" cy="1953518"/>
          </a:xfrm>
        </p:grpSpPr>
        <p:pic>
          <p:nvPicPr>
            <p:cNvPr id="177" name="Picture 176">
              <a:extLst>
                <a:ext uri="{FF2B5EF4-FFF2-40B4-BE49-F238E27FC236}">
                  <a16:creationId xmlns:a16="http://schemas.microsoft.com/office/drawing/2014/main" id="{16011D3A-2F92-4756-A88F-668769DA43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178" name="Picture 177">
              <a:extLst>
                <a:ext uri="{FF2B5EF4-FFF2-40B4-BE49-F238E27FC236}">
                  <a16:creationId xmlns:a16="http://schemas.microsoft.com/office/drawing/2014/main" id="{5066D94D-7902-4A2A-9368-142D34D21F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179" name="Down Arrow 49">
              <a:extLst>
                <a:ext uri="{FF2B5EF4-FFF2-40B4-BE49-F238E27FC236}">
                  <a16:creationId xmlns:a16="http://schemas.microsoft.com/office/drawing/2014/main" id="{B207D08D-A412-4C37-8E9A-ABB6AD088A62}"/>
                </a:ext>
              </a:extLst>
            </p:cNvPr>
            <p:cNvSpPr/>
            <p:nvPr/>
          </p:nvSpPr>
          <p:spPr>
            <a:xfrm rot="16200000" flipV="1">
              <a:off x="13373782" y="3931972"/>
              <a:ext cx="409638" cy="771682"/>
            </a:xfrm>
            <a:prstGeom prst="downArrow">
              <a:avLst/>
            </a:prstGeom>
            <a:solidFill>
              <a:srgbClr val="E65D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pic>
        <p:nvPicPr>
          <p:cNvPr id="180" name="Picture 179">
            <a:extLst>
              <a:ext uri="{FF2B5EF4-FFF2-40B4-BE49-F238E27FC236}">
                <a16:creationId xmlns:a16="http://schemas.microsoft.com/office/drawing/2014/main" id="{8B2ED0CB-DF1D-4A66-9D74-C76762D84C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91019" y="1743578"/>
            <a:ext cx="1140346" cy="714156"/>
          </a:xfrm>
          <a:prstGeom prst="rect">
            <a:avLst/>
          </a:prstGeom>
        </p:spPr>
      </p:pic>
      <p:sp>
        <p:nvSpPr>
          <p:cNvPr id="181" name="Rectangle 180">
            <a:extLst>
              <a:ext uri="{FF2B5EF4-FFF2-40B4-BE49-F238E27FC236}">
                <a16:creationId xmlns:a16="http://schemas.microsoft.com/office/drawing/2014/main" id="{43E6851F-AD1E-47C9-B6A5-9CB6E9C9FDDA}"/>
              </a:ext>
            </a:extLst>
          </p:cNvPr>
          <p:cNvSpPr/>
          <p:nvPr/>
        </p:nvSpPr>
        <p:spPr>
          <a:xfrm>
            <a:off x="5980096" y="1623212"/>
            <a:ext cx="805269"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Pierre</a:t>
            </a:r>
          </a:p>
        </p:txBody>
      </p:sp>
      <p:sp>
        <p:nvSpPr>
          <p:cNvPr id="182" name="Rectangle 181">
            <a:extLst>
              <a:ext uri="{FF2B5EF4-FFF2-40B4-BE49-F238E27FC236}">
                <a16:creationId xmlns:a16="http://schemas.microsoft.com/office/drawing/2014/main" id="{B2EDA066-4E36-495B-89D6-CBC8C1D539F7}"/>
              </a:ext>
            </a:extLst>
          </p:cNvPr>
          <p:cNvSpPr/>
          <p:nvPr/>
        </p:nvSpPr>
        <p:spPr>
          <a:xfrm>
            <a:off x="6157782" y="3111286"/>
            <a:ext cx="759228"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Marc</a:t>
            </a:r>
          </a:p>
        </p:txBody>
      </p:sp>
      <p:sp>
        <p:nvSpPr>
          <p:cNvPr id="183" name="Rectangle 182">
            <a:extLst>
              <a:ext uri="{FF2B5EF4-FFF2-40B4-BE49-F238E27FC236}">
                <a16:creationId xmlns:a16="http://schemas.microsoft.com/office/drawing/2014/main" id="{91249F4D-E6C3-4A23-AE17-164665432682}"/>
              </a:ext>
            </a:extLst>
          </p:cNvPr>
          <p:cNvSpPr/>
          <p:nvPr/>
        </p:nvSpPr>
        <p:spPr>
          <a:xfrm>
            <a:off x="1838606" y="4204600"/>
            <a:ext cx="3635516"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Partner A</a:t>
            </a:r>
          </a:p>
        </p:txBody>
      </p:sp>
      <p:sp>
        <p:nvSpPr>
          <p:cNvPr id="184" name="Rectangle 183">
            <a:extLst>
              <a:ext uri="{FF2B5EF4-FFF2-40B4-BE49-F238E27FC236}">
                <a16:creationId xmlns:a16="http://schemas.microsoft.com/office/drawing/2014/main" id="{D15AD9D3-77EE-4D0A-93E3-92721A87C5DC}"/>
              </a:ext>
            </a:extLst>
          </p:cNvPr>
          <p:cNvSpPr/>
          <p:nvPr/>
        </p:nvSpPr>
        <p:spPr>
          <a:xfrm>
            <a:off x="7311252" y="4170580"/>
            <a:ext cx="352685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Partner B</a:t>
            </a:r>
          </a:p>
        </p:txBody>
      </p:sp>
      <p:pic>
        <p:nvPicPr>
          <p:cNvPr id="185" name="Picture 184">
            <a:extLst>
              <a:ext uri="{FF2B5EF4-FFF2-40B4-BE49-F238E27FC236}">
                <a16:creationId xmlns:a16="http://schemas.microsoft.com/office/drawing/2014/main" id="{7F077D0B-5FCA-455D-893B-CB116F5F22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19199" y="3107737"/>
            <a:ext cx="1140346" cy="714156"/>
          </a:xfrm>
          <a:prstGeom prst="rect">
            <a:avLst/>
          </a:prstGeom>
        </p:spPr>
      </p:pic>
      <p:grpSp>
        <p:nvGrpSpPr>
          <p:cNvPr id="186" name="Group 185">
            <a:extLst>
              <a:ext uri="{FF2B5EF4-FFF2-40B4-BE49-F238E27FC236}">
                <a16:creationId xmlns:a16="http://schemas.microsoft.com/office/drawing/2014/main" id="{E553A656-4AD0-4BDC-A053-102411573B12}"/>
              </a:ext>
            </a:extLst>
          </p:cNvPr>
          <p:cNvGrpSpPr/>
          <p:nvPr/>
        </p:nvGrpSpPr>
        <p:grpSpPr>
          <a:xfrm>
            <a:off x="9552126" y="1870969"/>
            <a:ext cx="901223" cy="824260"/>
            <a:chOff x="1199148" y="1347764"/>
            <a:chExt cx="1423730" cy="1953518"/>
          </a:xfrm>
        </p:grpSpPr>
        <p:pic>
          <p:nvPicPr>
            <p:cNvPr id="187" name="Picture 186">
              <a:extLst>
                <a:ext uri="{FF2B5EF4-FFF2-40B4-BE49-F238E27FC236}">
                  <a16:creationId xmlns:a16="http://schemas.microsoft.com/office/drawing/2014/main" id="{F17EBB7F-D7BB-48EA-8418-EC26B96DAA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188" name="Picture 187">
              <a:extLst>
                <a:ext uri="{FF2B5EF4-FFF2-40B4-BE49-F238E27FC236}">
                  <a16:creationId xmlns:a16="http://schemas.microsoft.com/office/drawing/2014/main" id="{4972D1A2-CC8D-4A83-9EC4-2B40A37682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189" name="Down Arrow 74">
              <a:extLst>
                <a:ext uri="{FF2B5EF4-FFF2-40B4-BE49-F238E27FC236}">
                  <a16:creationId xmlns:a16="http://schemas.microsoft.com/office/drawing/2014/main" id="{101CF16B-682C-4824-AA09-ACFBD71B46C2}"/>
                </a:ext>
              </a:extLst>
            </p:cNvPr>
            <p:cNvSpPr/>
            <p:nvPr/>
          </p:nvSpPr>
          <p:spPr>
            <a:xfrm>
              <a:off x="2151840" y="1347764"/>
              <a:ext cx="315601" cy="635876"/>
            </a:xfrm>
            <a:prstGeom prst="downArrow">
              <a:avLst/>
            </a:prstGeom>
            <a:solidFill>
              <a:srgbClr val="E65D00"/>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sp>
        <p:nvSpPr>
          <p:cNvPr id="191" name="Flowchart: Process 190">
            <a:extLst>
              <a:ext uri="{FF2B5EF4-FFF2-40B4-BE49-F238E27FC236}">
                <a16:creationId xmlns:a16="http://schemas.microsoft.com/office/drawing/2014/main" id="{E23428B0-DBC7-4D54-9EF2-A57353721156}"/>
              </a:ext>
            </a:extLst>
          </p:cNvPr>
          <p:cNvSpPr/>
          <p:nvPr/>
        </p:nvSpPr>
        <p:spPr>
          <a:xfrm>
            <a:off x="1948744" y="3059771"/>
            <a:ext cx="1203998" cy="593718"/>
          </a:xfrm>
          <a:prstGeom prst="flowChartProcess">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92" name="Rectangle 191">
            <a:extLst>
              <a:ext uri="{FF2B5EF4-FFF2-40B4-BE49-F238E27FC236}">
                <a16:creationId xmlns:a16="http://schemas.microsoft.com/office/drawing/2014/main" id="{E0503737-3DB7-41B7-8657-2998C1AF9591}"/>
              </a:ext>
            </a:extLst>
          </p:cNvPr>
          <p:cNvSpPr/>
          <p:nvPr/>
        </p:nvSpPr>
        <p:spPr>
          <a:xfrm>
            <a:off x="2476866" y="3086231"/>
            <a:ext cx="91763" cy="597696"/>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93" name="Rectangle 192">
            <a:extLst>
              <a:ext uri="{FF2B5EF4-FFF2-40B4-BE49-F238E27FC236}">
                <a16:creationId xmlns:a16="http://schemas.microsoft.com/office/drawing/2014/main" id="{9F2E2117-D4DB-4418-8D64-9BF7C73FDD13}"/>
              </a:ext>
            </a:extLst>
          </p:cNvPr>
          <p:cNvSpPr/>
          <p:nvPr/>
        </p:nvSpPr>
        <p:spPr>
          <a:xfrm>
            <a:off x="1931654" y="3376299"/>
            <a:ext cx="1219238" cy="72307"/>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grpSp>
        <p:nvGrpSpPr>
          <p:cNvPr id="194" name="Group 193">
            <a:extLst>
              <a:ext uri="{FF2B5EF4-FFF2-40B4-BE49-F238E27FC236}">
                <a16:creationId xmlns:a16="http://schemas.microsoft.com/office/drawing/2014/main" id="{0F07461B-32A9-465F-AB01-50814D064EC0}"/>
              </a:ext>
            </a:extLst>
          </p:cNvPr>
          <p:cNvGrpSpPr/>
          <p:nvPr/>
        </p:nvGrpSpPr>
        <p:grpSpPr>
          <a:xfrm>
            <a:off x="923872" y="3251733"/>
            <a:ext cx="914605" cy="768330"/>
            <a:chOff x="12297240" y="3985624"/>
            <a:chExt cx="1667202" cy="1953518"/>
          </a:xfrm>
        </p:grpSpPr>
        <p:pic>
          <p:nvPicPr>
            <p:cNvPr id="195" name="Picture 194">
              <a:extLst>
                <a:ext uri="{FF2B5EF4-FFF2-40B4-BE49-F238E27FC236}">
                  <a16:creationId xmlns:a16="http://schemas.microsoft.com/office/drawing/2014/main" id="{B391852E-A8AE-4E28-8548-F0C9F53185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196" name="Picture 195">
              <a:extLst>
                <a:ext uri="{FF2B5EF4-FFF2-40B4-BE49-F238E27FC236}">
                  <a16:creationId xmlns:a16="http://schemas.microsoft.com/office/drawing/2014/main" id="{83816318-BA23-46E7-B5C3-887AA74D98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197" name="Down Arrow 86">
              <a:extLst>
                <a:ext uri="{FF2B5EF4-FFF2-40B4-BE49-F238E27FC236}">
                  <a16:creationId xmlns:a16="http://schemas.microsoft.com/office/drawing/2014/main" id="{2448974E-7D32-4BD3-85EF-36CBF689DE03}"/>
                </a:ext>
              </a:extLst>
            </p:cNvPr>
            <p:cNvSpPr/>
            <p:nvPr/>
          </p:nvSpPr>
          <p:spPr>
            <a:xfrm rot="16200000" flipV="1">
              <a:off x="13373782" y="3931972"/>
              <a:ext cx="409638" cy="771682"/>
            </a:xfrm>
            <a:prstGeom prst="downArrow">
              <a:avLst/>
            </a:prstGeom>
            <a:solidFill>
              <a:srgbClr val="E65D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sp>
        <p:nvSpPr>
          <p:cNvPr id="198" name="Oval Callout 87">
            <a:extLst>
              <a:ext uri="{FF2B5EF4-FFF2-40B4-BE49-F238E27FC236}">
                <a16:creationId xmlns:a16="http://schemas.microsoft.com/office/drawing/2014/main" id="{36533B7A-FF36-4DDC-9E2C-C8561CB1A6A7}"/>
              </a:ext>
            </a:extLst>
          </p:cNvPr>
          <p:cNvSpPr/>
          <p:nvPr/>
        </p:nvSpPr>
        <p:spPr>
          <a:xfrm>
            <a:off x="26232" y="5147186"/>
            <a:ext cx="7559701" cy="1163999"/>
          </a:xfrm>
          <a:prstGeom prst="wedgeEllipseCallout">
            <a:avLst>
              <a:gd name="adj1" fmla="val -35214"/>
              <a:gd name="adj2" fmla="val -67236"/>
            </a:avLst>
          </a:prstGeom>
          <a:solidFill>
            <a:srgbClr val="5B9BD5"/>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Tw Cen MT" panose="020B0602020104020603"/>
                <a:ea typeface="+mn-ea"/>
                <a:cs typeface="+mn-cs"/>
              </a:rPr>
              <a:t>(adjective)+(adjective)</a:t>
            </a:r>
          </a:p>
        </p:txBody>
      </p:sp>
    </p:spTree>
    <p:extLst>
      <p:ext uri="{BB962C8B-B14F-4D97-AF65-F5344CB8AC3E}">
        <p14:creationId xmlns:p14="http://schemas.microsoft.com/office/powerpoint/2010/main" val="135906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p:bldP spid="184" grpId="0"/>
      <p:bldP spid="198"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Écrire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7" name="Table 66">
            <a:extLst>
              <a:ext uri="{FF2B5EF4-FFF2-40B4-BE49-F238E27FC236}">
                <a16:creationId xmlns:a16="http://schemas.microsoft.com/office/drawing/2014/main" id="{73A15237-4CDB-4DD9-90D9-16AB0B8AD2C4}"/>
              </a:ext>
            </a:extLst>
          </p:cNvPr>
          <p:cNvGraphicFramePr>
            <a:graphicFrameLocks noGrp="1"/>
          </p:cNvGraphicFramePr>
          <p:nvPr>
            <p:extLst>
              <p:ext uri="{D42A27DB-BD31-4B8C-83A1-F6EECF244321}">
                <p14:modId xmlns:p14="http://schemas.microsoft.com/office/powerpoint/2010/main" val="3267866273"/>
              </p:ext>
            </p:extLst>
          </p:nvPr>
        </p:nvGraphicFramePr>
        <p:xfrm>
          <a:off x="336000" y="1320763"/>
          <a:ext cx="11520000" cy="2880000"/>
        </p:xfrm>
        <a:graphic>
          <a:graphicData uri="http://schemas.openxmlformats.org/drawingml/2006/table">
            <a:tbl>
              <a:tblPr firstRow="1" bandRow="1"/>
              <a:tblGrid>
                <a:gridCol w="2880000">
                  <a:extLst>
                    <a:ext uri="{9D8B030D-6E8A-4147-A177-3AD203B41FA5}">
                      <a16:colId xmlns:a16="http://schemas.microsoft.com/office/drawing/2014/main" val="967578112"/>
                    </a:ext>
                  </a:extLst>
                </a:gridCol>
                <a:gridCol w="2880000">
                  <a:extLst>
                    <a:ext uri="{9D8B030D-6E8A-4147-A177-3AD203B41FA5}">
                      <a16:colId xmlns:a16="http://schemas.microsoft.com/office/drawing/2014/main" val="2220065947"/>
                    </a:ext>
                  </a:extLst>
                </a:gridCol>
                <a:gridCol w="2880000">
                  <a:extLst>
                    <a:ext uri="{9D8B030D-6E8A-4147-A177-3AD203B41FA5}">
                      <a16:colId xmlns:a16="http://schemas.microsoft.com/office/drawing/2014/main" val="630679724"/>
                    </a:ext>
                  </a:extLst>
                </a:gridCol>
                <a:gridCol w="2880000">
                  <a:extLst>
                    <a:ext uri="{9D8B030D-6E8A-4147-A177-3AD203B41FA5}">
                      <a16:colId xmlns:a16="http://schemas.microsoft.com/office/drawing/2014/main" val="3027758060"/>
                    </a:ext>
                  </a:extLst>
                </a:gridCol>
              </a:tblGrid>
              <a:tr h="1440000">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3764650"/>
                  </a:ext>
                </a:extLst>
              </a:tr>
              <a:tr h="144000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7067693"/>
                  </a:ext>
                </a:extLst>
              </a:tr>
            </a:tbl>
          </a:graphicData>
        </a:graphic>
      </p:graphicFrame>
      <p:grpSp>
        <p:nvGrpSpPr>
          <p:cNvPr id="68" name="Group 67">
            <a:extLst>
              <a:ext uri="{FF2B5EF4-FFF2-40B4-BE49-F238E27FC236}">
                <a16:creationId xmlns:a16="http://schemas.microsoft.com/office/drawing/2014/main" id="{5BDD57F3-9ED2-4554-9909-6F30945F39A2}"/>
              </a:ext>
            </a:extLst>
          </p:cNvPr>
          <p:cNvGrpSpPr/>
          <p:nvPr/>
        </p:nvGrpSpPr>
        <p:grpSpPr>
          <a:xfrm>
            <a:off x="809382" y="1818602"/>
            <a:ext cx="914605" cy="768330"/>
            <a:chOff x="12297240" y="3985624"/>
            <a:chExt cx="1667202" cy="1953518"/>
          </a:xfrm>
        </p:grpSpPr>
        <p:pic>
          <p:nvPicPr>
            <p:cNvPr id="69" name="Picture 68">
              <a:extLst>
                <a:ext uri="{FF2B5EF4-FFF2-40B4-BE49-F238E27FC236}">
                  <a16:creationId xmlns:a16="http://schemas.microsoft.com/office/drawing/2014/main" id="{0DD57534-818E-44D3-ADB5-82F07BC87F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70" name="Picture 69">
              <a:extLst>
                <a:ext uri="{FF2B5EF4-FFF2-40B4-BE49-F238E27FC236}">
                  <a16:creationId xmlns:a16="http://schemas.microsoft.com/office/drawing/2014/main" id="{E12247C7-1DE2-4CC8-A89E-EAEA150DC0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71" name="Down Arrow 6">
              <a:extLst>
                <a:ext uri="{FF2B5EF4-FFF2-40B4-BE49-F238E27FC236}">
                  <a16:creationId xmlns:a16="http://schemas.microsoft.com/office/drawing/2014/main" id="{C38006B1-15EF-413B-A05C-2338F554B0D1}"/>
                </a:ext>
              </a:extLst>
            </p:cNvPr>
            <p:cNvSpPr/>
            <p:nvPr/>
          </p:nvSpPr>
          <p:spPr>
            <a:xfrm rot="16200000" flipV="1">
              <a:off x="13373782" y="3931972"/>
              <a:ext cx="409638" cy="771682"/>
            </a:xfrm>
            <a:prstGeom prst="downArrow">
              <a:avLst/>
            </a:prstGeom>
            <a:solidFill>
              <a:srgbClr val="E65D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grpSp>
        <p:nvGrpSpPr>
          <p:cNvPr id="72" name="Group 71">
            <a:extLst>
              <a:ext uri="{FF2B5EF4-FFF2-40B4-BE49-F238E27FC236}">
                <a16:creationId xmlns:a16="http://schemas.microsoft.com/office/drawing/2014/main" id="{0C7BD4AE-8AA6-49DA-8885-67C752031316}"/>
              </a:ext>
            </a:extLst>
          </p:cNvPr>
          <p:cNvGrpSpPr/>
          <p:nvPr/>
        </p:nvGrpSpPr>
        <p:grpSpPr>
          <a:xfrm>
            <a:off x="9472670" y="3111779"/>
            <a:ext cx="901223" cy="824260"/>
            <a:chOff x="1199148" y="1347764"/>
            <a:chExt cx="1423730" cy="1953518"/>
          </a:xfrm>
        </p:grpSpPr>
        <p:pic>
          <p:nvPicPr>
            <p:cNvPr id="73" name="Picture 72">
              <a:extLst>
                <a:ext uri="{FF2B5EF4-FFF2-40B4-BE49-F238E27FC236}">
                  <a16:creationId xmlns:a16="http://schemas.microsoft.com/office/drawing/2014/main" id="{CFA42CE4-95F2-41CD-8DB9-C6DBCBD52C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74" name="Picture 73">
              <a:extLst>
                <a:ext uri="{FF2B5EF4-FFF2-40B4-BE49-F238E27FC236}">
                  <a16:creationId xmlns:a16="http://schemas.microsoft.com/office/drawing/2014/main" id="{188C9727-C5AF-43FD-842B-F8F4E76BA3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75" name="Down Arrow 10">
              <a:extLst>
                <a:ext uri="{FF2B5EF4-FFF2-40B4-BE49-F238E27FC236}">
                  <a16:creationId xmlns:a16="http://schemas.microsoft.com/office/drawing/2014/main" id="{22D3D3C0-1259-423C-84DC-1B971D9C58C2}"/>
                </a:ext>
              </a:extLst>
            </p:cNvPr>
            <p:cNvSpPr/>
            <p:nvPr/>
          </p:nvSpPr>
          <p:spPr>
            <a:xfrm>
              <a:off x="2151840" y="1347764"/>
              <a:ext cx="315601" cy="635876"/>
            </a:xfrm>
            <a:prstGeom prst="downArrow">
              <a:avLst/>
            </a:prstGeom>
            <a:solidFill>
              <a:srgbClr val="E65D00"/>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pic>
        <p:nvPicPr>
          <p:cNvPr id="76" name="Picture 75">
            <a:extLst>
              <a:ext uri="{FF2B5EF4-FFF2-40B4-BE49-F238E27FC236}">
                <a16:creationId xmlns:a16="http://schemas.microsoft.com/office/drawing/2014/main" id="{5CBFEB71-68BC-4A63-8518-185FDD613F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1126" y="1677451"/>
            <a:ext cx="1140346" cy="714156"/>
          </a:xfrm>
          <a:prstGeom prst="rect">
            <a:avLst/>
          </a:prstGeom>
        </p:spPr>
      </p:pic>
      <p:sp>
        <p:nvSpPr>
          <p:cNvPr id="77" name="Flowchart: Process 76">
            <a:extLst>
              <a:ext uri="{FF2B5EF4-FFF2-40B4-BE49-F238E27FC236}">
                <a16:creationId xmlns:a16="http://schemas.microsoft.com/office/drawing/2014/main" id="{CC5FC622-CC3C-4162-9740-1D9C22F40D01}"/>
              </a:ext>
            </a:extLst>
          </p:cNvPr>
          <p:cNvSpPr/>
          <p:nvPr/>
        </p:nvSpPr>
        <p:spPr>
          <a:xfrm>
            <a:off x="10466423" y="3113808"/>
            <a:ext cx="1203998" cy="593718"/>
          </a:xfrm>
          <a:prstGeom prst="flowChartProcess">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78" name="Rectangle 77">
            <a:extLst>
              <a:ext uri="{FF2B5EF4-FFF2-40B4-BE49-F238E27FC236}">
                <a16:creationId xmlns:a16="http://schemas.microsoft.com/office/drawing/2014/main" id="{E1CD3FB6-BABF-497A-A15F-C8690F67B10D}"/>
              </a:ext>
            </a:extLst>
          </p:cNvPr>
          <p:cNvSpPr/>
          <p:nvPr/>
        </p:nvSpPr>
        <p:spPr>
          <a:xfrm>
            <a:off x="10996332" y="3104852"/>
            <a:ext cx="91763" cy="597696"/>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79" name="Rectangle 78">
            <a:extLst>
              <a:ext uri="{FF2B5EF4-FFF2-40B4-BE49-F238E27FC236}">
                <a16:creationId xmlns:a16="http://schemas.microsoft.com/office/drawing/2014/main" id="{7B9803D7-BB74-4582-B691-62F060013839}"/>
              </a:ext>
            </a:extLst>
          </p:cNvPr>
          <p:cNvSpPr/>
          <p:nvPr/>
        </p:nvSpPr>
        <p:spPr>
          <a:xfrm>
            <a:off x="10484361" y="3428364"/>
            <a:ext cx="1219238" cy="72307"/>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grpSp>
        <p:nvGrpSpPr>
          <p:cNvPr id="80" name="Group 79">
            <a:extLst>
              <a:ext uri="{FF2B5EF4-FFF2-40B4-BE49-F238E27FC236}">
                <a16:creationId xmlns:a16="http://schemas.microsoft.com/office/drawing/2014/main" id="{38A094B8-4F52-4418-98EB-DA3708B5865E}"/>
              </a:ext>
            </a:extLst>
          </p:cNvPr>
          <p:cNvGrpSpPr/>
          <p:nvPr/>
        </p:nvGrpSpPr>
        <p:grpSpPr>
          <a:xfrm>
            <a:off x="5066810" y="3266232"/>
            <a:ext cx="901223" cy="824260"/>
            <a:chOff x="1199148" y="1347764"/>
            <a:chExt cx="1423730" cy="1953518"/>
          </a:xfrm>
        </p:grpSpPr>
        <p:pic>
          <p:nvPicPr>
            <p:cNvPr id="81" name="Picture 80">
              <a:extLst>
                <a:ext uri="{FF2B5EF4-FFF2-40B4-BE49-F238E27FC236}">
                  <a16:creationId xmlns:a16="http://schemas.microsoft.com/office/drawing/2014/main" id="{5B732AE4-47F0-431D-8522-8340189DFD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82" name="Picture 81">
              <a:extLst>
                <a:ext uri="{FF2B5EF4-FFF2-40B4-BE49-F238E27FC236}">
                  <a16:creationId xmlns:a16="http://schemas.microsoft.com/office/drawing/2014/main" id="{20026402-DD0F-4DAB-B2F6-CF09F6A49A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83" name="Down Arrow 21">
              <a:extLst>
                <a:ext uri="{FF2B5EF4-FFF2-40B4-BE49-F238E27FC236}">
                  <a16:creationId xmlns:a16="http://schemas.microsoft.com/office/drawing/2014/main" id="{3A38F6A7-6ED6-4939-9647-5C7BC5230882}"/>
                </a:ext>
              </a:extLst>
            </p:cNvPr>
            <p:cNvSpPr/>
            <p:nvPr/>
          </p:nvSpPr>
          <p:spPr>
            <a:xfrm>
              <a:off x="2151840" y="1347764"/>
              <a:ext cx="315601" cy="635876"/>
            </a:xfrm>
            <a:prstGeom prst="downArrow">
              <a:avLst/>
            </a:prstGeom>
            <a:solidFill>
              <a:srgbClr val="E65D00"/>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sp>
        <p:nvSpPr>
          <p:cNvPr id="84" name="Rectangle 83">
            <a:extLst>
              <a:ext uri="{FF2B5EF4-FFF2-40B4-BE49-F238E27FC236}">
                <a16:creationId xmlns:a16="http://schemas.microsoft.com/office/drawing/2014/main" id="{3A0B703C-7B3A-4FDF-8168-CFADBC449931}"/>
              </a:ext>
            </a:extLst>
          </p:cNvPr>
          <p:cNvSpPr/>
          <p:nvPr/>
        </p:nvSpPr>
        <p:spPr>
          <a:xfrm>
            <a:off x="293007" y="1586291"/>
            <a:ext cx="654439"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Paul</a:t>
            </a:r>
          </a:p>
        </p:txBody>
      </p:sp>
      <p:sp>
        <p:nvSpPr>
          <p:cNvPr id="85" name="Rectangle 84">
            <a:extLst>
              <a:ext uri="{FF2B5EF4-FFF2-40B4-BE49-F238E27FC236}">
                <a16:creationId xmlns:a16="http://schemas.microsoft.com/office/drawing/2014/main" id="{D3E846D6-B268-491E-980D-692F184E3DED}"/>
              </a:ext>
            </a:extLst>
          </p:cNvPr>
          <p:cNvSpPr/>
          <p:nvPr/>
        </p:nvSpPr>
        <p:spPr>
          <a:xfrm>
            <a:off x="391075" y="3137041"/>
            <a:ext cx="671905"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Zara</a:t>
            </a:r>
          </a:p>
        </p:txBody>
      </p:sp>
      <p:sp>
        <p:nvSpPr>
          <p:cNvPr id="86" name="Rectangle 85">
            <a:extLst>
              <a:ext uri="{FF2B5EF4-FFF2-40B4-BE49-F238E27FC236}">
                <a16:creationId xmlns:a16="http://schemas.microsoft.com/office/drawing/2014/main" id="{CFAB780D-5B15-4B80-97CD-D2BE8F85E71E}"/>
              </a:ext>
            </a:extLst>
          </p:cNvPr>
          <p:cNvSpPr/>
          <p:nvPr/>
        </p:nvSpPr>
        <p:spPr>
          <a:xfrm>
            <a:off x="8869383" y="1788260"/>
            <a:ext cx="844962"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Isobel</a:t>
            </a:r>
          </a:p>
        </p:txBody>
      </p:sp>
      <p:sp>
        <p:nvSpPr>
          <p:cNvPr id="87" name="Rectangle 86">
            <a:extLst>
              <a:ext uri="{FF2B5EF4-FFF2-40B4-BE49-F238E27FC236}">
                <a16:creationId xmlns:a16="http://schemas.microsoft.com/office/drawing/2014/main" id="{3A18F7C1-1AE2-4BD2-888C-93CA650AB4B1}"/>
              </a:ext>
            </a:extLst>
          </p:cNvPr>
          <p:cNvSpPr/>
          <p:nvPr/>
        </p:nvSpPr>
        <p:spPr>
          <a:xfrm>
            <a:off x="3178570" y="1700927"/>
            <a:ext cx="776691"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Anna</a:t>
            </a:r>
          </a:p>
        </p:txBody>
      </p:sp>
      <p:sp>
        <p:nvSpPr>
          <p:cNvPr id="88" name="Rectangle 87">
            <a:extLst>
              <a:ext uri="{FF2B5EF4-FFF2-40B4-BE49-F238E27FC236}">
                <a16:creationId xmlns:a16="http://schemas.microsoft.com/office/drawing/2014/main" id="{E606698D-9AEB-4934-8A18-927A87E113AF}"/>
              </a:ext>
            </a:extLst>
          </p:cNvPr>
          <p:cNvSpPr/>
          <p:nvPr/>
        </p:nvSpPr>
        <p:spPr>
          <a:xfrm>
            <a:off x="3266972" y="3192842"/>
            <a:ext cx="844962"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Chloe</a:t>
            </a:r>
          </a:p>
        </p:txBody>
      </p:sp>
      <p:sp>
        <p:nvSpPr>
          <p:cNvPr id="89" name="Rectangle 88">
            <a:extLst>
              <a:ext uri="{FF2B5EF4-FFF2-40B4-BE49-F238E27FC236}">
                <a16:creationId xmlns:a16="http://schemas.microsoft.com/office/drawing/2014/main" id="{BDC64317-DB15-41DA-A3C3-B01E515A8010}"/>
              </a:ext>
            </a:extLst>
          </p:cNvPr>
          <p:cNvSpPr/>
          <p:nvPr/>
        </p:nvSpPr>
        <p:spPr>
          <a:xfrm>
            <a:off x="9020363" y="3039915"/>
            <a:ext cx="565530"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Luc</a:t>
            </a:r>
          </a:p>
        </p:txBody>
      </p:sp>
      <p:sp>
        <p:nvSpPr>
          <p:cNvPr id="90" name="Rectangle 89">
            <a:extLst>
              <a:ext uri="{FF2B5EF4-FFF2-40B4-BE49-F238E27FC236}">
                <a16:creationId xmlns:a16="http://schemas.microsoft.com/office/drawing/2014/main" id="{296926A3-AD6E-4F43-9274-6F5482052943}"/>
              </a:ext>
            </a:extLst>
          </p:cNvPr>
          <p:cNvSpPr/>
          <p:nvPr/>
        </p:nvSpPr>
        <p:spPr>
          <a:xfrm>
            <a:off x="6275930" y="1585065"/>
            <a:ext cx="182964" cy="29869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endParaRPr>
          </a:p>
        </p:txBody>
      </p:sp>
      <p:pic>
        <p:nvPicPr>
          <p:cNvPr id="91" name="Picture 90">
            <a:extLst>
              <a:ext uri="{FF2B5EF4-FFF2-40B4-BE49-F238E27FC236}">
                <a16:creationId xmlns:a16="http://schemas.microsoft.com/office/drawing/2014/main" id="{3EE31839-739E-4F63-94CA-DA2ECCD703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0773" y="1646978"/>
            <a:ext cx="1140346" cy="714156"/>
          </a:xfrm>
          <a:prstGeom prst="rect">
            <a:avLst/>
          </a:prstGeom>
        </p:spPr>
      </p:pic>
      <p:grpSp>
        <p:nvGrpSpPr>
          <p:cNvPr id="92" name="Group 91">
            <a:extLst>
              <a:ext uri="{FF2B5EF4-FFF2-40B4-BE49-F238E27FC236}">
                <a16:creationId xmlns:a16="http://schemas.microsoft.com/office/drawing/2014/main" id="{B1BCCA1E-7B49-4924-A0A6-7D8F246DEE3D}"/>
              </a:ext>
            </a:extLst>
          </p:cNvPr>
          <p:cNvGrpSpPr/>
          <p:nvPr/>
        </p:nvGrpSpPr>
        <p:grpSpPr>
          <a:xfrm>
            <a:off x="7832616" y="1700684"/>
            <a:ext cx="901223" cy="824260"/>
            <a:chOff x="1199148" y="1347764"/>
            <a:chExt cx="1423730" cy="1953518"/>
          </a:xfrm>
        </p:grpSpPr>
        <p:pic>
          <p:nvPicPr>
            <p:cNvPr id="93" name="Picture 92">
              <a:extLst>
                <a:ext uri="{FF2B5EF4-FFF2-40B4-BE49-F238E27FC236}">
                  <a16:creationId xmlns:a16="http://schemas.microsoft.com/office/drawing/2014/main" id="{1786A091-442D-42D6-BD94-6E2ABB38D8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94" name="Picture 93">
              <a:extLst>
                <a:ext uri="{FF2B5EF4-FFF2-40B4-BE49-F238E27FC236}">
                  <a16:creationId xmlns:a16="http://schemas.microsoft.com/office/drawing/2014/main" id="{B762506D-1A8C-4E25-B130-0531D4016F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95" name="Down Arrow 34">
              <a:extLst>
                <a:ext uri="{FF2B5EF4-FFF2-40B4-BE49-F238E27FC236}">
                  <a16:creationId xmlns:a16="http://schemas.microsoft.com/office/drawing/2014/main" id="{EE66ABD0-D1E3-4F61-A567-BD1AD75725F3}"/>
                </a:ext>
              </a:extLst>
            </p:cNvPr>
            <p:cNvSpPr/>
            <p:nvPr/>
          </p:nvSpPr>
          <p:spPr>
            <a:xfrm>
              <a:off x="2151840" y="1347764"/>
              <a:ext cx="315601" cy="635876"/>
            </a:xfrm>
            <a:prstGeom prst="downArrow">
              <a:avLst/>
            </a:prstGeom>
            <a:solidFill>
              <a:srgbClr val="E65D00"/>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sp>
        <p:nvSpPr>
          <p:cNvPr id="96" name="Flowchart: Process 95">
            <a:extLst>
              <a:ext uri="{FF2B5EF4-FFF2-40B4-BE49-F238E27FC236}">
                <a16:creationId xmlns:a16="http://schemas.microsoft.com/office/drawing/2014/main" id="{0CDAF88C-A593-4B57-8E90-88779D758031}"/>
              </a:ext>
            </a:extLst>
          </p:cNvPr>
          <p:cNvSpPr/>
          <p:nvPr/>
        </p:nvSpPr>
        <p:spPr>
          <a:xfrm>
            <a:off x="10441291" y="1780149"/>
            <a:ext cx="1203998" cy="593718"/>
          </a:xfrm>
          <a:prstGeom prst="flowChartProcess">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97" name="Rectangle 96">
            <a:extLst>
              <a:ext uri="{FF2B5EF4-FFF2-40B4-BE49-F238E27FC236}">
                <a16:creationId xmlns:a16="http://schemas.microsoft.com/office/drawing/2014/main" id="{522178CE-F234-4957-9D7E-A756F4C61D75}"/>
              </a:ext>
            </a:extLst>
          </p:cNvPr>
          <p:cNvSpPr/>
          <p:nvPr/>
        </p:nvSpPr>
        <p:spPr>
          <a:xfrm>
            <a:off x="11002056" y="1793290"/>
            <a:ext cx="91763" cy="597696"/>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98" name="Rectangle 97">
            <a:extLst>
              <a:ext uri="{FF2B5EF4-FFF2-40B4-BE49-F238E27FC236}">
                <a16:creationId xmlns:a16="http://schemas.microsoft.com/office/drawing/2014/main" id="{AACCF037-BAB6-413E-BAB1-74628D8E530E}"/>
              </a:ext>
            </a:extLst>
          </p:cNvPr>
          <p:cNvSpPr/>
          <p:nvPr/>
        </p:nvSpPr>
        <p:spPr>
          <a:xfrm>
            <a:off x="10424142" y="2080874"/>
            <a:ext cx="1219238" cy="72307"/>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99" name="Flowchart: Process 98">
            <a:extLst>
              <a:ext uri="{FF2B5EF4-FFF2-40B4-BE49-F238E27FC236}">
                <a16:creationId xmlns:a16="http://schemas.microsoft.com/office/drawing/2014/main" id="{6D506CB4-77C8-4F29-92C6-D372648A5E95}"/>
              </a:ext>
            </a:extLst>
          </p:cNvPr>
          <p:cNvSpPr/>
          <p:nvPr/>
        </p:nvSpPr>
        <p:spPr>
          <a:xfrm>
            <a:off x="7721648" y="3059771"/>
            <a:ext cx="1203998" cy="593718"/>
          </a:xfrm>
          <a:prstGeom prst="flowChartProcess">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00" name="Rectangle 99">
            <a:extLst>
              <a:ext uri="{FF2B5EF4-FFF2-40B4-BE49-F238E27FC236}">
                <a16:creationId xmlns:a16="http://schemas.microsoft.com/office/drawing/2014/main" id="{64E4E276-3209-49A5-A666-D68109409E48}"/>
              </a:ext>
            </a:extLst>
          </p:cNvPr>
          <p:cNvSpPr/>
          <p:nvPr/>
        </p:nvSpPr>
        <p:spPr>
          <a:xfrm>
            <a:off x="8261568" y="3054559"/>
            <a:ext cx="91763" cy="597696"/>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01" name="Rectangle 100">
            <a:extLst>
              <a:ext uri="{FF2B5EF4-FFF2-40B4-BE49-F238E27FC236}">
                <a16:creationId xmlns:a16="http://schemas.microsoft.com/office/drawing/2014/main" id="{B301E333-A8F1-472E-9FE2-9366E29CD063}"/>
              </a:ext>
            </a:extLst>
          </p:cNvPr>
          <p:cNvSpPr/>
          <p:nvPr/>
        </p:nvSpPr>
        <p:spPr>
          <a:xfrm>
            <a:off x="7733177" y="3359324"/>
            <a:ext cx="1219238" cy="72307"/>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grpSp>
        <p:nvGrpSpPr>
          <p:cNvPr id="102" name="Group 101">
            <a:extLst>
              <a:ext uri="{FF2B5EF4-FFF2-40B4-BE49-F238E27FC236}">
                <a16:creationId xmlns:a16="http://schemas.microsoft.com/office/drawing/2014/main" id="{87307BAC-B7F3-4147-A7A0-A51AD470DB54}"/>
              </a:ext>
            </a:extLst>
          </p:cNvPr>
          <p:cNvGrpSpPr/>
          <p:nvPr/>
        </p:nvGrpSpPr>
        <p:grpSpPr>
          <a:xfrm>
            <a:off x="6775415" y="3173703"/>
            <a:ext cx="914605" cy="768330"/>
            <a:chOff x="12297240" y="3985624"/>
            <a:chExt cx="1667202" cy="1953518"/>
          </a:xfrm>
        </p:grpSpPr>
        <p:pic>
          <p:nvPicPr>
            <p:cNvPr id="103" name="Picture 102">
              <a:extLst>
                <a:ext uri="{FF2B5EF4-FFF2-40B4-BE49-F238E27FC236}">
                  <a16:creationId xmlns:a16="http://schemas.microsoft.com/office/drawing/2014/main" id="{F688F2B2-F964-4D24-984A-5E8B20CE0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104" name="Picture 103">
              <a:extLst>
                <a:ext uri="{FF2B5EF4-FFF2-40B4-BE49-F238E27FC236}">
                  <a16:creationId xmlns:a16="http://schemas.microsoft.com/office/drawing/2014/main" id="{27CC0346-80C8-4CB4-8270-4C48F3231A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105" name="Down Arrow 44">
              <a:extLst>
                <a:ext uri="{FF2B5EF4-FFF2-40B4-BE49-F238E27FC236}">
                  <a16:creationId xmlns:a16="http://schemas.microsoft.com/office/drawing/2014/main" id="{2555D42C-7BB3-4D28-AC3A-CFB6AB107469}"/>
                </a:ext>
              </a:extLst>
            </p:cNvPr>
            <p:cNvSpPr/>
            <p:nvPr/>
          </p:nvSpPr>
          <p:spPr>
            <a:xfrm rot="16200000" flipV="1">
              <a:off x="13373782" y="3931972"/>
              <a:ext cx="409638" cy="771682"/>
            </a:xfrm>
            <a:prstGeom prst="downArrow">
              <a:avLst/>
            </a:prstGeom>
            <a:solidFill>
              <a:srgbClr val="E65D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grpSp>
        <p:nvGrpSpPr>
          <p:cNvPr id="106" name="Group 105">
            <a:extLst>
              <a:ext uri="{FF2B5EF4-FFF2-40B4-BE49-F238E27FC236}">
                <a16:creationId xmlns:a16="http://schemas.microsoft.com/office/drawing/2014/main" id="{B32E763E-64A6-43CF-92A6-B2BC08EB036C}"/>
              </a:ext>
            </a:extLst>
          </p:cNvPr>
          <p:cNvGrpSpPr/>
          <p:nvPr/>
        </p:nvGrpSpPr>
        <p:grpSpPr>
          <a:xfrm>
            <a:off x="4946715" y="1778764"/>
            <a:ext cx="914605" cy="768330"/>
            <a:chOff x="12297240" y="3985624"/>
            <a:chExt cx="1667202" cy="1953518"/>
          </a:xfrm>
        </p:grpSpPr>
        <p:pic>
          <p:nvPicPr>
            <p:cNvPr id="107" name="Picture 106">
              <a:extLst>
                <a:ext uri="{FF2B5EF4-FFF2-40B4-BE49-F238E27FC236}">
                  <a16:creationId xmlns:a16="http://schemas.microsoft.com/office/drawing/2014/main" id="{2F8825E5-87AC-403D-B217-D31C09B460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108" name="Picture 107">
              <a:extLst>
                <a:ext uri="{FF2B5EF4-FFF2-40B4-BE49-F238E27FC236}">
                  <a16:creationId xmlns:a16="http://schemas.microsoft.com/office/drawing/2014/main" id="{F1964A42-81C1-44CC-9C75-4A74290314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109" name="Down Arrow 49">
              <a:extLst>
                <a:ext uri="{FF2B5EF4-FFF2-40B4-BE49-F238E27FC236}">
                  <a16:creationId xmlns:a16="http://schemas.microsoft.com/office/drawing/2014/main" id="{BF88706A-BE2E-476D-8D91-E1A52559F1CD}"/>
                </a:ext>
              </a:extLst>
            </p:cNvPr>
            <p:cNvSpPr/>
            <p:nvPr/>
          </p:nvSpPr>
          <p:spPr>
            <a:xfrm rot="16200000" flipV="1">
              <a:off x="13373782" y="3931972"/>
              <a:ext cx="409638" cy="771682"/>
            </a:xfrm>
            <a:prstGeom prst="downArrow">
              <a:avLst/>
            </a:prstGeom>
            <a:solidFill>
              <a:srgbClr val="E65D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pic>
        <p:nvPicPr>
          <p:cNvPr id="110" name="Picture 109">
            <a:extLst>
              <a:ext uri="{FF2B5EF4-FFF2-40B4-BE49-F238E27FC236}">
                <a16:creationId xmlns:a16="http://schemas.microsoft.com/office/drawing/2014/main" id="{33806E9A-AA88-4058-8CFC-DEED9C0C54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91019" y="1743578"/>
            <a:ext cx="1140346" cy="714156"/>
          </a:xfrm>
          <a:prstGeom prst="rect">
            <a:avLst/>
          </a:prstGeom>
        </p:spPr>
      </p:pic>
      <p:sp>
        <p:nvSpPr>
          <p:cNvPr id="111" name="Rectangle 110">
            <a:extLst>
              <a:ext uri="{FF2B5EF4-FFF2-40B4-BE49-F238E27FC236}">
                <a16:creationId xmlns:a16="http://schemas.microsoft.com/office/drawing/2014/main" id="{0E9D7768-FA0F-48F9-B6F0-38268AB938D1}"/>
              </a:ext>
            </a:extLst>
          </p:cNvPr>
          <p:cNvSpPr/>
          <p:nvPr/>
        </p:nvSpPr>
        <p:spPr>
          <a:xfrm>
            <a:off x="5980096" y="1623212"/>
            <a:ext cx="805269"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Pierre</a:t>
            </a:r>
          </a:p>
        </p:txBody>
      </p:sp>
      <p:sp>
        <p:nvSpPr>
          <p:cNvPr id="112" name="Rectangle 111">
            <a:extLst>
              <a:ext uri="{FF2B5EF4-FFF2-40B4-BE49-F238E27FC236}">
                <a16:creationId xmlns:a16="http://schemas.microsoft.com/office/drawing/2014/main" id="{83DDC786-3FF5-44E0-974F-A33C925057D4}"/>
              </a:ext>
            </a:extLst>
          </p:cNvPr>
          <p:cNvSpPr/>
          <p:nvPr/>
        </p:nvSpPr>
        <p:spPr>
          <a:xfrm>
            <a:off x="6157782" y="3111286"/>
            <a:ext cx="759228"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Marc</a:t>
            </a:r>
          </a:p>
        </p:txBody>
      </p:sp>
      <p:pic>
        <p:nvPicPr>
          <p:cNvPr id="113" name="Picture 112">
            <a:extLst>
              <a:ext uri="{FF2B5EF4-FFF2-40B4-BE49-F238E27FC236}">
                <a16:creationId xmlns:a16="http://schemas.microsoft.com/office/drawing/2014/main" id="{81C9308A-2635-458A-9475-4AC126060E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19199" y="3107737"/>
            <a:ext cx="1140346" cy="714156"/>
          </a:xfrm>
          <a:prstGeom prst="rect">
            <a:avLst/>
          </a:prstGeom>
        </p:spPr>
      </p:pic>
      <p:grpSp>
        <p:nvGrpSpPr>
          <p:cNvPr id="114" name="Group 113">
            <a:extLst>
              <a:ext uri="{FF2B5EF4-FFF2-40B4-BE49-F238E27FC236}">
                <a16:creationId xmlns:a16="http://schemas.microsoft.com/office/drawing/2014/main" id="{3FD7D120-2086-47FF-ABFC-A84693FD64D4}"/>
              </a:ext>
            </a:extLst>
          </p:cNvPr>
          <p:cNvGrpSpPr/>
          <p:nvPr/>
        </p:nvGrpSpPr>
        <p:grpSpPr>
          <a:xfrm>
            <a:off x="9552126" y="1870969"/>
            <a:ext cx="901223" cy="824260"/>
            <a:chOff x="1199148" y="1347764"/>
            <a:chExt cx="1423730" cy="1953518"/>
          </a:xfrm>
        </p:grpSpPr>
        <p:pic>
          <p:nvPicPr>
            <p:cNvPr id="115" name="Picture 114">
              <a:extLst>
                <a:ext uri="{FF2B5EF4-FFF2-40B4-BE49-F238E27FC236}">
                  <a16:creationId xmlns:a16="http://schemas.microsoft.com/office/drawing/2014/main" id="{BF0F74AF-423B-433E-91C3-A615A97F31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116" name="Picture 115">
              <a:extLst>
                <a:ext uri="{FF2B5EF4-FFF2-40B4-BE49-F238E27FC236}">
                  <a16:creationId xmlns:a16="http://schemas.microsoft.com/office/drawing/2014/main" id="{46E997DC-071E-45DF-8397-FA78C3F178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117" name="Down Arrow 74">
              <a:extLst>
                <a:ext uri="{FF2B5EF4-FFF2-40B4-BE49-F238E27FC236}">
                  <a16:creationId xmlns:a16="http://schemas.microsoft.com/office/drawing/2014/main" id="{90E9E39B-2481-4CF8-AC5D-EF7C9C8474F3}"/>
                </a:ext>
              </a:extLst>
            </p:cNvPr>
            <p:cNvSpPr/>
            <p:nvPr/>
          </p:nvSpPr>
          <p:spPr>
            <a:xfrm>
              <a:off x="2151840" y="1347764"/>
              <a:ext cx="315601" cy="635876"/>
            </a:xfrm>
            <a:prstGeom prst="downArrow">
              <a:avLst/>
            </a:prstGeom>
            <a:solidFill>
              <a:srgbClr val="E65D00"/>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sp>
        <p:nvSpPr>
          <p:cNvPr id="118" name="Flowchart: Process 117">
            <a:extLst>
              <a:ext uri="{FF2B5EF4-FFF2-40B4-BE49-F238E27FC236}">
                <a16:creationId xmlns:a16="http://schemas.microsoft.com/office/drawing/2014/main" id="{EE51F31A-3AC7-4656-9242-2C14AD3F51BC}"/>
              </a:ext>
            </a:extLst>
          </p:cNvPr>
          <p:cNvSpPr/>
          <p:nvPr/>
        </p:nvSpPr>
        <p:spPr>
          <a:xfrm>
            <a:off x="1948744" y="3059771"/>
            <a:ext cx="1203998" cy="593718"/>
          </a:xfrm>
          <a:prstGeom prst="flowChartProcess">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9" name="Rectangle 118">
            <a:extLst>
              <a:ext uri="{FF2B5EF4-FFF2-40B4-BE49-F238E27FC236}">
                <a16:creationId xmlns:a16="http://schemas.microsoft.com/office/drawing/2014/main" id="{45E79959-E5CB-42C9-A379-338AD9302417}"/>
              </a:ext>
            </a:extLst>
          </p:cNvPr>
          <p:cNvSpPr/>
          <p:nvPr/>
        </p:nvSpPr>
        <p:spPr>
          <a:xfrm>
            <a:off x="2476866" y="3086231"/>
            <a:ext cx="91763" cy="597696"/>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20" name="Rectangle 119">
            <a:extLst>
              <a:ext uri="{FF2B5EF4-FFF2-40B4-BE49-F238E27FC236}">
                <a16:creationId xmlns:a16="http://schemas.microsoft.com/office/drawing/2014/main" id="{F1E1D87E-9303-4A7F-9C19-D5854CF81D7F}"/>
              </a:ext>
            </a:extLst>
          </p:cNvPr>
          <p:cNvSpPr/>
          <p:nvPr/>
        </p:nvSpPr>
        <p:spPr>
          <a:xfrm>
            <a:off x="1931654" y="3376299"/>
            <a:ext cx="1219238" cy="72307"/>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grpSp>
        <p:nvGrpSpPr>
          <p:cNvPr id="121" name="Group 120">
            <a:extLst>
              <a:ext uri="{FF2B5EF4-FFF2-40B4-BE49-F238E27FC236}">
                <a16:creationId xmlns:a16="http://schemas.microsoft.com/office/drawing/2014/main" id="{1B22F525-1C6A-4519-941F-CDBED0ACF030}"/>
              </a:ext>
            </a:extLst>
          </p:cNvPr>
          <p:cNvGrpSpPr/>
          <p:nvPr/>
        </p:nvGrpSpPr>
        <p:grpSpPr>
          <a:xfrm>
            <a:off x="923872" y="3251733"/>
            <a:ext cx="914605" cy="768330"/>
            <a:chOff x="12297240" y="3985624"/>
            <a:chExt cx="1667202" cy="1953518"/>
          </a:xfrm>
        </p:grpSpPr>
        <p:pic>
          <p:nvPicPr>
            <p:cNvPr id="122" name="Picture 121">
              <a:extLst>
                <a:ext uri="{FF2B5EF4-FFF2-40B4-BE49-F238E27FC236}">
                  <a16:creationId xmlns:a16="http://schemas.microsoft.com/office/drawing/2014/main" id="{5B36BA3F-EF5F-4B9D-B47E-718E272FFA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123" name="Picture 122">
              <a:extLst>
                <a:ext uri="{FF2B5EF4-FFF2-40B4-BE49-F238E27FC236}">
                  <a16:creationId xmlns:a16="http://schemas.microsoft.com/office/drawing/2014/main" id="{18EF2893-B926-4B80-8C46-9A723FC1AB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124" name="Down Arrow 86">
              <a:extLst>
                <a:ext uri="{FF2B5EF4-FFF2-40B4-BE49-F238E27FC236}">
                  <a16:creationId xmlns:a16="http://schemas.microsoft.com/office/drawing/2014/main" id="{2305F797-8603-426C-909A-904B40C52127}"/>
                </a:ext>
              </a:extLst>
            </p:cNvPr>
            <p:cNvSpPr/>
            <p:nvPr/>
          </p:nvSpPr>
          <p:spPr>
            <a:xfrm rot="16200000" flipV="1">
              <a:off x="13373782" y="3931972"/>
              <a:ext cx="409638" cy="771682"/>
            </a:xfrm>
            <a:prstGeom prst="downArrow">
              <a:avLst/>
            </a:prstGeom>
            <a:solidFill>
              <a:srgbClr val="E65D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graphicFrame>
        <p:nvGraphicFramePr>
          <p:cNvPr id="125" name="Table 124">
            <a:extLst>
              <a:ext uri="{FF2B5EF4-FFF2-40B4-BE49-F238E27FC236}">
                <a16:creationId xmlns:a16="http://schemas.microsoft.com/office/drawing/2014/main" id="{682E233B-9089-4C44-83A8-33FBC4582CE9}"/>
              </a:ext>
            </a:extLst>
          </p:cNvPr>
          <p:cNvGraphicFramePr>
            <a:graphicFrameLocks noGrp="1"/>
          </p:cNvGraphicFramePr>
          <p:nvPr>
            <p:extLst>
              <p:ext uri="{D42A27DB-BD31-4B8C-83A1-F6EECF244321}">
                <p14:modId xmlns:p14="http://schemas.microsoft.com/office/powerpoint/2010/main" val="3743207548"/>
              </p:ext>
            </p:extLst>
          </p:nvPr>
        </p:nvGraphicFramePr>
        <p:xfrm>
          <a:off x="463245" y="4302258"/>
          <a:ext cx="11265510" cy="1981200"/>
        </p:xfrm>
        <a:graphic>
          <a:graphicData uri="http://schemas.openxmlformats.org/drawingml/2006/table">
            <a:tbl>
              <a:tblPr firstRow="1" bandRow="1"/>
              <a:tblGrid>
                <a:gridCol w="604945">
                  <a:extLst>
                    <a:ext uri="{9D8B030D-6E8A-4147-A177-3AD203B41FA5}">
                      <a16:colId xmlns:a16="http://schemas.microsoft.com/office/drawing/2014/main" val="355615923"/>
                    </a:ext>
                  </a:extLst>
                </a:gridCol>
                <a:gridCol w="10660565">
                  <a:extLst>
                    <a:ext uri="{9D8B030D-6E8A-4147-A177-3AD203B41FA5}">
                      <a16:colId xmlns:a16="http://schemas.microsoft.com/office/drawing/2014/main" val="1369551641"/>
                    </a:ext>
                  </a:extLst>
                </a:gridCol>
              </a:tblGrid>
              <a:tr h="368507">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Write the descriptions for four of the young people</a:t>
                      </a:r>
                      <a:endParaRPr lang="en-GB" sz="24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2758141"/>
                  </a:ext>
                </a:extLst>
              </a:tr>
              <a:tr h="37362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dirty="0">
                          <a:solidFill>
                            <a:schemeClr val="accent5">
                              <a:lumMod val="50000"/>
                            </a:schemeClr>
                          </a:solidFill>
                          <a:latin typeface="Century Gothic" panose="020B0502020202020204" pitchFamily="34" charset="0"/>
                        </a:rPr>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652736"/>
                  </a:ext>
                </a:extLst>
              </a:tr>
              <a:tr h="37362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dirty="0">
                          <a:solidFill>
                            <a:schemeClr val="accent5">
                              <a:lumMod val="50000"/>
                            </a:schemeClr>
                          </a:solidFill>
                          <a:latin typeface="Century Gothic" panose="020B0502020202020204" pitchFamily="34" charset="0"/>
                        </a:rPr>
                        <a:t>2</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3258630"/>
                  </a:ext>
                </a:extLst>
              </a:tr>
              <a:tr h="37362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dirty="0">
                          <a:solidFill>
                            <a:schemeClr val="accent5">
                              <a:lumMod val="50000"/>
                            </a:schemeClr>
                          </a:solidFill>
                          <a:latin typeface="Century Gothic" panose="020B0502020202020204" pitchFamily="34" charset="0"/>
                        </a:rPr>
                        <a:t>3</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1488362"/>
                  </a:ext>
                </a:extLst>
              </a:tr>
              <a:tr h="37362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dirty="0">
                          <a:solidFill>
                            <a:schemeClr val="accent5">
                              <a:lumMod val="50000"/>
                            </a:schemeClr>
                          </a:solidFill>
                          <a:latin typeface="Century Gothic" panose="020B0502020202020204" pitchFamily="34" charset="0"/>
                        </a:rPr>
                        <a:t>4</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5986216"/>
                  </a:ext>
                </a:extLst>
              </a:tr>
            </a:tbl>
          </a:graphicData>
        </a:graphic>
      </p:graphicFrame>
      <p:sp>
        <p:nvSpPr>
          <p:cNvPr id="126" name="TextBox 125">
            <a:extLst>
              <a:ext uri="{FF2B5EF4-FFF2-40B4-BE49-F238E27FC236}">
                <a16:creationId xmlns:a16="http://schemas.microsoft.com/office/drawing/2014/main" id="{72AF0E23-70A2-4372-ADB4-028B8D1147F5}"/>
              </a:ext>
            </a:extLst>
          </p:cNvPr>
          <p:cNvSpPr txBox="1"/>
          <p:nvPr/>
        </p:nvSpPr>
        <p:spPr>
          <a:xfrm>
            <a:off x="1031187" y="4682076"/>
            <a:ext cx="1000257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e.g., Zara </a:t>
            </a:r>
            <a:r>
              <a:rPr kumimoji="0" lang="en-GB" sz="2400" b="0" i="0" u="none" strike="noStrike" kern="0" cap="none" spc="0" normalizeH="0" baseline="0" noProof="0" dirty="0" err="1">
                <a:ln>
                  <a:noFill/>
                </a:ln>
                <a:solidFill>
                  <a:srgbClr val="4472C4">
                    <a:lumMod val="50000"/>
                  </a:srgbClr>
                </a:solidFill>
                <a:effectLst/>
                <a:uLnTx/>
                <a:uFillTx/>
              </a:rPr>
              <a:t>est</a:t>
            </a:r>
            <a:r>
              <a:rPr kumimoji="0" lang="en-GB" sz="2400" b="0" i="0" u="none" strike="noStrike" kern="0" cap="none" spc="0" normalizeH="0" baseline="0" noProof="0" dirty="0">
                <a:ln>
                  <a:noFill/>
                </a:ln>
                <a:solidFill>
                  <a:srgbClr val="4472C4">
                    <a:lumMod val="50000"/>
                  </a:srgbClr>
                </a:solidFill>
                <a:effectLst/>
                <a:uLnTx/>
                <a:uFillTx/>
              </a:rPr>
              <a:t> </a:t>
            </a:r>
            <a:r>
              <a:rPr kumimoji="0" lang="en-GB" sz="2400" b="0" i="0" u="none" strike="noStrike" kern="0" cap="none" spc="0" normalizeH="0" baseline="0" noProof="0" dirty="0" err="1">
                <a:ln>
                  <a:noFill/>
                </a:ln>
                <a:solidFill>
                  <a:srgbClr val="4472C4">
                    <a:lumMod val="50000"/>
                  </a:srgbClr>
                </a:solidFill>
                <a:effectLst/>
                <a:uLnTx/>
                <a:uFillTx/>
              </a:rPr>
              <a:t>anglaise</a:t>
            </a:r>
            <a:r>
              <a:rPr kumimoji="0" lang="en-GB" sz="2400" b="0" i="0" u="none" strike="noStrike" kern="0" cap="none" spc="0" normalizeH="0" baseline="0" noProof="0" dirty="0">
                <a:ln>
                  <a:noFill/>
                </a:ln>
                <a:solidFill>
                  <a:srgbClr val="4472C4">
                    <a:lumMod val="50000"/>
                  </a:srgbClr>
                </a:solidFill>
                <a:effectLst/>
                <a:uLnTx/>
                <a:uFillTx/>
              </a:rPr>
              <a:t> et </a:t>
            </a:r>
            <a:r>
              <a:rPr kumimoji="0" lang="en-GB" sz="2400" b="0" i="0" u="none" strike="noStrike" kern="0" cap="none" spc="0" normalizeH="0" baseline="0" noProof="0" dirty="0" err="1">
                <a:ln>
                  <a:noFill/>
                </a:ln>
                <a:solidFill>
                  <a:srgbClr val="4472C4">
                    <a:lumMod val="50000"/>
                  </a:srgbClr>
                </a:solidFill>
                <a:effectLst/>
                <a:uLnTx/>
                <a:uFillTx/>
              </a:rPr>
              <a:t>grande</a:t>
            </a:r>
            <a:r>
              <a:rPr kumimoji="0" lang="en-GB" sz="2400" b="0" i="0" u="none" strike="noStrike" kern="0" cap="none" spc="0" normalizeH="0" baseline="0" noProof="0" dirty="0">
                <a:ln>
                  <a:noFill/>
                </a:ln>
                <a:solidFill>
                  <a:srgbClr val="4472C4">
                    <a:lumMod val="50000"/>
                  </a:srgbClr>
                </a:solidFill>
                <a:effectLst/>
                <a:uLnTx/>
                <a:uFillTx/>
              </a:rPr>
              <a:t>.</a:t>
            </a:r>
          </a:p>
        </p:txBody>
      </p:sp>
    </p:spTree>
    <p:extLst>
      <p:ext uri="{BB962C8B-B14F-4D97-AF65-F5344CB8AC3E}">
        <p14:creationId xmlns:p14="http://schemas.microsoft.com/office/powerpoint/2010/main" val="30731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Au revoir!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745249" y="249869"/>
            <a:ext cx="216467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descr="A picture containing toy, sign&#10;&#10;Description automatically generated">
            <a:extLst>
              <a:ext uri="{FF2B5EF4-FFF2-40B4-BE49-F238E27FC236}">
                <a16:creationId xmlns:a16="http://schemas.microsoft.com/office/drawing/2014/main" id="{123F034A-CA6C-42B9-A21C-B3E1F580B4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080" y="1465543"/>
            <a:ext cx="2649255" cy="2649255"/>
          </a:xfrm>
          <a:prstGeom prst="rect">
            <a:avLst/>
          </a:prstGeom>
        </p:spPr>
      </p:pic>
      <p:sp>
        <p:nvSpPr>
          <p:cNvPr id="9" name="TextBox 8">
            <a:extLst>
              <a:ext uri="{FF2B5EF4-FFF2-40B4-BE49-F238E27FC236}">
                <a16:creationId xmlns:a16="http://schemas.microsoft.com/office/drawing/2014/main" id="{5C4C566D-7E38-47C8-81D2-31DDB050F01E}"/>
              </a:ext>
            </a:extLst>
          </p:cNvPr>
          <p:cNvSpPr txBox="1"/>
          <p:nvPr/>
        </p:nvSpPr>
        <p:spPr>
          <a:xfrm>
            <a:off x="721535" y="3933172"/>
            <a:ext cx="1954060" cy="400110"/>
          </a:xfrm>
          <a:prstGeom prst="rect">
            <a:avLst/>
          </a:prstGeom>
          <a:solidFill>
            <a:srgbClr val="115076"/>
          </a:solidFill>
          <a:ln>
            <a:solidFill>
              <a:srgbClr val="E65D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lumMod val="95000"/>
                  </a:prstClr>
                </a:solidFill>
                <a:effectLst/>
                <a:uLnTx/>
                <a:uFillTx/>
                <a:latin typeface="Century Gothic" panose="020F0302020204030204"/>
                <a:ea typeface="+mn-ea"/>
                <a:cs typeface="+mn-cs"/>
              </a:rPr>
              <a:t>Léa</a:t>
            </a:r>
            <a:r>
              <a:rPr kumimoji="0" lang="en-GB" sz="20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 (12), Paris</a:t>
            </a:r>
          </a:p>
        </p:txBody>
      </p:sp>
      <p:sp>
        <p:nvSpPr>
          <p:cNvPr id="10" name="Speech Bubble: Rectangle with Corners Rounded 9">
            <a:extLst>
              <a:ext uri="{FF2B5EF4-FFF2-40B4-BE49-F238E27FC236}">
                <a16:creationId xmlns:a16="http://schemas.microsoft.com/office/drawing/2014/main" id="{FFA3B239-4857-474C-95D7-A59A1A15AB2D}"/>
              </a:ext>
            </a:extLst>
          </p:cNvPr>
          <p:cNvSpPr/>
          <p:nvPr/>
        </p:nvSpPr>
        <p:spPr>
          <a:xfrm>
            <a:off x="4844406" y="3245283"/>
            <a:ext cx="2503187" cy="1775887"/>
          </a:xfrm>
          <a:prstGeom prst="wedgeRoundRectCallout">
            <a:avLst>
              <a:gd name="adj1" fmla="val 21483"/>
              <a:gd name="adj2" fmla="val -65072"/>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 revoir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[goodbye!]</a:t>
            </a:r>
          </a:p>
        </p:txBody>
      </p:sp>
      <p:pic>
        <p:nvPicPr>
          <p:cNvPr id="12" name="Picture 11" descr="A picture containing food&#10;&#10;Description automatically generated">
            <a:extLst>
              <a:ext uri="{FF2B5EF4-FFF2-40B4-BE49-F238E27FC236}">
                <a16:creationId xmlns:a16="http://schemas.microsoft.com/office/drawing/2014/main" id="{3AED71B5-43F9-4668-8231-23DE42B26B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6100" y="1465543"/>
            <a:ext cx="2623820" cy="2623820"/>
          </a:xfrm>
          <a:prstGeom prst="rect">
            <a:avLst/>
          </a:prstGeom>
        </p:spPr>
      </p:pic>
      <p:sp>
        <p:nvSpPr>
          <p:cNvPr id="13" name="TextBox 12">
            <a:extLst>
              <a:ext uri="{FF2B5EF4-FFF2-40B4-BE49-F238E27FC236}">
                <a16:creationId xmlns:a16="http://schemas.microsoft.com/office/drawing/2014/main" id="{F359ABAE-066D-4D65-A84D-9F084C7A821C}"/>
              </a:ext>
            </a:extLst>
          </p:cNvPr>
          <p:cNvSpPr txBox="1"/>
          <p:nvPr/>
        </p:nvSpPr>
        <p:spPr>
          <a:xfrm>
            <a:off x="9620980" y="3870968"/>
            <a:ext cx="1954060" cy="400110"/>
          </a:xfrm>
          <a:prstGeom prst="rect">
            <a:avLst/>
          </a:prstGeom>
          <a:solidFill>
            <a:schemeClr val="accent1">
              <a:lumMod val="50000"/>
            </a:schemeClr>
          </a:solidFill>
          <a:ln>
            <a:solidFill>
              <a:srgbClr val="E65D00"/>
            </a:solidFill>
          </a:ln>
        </p:spPr>
        <p:txBody>
          <a:bodyPr wrap="square" lIns="72000" r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Amir (11), Nice</a:t>
            </a:r>
          </a:p>
        </p:txBody>
      </p:sp>
    </p:spTree>
    <p:extLst>
      <p:ext uri="{BB962C8B-B14F-4D97-AF65-F5344CB8AC3E}">
        <p14:creationId xmlns:p14="http://schemas.microsoft.com/office/powerpoint/2010/main" val="224478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u revo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92195" y="277181"/>
            <a:ext cx="10515600" cy="1325563"/>
          </a:xfrm>
        </p:spPr>
        <p:txBody>
          <a:bodyPr>
            <a:normAutofit fontScale="90000"/>
          </a:bodyPr>
          <a:lstStyle/>
          <a:p>
            <a:pPr lvl="0" algn="ctr">
              <a:lnSpc>
                <a:spcPct val="100000"/>
              </a:lnSpc>
              <a:spcBef>
                <a:spcPts val="0"/>
              </a:spcBef>
            </a:pPr>
            <a:r>
              <a:rPr lang="en-GB" sz="10800" b="1" dirty="0">
                <a:solidFill>
                  <a:srgbClr val="115076"/>
                </a:solidFill>
                <a:ea typeface="+mn-ea"/>
                <a:cs typeface="Calibri" panose="020F0502020204030204" pitchFamily="34" charset="0"/>
              </a:rPr>
              <a:t>SFC</a:t>
            </a:r>
            <a:endParaRPr lang="en-GB" dirty="0"/>
          </a:p>
        </p:txBody>
      </p:sp>
      <p:pic>
        <p:nvPicPr>
          <p:cNvPr id="12" name="Picture 2" descr="Quiet Sign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46150" y="207569"/>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descr="rectangle"/>
          <p:cNvSpPr/>
          <p:nvPr/>
        </p:nvSpPr>
        <p:spPr>
          <a:xfrm>
            <a:off x="4679257" y="1611005"/>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24" descr="open box"/>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71565" y="1929020"/>
            <a:ext cx="2021192" cy="1704539"/>
          </a:xfrm>
          <a:prstGeom prst="rect">
            <a:avLst/>
          </a:prstGeom>
        </p:spPr>
      </p:pic>
      <p:sp>
        <p:nvSpPr>
          <p:cNvPr id="26" name="Down Arrow 25" descr="arrow pointing into open box"/>
          <p:cNvSpPr/>
          <p:nvPr/>
        </p:nvSpPr>
        <p:spPr>
          <a:xfrm>
            <a:off x="5782491" y="1847674"/>
            <a:ext cx="627018" cy="1092199"/>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p:cNvSpPr txBox="1"/>
          <p:nvPr/>
        </p:nvSpPr>
        <p:spPr>
          <a:xfrm>
            <a:off x="4960799" y="3546403"/>
            <a:ext cx="2226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dans</a:t>
            </a:r>
            <a:endParaRPr kumimoji="0" lang="fr-FR"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7" name="TextBox 26"/>
          <p:cNvSpPr txBox="1"/>
          <p:nvPr/>
        </p:nvSpPr>
        <p:spPr>
          <a:xfrm>
            <a:off x="6035246" y="3605163"/>
            <a:ext cx="16135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X</a:t>
            </a:r>
          </a:p>
        </p:txBody>
      </p:sp>
      <p:sp>
        <p:nvSpPr>
          <p:cNvPr id="7" name="TextBox 6"/>
          <p:cNvSpPr txBox="1"/>
          <p:nvPr/>
        </p:nvSpPr>
        <p:spPr>
          <a:xfrm>
            <a:off x="1005028" y="171225"/>
            <a:ext cx="20179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peti</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a:t>
            </a:r>
          </a:p>
        </p:txBody>
      </p:sp>
      <p:grpSp>
        <p:nvGrpSpPr>
          <p:cNvPr id="38" name="Group 37" descr="a tall boy and a small boy with arrow pointing to the small boy"/>
          <p:cNvGrpSpPr/>
          <p:nvPr/>
        </p:nvGrpSpPr>
        <p:grpSpPr>
          <a:xfrm>
            <a:off x="1199148" y="1347764"/>
            <a:ext cx="1423730" cy="1953518"/>
            <a:chOff x="1199148" y="1347764"/>
            <a:chExt cx="1423730" cy="1953518"/>
          </a:xfrm>
        </p:grpSpPr>
        <p:pic>
          <p:nvPicPr>
            <p:cNvPr id="2" name="Picture 1" descr="t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32" name="Picture 31" descr="small bo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33" name="Down Arrow 32"/>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 name="TextBox 4"/>
          <p:cNvSpPr txBox="1"/>
          <p:nvPr/>
        </p:nvSpPr>
        <p:spPr>
          <a:xfrm>
            <a:off x="1056908" y="3346142"/>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mo</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a:t>
            </a:r>
          </a:p>
        </p:txBody>
      </p:sp>
      <p:pic>
        <p:nvPicPr>
          <p:cNvPr id="16" name="Picture 2" descr="crossword with word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061" y="4451526"/>
            <a:ext cx="2284874" cy="15879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983250" y="4822960"/>
            <a:ext cx="21758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mai</a:t>
            </a:r>
            <a:r>
              <a:rPr kumimoji="0" lang="fr-FR"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p>
        </p:txBody>
      </p:sp>
      <p:sp>
        <p:nvSpPr>
          <p:cNvPr id="24" name="TextBox 23"/>
          <p:cNvSpPr txBox="1"/>
          <p:nvPr/>
        </p:nvSpPr>
        <p:spPr>
          <a:xfrm>
            <a:off x="5008069" y="5623594"/>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[but]</a:t>
            </a:r>
          </a:p>
        </p:txBody>
      </p:sp>
      <p:pic>
        <p:nvPicPr>
          <p:cNvPr id="20" name="Picture 19" descr="face icon to show 'but'"/>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3198" y="4962383"/>
            <a:ext cx="1455327" cy="1455327"/>
          </a:xfrm>
          <a:prstGeom prst="rect">
            <a:avLst/>
          </a:prstGeom>
        </p:spPr>
      </p:pic>
      <p:sp>
        <p:nvSpPr>
          <p:cNvPr id="3" name="TextBox 2"/>
          <p:cNvSpPr txBox="1"/>
          <p:nvPr/>
        </p:nvSpPr>
        <p:spPr>
          <a:xfrm>
            <a:off x="9400242" y="55390"/>
            <a:ext cx="23648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pri</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x</a:t>
            </a:r>
          </a:p>
        </p:txBody>
      </p:sp>
      <p:grpSp>
        <p:nvGrpSpPr>
          <p:cNvPr id="30" name="Group 29" descr="a prize"/>
          <p:cNvGrpSpPr/>
          <p:nvPr/>
        </p:nvGrpSpPr>
        <p:grpSpPr>
          <a:xfrm>
            <a:off x="8704595" y="1029553"/>
            <a:ext cx="2725699" cy="1936044"/>
            <a:chOff x="8711284" y="862548"/>
            <a:chExt cx="2725699" cy="1936044"/>
          </a:xfrm>
        </p:grpSpPr>
        <p:pic>
          <p:nvPicPr>
            <p:cNvPr id="13" name="Picture 12" descr="priz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711284" y="1100550"/>
              <a:ext cx="1371776" cy="1159150"/>
            </a:xfrm>
            <a:prstGeom prst="rect">
              <a:avLst/>
            </a:prstGeom>
          </p:spPr>
        </p:pic>
        <p:pic>
          <p:nvPicPr>
            <p:cNvPr id="14" name="Picture 13" descr="a prize"/>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083060" y="862548"/>
              <a:ext cx="1353923" cy="1936044"/>
            </a:xfrm>
            <a:prstGeom prst="rect">
              <a:avLst/>
            </a:prstGeom>
          </p:spPr>
        </p:pic>
        <p:sp>
          <p:nvSpPr>
            <p:cNvPr id="15" name="TextBox 14"/>
            <p:cNvSpPr txBox="1"/>
            <p:nvPr/>
          </p:nvSpPr>
          <p:spPr>
            <a:xfrm rot="19534011">
              <a:off x="8803874" y="1335977"/>
              <a:ext cx="14901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€15.95</a:t>
              </a:r>
            </a:p>
          </p:txBody>
        </p:sp>
      </p:grpSp>
      <p:sp>
        <p:nvSpPr>
          <p:cNvPr id="6" name="TextBox 5"/>
          <p:cNvSpPr txBox="1"/>
          <p:nvPr/>
        </p:nvSpPr>
        <p:spPr>
          <a:xfrm flipH="1">
            <a:off x="8921683" y="2991006"/>
            <a:ext cx="26855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gran</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d</a:t>
            </a:r>
          </a:p>
        </p:txBody>
      </p:sp>
      <p:grpSp>
        <p:nvGrpSpPr>
          <p:cNvPr id="37" name="Group 36" descr="tall boy and a small boy with the arrow pointing to the tall boy"/>
          <p:cNvGrpSpPr/>
          <p:nvPr/>
        </p:nvGrpSpPr>
        <p:grpSpPr>
          <a:xfrm>
            <a:off x="9353908" y="4032078"/>
            <a:ext cx="1667202" cy="1953518"/>
            <a:chOff x="12297240" y="3985624"/>
            <a:chExt cx="1667202" cy="1953518"/>
          </a:xfrm>
        </p:grpSpPr>
        <p:pic>
          <p:nvPicPr>
            <p:cNvPr id="31" name="Picture 30" descr="t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35" name="Picture 34" descr="small bo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36" name="Down Arrow 35" descr="arrow"/>
            <p:cNvSpPr/>
            <p:nvPr/>
          </p:nvSpPr>
          <p:spPr>
            <a:xfrm rot="16200000" flipV="1">
              <a:off x="13373782" y="393197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156505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subTnLst>
                                    <p:audio>
                                      <p:cMediaNode>
                                        <p:cTn display="0" masterRel="sameClick">
                                          <p:stCondLst>
                                            <p:cond evt="begin" delay="0">
                                              <p:tn val="11"/>
                                            </p:cond>
                                          </p:stCondLst>
                                          <p:endCondLst>
                                            <p:cond evt="onStopAudio" delay="0">
                                              <p:tgtEl>
                                                <p:sldTgt/>
                                              </p:tgtEl>
                                            </p:cond>
                                          </p:endCondLst>
                                        </p:cTn>
                                        <p:tgtEl>
                                          <p:sndTgt r:embed="rId3" name="SFC_dans.wav"/>
                                        </p:tgtEl>
                                      </p:cMediaNode>
                                    </p:audio>
                                  </p:sub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subTnLst>
                                    <p:audio>
                                      <p:cMediaNode>
                                        <p:cTn display="0" masterRel="sameClick">
                                          <p:stCondLst>
                                            <p:cond evt="begin" delay="0">
                                              <p:tn val="14"/>
                                            </p:cond>
                                          </p:stCondLst>
                                          <p:endCondLst>
                                            <p:cond evt="onStopAudio" delay="0">
                                              <p:tgtEl>
                                                <p:sldTgt/>
                                              </p:tgtEl>
                                            </p:cond>
                                          </p:endCondLst>
                                        </p:cTn>
                                        <p:tgtEl>
                                          <p:sndTgt r:embed="rId4" name="dans.wav"/>
                                        </p:tgtEl>
                                      </p:cMediaNode>
                                    </p:audio>
                                  </p:sub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5" name="petit.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subTnLst>
                                    <p:audio>
                                      <p:cMediaNode>
                                        <p:cTn display="0" masterRel="sameClick">
                                          <p:stCondLst>
                                            <p:cond evt="begin" delay="0">
                                              <p:tn val="33"/>
                                            </p:cond>
                                          </p:stCondLst>
                                          <p:endCondLst>
                                            <p:cond evt="onStopAudio" delay="0">
                                              <p:tgtEl>
                                                <p:sldTgt/>
                                              </p:tgtEl>
                                            </p:cond>
                                          </p:endCondLst>
                                        </p:cTn>
                                        <p:tgtEl>
                                          <p:sndTgt r:embed="rId5" name="petit.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subTnLst>
                                    <p:audio>
                                      <p:cMediaNode>
                                        <p:cTn display="0" masterRel="sameClick">
                                          <p:stCondLst>
                                            <p:cond evt="begin" delay="0">
                                              <p:tn val="38"/>
                                            </p:cond>
                                          </p:stCondLst>
                                          <p:endCondLst>
                                            <p:cond evt="onStopAudio" delay="0">
                                              <p:tgtEl>
                                                <p:sldTgt/>
                                              </p:tgtEl>
                                            </p:cond>
                                          </p:endCondLst>
                                        </p:cTn>
                                        <p:tgtEl>
                                          <p:sndTgt r:embed="rId6" name="prix.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subTnLst>
                                    <p:audio>
                                      <p:cMediaNode>
                                        <p:cTn display="0" masterRel="sameClick">
                                          <p:stCondLst>
                                            <p:cond evt="begin" delay="0">
                                              <p:tn val="43"/>
                                            </p:cond>
                                          </p:stCondLst>
                                          <p:endCondLst>
                                            <p:cond evt="onStopAudio" delay="0">
                                              <p:tgtEl>
                                                <p:sldTgt/>
                                              </p:tgtEl>
                                            </p:cond>
                                          </p:endCondLst>
                                        </p:cTn>
                                        <p:tgtEl>
                                          <p:sndTgt r:embed="rId6" name="prix.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7" name="mot.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subTnLst>
                                    <p:audio>
                                      <p:cMediaNode>
                                        <p:cTn display="0" masterRel="sameClick">
                                          <p:stCondLst>
                                            <p:cond evt="begin" delay="0">
                                              <p:tn val="53"/>
                                            </p:cond>
                                          </p:stCondLst>
                                          <p:endCondLst>
                                            <p:cond evt="onStopAudio" delay="0">
                                              <p:tgtEl>
                                                <p:sldTgt/>
                                              </p:tgtEl>
                                            </p:cond>
                                          </p:endCondLst>
                                        </p:cTn>
                                        <p:tgtEl>
                                          <p:sndTgt r:embed="rId7" name="mot.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subTnLst>
                                    <p:audio>
                                      <p:cMediaNode>
                                        <p:cTn display="0" masterRel="sameClick">
                                          <p:stCondLst>
                                            <p:cond evt="begin" delay="0">
                                              <p:tn val="58"/>
                                            </p:cond>
                                          </p:stCondLst>
                                          <p:endCondLst>
                                            <p:cond evt="onStopAudio" delay="0">
                                              <p:tgtEl>
                                                <p:sldTgt/>
                                              </p:tgtEl>
                                            </p:cond>
                                          </p:endCondLst>
                                        </p:cTn>
                                        <p:tgtEl>
                                          <p:sndTgt r:embed="rId8" name="mais.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subTnLst>
                                    <p:audio>
                                      <p:cMediaNode>
                                        <p:cTn display="0" masterRel="sameClick">
                                          <p:stCondLst>
                                            <p:cond evt="begin" delay="0">
                                              <p:tn val="63"/>
                                            </p:cond>
                                          </p:stCondLst>
                                          <p:endCondLst>
                                            <p:cond evt="onStopAudio" delay="0">
                                              <p:tgtEl>
                                                <p:sldTgt/>
                                              </p:tgtEl>
                                            </p:cond>
                                          </p:endCondLst>
                                        </p:cTn>
                                        <p:tgtEl>
                                          <p:sndTgt r:embed="rId9" name="SFC_mais.wav"/>
                                        </p:tgtEl>
                                      </p:cMediaNode>
                                    </p:audio>
                                  </p:subTnLst>
                                </p:cTn>
                              </p:par>
                              <p:par>
                                <p:cTn id="66" presetID="10" presetClass="entr" presetSubtype="0"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subTnLst>
                                    <p:audio>
                                      <p:cMediaNode>
                                        <p:cTn display="0" masterRel="sameClick">
                                          <p:stCondLst>
                                            <p:cond evt="begin" delay="0">
                                              <p:tn val="66"/>
                                            </p:cond>
                                          </p:stCondLst>
                                          <p:endCondLst>
                                            <p:cond evt="onStopAudio" delay="0">
                                              <p:tgtEl>
                                                <p:sldTgt/>
                                              </p:tgtEl>
                                            </p:cond>
                                          </p:endCondLst>
                                        </p:cTn>
                                        <p:tgtEl>
                                          <p:sndTgt r:embed="rId8" name="mais.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500"/>
                                        <p:tgtEl>
                                          <p:spTgt spid="6"/>
                                        </p:tgtEl>
                                      </p:cBhvr>
                                    </p:animEffect>
                                  </p:childTnLst>
                                  <p:subTnLst>
                                    <p:audio>
                                      <p:cMediaNode>
                                        <p:cTn display="0" masterRel="sameClick">
                                          <p:stCondLst>
                                            <p:cond evt="begin" delay="0">
                                              <p:tn val="71"/>
                                            </p:cond>
                                          </p:stCondLst>
                                          <p:endCondLst>
                                            <p:cond evt="onStopAudio" delay="0">
                                              <p:tgtEl>
                                                <p:sldTgt/>
                                              </p:tgtEl>
                                            </p:cond>
                                          </p:endCondLst>
                                        </p:cTn>
                                        <p:tgtEl>
                                          <p:sndTgt r:embed="rId10" name="grand.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fade">
                                      <p:cBhvr>
                                        <p:cTn id="78" dur="500"/>
                                        <p:tgtEl>
                                          <p:spTgt spid="37"/>
                                        </p:tgtEl>
                                      </p:cBhvr>
                                    </p:animEffect>
                                  </p:childTnLst>
                                  <p:subTnLst>
                                    <p:audio>
                                      <p:cMediaNode>
                                        <p:cTn display="0" masterRel="sameClick">
                                          <p:stCondLst>
                                            <p:cond evt="begin" delay="0">
                                              <p:tn val="76"/>
                                            </p:cond>
                                          </p:stCondLst>
                                          <p:endCondLst>
                                            <p:cond evt="onStopAudio" delay="0">
                                              <p:tgtEl>
                                                <p:sldTgt/>
                                              </p:tgtEl>
                                            </p:cond>
                                          </p:endCondLst>
                                        </p:cTn>
                                        <p:tgtEl>
                                          <p:sndTgt r:embed="rId10" name="gra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animBg="1"/>
      <p:bldP spid="26" grpId="0" animBg="1"/>
      <p:bldP spid="22" grpId="0"/>
      <p:bldP spid="27" grpId="0"/>
      <p:bldP spid="7" grpId="0"/>
      <p:bldP spid="5" grpId="0"/>
      <p:bldP spid="8" grpId="0"/>
      <p:bldP spid="24" grpId="0"/>
      <p:bldP spid="3"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217307"/>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(Y7,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1.1, Week 2)</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pic>
        <p:nvPicPr>
          <p:cNvPr id="14" name="Picture 13"/>
          <p:cNvPicPr/>
          <p:nvPr/>
        </p:nvPicPr>
        <p:blipFill>
          <a:blip r:embed="rId6">
            <a:extLst>
              <a:ext uri="{28A0092B-C50C-407E-A947-70E740481C1C}">
                <a14:useLocalDpi xmlns:a14="http://schemas.microsoft.com/office/drawing/2010/main" val="0"/>
              </a:ext>
            </a:extLst>
          </a:blip>
          <a:srcRect/>
          <a:stretch/>
        </p:blipFill>
        <p:spPr>
          <a:xfrm>
            <a:off x="3355412" y="2464600"/>
            <a:ext cx="1275434" cy="1275434"/>
          </a:xfrm>
          <a:prstGeom prst="rect">
            <a:avLst/>
          </a:prstGeom>
        </p:spPr>
      </p:pic>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8"/>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9"/>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3174482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308" y="347673"/>
            <a:ext cx="10515600" cy="1325563"/>
          </a:xfrm>
        </p:spPr>
        <p:txBody>
          <a:bodyPr>
            <a:normAutofit fontScale="90000"/>
          </a:bodyPr>
          <a:lstStyle/>
          <a:p>
            <a:pPr algn="ctr"/>
            <a:r>
              <a:rPr lang="en-GB" sz="10800" b="1" dirty="0">
                <a:solidFill>
                  <a:srgbClr val="115076"/>
                </a:solidFill>
                <a:cs typeface="Calibri" panose="020F0502020204030204" pitchFamily="34" charset="0"/>
              </a:rPr>
              <a:t>SFC</a:t>
            </a:r>
            <a:endParaRPr lang="en-GB" dirty="0"/>
          </a:p>
        </p:txBody>
      </p:sp>
      <p:pic>
        <p:nvPicPr>
          <p:cNvPr id="12" name="Picture 2" descr="Quiet Sign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46150" y="207569"/>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descr="rectangle"/>
          <p:cNvSpPr/>
          <p:nvPr/>
        </p:nvSpPr>
        <p:spPr>
          <a:xfrm>
            <a:off x="4679257" y="1611005"/>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p:cNvSpPr txBox="1"/>
          <p:nvPr/>
        </p:nvSpPr>
        <p:spPr>
          <a:xfrm>
            <a:off x="4960799" y="3546403"/>
            <a:ext cx="2226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dans</a:t>
            </a:r>
            <a:endParaRPr kumimoji="0" lang="fr-FR"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7" name="TextBox 26"/>
          <p:cNvSpPr txBox="1"/>
          <p:nvPr/>
        </p:nvSpPr>
        <p:spPr>
          <a:xfrm>
            <a:off x="6035246" y="3605163"/>
            <a:ext cx="16135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X</a:t>
            </a:r>
          </a:p>
        </p:txBody>
      </p:sp>
      <p:sp>
        <p:nvSpPr>
          <p:cNvPr id="7" name="TextBox 6"/>
          <p:cNvSpPr txBox="1"/>
          <p:nvPr/>
        </p:nvSpPr>
        <p:spPr>
          <a:xfrm>
            <a:off x="1005028" y="171225"/>
            <a:ext cx="20179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peti</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a:t>
            </a:r>
          </a:p>
        </p:txBody>
      </p:sp>
      <p:sp>
        <p:nvSpPr>
          <p:cNvPr id="5" name="TextBox 4"/>
          <p:cNvSpPr txBox="1"/>
          <p:nvPr/>
        </p:nvSpPr>
        <p:spPr>
          <a:xfrm>
            <a:off x="1056908" y="3346142"/>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mo</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a:t>
            </a:r>
          </a:p>
        </p:txBody>
      </p:sp>
      <p:sp>
        <p:nvSpPr>
          <p:cNvPr id="8" name="TextBox 7"/>
          <p:cNvSpPr txBox="1"/>
          <p:nvPr/>
        </p:nvSpPr>
        <p:spPr>
          <a:xfrm>
            <a:off x="4983250" y="4822960"/>
            <a:ext cx="21758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mai</a:t>
            </a:r>
            <a:r>
              <a:rPr kumimoji="0" lang="fr-FR"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p>
        </p:txBody>
      </p:sp>
      <p:sp>
        <p:nvSpPr>
          <p:cNvPr id="3" name="TextBox 2"/>
          <p:cNvSpPr txBox="1"/>
          <p:nvPr/>
        </p:nvSpPr>
        <p:spPr>
          <a:xfrm>
            <a:off x="9400242" y="55390"/>
            <a:ext cx="23648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pri</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x</a:t>
            </a:r>
          </a:p>
        </p:txBody>
      </p:sp>
      <p:sp>
        <p:nvSpPr>
          <p:cNvPr id="6" name="TextBox 5"/>
          <p:cNvSpPr txBox="1"/>
          <p:nvPr/>
        </p:nvSpPr>
        <p:spPr>
          <a:xfrm flipH="1">
            <a:off x="8921683" y="2991006"/>
            <a:ext cx="26855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gran</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d</a:t>
            </a:r>
          </a:p>
        </p:txBody>
      </p:sp>
      <p:pic>
        <p:nvPicPr>
          <p:cNvPr id="13" name="Picture 12" descr="open box">
            <a:extLst>
              <a:ext uri="{FF2B5EF4-FFF2-40B4-BE49-F238E27FC236}">
                <a16:creationId xmlns:a16="http://schemas.microsoft.com/office/drawing/2014/main" id="{DF3CEC5B-8FFF-034D-BA78-438C926705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71565" y="1929020"/>
            <a:ext cx="2021192" cy="1704539"/>
          </a:xfrm>
          <a:prstGeom prst="rect">
            <a:avLst/>
          </a:prstGeom>
        </p:spPr>
      </p:pic>
      <p:sp>
        <p:nvSpPr>
          <p:cNvPr id="14" name="Down Arrow 13" descr="arrow pointing into open box">
            <a:extLst>
              <a:ext uri="{FF2B5EF4-FFF2-40B4-BE49-F238E27FC236}">
                <a16:creationId xmlns:a16="http://schemas.microsoft.com/office/drawing/2014/main" id="{C2DDD984-6B36-A844-B703-292BA0B8D725}"/>
              </a:ext>
            </a:extLst>
          </p:cNvPr>
          <p:cNvSpPr/>
          <p:nvPr/>
        </p:nvSpPr>
        <p:spPr>
          <a:xfrm>
            <a:off x="5782491" y="1847674"/>
            <a:ext cx="627018" cy="1092199"/>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3075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SFC_dans.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subTnLst>
                                    <p:audio>
                                      <p:cMediaNode>
                                        <p:cTn display="0" masterRel="sameClick">
                                          <p:stCondLst>
                                            <p:cond evt="begin" delay="0">
                                              <p:tn val="8"/>
                                            </p:cond>
                                          </p:stCondLst>
                                          <p:endCondLst>
                                            <p:cond evt="onStopAudio" delay="0">
                                              <p:tgtEl>
                                                <p:sldTgt/>
                                              </p:tgtEl>
                                            </p:cond>
                                          </p:endCondLst>
                                        </p:cTn>
                                        <p:tgtEl>
                                          <p:sndTgt r:embed="rId4" name="dans.wav"/>
                                        </p:tgtEl>
                                      </p:cMediaNode>
                                    </p:audio>
                                  </p:sub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5" name="petit.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subTnLst>
                                    <p:audio>
                                      <p:cMediaNode>
                                        <p:cTn display="0" masterRel="sameClick">
                                          <p:stCondLst>
                                            <p:cond evt="begin" delay="0">
                                              <p:tn val="33"/>
                                            </p:cond>
                                          </p:stCondLst>
                                          <p:endCondLst>
                                            <p:cond evt="onStopAudio" delay="0">
                                              <p:tgtEl>
                                                <p:sldTgt/>
                                              </p:tgtEl>
                                            </p:cond>
                                          </p:endCondLst>
                                        </p:cTn>
                                        <p:tgtEl>
                                          <p:sndTgt r:embed="rId6" name="prix.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7" name="mot.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subTnLst>
                                    <p:audio>
                                      <p:cMediaNode>
                                        <p:cTn display="0" masterRel="sameClick">
                                          <p:stCondLst>
                                            <p:cond evt="begin" delay="0">
                                              <p:tn val="43"/>
                                            </p:cond>
                                          </p:stCondLst>
                                          <p:endCondLst>
                                            <p:cond evt="onStopAudio" delay="0">
                                              <p:tgtEl>
                                                <p:sldTgt/>
                                              </p:tgtEl>
                                            </p:cond>
                                          </p:endCondLst>
                                        </p:cTn>
                                        <p:tgtEl>
                                          <p:sndTgt r:embed="rId8" name="mais.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9" name="gra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animBg="1"/>
      <p:bldP spid="22" grpId="0"/>
      <p:bldP spid="27" grpId="0"/>
      <p:bldP spid="7" grpId="0"/>
      <p:bldP spid="5" grpId="0"/>
      <p:bldP spid="8" grpId="0"/>
      <p:bldP spid="3" grpId="0"/>
      <p:bldP spid="6" grpId="0"/>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308" y="347673"/>
            <a:ext cx="10515600" cy="1325563"/>
          </a:xfrm>
        </p:spPr>
        <p:txBody>
          <a:bodyPr>
            <a:normAutofit fontScale="90000"/>
          </a:bodyPr>
          <a:lstStyle/>
          <a:p>
            <a:pPr algn="ctr"/>
            <a:r>
              <a:rPr lang="en-GB" sz="10800" b="1" dirty="0">
                <a:solidFill>
                  <a:srgbClr val="115076"/>
                </a:solidFill>
                <a:cs typeface="Calibri" panose="020F0502020204030204" pitchFamily="34" charset="0"/>
              </a:rPr>
              <a:t>SFC</a:t>
            </a:r>
            <a:endParaRPr lang="en-GB" dirty="0"/>
          </a:p>
        </p:txBody>
      </p:sp>
      <p:pic>
        <p:nvPicPr>
          <p:cNvPr id="12" name="Picture 2" descr="Quiet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6150" y="207569"/>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descr="rectangle"/>
          <p:cNvSpPr/>
          <p:nvPr/>
        </p:nvSpPr>
        <p:spPr>
          <a:xfrm>
            <a:off x="4679257" y="1611005"/>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p:cNvSpPr txBox="1"/>
          <p:nvPr/>
        </p:nvSpPr>
        <p:spPr>
          <a:xfrm>
            <a:off x="4960799" y="3546403"/>
            <a:ext cx="2226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dans</a:t>
            </a:r>
            <a:endParaRPr kumimoji="0" lang="fr-FR"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7" name="TextBox 26"/>
          <p:cNvSpPr txBox="1"/>
          <p:nvPr/>
        </p:nvSpPr>
        <p:spPr>
          <a:xfrm>
            <a:off x="6035246" y="3605163"/>
            <a:ext cx="16135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X</a:t>
            </a:r>
          </a:p>
        </p:txBody>
      </p:sp>
      <p:sp>
        <p:nvSpPr>
          <p:cNvPr id="7" name="TextBox 6"/>
          <p:cNvSpPr txBox="1"/>
          <p:nvPr/>
        </p:nvSpPr>
        <p:spPr>
          <a:xfrm>
            <a:off x="1005028" y="171225"/>
            <a:ext cx="20179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peti</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a:t>
            </a:r>
          </a:p>
        </p:txBody>
      </p:sp>
      <p:sp>
        <p:nvSpPr>
          <p:cNvPr id="5" name="TextBox 4"/>
          <p:cNvSpPr txBox="1"/>
          <p:nvPr/>
        </p:nvSpPr>
        <p:spPr>
          <a:xfrm>
            <a:off x="1056908" y="3346142"/>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mo</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a:t>
            </a:r>
          </a:p>
        </p:txBody>
      </p:sp>
      <p:sp>
        <p:nvSpPr>
          <p:cNvPr id="8" name="TextBox 7"/>
          <p:cNvSpPr txBox="1"/>
          <p:nvPr/>
        </p:nvSpPr>
        <p:spPr>
          <a:xfrm>
            <a:off x="4983250" y="4822960"/>
            <a:ext cx="21758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mai</a:t>
            </a:r>
            <a:r>
              <a:rPr kumimoji="0" lang="fr-FR"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p>
        </p:txBody>
      </p:sp>
      <p:sp>
        <p:nvSpPr>
          <p:cNvPr id="3" name="TextBox 2"/>
          <p:cNvSpPr txBox="1"/>
          <p:nvPr/>
        </p:nvSpPr>
        <p:spPr>
          <a:xfrm>
            <a:off x="9400242" y="55390"/>
            <a:ext cx="23648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pri</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x</a:t>
            </a:r>
          </a:p>
        </p:txBody>
      </p:sp>
      <p:sp>
        <p:nvSpPr>
          <p:cNvPr id="6" name="TextBox 5"/>
          <p:cNvSpPr txBox="1"/>
          <p:nvPr/>
        </p:nvSpPr>
        <p:spPr>
          <a:xfrm flipH="1">
            <a:off x="8921683" y="2991006"/>
            <a:ext cx="26855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gran</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d</a:t>
            </a:r>
          </a:p>
        </p:txBody>
      </p:sp>
      <p:pic>
        <p:nvPicPr>
          <p:cNvPr id="13" name="Picture 12" descr="open box">
            <a:extLst>
              <a:ext uri="{FF2B5EF4-FFF2-40B4-BE49-F238E27FC236}">
                <a16:creationId xmlns:a16="http://schemas.microsoft.com/office/drawing/2014/main" id="{DF3CEC5B-8FFF-034D-BA78-438C92670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1565" y="1929020"/>
            <a:ext cx="2021192" cy="1704539"/>
          </a:xfrm>
          <a:prstGeom prst="rect">
            <a:avLst/>
          </a:prstGeom>
        </p:spPr>
      </p:pic>
      <p:sp>
        <p:nvSpPr>
          <p:cNvPr id="14" name="Down Arrow 13" descr="arrow pointing into open box">
            <a:extLst>
              <a:ext uri="{FF2B5EF4-FFF2-40B4-BE49-F238E27FC236}">
                <a16:creationId xmlns:a16="http://schemas.microsoft.com/office/drawing/2014/main" id="{C2DDD984-6B36-A844-B703-292BA0B8D725}"/>
              </a:ext>
            </a:extLst>
          </p:cNvPr>
          <p:cNvSpPr/>
          <p:nvPr/>
        </p:nvSpPr>
        <p:spPr>
          <a:xfrm>
            <a:off x="5782491" y="1847674"/>
            <a:ext cx="627018" cy="1092199"/>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9206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p:bldP spid="27" grpId="0"/>
      <p:bldP spid="7" grpId="0"/>
      <p:bldP spid="5" grpId="0"/>
      <p:bldP spid="8" grpId="0"/>
      <p:bldP spid="3" grpId="0"/>
      <p:bldP spid="6"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Bonjour!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745249" y="249869"/>
            <a:ext cx="216467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fr-FR" sz="2000" b="1">
                <a:solidFill>
                  <a:prstClr val="white"/>
                </a:solidFill>
                <a:latin typeface="Century Gothic" panose="020B0502020202020204" pitchFamily="34" charset="0"/>
              </a:rPr>
              <a:t>écouter </a:t>
            </a: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parler</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descr="A picture containing toy, sign&#10;&#10;Description automatically generated">
            <a:extLst>
              <a:ext uri="{FF2B5EF4-FFF2-40B4-BE49-F238E27FC236}">
                <a16:creationId xmlns:a16="http://schemas.microsoft.com/office/drawing/2014/main" id="{123F034A-CA6C-42B9-A21C-B3E1F580B40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2080" y="1465543"/>
            <a:ext cx="2649255" cy="2649255"/>
          </a:xfrm>
          <a:prstGeom prst="rect">
            <a:avLst/>
          </a:prstGeom>
        </p:spPr>
      </p:pic>
      <p:sp>
        <p:nvSpPr>
          <p:cNvPr id="5" name="Speech Bubble: Rectangle with Corners Rounded 4">
            <a:extLst>
              <a:ext uri="{FF2B5EF4-FFF2-40B4-BE49-F238E27FC236}">
                <a16:creationId xmlns:a16="http://schemas.microsoft.com/office/drawing/2014/main" id="{81F672E2-C58A-4E83-8A58-6E536BB7CBF7}"/>
              </a:ext>
            </a:extLst>
          </p:cNvPr>
          <p:cNvSpPr/>
          <p:nvPr/>
        </p:nvSpPr>
        <p:spPr>
          <a:xfrm>
            <a:off x="3302695" y="1426813"/>
            <a:ext cx="2503187" cy="867128"/>
          </a:xfrm>
          <a:prstGeom prst="wedgeRoundRectCallout">
            <a:avLst>
              <a:gd name="adj1" fmla="val -54017"/>
              <a:gd name="adj2" fmla="val 21684"/>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dirty="0">
                <a:solidFill>
                  <a:schemeClr val="accent5">
                    <a:lumMod val="50000"/>
                  </a:schemeClr>
                </a:solidFill>
              </a:rPr>
              <a:t>Bonjour !</a:t>
            </a:r>
          </a:p>
          <a:p>
            <a:pPr algn="ctr"/>
            <a:r>
              <a:rPr lang="en-GB" sz="2000" dirty="0">
                <a:solidFill>
                  <a:schemeClr val="accent5">
                    <a:lumMod val="50000"/>
                  </a:schemeClr>
                </a:solidFill>
              </a:rPr>
              <a:t>[hello]</a:t>
            </a:r>
          </a:p>
        </p:txBody>
      </p:sp>
      <p:sp>
        <p:nvSpPr>
          <p:cNvPr id="9" name="TextBox 8">
            <a:extLst>
              <a:ext uri="{FF2B5EF4-FFF2-40B4-BE49-F238E27FC236}">
                <a16:creationId xmlns:a16="http://schemas.microsoft.com/office/drawing/2014/main" id="{5C4C566D-7E38-47C8-81D2-31DDB050F01E}"/>
              </a:ext>
            </a:extLst>
          </p:cNvPr>
          <p:cNvSpPr txBox="1"/>
          <p:nvPr/>
        </p:nvSpPr>
        <p:spPr>
          <a:xfrm>
            <a:off x="721535" y="3933172"/>
            <a:ext cx="1954060" cy="400110"/>
          </a:xfrm>
          <a:prstGeom prst="rect">
            <a:avLst/>
          </a:prstGeom>
          <a:solidFill>
            <a:srgbClr val="115076"/>
          </a:solidFill>
          <a:ln>
            <a:solidFill>
              <a:srgbClr val="E65D00"/>
            </a:solidFill>
          </a:ln>
        </p:spPr>
        <p:txBody>
          <a:bodyPr wrap="square" rtlCol="0">
            <a:spAutoFit/>
          </a:bodyPr>
          <a:lstStyle/>
          <a:p>
            <a:r>
              <a:rPr lang="en-GB" sz="2000" dirty="0" err="1">
                <a:solidFill>
                  <a:schemeClr val="bg1">
                    <a:lumMod val="95000"/>
                  </a:schemeClr>
                </a:solidFill>
              </a:rPr>
              <a:t>Léa</a:t>
            </a:r>
            <a:r>
              <a:rPr lang="en-GB" sz="2000" dirty="0">
                <a:solidFill>
                  <a:schemeClr val="bg1">
                    <a:lumMod val="95000"/>
                  </a:schemeClr>
                </a:solidFill>
              </a:rPr>
              <a:t> (12), Paris</a:t>
            </a:r>
          </a:p>
        </p:txBody>
      </p:sp>
      <p:sp>
        <p:nvSpPr>
          <p:cNvPr id="10" name="Speech Bubble: Rectangle with Corners Rounded 9">
            <a:extLst>
              <a:ext uri="{FF2B5EF4-FFF2-40B4-BE49-F238E27FC236}">
                <a16:creationId xmlns:a16="http://schemas.microsoft.com/office/drawing/2014/main" id="{FFA3B239-4857-474C-95D7-A59A1A15AB2D}"/>
              </a:ext>
            </a:extLst>
          </p:cNvPr>
          <p:cNvSpPr/>
          <p:nvPr/>
        </p:nvSpPr>
        <p:spPr>
          <a:xfrm>
            <a:off x="3302695" y="2557394"/>
            <a:ext cx="2503187" cy="1775887"/>
          </a:xfrm>
          <a:prstGeom prst="wedgeRoundRectCallout">
            <a:avLst>
              <a:gd name="adj1" fmla="val -55079"/>
              <a:gd name="adj2" fmla="val 20979"/>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dirty="0">
                <a:solidFill>
                  <a:schemeClr val="accent5">
                    <a:lumMod val="50000"/>
                  </a:schemeClr>
                </a:solidFill>
              </a:rPr>
              <a:t>Je suis française </a:t>
            </a:r>
            <a:r>
              <a:rPr lang="en-GB" sz="2600" dirty="0">
                <a:solidFill>
                  <a:schemeClr val="accent5">
                    <a:lumMod val="50000"/>
                  </a:schemeClr>
                </a:solidFill>
              </a:rPr>
              <a:t>!</a:t>
            </a:r>
          </a:p>
          <a:p>
            <a:pPr algn="ctr"/>
            <a:r>
              <a:rPr lang="en-GB" sz="2000" dirty="0">
                <a:solidFill>
                  <a:schemeClr val="accent5">
                    <a:lumMod val="50000"/>
                  </a:schemeClr>
                </a:solidFill>
              </a:rPr>
              <a:t>[I am French!]</a:t>
            </a:r>
          </a:p>
        </p:txBody>
      </p:sp>
      <p:pic>
        <p:nvPicPr>
          <p:cNvPr id="12" name="Picture 11" descr="A picture containing food&#10;&#10;Description automatically generated">
            <a:extLst>
              <a:ext uri="{FF2B5EF4-FFF2-40B4-BE49-F238E27FC236}">
                <a16:creationId xmlns:a16="http://schemas.microsoft.com/office/drawing/2014/main" id="{3AED71B5-43F9-4668-8231-23DE42B26B4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86100" y="1465543"/>
            <a:ext cx="2623820" cy="2623820"/>
          </a:xfrm>
          <a:prstGeom prst="rect">
            <a:avLst/>
          </a:prstGeom>
        </p:spPr>
      </p:pic>
      <p:sp>
        <p:nvSpPr>
          <p:cNvPr id="13" name="TextBox 12">
            <a:extLst>
              <a:ext uri="{FF2B5EF4-FFF2-40B4-BE49-F238E27FC236}">
                <a16:creationId xmlns:a16="http://schemas.microsoft.com/office/drawing/2014/main" id="{F359ABAE-066D-4D65-A84D-9F084C7A821C}"/>
              </a:ext>
            </a:extLst>
          </p:cNvPr>
          <p:cNvSpPr txBox="1"/>
          <p:nvPr/>
        </p:nvSpPr>
        <p:spPr>
          <a:xfrm>
            <a:off x="9620980" y="3870968"/>
            <a:ext cx="1954060" cy="400110"/>
          </a:xfrm>
          <a:prstGeom prst="rect">
            <a:avLst/>
          </a:prstGeom>
          <a:solidFill>
            <a:schemeClr val="accent1">
              <a:lumMod val="50000"/>
            </a:schemeClr>
          </a:solidFill>
          <a:ln>
            <a:solidFill>
              <a:srgbClr val="E65D00"/>
            </a:solidFill>
          </a:ln>
        </p:spPr>
        <p:txBody>
          <a:bodyPr wrap="square" lIns="72000" rIns="36000" rtlCol="0">
            <a:spAutoFit/>
          </a:bodyPr>
          <a:lstStyle/>
          <a:p>
            <a:r>
              <a:rPr lang="en-GB" sz="2000" dirty="0">
                <a:solidFill>
                  <a:schemeClr val="bg1">
                    <a:lumMod val="95000"/>
                  </a:schemeClr>
                </a:solidFill>
              </a:rPr>
              <a:t>Amir (11), Nice</a:t>
            </a:r>
          </a:p>
        </p:txBody>
      </p:sp>
      <p:sp>
        <p:nvSpPr>
          <p:cNvPr id="14" name="Speech Bubble: Rectangle with Corners Rounded 13">
            <a:extLst>
              <a:ext uri="{FF2B5EF4-FFF2-40B4-BE49-F238E27FC236}">
                <a16:creationId xmlns:a16="http://schemas.microsoft.com/office/drawing/2014/main" id="{0D23B892-2886-423E-B71E-4440851E1513}"/>
              </a:ext>
            </a:extLst>
          </p:cNvPr>
          <p:cNvSpPr/>
          <p:nvPr/>
        </p:nvSpPr>
        <p:spPr>
          <a:xfrm>
            <a:off x="6385671" y="1424830"/>
            <a:ext cx="2503187" cy="1543838"/>
          </a:xfrm>
          <a:prstGeom prst="wedgeRoundRectCallout">
            <a:avLst>
              <a:gd name="adj1" fmla="val 55669"/>
              <a:gd name="adj2" fmla="val 20263"/>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400" dirty="0">
                <a:solidFill>
                  <a:schemeClr val="accent5">
                    <a:lumMod val="50000"/>
                  </a:schemeClr>
                </a:solidFill>
              </a:rPr>
              <a:t>Je suis le cousin de Léa </a:t>
            </a:r>
            <a:r>
              <a:rPr lang="en-GB" sz="2400" dirty="0">
                <a:solidFill>
                  <a:schemeClr val="accent5">
                    <a:lumMod val="50000"/>
                  </a:schemeClr>
                </a:solidFill>
              </a:rPr>
              <a:t>!</a:t>
            </a:r>
          </a:p>
          <a:p>
            <a:pPr algn="ctr"/>
            <a:r>
              <a:rPr lang="en-GB" sz="2000" dirty="0">
                <a:solidFill>
                  <a:schemeClr val="accent5">
                    <a:lumMod val="50000"/>
                  </a:schemeClr>
                </a:solidFill>
              </a:rPr>
              <a:t>[I am the cousin </a:t>
            </a:r>
          </a:p>
          <a:p>
            <a:pPr algn="ctr"/>
            <a:r>
              <a:rPr lang="en-GB" sz="2000" dirty="0">
                <a:solidFill>
                  <a:schemeClr val="accent5">
                    <a:lumMod val="50000"/>
                  </a:schemeClr>
                </a:solidFill>
              </a:rPr>
              <a:t>of </a:t>
            </a:r>
            <a:r>
              <a:rPr lang="fr-FR" sz="2000" dirty="0">
                <a:solidFill>
                  <a:schemeClr val="accent5">
                    <a:lumMod val="50000"/>
                  </a:schemeClr>
                </a:solidFill>
              </a:rPr>
              <a:t>Léa</a:t>
            </a:r>
            <a:r>
              <a:rPr lang="en-GB" sz="2000" dirty="0">
                <a:solidFill>
                  <a:schemeClr val="accent5">
                    <a:lumMod val="50000"/>
                  </a:schemeClr>
                </a:solidFill>
              </a:rPr>
              <a:t>!]</a:t>
            </a:r>
          </a:p>
        </p:txBody>
      </p:sp>
      <p:sp>
        <p:nvSpPr>
          <p:cNvPr id="16" name="TextBox 15">
            <a:extLst>
              <a:ext uri="{FF2B5EF4-FFF2-40B4-BE49-F238E27FC236}">
                <a16:creationId xmlns:a16="http://schemas.microsoft.com/office/drawing/2014/main" id="{4E230211-4FC3-4DF4-B529-58F0AF180B5B}"/>
              </a:ext>
            </a:extLst>
          </p:cNvPr>
          <p:cNvSpPr txBox="1"/>
          <p:nvPr/>
        </p:nvSpPr>
        <p:spPr>
          <a:xfrm>
            <a:off x="219718" y="4596732"/>
            <a:ext cx="8669140" cy="461665"/>
          </a:xfrm>
          <a:prstGeom prst="rect">
            <a:avLst/>
          </a:prstGeom>
          <a:noFill/>
        </p:spPr>
        <p:txBody>
          <a:bodyPr wrap="square" rtlCol="0">
            <a:spAutoFit/>
          </a:bodyPr>
          <a:lstStyle/>
          <a:p>
            <a:r>
              <a:rPr lang="en-GB" sz="2400" dirty="0">
                <a:solidFill>
                  <a:schemeClr val="accent5">
                    <a:lumMod val="50000"/>
                  </a:schemeClr>
                </a:solidFill>
              </a:rPr>
              <a:t>With </a:t>
            </a:r>
            <a:r>
              <a:rPr lang="fr-FR" sz="2400" dirty="0">
                <a:solidFill>
                  <a:schemeClr val="accent5">
                    <a:lumMod val="50000"/>
                  </a:schemeClr>
                </a:solidFill>
              </a:rPr>
              <a:t>Léa</a:t>
            </a:r>
            <a:r>
              <a:rPr lang="en-GB" sz="2400" dirty="0">
                <a:solidFill>
                  <a:schemeClr val="accent5">
                    <a:lumMod val="50000"/>
                  </a:schemeClr>
                </a:solidFill>
              </a:rPr>
              <a:t> and Amir, you will learn four skills in French:</a:t>
            </a:r>
          </a:p>
        </p:txBody>
      </p:sp>
      <p:sp>
        <p:nvSpPr>
          <p:cNvPr id="17" name="TextBox 16">
            <a:extLst>
              <a:ext uri="{FF2B5EF4-FFF2-40B4-BE49-F238E27FC236}">
                <a16:creationId xmlns:a16="http://schemas.microsoft.com/office/drawing/2014/main" id="{D6B927C0-C019-45D4-9D93-EE75DADA7AFF}"/>
              </a:ext>
            </a:extLst>
          </p:cNvPr>
          <p:cNvSpPr txBox="1"/>
          <p:nvPr/>
        </p:nvSpPr>
        <p:spPr>
          <a:xfrm>
            <a:off x="219718" y="5321850"/>
            <a:ext cx="2393515" cy="830997"/>
          </a:xfrm>
          <a:prstGeom prst="rect">
            <a:avLst/>
          </a:prstGeom>
          <a:noFill/>
        </p:spPr>
        <p:txBody>
          <a:bodyPr wrap="square" lIns="0" rIns="0" rtlCol="0">
            <a:spAutoFit/>
          </a:bodyPr>
          <a:lstStyle/>
          <a:p>
            <a:pPr algn="ctr"/>
            <a:r>
              <a:rPr lang="fr-FR" sz="2400" dirty="0">
                <a:solidFill>
                  <a:schemeClr val="accent5">
                    <a:lumMod val="50000"/>
                  </a:schemeClr>
                </a:solidFill>
              </a:rPr>
              <a:t>lire</a:t>
            </a:r>
          </a:p>
          <a:p>
            <a:pPr algn="ctr"/>
            <a:r>
              <a:rPr lang="en-GB" sz="2000" dirty="0">
                <a:solidFill>
                  <a:schemeClr val="accent5">
                    <a:lumMod val="50000"/>
                  </a:schemeClr>
                </a:solidFill>
              </a:rPr>
              <a:t>[to read / reading]</a:t>
            </a:r>
            <a:r>
              <a:rPr lang="en-GB" sz="2400" dirty="0">
                <a:solidFill>
                  <a:schemeClr val="accent5">
                    <a:lumMod val="50000"/>
                  </a:schemeClr>
                </a:solidFill>
              </a:rPr>
              <a:t> </a:t>
            </a:r>
          </a:p>
        </p:txBody>
      </p:sp>
      <p:sp>
        <p:nvSpPr>
          <p:cNvPr id="18" name="TextBox 17">
            <a:extLst>
              <a:ext uri="{FF2B5EF4-FFF2-40B4-BE49-F238E27FC236}">
                <a16:creationId xmlns:a16="http://schemas.microsoft.com/office/drawing/2014/main" id="{B5470A9F-D2E9-4C89-857E-038CDC6E73EB}"/>
              </a:ext>
            </a:extLst>
          </p:cNvPr>
          <p:cNvSpPr txBox="1"/>
          <p:nvPr/>
        </p:nvSpPr>
        <p:spPr>
          <a:xfrm>
            <a:off x="3241845" y="5321850"/>
            <a:ext cx="2393515" cy="830997"/>
          </a:xfrm>
          <a:prstGeom prst="rect">
            <a:avLst/>
          </a:prstGeom>
          <a:noFill/>
        </p:spPr>
        <p:txBody>
          <a:bodyPr wrap="square" lIns="0" rIns="0" rtlCol="0">
            <a:spAutoFit/>
          </a:bodyPr>
          <a:lstStyle/>
          <a:p>
            <a:pPr algn="ctr"/>
            <a:r>
              <a:rPr lang="fr-FR" sz="2400" dirty="0">
                <a:solidFill>
                  <a:schemeClr val="accent5">
                    <a:lumMod val="50000"/>
                  </a:schemeClr>
                </a:solidFill>
              </a:rPr>
              <a:t>écouter</a:t>
            </a:r>
            <a:r>
              <a:rPr lang="en-GB" sz="2400" dirty="0">
                <a:solidFill>
                  <a:schemeClr val="accent5">
                    <a:lumMod val="50000"/>
                  </a:schemeClr>
                </a:solidFill>
              </a:rPr>
              <a:t> </a:t>
            </a:r>
          </a:p>
          <a:p>
            <a:pPr algn="ctr"/>
            <a:r>
              <a:rPr lang="en-GB" sz="2000" dirty="0">
                <a:solidFill>
                  <a:schemeClr val="accent5">
                    <a:lumMod val="50000"/>
                  </a:schemeClr>
                </a:solidFill>
              </a:rPr>
              <a:t>[to listen / listening]</a:t>
            </a:r>
            <a:r>
              <a:rPr lang="en-GB" sz="2400" dirty="0">
                <a:solidFill>
                  <a:schemeClr val="accent5">
                    <a:lumMod val="50000"/>
                  </a:schemeClr>
                </a:solidFill>
              </a:rPr>
              <a:t> </a:t>
            </a:r>
          </a:p>
        </p:txBody>
      </p:sp>
      <p:sp>
        <p:nvSpPr>
          <p:cNvPr id="20" name="TextBox 19">
            <a:extLst>
              <a:ext uri="{FF2B5EF4-FFF2-40B4-BE49-F238E27FC236}">
                <a16:creationId xmlns:a16="http://schemas.microsoft.com/office/drawing/2014/main" id="{90085136-3257-4FA1-86A8-2D37E5C19798}"/>
              </a:ext>
            </a:extLst>
          </p:cNvPr>
          <p:cNvSpPr txBox="1"/>
          <p:nvPr/>
        </p:nvSpPr>
        <p:spPr>
          <a:xfrm>
            <a:off x="6263972" y="5321850"/>
            <a:ext cx="2393515" cy="830997"/>
          </a:xfrm>
          <a:prstGeom prst="rect">
            <a:avLst/>
          </a:prstGeom>
          <a:noFill/>
        </p:spPr>
        <p:txBody>
          <a:bodyPr wrap="square" lIns="0" rIns="0" rtlCol="0">
            <a:spAutoFit/>
          </a:bodyPr>
          <a:lstStyle/>
          <a:p>
            <a:pPr algn="ctr"/>
            <a:r>
              <a:rPr lang="fr-FR" sz="2400" dirty="0">
                <a:solidFill>
                  <a:schemeClr val="accent5">
                    <a:lumMod val="50000"/>
                  </a:schemeClr>
                </a:solidFill>
              </a:rPr>
              <a:t>écrire </a:t>
            </a:r>
          </a:p>
          <a:p>
            <a:pPr algn="ctr"/>
            <a:r>
              <a:rPr lang="en-GB" sz="2000" dirty="0">
                <a:solidFill>
                  <a:schemeClr val="accent5">
                    <a:lumMod val="50000"/>
                  </a:schemeClr>
                </a:solidFill>
              </a:rPr>
              <a:t>[to write / writing]</a:t>
            </a:r>
            <a:r>
              <a:rPr lang="en-GB" sz="2400" dirty="0">
                <a:solidFill>
                  <a:schemeClr val="accent5">
                    <a:lumMod val="50000"/>
                  </a:schemeClr>
                </a:solidFill>
              </a:rPr>
              <a:t> </a:t>
            </a:r>
          </a:p>
        </p:txBody>
      </p:sp>
      <p:sp>
        <p:nvSpPr>
          <p:cNvPr id="21" name="TextBox 20">
            <a:extLst>
              <a:ext uri="{FF2B5EF4-FFF2-40B4-BE49-F238E27FC236}">
                <a16:creationId xmlns:a16="http://schemas.microsoft.com/office/drawing/2014/main" id="{DEA2764E-61FA-4EE6-90B9-F4BD490848B7}"/>
              </a:ext>
            </a:extLst>
          </p:cNvPr>
          <p:cNvSpPr txBox="1"/>
          <p:nvPr/>
        </p:nvSpPr>
        <p:spPr>
          <a:xfrm>
            <a:off x="9286100" y="5321849"/>
            <a:ext cx="2623820" cy="830997"/>
          </a:xfrm>
          <a:prstGeom prst="rect">
            <a:avLst/>
          </a:prstGeom>
          <a:noFill/>
        </p:spPr>
        <p:txBody>
          <a:bodyPr wrap="square" lIns="0" rIns="0" rtlCol="0">
            <a:spAutoFit/>
          </a:bodyPr>
          <a:lstStyle/>
          <a:p>
            <a:pPr algn="ctr"/>
            <a:r>
              <a:rPr lang="fr-FR" sz="2400" dirty="0">
                <a:solidFill>
                  <a:schemeClr val="accent5">
                    <a:lumMod val="50000"/>
                  </a:schemeClr>
                </a:solidFill>
              </a:rPr>
              <a:t>parler </a:t>
            </a:r>
          </a:p>
          <a:p>
            <a:pPr algn="ctr"/>
            <a:r>
              <a:rPr lang="en-GB" sz="2000" dirty="0">
                <a:solidFill>
                  <a:schemeClr val="accent5">
                    <a:lumMod val="50000"/>
                  </a:schemeClr>
                </a:solidFill>
              </a:rPr>
              <a:t>[to speak / speaking]</a:t>
            </a:r>
            <a:r>
              <a:rPr lang="en-GB" sz="2400" dirty="0">
                <a:solidFill>
                  <a:schemeClr val="accent5">
                    <a:lumMod val="50000"/>
                  </a:schemeClr>
                </a:solidFill>
              </a:rPr>
              <a:t> </a:t>
            </a:r>
          </a:p>
        </p:txBody>
      </p:sp>
      <p:sp>
        <p:nvSpPr>
          <p:cNvPr id="22" name="Speech Bubble: Rectangle with Corners Rounded 21">
            <a:extLst>
              <a:ext uri="{FF2B5EF4-FFF2-40B4-BE49-F238E27FC236}">
                <a16:creationId xmlns:a16="http://schemas.microsoft.com/office/drawing/2014/main" id="{AD759F9B-46AB-4E09-ACD3-638ACB29A0A3}"/>
              </a:ext>
            </a:extLst>
          </p:cNvPr>
          <p:cNvSpPr/>
          <p:nvPr/>
        </p:nvSpPr>
        <p:spPr>
          <a:xfrm>
            <a:off x="6852741" y="148597"/>
            <a:ext cx="2503187" cy="1135232"/>
          </a:xfrm>
          <a:prstGeom prst="wedgeRoundRectCallout">
            <a:avLst>
              <a:gd name="adj1" fmla="val 60173"/>
              <a:gd name="adj2" fmla="val -24817"/>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t>The bubble tells you which skill you are practising.</a:t>
            </a:r>
          </a:p>
        </p:txBody>
      </p:sp>
      <p:grpSp>
        <p:nvGrpSpPr>
          <p:cNvPr id="25" name="Group 24">
            <a:extLst>
              <a:ext uri="{FF2B5EF4-FFF2-40B4-BE49-F238E27FC236}">
                <a16:creationId xmlns:a16="http://schemas.microsoft.com/office/drawing/2014/main" id="{266D9B45-BF77-42F6-A202-C1EB342B3888}"/>
              </a:ext>
            </a:extLst>
          </p:cNvPr>
          <p:cNvGrpSpPr/>
          <p:nvPr/>
        </p:nvGrpSpPr>
        <p:grpSpPr>
          <a:xfrm>
            <a:off x="8586460" y="3398577"/>
            <a:ext cx="1954060" cy="1367264"/>
            <a:chOff x="10003393" y="1067128"/>
            <a:chExt cx="1954060" cy="1367264"/>
          </a:xfrm>
        </p:grpSpPr>
        <p:sp>
          <p:nvSpPr>
            <p:cNvPr id="23" name="Speech Bubble: Rectangle with Corners Rounded 22">
              <a:extLst>
                <a:ext uri="{FF2B5EF4-FFF2-40B4-BE49-F238E27FC236}">
                  <a16:creationId xmlns:a16="http://schemas.microsoft.com/office/drawing/2014/main" id="{786B947E-FC13-4B53-8BBC-B58EAA619A29}"/>
                </a:ext>
              </a:extLst>
            </p:cNvPr>
            <p:cNvSpPr/>
            <p:nvPr/>
          </p:nvSpPr>
          <p:spPr>
            <a:xfrm>
              <a:off x="10003393" y="1067128"/>
              <a:ext cx="1954060" cy="1367264"/>
            </a:xfrm>
            <a:prstGeom prst="wedgeRoundRectCallout">
              <a:avLst>
                <a:gd name="adj1" fmla="val -57456"/>
                <a:gd name="adj2" fmla="val -23314"/>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lang="en-GB" sz="2000" dirty="0"/>
                <a:t>The [s] is silent!</a:t>
              </a:r>
            </a:p>
            <a:p>
              <a:pPr algn="ctr"/>
              <a:endParaRPr lang="en-GB" sz="2000" dirty="0"/>
            </a:p>
          </p:txBody>
        </p:sp>
        <p:pic>
          <p:nvPicPr>
            <p:cNvPr id="24" name="Picture 2" descr="Quiet Sign Clip Art">
              <a:extLst>
                <a:ext uri="{FF2B5EF4-FFF2-40B4-BE49-F238E27FC236}">
                  <a16:creationId xmlns:a16="http://schemas.microsoft.com/office/drawing/2014/main" id="{A226948E-6183-4689-A89A-37ACCD1FDBE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07262" y="1602049"/>
              <a:ext cx="461302" cy="65241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Speech Bubble: Rectangle with Corners Rounded 25">
            <a:extLst>
              <a:ext uri="{FF2B5EF4-FFF2-40B4-BE49-F238E27FC236}">
                <a16:creationId xmlns:a16="http://schemas.microsoft.com/office/drawing/2014/main" id="{A6CB734B-C930-4A7B-8CD3-FA269744A1AD}"/>
              </a:ext>
            </a:extLst>
          </p:cNvPr>
          <p:cNvSpPr/>
          <p:nvPr/>
        </p:nvSpPr>
        <p:spPr>
          <a:xfrm>
            <a:off x="6385671" y="3109670"/>
            <a:ext cx="2503187" cy="1223610"/>
          </a:xfrm>
          <a:prstGeom prst="wedgeRoundRectCallout">
            <a:avLst>
              <a:gd name="adj1" fmla="val 54570"/>
              <a:gd name="adj2" fmla="val 20239"/>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dirty="0">
                <a:solidFill>
                  <a:schemeClr val="accent5">
                    <a:lumMod val="50000"/>
                  </a:schemeClr>
                </a:solidFill>
              </a:rPr>
              <a:t>Je suis français </a:t>
            </a:r>
            <a:r>
              <a:rPr lang="en-GB" sz="2600" dirty="0">
                <a:solidFill>
                  <a:schemeClr val="accent5">
                    <a:lumMod val="50000"/>
                  </a:schemeClr>
                </a:solidFill>
              </a:rPr>
              <a:t>!</a:t>
            </a:r>
          </a:p>
          <a:p>
            <a:pPr algn="ctr"/>
            <a:r>
              <a:rPr lang="en-GB" sz="2000" dirty="0">
                <a:solidFill>
                  <a:schemeClr val="accent5">
                    <a:lumMod val="50000"/>
                  </a:schemeClr>
                </a:solidFill>
              </a:rPr>
              <a:t>[I am French!]</a:t>
            </a:r>
          </a:p>
        </p:txBody>
      </p:sp>
    </p:spTree>
    <p:extLst>
      <p:ext uri="{BB962C8B-B14F-4D97-AF65-F5344CB8AC3E}">
        <p14:creationId xmlns:p14="http://schemas.microsoft.com/office/powerpoint/2010/main" val="245019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 Bonjour.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2. Je sui francais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2. Je suis le cousin.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6" name="2. Je suis francais.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7" name="lire.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8" name="ecouter.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9" name="ecrire.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10" name="parler.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3" grpId="0" animBg="1"/>
      <p:bldP spid="14" grpId="0" animBg="1"/>
      <p:bldP spid="16" grpId="0"/>
      <p:bldP spid="17" grpId="0"/>
      <p:bldP spid="18" grpId="0"/>
      <p:bldP spid="20" grpId="0"/>
      <p:bldP spid="21" grpId="0"/>
      <p:bldP spid="22"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92669" y="808808"/>
            <a:ext cx="600666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except for</a:t>
            </a:r>
          </a:p>
        </p:txBody>
      </p:sp>
      <p:sp>
        <p:nvSpPr>
          <p:cNvPr id="3" name="TextBox 2"/>
          <p:cNvSpPr txBox="1"/>
          <p:nvPr/>
        </p:nvSpPr>
        <p:spPr>
          <a:xfrm>
            <a:off x="1134475" y="2279218"/>
            <a:ext cx="9923049"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 r f 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Be</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c</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r</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f</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l</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with these!</a:t>
            </a:r>
          </a:p>
        </p:txBody>
      </p:sp>
    </p:spTree>
    <p:extLst>
      <p:ext uri="{BB962C8B-B14F-4D97-AF65-F5344CB8AC3E}">
        <p14:creationId xmlns:p14="http://schemas.microsoft.com/office/powerpoint/2010/main" val="2880638925"/>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Presentation1" id="{DFF4F041-3C91-433D-89DC-4C59AD5F0EB4}" vid="{A954589B-C9D7-49D0-A58E-4B7EC41FAC2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1070</TotalTime>
  <Words>6534</Words>
  <Application>Microsoft Office PowerPoint</Application>
  <PresentationFormat>Widescreen</PresentationFormat>
  <Paragraphs>1117</Paragraphs>
  <Slides>50</Slides>
  <Notes>50</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50</vt:i4>
      </vt:variant>
    </vt:vector>
  </HeadingPairs>
  <TitlesOfParts>
    <vt:vector size="62" baseType="lpstr">
      <vt:lpstr>Arial</vt:lpstr>
      <vt:lpstr>Arial</vt:lpstr>
      <vt:lpstr>Calibri</vt:lpstr>
      <vt:lpstr>Calibri Light</vt:lpstr>
      <vt:lpstr>Century Gothic</vt:lpstr>
      <vt:lpstr>Tw Cen MT</vt:lpstr>
      <vt:lpstr>1_Office Theme</vt:lpstr>
      <vt:lpstr>NCELP Theme</vt:lpstr>
      <vt:lpstr>5_Office Theme</vt:lpstr>
      <vt:lpstr>2_Office Theme</vt:lpstr>
      <vt:lpstr>Office Theme</vt:lpstr>
      <vt:lpstr>3_Office Theme</vt:lpstr>
      <vt:lpstr>Describing a thing or a person [1] </vt:lpstr>
      <vt:lpstr>SFC</vt:lpstr>
      <vt:lpstr>SFC</vt:lpstr>
      <vt:lpstr>SFC</vt:lpstr>
      <vt:lpstr>SFC</vt:lpstr>
      <vt:lpstr>SFC</vt:lpstr>
      <vt:lpstr>SFC</vt:lpstr>
      <vt:lpstr>Bonjour!</vt:lpstr>
      <vt:lpstr>PowerPoint Presentation</vt:lpstr>
      <vt:lpstr>Phonétique (1/3)  </vt:lpstr>
      <vt:lpstr>Phonétique (2/3)  </vt:lpstr>
      <vt:lpstr>Phonétique (3/3)  </vt:lpstr>
      <vt:lpstr>Phonétique (1/3)  </vt:lpstr>
      <vt:lpstr>Phonétique (2/3)  </vt:lpstr>
      <vt:lpstr>Phonétique (3/3)  </vt:lpstr>
      <vt:lpstr>Vocabulaire (1/2)</vt:lpstr>
      <vt:lpstr>Vocabulaire (2/2)</vt:lpstr>
      <vt:lpstr>être</vt:lpstr>
      <vt:lpstr>être</vt:lpstr>
      <vt:lpstr>es</vt:lpstr>
      <vt:lpstr>être</vt:lpstr>
      <vt:lpstr>es</vt:lpstr>
      <vt:lpstr>être</vt:lpstr>
      <vt:lpstr>I am &amp; you are</vt:lpstr>
      <vt:lpstr>Opposites attract – je/tu?</vt:lpstr>
      <vt:lpstr>Hit or miss – je/tu?</vt:lpstr>
      <vt:lpstr>Hit or miss – je/tu?</vt:lpstr>
      <vt:lpstr>Parler !</vt:lpstr>
      <vt:lpstr>Écrire</vt:lpstr>
      <vt:lpstr>Describing a thing or a person [1] </vt:lpstr>
      <vt:lpstr>a</vt:lpstr>
      <vt:lpstr>a</vt:lpstr>
      <vt:lpstr>a</vt:lpstr>
      <vt:lpstr>a</vt:lpstr>
      <vt:lpstr>a</vt:lpstr>
      <vt:lpstr>a</vt:lpstr>
      <vt:lpstr>Phonétique  </vt:lpstr>
      <vt:lpstr>Adjectives</vt:lpstr>
      <vt:lpstr>Using adjectives</vt:lpstr>
      <vt:lpstr>Vocabulaire (1/2)</vt:lpstr>
      <vt:lpstr>Vocabulaire (2/2)</vt:lpstr>
      <vt:lpstr>Vocabulaire</vt:lpstr>
      <vt:lpstr>Vocabulaire</vt:lpstr>
      <vt:lpstr>PowerPoint Presentation</vt:lpstr>
      <vt:lpstr>Écouter</vt:lpstr>
      <vt:lpstr>Using adjectives</vt:lpstr>
      <vt:lpstr>Parler !</vt:lpstr>
      <vt:lpstr>Écrire</vt:lpstr>
      <vt:lpstr>Au revoir!</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Elin Glaves</cp:lastModifiedBy>
  <cp:revision>294</cp:revision>
  <dcterms:created xsi:type="dcterms:W3CDTF">2020-06-12T14:19:03Z</dcterms:created>
  <dcterms:modified xsi:type="dcterms:W3CDTF">2023-02-03T15:18:55Z</dcterms:modified>
</cp:coreProperties>
</file>