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6" r:id="rId3"/>
    <p:sldMasterId id="2147483749" r:id="rId4"/>
    <p:sldMasterId id="2147483762" r:id="rId5"/>
  </p:sldMasterIdLst>
  <p:notesMasterIdLst>
    <p:notesMasterId r:id="rId39"/>
  </p:notesMasterIdLst>
  <p:sldIdLst>
    <p:sldId id="259" r:id="rId6"/>
    <p:sldId id="491" r:id="rId7"/>
    <p:sldId id="674" r:id="rId8"/>
    <p:sldId id="261" r:id="rId9"/>
    <p:sldId id="277" r:id="rId10"/>
    <p:sldId id="668" r:id="rId11"/>
    <p:sldId id="702" r:id="rId12"/>
    <p:sldId id="315" r:id="rId13"/>
    <p:sldId id="503" r:id="rId14"/>
    <p:sldId id="669" r:id="rId15"/>
    <p:sldId id="681" r:id="rId16"/>
    <p:sldId id="273" r:id="rId17"/>
    <p:sldId id="682" r:id="rId18"/>
    <p:sldId id="683" r:id="rId19"/>
    <p:sldId id="520" r:id="rId20"/>
    <p:sldId id="670" r:id="rId21"/>
    <p:sldId id="690" r:id="rId22"/>
    <p:sldId id="691" r:id="rId23"/>
    <p:sldId id="701" r:id="rId24"/>
    <p:sldId id="276" r:id="rId25"/>
    <p:sldId id="275" r:id="rId26"/>
    <p:sldId id="673" r:id="rId27"/>
    <p:sldId id="686" r:id="rId28"/>
    <p:sldId id="684" r:id="rId29"/>
    <p:sldId id="688" r:id="rId30"/>
    <p:sldId id="687" r:id="rId31"/>
    <p:sldId id="695" r:id="rId32"/>
    <p:sldId id="698" r:id="rId33"/>
    <p:sldId id="697" r:id="rId34"/>
    <p:sldId id="699" r:id="rId35"/>
    <p:sldId id="700" r:id="rId36"/>
    <p:sldId id="281" r:id="rId37"/>
    <p:sldId id="6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DAA520"/>
    <a:srgbClr val="115076"/>
    <a:srgbClr val="E3EAFD"/>
    <a:srgbClr val="FFF4E7"/>
    <a:srgbClr val="FFE8CB"/>
    <a:srgbClr val="FF3300"/>
    <a:srgbClr val="EBEFF7"/>
    <a:srgbClr val="D1DFEF"/>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15" autoAdjust="0"/>
    <p:restoredTop sz="52761" autoAdjust="0"/>
  </p:normalViewPr>
  <p:slideViewPr>
    <p:cSldViewPr snapToGrid="0">
      <p:cViewPr varScale="1">
        <p:scale>
          <a:sx n="56" d="100"/>
          <a:sy n="56" d="100"/>
        </p:scale>
        <p:origin x="2136"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1045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19/06/2021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a:t>
            </a:r>
            <a:r>
              <a:rPr lang="en-GB" sz="1200" b="0" baseline="0" dirty="0"/>
              <a:t> of future tense with </a:t>
            </a:r>
            <a:r>
              <a:rPr lang="en-GB" sz="1200" b="0" i="1" baseline="0" dirty="0" err="1"/>
              <a:t>werden</a:t>
            </a:r>
            <a:r>
              <a:rPr lang="en-GB" sz="1200" b="0" i="1" baseline="0" dirty="0"/>
              <a:t> </a:t>
            </a:r>
            <a:r>
              <a:rPr lang="en-GB" sz="1200" b="0" i="0" baseline="0" dirty="0"/>
              <a:t>(plural persons)</a:t>
            </a:r>
            <a:br>
              <a:rPr lang="en-GB" sz="1200" b="0" i="0" baseline="0" dirty="0"/>
            </a:br>
            <a:r>
              <a:rPr lang="en-GB" sz="1200" b="0" i="0" baseline="0" dirty="0"/>
              <a:t>Consolidation of adjective endings R1(nom.) and R2(acc.) after definite articles</a:t>
            </a:r>
            <a:endParaRPr lang="en-GB"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word pattern: verb stem + -</a:t>
            </a:r>
            <a:r>
              <a:rPr lang="en-GB" sz="1200" b="0" dirty="0" err="1"/>
              <a:t>er</a:t>
            </a:r>
            <a:r>
              <a:rPr lang="en-GB" sz="1200" b="0" dirty="0"/>
              <a:t> </a:t>
            </a:r>
            <a:r>
              <a:rPr lang="en-GB" sz="1200" b="0" dirty="0">
                <a:sym typeface="Wingdings" panose="05000000000000000000" pitchFamily="2" charset="2"/>
              </a:rPr>
              <a:t> person noun</a:t>
            </a:r>
            <a:br>
              <a:rPr lang="en-GB" sz="1200" b="0" dirty="0"/>
            </a:br>
            <a:r>
              <a:rPr lang="en-GB" sz="1200" b="0" dirty="0"/>
              <a:t>Consolidation of SSC </a:t>
            </a:r>
            <a:r>
              <a:rPr lang="en-GB" sz="1200" b="1" dirty="0"/>
              <a:t>[-</a:t>
            </a:r>
            <a:r>
              <a:rPr lang="en-GB" sz="1200" b="1" dirty="0" err="1"/>
              <a:t>er</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einige</a:t>
            </a:r>
            <a:r>
              <a:rPr lang="en-GB" sz="1200" b="0" kern="1200" dirty="0">
                <a:solidFill>
                  <a:schemeClr val="tx1"/>
                </a:solidFill>
                <a:effectLst/>
                <a:latin typeface="+mn-lt"/>
                <a:ea typeface="+mn-ea"/>
                <a:cs typeface="+mn-cs"/>
              </a:rPr>
              <a:t> [174] </a:t>
            </a:r>
            <a:r>
              <a:rPr lang="en-GB" sz="1200" b="0" kern="1200" dirty="0" err="1">
                <a:solidFill>
                  <a:schemeClr val="tx1"/>
                </a:solidFill>
                <a:effectLst/>
                <a:latin typeface="+mn-lt"/>
                <a:ea typeface="+mn-ea"/>
                <a:cs typeface="+mn-cs"/>
              </a:rPr>
              <a:t>entwickeln</a:t>
            </a:r>
            <a:r>
              <a:rPr lang="en-GB" sz="1200" b="0" kern="1200" dirty="0">
                <a:solidFill>
                  <a:schemeClr val="tx1"/>
                </a:solidFill>
                <a:effectLst/>
                <a:latin typeface="+mn-lt"/>
                <a:ea typeface="+mn-ea"/>
                <a:cs typeface="+mn-cs"/>
              </a:rPr>
              <a:t> [377] </a:t>
            </a:r>
            <a:r>
              <a:rPr lang="en-GB" sz="1200" b="0" kern="1200" dirty="0" err="1">
                <a:solidFill>
                  <a:schemeClr val="tx1"/>
                </a:solidFill>
                <a:effectLst/>
                <a:latin typeface="+mn-lt"/>
                <a:ea typeface="+mn-ea"/>
                <a:cs typeface="+mn-cs"/>
              </a:rPr>
              <a:t>hoffen</a:t>
            </a:r>
            <a:r>
              <a:rPr lang="en-GB" sz="1200" b="0" kern="1200" dirty="0">
                <a:solidFill>
                  <a:schemeClr val="tx1"/>
                </a:solidFill>
                <a:effectLst/>
                <a:latin typeface="+mn-lt"/>
                <a:ea typeface="+mn-ea"/>
                <a:cs typeface="+mn-cs"/>
              </a:rPr>
              <a:t> [689] </a:t>
            </a:r>
            <a:r>
              <a:rPr lang="en-GB" sz="1200" b="0" kern="1200" dirty="0" err="1">
                <a:solidFill>
                  <a:schemeClr val="tx1"/>
                </a:solidFill>
                <a:effectLst/>
                <a:latin typeface="+mn-lt"/>
                <a:ea typeface="+mn-ea"/>
                <a:cs typeface="+mn-cs"/>
              </a:rPr>
              <a:t>üben</a:t>
            </a:r>
            <a:r>
              <a:rPr lang="en-GB" sz="1200" b="0" kern="1200" dirty="0">
                <a:solidFill>
                  <a:schemeClr val="tx1"/>
                </a:solidFill>
                <a:effectLst/>
                <a:latin typeface="+mn-lt"/>
                <a:ea typeface="+mn-ea"/>
                <a:cs typeface="+mn-cs"/>
              </a:rPr>
              <a:t> [1928] </a:t>
            </a:r>
            <a:r>
              <a:rPr lang="en-GB" sz="1200" b="0" kern="1200" dirty="0" err="1">
                <a:solidFill>
                  <a:schemeClr val="tx1"/>
                </a:solidFill>
                <a:effectLst/>
                <a:latin typeface="+mn-lt"/>
                <a:ea typeface="+mn-ea"/>
                <a:cs typeface="+mn-cs"/>
              </a:rPr>
              <a:t>verbessern</a:t>
            </a:r>
            <a:r>
              <a:rPr lang="en-GB" sz="1200" b="0" kern="1200" dirty="0">
                <a:solidFill>
                  <a:schemeClr val="tx1"/>
                </a:solidFill>
                <a:effectLst/>
                <a:latin typeface="+mn-lt"/>
                <a:ea typeface="+mn-ea"/>
                <a:cs typeface="+mn-cs"/>
              </a:rPr>
              <a:t> [1194] </a:t>
            </a:r>
            <a:r>
              <a:rPr lang="en-GB" sz="1200" b="0" kern="1200" dirty="0" err="1">
                <a:solidFill>
                  <a:schemeClr val="tx1"/>
                </a:solidFill>
                <a:effectLst/>
                <a:latin typeface="+mn-lt"/>
                <a:ea typeface="+mn-ea"/>
                <a:cs typeface="+mn-cs"/>
              </a:rPr>
              <a:t>verlangen</a:t>
            </a:r>
            <a:r>
              <a:rPr lang="en-GB" sz="1200" b="0" kern="1200" dirty="0">
                <a:solidFill>
                  <a:schemeClr val="tx1"/>
                </a:solidFill>
                <a:effectLst/>
                <a:latin typeface="+mn-lt"/>
                <a:ea typeface="+mn-ea"/>
                <a:cs typeface="+mn-cs"/>
              </a:rPr>
              <a:t> [879] </a:t>
            </a:r>
            <a:r>
              <a:rPr lang="en-GB" sz="1200" b="0" kern="1200" dirty="0" err="1">
                <a:solidFill>
                  <a:schemeClr val="tx1"/>
                </a:solidFill>
                <a:effectLst/>
                <a:latin typeface="+mn-lt"/>
                <a:ea typeface="+mn-ea"/>
                <a:cs typeface="+mn-cs"/>
              </a:rPr>
              <a:t>vorhaben</a:t>
            </a:r>
            <a:r>
              <a:rPr lang="en-GB" sz="1200" b="0" kern="1200" dirty="0">
                <a:solidFill>
                  <a:schemeClr val="tx1"/>
                </a:solidFill>
                <a:effectLst/>
                <a:latin typeface="+mn-lt"/>
                <a:ea typeface="+mn-ea"/>
                <a:cs typeface="+mn-cs"/>
              </a:rPr>
              <a:t> [1922] Geist [1426] </a:t>
            </a:r>
            <a:r>
              <a:rPr lang="en-GB" sz="1200" b="0" kern="1200" dirty="0" err="1">
                <a:solidFill>
                  <a:schemeClr val="tx1"/>
                </a:solidFill>
                <a:effectLst/>
                <a:latin typeface="+mn-lt"/>
                <a:ea typeface="+mn-ea"/>
                <a:cs typeface="+mn-cs"/>
              </a:rPr>
              <a:t>Leistung</a:t>
            </a:r>
            <a:r>
              <a:rPr lang="en-GB" sz="1200" b="0" kern="1200" dirty="0">
                <a:solidFill>
                  <a:schemeClr val="tx1"/>
                </a:solidFill>
                <a:effectLst/>
                <a:latin typeface="+mn-lt"/>
                <a:ea typeface="+mn-ea"/>
                <a:cs typeface="+mn-cs"/>
              </a:rPr>
              <a:t> [646] </a:t>
            </a:r>
            <a:r>
              <a:rPr lang="en-GB" sz="1200" b="0" kern="1200" dirty="0" err="1">
                <a:solidFill>
                  <a:schemeClr val="tx1"/>
                </a:solidFill>
                <a:effectLst/>
                <a:latin typeface="+mn-lt"/>
                <a:ea typeface="+mn-ea"/>
                <a:cs typeface="+mn-cs"/>
              </a:rPr>
              <a:t>Pflicht</a:t>
            </a:r>
            <a:r>
              <a:rPr lang="en-GB" sz="1200" b="0" kern="1200" dirty="0">
                <a:solidFill>
                  <a:schemeClr val="tx1"/>
                </a:solidFill>
                <a:effectLst/>
                <a:latin typeface="+mn-lt"/>
                <a:ea typeface="+mn-ea"/>
                <a:cs typeface="+mn-cs"/>
              </a:rPr>
              <a:t> [2048] </a:t>
            </a:r>
            <a:r>
              <a:rPr lang="en-GB" sz="1200" b="0" kern="1200" dirty="0" err="1">
                <a:solidFill>
                  <a:schemeClr val="tx1"/>
                </a:solidFill>
                <a:effectLst/>
                <a:latin typeface="+mn-lt"/>
                <a:ea typeface="+mn-ea"/>
                <a:cs typeface="+mn-cs"/>
              </a:rPr>
              <a:t>laut</a:t>
            </a:r>
            <a:r>
              <a:rPr lang="en-GB" sz="1200" b="0" kern="1200" dirty="0">
                <a:solidFill>
                  <a:schemeClr val="tx1"/>
                </a:solidFill>
                <a:effectLst/>
                <a:latin typeface="+mn-lt"/>
                <a:ea typeface="+mn-ea"/>
                <a:cs typeface="+mn-cs"/>
              </a:rPr>
              <a:t> [774] </a:t>
            </a:r>
            <a:r>
              <a:rPr lang="en-GB" sz="1200" b="0" kern="1200" dirty="0" err="1">
                <a:solidFill>
                  <a:schemeClr val="tx1"/>
                </a:solidFill>
                <a:effectLst/>
                <a:latin typeface="+mn-lt"/>
                <a:ea typeface="+mn-ea"/>
                <a:cs typeface="+mn-cs"/>
              </a:rPr>
              <a:t>meistens</a:t>
            </a:r>
            <a:r>
              <a:rPr lang="en-GB" sz="1200" b="0" kern="1200" dirty="0">
                <a:solidFill>
                  <a:schemeClr val="tx1"/>
                </a:solidFill>
                <a:effectLst/>
                <a:latin typeface="+mn-lt"/>
                <a:ea typeface="+mn-ea"/>
                <a:cs typeface="+mn-cs"/>
              </a:rPr>
              <a:t> [1261] </a:t>
            </a:r>
            <a:r>
              <a:rPr lang="en-GB" sz="1200" b="0" kern="1200" dirty="0" err="1">
                <a:solidFill>
                  <a:schemeClr val="tx1"/>
                </a:solidFill>
                <a:effectLst/>
                <a:latin typeface="+mn-lt"/>
                <a:ea typeface="+mn-ea"/>
                <a:cs typeface="+mn-cs"/>
              </a:rPr>
              <a:t>mindestens</a:t>
            </a:r>
            <a:r>
              <a:rPr lang="en-GB" sz="1200" b="0" kern="1200" dirty="0">
                <a:solidFill>
                  <a:schemeClr val="tx1"/>
                </a:solidFill>
                <a:effectLst/>
                <a:latin typeface="+mn-lt"/>
                <a:ea typeface="+mn-ea"/>
                <a:cs typeface="+mn-cs"/>
              </a:rPr>
              <a:t> [605] </a:t>
            </a:r>
            <a:r>
              <a:rPr lang="en-GB" sz="1200" b="0" kern="1200" dirty="0" err="1">
                <a:solidFill>
                  <a:schemeClr val="tx1"/>
                </a:solidFill>
                <a:effectLst/>
                <a:latin typeface="+mn-lt"/>
                <a:ea typeface="+mn-ea"/>
                <a:cs typeface="+mn-cs"/>
              </a:rPr>
              <a:t>obwohl</a:t>
            </a:r>
            <a:r>
              <a:rPr lang="en-GB" sz="1200" b="0" kern="1200" dirty="0">
                <a:solidFill>
                  <a:schemeClr val="tx1"/>
                </a:solidFill>
                <a:effectLst/>
                <a:latin typeface="+mn-lt"/>
                <a:ea typeface="+mn-ea"/>
                <a:cs typeface="+mn-cs"/>
              </a:rPr>
              <a:t> [390]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9.1.1.7 (revisit)</a:t>
            </a:r>
            <a:r>
              <a:rPr lang="en-GB" sz="1200" b="1"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begonnen</a:t>
            </a:r>
            <a:r>
              <a:rPr lang="en-GB" sz="1200" b="0" kern="1200" dirty="0">
                <a:solidFill>
                  <a:schemeClr val="tx1"/>
                </a:solidFill>
                <a:effectLst/>
                <a:latin typeface="+mn-lt"/>
                <a:ea typeface="+mn-ea"/>
                <a:cs typeface="+mn-cs"/>
              </a:rPr>
              <a:t> [251] </a:t>
            </a:r>
            <a:r>
              <a:rPr lang="en-GB" sz="1200" b="0" kern="1200" dirty="0" err="1">
                <a:solidFill>
                  <a:schemeClr val="tx1"/>
                </a:solidFill>
                <a:effectLst/>
                <a:latin typeface="+mn-lt"/>
                <a:ea typeface="+mn-ea"/>
                <a:cs typeface="+mn-cs"/>
              </a:rPr>
              <a:t>verbracht</a:t>
            </a:r>
            <a:r>
              <a:rPr lang="en-GB" sz="1200" b="0" kern="1200" dirty="0">
                <a:solidFill>
                  <a:schemeClr val="tx1"/>
                </a:solidFill>
                <a:effectLst/>
                <a:latin typeface="+mn-lt"/>
                <a:ea typeface="+mn-ea"/>
                <a:cs typeface="+mn-cs"/>
              </a:rPr>
              <a:t> [1391] </a:t>
            </a:r>
            <a:r>
              <a:rPr lang="en-GB" sz="1200" b="0" kern="1200" dirty="0" err="1">
                <a:solidFill>
                  <a:schemeClr val="tx1"/>
                </a:solidFill>
                <a:effectLst/>
                <a:latin typeface="+mn-lt"/>
                <a:ea typeface="+mn-ea"/>
                <a:cs typeface="+mn-cs"/>
              </a:rPr>
              <a:t>verlassen</a:t>
            </a:r>
            <a:r>
              <a:rPr lang="en-GB" sz="1200" b="0" kern="1200" dirty="0">
                <a:solidFill>
                  <a:schemeClr val="tx1"/>
                </a:solidFill>
                <a:effectLst/>
                <a:latin typeface="+mn-lt"/>
                <a:ea typeface="+mn-ea"/>
                <a:cs typeface="+mn-cs"/>
              </a:rPr>
              <a:t> [450] Bund [1127] DDR (Deutsche </a:t>
            </a:r>
            <a:r>
              <a:rPr lang="en-GB" sz="1200" b="0" kern="1200" dirty="0" err="1">
                <a:solidFill>
                  <a:schemeClr val="tx1"/>
                </a:solidFill>
                <a:effectLst/>
                <a:latin typeface="+mn-lt"/>
                <a:ea typeface="+mn-ea"/>
                <a:cs typeface="+mn-cs"/>
              </a:rPr>
              <a:t>Demokratische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Republik</a:t>
            </a:r>
            <a:r>
              <a:rPr lang="en-GB" sz="1200" b="0" kern="1200" dirty="0">
                <a:solidFill>
                  <a:schemeClr val="tx1"/>
                </a:solidFill>
                <a:effectLst/>
                <a:latin typeface="+mn-lt"/>
                <a:ea typeface="+mn-ea"/>
                <a:cs typeface="+mn-cs"/>
              </a:rPr>
              <a:t>) [1348] </a:t>
            </a:r>
            <a:r>
              <a:rPr lang="en-GB" sz="1200" b="0" kern="1200" dirty="0" err="1">
                <a:solidFill>
                  <a:schemeClr val="tx1"/>
                </a:solidFill>
                <a:effectLst/>
                <a:latin typeface="+mn-lt"/>
                <a:ea typeface="+mn-ea"/>
                <a:cs typeface="+mn-cs"/>
              </a:rPr>
              <a:t>Freiheit</a:t>
            </a:r>
            <a:r>
              <a:rPr lang="en-GB" sz="1200" b="0" kern="1200" dirty="0">
                <a:solidFill>
                  <a:schemeClr val="tx1"/>
                </a:solidFill>
                <a:effectLst/>
                <a:latin typeface="+mn-lt"/>
                <a:ea typeface="+mn-ea"/>
                <a:cs typeface="+mn-cs"/>
              </a:rPr>
              <a:t> [814] </a:t>
            </a:r>
            <a:r>
              <a:rPr lang="en-GB" sz="1200" b="0" kern="1200" dirty="0" err="1">
                <a:solidFill>
                  <a:schemeClr val="tx1"/>
                </a:solidFill>
                <a:effectLst/>
                <a:latin typeface="+mn-lt"/>
                <a:ea typeface="+mn-ea"/>
                <a:cs typeface="+mn-cs"/>
              </a:rPr>
              <a:t>Gegenwart</a:t>
            </a:r>
            <a:r>
              <a:rPr lang="en-GB" sz="1200" b="0" kern="1200" dirty="0">
                <a:solidFill>
                  <a:schemeClr val="tx1"/>
                </a:solidFill>
                <a:effectLst/>
                <a:latin typeface="+mn-lt"/>
                <a:ea typeface="+mn-ea"/>
                <a:cs typeface="+mn-cs"/>
              </a:rPr>
              <a:t> [1932] Krieg [575] </a:t>
            </a:r>
            <a:r>
              <a:rPr lang="en-GB" sz="1200" b="0" kern="1200" dirty="0" err="1">
                <a:solidFill>
                  <a:schemeClr val="tx1"/>
                </a:solidFill>
                <a:effectLst/>
                <a:latin typeface="+mn-lt"/>
                <a:ea typeface="+mn-ea"/>
                <a:cs typeface="+mn-cs"/>
              </a:rPr>
              <a:t>Unfall</a:t>
            </a:r>
            <a:r>
              <a:rPr lang="en-GB" sz="1200" b="0" kern="1200" dirty="0">
                <a:solidFill>
                  <a:schemeClr val="tx1"/>
                </a:solidFill>
                <a:effectLst/>
                <a:latin typeface="+mn-lt"/>
                <a:ea typeface="+mn-ea"/>
                <a:cs typeface="+mn-cs"/>
              </a:rPr>
              <a:t> [1995] </a:t>
            </a:r>
            <a:r>
              <a:rPr lang="en-GB" sz="1200" b="0" kern="1200" dirty="0" err="1">
                <a:solidFill>
                  <a:schemeClr val="tx1"/>
                </a:solidFill>
                <a:effectLst/>
                <a:latin typeface="+mn-lt"/>
                <a:ea typeface="+mn-ea"/>
                <a:cs typeface="+mn-cs"/>
              </a:rPr>
              <a:t>Vergangenheit</a:t>
            </a:r>
            <a:r>
              <a:rPr lang="en-GB" sz="1200" b="0" kern="1200" dirty="0">
                <a:solidFill>
                  <a:schemeClr val="tx1"/>
                </a:solidFill>
                <a:effectLst/>
                <a:latin typeface="+mn-lt"/>
                <a:ea typeface="+mn-ea"/>
                <a:cs typeface="+mn-cs"/>
              </a:rPr>
              <a:t> [1196] </a:t>
            </a:r>
            <a:r>
              <a:rPr lang="en-GB" sz="1200" b="0" kern="1200" dirty="0" err="1">
                <a:solidFill>
                  <a:schemeClr val="tx1"/>
                </a:solidFill>
                <a:effectLst/>
                <a:latin typeface="+mn-lt"/>
                <a:ea typeface="+mn-ea"/>
                <a:cs typeface="+mn-cs"/>
              </a:rPr>
              <a:t>Zukunft</a:t>
            </a:r>
            <a:r>
              <a:rPr lang="en-GB" sz="1200" b="0" kern="1200" dirty="0">
                <a:solidFill>
                  <a:schemeClr val="tx1"/>
                </a:solidFill>
                <a:effectLst/>
                <a:latin typeface="+mn-lt"/>
                <a:ea typeface="+mn-ea"/>
                <a:cs typeface="+mn-cs"/>
              </a:rPr>
              <a:t> [469] </a:t>
            </a:r>
            <a:r>
              <a:rPr lang="en-GB" sz="1200" b="0" kern="1200" dirty="0" err="1">
                <a:solidFill>
                  <a:schemeClr val="tx1"/>
                </a:solidFill>
                <a:effectLst/>
                <a:latin typeface="+mn-lt"/>
                <a:ea typeface="+mn-ea"/>
                <a:cs typeface="+mn-cs"/>
              </a:rPr>
              <a:t>einzig</a:t>
            </a:r>
            <a:r>
              <a:rPr lang="en-GB" sz="1200" b="0" kern="1200" dirty="0">
                <a:solidFill>
                  <a:schemeClr val="tx1"/>
                </a:solidFill>
                <a:effectLst/>
                <a:latin typeface="+mn-lt"/>
                <a:ea typeface="+mn-ea"/>
                <a:cs typeface="+mn-cs"/>
              </a:rPr>
              <a:t> [343] </a:t>
            </a:r>
            <a:r>
              <a:rPr lang="en-GB" sz="1200" b="0" kern="1200" dirty="0" err="1">
                <a:solidFill>
                  <a:schemeClr val="tx1"/>
                </a:solidFill>
                <a:effectLst/>
                <a:latin typeface="+mn-lt"/>
                <a:ea typeface="+mn-ea"/>
                <a:cs typeface="+mn-cs"/>
              </a:rPr>
              <a:t>eines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Tages</a:t>
            </a:r>
            <a:r>
              <a:rPr lang="en-GB" sz="1200" b="0" kern="1200" dirty="0">
                <a:solidFill>
                  <a:schemeClr val="tx1"/>
                </a:solidFill>
                <a:effectLst/>
                <a:latin typeface="+mn-lt"/>
                <a:ea typeface="+mn-ea"/>
                <a:cs typeface="+mn-cs"/>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8.3.2.1 (revisit)</a:t>
            </a:r>
            <a:r>
              <a:rPr lang="en-GB" sz="1200" b="0"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bringen</a:t>
            </a:r>
            <a:r>
              <a:rPr lang="en-GB" sz="1200" b="0" kern="1200" dirty="0">
                <a:solidFill>
                  <a:schemeClr val="tx1"/>
                </a:solidFill>
                <a:effectLst/>
                <a:latin typeface="+mn-lt"/>
                <a:ea typeface="+mn-ea"/>
                <a:cs typeface="+mn-cs"/>
              </a:rPr>
              <a:t> [153] </a:t>
            </a:r>
            <a:r>
              <a:rPr lang="en-GB" sz="1200" b="0" kern="1200" dirty="0" err="1">
                <a:solidFill>
                  <a:schemeClr val="tx1"/>
                </a:solidFill>
                <a:effectLst/>
                <a:latin typeface="+mn-lt"/>
                <a:ea typeface="+mn-ea"/>
                <a:cs typeface="+mn-cs"/>
              </a:rPr>
              <a:t>gebracht</a:t>
            </a:r>
            <a:r>
              <a:rPr lang="en-GB" sz="1200" b="0" kern="1200" dirty="0">
                <a:solidFill>
                  <a:schemeClr val="tx1"/>
                </a:solidFill>
                <a:effectLst/>
                <a:latin typeface="+mn-lt"/>
                <a:ea typeface="+mn-ea"/>
                <a:cs typeface="+mn-cs"/>
              </a:rPr>
              <a:t> [153] </a:t>
            </a:r>
            <a:r>
              <a:rPr lang="en-GB" sz="1200" b="0" kern="1200" dirty="0" err="1">
                <a:solidFill>
                  <a:schemeClr val="tx1"/>
                </a:solidFill>
                <a:effectLst/>
                <a:latin typeface="+mn-lt"/>
                <a:ea typeface="+mn-ea"/>
                <a:cs typeface="+mn-cs"/>
              </a:rPr>
              <a:t>verlieren</a:t>
            </a:r>
            <a:r>
              <a:rPr lang="en-GB" sz="1200" b="0" kern="1200" dirty="0">
                <a:solidFill>
                  <a:schemeClr val="tx1"/>
                </a:solidFill>
                <a:effectLst/>
                <a:latin typeface="+mn-lt"/>
                <a:ea typeface="+mn-ea"/>
                <a:cs typeface="+mn-cs"/>
              </a:rPr>
              <a:t> [313] </a:t>
            </a:r>
            <a:r>
              <a:rPr lang="en-GB" sz="1200" b="0" kern="1200" dirty="0" err="1">
                <a:solidFill>
                  <a:schemeClr val="tx1"/>
                </a:solidFill>
                <a:effectLst/>
                <a:latin typeface="+mn-lt"/>
                <a:ea typeface="+mn-ea"/>
                <a:cs typeface="+mn-cs"/>
              </a:rPr>
              <a:t>verloren</a:t>
            </a:r>
            <a:r>
              <a:rPr lang="en-GB" sz="1200" b="0" kern="1200" dirty="0">
                <a:solidFill>
                  <a:schemeClr val="tx1"/>
                </a:solidFill>
                <a:effectLst/>
                <a:latin typeface="+mn-lt"/>
                <a:ea typeface="+mn-ea"/>
                <a:cs typeface="+mn-cs"/>
              </a:rPr>
              <a:t> [313] </a:t>
            </a:r>
            <a:r>
              <a:rPr lang="en-GB" sz="1200" b="0" kern="1200" dirty="0" err="1">
                <a:solidFill>
                  <a:schemeClr val="tx1"/>
                </a:solidFill>
                <a:effectLst/>
                <a:latin typeface="+mn-lt"/>
                <a:ea typeface="+mn-ea"/>
                <a:cs typeface="+mn-cs"/>
              </a:rPr>
              <a:t>Insel</a:t>
            </a:r>
            <a:r>
              <a:rPr lang="en-GB" sz="1200" b="0" kern="1200" dirty="0">
                <a:solidFill>
                  <a:schemeClr val="tx1"/>
                </a:solidFill>
                <a:effectLst/>
                <a:latin typeface="+mn-lt"/>
                <a:ea typeface="+mn-ea"/>
                <a:cs typeface="+mn-cs"/>
              </a:rPr>
              <a:t> [1029] Meer [852] </a:t>
            </a:r>
            <a:r>
              <a:rPr lang="en-GB" sz="1200" b="0" kern="1200" dirty="0" err="1">
                <a:solidFill>
                  <a:schemeClr val="tx1"/>
                </a:solidFill>
                <a:effectLst/>
                <a:latin typeface="+mn-lt"/>
                <a:ea typeface="+mn-ea"/>
                <a:cs typeface="+mn-cs"/>
              </a:rPr>
              <a:t>Reise</a:t>
            </a:r>
            <a:r>
              <a:rPr lang="en-GB" sz="1200" b="0" kern="1200" dirty="0">
                <a:solidFill>
                  <a:schemeClr val="tx1"/>
                </a:solidFill>
                <a:effectLst/>
                <a:latin typeface="+mn-lt"/>
                <a:ea typeface="+mn-ea"/>
                <a:cs typeface="+mn-cs"/>
              </a:rPr>
              <a:t> [734] Wind [1124] </a:t>
            </a:r>
            <a:r>
              <a:rPr lang="en-GB" sz="1200" b="0" kern="1200" dirty="0" err="1">
                <a:solidFill>
                  <a:schemeClr val="tx1"/>
                </a:solidFill>
                <a:effectLst/>
                <a:latin typeface="+mn-lt"/>
                <a:ea typeface="+mn-ea"/>
                <a:cs typeface="+mn-cs"/>
              </a:rPr>
              <a:t>halb</a:t>
            </a:r>
            <a:r>
              <a:rPr lang="en-GB" sz="1200" b="0" kern="1200" dirty="0">
                <a:solidFill>
                  <a:schemeClr val="tx1"/>
                </a:solidFill>
                <a:effectLst/>
                <a:latin typeface="+mn-lt"/>
                <a:ea typeface="+mn-ea"/>
                <a:cs typeface="+mn-cs"/>
              </a:rPr>
              <a:t> [443] stark [178] nach</a:t>
            </a:r>
            <a:r>
              <a:rPr lang="en-GB" sz="1200" b="0" kern="1200" baseline="30000" dirty="0">
                <a:solidFill>
                  <a:schemeClr val="tx1"/>
                </a:solidFill>
                <a:effectLst/>
                <a:latin typeface="+mn-lt"/>
                <a:ea typeface="+mn-ea"/>
                <a:cs typeface="+mn-cs"/>
              </a:rPr>
              <a:t>2</a:t>
            </a:r>
            <a:r>
              <a:rPr lang="en-GB" sz="1200" b="0" kern="1200" dirty="0">
                <a:solidFill>
                  <a:schemeClr val="tx1"/>
                </a:solidFill>
                <a:effectLst/>
                <a:latin typeface="+mn-lt"/>
                <a:ea typeface="+mn-ea"/>
                <a:cs typeface="+mn-cs"/>
              </a:rPr>
              <a:t> [34] vor</a:t>
            </a:r>
            <a:r>
              <a:rPr lang="en-GB" sz="1200" b="0" kern="1200" baseline="30000" dirty="0">
                <a:solidFill>
                  <a:schemeClr val="tx1"/>
                </a:solidFill>
                <a:effectLst/>
                <a:latin typeface="+mn-lt"/>
                <a:ea typeface="+mn-ea"/>
                <a:cs typeface="+mn-cs"/>
              </a:rPr>
              <a:t>3</a:t>
            </a:r>
            <a:r>
              <a:rPr lang="en-GB" sz="1200" b="0" kern="1200" dirty="0">
                <a:solidFill>
                  <a:schemeClr val="tx1"/>
                </a:solidFill>
                <a:effectLst/>
                <a:latin typeface="+mn-lt"/>
                <a:ea typeface="+mn-ea"/>
                <a:cs typeface="+mn-cs"/>
              </a:rPr>
              <a:t>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written production of feminine singular and plural adjective endings, using previous knowledge of singular and plural forms of feminine nouns.</a:t>
            </a:r>
            <a:br>
              <a:rPr lang="en-GB" b="0" dirty="0"/>
            </a:br>
            <a:br>
              <a:rPr lang="en-GB" dirty="0"/>
            </a:br>
            <a:r>
              <a:rPr lang="en-GB" b="1" dirty="0"/>
              <a:t>Procedure:</a:t>
            </a:r>
            <a:br>
              <a:rPr lang="en-GB" dirty="0"/>
            </a:br>
            <a:r>
              <a:rPr lang="en-GB" dirty="0"/>
              <a:t>1. Ensure that students know this is a dream and that they need to create the dream details themselves by choosing appropriate adjectives.  More than one answer is possible but they need to write plural endings for plural nouns, and singular endings for singular nouns.</a:t>
            </a:r>
          </a:p>
          <a:p>
            <a:r>
              <a:rPr lang="en-GB" dirty="0"/>
              <a:t>2. Students write 1-8 and the complete noun phrases.</a:t>
            </a:r>
          </a:p>
          <a:p>
            <a:r>
              <a:rPr lang="en-GB" dirty="0"/>
              <a:t>3. Elicit and accept any plausible and grammatically correct answers. Click to reveal possible answers.</a:t>
            </a:r>
          </a:p>
          <a:p>
            <a:r>
              <a:rPr lang="en-GB" dirty="0"/>
              <a:t>4. Elicit dream phrase meanings in English.</a:t>
            </a:r>
            <a:br>
              <a:rPr lang="en-GB" dirty="0"/>
            </a:br>
            <a:br>
              <a:rPr lang="en-GB" dirty="0"/>
            </a:br>
            <a:r>
              <a:rPr lang="en-GB" b="1" baseline="0" dirty="0"/>
              <a:t>Word frequency of unknown words (1 is the most frequent word in German): </a:t>
            </a:r>
            <a:br>
              <a:rPr lang="en-GB" baseline="0" dirty="0"/>
            </a:br>
            <a:r>
              <a:rPr lang="en-GB" baseline="0" dirty="0" err="1"/>
              <a:t>träumen</a:t>
            </a:r>
            <a:r>
              <a:rPr lang="en-GB" baseline="0" dirty="0"/>
              <a:t> [1793]</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endParaRPr lang="en-GB" dirty="0"/>
          </a:p>
          <a:p>
            <a:r>
              <a:rPr lang="en-GB" b="1" dirty="0"/>
              <a:t>Aim: </a:t>
            </a:r>
            <a:r>
              <a:rPr lang="en-GB" b="0" dirty="0"/>
              <a:t>to revisit the formation of the future tense with the three singular person forms of </a:t>
            </a:r>
            <a:r>
              <a:rPr lang="en-GB" b="0" i="1" dirty="0" err="1"/>
              <a:t>werden</a:t>
            </a:r>
            <a:r>
              <a:rPr lang="en-GB" b="0" i="1" dirty="0"/>
              <a:t>, </a:t>
            </a:r>
            <a:r>
              <a:rPr lang="en-GB" b="0" i="0" dirty="0"/>
              <a:t>and to introduce the plural forms.</a:t>
            </a:r>
            <a:br>
              <a:rPr lang="en-GB" i="0" dirty="0"/>
            </a:br>
            <a:br>
              <a:rPr lang="en-GB" i="0" dirty="0"/>
            </a:br>
            <a:r>
              <a:rPr lang="en-GB" b="1" dirty="0"/>
              <a:t>Procedure:</a:t>
            </a:r>
            <a:br>
              <a:rPr lang="en-GB" dirty="0"/>
            </a:br>
            <a:r>
              <a:rPr lang="en-GB" dirty="0"/>
              <a:t>1. Use the animated sequence to revisit the grammar point.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Elicit responses from students, where appropriate.</a:t>
            </a:r>
            <a:br>
              <a:rPr lang="en-GB" dirty="0"/>
            </a:br>
            <a:r>
              <a:rPr lang="en-GB" dirty="0"/>
              <a:t>3. Check understanding at each stage.</a:t>
            </a:r>
            <a:br>
              <a:rPr lang="en-GB" dirty="0"/>
            </a:br>
            <a:r>
              <a:rPr lang="en-GB" dirty="0"/>
              <a:t>4. Elicit the 3</a:t>
            </a:r>
            <a:r>
              <a:rPr lang="en-GB" baseline="30000" dirty="0"/>
              <a:t>rd</a:t>
            </a:r>
            <a:r>
              <a:rPr lang="en-GB" dirty="0"/>
              <a:t> person plural (they will – </a:t>
            </a:r>
            <a:r>
              <a:rPr lang="en-GB" dirty="0" err="1"/>
              <a:t>sie</a:t>
            </a:r>
            <a:r>
              <a:rPr lang="en-GB" dirty="0"/>
              <a:t> </a:t>
            </a:r>
            <a:r>
              <a:rPr lang="en-GB" dirty="0" err="1"/>
              <a:t>werden</a:t>
            </a:r>
            <a:r>
              <a:rPr lang="en-GB" dirty="0"/>
              <a:t>) from students.  </a:t>
            </a:r>
            <a:br>
              <a:rPr lang="en-GB" dirty="0"/>
            </a:br>
            <a:r>
              <a:rPr lang="en-GB" dirty="0"/>
              <a:t>5. With the final two clicks, draw attention to </a:t>
            </a:r>
            <a:r>
              <a:rPr lang="en-GB" i="1" dirty="0" err="1"/>
              <a:t>obwohl</a:t>
            </a:r>
            <a:r>
              <a:rPr lang="en-GB" i="1" dirty="0"/>
              <a:t> </a:t>
            </a:r>
            <a:r>
              <a:rPr lang="en-GB" dirty="0"/>
              <a:t>(in this week’s vocabulary set and a WO3 conjunction) and contrast with </a:t>
            </a:r>
            <a:r>
              <a:rPr lang="en-GB" i="1" dirty="0" err="1"/>
              <a:t>aber</a:t>
            </a:r>
            <a:r>
              <a:rPr lang="en-GB" dirty="0"/>
              <a: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practise aural understanding of </a:t>
            </a:r>
            <a:r>
              <a:rPr lang="en-GB" b="0" i="1" dirty="0" err="1"/>
              <a:t>werden</a:t>
            </a:r>
            <a:r>
              <a:rPr lang="en-GB" b="0" dirty="0"/>
              <a:t> (we will) and </a:t>
            </a:r>
            <a:r>
              <a:rPr lang="en-GB" b="0" i="1" dirty="0" err="1"/>
              <a:t>werdet</a:t>
            </a:r>
            <a:r>
              <a:rPr lang="en-GB" b="0" dirty="0"/>
              <a:t> (you (all) will); in addition, to practise aural comprehension of vocabulary in a sentence context.</a:t>
            </a:r>
            <a:br>
              <a:rPr lang="en-GB" b="0" dirty="0"/>
            </a:br>
            <a:br>
              <a:rPr lang="en-GB" dirty="0"/>
            </a:br>
            <a:r>
              <a:rPr lang="en-GB" b="1" dirty="0"/>
              <a:t>Procedure:</a:t>
            </a:r>
            <a:br>
              <a:rPr lang="en-GB" dirty="0"/>
            </a:br>
            <a:r>
              <a:rPr lang="en-GB" dirty="0"/>
              <a:t>1. Explain the context, using the language on the slide and supplementing as required: </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Mia and Wolfgang decide to do a fitness camp in their October holiday – but there’s a very strict coach and it’s very tough!  (Die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Trainerin</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ist</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sehr</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streng</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und es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ist</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a:r>
            <a:r>
              <a:rPr lang="en-US" sz="18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sehr</a:t>
            </a:r>
            <a:r>
              <a:rPr lang="en-US"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hart!). </a:t>
            </a:r>
            <a:endParaRPr lang="en-GB" dirty="0"/>
          </a:p>
          <a:p>
            <a:r>
              <a:rPr lang="en-GB" dirty="0"/>
              <a:t>2. Click on sound button 1. Students listen and decide if it is </a:t>
            </a:r>
            <a:r>
              <a:rPr lang="en-GB" i="1" dirty="0" err="1"/>
              <a:t>werden</a:t>
            </a:r>
            <a:r>
              <a:rPr lang="en-GB" dirty="0"/>
              <a:t> (we will) or </a:t>
            </a:r>
            <a:r>
              <a:rPr lang="en-GB" i="1" dirty="0" err="1"/>
              <a:t>werdet</a:t>
            </a:r>
            <a:r>
              <a:rPr lang="en-GB" dirty="0"/>
              <a:t> (you (all) will. The pronouns are omitted to focus students’ attention solely on the verb ending.</a:t>
            </a:r>
          </a:p>
          <a:p>
            <a:r>
              <a:rPr lang="en-GB" dirty="0"/>
              <a:t>3. Click to bring up green answer tick.</a:t>
            </a:r>
          </a:p>
          <a:p>
            <a:r>
              <a:rPr lang="en-GB" dirty="0"/>
              <a:t>4. Continue for items 2-8. </a:t>
            </a:r>
          </a:p>
          <a:p>
            <a:endParaRPr lang="en-GB" dirty="0"/>
          </a:p>
          <a:p>
            <a:pPr algn="l">
              <a:lnSpc>
                <a:spcPct val="107000"/>
              </a:lnSpc>
              <a:spcAft>
                <a:spcPts val="800"/>
              </a:spcAft>
            </a:pPr>
            <a:r>
              <a:rPr lang="en-GB" b="1" dirty="0"/>
              <a:t>Transcript:</a:t>
            </a:r>
            <a:br>
              <a:rPr lang="en-GB" dirty="0"/>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[ihr] werdet um 5 Uhr Laufen üben.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[wir] werden meistens vor 8 Uhr nichts essen.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[ihr] werdet eure Leistung verbessern.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[ihr] werdet einen starken Geist entwickeln.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[wir] werden laut nach Hilfe verlangen.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[wir] werden die Pflicht haben, mindestens einige Muskeln zu entwickeln.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[ihr] werdet auf das Ende hoffen, obwohl ihr jung und stark seid.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Obwohl wir meistens die Ferien lieben, werden [wir] diesmal gerne wieder in die Schule gehen! </a:t>
            </a:r>
            <a:br>
              <a:rPr lang="en-GB" dirty="0"/>
            </a:br>
            <a:br>
              <a:rPr lang="en-GB" dirty="0"/>
            </a:br>
            <a:r>
              <a:rPr lang="en-GB" b="1" baseline="0" dirty="0"/>
              <a:t>Word frequency of unknown words and cognates (1 is the most frequent word in German): </a:t>
            </a:r>
          </a:p>
          <a:p>
            <a:r>
              <a:rPr lang="en-GB" b="0" baseline="0" dirty="0" err="1"/>
              <a:t>Hilfe</a:t>
            </a:r>
            <a:r>
              <a:rPr lang="en-GB" b="0" baseline="0" dirty="0"/>
              <a:t> [481] </a:t>
            </a:r>
            <a:r>
              <a:rPr lang="en-GB" b="0" baseline="0" dirty="0" err="1"/>
              <a:t>Muskel</a:t>
            </a:r>
            <a:r>
              <a:rPr lang="en-GB" b="0" baseline="0" dirty="0"/>
              <a:t> [1769] </a:t>
            </a:r>
            <a:r>
              <a:rPr lang="en-US" b="0" dirty="0"/>
              <a:t>Camp [3964]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8270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Click to listen to each sentence again (full sentences, this time).</a:t>
            </a:r>
            <a:br>
              <a:rPr lang="en-GB" dirty="0"/>
            </a:br>
            <a:r>
              <a:rPr lang="en-GB" dirty="0"/>
              <a:t>2. Students write the sentence meaning in English, taking care to categorise it as </a:t>
            </a:r>
            <a:r>
              <a:rPr lang="en-GB" i="1" dirty="0"/>
              <a:t>you all will </a:t>
            </a:r>
            <a:r>
              <a:rPr lang="en-GB" dirty="0"/>
              <a:t>or </a:t>
            </a:r>
            <a:r>
              <a:rPr lang="en-GB" i="1" dirty="0"/>
              <a:t>we will</a:t>
            </a:r>
            <a:r>
              <a:rPr lang="en-GB" dirty="0"/>
              <a:t>.</a:t>
            </a:r>
            <a:br>
              <a:rPr lang="en-GB" dirty="0"/>
            </a:br>
            <a:r>
              <a:rPr lang="en-GB" dirty="0"/>
              <a:t>3. Click to check answers.</a:t>
            </a:r>
          </a:p>
          <a:p>
            <a:endParaRPr lang="en-GB" dirty="0"/>
          </a:p>
          <a:p>
            <a:pPr algn="l">
              <a:lnSpc>
                <a:spcPct val="107000"/>
              </a:lnSpc>
              <a:spcAft>
                <a:spcPts val="800"/>
              </a:spcAft>
            </a:pPr>
            <a:r>
              <a:rPr lang="en-GB" b="1" dirty="0"/>
              <a:t>Transcript:</a:t>
            </a:r>
            <a:br>
              <a:rPr lang="en-GB" dirty="0"/>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Ihr werdet um 5 Uhr Laufen üben.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2. Wir werden meistens vor 8 Uhr nichts essen.</a:t>
            </a:r>
            <a:b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3. Ihr werdet eure Leistung verbessern.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4. Ihr werdet einen starken Geist entwickeln.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5. Wir werden laut nach Hilfe verlangen.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6. Wir werden die Pflicht haben, mindestens einige Muskeln zu entwickeln.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7. Ihr werdet auf das Ende hoffen, obwohl ihr jung und stark seid.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8. Obwohl wir meistens die Ferien lieben, werden wir diesmal gerne wieder in die Schule gehen! </a:t>
            </a:r>
            <a:br>
              <a:rPr lang="en-GB" dirty="0"/>
            </a:br>
            <a:br>
              <a:rPr lang="en-GB" dirty="0"/>
            </a:br>
            <a:r>
              <a:rPr lang="en-GB" b="1" baseline="0" dirty="0"/>
              <a:t>Word frequency (1 is the most frequent word in German): </a:t>
            </a:r>
          </a:p>
          <a:p>
            <a:r>
              <a:rPr lang="en-GB" b="0" baseline="0" dirty="0" err="1"/>
              <a:t>Hilfe</a:t>
            </a:r>
            <a:r>
              <a:rPr lang="en-GB" b="0" baseline="0" dirty="0"/>
              <a:t> [481] </a:t>
            </a:r>
            <a:r>
              <a:rPr lang="en-GB" b="0" baseline="0" dirty="0" err="1"/>
              <a:t>Muskel</a:t>
            </a:r>
            <a:r>
              <a:rPr lang="en-GB" b="0" baseline="0" dirty="0"/>
              <a:t> [1769] </a:t>
            </a:r>
            <a:r>
              <a:rPr lang="en-US" b="0" dirty="0"/>
              <a:t>Camp [3964]</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429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6 minutes</a:t>
            </a:r>
            <a:br>
              <a:rPr lang="en-GB" dirty="0"/>
            </a:br>
            <a:br>
              <a:rPr lang="en-GB" b="1" dirty="0"/>
            </a:br>
            <a:r>
              <a:rPr lang="en-GB" b="1" dirty="0"/>
              <a:t>Aim: </a:t>
            </a:r>
            <a:r>
              <a:rPr lang="en-US" b="0" dirty="0"/>
              <a:t>to </a:t>
            </a:r>
            <a:r>
              <a:rPr lang="en-US" b="0" dirty="0" err="1"/>
              <a:t>practise</a:t>
            </a:r>
            <a:r>
              <a:rPr lang="en-US" b="0" dirty="0"/>
              <a:t> written comprehension of word order 3 and word order 1 syntax, selecting the correct conjunction; in addition, to practice comprehension of vocabulary in longer, more complex sentences. </a:t>
            </a:r>
          </a:p>
          <a:p>
            <a:r>
              <a:rPr lang="en-US" b="0" dirty="0"/>
              <a:t>Students select endings to match the previous sentences as well as choosing which of the two conjunctions (</a:t>
            </a:r>
            <a:r>
              <a:rPr lang="en-US" b="0" i="1" dirty="0" err="1"/>
              <a:t>aber</a:t>
            </a:r>
            <a:r>
              <a:rPr lang="en-US" b="0" dirty="0"/>
              <a:t> or </a:t>
            </a:r>
            <a:r>
              <a:rPr lang="en-US" b="0" i="1" dirty="0" err="1"/>
              <a:t>obwohl</a:t>
            </a:r>
            <a:r>
              <a:rPr lang="en-US" b="0" dirty="0"/>
              <a:t>) is correct. Nb. several options are possible for the sentence matching, but students need to ensure the pronoun and verb endings of the second parts match the first (unless second part uses ‘es </a:t>
            </a:r>
            <a:r>
              <a:rPr lang="en-US" b="0" dirty="0" err="1"/>
              <a:t>ist</a:t>
            </a:r>
            <a:r>
              <a:rPr lang="en-US" b="0" dirty="0"/>
              <a:t>’). </a:t>
            </a:r>
          </a:p>
          <a:p>
            <a:br>
              <a:rPr lang="en-GB" dirty="0"/>
            </a:br>
            <a:br>
              <a:rPr lang="en-GB" dirty="0"/>
            </a:br>
            <a:r>
              <a:rPr lang="en-GB" b="1" dirty="0"/>
              <a:t>Procedure:</a:t>
            </a:r>
            <a:br>
              <a:rPr lang="en-GB" dirty="0"/>
            </a:br>
            <a:r>
              <a:rPr lang="en-GB" dirty="0"/>
              <a:t>1. Students write out correctly the sentence halves A-H, selecting the correct conjunction based on word order.</a:t>
            </a:r>
            <a:br>
              <a:rPr lang="en-GB" dirty="0"/>
            </a:br>
            <a:r>
              <a:rPr lang="en-GB" dirty="0"/>
              <a:t>2. Click to correct.</a:t>
            </a:r>
            <a:br>
              <a:rPr lang="en-GB" dirty="0"/>
            </a:br>
            <a:r>
              <a:rPr lang="en-GB" dirty="0"/>
              <a:t>3. They then read the sentence beginnings 1-8 and write 1-8 next to a plausible ending A-H. Note: more than one answer is possible. </a:t>
            </a:r>
            <a:br>
              <a:rPr lang="en-GB" dirty="0"/>
            </a:br>
            <a:r>
              <a:rPr lang="en-GB" dirty="0"/>
              <a:t>4. Click for suggested answers. Teachers to accept alternative, plausible answers that students may volunteer.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en-US" b="0" dirty="0"/>
              <a:t>Camp [3964] </a:t>
            </a:r>
            <a:r>
              <a:rPr lang="en-GB" b="0" baseline="0" dirty="0" err="1"/>
              <a:t>Hilfe</a:t>
            </a:r>
            <a:r>
              <a:rPr lang="en-GB" b="0" baseline="0" dirty="0"/>
              <a:t> [481] </a:t>
            </a:r>
            <a:r>
              <a:rPr lang="en-GB" b="0" baseline="0" dirty="0" err="1"/>
              <a:t>Muskel</a:t>
            </a:r>
            <a:r>
              <a:rPr lang="en-GB" b="0" baseline="0" dirty="0"/>
              <a:t> [1769] </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2912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 ADDITIONAL (HOMEWORK) PRACTICE SLIDE</a:t>
            </a:r>
          </a:p>
          <a:p>
            <a:r>
              <a:rPr lang="en-GB" b="1" dirty="0"/>
              <a:t>Timing: 8-10 minutes</a:t>
            </a:r>
            <a:br>
              <a:rPr lang="en-GB" dirty="0"/>
            </a:br>
            <a:br>
              <a:rPr lang="en-GB" b="1" dirty="0"/>
            </a:br>
            <a:r>
              <a:rPr lang="en-GB" b="1" dirty="0"/>
              <a:t>Aim: </a:t>
            </a:r>
            <a:r>
              <a:rPr lang="en-GB" b="0" dirty="0"/>
              <a:t>to practise written comprehension and production of masculine nouns and adjectives in R1 (nominative) and R2 (accusative) after definite articles, connecting these with meaning (sentence subject and object).</a:t>
            </a:r>
            <a:br>
              <a:rPr lang="en-GB" dirty="0"/>
            </a:br>
            <a:r>
              <a:rPr lang="en-GB" i="1" dirty="0"/>
              <a:t>Note that</a:t>
            </a:r>
            <a:r>
              <a:rPr lang="en-GB" dirty="0"/>
              <a:t> </a:t>
            </a:r>
            <a:r>
              <a:rPr lang="en-GB" i="1" dirty="0"/>
              <a:t>if desired, teachers could delete the English prompts, leave the German prompts visible from the outset, thus converting the task into comprehension only.</a:t>
            </a:r>
          </a:p>
          <a:p>
            <a:br>
              <a:rPr lang="en-GB" dirty="0"/>
            </a:br>
            <a:r>
              <a:rPr lang="en-GB" b="1" dirty="0"/>
              <a:t>Procedure:</a:t>
            </a:r>
            <a:br>
              <a:rPr lang="en-GB" dirty="0"/>
            </a:br>
            <a:r>
              <a:rPr lang="en-GB" dirty="0"/>
              <a:t>1. Explain the context: Mia writes a letter home to mum, describing her experience at the fitness camp. (Mia </a:t>
            </a:r>
            <a:r>
              <a:rPr lang="en-GB" dirty="0" err="1"/>
              <a:t>schreibt</a:t>
            </a:r>
            <a:r>
              <a:rPr lang="en-GB" dirty="0"/>
              <a:t> </a:t>
            </a:r>
            <a:r>
              <a:rPr lang="en-GB" dirty="0" err="1"/>
              <a:t>Mutti</a:t>
            </a:r>
            <a:r>
              <a:rPr lang="en-GB" dirty="0"/>
              <a:t> </a:t>
            </a:r>
            <a:r>
              <a:rPr lang="en-GB" dirty="0" err="1"/>
              <a:t>einen</a:t>
            </a:r>
            <a:r>
              <a:rPr lang="en-GB" dirty="0"/>
              <a:t> Brief.  Sie </a:t>
            </a:r>
            <a:r>
              <a:rPr lang="en-GB" dirty="0" err="1"/>
              <a:t>beschreibt</a:t>
            </a:r>
            <a:r>
              <a:rPr lang="en-GB" dirty="0"/>
              <a:t> </a:t>
            </a:r>
            <a:r>
              <a:rPr lang="en-GB" dirty="0" err="1"/>
              <a:t>ihre</a:t>
            </a:r>
            <a:r>
              <a:rPr lang="en-GB" dirty="0"/>
              <a:t> </a:t>
            </a:r>
            <a:r>
              <a:rPr lang="en-GB" dirty="0" err="1"/>
              <a:t>Erfahrungen</a:t>
            </a:r>
            <a:r>
              <a:rPr lang="en-GB" dirty="0"/>
              <a:t> am </a:t>
            </a:r>
            <a:r>
              <a:rPr lang="en-GB" dirty="0" err="1"/>
              <a:t>Fitnesscamp</a:t>
            </a:r>
            <a:r>
              <a:rPr lang="en-GB" dirty="0"/>
              <a:t>).</a:t>
            </a:r>
            <a:br>
              <a:rPr lang="en-GB" dirty="0"/>
            </a:br>
            <a:r>
              <a:rPr lang="en-GB" dirty="0"/>
              <a:t>2. Students first select a sentence ending based on the article; whether it is R1 (nominative/</a:t>
            </a:r>
            <a:r>
              <a:rPr lang="en-GB" b="1" dirty="0"/>
              <a:t>der</a:t>
            </a:r>
            <a:r>
              <a:rPr lang="en-GB" dirty="0"/>
              <a:t>) or R2 (accusative/</a:t>
            </a:r>
            <a:r>
              <a:rPr lang="en-GB" b="1" dirty="0"/>
              <a:t>den</a:t>
            </a:r>
            <a:r>
              <a:rPr lang="en-GB" dirty="0"/>
              <a:t>). Do the first one together, then students complete 2-8 independently.</a:t>
            </a:r>
            <a:br>
              <a:rPr lang="en-GB" dirty="0"/>
            </a:br>
            <a:r>
              <a:rPr lang="en-GB" dirty="0"/>
              <a:t>3. Click to correct this stage.</a:t>
            </a:r>
            <a:br>
              <a:rPr lang="en-GB" dirty="0"/>
            </a:br>
            <a:r>
              <a:rPr lang="en-GB" dirty="0"/>
              <a:t>4. Students now write the sentence beginnings, translating the English prompts. Alternatively, students could choose to write their own sentence beginnings – using any masculine nouns, paying attention to the adjective ending. </a:t>
            </a:r>
            <a:br>
              <a:rPr lang="en-GB" dirty="0"/>
            </a:br>
            <a:r>
              <a:rPr lang="en-GB" dirty="0"/>
              <a:t>5. Click to reveal German sentence beginnings and elicit full sentence meanings in English.</a:t>
            </a:r>
            <a:br>
              <a:rPr lang="en-GB" dirty="0"/>
            </a:br>
            <a:r>
              <a:rPr lang="en-GB" dirty="0"/>
              <a:t>6. If students have written their own versions, the teacher can elicit these orally and give appropriate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and cognate words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Mama [802] Laune [3475] Camp [3964] </a:t>
            </a:r>
            <a:r>
              <a:rPr lang="en-US" b="0" dirty="0" err="1"/>
              <a:t>Muskel</a:t>
            </a:r>
            <a:r>
              <a:rPr lang="en-US" b="0" dirty="0"/>
              <a:t> [1769] </a:t>
            </a:r>
            <a:r>
              <a:rPr lang="en-US" b="0" dirty="0" err="1"/>
              <a:t>Kater</a:t>
            </a:r>
            <a:r>
              <a:rPr lang="en-US" b="0" dirty="0"/>
              <a:t> [&gt;5009]</a:t>
            </a:r>
            <a:br>
              <a:rPr lang="en-US" dirty="0"/>
            </a:br>
            <a:r>
              <a:rPr lang="en-US" dirty="0"/>
              <a:t>Source:  Jones, R.L. &amp; </a:t>
            </a:r>
            <a:r>
              <a:rPr lang="en-US" dirty="0" err="1"/>
              <a:t>Tschirner</a:t>
            </a:r>
            <a:r>
              <a:rPr lang="en-US"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435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future tense with </a:t>
            </a:r>
            <a:r>
              <a:rPr lang="en-GB" sz="1200" b="0" i="1" baseline="0" dirty="0" err="1"/>
              <a:t>werden</a:t>
            </a:r>
            <a:r>
              <a:rPr lang="en-GB" sz="1200" b="0" i="1" baseline="0" dirty="0"/>
              <a:t> </a:t>
            </a:r>
            <a:r>
              <a:rPr lang="en-GB" sz="1200" b="0" i="0" baseline="0" dirty="0"/>
              <a:t>(all persons)</a:t>
            </a:r>
            <a:endParaRPr lang="en-GB"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Introduction of word family </a:t>
            </a:r>
            <a:r>
              <a:rPr lang="en-GB" sz="1200" b="0" i="1" dirty="0"/>
              <a:t>Arbeit</a:t>
            </a:r>
            <a:br>
              <a:rPr lang="en-GB" sz="1200" b="0" dirty="0"/>
            </a:br>
            <a:r>
              <a:rPr lang="en-GB" sz="1200" b="0" dirty="0"/>
              <a:t>Consolidation of SSC </a:t>
            </a:r>
            <a:r>
              <a:rPr lang="en-GB" sz="1200" b="1" dirty="0"/>
              <a:t>[-</a:t>
            </a:r>
            <a:r>
              <a:rPr lang="en-GB" sz="1200" b="1" dirty="0" err="1"/>
              <a:t>er</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9.1.2.2</a:t>
            </a:r>
            <a:r>
              <a:rPr lang="en-GB" sz="1200" b="1" i="0" u="none" strike="noStrike" kern="1200" cap="none" baseline="0" dirty="0">
                <a:solidFill>
                  <a:schemeClr val="tx1"/>
                </a:solidFill>
                <a:effectLst/>
                <a:latin typeface="+mn-lt"/>
                <a:ea typeface="Calibri"/>
                <a:cs typeface="Calibri"/>
                <a:sym typeface="Calibri"/>
              </a:rPr>
              <a:t> (introduce)</a:t>
            </a:r>
            <a:r>
              <a:rPr lang="en-GB" sz="1200" b="0"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einige</a:t>
            </a:r>
            <a:r>
              <a:rPr lang="en-GB" sz="1200" b="0" kern="1200" dirty="0">
                <a:solidFill>
                  <a:schemeClr val="tx1"/>
                </a:solidFill>
                <a:effectLst/>
                <a:latin typeface="+mn-lt"/>
                <a:ea typeface="+mn-ea"/>
                <a:cs typeface="+mn-cs"/>
              </a:rPr>
              <a:t> [174] </a:t>
            </a:r>
            <a:r>
              <a:rPr lang="en-GB" sz="1200" b="0" kern="1200" dirty="0" err="1">
                <a:solidFill>
                  <a:schemeClr val="tx1"/>
                </a:solidFill>
                <a:effectLst/>
                <a:latin typeface="+mn-lt"/>
                <a:ea typeface="+mn-ea"/>
                <a:cs typeface="+mn-cs"/>
              </a:rPr>
              <a:t>entwickeln</a:t>
            </a:r>
            <a:r>
              <a:rPr lang="en-GB" sz="1200" b="0" kern="1200" dirty="0">
                <a:solidFill>
                  <a:schemeClr val="tx1"/>
                </a:solidFill>
                <a:effectLst/>
                <a:latin typeface="+mn-lt"/>
                <a:ea typeface="+mn-ea"/>
                <a:cs typeface="+mn-cs"/>
              </a:rPr>
              <a:t> [377] </a:t>
            </a:r>
            <a:r>
              <a:rPr lang="en-GB" sz="1200" b="0" kern="1200" dirty="0" err="1">
                <a:solidFill>
                  <a:schemeClr val="tx1"/>
                </a:solidFill>
                <a:effectLst/>
                <a:latin typeface="+mn-lt"/>
                <a:ea typeface="+mn-ea"/>
                <a:cs typeface="+mn-cs"/>
              </a:rPr>
              <a:t>hoffen</a:t>
            </a:r>
            <a:r>
              <a:rPr lang="en-GB" sz="1200" b="0" kern="1200" dirty="0">
                <a:solidFill>
                  <a:schemeClr val="tx1"/>
                </a:solidFill>
                <a:effectLst/>
                <a:latin typeface="+mn-lt"/>
                <a:ea typeface="+mn-ea"/>
                <a:cs typeface="+mn-cs"/>
              </a:rPr>
              <a:t> [689] </a:t>
            </a:r>
            <a:r>
              <a:rPr lang="en-GB" sz="1200" b="0" kern="1200" dirty="0" err="1">
                <a:solidFill>
                  <a:schemeClr val="tx1"/>
                </a:solidFill>
                <a:effectLst/>
                <a:latin typeface="+mn-lt"/>
                <a:ea typeface="+mn-ea"/>
                <a:cs typeface="+mn-cs"/>
              </a:rPr>
              <a:t>üben</a:t>
            </a:r>
            <a:r>
              <a:rPr lang="en-GB" sz="1200" b="0" kern="1200" dirty="0">
                <a:solidFill>
                  <a:schemeClr val="tx1"/>
                </a:solidFill>
                <a:effectLst/>
                <a:latin typeface="+mn-lt"/>
                <a:ea typeface="+mn-ea"/>
                <a:cs typeface="+mn-cs"/>
              </a:rPr>
              <a:t> [1928] </a:t>
            </a:r>
            <a:r>
              <a:rPr lang="en-GB" sz="1200" b="0" kern="1200" dirty="0" err="1">
                <a:solidFill>
                  <a:schemeClr val="tx1"/>
                </a:solidFill>
                <a:effectLst/>
                <a:latin typeface="+mn-lt"/>
                <a:ea typeface="+mn-ea"/>
                <a:cs typeface="+mn-cs"/>
              </a:rPr>
              <a:t>verbessern</a:t>
            </a:r>
            <a:r>
              <a:rPr lang="en-GB" sz="1200" b="0" kern="1200" dirty="0">
                <a:solidFill>
                  <a:schemeClr val="tx1"/>
                </a:solidFill>
                <a:effectLst/>
                <a:latin typeface="+mn-lt"/>
                <a:ea typeface="+mn-ea"/>
                <a:cs typeface="+mn-cs"/>
              </a:rPr>
              <a:t> [1194] </a:t>
            </a:r>
            <a:r>
              <a:rPr lang="en-GB" sz="1200" b="0" kern="1200" dirty="0" err="1">
                <a:solidFill>
                  <a:schemeClr val="tx1"/>
                </a:solidFill>
                <a:effectLst/>
                <a:latin typeface="+mn-lt"/>
                <a:ea typeface="+mn-ea"/>
                <a:cs typeface="+mn-cs"/>
              </a:rPr>
              <a:t>verlangen</a:t>
            </a:r>
            <a:r>
              <a:rPr lang="en-GB" sz="1200" b="0" kern="1200" dirty="0">
                <a:solidFill>
                  <a:schemeClr val="tx1"/>
                </a:solidFill>
                <a:effectLst/>
                <a:latin typeface="+mn-lt"/>
                <a:ea typeface="+mn-ea"/>
                <a:cs typeface="+mn-cs"/>
              </a:rPr>
              <a:t> [879] </a:t>
            </a:r>
            <a:r>
              <a:rPr lang="en-GB" sz="1200" b="0" kern="1200" dirty="0" err="1">
                <a:solidFill>
                  <a:schemeClr val="tx1"/>
                </a:solidFill>
                <a:effectLst/>
                <a:latin typeface="+mn-lt"/>
                <a:ea typeface="+mn-ea"/>
                <a:cs typeface="+mn-cs"/>
              </a:rPr>
              <a:t>vorhaben</a:t>
            </a:r>
            <a:r>
              <a:rPr lang="en-GB" sz="1200" b="0" kern="1200" dirty="0">
                <a:solidFill>
                  <a:schemeClr val="tx1"/>
                </a:solidFill>
                <a:effectLst/>
                <a:latin typeface="+mn-lt"/>
                <a:ea typeface="+mn-ea"/>
                <a:cs typeface="+mn-cs"/>
              </a:rPr>
              <a:t> [1922] Geist [1426] </a:t>
            </a:r>
            <a:r>
              <a:rPr lang="en-GB" sz="1200" b="0" kern="1200" dirty="0" err="1">
                <a:solidFill>
                  <a:schemeClr val="tx1"/>
                </a:solidFill>
                <a:effectLst/>
                <a:latin typeface="+mn-lt"/>
                <a:ea typeface="+mn-ea"/>
                <a:cs typeface="+mn-cs"/>
              </a:rPr>
              <a:t>Leistung</a:t>
            </a:r>
            <a:r>
              <a:rPr lang="en-GB" sz="1200" b="0" kern="1200" dirty="0">
                <a:solidFill>
                  <a:schemeClr val="tx1"/>
                </a:solidFill>
                <a:effectLst/>
                <a:latin typeface="+mn-lt"/>
                <a:ea typeface="+mn-ea"/>
                <a:cs typeface="+mn-cs"/>
              </a:rPr>
              <a:t> [646] </a:t>
            </a:r>
            <a:r>
              <a:rPr lang="en-GB" sz="1200" b="0" kern="1200" dirty="0" err="1">
                <a:solidFill>
                  <a:schemeClr val="tx1"/>
                </a:solidFill>
                <a:effectLst/>
                <a:latin typeface="+mn-lt"/>
                <a:ea typeface="+mn-ea"/>
                <a:cs typeface="+mn-cs"/>
              </a:rPr>
              <a:t>Pflicht</a:t>
            </a:r>
            <a:r>
              <a:rPr lang="en-GB" sz="1200" b="0" kern="1200" dirty="0">
                <a:solidFill>
                  <a:schemeClr val="tx1"/>
                </a:solidFill>
                <a:effectLst/>
                <a:latin typeface="+mn-lt"/>
                <a:ea typeface="+mn-ea"/>
                <a:cs typeface="+mn-cs"/>
              </a:rPr>
              <a:t> [2048] </a:t>
            </a:r>
            <a:r>
              <a:rPr lang="en-GB" sz="1200" b="0" kern="1200" dirty="0" err="1">
                <a:solidFill>
                  <a:schemeClr val="tx1"/>
                </a:solidFill>
                <a:effectLst/>
                <a:latin typeface="+mn-lt"/>
                <a:ea typeface="+mn-ea"/>
                <a:cs typeface="+mn-cs"/>
              </a:rPr>
              <a:t>laut</a:t>
            </a:r>
            <a:r>
              <a:rPr lang="en-GB" sz="1200" b="0" kern="1200" dirty="0">
                <a:solidFill>
                  <a:schemeClr val="tx1"/>
                </a:solidFill>
                <a:effectLst/>
                <a:latin typeface="+mn-lt"/>
                <a:ea typeface="+mn-ea"/>
                <a:cs typeface="+mn-cs"/>
              </a:rPr>
              <a:t> [774] </a:t>
            </a:r>
            <a:r>
              <a:rPr lang="en-GB" sz="1200" b="0" kern="1200" dirty="0" err="1">
                <a:solidFill>
                  <a:schemeClr val="tx1"/>
                </a:solidFill>
                <a:effectLst/>
                <a:latin typeface="+mn-lt"/>
                <a:ea typeface="+mn-ea"/>
                <a:cs typeface="+mn-cs"/>
              </a:rPr>
              <a:t>meistens</a:t>
            </a:r>
            <a:r>
              <a:rPr lang="en-GB" sz="1200" b="0" kern="1200" dirty="0">
                <a:solidFill>
                  <a:schemeClr val="tx1"/>
                </a:solidFill>
                <a:effectLst/>
                <a:latin typeface="+mn-lt"/>
                <a:ea typeface="+mn-ea"/>
                <a:cs typeface="+mn-cs"/>
              </a:rPr>
              <a:t> [1261] </a:t>
            </a:r>
            <a:r>
              <a:rPr lang="en-GB" sz="1200" b="0" kern="1200" dirty="0" err="1">
                <a:solidFill>
                  <a:schemeClr val="tx1"/>
                </a:solidFill>
                <a:effectLst/>
                <a:latin typeface="+mn-lt"/>
                <a:ea typeface="+mn-ea"/>
                <a:cs typeface="+mn-cs"/>
              </a:rPr>
              <a:t>mindestens</a:t>
            </a:r>
            <a:r>
              <a:rPr lang="en-GB" sz="1200" b="0" kern="1200" dirty="0">
                <a:solidFill>
                  <a:schemeClr val="tx1"/>
                </a:solidFill>
                <a:effectLst/>
                <a:latin typeface="+mn-lt"/>
                <a:ea typeface="+mn-ea"/>
                <a:cs typeface="+mn-cs"/>
              </a:rPr>
              <a:t> [605] </a:t>
            </a:r>
            <a:r>
              <a:rPr lang="en-GB" sz="1200" b="0" kern="1200" dirty="0" err="1">
                <a:solidFill>
                  <a:schemeClr val="tx1"/>
                </a:solidFill>
                <a:effectLst/>
                <a:latin typeface="+mn-lt"/>
                <a:ea typeface="+mn-ea"/>
                <a:cs typeface="+mn-cs"/>
              </a:rPr>
              <a:t>obwohl</a:t>
            </a:r>
            <a:r>
              <a:rPr lang="en-GB" sz="1200" b="0" kern="1200" dirty="0">
                <a:solidFill>
                  <a:schemeClr val="tx1"/>
                </a:solidFill>
                <a:effectLst/>
                <a:latin typeface="+mn-lt"/>
                <a:ea typeface="+mn-ea"/>
                <a:cs typeface="+mn-cs"/>
              </a:rPr>
              <a:t> [390]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9.1.1.7 (revisit)</a:t>
            </a:r>
            <a:r>
              <a:rPr lang="en-GB" sz="1200" b="1"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begonnen</a:t>
            </a:r>
            <a:r>
              <a:rPr lang="en-GB" sz="1200" b="0" kern="1200" dirty="0">
                <a:solidFill>
                  <a:schemeClr val="tx1"/>
                </a:solidFill>
                <a:effectLst/>
                <a:latin typeface="+mn-lt"/>
                <a:ea typeface="+mn-ea"/>
                <a:cs typeface="+mn-cs"/>
              </a:rPr>
              <a:t> [251] </a:t>
            </a:r>
            <a:r>
              <a:rPr lang="en-GB" sz="1200" b="0" kern="1200" dirty="0" err="1">
                <a:solidFill>
                  <a:schemeClr val="tx1"/>
                </a:solidFill>
                <a:effectLst/>
                <a:latin typeface="+mn-lt"/>
                <a:ea typeface="+mn-ea"/>
                <a:cs typeface="+mn-cs"/>
              </a:rPr>
              <a:t>verbracht</a:t>
            </a:r>
            <a:r>
              <a:rPr lang="en-GB" sz="1200" b="0" kern="1200" dirty="0">
                <a:solidFill>
                  <a:schemeClr val="tx1"/>
                </a:solidFill>
                <a:effectLst/>
                <a:latin typeface="+mn-lt"/>
                <a:ea typeface="+mn-ea"/>
                <a:cs typeface="+mn-cs"/>
              </a:rPr>
              <a:t> [1391] </a:t>
            </a:r>
            <a:r>
              <a:rPr lang="en-GB" sz="1200" b="0" kern="1200" dirty="0" err="1">
                <a:solidFill>
                  <a:schemeClr val="tx1"/>
                </a:solidFill>
                <a:effectLst/>
                <a:latin typeface="+mn-lt"/>
                <a:ea typeface="+mn-ea"/>
                <a:cs typeface="+mn-cs"/>
              </a:rPr>
              <a:t>verlassen</a:t>
            </a:r>
            <a:r>
              <a:rPr lang="en-GB" sz="1200" b="0" kern="1200" dirty="0">
                <a:solidFill>
                  <a:schemeClr val="tx1"/>
                </a:solidFill>
                <a:effectLst/>
                <a:latin typeface="+mn-lt"/>
                <a:ea typeface="+mn-ea"/>
                <a:cs typeface="+mn-cs"/>
              </a:rPr>
              <a:t> [450] Bund [1127] DDR (Deutsche </a:t>
            </a:r>
            <a:r>
              <a:rPr lang="en-GB" sz="1200" b="0" kern="1200" dirty="0" err="1">
                <a:solidFill>
                  <a:schemeClr val="tx1"/>
                </a:solidFill>
                <a:effectLst/>
                <a:latin typeface="+mn-lt"/>
                <a:ea typeface="+mn-ea"/>
                <a:cs typeface="+mn-cs"/>
              </a:rPr>
              <a:t>Demokratische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Republik</a:t>
            </a:r>
            <a:r>
              <a:rPr lang="en-GB" sz="1200" b="0" kern="1200" dirty="0">
                <a:solidFill>
                  <a:schemeClr val="tx1"/>
                </a:solidFill>
                <a:effectLst/>
                <a:latin typeface="+mn-lt"/>
                <a:ea typeface="+mn-ea"/>
                <a:cs typeface="+mn-cs"/>
              </a:rPr>
              <a:t>) [1348] </a:t>
            </a:r>
            <a:r>
              <a:rPr lang="en-GB" sz="1200" b="0" kern="1200" dirty="0" err="1">
                <a:solidFill>
                  <a:schemeClr val="tx1"/>
                </a:solidFill>
                <a:effectLst/>
                <a:latin typeface="+mn-lt"/>
                <a:ea typeface="+mn-ea"/>
                <a:cs typeface="+mn-cs"/>
              </a:rPr>
              <a:t>Freiheit</a:t>
            </a:r>
            <a:r>
              <a:rPr lang="en-GB" sz="1200" b="0" kern="1200" dirty="0">
                <a:solidFill>
                  <a:schemeClr val="tx1"/>
                </a:solidFill>
                <a:effectLst/>
                <a:latin typeface="+mn-lt"/>
                <a:ea typeface="+mn-ea"/>
                <a:cs typeface="+mn-cs"/>
              </a:rPr>
              <a:t> [814] </a:t>
            </a:r>
            <a:r>
              <a:rPr lang="en-GB" sz="1200" b="0" kern="1200" dirty="0" err="1">
                <a:solidFill>
                  <a:schemeClr val="tx1"/>
                </a:solidFill>
                <a:effectLst/>
                <a:latin typeface="+mn-lt"/>
                <a:ea typeface="+mn-ea"/>
                <a:cs typeface="+mn-cs"/>
              </a:rPr>
              <a:t>Gegenwart</a:t>
            </a:r>
            <a:r>
              <a:rPr lang="en-GB" sz="1200" b="0" kern="1200" dirty="0">
                <a:solidFill>
                  <a:schemeClr val="tx1"/>
                </a:solidFill>
                <a:effectLst/>
                <a:latin typeface="+mn-lt"/>
                <a:ea typeface="+mn-ea"/>
                <a:cs typeface="+mn-cs"/>
              </a:rPr>
              <a:t> [1932] Krieg [575] </a:t>
            </a:r>
            <a:r>
              <a:rPr lang="en-GB" sz="1200" b="0" kern="1200" dirty="0" err="1">
                <a:solidFill>
                  <a:schemeClr val="tx1"/>
                </a:solidFill>
                <a:effectLst/>
                <a:latin typeface="+mn-lt"/>
                <a:ea typeface="+mn-ea"/>
                <a:cs typeface="+mn-cs"/>
              </a:rPr>
              <a:t>Unfall</a:t>
            </a:r>
            <a:r>
              <a:rPr lang="en-GB" sz="1200" b="0" kern="1200" dirty="0">
                <a:solidFill>
                  <a:schemeClr val="tx1"/>
                </a:solidFill>
                <a:effectLst/>
                <a:latin typeface="+mn-lt"/>
                <a:ea typeface="+mn-ea"/>
                <a:cs typeface="+mn-cs"/>
              </a:rPr>
              <a:t> [1995] </a:t>
            </a:r>
            <a:r>
              <a:rPr lang="en-GB" sz="1200" b="0" kern="1200" dirty="0" err="1">
                <a:solidFill>
                  <a:schemeClr val="tx1"/>
                </a:solidFill>
                <a:effectLst/>
                <a:latin typeface="+mn-lt"/>
                <a:ea typeface="+mn-ea"/>
                <a:cs typeface="+mn-cs"/>
              </a:rPr>
              <a:t>Vergangenheit</a:t>
            </a:r>
            <a:r>
              <a:rPr lang="en-GB" sz="1200" b="0" kern="1200" dirty="0">
                <a:solidFill>
                  <a:schemeClr val="tx1"/>
                </a:solidFill>
                <a:effectLst/>
                <a:latin typeface="+mn-lt"/>
                <a:ea typeface="+mn-ea"/>
                <a:cs typeface="+mn-cs"/>
              </a:rPr>
              <a:t> [1196] </a:t>
            </a:r>
            <a:r>
              <a:rPr lang="en-GB" sz="1200" b="0" kern="1200" dirty="0" err="1">
                <a:solidFill>
                  <a:schemeClr val="tx1"/>
                </a:solidFill>
                <a:effectLst/>
                <a:latin typeface="+mn-lt"/>
                <a:ea typeface="+mn-ea"/>
                <a:cs typeface="+mn-cs"/>
              </a:rPr>
              <a:t>Zukunft</a:t>
            </a:r>
            <a:r>
              <a:rPr lang="en-GB" sz="1200" b="0" kern="1200" dirty="0">
                <a:solidFill>
                  <a:schemeClr val="tx1"/>
                </a:solidFill>
                <a:effectLst/>
                <a:latin typeface="+mn-lt"/>
                <a:ea typeface="+mn-ea"/>
                <a:cs typeface="+mn-cs"/>
              </a:rPr>
              <a:t> [469] </a:t>
            </a:r>
            <a:r>
              <a:rPr lang="en-GB" sz="1200" b="0" kern="1200" dirty="0" err="1">
                <a:solidFill>
                  <a:schemeClr val="tx1"/>
                </a:solidFill>
                <a:effectLst/>
                <a:latin typeface="+mn-lt"/>
                <a:ea typeface="+mn-ea"/>
                <a:cs typeface="+mn-cs"/>
              </a:rPr>
              <a:t>einzig</a:t>
            </a:r>
            <a:r>
              <a:rPr lang="en-GB" sz="1200" b="0" kern="1200" dirty="0">
                <a:solidFill>
                  <a:schemeClr val="tx1"/>
                </a:solidFill>
                <a:effectLst/>
                <a:latin typeface="+mn-lt"/>
                <a:ea typeface="+mn-ea"/>
                <a:cs typeface="+mn-cs"/>
              </a:rPr>
              <a:t> [343] </a:t>
            </a:r>
            <a:r>
              <a:rPr lang="en-GB" sz="1200" b="0" kern="1200" dirty="0" err="1">
                <a:solidFill>
                  <a:schemeClr val="tx1"/>
                </a:solidFill>
                <a:effectLst/>
                <a:latin typeface="+mn-lt"/>
                <a:ea typeface="+mn-ea"/>
                <a:cs typeface="+mn-cs"/>
              </a:rPr>
              <a:t>eines</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Tages</a:t>
            </a:r>
            <a:r>
              <a:rPr lang="en-GB" sz="1200" b="0" kern="1200" dirty="0">
                <a:solidFill>
                  <a:schemeClr val="tx1"/>
                </a:solidFill>
                <a:effectLst/>
                <a:latin typeface="+mn-lt"/>
                <a:ea typeface="+mn-ea"/>
                <a:cs typeface="+mn-cs"/>
              </a:rPr>
              <a:t>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8.3.2.1 (revisit)</a:t>
            </a:r>
            <a:r>
              <a:rPr lang="en-GB" sz="1200" b="0" i="0" u="none" strike="noStrike" kern="1200" cap="none" baseline="0" dirty="0">
                <a:solidFill>
                  <a:schemeClr val="tx1"/>
                </a:solidFill>
                <a:effectLst/>
                <a:latin typeface="+mn-lt"/>
                <a:ea typeface="Calibri"/>
                <a:cs typeface="Calibri"/>
                <a:sym typeface="Calibri"/>
              </a:rPr>
              <a:t> </a:t>
            </a:r>
            <a:r>
              <a:rPr lang="en-GB" sz="1200" b="0" kern="1200" dirty="0" err="1">
                <a:solidFill>
                  <a:schemeClr val="tx1"/>
                </a:solidFill>
                <a:effectLst/>
                <a:latin typeface="+mn-lt"/>
                <a:ea typeface="+mn-ea"/>
                <a:cs typeface="+mn-cs"/>
              </a:rPr>
              <a:t>bringen</a:t>
            </a:r>
            <a:r>
              <a:rPr lang="en-GB" sz="1200" b="0" kern="1200" dirty="0">
                <a:solidFill>
                  <a:schemeClr val="tx1"/>
                </a:solidFill>
                <a:effectLst/>
                <a:latin typeface="+mn-lt"/>
                <a:ea typeface="+mn-ea"/>
                <a:cs typeface="+mn-cs"/>
              </a:rPr>
              <a:t> [153] </a:t>
            </a:r>
            <a:r>
              <a:rPr lang="en-GB" sz="1200" b="0" kern="1200" dirty="0" err="1">
                <a:solidFill>
                  <a:schemeClr val="tx1"/>
                </a:solidFill>
                <a:effectLst/>
                <a:latin typeface="+mn-lt"/>
                <a:ea typeface="+mn-ea"/>
                <a:cs typeface="+mn-cs"/>
              </a:rPr>
              <a:t>gebracht</a:t>
            </a:r>
            <a:r>
              <a:rPr lang="en-GB" sz="1200" b="0" kern="1200" dirty="0">
                <a:solidFill>
                  <a:schemeClr val="tx1"/>
                </a:solidFill>
                <a:effectLst/>
                <a:latin typeface="+mn-lt"/>
                <a:ea typeface="+mn-ea"/>
                <a:cs typeface="+mn-cs"/>
              </a:rPr>
              <a:t> [153] </a:t>
            </a:r>
            <a:r>
              <a:rPr lang="en-GB" sz="1200" b="0" kern="1200" dirty="0" err="1">
                <a:solidFill>
                  <a:schemeClr val="tx1"/>
                </a:solidFill>
                <a:effectLst/>
                <a:latin typeface="+mn-lt"/>
                <a:ea typeface="+mn-ea"/>
                <a:cs typeface="+mn-cs"/>
              </a:rPr>
              <a:t>verlieren</a:t>
            </a:r>
            <a:r>
              <a:rPr lang="en-GB" sz="1200" b="0" kern="1200" dirty="0">
                <a:solidFill>
                  <a:schemeClr val="tx1"/>
                </a:solidFill>
                <a:effectLst/>
                <a:latin typeface="+mn-lt"/>
                <a:ea typeface="+mn-ea"/>
                <a:cs typeface="+mn-cs"/>
              </a:rPr>
              <a:t> [313] </a:t>
            </a:r>
            <a:r>
              <a:rPr lang="en-GB" sz="1200" b="0" kern="1200" dirty="0" err="1">
                <a:solidFill>
                  <a:schemeClr val="tx1"/>
                </a:solidFill>
                <a:effectLst/>
                <a:latin typeface="+mn-lt"/>
                <a:ea typeface="+mn-ea"/>
                <a:cs typeface="+mn-cs"/>
              </a:rPr>
              <a:t>verloren</a:t>
            </a:r>
            <a:r>
              <a:rPr lang="en-GB" sz="1200" b="0" kern="1200" dirty="0">
                <a:solidFill>
                  <a:schemeClr val="tx1"/>
                </a:solidFill>
                <a:effectLst/>
                <a:latin typeface="+mn-lt"/>
                <a:ea typeface="+mn-ea"/>
                <a:cs typeface="+mn-cs"/>
              </a:rPr>
              <a:t> [313] </a:t>
            </a:r>
            <a:r>
              <a:rPr lang="en-GB" sz="1200" b="0" kern="1200" dirty="0" err="1">
                <a:solidFill>
                  <a:schemeClr val="tx1"/>
                </a:solidFill>
                <a:effectLst/>
                <a:latin typeface="+mn-lt"/>
                <a:ea typeface="+mn-ea"/>
                <a:cs typeface="+mn-cs"/>
              </a:rPr>
              <a:t>Insel</a:t>
            </a:r>
            <a:r>
              <a:rPr lang="en-GB" sz="1200" b="0" kern="1200" dirty="0">
                <a:solidFill>
                  <a:schemeClr val="tx1"/>
                </a:solidFill>
                <a:effectLst/>
                <a:latin typeface="+mn-lt"/>
                <a:ea typeface="+mn-ea"/>
                <a:cs typeface="+mn-cs"/>
              </a:rPr>
              <a:t> [1029] Meer [852] </a:t>
            </a:r>
            <a:r>
              <a:rPr lang="en-GB" sz="1200" b="0" kern="1200" dirty="0" err="1">
                <a:solidFill>
                  <a:schemeClr val="tx1"/>
                </a:solidFill>
                <a:effectLst/>
                <a:latin typeface="+mn-lt"/>
                <a:ea typeface="+mn-ea"/>
                <a:cs typeface="+mn-cs"/>
              </a:rPr>
              <a:t>Reise</a:t>
            </a:r>
            <a:r>
              <a:rPr lang="en-GB" sz="1200" b="0" kern="1200" dirty="0">
                <a:solidFill>
                  <a:schemeClr val="tx1"/>
                </a:solidFill>
                <a:effectLst/>
                <a:latin typeface="+mn-lt"/>
                <a:ea typeface="+mn-ea"/>
                <a:cs typeface="+mn-cs"/>
              </a:rPr>
              <a:t> [734] Wind [1124] </a:t>
            </a:r>
            <a:r>
              <a:rPr lang="en-GB" sz="1200" b="0" kern="1200" dirty="0" err="1">
                <a:solidFill>
                  <a:schemeClr val="tx1"/>
                </a:solidFill>
                <a:effectLst/>
                <a:latin typeface="+mn-lt"/>
                <a:ea typeface="+mn-ea"/>
                <a:cs typeface="+mn-cs"/>
              </a:rPr>
              <a:t>halb</a:t>
            </a:r>
            <a:r>
              <a:rPr lang="en-GB" sz="1200" b="0" kern="1200" dirty="0">
                <a:solidFill>
                  <a:schemeClr val="tx1"/>
                </a:solidFill>
                <a:effectLst/>
                <a:latin typeface="+mn-lt"/>
                <a:ea typeface="+mn-ea"/>
                <a:cs typeface="+mn-cs"/>
              </a:rPr>
              <a:t> [443] stark [178] nach</a:t>
            </a:r>
            <a:r>
              <a:rPr lang="en-GB" sz="1200" b="0" kern="1200" baseline="30000" dirty="0">
                <a:solidFill>
                  <a:schemeClr val="tx1"/>
                </a:solidFill>
                <a:effectLst/>
                <a:latin typeface="+mn-lt"/>
                <a:ea typeface="+mn-ea"/>
                <a:cs typeface="+mn-cs"/>
              </a:rPr>
              <a:t>2</a:t>
            </a:r>
            <a:r>
              <a:rPr lang="en-GB" sz="1200" b="0" kern="1200" dirty="0">
                <a:solidFill>
                  <a:schemeClr val="tx1"/>
                </a:solidFill>
                <a:effectLst/>
                <a:latin typeface="+mn-lt"/>
                <a:ea typeface="+mn-ea"/>
                <a:cs typeface="+mn-cs"/>
              </a:rPr>
              <a:t> [34] vor</a:t>
            </a:r>
            <a:r>
              <a:rPr lang="en-GB" sz="1200" b="0" kern="1200" baseline="30000" dirty="0">
                <a:solidFill>
                  <a:schemeClr val="tx1"/>
                </a:solidFill>
                <a:effectLst/>
                <a:latin typeface="+mn-lt"/>
                <a:ea typeface="+mn-ea"/>
                <a:cs typeface="+mn-cs"/>
              </a:rPr>
              <a:t>3</a:t>
            </a:r>
            <a:r>
              <a:rPr lang="en-GB" sz="1200" b="0" kern="1200" dirty="0">
                <a:solidFill>
                  <a:schemeClr val="tx1"/>
                </a:solidFill>
                <a:effectLst/>
                <a:latin typeface="+mn-lt"/>
                <a:ea typeface="+mn-ea"/>
                <a:cs typeface="+mn-cs"/>
              </a:rPr>
              <a:t> [50]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18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practise the new word pattern in oral production. Students swap roles on the next slide.</a:t>
            </a:r>
          </a:p>
          <a:p>
            <a:r>
              <a:rPr lang="en-GB" b="0" dirty="0"/>
              <a:t>Note: English translations have been added for the new words. </a:t>
            </a:r>
            <a:br>
              <a:rPr lang="en-GB" dirty="0"/>
            </a:br>
            <a:endParaRPr lang="en-GB" dirty="0"/>
          </a:p>
          <a:p>
            <a:r>
              <a:rPr lang="en-GB"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Click through the animations to model the task.</a:t>
            </a:r>
          </a:p>
          <a:p>
            <a:r>
              <a:rPr lang="en-GB" b="0" dirty="0"/>
              <a:t>2. Person A reads out 5 feminine-ending jobs of their choice. For each one, person B says the masculine form. Then they swap roles and repeat the task.</a:t>
            </a:r>
            <a:br>
              <a:rPr lang="en-GB" b="0" dirty="0"/>
            </a:br>
            <a:r>
              <a:rPr lang="en-GB" b="0" dirty="0"/>
              <a:t>3</a:t>
            </a:r>
            <a:r>
              <a:rPr lang="en-GB" dirty="0"/>
              <a:t>. Use timer, if appropriate for your class.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unknown words and cognates (1 is the most frequent word in German): </a:t>
            </a:r>
            <a:br>
              <a:rPr lang="en-GB" baseline="0" dirty="0"/>
            </a:br>
            <a:r>
              <a:rPr lang="en-GB" baseline="0" dirty="0" err="1"/>
              <a:t>Arzt</a:t>
            </a:r>
            <a:r>
              <a:rPr lang="en-GB" baseline="0" dirty="0"/>
              <a:t> [&gt;5009] </a:t>
            </a:r>
            <a:r>
              <a:rPr lang="en-GB" baseline="0" dirty="0" err="1"/>
              <a:t>Friseur</a:t>
            </a:r>
            <a:r>
              <a:rPr lang="en-GB" baseline="0" dirty="0"/>
              <a:t> [&gt;5009] </a:t>
            </a:r>
            <a:r>
              <a:rPr lang="en-GB" baseline="0" dirty="0" err="1"/>
              <a:t>Gärtner</a:t>
            </a:r>
            <a:r>
              <a:rPr lang="en-GB" baseline="0" dirty="0"/>
              <a:t> [&gt;5009] </a:t>
            </a:r>
            <a:r>
              <a:rPr lang="en-GB" baseline="0" dirty="0" err="1"/>
              <a:t>Mechaniker</a:t>
            </a:r>
            <a:r>
              <a:rPr lang="en-GB" baseline="0" dirty="0"/>
              <a:t> [&gt;5009] </a:t>
            </a:r>
            <a:r>
              <a:rPr lang="en-GB" sz="1200" kern="1200" dirty="0">
                <a:solidFill>
                  <a:schemeClr val="tx1"/>
                </a:solidFill>
                <a:effectLst/>
                <a:latin typeface="+mn-lt"/>
                <a:ea typeface="+mn-ea"/>
                <a:cs typeface="+mn-cs"/>
              </a:rPr>
              <a:t>Mitarbeiter [639] Trainer [1003] </a:t>
            </a:r>
            <a:r>
              <a:rPr lang="en-GB" sz="1200" kern="1200" dirty="0" err="1">
                <a:solidFill>
                  <a:schemeClr val="tx1"/>
                </a:solidFill>
                <a:effectLst/>
                <a:latin typeface="+mn-lt"/>
                <a:ea typeface="+mn-ea"/>
                <a:cs typeface="+mn-cs"/>
              </a:rPr>
              <a:t>Fahrer</a:t>
            </a:r>
            <a:r>
              <a:rPr lang="en-GB" sz="1200" kern="1200" dirty="0">
                <a:solidFill>
                  <a:schemeClr val="tx1"/>
                </a:solidFill>
                <a:effectLst/>
                <a:latin typeface="+mn-lt"/>
                <a:ea typeface="+mn-ea"/>
                <a:cs typeface="+mn-cs"/>
              </a:rPr>
              <a:t> [1554] </a:t>
            </a:r>
            <a:r>
              <a:rPr lang="en-GB" sz="1200" kern="1200" dirty="0" err="1">
                <a:solidFill>
                  <a:schemeClr val="tx1"/>
                </a:solidFill>
                <a:effectLst/>
                <a:latin typeface="+mn-lt"/>
                <a:ea typeface="+mn-ea"/>
                <a:cs typeface="+mn-cs"/>
              </a:rPr>
              <a:t>Käufer</a:t>
            </a:r>
            <a:r>
              <a:rPr lang="en-GB" sz="1200" kern="1200" dirty="0">
                <a:solidFill>
                  <a:schemeClr val="tx1"/>
                </a:solidFill>
                <a:effectLst/>
                <a:latin typeface="+mn-lt"/>
                <a:ea typeface="+mn-ea"/>
                <a:cs typeface="+mn-cs"/>
              </a:rPr>
              <a:t> [2051] </a:t>
            </a:r>
            <a:r>
              <a:rPr lang="en-GB" sz="1200" kern="1200" dirty="0" err="1">
                <a:solidFill>
                  <a:schemeClr val="tx1"/>
                </a:solidFill>
                <a:effectLst/>
                <a:latin typeface="+mn-lt"/>
                <a:ea typeface="+mn-ea"/>
                <a:cs typeface="+mn-cs"/>
              </a:rPr>
              <a:t>Verkäufer</a:t>
            </a:r>
            <a:r>
              <a:rPr lang="en-GB" sz="1200" kern="1200" dirty="0">
                <a:solidFill>
                  <a:schemeClr val="tx1"/>
                </a:solidFill>
                <a:effectLst/>
                <a:latin typeface="+mn-lt"/>
                <a:ea typeface="+mn-ea"/>
                <a:cs typeface="+mn-cs"/>
              </a:rPr>
              <a:t> [2374]  </a:t>
            </a:r>
            <a:r>
              <a:rPr lang="en-GB" sz="1200" kern="1200" dirty="0" err="1">
                <a:solidFill>
                  <a:schemeClr val="tx1"/>
                </a:solidFill>
                <a:effectLst/>
                <a:latin typeface="+mn-lt"/>
                <a:ea typeface="+mn-ea"/>
                <a:cs typeface="+mn-cs"/>
              </a:rPr>
              <a:t>Übersetzer</a:t>
            </a:r>
            <a:r>
              <a:rPr lang="en-GB" sz="1200" kern="1200" dirty="0">
                <a:solidFill>
                  <a:schemeClr val="tx1"/>
                </a:solidFill>
                <a:effectLst/>
                <a:latin typeface="+mn-lt"/>
                <a:ea typeface="+mn-ea"/>
                <a:cs typeface="+mn-cs"/>
              </a:rPr>
              <a:t> [2902] </a:t>
            </a:r>
            <a:r>
              <a:rPr lang="en-GB" sz="1200" kern="1200" dirty="0" err="1">
                <a:solidFill>
                  <a:schemeClr val="tx1"/>
                </a:solidFill>
                <a:effectLst/>
                <a:latin typeface="+mn-lt"/>
                <a:ea typeface="+mn-ea"/>
                <a:cs typeface="+mn-cs"/>
              </a:rPr>
              <a:t>übersetzen</a:t>
            </a:r>
            <a:r>
              <a:rPr lang="en-GB" sz="1200" kern="1200" dirty="0">
                <a:solidFill>
                  <a:schemeClr val="tx1"/>
                </a:solidFill>
                <a:effectLst/>
                <a:latin typeface="+mn-lt"/>
                <a:ea typeface="+mn-ea"/>
                <a:cs typeface="+mn-cs"/>
              </a:rPr>
              <a:t> [1765] </a:t>
            </a:r>
            <a:r>
              <a:rPr lang="en-GB" sz="1200" kern="1200" dirty="0" err="1">
                <a:solidFill>
                  <a:schemeClr val="tx1"/>
                </a:solidFill>
                <a:effectLst/>
                <a:latin typeface="+mn-lt"/>
                <a:ea typeface="+mn-ea"/>
                <a:cs typeface="+mn-cs"/>
              </a:rPr>
              <a:t>lehren</a:t>
            </a:r>
            <a:r>
              <a:rPr lang="en-GB" sz="1200" kern="1200" dirty="0">
                <a:solidFill>
                  <a:schemeClr val="tx1"/>
                </a:solidFill>
                <a:effectLst/>
                <a:latin typeface="+mn-lt"/>
                <a:ea typeface="+mn-ea"/>
                <a:cs typeface="+mn-cs"/>
              </a:rPr>
              <a:t> [2540] </a:t>
            </a:r>
            <a:r>
              <a:rPr lang="en-GB" sz="1200" kern="1200" dirty="0" err="1">
                <a:solidFill>
                  <a:schemeClr val="tx1"/>
                </a:solidFill>
                <a:effectLst/>
                <a:latin typeface="+mn-lt"/>
                <a:ea typeface="+mn-ea"/>
                <a:cs typeface="+mn-cs"/>
              </a:rPr>
              <a:t>schauspielen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managen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singen</a:t>
            </a:r>
            <a:r>
              <a:rPr lang="en-GB" sz="1200" kern="1200" dirty="0">
                <a:solidFill>
                  <a:schemeClr val="tx1"/>
                </a:solidFill>
                <a:effectLst/>
                <a:latin typeface="+mn-lt"/>
                <a:ea typeface="+mn-ea"/>
                <a:cs typeface="+mn-cs"/>
              </a:rPr>
              <a:t> [1063] </a:t>
            </a:r>
            <a:r>
              <a:rPr lang="en-GB" sz="1200" kern="1200" dirty="0" err="1">
                <a:solidFill>
                  <a:schemeClr val="tx1"/>
                </a:solidFill>
                <a:effectLst/>
                <a:latin typeface="+mn-lt"/>
                <a:ea typeface="+mn-ea"/>
                <a:cs typeface="+mn-cs"/>
              </a:rPr>
              <a:t>helfen</a:t>
            </a:r>
            <a:r>
              <a:rPr lang="en-GB" sz="1200" kern="1200" dirty="0">
                <a:solidFill>
                  <a:schemeClr val="tx1"/>
                </a:solidFill>
                <a:effectLst/>
                <a:latin typeface="+mn-lt"/>
                <a:ea typeface="+mn-ea"/>
                <a:cs typeface="+mn-cs"/>
              </a:rPr>
              <a:t> [338] </a:t>
            </a:r>
            <a:r>
              <a:rPr lang="en-GB" sz="1200" kern="1200" dirty="0" err="1">
                <a:solidFill>
                  <a:schemeClr val="tx1"/>
                </a:solidFill>
                <a:effectLst/>
                <a:latin typeface="+mn-lt"/>
                <a:ea typeface="+mn-ea"/>
                <a:cs typeface="+mn-cs"/>
              </a:rPr>
              <a:t>forschen</a:t>
            </a:r>
            <a:r>
              <a:rPr lang="en-GB" sz="1200" kern="1200" dirty="0">
                <a:solidFill>
                  <a:schemeClr val="tx1"/>
                </a:solidFill>
                <a:effectLst/>
                <a:latin typeface="+mn-lt"/>
                <a:ea typeface="+mn-ea"/>
                <a:cs typeface="+mn-cs"/>
              </a:rPr>
              <a:t> [4222]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35122028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Aim: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to practise the new word pattern in oral production. This is slide 2. This time only the English translation and the icon is visible, students have to recall the German word.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1. Student B says 5 feminine-ending jobs of their choice. (This time, students have to recall the German word).</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2. Student A gives the masculine form.</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3. Swap roles to repeat the task.</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4. Use timer if appropriate for your class.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panose="020F0502020204030204"/>
                <a:ea typeface="+mn-ea"/>
                <a:cs typeface="+mn-cs"/>
              </a:rPr>
              <a:t>Word frequency unknown words and cognates (1 is the most frequent word in German): </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Arzt</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Friseur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Gärtner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Mechaniker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[&gt;5009] Mitarbeiter [639] Trainer [1003]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Fahrer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[1554]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Käufer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[2051]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Verkäufer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[2374]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Übersetzer</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[2902]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übersetzen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[1765]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lehren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[2540]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schauspielen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managen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singen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[1063]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helfen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[338] </a:t>
            </a:r>
            <a:r>
              <a:rPr kumimoji="0" lang="en-GB" sz="1200" b="0" i="0" u="none" strike="noStrike" kern="1200" cap="none" spc="0" normalizeH="0" baseline="0" noProof="0" dirty="0" err="1">
                <a:ln>
                  <a:noFill/>
                </a:ln>
                <a:solidFill>
                  <a:prstClr val="black"/>
                </a:solidFill>
                <a:effectLst/>
                <a:uLnTx/>
                <a:uFillTx/>
                <a:latin typeface="Calibri" panose="020F0502020204030204"/>
                <a:ea typeface="+mn-ea"/>
                <a:cs typeface="+mn-cs"/>
              </a:rPr>
              <a:t>forschen</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 [4222]</a:t>
            </a:r>
            <a:b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Source:  Jones, R.L. &amp; </a:t>
            </a:r>
            <a:r>
              <a:rPr kumimoji="0" lang="en-GB" sz="1200" b="0" i="1" u="none" strike="noStrike" kern="1200" cap="none" spc="0" normalizeH="0" baseline="0" noProof="0" dirty="0" err="1">
                <a:ln>
                  <a:noFill/>
                </a:ln>
                <a:solidFill>
                  <a:prstClr val="black"/>
                </a:solidFill>
                <a:effectLst/>
                <a:uLnTx/>
                <a:uFillTx/>
                <a:latin typeface="Calibri" panose="020F0502020204030204"/>
                <a:ea typeface="+mn-ea"/>
                <a:cs typeface="+mn-cs"/>
              </a:rPr>
              <a:t>Tschirner</a:t>
            </a:r>
            <a:r>
              <a:rPr kumimoji="0" lang="en-GB" sz="1200" b="0" i="1" u="none" strike="noStrike" kern="1200" cap="none" spc="0" normalizeH="0" baseline="0" noProof="0" dirty="0">
                <a:ln>
                  <a:noFill/>
                </a:ln>
                <a:solidFill>
                  <a:prstClr val="black"/>
                </a:solidFill>
                <a:effectLst/>
                <a:uLnTx/>
                <a:uFillTx/>
                <a:latin typeface="Calibri" panose="020F0502020204030204"/>
                <a:ea typeface="+mn-ea"/>
                <a:cs typeface="+mn-cs"/>
              </a:rPr>
              <a:t>, E. (2019).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2112018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ANSWER SLIDE AND/OR ALTERNATIVE LESS CHALLENGING VERSION</a:t>
            </a:r>
            <a:br>
              <a:rPr kumimoji="0" lang="en-GB" sz="1200" b="1" i="0" u="none" strike="noStrike" kern="1200" cap="none" spc="0" normalizeH="0" baseline="0" noProof="0" dirty="0">
                <a:ln>
                  <a:noFill/>
                </a:ln>
                <a:solidFill>
                  <a:prstClr val="black"/>
                </a:solidFill>
                <a:effectLst/>
                <a:uLnTx/>
                <a:uFillTx/>
                <a:latin typeface="+mn-lt"/>
                <a:ea typeface="+mn-ea"/>
                <a:cs typeface="+mn-cs"/>
              </a:rPr>
            </a:br>
            <a:endParaRPr kumimoji="0" lang="en-GB" sz="12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This slide includes all the words in both languages plus icons, and native speaker audio versions of all of the words.</a:t>
            </a:r>
            <a:br>
              <a:rPr kumimoji="0" lang="en-GB" sz="1200" b="1" i="0" u="none" strike="noStrike" kern="1200" cap="none" spc="0" normalizeH="0" baseline="0" noProof="0" dirty="0">
                <a:ln>
                  <a:noFill/>
                </a:ln>
                <a:solidFill>
                  <a:prstClr val="black"/>
                </a:solidFill>
                <a:effectLst/>
                <a:uLnTx/>
                <a:uFillTx/>
                <a:latin typeface="+mn-lt"/>
                <a:ea typeface="+mn-ea"/>
                <a:cs typeface="+mn-cs"/>
              </a:rPr>
            </a:br>
            <a:br>
              <a:rPr kumimoji="0" lang="en-GB" sz="1200" b="1" i="0" u="none" strike="noStrike" kern="1200" cap="none" spc="0" normalizeH="0" baseline="0" noProof="0" dirty="0">
                <a:ln>
                  <a:noFill/>
                </a:ln>
                <a:solidFill>
                  <a:prstClr val="black"/>
                </a:solidFill>
                <a:effectLst/>
                <a:uLnTx/>
                <a:uFillTx/>
                <a:latin typeface="+mn-lt"/>
                <a:ea typeface="+mn-ea"/>
                <a:cs typeface="+mn-cs"/>
              </a:rPr>
            </a:b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br>
              <a:rPr kumimoji="0" lang="en-GB" sz="1200" b="1" i="0" u="none" strike="noStrike" kern="1200" cap="none" spc="0" normalizeH="0" baseline="0" noProof="0" dirty="0">
                <a:ln>
                  <a:noFill/>
                </a:ln>
                <a:solidFill>
                  <a:prstClr val="black"/>
                </a:solidFill>
                <a:effectLst/>
                <a:uLnTx/>
                <a:uFillTx/>
                <a:latin typeface="+mn-lt"/>
                <a:ea typeface="+mn-ea"/>
                <a:cs typeface="+mn-cs"/>
              </a:rPr>
            </a:br>
            <a:r>
              <a:rPr kumimoji="0" lang="en-GB" sz="1200" b="0" i="0" u="none" strike="noStrike" kern="1200" cap="none" spc="0" normalizeH="0" baseline="0" noProof="0" dirty="0">
                <a:ln>
                  <a:noFill/>
                </a:ln>
                <a:solidFill>
                  <a:prstClr val="black"/>
                </a:solidFill>
                <a:effectLst/>
                <a:uLnTx/>
                <a:uFillTx/>
                <a:latin typeface="+mn-lt"/>
                <a:ea typeface="+mn-ea"/>
                <a:cs typeface="+mn-cs"/>
              </a:rPr>
              <a:t>If using as answer slide, click on German female person nouns to hear native audio. Click on the icons to hear male versions of the professions.</a:t>
            </a:r>
            <a:br>
              <a:rPr kumimoji="0" lang="en-GB" sz="1200" b="0" i="0" u="none" strike="noStrike" kern="1200" cap="none" spc="0" normalizeH="0" baseline="0" noProof="0" dirty="0">
                <a:ln>
                  <a:noFill/>
                </a:ln>
                <a:solidFill>
                  <a:prstClr val="black"/>
                </a:solidFill>
                <a:effectLst/>
                <a:uLnTx/>
                <a:uFillTx/>
                <a:latin typeface="+mn-lt"/>
                <a:ea typeface="+mn-ea"/>
                <a:cs typeface="+mn-cs"/>
              </a:rPr>
            </a:br>
            <a:br>
              <a:rPr kumimoji="0" lang="en-GB" sz="1200" b="1" i="0" u="none" strike="noStrike" kern="1200" cap="none" spc="0" normalizeH="0" baseline="0" noProof="0" dirty="0">
                <a:ln>
                  <a:noFill/>
                </a:ln>
                <a:solidFill>
                  <a:prstClr val="black"/>
                </a:solidFill>
                <a:effectLst/>
                <a:uLnTx/>
                <a:uFillTx/>
                <a:latin typeface="+mn-lt"/>
                <a:ea typeface="+mn-ea"/>
                <a:cs typeface="+mn-cs"/>
              </a:rPr>
            </a:br>
            <a:endParaRPr kumimoji="0" lang="en-GB"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mn-lt"/>
                <a:ea typeface="+mn-ea"/>
                <a:cs typeface="+mn-cs"/>
              </a:rPr>
              <a:t>Word frequency unknown words and cognates (1 is the most frequent word in German): </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0" u="none" strike="noStrike" kern="1200" cap="none" spc="0" normalizeH="0" baseline="0" noProof="0" dirty="0" err="1">
                <a:ln>
                  <a:noFill/>
                </a:ln>
                <a:solidFill>
                  <a:prstClr val="black"/>
                </a:solidFill>
                <a:effectLst/>
                <a:uLnTx/>
                <a:uFillTx/>
                <a:latin typeface="+mn-lt"/>
                <a:ea typeface="+mn-ea"/>
                <a:cs typeface="+mn-cs"/>
              </a:rPr>
              <a:t>Arzt</a:t>
            </a:r>
            <a:r>
              <a:rPr kumimoji="0" lang="en-GB" sz="1200" b="0" i="0" u="none" strike="noStrike" kern="1200" cap="none" spc="0" normalizeH="0" baseline="0" noProof="0" dirty="0">
                <a:ln>
                  <a:noFill/>
                </a:ln>
                <a:solidFill>
                  <a:prstClr val="black"/>
                </a:solidFill>
                <a:effectLst/>
                <a:uLnTx/>
                <a:uFillTx/>
                <a:latin typeface="+mn-lt"/>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mn-lt"/>
                <a:ea typeface="+mn-ea"/>
                <a:cs typeface="+mn-cs"/>
              </a:rPr>
              <a:t>Friseur</a:t>
            </a:r>
            <a:r>
              <a:rPr kumimoji="0" lang="en-GB" sz="1200" b="0" i="0" u="none" strike="noStrike" kern="1200" cap="none" spc="0" normalizeH="0" baseline="0" noProof="0" dirty="0">
                <a:ln>
                  <a:noFill/>
                </a:ln>
                <a:solidFill>
                  <a:prstClr val="black"/>
                </a:solidFill>
                <a:effectLst/>
                <a:uLnTx/>
                <a:uFillTx/>
                <a:latin typeface="+mn-lt"/>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mn-lt"/>
                <a:ea typeface="+mn-ea"/>
                <a:cs typeface="+mn-cs"/>
              </a:rPr>
              <a:t>Gärtner</a:t>
            </a:r>
            <a:r>
              <a:rPr kumimoji="0" lang="en-GB" sz="1200" b="0" i="0" u="none" strike="noStrike" kern="1200" cap="none" spc="0" normalizeH="0" baseline="0" noProof="0" dirty="0">
                <a:ln>
                  <a:noFill/>
                </a:ln>
                <a:solidFill>
                  <a:prstClr val="black"/>
                </a:solidFill>
                <a:effectLst/>
                <a:uLnTx/>
                <a:uFillTx/>
                <a:latin typeface="+mn-lt"/>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mn-lt"/>
                <a:ea typeface="+mn-ea"/>
                <a:cs typeface="+mn-cs"/>
              </a:rPr>
              <a:t>Mechaniker</a:t>
            </a:r>
            <a:r>
              <a:rPr kumimoji="0" lang="en-GB" sz="1200" b="0" i="0" u="none" strike="noStrike" kern="1200" cap="none" spc="0" normalizeH="0" baseline="0" noProof="0" dirty="0">
                <a:ln>
                  <a:noFill/>
                </a:ln>
                <a:solidFill>
                  <a:prstClr val="black"/>
                </a:solidFill>
                <a:effectLst/>
                <a:uLnTx/>
                <a:uFillTx/>
                <a:latin typeface="+mn-lt"/>
                <a:ea typeface="+mn-ea"/>
                <a:cs typeface="+mn-cs"/>
              </a:rPr>
              <a:t> [&gt;5009] Mitarbeiter [639] Trainer [1003] </a:t>
            </a:r>
            <a:r>
              <a:rPr kumimoji="0" lang="en-GB" sz="1200" b="0" i="0" u="none" strike="noStrike" kern="1200" cap="none" spc="0" normalizeH="0" baseline="0" noProof="0" dirty="0" err="1">
                <a:ln>
                  <a:noFill/>
                </a:ln>
                <a:solidFill>
                  <a:prstClr val="black"/>
                </a:solidFill>
                <a:effectLst/>
                <a:uLnTx/>
                <a:uFillTx/>
                <a:latin typeface="+mn-lt"/>
                <a:ea typeface="+mn-ea"/>
                <a:cs typeface="+mn-cs"/>
              </a:rPr>
              <a:t>Fahrer</a:t>
            </a:r>
            <a:r>
              <a:rPr kumimoji="0" lang="en-GB" sz="1200" b="0" i="0" u="none" strike="noStrike" kern="1200" cap="none" spc="0" normalizeH="0" baseline="0" noProof="0" dirty="0">
                <a:ln>
                  <a:noFill/>
                </a:ln>
                <a:solidFill>
                  <a:prstClr val="black"/>
                </a:solidFill>
                <a:effectLst/>
                <a:uLnTx/>
                <a:uFillTx/>
                <a:latin typeface="+mn-lt"/>
                <a:ea typeface="+mn-ea"/>
                <a:cs typeface="+mn-cs"/>
              </a:rPr>
              <a:t> [1554] </a:t>
            </a:r>
            <a:r>
              <a:rPr kumimoji="0" lang="en-GB" sz="1200" b="0" i="0" u="none" strike="noStrike" kern="1200" cap="none" spc="0" normalizeH="0" baseline="0" noProof="0" dirty="0" err="1">
                <a:ln>
                  <a:noFill/>
                </a:ln>
                <a:solidFill>
                  <a:prstClr val="black"/>
                </a:solidFill>
                <a:effectLst/>
                <a:uLnTx/>
                <a:uFillTx/>
                <a:latin typeface="+mn-lt"/>
                <a:ea typeface="+mn-ea"/>
                <a:cs typeface="+mn-cs"/>
              </a:rPr>
              <a:t>Käufer</a:t>
            </a:r>
            <a:r>
              <a:rPr kumimoji="0" lang="en-GB" sz="1200" b="0" i="0" u="none" strike="noStrike" kern="1200" cap="none" spc="0" normalizeH="0" baseline="0" noProof="0" dirty="0">
                <a:ln>
                  <a:noFill/>
                </a:ln>
                <a:solidFill>
                  <a:prstClr val="black"/>
                </a:solidFill>
                <a:effectLst/>
                <a:uLnTx/>
                <a:uFillTx/>
                <a:latin typeface="+mn-lt"/>
                <a:ea typeface="+mn-ea"/>
                <a:cs typeface="+mn-cs"/>
              </a:rPr>
              <a:t> [2051] </a:t>
            </a:r>
            <a:r>
              <a:rPr kumimoji="0" lang="en-GB" sz="1200" b="0" i="0" u="none" strike="noStrike" kern="1200" cap="none" spc="0" normalizeH="0" baseline="0" noProof="0" dirty="0" err="1">
                <a:ln>
                  <a:noFill/>
                </a:ln>
                <a:solidFill>
                  <a:prstClr val="black"/>
                </a:solidFill>
                <a:effectLst/>
                <a:uLnTx/>
                <a:uFillTx/>
                <a:latin typeface="+mn-lt"/>
                <a:ea typeface="+mn-ea"/>
                <a:cs typeface="+mn-cs"/>
              </a:rPr>
              <a:t>Verkäufer</a:t>
            </a:r>
            <a:r>
              <a:rPr kumimoji="0" lang="en-GB" sz="1200" b="0" i="0" u="none" strike="noStrike" kern="1200" cap="none" spc="0" normalizeH="0" baseline="0" noProof="0" dirty="0">
                <a:ln>
                  <a:noFill/>
                </a:ln>
                <a:solidFill>
                  <a:prstClr val="black"/>
                </a:solidFill>
                <a:effectLst/>
                <a:uLnTx/>
                <a:uFillTx/>
                <a:latin typeface="+mn-lt"/>
                <a:ea typeface="+mn-ea"/>
                <a:cs typeface="+mn-cs"/>
              </a:rPr>
              <a:t> [2374]  </a:t>
            </a:r>
            <a:r>
              <a:rPr kumimoji="0" lang="en-GB" sz="1200" b="0" i="0" u="none" strike="noStrike" kern="1200" cap="none" spc="0" normalizeH="0" baseline="0" noProof="0" dirty="0" err="1">
                <a:ln>
                  <a:noFill/>
                </a:ln>
                <a:solidFill>
                  <a:prstClr val="black"/>
                </a:solidFill>
                <a:effectLst/>
                <a:uLnTx/>
                <a:uFillTx/>
                <a:latin typeface="+mn-lt"/>
                <a:ea typeface="+mn-ea"/>
                <a:cs typeface="+mn-cs"/>
              </a:rPr>
              <a:t>Übersetzer</a:t>
            </a:r>
            <a:r>
              <a:rPr kumimoji="0" lang="en-GB" sz="1200" b="0" i="0" u="none" strike="noStrike" kern="1200" cap="none" spc="0" normalizeH="0" baseline="0" noProof="0" dirty="0">
                <a:ln>
                  <a:noFill/>
                </a:ln>
                <a:solidFill>
                  <a:prstClr val="black"/>
                </a:solidFill>
                <a:effectLst/>
                <a:uLnTx/>
                <a:uFillTx/>
                <a:latin typeface="+mn-lt"/>
                <a:ea typeface="+mn-ea"/>
                <a:cs typeface="+mn-cs"/>
              </a:rPr>
              <a:t> [2902] </a:t>
            </a:r>
            <a:r>
              <a:rPr kumimoji="0" lang="en-GB" sz="1200" b="0" i="0" u="none" strike="noStrike" kern="1200" cap="none" spc="0" normalizeH="0" baseline="0" noProof="0" dirty="0" err="1">
                <a:ln>
                  <a:noFill/>
                </a:ln>
                <a:solidFill>
                  <a:prstClr val="black"/>
                </a:solidFill>
                <a:effectLst/>
                <a:uLnTx/>
                <a:uFillTx/>
                <a:latin typeface="+mn-lt"/>
                <a:ea typeface="+mn-ea"/>
                <a:cs typeface="+mn-cs"/>
              </a:rPr>
              <a:t>übersetzen</a:t>
            </a:r>
            <a:r>
              <a:rPr kumimoji="0" lang="en-GB" sz="1200" b="0" i="0" u="none" strike="noStrike" kern="1200" cap="none" spc="0" normalizeH="0" baseline="0" noProof="0" dirty="0">
                <a:ln>
                  <a:noFill/>
                </a:ln>
                <a:solidFill>
                  <a:prstClr val="black"/>
                </a:solidFill>
                <a:effectLst/>
                <a:uLnTx/>
                <a:uFillTx/>
                <a:latin typeface="+mn-lt"/>
                <a:ea typeface="+mn-ea"/>
                <a:cs typeface="+mn-cs"/>
              </a:rPr>
              <a:t> [1765] </a:t>
            </a:r>
            <a:r>
              <a:rPr kumimoji="0" lang="en-GB" sz="1200" b="0" i="0" u="none" strike="noStrike" kern="1200" cap="none" spc="0" normalizeH="0" baseline="0" noProof="0" dirty="0" err="1">
                <a:ln>
                  <a:noFill/>
                </a:ln>
                <a:solidFill>
                  <a:prstClr val="black"/>
                </a:solidFill>
                <a:effectLst/>
                <a:uLnTx/>
                <a:uFillTx/>
                <a:latin typeface="+mn-lt"/>
                <a:ea typeface="+mn-ea"/>
                <a:cs typeface="+mn-cs"/>
              </a:rPr>
              <a:t>lehren</a:t>
            </a:r>
            <a:r>
              <a:rPr kumimoji="0" lang="en-GB" sz="1200" b="0" i="0" u="none" strike="noStrike" kern="1200" cap="none" spc="0" normalizeH="0" baseline="0" noProof="0" dirty="0">
                <a:ln>
                  <a:noFill/>
                </a:ln>
                <a:solidFill>
                  <a:prstClr val="black"/>
                </a:solidFill>
                <a:effectLst/>
                <a:uLnTx/>
                <a:uFillTx/>
                <a:latin typeface="+mn-lt"/>
                <a:ea typeface="+mn-ea"/>
                <a:cs typeface="+mn-cs"/>
              </a:rPr>
              <a:t> [2540] </a:t>
            </a:r>
            <a:r>
              <a:rPr kumimoji="0" lang="en-GB" sz="1200" b="0" i="0" u="none" strike="noStrike" kern="1200" cap="none" spc="0" normalizeH="0" baseline="0" noProof="0" dirty="0" err="1">
                <a:ln>
                  <a:noFill/>
                </a:ln>
                <a:solidFill>
                  <a:prstClr val="black"/>
                </a:solidFill>
                <a:effectLst/>
                <a:uLnTx/>
                <a:uFillTx/>
                <a:latin typeface="+mn-lt"/>
                <a:ea typeface="+mn-ea"/>
                <a:cs typeface="+mn-cs"/>
              </a:rPr>
              <a:t>schauspielen</a:t>
            </a:r>
            <a:r>
              <a:rPr kumimoji="0" lang="en-GB" sz="1200" b="0" i="0" u="none" strike="noStrike" kern="1200" cap="none" spc="0" normalizeH="0" baseline="0" noProof="0" dirty="0">
                <a:ln>
                  <a:noFill/>
                </a:ln>
                <a:solidFill>
                  <a:prstClr val="black"/>
                </a:solidFill>
                <a:effectLst/>
                <a:uLnTx/>
                <a:uFillTx/>
                <a:latin typeface="+mn-lt"/>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mn-lt"/>
                <a:ea typeface="+mn-ea"/>
                <a:cs typeface="+mn-cs"/>
              </a:rPr>
              <a:t>managen</a:t>
            </a:r>
            <a:r>
              <a:rPr kumimoji="0" lang="en-GB" sz="1200" b="0" i="0" u="none" strike="noStrike" kern="1200" cap="none" spc="0" normalizeH="0" baseline="0" noProof="0" dirty="0">
                <a:ln>
                  <a:noFill/>
                </a:ln>
                <a:solidFill>
                  <a:prstClr val="black"/>
                </a:solidFill>
                <a:effectLst/>
                <a:uLnTx/>
                <a:uFillTx/>
                <a:latin typeface="+mn-lt"/>
                <a:ea typeface="+mn-ea"/>
                <a:cs typeface="+mn-cs"/>
              </a:rPr>
              <a:t> [&gt;5009] </a:t>
            </a:r>
            <a:r>
              <a:rPr kumimoji="0" lang="en-GB" sz="1200" b="0" i="0" u="none" strike="noStrike" kern="1200" cap="none" spc="0" normalizeH="0" baseline="0" noProof="0" dirty="0" err="1">
                <a:ln>
                  <a:noFill/>
                </a:ln>
                <a:solidFill>
                  <a:prstClr val="black"/>
                </a:solidFill>
                <a:effectLst/>
                <a:uLnTx/>
                <a:uFillTx/>
                <a:latin typeface="+mn-lt"/>
                <a:ea typeface="+mn-ea"/>
                <a:cs typeface="+mn-cs"/>
              </a:rPr>
              <a:t>singen</a:t>
            </a:r>
            <a:r>
              <a:rPr kumimoji="0" lang="en-GB" sz="1200" b="0" i="0" u="none" strike="noStrike" kern="1200" cap="none" spc="0" normalizeH="0" baseline="0" noProof="0" dirty="0">
                <a:ln>
                  <a:noFill/>
                </a:ln>
                <a:solidFill>
                  <a:prstClr val="black"/>
                </a:solidFill>
                <a:effectLst/>
                <a:uLnTx/>
                <a:uFillTx/>
                <a:latin typeface="+mn-lt"/>
                <a:ea typeface="+mn-ea"/>
                <a:cs typeface="+mn-cs"/>
              </a:rPr>
              <a:t> [1063] </a:t>
            </a:r>
            <a:r>
              <a:rPr kumimoji="0" lang="en-GB" sz="1200" b="0" i="0" u="none" strike="noStrike" kern="1200" cap="none" spc="0" normalizeH="0" baseline="0" noProof="0" dirty="0" err="1">
                <a:ln>
                  <a:noFill/>
                </a:ln>
                <a:solidFill>
                  <a:prstClr val="black"/>
                </a:solidFill>
                <a:effectLst/>
                <a:uLnTx/>
                <a:uFillTx/>
                <a:latin typeface="+mn-lt"/>
                <a:ea typeface="+mn-ea"/>
                <a:cs typeface="+mn-cs"/>
              </a:rPr>
              <a:t>helfen</a:t>
            </a:r>
            <a:r>
              <a:rPr kumimoji="0" lang="en-GB" sz="1200" b="0" i="0" u="none" strike="noStrike" kern="1200" cap="none" spc="0" normalizeH="0" baseline="0" noProof="0" dirty="0">
                <a:ln>
                  <a:noFill/>
                </a:ln>
                <a:solidFill>
                  <a:prstClr val="black"/>
                </a:solidFill>
                <a:effectLst/>
                <a:uLnTx/>
                <a:uFillTx/>
                <a:latin typeface="+mn-lt"/>
                <a:ea typeface="+mn-ea"/>
                <a:cs typeface="+mn-cs"/>
              </a:rPr>
              <a:t> [338] </a:t>
            </a:r>
            <a:r>
              <a:rPr kumimoji="0" lang="en-GB" sz="1200" b="0" i="0" u="none" strike="noStrike" kern="1200" cap="none" spc="0" normalizeH="0" baseline="0" noProof="0" dirty="0" err="1">
                <a:ln>
                  <a:noFill/>
                </a:ln>
                <a:solidFill>
                  <a:prstClr val="black"/>
                </a:solidFill>
                <a:effectLst/>
                <a:uLnTx/>
                <a:uFillTx/>
                <a:latin typeface="+mn-lt"/>
                <a:ea typeface="+mn-ea"/>
                <a:cs typeface="+mn-cs"/>
              </a:rPr>
              <a:t>forschen</a:t>
            </a:r>
            <a:r>
              <a:rPr kumimoji="0" lang="en-GB" sz="1200" b="0" i="0" u="none" strike="noStrike" kern="1200" cap="none" spc="0" normalizeH="0" baseline="0" noProof="0" dirty="0">
                <a:ln>
                  <a:noFill/>
                </a:ln>
                <a:solidFill>
                  <a:prstClr val="black"/>
                </a:solidFill>
                <a:effectLst/>
                <a:uLnTx/>
                <a:uFillTx/>
                <a:latin typeface="+mn-lt"/>
                <a:ea typeface="+mn-ea"/>
                <a:cs typeface="+mn-cs"/>
              </a:rPr>
              <a:t> [4222]</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1" u="none" strike="noStrike" kern="1200" cap="none" spc="0" normalizeH="0" baseline="0" noProof="0" dirty="0">
                <a:ln>
                  <a:noFill/>
                </a:ln>
                <a:solidFill>
                  <a:prstClr val="black"/>
                </a:solidFill>
                <a:effectLst/>
                <a:uLnTx/>
                <a:uFillTx/>
                <a:latin typeface="+mn-lt"/>
                <a:ea typeface="+mn-ea"/>
                <a:cs typeface="+mn-cs"/>
              </a:rPr>
              <a:t>Source:  Jones, R.L. &amp; </a:t>
            </a:r>
            <a:r>
              <a:rPr kumimoji="0" lang="en-GB" sz="1200" b="0" i="1" u="none" strike="noStrike" kern="1200" cap="none" spc="0" normalizeH="0" baseline="0" noProof="0" dirty="0" err="1">
                <a:ln>
                  <a:noFill/>
                </a:ln>
                <a:solidFill>
                  <a:prstClr val="black"/>
                </a:solidFill>
                <a:effectLst/>
                <a:uLnTx/>
                <a:uFillTx/>
                <a:latin typeface="+mn-lt"/>
                <a:ea typeface="+mn-ea"/>
                <a:cs typeface="+mn-cs"/>
              </a:rPr>
              <a:t>Tschirner</a:t>
            </a:r>
            <a:r>
              <a:rPr kumimoji="0" lang="en-GB" sz="1200" b="0" i="1" u="none" strike="noStrike" kern="1200" cap="none" spc="0" normalizeH="0" baseline="0" noProof="0" dirty="0">
                <a:ln>
                  <a:noFill/>
                </a:ln>
                <a:solidFill>
                  <a:prstClr val="black"/>
                </a:solidFill>
                <a:effectLst/>
                <a:uLnTx/>
                <a:uFillTx/>
                <a:latin typeface="+mn-lt"/>
                <a:ea typeface="+mn-ea"/>
                <a:cs typeface="+mn-cs"/>
              </a:rPr>
              <a:t>, E. (2019). A frequency dictionary of German: core vocabulary for learners. Routledge</a:t>
            </a:r>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248729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br>
              <a:rPr lang="en-GB" b="1" dirty="0"/>
            </a:br>
            <a:r>
              <a:rPr lang="en-GB" b="1" dirty="0"/>
              <a:t>Aim: </a:t>
            </a:r>
            <a:r>
              <a:rPr lang="en-GB" b="0" dirty="0"/>
              <a:t>to reactivate prior knowledge and prepare for learning.</a:t>
            </a:r>
            <a:br>
              <a:rPr lang="en-GB" b="0" dirty="0"/>
            </a:br>
            <a:br>
              <a:rPr lang="en-GB" b="0" dirty="0"/>
            </a:br>
            <a:r>
              <a:rPr lang="en-GB" b="1" dirty="0"/>
              <a:t>Procedure:</a:t>
            </a:r>
            <a:br>
              <a:rPr lang="en-GB" dirty="0"/>
            </a:br>
            <a:r>
              <a:rPr lang="en-GB" dirty="0"/>
              <a:t>1. Students complete usual setting up routines (get books out, write date, etc.).</a:t>
            </a:r>
          </a:p>
          <a:p>
            <a:r>
              <a:rPr lang="en-GB" dirty="0"/>
              <a:t>2. They choose two words from each row that are </a:t>
            </a:r>
            <a:r>
              <a:rPr lang="en-GB" b="1" dirty="0"/>
              <a:t>less</a:t>
            </a:r>
            <a:r>
              <a:rPr lang="en-GB" dirty="0"/>
              <a:t> strongly associated with the theme of ‘work’.</a:t>
            </a:r>
          </a:p>
          <a:p>
            <a:r>
              <a:rPr lang="en-GB" dirty="0"/>
              <a:t>3. Students are not expected to complete all of these pre-lesson items, so feedback should not delay the start of the lesson, once all students are present.</a:t>
            </a:r>
          </a:p>
          <a:p>
            <a:r>
              <a:rPr lang="en-GB" dirty="0"/>
              <a:t>4. Suggested answers are in bold on the next slide.</a:t>
            </a:r>
          </a:p>
          <a:p>
            <a:endParaRPr lang="en-GB" dirty="0"/>
          </a:p>
          <a:p>
            <a:r>
              <a:rPr lang="en-GB" b="1" dirty="0"/>
              <a:t>Note</a:t>
            </a:r>
            <a:r>
              <a:rPr lang="en-GB" dirty="0"/>
              <a:t>: this task is designed to compel students to think about the meanings of 30 previously taught words in a short space of time.  To encourage them to consider all the word meanings, </a:t>
            </a:r>
            <a:r>
              <a:rPr lang="en-GB" b="1" dirty="0"/>
              <a:t>most words are plausible </a:t>
            </a:r>
            <a:r>
              <a:rPr lang="en-GB" dirty="0"/>
              <a:t>but </a:t>
            </a:r>
            <a:r>
              <a:rPr lang="en-GB" b="1" dirty="0"/>
              <a:t>three in each question are more strongly associated with ‘work’ </a:t>
            </a:r>
            <a:r>
              <a:rPr lang="en-GB" dirty="0"/>
              <a:t>than others.</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revisit and extend vocabulary knowledge of words related to </a:t>
            </a:r>
            <a:r>
              <a:rPr lang="en-GB" b="0" i="1" dirty="0"/>
              <a:t>Arbeit</a:t>
            </a:r>
            <a:r>
              <a:rPr lang="en-GB" b="0" dirty="0"/>
              <a:t> and </a:t>
            </a:r>
            <a:r>
              <a:rPr lang="en-GB" b="0" i="1" dirty="0" err="1"/>
              <a:t>arbeiten</a:t>
            </a:r>
            <a:r>
              <a:rPr lang="en-GB" b="0" dirty="0"/>
              <a:t>, both previously learnt, using both known vocabulary and grammar knowledge of surrounding words to select the correct five missing words.</a:t>
            </a:r>
          </a:p>
          <a:p>
            <a:endParaRPr lang="en-GB" b="0" dirty="0"/>
          </a:p>
          <a:p>
            <a:r>
              <a:rPr lang="en-GB" b="1" dirty="0"/>
              <a:t>Differentiation</a:t>
            </a:r>
            <a:r>
              <a:rPr lang="en-GB" b="0" dirty="0"/>
              <a:t>: to reduce the challenge, remove the two distractors from the vocabulary box and the 2</a:t>
            </a:r>
            <a:r>
              <a:rPr lang="en-GB" b="0" baseline="30000" dirty="0"/>
              <a:t>nd</a:t>
            </a:r>
            <a:r>
              <a:rPr lang="en-GB" b="0" dirty="0"/>
              <a:t> line of the task rubric.</a:t>
            </a:r>
            <a:br>
              <a:rPr lang="en-GB" b="0" dirty="0"/>
            </a:br>
            <a:br>
              <a:rPr lang="en-GB" b="0" dirty="0"/>
            </a:br>
            <a:r>
              <a:rPr lang="en-GB" b="1" dirty="0"/>
              <a:t>Procedure:</a:t>
            </a:r>
            <a:br>
              <a:rPr lang="en-GB" dirty="0"/>
            </a:br>
            <a:r>
              <a:rPr lang="en-GB" dirty="0"/>
              <a:t>1. Students write 1-5 and use the word box options and the words surrounding the gaps to select the correct words.</a:t>
            </a:r>
          </a:p>
          <a:p>
            <a:r>
              <a:rPr lang="en-GB" dirty="0"/>
              <a:t>2. If required, teachers can model the first item, prompting students to consider what the first three words in the sentence mean (I’m looking for a ), which type of word is needed (noun) and if there are any clues about the gender of the noun needed, and which genders / meanings of nouns in the box are known.</a:t>
            </a:r>
          </a:p>
          <a:p>
            <a:r>
              <a:rPr lang="en-GB" dirty="0"/>
              <a:t>3. Students complete items 2-5 individually, or in pairs or small groups.</a:t>
            </a:r>
          </a:p>
          <a:p>
            <a:r>
              <a:rPr lang="en-GB" dirty="0"/>
              <a:t>4. Click to check answers, English meanings, and elicit students’ thinking that led them to the correct answers.</a:t>
            </a:r>
          </a:p>
          <a:p>
            <a:r>
              <a:rPr lang="en-GB" dirty="0"/>
              <a:t>5. Note that all words in the text apart from five of the words in the vocabulary box have been previously taught. This is more a test of what students already know than it is about unknown words; they use their existing knowledge of vocabulary and structures to fill the gaps.</a:t>
            </a:r>
            <a:br>
              <a:rPr lang="en-GB" dirty="0"/>
            </a:br>
            <a:br>
              <a:rPr lang="en-GB" dirty="0"/>
            </a:br>
            <a:r>
              <a:rPr lang="en-GB" b="1" baseline="0" dirty="0"/>
              <a:t>Word frequency of compounds and unknown words (1 is the most frequent word in German): </a:t>
            </a:r>
            <a:br>
              <a:rPr lang="en-GB" baseline="0" dirty="0"/>
            </a:br>
            <a:r>
              <a:rPr lang="en-US" sz="1200" kern="1200" dirty="0">
                <a:solidFill>
                  <a:schemeClr val="tx1"/>
                </a:solidFill>
                <a:effectLst/>
                <a:latin typeface="+mn-lt"/>
                <a:ea typeface="+mn-ea"/>
                <a:cs typeface="+mn-cs"/>
              </a:rPr>
              <a:t>die </a:t>
            </a:r>
            <a:r>
              <a:rPr lang="en-US" sz="1200" kern="1200" dirty="0" err="1">
                <a:solidFill>
                  <a:schemeClr val="tx1"/>
                </a:solidFill>
                <a:effectLst/>
                <a:latin typeface="+mn-lt"/>
                <a:ea typeface="+mn-ea"/>
                <a:cs typeface="+mn-cs"/>
              </a:rPr>
              <a:t>Zusammenarbeit</a:t>
            </a:r>
            <a:r>
              <a:rPr lang="en-US" sz="1200" kern="1200" dirty="0">
                <a:solidFill>
                  <a:schemeClr val="tx1"/>
                </a:solidFill>
                <a:effectLst/>
                <a:latin typeface="+mn-lt"/>
                <a:ea typeface="+mn-ea"/>
                <a:cs typeface="+mn-cs"/>
              </a:rPr>
              <a:t> [1332] der </a:t>
            </a:r>
            <a:r>
              <a:rPr lang="en-US" sz="1200" kern="1200" dirty="0" err="1">
                <a:solidFill>
                  <a:schemeClr val="tx1"/>
                </a:solidFill>
                <a:effectLst/>
                <a:latin typeface="+mn-lt"/>
                <a:ea typeface="+mn-ea"/>
                <a:cs typeface="+mn-cs"/>
              </a:rPr>
              <a:t>Arbeitsplatz</a:t>
            </a:r>
            <a:r>
              <a:rPr lang="en-US" sz="1200" kern="1200" dirty="0">
                <a:solidFill>
                  <a:schemeClr val="tx1"/>
                </a:solidFill>
                <a:effectLst/>
                <a:latin typeface="+mn-lt"/>
                <a:ea typeface="+mn-ea"/>
                <a:cs typeface="+mn-cs"/>
              </a:rPr>
              <a:t> [1683] </a:t>
            </a:r>
            <a:r>
              <a:rPr lang="en-US" sz="1200" kern="1200" dirty="0" err="1">
                <a:solidFill>
                  <a:schemeClr val="tx1"/>
                </a:solidFill>
                <a:effectLst/>
                <a:latin typeface="+mn-lt"/>
                <a:ea typeface="+mn-ea"/>
                <a:cs typeface="+mn-cs"/>
              </a:rPr>
              <a:t>arbeitslos</a:t>
            </a:r>
            <a:r>
              <a:rPr lang="en-US" sz="1200" kern="1200" dirty="0">
                <a:solidFill>
                  <a:schemeClr val="tx1"/>
                </a:solidFill>
                <a:effectLst/>
                <a:latin typeface="+mn-lt"/>
                <a:ea typeface="+mn-ea"/>
                <a:cs typeface="+mn-cs"/>
              </a:rPr>
              <a:t> [2777] </a:t>
            </a:r>
            <a:r>
              <a:rPr lang="en-US" sz="1200" kern="1200" dirty="0" err="1">
                <a:solidFill>
                  <a:schemeClr val="tx1"/>
                </a:solidFill>
                <a:effectLst/>
                <a:latin typeface="+mn-lt"/>
                <a:ea typeface="+mn-ea"/>
                <a:cs typeface="+mn-cs"/>
              </a:rPr>
              <a:t>Arbeiter</a:t>
            </a:r>
            <a:r>
              <a:rPr lang="en-US" sz="1200" kern="1200" dirty="0">
                <a:solidFill>
                  <a:schemeClr val="tx1"/>
                </a:solidFill>
                <a:effectLst/>
                <a:latin typeface="+mn-lt"/>
                <a:ea typeface="+mn-ea"/>
                <a:cs typeface="+mn-cs"/>
              </a:rPr>
              <a:t> [2404] Mitarbeiter [639]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167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b="0" dirty="0"/>
              <a:t>(or fewer, depending on activities chosen)</a:t>
            </a:r>
            <a:br>
              <a:rPr lang="en-GB" b="0" dirty="0"/>
            </a:br>
            <a:br>
              <a:rPr lang="en-GB" b="1" dirty="0"/>
            </a:br>
            <a:r>
              <a:rPr lang="en-GB" b="1" dirty="0"/>
              <a:t>Aim: </a:t>
            </a:r>
            <a:r>
              <a:rPr lang="en-GB" b="0" dirty="0"/>
              <a:t>to revisit vocabulary from this week’s sets in spoken and/or written production.</a:t>
            </a:r>
            <a:br>
              <a:rPr lang="en-GB" dirty="0"/>
            </a:br>
            <a:br>
              <a:rPr lang="en-GB" dirty="0"/>
            </a:br>
            <a:r>
              <a:rPr lang="en-GB" b="1" dirty="0"/>
              <a:t>Procedure:</a:t>
            </a:r>
            <a:br>
              <a:rPr lang="en-GB" dirty="0"/>
            </a:br>
            <a:r>
              <a:rPr lang="en-GB" dirty="0"/>
              <a:t>1. Elicit the German translations of English words orally from the class. </a:t>
            </a:r>
            <a:r>
              <a:rPr lang="en-GB" i="1" dirty="0"/>
              <a:t> Note</a:t>
            </a:r>
            <a:r>
              <a:rPr lang="en-GB" dirty="0"/>
              <a:t>: the answer animations are triggers to allow feedback to be led by student responses.</a:t>
            </a:r>
          </a:p>
          <a:p>
            <a:r>
              <a:rPr lang="en-GB" dirty="0"/>
              <a:t>2. If desired, the slide could be re-presented as a written activity, which could be given a time limit. For example, students could be challenged to write as many German meanings as possible within one minute. This allows differentiation by outcome.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revise the difference between </a:t>
            </a:r>
            <a:r>
              <a:rPr lang="en-GB" b="0" i="1" dirty="0"/>
              <a:t>will (</a:t>
            </a:r>
            <a:r>
              <a:rPr lang="en-GB" b="0" i="1" dirty="0" err="1"/>
              <a:t>wollen</a:t>
            </a:r>
            <a:r>
              <a:rPr lang="en-GB" b="0" i="1" dirty="0"/>
              <a:t>) </a:t>
            </a:r>
            <a:r>
              <a:rPr lang="en-GB" b="0" dirty="0"/>
              <a:t>and </a:t>
            </a:r>
            <a:r>
              <a:rPr lang="en-GB" b="0" i="1" dirty="0" err="1"/>
              <a:t>wird</a:t>
            </a:r>
            <a:r>
              <a:rPr lang="en-GB" b="0" i="1" dirty="0"/>
              <a:t> (</a:t>
            </a:r>
            <a:r>
              <a:rPr lang="en-GB" b="0" i="1" dirty="0" err="1"/>
              <a:t>werden</a:t>
            </a:r>
            <a:r>
              <a:rPr lang="en-GB" b="0" i="1" dirty="0"/>
              <a:t>), </a:t>
            </a:r>
            <a:r>
              <a:rPr lang="en-GB" b="0" i="0" dirty="0"/>
              <a:t>owing to the cross-linguistic overlap with English; in addition, to provide examples of </a:t>
            </a:r>
            <a:r>
              <a:rPr lang="en-GB" b="0" i="1" dirty="0"/>
              <a:t>they will </a:t>
            </a:r>
            <a:r>
              <a:rPr lang="en-GB" b="0" i="0" dirty="0"/>
              <a:t>and </a:t>
            </a:r>
            <a:r>
              <a:rPr lang="en-GB" b="0" i="1" dirty="0"/>
              <a:t>they want</a:t>
            </a:r>
            <a:r>
              <a:rPr lang="en-GB" b="0" i="0" dirty="0"/>
              <a:t>.</a:t>
            </a:r>
            <a:br>
              <a:rPr lang="en-GB" b="0" dirty="0"/>
            </a:br>
            <a:br>
              <a:rPr lang="en-GB" dirty="0"/>
            </a:br>
            <a:r>
              <a:rPr lang="en-GB" b="1" dirty="0"/>
              <a:t>Procedure:</a:t>
            </a:r>
            <a:br>
              <a:rPr lang="en-GB" dirty="0"/>
            </a:br>
            <a:r>
              <a:rPr lang="en-GB" dirty="0"/>
              <a:t>Click through the animations. </a:t>
            </a:r>
            <a:r>
              <a:rPr lang="en-US" dirty="0"/>
              <a:t>Each sentence is animated separately to allow for elicitation of the German from the English example each time.</a:t>
            </a:r>
            <a:endParaRPr lang="en-GB" dirty="0"/>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567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1" dirty="0"/>
              <a:t>8 minutes</a:t>
            </a:r>
            <a:br>
              <a:rPr lang="en-GB" dirty="0"/>
            </a:br>
            <a:br>
              <a:rPr lang="en-GB" b="1" dirty="0"/>
            </a:br>
            <a:r>
              <a:rPr lang="en-GB" b="1" dirty="0"/>
              <a:t>Aim: </a:t>
            </a:r>
            <a:r>
              <a:rPr lang="en-GB" b="0" dirty="0"/>
              <a:t>to distinguish between </a:t>
            </a:r>
            <a:r>
              <a:rPr lang="en-GB" b="0" dirty="0" err="1"/>
              <a:t>sie</a:t>
            </a:r>
            <a:r>
              <a:rPr lang="en-GB" b="0" dirty="0"/>
              <a:t> </a:t>
            </a:r>
            <a:r>
              <a:rPr lang="en-GB" b="0" dirty="0" err="1"/>
              <a:t>wird</a:t>
            </a:r>
            <a:r>
              <a:rPr lang="en-GB" b="0" dirty="0"/>
              <a:t>/ will and </a:t>
            </a:r>
            <a:r>
              <a:rPr lang="en-GB" b="0" dirty="0" err="1"/>
              <a:t>sie</a:t>
            </a:r>
            <a:r>
              <a:rPr lang="en-GB" b="0" dirty="0"/>
              <a:t> </a:t>
            </a:r>
            <a:r>
              <a:rPr lang="en-GB" b="0" dirty="0" err="1"/>
              <a:t>werden</a:t>
            </a:r>
            <a:r>
              <a:rPr lang="en-GB" b="0" dirty="0"/>
              <a:t>/ </a:t>
            </a:r>
            <a:r>
              <a:rPr lang="en-GB" b="0" dirty="0" err="1"/>
              <a:t>wollen</a:t>
            </a:r>
            <a:r>
              <a:rPr lang="en-GB" b="0" dirty="0"/>
              <a:t>,</a:t>
            </a:r>
            <a:r>
              <a:rPr lang="en-GB" b="0" baseline="0" dirty="0"/>
              <a:t> </a:t>
            </a:r>
            <a:r>
              <a:rPr lang="en-GB" b="0" dirty="0"/>
              <a:t>to practise differentiating the singular/plural verb forms and to practise understanding that German </a:t>
            </a:r>
            <a:r>
              <a:rPr lang="en-GB" b="0" i="1" dirty="0"/>
              <a:t>will</a:t>
            </a:r>
            <a:r>
              <a:rPr lang="en-GB" b="0" dirty="0"/>
              <a:t> means want, not will, and German </a:t>
            </a:r>
            <a:r>
              <a:rPr lang="en-GB" b="0" i="1" dirty="0" err="1"/>
              <a:t>wird</a:t>
            </a:r>
            <a:r>
              <a:rPr lang="en-GB" b="0" dirty="0"/>
              <a:t> means (English) will. In addition, to practise either aural or written comprehension of this week’s new and revisited vocabulary in longer sentences.</a:t>
            </a:r>
            <a:br>
              <a:rPr lang="en-GB" dirty="0"/>
            </a:br>
            <a:br>
              <a:rPr lang="en-GB" dirty="0"/>
            </a:br>
            <a:r>
              <a:rPr lang="en-GB" b="1" dirty="0"/>
              <a:t>Procedure:</a:t>
            </a:r>
            <a:br>
              <a:rPr lang="en-GB" dirty="0"/>
            </a:br>
            <a:r>
              <a:rPr lang="en-GB" dirty="0"/>
              <a:t>1. Click on the sound button to play recording. Students decide whether the trainer is talking about Mia/</a:t>
            </a:r>
            <a:r>
              <a:rPr lang="en-GB" dirty="0" err="1"/>
              <a:t>sie</a:t>
            </a:r>
            <a:r>
              <a:rPr lang="en-GB" dirty="0"/>
              <a:t> (will/</a:t>
            </a:r>
            <a:r>
              <a:rPr lang="en-GB" dirty="0" err="1"/>
              <a:t>wird</a:t>
            </a:r>
            <a:r>
              <a:rPr lang="en-GB" dirty="0"/>
              <a:t>) or about alle/die Gruppe/</a:t>
            </a:r>
            <a:r>
              <a:rPr lang="en-GB" dirty="0" err="1"/>
              <a:t>sie</a:t>
            </a:r>
            <a:r>
              <a:rPr lang="en-GB" dirty="0"/>
              <a:t> (</a:t>
            </a:r>
            <a:r>
              <a:rPr lang="en-GB" dirty="0" err="1"/>
              <a:t>wollen</a:t>
            </a:r>
            <a:r>
              <a:rPr lang="en-GB" dirty="0"/>
              <a:t>/</a:t>
            </a:r>
            <a:r>
              <a:rPr lang="en-GB" dirty="0" err="1"/>
              <a:t>werden</a:t>
            </a:r>
            <a:r>
              <a:rPr lang="en-GB" dirty="0"/>
              <a:t>). </a:t>
            </a:r>
          </a:p>
          <a:p>
            <a:r>
              <a:rPr lang="en-GB" dirty="0"/>
              <a:t>2. Click to reveal the answer tick.</a:t>
            </a:r>
          </a:p>
          <a:p>
            <a:r>
              <a:rPr lang="en-GB" dirty="0"/>
              <a:t>3. Click to reveal the German sentence.</a:t>
            </a:r>
            <a:br>
              <a:rPr lang="en-GB" dirty="0"/>
            </a:br>
            <a:r>
              <a:rPr lang="en-GB" dirty="0"/>
              <a:t>4. Elicit the English meaning of each sentence.</a:t>
            </a:r>
            <a:br>
              <a:rPr lang="en-GB" dirty="0"/>
            </a:br>
            <a:br>
              <a:rPr lang="en-GB" dirty="0"/>
            </a:br>
            <a:r>
              <a:rPr lang="en-GB" b="1" i="1" dirty="0"/>
              <a:t>Note: </a:t>
            </a:r>
            <a:r>
              <a:rPr lang="en-GB" dirty="0"/>
              <a:t>the animation sequence supports the steps above, making the 2</a:t>
            </a:r>
            <a:r>
              <a:rPr lang="en-GB" baseline="30000" dirty="0"/>
              <a:t>nd</a:t>
            </a:r>
            <a:r>
              <a:rPr lang="en-GB" dirty="0"/>
              <a:t> part of the task </a:t>
            </a:r>
            <a:r>
              <a:rPr lang="en-GB" i="1" dirty="0"/>
              <a:t>written </a:t>
            </a:r>
            <a:r>
              <a:rPr lang="en-GB" dirty="0"/>
              <a:t>comprehension. For increased challenge, and to change to aural comprehension, remove the German sentence answers and the blank shapes that were covering them, leaving the animated English answers. Students are then required to write the English meaning of the sentences on 2</a:t>
            </a:r>
            <a:r>
              <a:rPr lang="en-GB" baseline="30000" dirty="0"/>
              <a:t>nd</a:t>
            </a:r>
            <a:r>
              <a:rPr lang="en-GB" dirty="0"/>
              <a:t> listening.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a:t>
            </a:r>
            <a:r>
              <a:rPr lang="de-DE" dirty="0"/>
              <a:t>. Sie wollen die Leistung nicht verbessern.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Sie werden keine Muskeln entwickeln.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Sie wird in der Zukunft keinen Preis verdienen.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Sie will Laufen üben - mindestens fünf Kilometer.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Sie werden meistens die Spiele verlieren.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Sie wollen keine Reise ans Meer machen und bei starkem Wind um die Insel segeln.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Sie wird die Pflicht haben, mindestens eine persönliche Bestleistung zu bringen.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Sie will im Körper stark werden und im Geist Freiheit entwickeln.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(1 is the most frequent word in German): </a:t>
            </a:r>
            <a:br>
              <a:rPr lang="en-GB" baseline="0" dirty="0"/>
            </a:br>
            <a:r>
              <a:rPr lang="en-US" b="0" dirty="0" err="1"/>
              <a:t>Muskel</a:t>
            </a:r>
            <a:r>
              <a:rPr lang="en-US" b="0" dirty="0"/>
              <a:t> [1769] </a:t>
            </a:r>
            <a:r>
              <a:rPr lang="en-GB" baseline="0" dirty="0" err="1"/>
              <a:t>segeln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b="0" dirty="0"/>
            </a:br>
            <a:br>
              <a:rPr lang="en-GB" b="0" dirty="0"/>
            </a:br>
            <a:r>
              <a:rPr lang="en-GB" b="1" dirty="0"/>
              <a:t>Aim: </a:t>
            </a:r>
            <a:r>
              <a:rPr lang="en-US" b="0" dirty="0"/>
              <a:t>to recap knowledge of syntax, showing how </a:t>
            </a:r>
            <a:r>
              <a:rPr lang="en-US" b="0" i="1" dirty="0" err="1"/>
              <a:t>werden</a:t>
            </a:r>
            <a:r>
              <a:rPr lang="en-US" b="0" dirty="0"/>
              <a:t> and modals differ from other verbs that may also indicate a future intention but use the structure </a:t>
            </a:r>
            <a:r>
              <a:rPr lang="en-US" b="0" i="1" dirty="0"/>
              <a:t>present tense + </a:t>
            </a:r>
            <a:r>
              <a:rPr lang="en-US" b="0" i="1" dirty="0" err="1"/>
              <a:t>zu</a:t>
            </a:r>
            <a:r>
              <a:rPr lang="en-US" b="0" i="1" dirty="0"/>
              <a:t> + infinitive</a:t>
            </a:r>
            <a:r>
              <a:rPr lang="en-US" b="0" dirty="0"/>
              <a:t>.</a:t>
            </a:r>
          </a:p>
          <a:p>
            <a:r>
              <a:rPr lang="en-US" b="0" dirty="0"/>
              <a:t>e.g. </a:t>
            </a:r>
            <a:r>
              <a:rPr lang="en-US" b="0" dirty="0" err="1"/>
              <a:t>vorhaben</a:t>
            </a:r>
            <a:r>
              <a:rPr lang="en-US" b="0" dirty="0"/>
              <a:t> / </a:t>
            </a:r>
            <a:r>
              <a:rPr lang="en-US" b="0" dirty="0" err="1"/>
              <a:t>hoffen</a:t>
            </a:r>
            <a:r>
              <a:rPr lang="en-US" b="0" dirty="0"/>
              <a:t>.</a:t>
            </a:r>
          </a:p>
          <a:p>
            <a:br>
              <a:rPr lang="en-GB" dirty="0"/>
            </a:br>
            <a:r>
              <a:rPr lang="en-GB" b="1" dirty="0"/>
              <a:t>Procedure:</a:t>
            </a:r>
            <a:br>
              <a:rPr lang="en-GB" dirty="0"/>
            </a:br>
            <a:r>
              <a:rPr lang="en-GB" dirty="0"/>
              <a:t>Click through the animations on the slide, making sure students understand when to use </a:t>
            </a:r>
            <a:r>
              <a:rPr lang="en-GB" i="1" dirty="0" err="1"/>
              <a:t>zu</a:t>
            </a:r>
            <a:r>
              <a:rPr lang="en-GB" dirty="0"/>
              <a:t> + infinitive, and when not. Elicit the English sentence meanings from students.</a:t>
            </a: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(three slides)</a:t>
            </a:r>
            <a:br>
              <a:rPr lang="en-GB" dirty="0"/>
            </a:br>
            <a:br>
              <a:rPr lang="en-GB" b="1" dirty="0"/>
            </a:br>
            <a:r>
              <a:rPr lang="en-GB" b="1" dirty="0"/>
              <a:t>Aim: </a:t>
            </a:r>
            <a:r>
              <a:rPr lang="en-GB" b="0" dirty="0"/>
              <a:t>to practise written comprehension of a range of verb forms in the 1</a:t>
            </a:r>
            <a:r>
              <a:rPr lang="en-GB" b="0" baseline="30000" dirty="0"/>
              <a:t>st</a:t>
            </a:r>
            <a:r>
              <a:rPr lang="en-GB" b="0" dirty="0"/>
              <a:t> and 2</a:t>
            </a:r>
            <a:r>
              <a:rPr lang="en-GB" b="0" baseline="30000" dirty="0"/>
              <a:t>nd</a:t>
            </a:r>
            <a:r>
              <a:rPr lang="en-GB" b="0" dirty="0"/>
              <a:t> person plural; to practise comprehension of 2-verb structures, including infinitive phrases with </a:t>
            </a:r>
            <a:r>
              <a:rPr lang="en-GB" b="0" dirty="0" err="1"/>
              <a:t>zu</a:t>
            </a:r>
            <a:r>
              <a:rPr lang="en-GB" b="0" dirty="0"/>
              <a:t>.</a:t>
            </a:r>
            <a:br>
              <a:rPr lang="en-GB" dirty="0"/>
            </a:br>
            <a:br>
              <a:rPr lang="en-GB" dirty="0"/>
            </a:br>
            <a:r>
              <a:rPr lang="en-GB" dirty="0"/>
              <a:t>Scenario: </a:t>
            </a:r>
            <a:r>
              <a:rPr lang="en-US" b="0" dirty="0"/>
              <a:t>On the final day Mia and Wolfgang are made team captains for a last group challenge.</a:t>
            </a:r>
          </a:p>
          <a:p>
            <a:r>
              <a:rPr lang="en-US" b="0" dirty="0"/>
              <a:t>They prepare their speeches for their team.  Mia is a bit bossy and opts for addressing her team as </a:t>
            </a:r>
            <a:r>
              <a:rPr lang="en-US" b="0" dirty="0" err="1"/>
              <a:t>ihr</a:t>
            </a:r>
            <a:r>
              <a:rPr lang="en-US" b="0" dirty="0"/>
              <a:t>. Wolfgang is more inclusive and uses ‘</a:t>
            </a:r>
            <a:r>
              <a:rPr lang="en-US" b="0" dirty="0" err="1"/>
              <a:t>wir</a:t>
            </a:r>
            <a:r>
              <a:rPr lang="en-US" b="0" dirty="0"/>
              <a:t>’. </a:t>
            </a:r>
            <a:endParaRPr lang="en-GB" b="0" dirty="0"/>
          </a:p>
          <a:p>
            <a:endParaRPr lang="en-GB" dirty="0"/>
          </a:p>
          <a:p>
            <a:r>
              <a:rPr lang="en-GB" b="1" dirty="0"/>
              <a:t>Procedure:</a:t>
            </a:r>
          </a:p>
          <a:p>
            <a:r>
              <a:rPr lang="en-GB" dirty="0"/>
              <a:t>1. Elicit the scenario, using the task rubric. Students have learnt the verb </a:t>
            </a:r>
            <a:r>
              <a:rPr lang="en-GB" i="1" dirty="0" err="1"/>
              <a:t>führen</a:t>
            </a:r>
            <a:r>
              <a:rPr lang="en-GB" i="1" dirty="0"/>
              <a:t> </a:t>
            </a:r>
            <a:r>
              <a:rPr lang="en-GB" dirty="0"/>
              <a:t>and know the pattern verb stem + </a:t>
            </a:r>
            <a:r>
              <a:rPr lang="en-GB" dirty="0" err="1"/>
              <a:t>er</a:t>
            </a:r>
            <a:r>
              <a:rPr lang="en-GB" dirty="0"/>
              <a:t> = person noun. </a:t>
            </a:r>
            <a:r>
              <a:rPr lang="en-GB" i="1" dirty="0" err="1"/>
              <a:t>inklusiv</a:t>
            </a:r>
            <a:r>
              <a:rPr lang="en-GB" dirty="0"/>
              <a:t> and </a:t>
            </a:r>
            <a:r>
              <a:rPr lang="en-GB" i="1" dirty="0" err="1"/>
              <a:t>kommandiert</a:t>
            </a:r>
            <a:r>
              <a:rPr lang="en-GB" i="1" dirty="0"/>
              <a:t> </a:t>
            </a:r>
            <a:r>
              <a:rPr lang="en-GB" dirty="0"/>
              <a:t>are near cognates.</a:t>
            </a:r>
            <a:br>
              <a:rPr lang="en-GB" dirty="0"/>
            </a:br>
            <a:r>
              <a:rPr lang="en-GB" dirty="0"/>
              <a:t>2. Students label two columns in their books – You (all)…  / We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a:t>Führer [2684] </a:t>
            </a:r>
            <a:r>
              <a:rPr lang="en-GB" baseline="0" dirty="0" err="1"/>
              <a:t>inklusiv</a:t>
            </a:r>
            <a:r>
              <a:rPr lang="en-GB" baseline="0" dirty="0"/>
              <a:t> [&gt;5009] </a:t>
            </a:r>
            <a:r>
              <a:rPr lang="en-GB" baseline="0" dirty="0" err="1"/>
              <a:t>kommandieren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25626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(two slides)</a:t>
            </a:r>
            <a:br>
              <a:rPr lang="en-GB" dirty="0"/>
            </a:br>
            <a:br>
              <a:rPr lang="en-GB" b="1" dirty="0"/>
            </a:br>
            <a:r>
              <a:rPr lang="en-GB" b="1" dirty="0"/>
              <a:t>Aim: </a:t>
            </a:r>
            <a:r>
              <a:rPr lang="en-GB" b="0" dirty="0"/>
              <a:t>to practise written comprehension of a range of verb forms in the 1</a:t>
            </a:r>
            <a:r>
              <a:rPr lang="en-GB" b="0" baseline="30000" dirty="0"/>
              <a:t>st</a:t>
            </a:r>
            <a:r>
              <a:rPr lang="en-GB" b="0" dirty="0"/>
              <a:t> and 2</a:t>
            </a:r>
            <a:r>
              <a:rPr lang="en-GB" b="0" baseline="30000" dirty="0"/>
              <a:t>nd</a:t>
            </a:r>
            <a:r>
              <a:rPr lang="en-GB" b="0" dirty="0"/>
              <a:t> person plural; to practise comprehension of 2-verb structures, including infinitive phrases with </a:t>
            </a:r>
            <a:r>
              <a:rPr lang="en-GB" b="0" dirty="0" err="1"/>
              <a:t>zu</a:t>
            </a:r>
            <a:r>
              <a:rPr lang="en-GB" b="0" dirty="0"/>
              <a:t>.</a:t>
            </a:r>
            <a:br>
              <a:rPr lang="en-GB" dirty="0"/>
            </a:br>
            <a:br>
              <a:rPr lang="en-GB" dirty="0"/>
            </a:br>
            <a:r>
              <a:rPr lang="en-GB" b="1" dirty="0"/>
              <a:t>Procedure cont’d:</a:t>
            </a:r>
          </a:p>
          <a:p>
            <a:r>
              <a:rPr lang="en-GB" dirty="0"/>
              <a:t>3. Students identify the correct pronoun </a:t>
            </a:r>
            <a:r>
              <a:rPr lang="en-GB" dirty="0" err="1"/>
              <a:t>ihr</a:t>
            </a:r>
            <a:r>
              <a:rPr lang="en-GB" dirty="0"/>
              <a:t>/</a:t>
            </a:r>
            <a:r>
              <a:rPr lang="en-GB" dirty="0" err="1"/>
              <a:t>wir</a:t>
            </a:r>
            <a:r>
              <a:rPr lang="en-GB" dirty="0"/>
              <a:t> and use this to decide whether Mia or Wolfgang says each statement. </a:t>
            </a:r>
            <a:br>
              <a:rPr lang="en-GB" dirty="0"/>
            </a:br>
            <a:r>
              <a:rPr lang="en-GB" dirty="0"/>
              <a:t>4. They decide which verb is correct, based on the syntax (presence or absence of ‘</a:t>
            </a:r>
            <a:r>
              <a:rPr lang="en-GB" dirty="0" err="1"/>
              <a:t>zu</a:t>
            </a:r>
            <a:r>
              <a:rPr lang="en-GB" dirty="0"/>
              <a:t>’).</a:t>
            </a:r>
            <a:br>
              <a:rPr lang="en-GB" dirty="0"/>
            </a:br>
            <a:r>
              <a:rPr lang="en-GB" dirty="0"/>
              <a:t>5. They then translate each sentence into English writing it into the correct column in their table – answers on next slide. </a:t>
            </a:r>
          </a:p>
          <a:p>
            <a:endParaRPr lang="en-GB" dirty="0"/>
          </a:p>
          <a:p>
            <a:r>
              <a:rPr lang="en-GB" dirty="0"/>
              <a:t>Note: teachers could require students to do all three stages independently before conducting feedback. Alternatively, the animations also support item by item feedback of stages 1 and 2. Students could then complete the translations.  Teachers can adapt the animations as required for further variation to task structure.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br>
              <a:rPr lang="en-GB" baseline="0" dirty="0"/>
            </a:br>
            <a:r>
              <a:rPr lang="en-GB" baseline="0" dirty="0"/>
              <a:t>Führer [2684] </a:t>
            </a:r>
            <a:r>
              <a:rPr lang="en-GB" baseline="0" dirty="0" err="1"/>
              <a:t>inklusiv</a:t>
            </a:r>
            <a:r>
              <a:rPr lang="en-GB" baseline="0" dirty="0"/>
              <a:t> [&gt;5009] </a:t>
            </a:r>
            <a:r>
              <a:rPr lang="en-GB" baseline="0" dirty="0" err="1"/>
              <a:t>kommandieren</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25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2396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 (four slides)</a:t>
            </a:r>
            <a:br>
              <a:rPr lang="en-GB" dirty="0"/>
            </a:br>
            <a:r>
              <a:rPr lang="en-GB" b="1" dirty="0"/>
              <a:t>Aim: </a:t>
            </a:r>
            <a:r>
              <a:rPr lang="en-GB" b="0" dirty="0"/>
              <a:t>to practise oral production of sentences will future meaning, using a range of infinitive phrases, with and without </a:t>
            </a:r>
            <a:r>
              <a:rPr lang="en-GB" b="0" dirty="0" err="1"/>
              <a:t>zu</a:t>
            </a:r>
            <a:r>
              <a:rPr lang="en-GB" b="0" dirty="0"/>
              <a:t>. </a:t>
            </a:r>
            <a:br>
              <a:rPr lang="en-GB" dirty="0"/>
            </a:br>
            <a:endParaRPr lang="en-GB" dirty="0"/>
          </a:p>
          <a:p>
            <a:r>
              <a:rPr lang="en-GB" b="1" dirty="0"/>
              <a:t>This slide models the task.</a:t>
            </a:r>
            <a:br>
              <a:rPr lang="en-GB" b="1" dirty="0"/>
            </a:br>
            <a:br>
              <a:rPr lang="en-GB" dirty="0"/>
            </a:br>
            <a:r>
              <a:rPr lang="en-GB" b="1" dirty="0"/>
              <a:t>Procedure:</a:t>
            </a:r>
            <a:br>
              <a:rPr lang="en-GB" dirty="0"/>
            </a:br>
            <a:r>
              <a:rPr lang="en-GB" dirty="0"/>
              <a:t>1. Partner A starts “in der Zukunft..”, and translates the first part of the sentence. </a:t>
            </a:r>
            <a:br>
              <a:rPr lang="en-GB" dirty="0"/>
            </a:br>
            <a:r>
              <a:rPr lang="en-GB" dirty="0"/>
              <a:t>2. Partner B selects the right sentence ending depending on whether it needs a </a:t>
            </a:r>
            <a:r>
              <a:rPr lang="en-GB" i="1" dirty="0" err="1"/>
              <a:t>zu</a:t>
            </a:r>
            <a:r>
              <a:rPr lang="en-GB" dirty="0"/>
              <a:t> or not. </a:t>
            </a:r>
          </a:p>
          <a:p>
            <a:r>
              <a:rPr lang="en-GB" dirty="0"/>
              <a:t>3. Partner A writes the remainder of the sentence in English. </a:t>
            </a:r>
          </a:p>
          <a:p>
            <a:r>
              <a:rPr lang="en-GB" dirty="0"/>
              <a:t>4. Students complete six sentences, then swap roles for six more.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12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Click once. Partner A and B’s prompts appear. They copy them down.  They are not numbered as students will use them </a:t>
            </a:r>
            <a:r>
              <a:rPr lang="en-GB" b="1" i="1" dirty="0"/>
              <a:t>in any order</a:t>
            </a:r>
            <a:r>
              <a:rPr lang="en-GB" dirty="0"/>
              <a:t>.</a:t>
            </a:r>
            <a:br>
              <a:rPr lang="en-GB" dirty="0"/>
            </a:br>
            <a:r>
              <a:rPr lang="en-GB" dirty="0"/>
              <a:t>2. Move to the next slide.</a:t>
            </a:r>
            <a:br>
              <a:rPr lang="en-GB" dirty="0"/>
            </a:br>
            <a:br>
              <a:rPr lang="en-GB" dirty="0"/>
            </a:br>
            <a:r>
              <a:rPr lang="en-GB" b="1" dirty="0"/>
              <a:t>Note</a:t>
            </a:r>
            <a:r>
              <a:rPr lang="en-GB" dirty="0"/>
              <a:t>: the instruction to students to use the sentence beginnings in any order ensures that students have no chance of predicting the sentence beginnings in advance and are compelled to listen.</a:t>
            </a:r>
            <a:br>
              <a:rPr lang="en-GB" dirty="0"/>
            </a:br>
            <a:r>
              <a:rPr lang="en-GB" dirty="0"/>
              <a:t>This does mean that there are no set answers to correct. If teachers prefer, they can number these prompts, issue them instead as handouts, and will then be able to create an answer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91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939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2. Partner A turns away from the board.</a:t>
            </a:r>
            <a:br>
              <a:rPr lang="en-GB" dirty="0"/>
            </a:br>
            <a:r>
              <a:rPr lang="en-GB" dirty="0"/>
              <a:t>3. Click for Partner B’s six sentence endings to appear.</a:t>
            </a:r>
            <a:br>
              <a:rPr lang="en-GB" dirty="0"/>
            </a:br>
            <a:r>
              <a:rPr lang="en-GB" dirty="0"/>
              <a:t>4. Partner A starts “in der </a:t>
            </a:r>
            <a:r>
              <a:rPr lang="en-GB" dirty="0" err="1"/>
              <a:t>Zukunft</a:t>
            </a:r>
            <a:r>
              <a:rPr lang="en-GB" dirty="0"/>
              <a:t>..”, and translates the first part of his/her chosen sentence. </a:t>
            </a:r>
            <a:br>
              <a:rPr lang="en-GB" dirty="0"/>
            </a:br>
            <a:r>
              <a:rPr lang="en-GB" dirty="0"/>
              <a:t>5. Partner B selects the right sentence ending depending on whether it needs a </a:t>
            </a:r>
            <a:r>
              <a:rPr lang="en-GB" i="1" dirty="0" err="1"/>
              <a:t>zu</a:t>
            </a:r>
            <a:r>
              <a:rPr lang="en-GB" dirty="0"/>
              <a:t> or not. </a:t>
            </a:r>
          </a:p>
          <a:p>
            <a:r>
              <a:rPr lang="en-GB" dirty="0"/>
              <a:t>6. Partner A writes the remainder of the sentence in English. </a:t>
            </a:r>
          </a:p>
          <a:p>
            <a:r>
              <a:rPr lang="en-GB" dirty="0"/>
              <a:t>7. Students complete six sentences, then move to the next slide to swap roles for six more.</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2087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2. Partner B turns away from the board.</a:t>
            </a:r>
            <a:br>
              <a:rPr lang="en-GB" dirty="0"/>
            </a:br>
            <a:r>
              <a:rPr lang="en-GB" dirty="0"/>
              <a:t>3. Click for Partner A’s six sentence endings to appear.</a:t>
            </a:r>
            <a:br>
              <a:rPr lang="en-GB" dirty="0"/>
            </a:br>
            <a:r>
              <a:rPr lang="en-GB" dirty="0"/>
              <a:t>4. Partner B starts “in der </a:t>
            </a:r>
            <a:r>
              <a:rPr lang="en-GB" dirty="0" err="1"/>
              <a:t>Zukunft</a:t>
            </a:r>
            <a:r>
              <a:rPr lang="en-GB" dirty="0"/>
              <a:t>..”, and translates the first part of his/her chosen sentence. </a:t>
            </a:r>
            <a:br>
              <a:rPr lang="en-GB" dirty="0"/>
            </a:br>
            <a:r>
              <a:rPr lang="en-GB" dirty="0"/>
              <a:t>5. Partner A selects the right sentence ending depending on whether it needs a </a:t>
            </a:r>
            <a:r>
              <a:rPr lang="en-GB" i="1" dirty="0" err="1"/>
              <a:t>zu</a:t>
            </a:r>
            <a:r>
              <a:rPr lang="en-GB" dirty="0"/>
              <a:t> or not. </a:t>
            </a:r>
          </a:p>
          <a:p>
            <a:r>
              <a:rPr lang="en-GB" dirty="0"/>
              <a:t>6. Partner B writes the remainder of the sentence in English.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020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ADDITIONAL OPTIONAL TASK</a:t>
            </a:r>
          </a:p>
          <a:p>
            <a:r>
              <a:rPr lang="en-GB" b="1" dirty="0"/>
              <a:t>Timing: 2 minutes (to explain the task, which students may then finish for homework)</a:t>
            </a:r>
            <a:br>
              <a:rPr lang="en-GB" dirty="0"/>
            </a:br>
            <a:br>
              <a:rPr lang="en-GB" b="1" dirty="0"/>
            </a:br>
            <a:r>
              <a:rPr lang="en-GB" b="1" dirty="0"/>
              <a:t>Aim</a:t>
            </a:r>
            <a:r>
              <a:rPr lang="en-GB" b="0" dirty="0"/>
              <a:t>: to practise written production of language and structures from this week’s and prior learning. </a:t>
            </a:r>
            <a:br>
              <a:rPr lang="en-GB" dirty="0"/>
            </a:br>
            <a:br>
              <a:rPr lang="en-GB" dirty="0"/>
            </a:br>
            <a:r>
              <a:rPr lang="en-GB" b="1" dirty="0"/>
              <a:t>Procedure:</a:t>
            </a:r>
            <a:br>
              <a:rPr lang="en-GB" dirty="0"/>
            </a:br>
            <a:r>
              <a:rPr lang="en-GB" dirty="0"/>
              <a:t>1. Students translate the sentences.</a:t>
            </a:r>
          </a:p>
          <a:p>
            <a:r>
              <a:rPr lang="en-GB" dirty="0"/>
              <a:t>2. Click to reveal answers. </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2234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r>
              <a:rPr lang="en-GB" sz="1200" b="0" i="0" dirty="0">
                <a:latin typeface="+mn-lt"/>
                <a:ea typeface="Calibri"/>
                <a:cs typeface="Calibri"/>
                <a:sym typeface="Calibri"/>
              </a:rPr>
              <a:t>Answer sheet: https://resources.ncelp.org/concern/parent/4b29b7152/file_sets/08612p586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818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a highly frequent word pattern. In the list of 2000 most frequent words, 205 additional words can be created by taking either the infinitive verb and adding der + capital letter +</a:t>
            </a:r>
            <a:r>
              <a:rPr lang="en-GB" b="0" dirty="0" err="1"/>
              <a:t>er</a:t>
            </a:r>
            <a:r>
              <a:rPr lang="en-GB" b="0" dirty="0"/>
              <a:t> to create the person noun OR verbs by reversing the pattern. </a:t>
            </a:r>
            <a:br>
              <a:rPr lang="en-GB" b="0" dirty="0"/>
            </a:br>
            <a:br>
              <a:rPr lang="en-GB" dirty="0"/>
            </a:br>
            <a:r>
              <a:rPr lang="en-GB" b="1" dirty="0"/>
              <a:t>Procedure:</a:t>
            </a:r>
            <a:br>
              <a:rPr lang="en-GB" dirty="0"/>
            </a:br>
            <a:r>
              <a:rPr lang="en-GB" dirty="0"/>
              <a:t>1. Click through animations explaining the word pattern. Note that students either already know the verb OR the noun, with the exception of </a:t>
            </a:r>
            <a:r>
              <a:rPr lang="en-GB" i="1" dirty="0" err="1"/>
              <a:t>übersetzen</a:t>
            </a:r>
            <a:r>
              <a:rPr lang="en-GB" dirty="0"/>
              <a:t>, which is therefore glossed.</a:t>
            </a:r>
          </a:p>
          <a:p>
            <a:r>
              <a:rPr lang="en-GB" dirty="0"/>
              <a:t>2. A-F: students write the noun based on the verb, following the pattern. Nb. D and E: after item E, the next click will bring up a bubble drawing attention to [au] </a:t>
            </a:r>
            <a:r>
              <a:rPr lang="en-GB" dirty="0">
                <a:sym typeface="Wingdings" panose="05000000000000000000" pitchFamily="2" charset="2"/>
              </a:rPr>
              <a:t> [</a:t>
            </a:r>
            <a:r>
              <a:rPr lang="en-GB" dirty="0" err="1">
                <a:sym typeface="Wingdings" panose="05000000000000000000" pitchFamily="2" charset="2"/>
              </a:rPr>
              <a:t>äu</a:t>
            </a:r>
            <a:r>
              <a:rPr lang="en-GB" dirty="0">
                <a:sym typeface="Wingdings" panose="05000000000000000000" pitchFamily="2" charset="2"/>
              </a:rPr>
              <a:t>]. Go over difference in pronunciation too.</a:t>
            </a:r>
            <a:endParaRPr lang="en-GB" dirty="0"/>
          </a:p>
          <a:p>
            <a:r>
              <a:rPr lang="en-GB" dirty="0"/>
              <a:t>3. G-L: students write the verb based on the noun, reversing the pattern.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en-GB" dirty="0" err="1"/>
              <a:t>mitarbeiten</a:t>
            </a:r>
            <a:r>
              <a:rPr lang="en-GB" dirty="0"/>
              <a:t> </a:t>
            </a:r>
            <a:r>
              <a:rPr lang="en-GB" dirty="0">
                <a:sym typeface="Wingdings" panose="05000000000000000000" pitchFamily="2" charset="2"/>
              </a:rPr>
              <a:t> </a:t>
            </a:r>
            <a:r>
              <a:rPr lang="en-GB" dirty="0"/>
              <a:t>co-worker (Mitarbeiter)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trainieren</a:t>
            </a:r>
            <a:r>
              <a:rPr lang="en-GB" dirty="0"/>
              <a:t>  </a:t>
            </a:r>
            <a:r>
              <a:rPr lang="en-GB" dirty="0">
                <a:sym typeface="Wingdings" panose="05000000000000000000" pitchFamily="2" charset="2"/>
              </a:rPr>
              <a:t> </a:t>
            </a:r>
            <a:r>
              <a:rPr lang="en-GB" dirty="0"/>
              <a:t>coach (Trainer)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fahren</a:t>
            </a:r>
            <a:r>
              <a:rPr lang="en-GB" dirty="0"/>
              <a:t> </a:t>
            </a:r>
            <a:r>
              <a:rPr lang="en-GB" dirty="0">
                <a:sym typeface="Wingdings" panose="05000000000000000000" pitchFamily="2" charset="2"/>
              </a:rPr>
              <a:t> </a:t>
            </a:r>
            <a:r>
              <a:rPr lang="en-GB" dirty="0"/>
              <a:t>driver (</a:t>
            </a:r>
            <a:r>
              <a:rPr lang="en-GB" dirty="0" err="1"/>
              <a:t>Fahrer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kaufen</a:t>
            </a:r>
            <a:r>
              <a:rPr lang="en-GB" dirty="0"/>
              <a:t> </a:t>
            </a:r>
            <a:r>
              <a:rPr lang="en-GB" dirty="0">
                <a:sym typeface="Wingdings" panose="05000000000000000000" pitchFamily="2" charset="2"/>
              </a:rPr>
              <a:t> </a:t>
            </a:r>
            <a:r>
              <a:rPr lang="en-GB" dirty="0"/>
              <a:t>buyer (</a:t>
            </a:r>
            <a:r>
              <a:rPr lang="en-GB" dirty="0" err="1"/>
              <a:t>Käufer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verkaufen</a:t>
            </a:r>
            <a:r>
              <a:rPr lang="en-GB" dirty="0"/>
              <a:t> </a:t>
            </a:r>
            <a:r>
              <a:rPr lang="en-GB" dirty="0">
                <a:sym typeface="Wingdings" panose="05000000000000000000" pitchFamily="2" charset="2"/>
              </a:rPr>
              <a:t> </a:t>
            </a:r>
            <a:r>
              <a:rPr lang="en-GB" dirty="0"/>
              <a:t>seller/salesperson (</a:t>
            </a:r>
            <a:r>
              <a:rPr lang="en-GB" dirty="0" err="1"/>
              <a:t>Verkäufer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übersetzen</a:t>
            </a:r>
            <a:r>
              <a:rPr lang="en-GB" dirty="0"/>
              <a:t> </a:t>
            </a:r>
            <a:r>
              <a:rPr lang="en-GB" dirty="0">
                <a:sym typeface="Wingdings" panose="05000000000000000000" pitchFamily="2" charset="2"/>
              </a:rPr>
              <a:t> </a:t>
            </a:r>
            <a:r>
              <a:rPr lang="en-GB" dirty="0"/>
              <a:t>translator (</a:t>
            </a:r>
            <a:r>
              <a:rPr lang="en-GB" dirty="0" err="1"/>
              <a:t>Übersetzer</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7. Lehrer </a:t>
            </a:r>
            <a:r>
              <a:rPr lang="en-GB" dirty="0">
                <a:sym typeface="Wingdings" panose="05000000000000000000" pitchFamily="2" charset="2"/>
              </a:rPr>
              <a:t></a:t>
            </a:r>
            <a:r>
              <a:rPr lang="en-GB" dirty="0"/>
              <a:t> to teach/train (</a:t>
            </a:r>
            <a:r>
              <a:rPr lang="en-GB" dirty="0" err="1"/>
              <a:t>lehren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 </a:t>
            </a:r>
            <a:r>
              <a:rPr lang="en-GB" dirty="0" err="1"/>
              <a:t>Schauspieler</a:t>
            </a:r>
            <a:r>
              <a:rPr lang="en-GB" dirty="0"/>
              <a:t> </a:t>
            </a:r>
            <a:r>
              <a:rPr lang="en-GB" dirty="0">
                <a:sym typeface="Wingdings" panose="05000000000000000000" pitchFamily="2" charset="2"/>
              </a:rPr>
              <a:t> </a:t>
            </a:r>
            <a:r>
              <a:rPr lang="en-GB" dirty="0"/>
              <a:t>to act (</a:t>
            </a:r>
            <a:r>
              <a:rPr lang="en-GB" dirty="0" err="1"/>
              <a:t>schauspielen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9. Manager </a:t>
            </a:r>
            <a:r>
              <a:rPr lang="en-GB" dirty="0">
                <a:sym typeface="Wingdings" panose="05000000000000000000" pitchFamily="2" charset="2"/>
              </a:rPr>
              <a:t></a:t>
            </a:r>
            <a:r>
              <a:rPr lang="en-GB" dirty="0"/>
              <a:t> to manage (</a:t>
            </a:r>
            <a:r>
              <a:rPr lang="en-GB" dirty="0" err="1"/>
              <a:t>managen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10. </a:t>
            </a:r>
            <a:r>
              <a:rPr lang="en-GB" dirty="0" err="1"/>
              <a:t>Sänger</a:t>
            </a:r>
            <a:r>
              <a:rPr lang="en-GB" dirty="0"/>
              <a:t> </a:t>
            </a:r>
            <a:r>
              <a:rPr lang="en-GB" dirty="0">
                <a:sym typeface="Wingdings" panose="05000000000000000000" pitchFamily="2" charset="2"/>
              </a:rPr>
              <a:t></a:t>
            </a:r>
            <a:r>
              <a:rPr lang="en-GB" dirty="0"/>
              <a:t> to sing (</a:t>
            </a:r>
            <a:r>
              <a:rPr lang="en-GB" dirty="0" err="1"/>
              <a:t>singen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11. Helfer </a:t>
            </a:r>
            <a:r>
              <a:rPr lang="en-GB" dirty="0">
                <a:sym typeface="Wingdings" panose="05000000000000000000" pitchFamily="2" charset="2"/>
              </a:rPr>
              <a:t> </a:t>
            </a:r>
            <a:r>
              <a:rPr lang="en-GB" dirty="0"/>
              <a:t>helper/assistant (</a:t>
            </a:r>
            <a:r>
              <a:rPr lang="en-GB" dirty="0" err="1"/>
              <a:t>helfen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12. </a:t>
            </a:r>
            <a:r>
              <a:rPr lang="en-GB" dirty="0" err="1"/>
              <a:t>Forscher</a:t>
            </a:r>
            <a:r>
              <a:rPr lang="en-GB" dirty="0"/>
              <a:t> </a:t>
            </a:r>
            <a:r>
              <a:rPr lang="en-GB" dirty="0">
                <a:sym typeface="Wingdings" panose="05000000000000000000" pitchFamily="2" charset="2"/>
              </a:rPr>
              <a:t> </a:t>
            </a:r>
            <a:r>
              <a:rPr lang="en-GB" dirty="0"/>
              <a:t>to research (</a:t>
            </a:r>
            <a:r>
              <a:rPr lang="en-GB" dirty="0" err="1"/>
              <a:t>forschen</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unknown words (1 is the most frequent word in German): </a:t>
            </a:r>
            <a:br>
              <a:rPr lang="en-GB" baseline="0" dirty="0"/>
            </a:br>
            <a:r>
              <a:rPr lang="en-GB" sz="1200" kern="1200" dirty="0">
                <a:solidFill>
                  <a:schemeClr val="tx1"/>
                </a:solidFill>
                <a:effectLst/>
                <a:latin typeface="+mn-lt"/>
                <a:ea typeface="+mn-ea"/>
                <a:cs typeface="+mn-cs"/>
              </a:rPr>
              <a:t>Mitarbeiter [639] Trainer [1003] </a:t>
            </a:r>
            <a:r>
              <a:rPr lang="en-GB" sz="1200" kern="1200" dirty="0" err="1">
                <a:solidFill>
                  <a:schemeClr val="tx1"/>
                </a:solidFill>
                <a:effectLst/>
                <a:latin typeface="+mn-lt"/>
                <a:ea typeface="+mn-ea"/>
                <a:cs typeface="+mn-cs"/>
              </a:rPr>
              <a:t>Fahrer</a:t>
            </a:r>
            <a:r>
              <a:rPr lang="en-GB" sz="1200" kern="1200" dirty="0">
                <a:solidFill>
                  <a:schemeClr val="tx1"/>
                </a:solidFill>
                <a:effectLst/>
                <a:latin typeface="+mn-lt"/>
                <a:ea typeface="+mn-ea"/>
                <a:cs typeface="+mn-cs"/>
              </a:rPr>
              <a:t> [1554] </a:t>
            </a:r>
            <a:r>
              <a:rPr lang="en-GB" sz="1200" kern="1200" dirty="0" err="1">
                <a:solidFill>
                  <a:schemeClr val="tx1"/>
                </a:solidFill>
                <a:effectLst/>
                <a:latin typeface="+mn-lt"/>
                <a:ea typeface="+mn-ea"/>
                <a:cs typeface="+mn-cs"/>
              </a:rPr>
              <a:t>Käufer</a:t>
            </a:r>
            <a:r>
              <a:rPr lang="en-GB" sz="1200" kern="1200" dirty="0">
                <a:solidFill>
                  <a:schemeClr val="tx1"/>
                </a:solidFill>
                <a:effectLst/>
                <a:latin typeface="+mn-lt"/>
                <a:ea typeface="+mn-ea"/>
                <a:cs typeface="+mn-cs"/>
              </a:rPr>
              <a:t> [2051] </a:t>
            </a:r>
            <a:r>
              <a:rPr lang="en-GB" sz="1200" kern="1200" dirty="0" err="1">
                <a:solidFill>
                  <a:schemeClr val="tx1"/>
                </a:solidFill>
                <a:effectLst/>
                <a:latin typeface="+mn-lt"/>
                <a:ea typeface="+mn-ea"/>
                <a:cs typeface="+mn-cs"/>
              </a:rPr>
              <a:t>Verkäufer</a:t>
            </a:r>
            <a:r>
              <a:rPr lang="en-GB" sz="1200" kern="1200" dirty="0">
                <a:solidFill>
                  <a:schemeClr val="tx1"/>
                </a:solidFill>
                <a:effectLst/>
                <a:latin typeface="+mn-lt"/>
                <a:ea typeface="+mn-ea"/>
                <a:cs typeface="+mn-cs"/>
              </a:rPr>
              <a:t> [2374]  </a:t>
            </a:r>
            <a:r>
              <a:rPr lang="en-GB" sz="1200" kern="1200" dirty="0" err="1">
                <a:solidFill>
                  <a:schemeClr val="tx1"/>
                </a:solidFill>
                <a:effectLst/>
                <a:latin typeface="+mn-lt"/>
                <a:ea typeface="+mn-ea"/>
                <a:cs typeface="+mn-cs"/>
              </a:rPr>
              <a:t>Übersetzer</a:t>
            </a:r>
            <a:r>
              <a:rPr lang="en-GB" sz="1200" kern="1200" dirty="0">
                <a:solidFill>
                  <a:schemeClr val="tx1"/>
                </a:solidFill>
                <a:effectLst/>
                <a:latin typeface="+mn-lt"/>
                <a:ea typeface="+mn-ea"/>
                <a:cs typeface="+mn-cs"/>
              </a:rPr>
              <a:t> [2902] </a:t>
            </a:r>
            <a:r>
              <a:rPr lang="en-GB" sz="1200" kern="1200" dirty="0" err="1">
                <a:solidFill>
                  <a:schemeClr val="tx1"/>
                </a:solidFill>
                <a:effectLst/>
                <a:latin typeface="+mn-lt"/>
                <a:ea typeface="+mn-ea"/>
                <a:cs typeface="+mn-cs"/>
              </a:rPr>
              <a:t>übersetzen</a:t>
            </a:r>
            <a:r>
              <a:rPr lang="en-GB" sz="1200" kern="1200" dirty="0">
                <a:solidFill>
                  <a:schemeClr val="tx1"/>
                </a:solidFill>
                <a:effectLst/>
                <a:latin typeface="+mn-lt"/>
                <a:ea typeface="+mn-ea"/>
                <a:cs typeface="+mn-cs"/>
              </a:rPr>
              <a:t> [1765] </a:t>
            </a:r>
            <a:r>
              <a:rPr lang="en-GB" sz="1200" kern="1200" dirty="0" err="1">
                <a:solidFill>
                  <a:schemeClr val="tx1"/>
                </a:solidFill>
                <a:effectLst/>
                <a:latin typeface="+mn-lt"/>
                <a:ea typeface="+mn-ea"/>
                <a:cs typeface="+mn-cs"/>
              </a:rPr>
              <a:t>lehren</a:t>
            </a:r>
            <a:r>
              <a:rPr lang="en-GB" sz="1200" kern="1200" dirty="0">
                <a:solidFill>
                  <a:schemeClr val="tx1"/>
                </a:solidFill>
                <a:effectLst/>
                <a:latin typeface="+mn-lt"/>
                <a:ea typeface="+mn-ea"/>
                <a:cs typeface="+mn-cs"/>
              </a:rPr>
              <a:t> [2540] </a:t>
            </a:r>
            <a:r>
              <a:rPr lang="en-GB" sz="1200" kern="1200" dirty="0" err="1">
                <a:solidFill>
                  <a:schemeClr val="tx1"/>
                </a:solidFill>
                <a:effectLst/>
                <a:latin typeface="+mn-lt"/>
                <a:ea typeface="+mn-ea"/>
                <a:cs typeface="+mn-cs"/>
              </a:rPr>
              <a:t>schauspielen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managen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singen</a:t>
            </a:r>
            <a:r>
              <a:rPr lang="en-GB" sz="1200" kern="1200" dirty="0">
                <a:solidFill>
                  <a:schemeClr val="tx1"/>
                </a:solidFill>
                <a:effectLst/>
                <a:latin typeface="+mn-lt"/>
                <a:ea typeface="+mn-ea"/>
                <a:cs typeface="+mn-cs"/>
              </a:rPr>
              <a:t> [1063] </a:t>
            </a:r>
            <a:r>
              <a:rPr lang="en-GB" sz="1200" kern="1200" dirty="0" err="1">
                <a:solidFill>
                  <a:schemeClr val="tx1"/>
                </a:solidFill>
                <a:effectLst/>
                <a:latin typeface="+mn-lt"/>
                <a:ea typeface="+mn-ea"/>
                <a:cs typeface="+mn-cs"/>
              </a:rPr>
              <a:t>helfen</a:t>
            </a:r>
            <a:r>
              <a:rPr lang="en-GB" sz="1200" kern="1200" dirty="0">
                <a:solidFill>
                  <a:schemeClr val="tx1"/>
                </a:solidFill>
                <a:effectLst/>
                <a:latin typeface="+mn-lt"/>
                <a:ea typeface="+mn-ea"/>
                <a:cs typeface="+mn-cs"/>
              </a:rPr>
              <a:t> [338] </a:t>
            </a:r>
            <a:r>
              <a:rPr lang="en-GB" sz="1200" kern="1200" dirty="0" err="1">
                <a:solidFill>
                  <a:schemeClr val="tx1"/>
                </a:solidFill>
                <a:effectLst/>
                <a:latin typeface="+mn-lt"/>
                <a:ea typeface="+mn-ea"/>
                <a:cs typeface="+mn-cs"/>
              </a:rPr>
              <a:t>forschen</a:t>
            </a:r>
            <a:r>
              <a:rPr lang="en-GB" sz="1200" kern="1200" dirty="0">
                <a:solidFill>
                  <a:schemeClr val="tx1"/>
                </a:solidFill>
                <a:effectLst/>
                <a:latin typeface="+mn-lt"/>
                <a:ea typeface="+mn-ea"/>
                <a:cs typeface="+mn-cs"/>
              </a:rPr>
              <a:t> [4222]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practise the new word pattern in oral production. For differentiation, two versions can be used with this slide. </a:t>
            </a:r>
            <a:br>
              <a:rPr lang="en-GB" dirty="0"/>
            </a:br>
            <a:br>
              <a:rPr lang="en-GB" dirty="0"/>
            </a:br>
            <a:r>
              <a:rPr lang="en-GB" b="1" dirty="0"/>
              <a:t>Procedure:</a:t>
            </a:r>
          </a:p>
          <a:p>
            <a:r>
              <a:rPr lang="en-GB" b="0" dirty="0"/>
              <a:t>1. Click to bring up bubble explaining that German ending –er sounds different to English ending –er. Compare helper/ Helfer, trainer/ Trainer. </a:t>
            </a:r>
          </a:p>
          <a:p>
            <a:endParaRPr lang="en-GB" b="1" dirty="0"/>
          </a:p>
          <a:p>
            <a:r>
              <a:rPr lang="en-GB" b="1" dirty="0"/>
              <a:t>More challenging version:  </a:t>
            </a:r>
            <a:br>
              <a:rPr lang="en-GB" dirty="0"/>
            </a:br>
            <a:r>
              <a:rPr lang="en-GB" dirty="0"/>
              <a:t>2. Students describe the person’s job. Person A: “</a:t>
            </a:r>
            <a:r>
              <a:rPr lang="en-GB" dirty="0" err="1"/>
              <a:t>Diese</a:t>
            </a:r>
            <a:r>
              <a:rPr lang="en-GB" dirty="0"/>
              <a:t> Person </a:t>
            </a:r>
            <a:r>
              <a:rPr lang="en-GB" dirty="0" err="1"/>
              <a:t>trainiert</a:t>
            </a:r>
            <a:r>
              <a:rPr lang="en-GB" dirty="0"/>
              <a:t> </a:t>
            </a:r>
            <a:r>
              <a:rPr lang="en-GB" dirty="0" err="1"/>
              <a:t>als</a:t>
            </a:r>
            <a:r>
              <a:rPr lang="en-GB" dirty="0"/>
              <a:t> </a:t>
            </a:r>
            <a:r>
              <a:rPr lang="en-GB" dirty="0" err="1"/>
              <a:t>Beruf</a:t>
            </a:r>
            <a:r>
              <a:rPr lang="en-GB" dirty="0"/>
              <a:t>”, Person B: “Trainer. </a:t>
            </a:r>
            <a:r>
              <a:rPr lang="en-GB" dirty="0" err="1"/>
              <a:t>Diese</a:t>
            </a:r>
            <a:r>
              <a:rPr lang="en-GB" dirty="0"/>
              <a:t> Person </a:t>
            </a:r>
            <a:r>
              <a:rPr lang="en-GB" dirty="0" err="1"/>
              <a:t>forscht</a:t>
            </a:r>
            <a:r>
              <a:rPr lang="en-GB" dirty="0"/>
              <a:t> </a:t>
            </a:r>
            <a:r>
              <a:rPr lang="en-GB" dirty="0" err="1"/>
              <a:t>als</a:t>
            </a:r>
            <a:r>
              <a:rPr lang="en-GB" dirty="0"/>
              <a:t> </a:t>
            </a:r>
            <a:r>
              <a:rPr lang="en-GB" dirty="0" err="1"/>
              <a:t>Beruf</a:t>
            </a:r>
            <a:r>
              <a:rPr lang="en-GB" dirty="0"/>
              <a:t>”, Person A: “</a:t>
            </a:r>
            <a:r>
              <a:rPr lang="en-GB" dirty="0" err="1"/>
              <a:t>Forscher</a:t>
            </a:r>
            <a:r>
              <a:rPr lang="en-GB" dirty="0"/>
              <a:t>”, etc. </a:t>
            </a:r>
          </a:p>
          <a:p>
            <a:endParaRPr lang="en-GB" dirty="0"/>
          </a:p>
          <a:p>
            <a:r>
              <a:rPr lang="en-GB" b="1" dirty="0"/>
              <a:t>Easier version: </a:t>
            </a:r>
          </a:p>
          <a:p>
            <a:r>
              <a:rPr lang="en-GB" dirty="0"/>
              <a:t>2. Students pick and read out an item number. Person A: “</a:t>
            </a:r>
            <a:r>
              <a:rPr lang="en-GB" dirty="0" err="1"/>
              <a:t>Nummer</a:t>
            </a:r>
            <a:r>
              <a:rPr lang="en-GB" dirty="0"/>
              <a:t> 1”, Person B:” Trainer. </a:t>
            </a:r>
            <a:r>
              <a:rPr lang="en-GB" dirty="0" err="1"/>
              <a:t>Nummer</a:t>
            </a:r>
            <a:r>
              <a:rPr lang="en-GB" dirty="0"/>
              <a:t> 12”, Person A: ”</a:t>
            </a:r>
            <a:r>
              <a:rPr lang="en-GB" dirty="0" err="1"/>
              <a:t>Forscher</a:t>
            </a:r>
            <a:r>
              <a:rPr lang="en-GB" dirty="0"/>
              <a:t>”, etc. </a:t>
            </a:r>
          </a:p>
          <a:p>
            <a:endParaRPr lang="en-GB" dirty="0"/>
          </a:p>
          <a:p>
            <a:r>
              <a:rPr lang="en-GB" b="1" dirty="0"/>
              <a:t>For both versions: </a:t>
            </a:r>
          </a:p>
          <a:p>
            <a:r>
              <a:rPr lang="en-GB" dirty="0"/>
              <a:t>3. Use timer if appropriate for your class. </a:t>
            </a:r>
          </a:p>
          <a:p>
            <a:r>
              <a:rPr lang="en-GB" dirty="0"/>
              <a:t>4. Click to reveal answers.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unknown words and cognates (1 is the most frequent word in German): </a:t>
            </a:r>
            <a:br>
              <a:rPr lang="en-GB" baseline="0" dirty="0"/>
            </a:br>
            <a:r>
              <a:rPr lang="en-GB" sz="1200" kern="1200" dirty="0">
                <a:solidFill>
                  <a:schemeClr val="tx1"/>
                </a:solidFill>
                <a:effectLst/>
                <a:latin typeface="+mn-lt"/>
                <a:ea typeface="+mn-ea"/>
                <a:cs typeface="+mn-cs"/>
              </a:rPr>
              <a:t>Mitarbeiter [639] Trainer [1003] </a:t>
            </a:r>
            <a:r>
              <a:rPr lang="en-GB" sz="1200" kern="1200" dirty="0" err="1">
                <a:solidFill>
                  <a:schemeClr val="tx1"/>
                </a:solidFill>
                <a:effectLst/>
                <a:latin typeface="+mn-lt"/>
                <a:ea typeface="+mn-ea"/>
                <a:cs typeface="+mn-cs"/>
              </a:rPr>
              <a:t>Fahrer</a:t>
            </a:r>
            <a:r>
              <a:rPr lang="en-GB" sz="1200" kern="1200" dirty="0">
                <a:solidFill>
                  <a:schemeClr val="tx1"/>
                </a:solidFill>
                <a:effectLst/>
                <a:latin typeface="+mn-lt"/>
                <a:ea typeface="+mn-ea"/>
                <a:cs typeface="+mn-cs"/>
              </a:rPr>
              <a:t> [1554] </a:t>
            </a:r>
            <a:r>
              <a:rPr lang="en-GB" sz="1200" kern="1200" dirty="0" err="1">
                <a:solidFill>
                  <a:schemeClr val="tx1"/>
                </a:solidFill>
                <a:effectLst/>
                <a:latin typeface="+mn-lt"/>
                <a:ea typeface="+mn-ea"/>
                <a:cs typeface="+mn-cs"/>
              </a:rPr>
              <a:t>Käufer</a:t>
            </a:r>
            <a:r>
              <a:rPr lang="en-GB" sz="1200" kern="1200" dirty="0">
                <a:solidFill>
                  <a:schemeClr val="tx1"/>
                </a:solidFill>
                <a:effectLst/>
                <a:latin typeface="+mn-lt"/>
                <a:ea typeface="+mn-ea"/>
                <a:cs typeface="+mn-cs"/>
              </a:rPr>
              <a:t> [2051] </a:t>
            </a:r>
            <a:r>
              <a:rPr lang="en-GB" sz="1200" kern="1200" dirty="0" err="1">
                <a:solidFill>
                  <a:schemeClr val="tx1"/>
                </a:solidFill>
                <a:effectLst/>
                <a:latin typeface="+mn-lt"/>
                <a:ea typeface="+mn-ea"/>
                <a:cs typeface="+mn-cs"/>
              </a:rPr>
              <a:t>Verkäufer</a:t>
            </a:r>
            <a:r>
              <a:rPr lang="en-GB" sz="1200" kern="1200" dirty="0">
                <a:solidFill>
                  <a:schemeClr val="tx1"/>
                </a:solidFill>
                <a:effectLst/>
                <a:latin typeface="+mn-lt"/>
                <a:ea typeface="+mn-ea"/>
                <a:cs typeface="+mn-cs"/>
              </a:rPr>
              <a:t> [2374]  </a:t>
            </a:r>
            <a:r>
              <a:rPr lang="en-GB" sz="1200" kern="1200" dirty="0" err="1">
                <a:solidFill>
                  <a:schemeClr val="tx1"/>
                </a:solidFill>
                <a:effectLst/>
                <a:latin typeface="+mn-lt"/>
                <a:ea typeface="+mn-ea"/>
                <a:cs typeface="+mn-cs"/>
              </a:rPr>
              <a:t>Übersetzer</a:t>
            </a:r>
            <a:r>
              <a:rPr lang="en-GB" sz="1200" kern="1200" dirty="0">
                <a:solidFill>
                  <a:schemeClr val="tx1"/>
                </a:solidFill>
                <a:effectLst/>
                <a:latin typeface="+mn-lt"/>
                <a:ea typeface="+mn-ea"/>
                <a:cs typeface="+mn-cs"/>
              </a:rPr>
              <a:t> [2902] </a:t>
            </a:r>
            <a:r>
              <a:rPr lang="en-GB" sz="1200" kern="1200" dirty="0" err="1">
                <a:solidFill>
                  <a:schemeClr val="tx1"/>
                </a:solidFill>
                <a:effectLst/>
                <a:latin typeface="+mn-lt"/>
                <a:ea typeface="+mn-ea"/>
                <a:cs typeface="+mn-cs"/>
              </a:rPr>
              <a:t>übersetzen</a:t>
            </a:r>
            <a:r>
              <a:rPr lang="en-GB" sz="1200" kern="1200" dirty="0">
                <a:solidFill>
                  <a:schemeClr val="tx1"/>
                </a:solidFill>
                <a:effectLst/>
                <a:latin typeface="+mn-lt"/>
                <a:ea typeface="+mn-ea"/>
                <a:cs typeface="+mn-cs"/>
              </a:rPr>
              <a:t> [1765] </a:t>
            </a:r>
            <a:r>
              <a:rPr lang="en-GB" sz="1200" kern="1200" dirty="0" err="1">
                <a:solidFill>
                  <a:schemeClr val="tx1"/>
                </a:solidFill>
                <a:effectLst/>
                <a:latin typeface="+mn-lt"/>
                <a:ea typeface="+mn-ea"/>
                <a:cs typeface="+mn-cs"/>
              </a:rPr>
              <a:t>lehren</a:t>
            </a:r>
            <a:r>
              <a:rPr lang="en-GB" sz="1200" kern="1200" dirty="0">
                <a:solidFill>
                  <a:schemeClr val="tx1"/>
                </a:solidFill>
                <a:effectLst/>
                <a:latin typeface="+mn-lt"/>
                <a:ea typeface="+mn-ea"/>
                <a:cs typeface="+mn-cs"/>
              </a:rPr>
              <a:t> [2540] </a:t>
            </a:r>
            <a:r>
              <a:rPr lang="en-GB" sz="1200" kern="1200" dirty="0" err="1">
                <a:solidFill>
                  <a:schemeClr val="tx1"/>
                </a:solidFill>
                <a:effectLst/>
                <a:latin typeface="+mn-lt"/>
                <a:ea typeface="+mn-ea"/>
                <a:cs typeface="+mn-cs"/>
              </a:rPr>
              <a:t>schauspielen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managen</a:t>
            </a:r>
            <a:r>
              <a:rPr lang="en-GB" sz="1200" kern="1200" dirty="0">
                <a:solidFill>
                  <a:schemeClr val="tx1"/>
                </a:solidFill>
                <a:effectLst/>
                <a:latin typeface="+mn-lt"/>
                <a:ea typeface="+mn-ea"/>
                <a:cs typeface="+mn-cs"/>
              </a:rPr>
              <a:t> [&gt;5009] </a:t>
            </a:r>
            <a:r>
              <a:rPr lang="en-GB" sz="1200" kern="1200" dirty="0" err="1">
                <a:solidFill>
                  <a:schemeClr val="tx1"/>
                </a:solidFill>
                <a:effectLst/>
                <a:latin typeface="+mn-lt"/>
                <a:ea typeface="+mn-ea"/>
                <a:cs typeface="+mn-cs"/>
              </a:rPr>
              <a:t>forschen</a:t>
            </a:r>
            <a:r>
              <a:rPr lang="en-GB" sz="1200" kern="1200" dirty="0">
                <a:solidFill>
                  <a:schemeClr val="tx1"/>
                </a:solidFill>
                <a:effectLst/>
                <a:latin typeface="+mn-lt"/>
                <a:ea typeface="+mn-ea"/>
                <a:cs typeface="+mn-cs"/>
              </a:rPr>
              <a:t> [4222]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Note that students either know the noun or the verb already, with the exception of </a:t>
            </a:r>
            <a:r>
              <a:rPr lang="en-GB" dirty="0" err="1"/>
              <a:t>übersetzen</a:t>
            </a:r>
            <a:r>
              <a:rPr lang="en-GB" dirty="0"/>
              <a:t>  / </a:t>
            </a:r>
            <a:r>
              <a:rPr lang="en-GB" sz="1200" kern="1200" dirty="0" err="1">
                <a:solidFill>
                  <a:schemeClr val="tx1"/>
                </a:solidFill>
                <a:effectLst/>
                <a:latin typeface="+mn-lt"/>
                <a:ea typeface="+mn-ea"/>
                <a:cs typeface="+mn-cs"/>
              </a:rPr>
              <a:t>Übersetzer</a:t>
            </a: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practise</a:t>
            </a:r>
            <a:r>
              <a:rPr lang="en-US" b="0" dirty="0"/>
              <a:t> aural recognition and also spoken production of 16 words of new and revisited vocabulary at word level.</a:t>
            </a:r>
          </a:p>
          <a:p>
            <a:endParaRPr lang="en-US" b="1" dirty="0"/>
          </a:p>
          <a:p>
            <a:r>
              <a:rPr lang="en-US" b="1" dirty="0"/>
              <a:t>Procedure:</a:t>
            </a:r>
          </a:p>
          <a:p>
            <a:pPr marL="0" indent="0">
              <a:buNone/>
            </a:pPr>
            <a:r>
              <a:rPr lang="en-US" b="0" dirty="0"/>
              <a:t>1. Students volunteer (in German) a letter/number combination relating to a square on the grid.</a:t>
            </a:r>
          </a:p>
          <a:p>
            <a:pPr marL="0" indent="0">
              <a:buNone/>
            </a:pPr>
            <a:r>
              <a:rPr lang="en-US" b="0" dirty="0"/>
              <a:t>2. Click the corresponding audio button on the right-hand side.</a:t>
            </a:r>
          </a:p>
          <a:p>
            <a:pPr marL="0" indent="0">
              <a:buNone/>
            </a:pPr>
            <a:r>
              <a:rPr lang="en-US" b="0" dirty="0"/>
              <a:t>3. The whole class say the English translation in chorus. Click the blue box to reveal the answer.</a:t>
            </a:r>
          </a:p>
          <a:p>
            <a:pPr marL="0" indent="0">
              <a:buNone/>
            </a:pPr>
            <a:r>
              <a:rPr lang="en-US" b="0" dirty="0"/>
              <a:t>4. Continue until all English meanings are showing.</a:t>
            </a:r>
          </a:p>
          <a:p>
            <a:pPr marL="0" indent="0">
              <a:buNone/>
            </a:pPr>
            <a:r>
              <a:rPr lang="en-US" b="0" dirty="0"/>
              <a:t>5. Students then produce the German words, one by one, chorally.  If the teacher judges that the overall knowledge of the word was secure s/he clicks to reveal part of the picture.</a:t>
            </a:r>
            <a:br>
              <a:rPr lang="en-US" b="0" dirty="0"/>
            </a:br>
            <a:r>
              <a:rPr lang="en-US" b="0" dirty="0"/>
              <a:t>Any insecure word knowledge and the teacher confirms the German meaning and leaves the picture uncovered until the end, returning to it again for another go.</a:t>
            </a:r>
          </a:p>
          <a:p>
            <a:pPr marL="0" indent="0">
              <a:buNone/>
            </a:pPr>
            <a:endParaRPr lang="en-US" b="0" dirty="0"/>
          </a:p>
          <a:p>
            <a:pPr marL="0" indent="0">
              <a:buNone/>
            </a:pPr>
            <a:r>
              <a:rPr lang="en-US" b="1" dirty="0"/>
              <a:t>Transcript:</a:t>
            </a:r>
          </a:p>
          <a:p>
            <a:pPr marL="0" indent="0">
              <a:buNone/>
            </a:pPr>
            <a:r>
              <a:rPr lang="en-US" b="0" dirty="0"/>
              <a:t>[A1] </a:t>
            </a:r>
            <a:r>
              <a:rPr lang="en-US" b="0" dirty="0" err="1"/>
              <a:t>meistens</a:t>
            </a:r>
            <a:endParaRPr lang="en-US" b="0" dirty="0"/>
          </a:p>
          <a:p>
            <a:pPr marL="0" indent="0">
              <a:buNone/>
            </a:pPr>
            <a:r>
              <a:rPr lang="en-US" b="0" dirty="0"/>
              <a:t>[A2] </a:t>
            </a:r>
            <a:r>
              <a:rPr lang="en-US" b="0" dirty="0" err="1"/>
              <a:t>mindestens</a:t>
            </a:r>
            <a:endParaRPr lang="en-US" b="0" dirty="0"/>
          </a:p>
          <a:p>
            <a:pPr marL="0" indent="0">
              <a:buNone/>
            </a:pPr>
            <a:r>
              <a:rPr lang="en-US" b="0" dirty="0"/>
              <a:t>[A3] die </a:t>
            </a:r>
            <a:r>
              <a:rPr lang="en-US" b="0" dirty="0" err="1"/>
              <a:t>Pflicht</a:t>
            </a:r>
            <a:endParaRPr lang="en-US" b="0" dirty="0"/>
          </a:p>
          <a:p>
            <a:pPr marL="0" indent="0">
              <a:buNone/>
            </a:pPr>
            <a:r>
              <a:rPr lang="en-US" b="0" dirty="0"/>
              <a:t>[A4] </a:t>
            </a:r>
            <a:r>
              <a:rPr lang="en-US" b="0" dirty="0" err="1"/>
              <a:t>verlangen</a:t>
            </a:r>
            <a:endParaRPr lang="en-US" b="0" dirty="0"/>
          </a:p>
          <a:p>
            <a:pPr marL="0" indent="0">
              <a:buNone/>
            </a:pPr>
            <a:r>
              <a:rPr lang="en-US" b="0" dirty="0"/>
              <a:t>[B1] </a:t>
            </a:r>
            <a:r>
              <a:rPr lang="en-US" b="0" dirty="0" err="1"/>
              <a:t>begonnen</a:t>
            </a:r>
            <a:endParaRPr lang="en-US" b="0" dirty="0"/>
          </a:p>
          <a:p>
            <a:pPr marL="0" indent="0">
              <a:buNone/>
            </a:pPr>
            <a:r>
              <a:rPr lang="en-US" b="0" dirty="0"/>
              <a:t>[B2] die </a:t>
            </a:r>
            <a:r>
              <a:rPr lang="en-US" b="0" dirty="0" err="1"/>
              <a:t>Reise</a:t>
            </a:r>
            <a:endParaRPr lang="en-US" b="0" dirty="0"/>
          </a:p>
          <a:p>
            <a:pPr marL="0" indent="0">
              <a:buNone/>
            </a:pPr>
            <a:r>
              <a:rPr lang="en-US" b="0" dirty="0"/>
              <a:t>[B3] der Geist</a:t>
            </a:r>
          </a:p>
          <a:p>
            <a:pPr marL="0" indent="0">
              <a:buNone/>
            </a:pPr>
            <a:r>
              <a:rPr lang="en-US" b="0" dirty="0"/>
              <a:t>[B4] die </a:t>
            </a:r>
            <a:r>
              <a:rPr lang="en-US" b="0" dirty="0" err="1"/>
              <a:t>Leistung</a:t>
            </a:r>
            <a:endParaRPr lang="en-US" b="0" dirty="0"/>
          </a:p>
          <a:p>
            <a:pPr marL="0" indent="0">
              <a:buNone/>
            </a:pPr>
            <a:r>
              <a:rPr lang="en-US" b="0" dirty="0"/>
              <a:t>[C1] </a:t>
            </a:r>
            <a:r>
              <a:rPr lang="en-US" b="0" dirty="0" err="1"/>
              <a:t>hoffen</a:t>
            </a:r>
            <a:endParaRPr lang="en-US" b="0" dirty="0"/>
          </a:p>
          <a:p>
            <a:pPr marL="0" indent="0">
              <a:buNone/>
            </a:pPr>
            <a:r>
              <a:rPr lang="en-US" b="0" dirty="0"/>
              <a:t>[C2] </a:t>
            </a:r>
            <a:r>
              <a:rPr lang="en-US" b="0" dirty="0" err="1"/>
              <a:t>üben</a:t>
            </a:r>
            <a:endParaRPr lang="en-US" b="0" dirty="0"/>
          </a:p>
          <a:p>
            <a:pPr marL="0" indent="0">
              <a:buNone/>
            </a:pPr>
            <a:r>
              <a:rPr lang="en-US" b="0" dirty="0"/>
              <a:t>[C3] </a:t>
            </a:r>
            <a:r>
              <a:rPr lang="en-US" b="0" dirty="0" err="1"/>
              <a:t>entwickeln</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[C4] </a:t>
            </a:r>
            <a:r>
              <a:rPr lang="en-US" b="0" dirty="0" err="1">
                <a:latin typeface="Century Gothic" panose="020B0502020202020204" pitchFamily="34" charset="0"/>
              </a:rPr>
              <a:t>verbessern</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[D1] </a:t>
            </a:r>
            <a:r>
              <a:rPr lang="en-US" b="0" dirty="0" err="1">
                <a:latin typeface="Century Gothic" panose="020B0502020202020204" pitchFamily="34" charset="0"/>
              </a:rPr>
              <a:t>obwohl</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[D2] </a:t>
            </a:r>
            <a:r>
              <a:rPr lang="en-US" b="0" dirty="0" err="1">
                <a:latin typeface="Century Gothic" panose="020B0502020202020204" pitchFamily="34" charset="0"/>
              </a:rPr>
              <a:t>einige</a:t>
            </a:r>
            <a:r>
              <a:rPr lang="en-US" b="0" dirty="0">
                <a:latin typeface="Century Gothic" panose="020B0502020202020204" pitchFamily="34" charset="0"/>
              </a:rPr>
              <a:t> </a:t>
            </a:r>
          </a:p>
          <a:p>
            <a:pPr marL="0" indent="0">
              <a:buNone/>
            </a:pPr>
            <a:r>
              <a:rPr lang="en-US" b="0" dirty="0">
                <a:latin typeface="Century Gothic" panose="020B0502020202020204" pitchFamily="34" charset="0"/>
              </a:rPr>
              <a:t>[D3] </a:t>
            </a:r>
            <a:r>
              <a:rPr lang="en-US" b="0" dirty="0" err="1">
                <a:latin typeface="Century Gothic" panose="020B0502020202020204" pitchFamily="34" charset="0"/>
              </a:rPr>
              <a:t>vorhaben</a:t>
            </a:r>
            <a:endParaRPr lang="en-US" b="0" dirty="0">
              <a:latin typeface="Century Gothic" panose="020B0502020202020204" pitchFamily="34" charset="0"/>
            </a:endParaRPr>
          </a:p>
          <a:p>
            <a:pPr marL="0" indent="0">
              <a:buNone/>
            </a:pPr>
            <a:r>
              <a:rPr lang="en-US" b="0" dirty="0">
                <a:latin typeface="Century Gothic" panose="020B0502020202020204" pitchFamily="34" charset="0"/>
              </a:rPr>
              <a:t>[D4] die </a:t>
            </a:r>
            <a:r>
              <a:rPr lang="en-US" b="0" dirty="0" err="1">
                <a:latin typeface="Century Gothic" panose="020B0502020202020204" pitchFamily="34" charset="0"/>
              </a:rPr>
              <a:t>Vergangenheit</a:t>
            </a:r>
            <a:endParaRPr lang="en-US" b="0" dirty="0"/>
          </a:p>
          <a:p>
            <a:endParaRPr lang="en-US" b="1" dirty="0"/>
          </a:p>
          <a:p>
            <a:r>
              <a:rPr lang="en-US"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Revealed image: </a:t>
            </a:r>
            <a:r>
              <a:rPr lang="en-US" sz="1800" b="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(question): </a:t>
            </a:r>
            <a:r>
              <a:rPr lang="de-DE"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Was hast du mit deinem Leben vor? </a:t>
            </a:r>
            <a:endParaRPr lang="fr-F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07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 </a:t>
            </a:r>
            <a:r>
              <a:rPr lang="en-GB" b="0" dirty="0"/>
              <a:t>to practise aural comprehension of plans using the verb </a:t>
            </a:r>
            <a:r>
              <a:rPr lang="en-GB" b="0" i="1" dirty="0" err="1"/>
              <a:t>vorhaben</a:t>
            </a:r>
            <a:r>
              <a:rPr lang="en-GB" b="0" i="1" dirty="0"/>
              <a:t> </a:t>
            </a:r>
            <a:r>
              <a:rPr lang="en-GB" b="0" dirty="0"/>
              <a:t>and past activities using </a:t>
            </a:r>
            <a:r>
              <a:rPr lang="en-GB" b="0" i="1" dirty="0" err="1"/>
              <a:t>haben</a:t>
            </a:r>
            <a:r>
              <a:rPr lang="en-GB" b="0" i="1" dirty="0"/>
              <a:t> + past participle</a:t>
            </a:r>
            <a:r>
              <a:rPr lang="en-GB" b="0" dirty="0"/>
              <a:t>. </a:t>
            </a:r>
            <a:br>
              <a:rPr lang="en-GB" dirty="0"/>
            </a:br>
            <a:br>
              <a:rPr lang="en-GB" dirty="0"/>
            </a:br>
            <a:r>
              <a:rPr lang="en-GB" b="1" dirty="0"/>
              <a:t>Procedure:</a:t>
            </a:r>
            <a:br>
              <a:rPr lang="en-GB" dirty="0"/>
            </a:br>
            <a:r>
              <a:rPr lang="en-GB" dirty="0"/>
              <a:t>1. Explain the context: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Mutti</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organises a garden party for the neighbours and they are chatting. Decide whether things are plans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habe</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vor</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the end of the sentence) or have already happened (past participle (i.e. NOT </a:t>
            </a:r>
            <a:r>
              <a:rPr lang="en-GB" sz="1200"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vor</a:t>
            </a:r>
            <a:r>
              <a:rPr lang="en-GB"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at the end). </a:t>
            </a:r>
            <a:endParaRPr lang="en-GB" dirty="0"/>
          </a:p>
          <a:p>
            <a:r>
              <a:rPr lang="en-GB" dirty="0"/>
              <a:t>2. Click on sound button for item 1. Students first decide if it  is ‘</a:t>
            </a:r>
            <a:r>
              <a:rPr lang="en-GB" dirty="0" err="1"/>
              <a:t>ein</a:t>
            </a:r>
            <a:r>
              <a:rPr lang="en-GB" dirty="0"/>
              <a:t> Plan’ or ‘</a:t>
            </a:r>
            <a:r>
              <a:rPr lang="en-GB" dirty="0" err="1"/>
              <a:t>schon</a:t>
            </a:r>
            <a:r>
              <a:rPr lang="en-GB" dirty="0"/>
              <a:t> </a:t>
            </a:r>
            <a:r>
              <a:rPr lang="en-GB" dirty="0" err="1"/>
              <a:t>gemacht</a:t>
            </a:r>
            <a:r>
              <a:rPr lang="en-GB" dirty="0"/>
              <a:t>’. </a:t>
            </a:r>
          </a:p>
          <a:p>
            <a:r>
              <a:rPr lang="en-GB" dirty="0"/>
              <a:t>3. Click to reveal answer tick.</a:t>
            </a:r>
          </a:p>
          <a:p>
            <a:r>
              <a:rPr lang="en-GB" dirty="0"/>
              <a:t>4. With (or without) an additional listening, students translate the whole sentence into English.</a:t>
            </a:r>
          </a:p>
          <a:p>
            <a:r>
              <a:rPr lang="en-GB" dirty="0"/>
              <a:t>5. Click to reveal the English translation. </a:t>
            </a:r>
          </a:p>
          <a:p>
            <a:r>
              <a:rPr lang="en-GB" dirty="0"/>
              <a:t>6. Continue for items 2-8.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pPr>
              <a:lnSpc>
                <a:spcPct val="107000"/>
              </a:lnSpc>
              <a:spcAft>
                <a:spcPts val="800"/>
              </a:spcAft>
            </a:pP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1. Er hat sehr viel vor.</a:t>
            </a:r>
            <a:b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2. Du hast eine Reise nach Italien vor.</a:t>
            </a:r>
            <a:b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3. Sie haben zwei Wochen auf einer Insel verbracht.</a:t>
            </a:r>
            <a:b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4. Frau Becker, was </a:t>
            </a:r>
            <a:r>
              <a:rPr lang="en-GB" sz="12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haben</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Sie </a:t>
            </a:r>
            <a:r>
              <a:rPr lang="en-GB" sz="12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verloren</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a:t>
            </a:r>
            <a:b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5. Ihr habt auch eine Party im Schwimmbad vor.</a:t>
            </a:r>
            <a:b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6. Eines Tages hat sie eine neue Karriere begonnen.</a:t>
            </a:r>
            <a:b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7. Ich habe eine Ausbildung bei einem Computerbetrieb gemacht.</a:t>
            </a:r>
            <a:b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8. Wir haben eine Zeitreise in die Vergangenheit vor.</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28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pronominal adjective agreement in R1 (nominative) and R2 (accusative) with indefinite and definite articles.</a:t>
            </a:r>
            <a:br>
              <a:rPr lang="en-GB" b="0" dirty="0"/>
            </a:br>
            <a:r>
              <a:rPr lang="en-GB" b="0" dirty="0"/>
              <a:t>Note: Students revisited R1/2/3 adjective endings with indefinite articles in 9.1.1.4.  They last practised R1/2 adjective endings with definite articles in the summer term of Y8 (8.3.1.5 and 8.3.1.6).</a:t>
            </a:r>
            <a:br>
              <a:rPr lang="en-GB" b="0" dirty="0"/>
            </a:br>
            <a:br>
              <a:rPr lang="en-GB" dirty="0"/>
            </a:br>
            <a:r>
              <a:rPr lang="en-GB" b="1" dirty="0"/>
              <a:t>Procedure:</a:t>
            </a:r>
            <a:br>
              <a:rPr lang="en-GB" dirty="0"/>
            </a:br>
            <a:r>
              <a:rPr lang="en-GB" dirty="0"/>
              <a:t>1. Click and elicit the knowledge in the examples, in small steps as per the animation. To revise the vocabulary, elicit also the translations in English.</a:t>
            </a:r>
          </a:p>
          <a:p>
            <a:r>
              <a:rPr lang="en-GB" dirty="0"/>
              <a:t>2. Remind students that it is the position of the adjective in relation to the noun that determines if there is an ending or not.</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414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p>
          <a:p>
            <a:endParaRPr lang="en-GB" b="1" dirty="0"/>
          </a:p>
          <a:p>
            <a:r>
              <a:rPr lang="en-GB" b="1" dirty="0"/>
              <a:t>Aim: </a:t>
            </a:r>
            <a:r>
              <a:rPr lang="en-GB" b="0" dirty="0"/>
              <a:t>t</a:t>
            </a:r>
            <a:r>
              <a:rPr lang="en-GB" dirty="0"/>
              <a:t>o give a brief context for the lesson; </a:t>
            </a:r>
            <a:r>
              <a:rPr lang="en-GB" sz="1200" dirty="0">
                <a:solidFill>
                  <a:srgbClr val="1F3864"/>
                </a:solidFill>
                <a:effectLst/>
                <a:latin typeface="Century Gothic" panose="020B0502020202020204" pitchFamily="34" charset="0"/>
                <a:ea typeface="Calibri" panose="020F0502020204030204" pitchFamily="34" charset="0"/>
                <a:cs typeface="Calibri" panose="020F0502020204030204" pitchFamily="34" charset="0"/>
              </a:rPr>
              <a:t>to give cultural information about the schemes where young Germans spend time in America.</a:t>
            </a:r>
            <a:br>
              <a:rPr lang="en-GB" dirty="0"/>
            </a:br>
            <a:br>
              <a:rPr lang="en-GB" dirty="0"/>
            </a:br>
            <a:r>
              <a:rPr lang="en-GB" b="1" dirty="0"/>
              <a:t>Procedure:</a:t>
            </a:r>
            <a:br>
              <a:rPr lang="en-GB" dirty="0"/>
            </a:br>
            <a:r>
              <a:rPr lang="en-GB" dirty="0"/>
              <a:t>1. Ensure students understand the job adverb. </a:t>
            </a:r>
          </a:p>
          <a:p>
            <a:r>
              <a:rPr lang="en-GB" dirty="0"/>
              <a:t>Context: It is popular for German </a:t>
            </a:r>
            <a:r>
              <a:rPr lang="en-GB" sz="1200" dirty="0">
                <a:solidFill>
                  <a:srgbClr val="4472C4">
                    <a:lumMod val="50000"/>
                  </a:srgbClr>
                </a:solidFill>
                <a:latin typeface="Century Gothic" panose="020F0302020204030204"/>
              </a:rPr>
              <a:t>students as young as 14 do go for a few months or even up to a year to the USA and attend school, live with a family etc, see e.g. https://www.ef.de/pg/usa/ ,  https://www.afs.de/laender/usa/. They may also work in summer camps such as Camp America https://www.campamerica.co.uk/, it looks like the minimum age for this 18 – but many German teenagers in the </a:t>
            </a:r>
            <a:r>
              <a:rPr lang="en-GB" sz="1200" dirty="0" err="1">
                <a:solidFill>
                  <a:srgbClr val="4472C4">
                    <a:lumMod val="50000"/>
                  </a:srgbClr>
                </a:solidFill>
                <a:latin typeface="Century Gothic" panose="020F0302020204030204"/>
              </a:rPr>
              <a:t>Oberstufe</a:t>
            </a:r>
            <a:r>
              <a:rPr lang="en-GB" sz="1200" dirty="0">
                <a:solidFill>
                  <a:srgbClr val="4472C4">
                    <a:lumMod val="50000"/>
                  </a:srgbClr>
                </a:solidFill>
                <a:latin typeface="Century Gothic" panose="020F0302020204030204"/>
              </a:rPr>
              <a:t> are around that age. </a:t>
            </a:r>
            <a:br>
              <a:rPr lang="en-GB" sz="1200" dirty="0">
                <a:solidFill>
                  <a:srgbClr val="4472C4">
                    <a:lumMod val="50000"/>
                  </a:srgbClr>
                </a:solidFill>
                <a:latin typeface="Century Gothic" panose="020F0302020204030204"/>
              </a:rPr>
            </a:br>
            <a:r>
              <a:rPr lang="en-GB" sz="1200" dirty="0">
                <a:solidFill>
                  <a:srgbClr val="4472C4">
                    <a:lumMod val="50000"/>
                  </a:srgbClr>
                </a:solidFill>
                <a:latin typeface="Century Gothic" panose="020F0302020204030204"/>
              </a:rPr>
              <a:t>2. Prompt students to unpack the meanings of the cognates: </a:t>
            </a:r>
            <a:r>
              <a:rPr lang="en-GB" sz="1200" dirty="0" err="1">
                <a:solidFill>
                  <a:srgbClr val="4472C4">
                    <a:lumMod val="50000"/>
                  </a:srgbClr>
                </a:solidFill>
                <a:latin typeface="Century Gothic" panose="020F0302020204030204"/>
              </a:rPr>
              <a:t>Ferienhelfer</a:t>
            </a:r>
            <a:r>
              <a:rPr lang="en-GB" sz="1200" dirty="0">
                <a:solidFill>
                  <a:srgbClr val="4472C4">
                    <a:lumMod val="50000"/>
                  </a:srgbClr>
                </a:solidFill>
                <a:latin typeface="Century Gothic" panose="020F0302020204030204"/>
              </a:rPr>
              <a:t>, </a:t>
            </a:r>
            <a:r>
              <a:rPr lang="en-GB" sz="1200" dirty="0" err="1">
                <a:solidFill>
                  <a:srgbClr val="4472C4">
                    <a:lumMod val="50000"/>
                  </a:srgbClr>
                </a:solidFill>
                <a:latin typeface="Century Gothic" panose="020F0302020204030204"/>
              </a:rPr>
              <a:t>Freizeitcamp</a:t>
            </a:r>
            <a:r>
              <a:rPr lang="en-GB" sz="1200" dirty="0">
                <a:solidFill>
                  <a:srgbClr val="4472C4">
                    <a:lumMod val="50000"/>
                  </a:srgbClr>
                </a:solidFill>
                <a:latin typeface="Century Gothic" panose="020F0302020204030204"/>
              </a:rPr>
              <a:t>, </a:t>
            </a:r>
            <a:r>
              <a:rPr lang="en-GB" sz="1200" dirty="0" err="1">
                <a:solidFill>
                  <a:srgbClr val="4472C4">
                    <a:lumMod val="50000"/>
                  </a:srgbClr>
                </a:solidFill>
                <a:latin typeface="Century Gothic" panose="020F0302020204030204"/>
              </a:rPr>
              <a:t>Bundesstaat</a:t>
            </a:r>
            <a:r>
              <a:rPr lang="en-GB" sz="1200" dirty="0">
                <a:solidFill>
                  <a:srgbClr val="4472C4">
                    <a:lumMod val="50000"/>
                  </a:srgbClr>
                </a:solidFill>
                <a:latin typeface="Century Gothic" panose="020F0302020204030204"/>
              </a:rPr>
              <a:t>, </a:t>
            </a:r>
            <a:r>
              <a:rPr lang="en-GB" sz="1200" dirty="0" err="1">
                <a:solidFill>
                  <a:srgbClr val="4472C4">
                    <a:lumMod val="50000"/>
                  </a:srgbClr>
                </a:solidFill>
                <a:latin typeface="Century Gothic" panose="020F0302020204030204"/>
              </a:rPr>
              <a:t>Bundesland</a:t>
            </a:r>
            <a:r>
              <a:rPr lang="en-GB" sz="1200" dirty="0">
                <a:solidFill>
                  <a:srgbClr val="4472C4">
                    <a:lumMod val="50000"/>
                  </a:srgbClr>
                </a:solidFill>
                <a:latin typeface="Century Gothic" panose="020F0302020204030204"/>
              </a:rPr>
              <a:t>(</a:t>
            </a:r>
            <a:r>
              <a:rPr lang="en-GB" sz="1200" dirty="0" err="1">
                <a:solidFill>
                  <a:srgbClr val="4472C4">
                    <a:lumMod val="50000"/>
                  </a:srgbClr>
                </a:solidFill>
                <a:latin typeface="Century Gothic" panose="020F0302020204030204"/>
              </a:rPr>
              <a:t>länder</a:t>
            </a:r>
            <a:r>
              <a:rPr lang="en-GB" sz="1200" dirty="0">
                <a:solidFill>
                  <a:srgbClr val="4472C4">
                    <a:lumMod val="50000"/>
                  </a:srgbClr>
                </a:solidFill>
                <a:latin typeface="Century Gothic" panose="020F0302020204030204"/>
              </a:rPr>
              <a:t>)</a:t>
            </a:r>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used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Jugendliche</a:t>
            </a:r>
            <a:r>
              <a:rPr lang="en-GB" b="0" baseline="0" dirty="0"/>
              <a:t> [1324] </a:t>
            </a:r>
            <a:r>
              <a:rPr lang="en-GB" b="0" baseline="0" dirty="0" err="1"/>
              <a:t>klingen</a:t>
            </a:r>
            <a:r>
              <a:rPr lang="en-GB" b="0" baseline="0" dirty="0"/>
              <a:t> [700] </a:t>
            </a:r>
            <a:r>
              <a:rPr lang="en-US" b="0" dirty="0"/>
              <a:t>Camp [3964]</a:t>
            </a:r>
            <a:br>
              <a:rPr lang="en-GB" baseline="0" dirty="0"/>
            </a:b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962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a:solidFill>
                  <a:prstClr val="white"/>
                </a:solidFill>
              </a:rPr>
              <a:t>Rachel Hawkes</a:t>
            </a:r>
          </a:p>
        </p:txBody>
      </p:sp>
    </p:spTree>
    <p:extLst>
      <p:ext uri="{BB962C8B-B14F-4D97-AF65-F5344CB8AC3E}">
        <p14:creationId xmlns:p14="http://schemas.microsoft.com/office/powerpoint/2010/main" val="463463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973311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6157924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636442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37755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863472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693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017400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a:solidFill>
                  <a:prstClr val="white"/>
                </a:solidFill>
              </a:rPr>
              <a:t>Rachel Hawkes</a:t>
            </a:r>
          </a:p>
        </p:txBody>
      </p:sp>
    </p:spTree>
    <p:extLst>
      <p:ext uri="{BB962C8B-B14F-4D97-AF65-F5344CB8AC3E}">
        <p14:creationId xmlns:p14="http://schemas.microsoft.com/office/powerpoint/2010/main" val="2817852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1763741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634911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555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5351627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44013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864248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75572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60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452118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27615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2115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35811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6082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719757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99055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112829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110735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02423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4706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149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608614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5287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520791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5156668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0658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85508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7350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25A0-43C1-4528-A7C4-D00CABC562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0A6900-CCF1-45FF-83BD-65B23A865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747CE2B-542F-41CF-A75E-E36B08FEB6FF}"/>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5" name="Footer Placeholder 4">
            <a:extLst>
              <a:ext uri="{FF2B5EF4-FFF2-40B4-BE49-F238E27FC236}">
                <a16:creationId xmlns:a16="http://schemas.microsoft.com/office/drawing/2014/main" id="{31C75AD8-9D8A-461E-BA74-017AB4C636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410E58-B69B-4FFC-B236-A12C9FB53C03}"/>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553443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13306-0378-43FB-8B51-D164BF2ADF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5CE2EA-E9AE-4EEF-BAE3-9DC21C512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B2D0AA-5F21-4DD1-9018-0245D139BA67}"/>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5" name="Footer Placeholder 4">
            <a:extLst>
              <a:ext uri="{FF2B5EF4-FFF2-40B4-BE49-F238E27FC236}">
                <a16:creationId xmlns:a16="http://schemas.microsoft.com/office/drawing/2014/main" id="{B86FC950-B0C4-444A-A48D-3DCD956BF9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DDA383-2811-4CA0-84D8-CF055C7DE9C3}"/>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9961033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A302-DEF4-4116-AA8B-4851F5B3E6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5018EE-F0FA-484F-8951-BB816590A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E8ED2-3356-4DF4-8103-7FA64811BEAD}"/>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5" name="Footer Placeholder 4">
            <a:extLst>
              <a:ext uri="{FF2B5EF4-FFF2-40B4-BE49-F238E27FC236}">
                <a16:creationId xmlns:a16="http://schemas.microsoft.com/office/drawing/2014/main" id="{536ADF72-FE80-477A-B9E8-D8846B14B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50E911-40A2-49B2-B9BA-8C0A9D1688D0}"/>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8390877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9C3D-EFB2-47FD-9E37-C2C7233020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1A9503-0A85-45F2-9DEE-8721631A85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23BC9F-F39D-4925-B713-3A4509ADE1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EF746F-E9C2-4691-BBC5-8A5D242A59FC}"/>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6" name="Footer Placeholder 5">
            <a:extLst>
              <a:ext uri="{FF2B5EF4-FFF2-40B4-BE49-F238E27FC236}">
                <a16:creationId xmlns:a16="http://schemas.microsoft.com/office/drawing/2014/main" id="{97D5A9C4-4C3D-40D9-8B40-379BFA6C2B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827119-FD7A-411A-945D-E1BA56B920A8}"/>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4196816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421D-3AE0-4F5A-8392-F8C78A9A1C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7E2555-87F3-47D1-8CEF-9A0571C9B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CC2EA1-D269-4032-B0FC-74DAFAD338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69F09D1-C264-4968-AAEC-92392D9EE9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B3B9A1-100F-4D60-9148-0341C0D539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6C1331-1BA6-483E-B52A-C1A07221388A}"/>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8" name="Footer Placeholder 7">
            <a:extLst>
              <a:ext uri="{FF2B5EF4-FFF2-40B4-BE49-F238E27FC236}">
                <a16:creationId xmlns:a16="http://schemas.microsoft.com/office/drawing/2014/main" id="{BF46139E-7C30-4C55-8B19-5D3CB2959C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3A061B-2B1C-4F64-B8CB-A7FCFFE30FA1}"/>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4044737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C507-2222-4E15-B83A-5C524246CB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A0E533-FF0A-44A8-B269-3A22FAD61E72}"/>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4" name="Footer Placeholder 3">
            <a:extLst>
              <a:ext uri="{FF2B5EF4-FFF2-40B4-BE49-F238E27FC236}">
                <a16:creationId xmlns:a16="http://schemas.microsoft.com/office/drawing/2014/main" id="{733BB7F9-B769-4B4D-AB10-7535E8716A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EF6F7E-23DB-4C3D-B3E2-9CB4552EADD6}"/>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3113561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D11692-B750-452D-9A8C-73AB066E4009}"/>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3" name="Footer Placeholder 2">
            <a:extLst>
              <a:ext uri="{FF2B5EF4-FFF2-40B4-BE49-F238E27FC236}">
                <a16:creationId xmlns:a16="http://schemas.microsoft.com/office/drawing/2014/main" id="{A2D63814-B2BA-422E-B675-8DB3CA61DF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28900A-D00B-44F7-959E-137F04D06279}"/>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1351036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FA11-F93D-4746-9280-4E6317339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4AA4D5-3CC7-4A9D-B333-A9F00CBE36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E26733-F4FB-41C0-96A5-6975B240C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CA25E-8F66-4A5A-AC1A-0BC393769834}"/>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6" name="Footer Placeholder 5">
            <a:extLst>
              <a:ext uri="{FF2B5EF4-FFF2-40B4-BE49-F238E27FC236}">
                <a16:creationId xmlns:a16="http://schemas.microsoft.com/office/drawing/2014/main" id="{0924AED5-EA46-4B0F-B281-B1C99C1DEE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E6B0F-2F5A-440E-A0B5-9562EA3C3DFD}"/>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41000161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3998-1C16-466D-AB82-D65231EB5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127606-DBFB-44BF-9A9B-20CA7F6890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6CF55B-8D21-43E3-A006-27372BA05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250961-E11B-4087-B0FA-B2922568676E}"/>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6" name="Footer Placeholder 5">
            <a:extLst>
              <a:ext uri="{FF2B5EF4-FFF2-40B4-BE49-F238E27FC236}">
                <a16:creationId xmlns:a16="http://schemas.microsoft.com/office/drawing/2014/main" id="{538291FA-BD14-4DCB-95F5-70F16837F5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294C1F-06A9-43BC-8971-EEF626E674E1}"/>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9144729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3546-3171-4F80-B6D9-398B9927DA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0E43C1-4387-432B-88F0-5ADB24EAFC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57F2A2-6351-4BF1-8FA8-FFA804C1E955}"/>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5" name="Footer Placeholder 4">
            <a:extLst>
              <a:ext uri="{FF2B5EF4-FFF2-40B4-BE49-F238E27FC236}">
                <a16:creationId xmlns:a16="http://schemas.microsoft.com/office/drawing/2014/main" id="{14C17058-4BF3-4426-9D20-5C0A22015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632A6F-3A16-48D7-9887-D75027947938}"/>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559200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A806E1-45E0-4E72-B591-644524D036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FE6755-3DFE-4A2F-B085-2853CCF696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F3B9CE-C491-4570-BC9F-9183239ACCDD}"/>
              </a:ext>
            </a:extLst>
          </p:cNvPr>
          <p:cNvSpPr>
            <a:spLocks noGrp="1"/>
          </p:cNvSpPr>
          <p:nvPr>
            <p:ph type="dt" sz="half" idx="10"/>
          </p:nvPr>
        </p:nvSpPr>
        <p:spPr/>
        <p:txBody>
          <a:bodyPr/>
          <a:lstStyle/>
          <a:p>
            <a:fld id="{64DE821E-31A3-4C71-80EB-E1D414634A34}" type="datetimeFigureOut">
              <a:rPr lang="en-GB" smtClean="0"/>
              <a:t>19/06/2021</a:t>
            </a:fld>
            <a:endParaRPr lang="en-GB"/>
          </a:p>
        </p:txBody>
      </p:sp>
      <p:sp>
        <p:nvSpPr>
          <p:cNvPr id="5" name="Footer Placeholder 4">
            <a:extLst>
              <a:ext uri="{FF2B5EF4-FFF2-40B4-BE49-F238E27FC236}">
                <a16:creationId xmlns:a16="http://schemas.microsoft.com/office/drawing/2014/main" id="{F25113C1-AB7B-4360-8841-B8ED26E609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C7953D-E8D3-4267-959B-393FB690BD14}"/>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360584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8573215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95505331"/>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412764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9F361-CD19-44E6-BAB9-41E6CEC5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B0D946-2685-499B-B3B5-C06242410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6AA09-7161-4A15-B157-6459C5E52F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E821E-31A3-4C71-80EB-E1D414634A34}" type="datetimeFigureOut">
              <a:rPr lang="en-GB" smtClean="0"/>
              <a:t>19/06/2021</a:t>
            </a:fld>
            <a:endParaRPr lang="en-GB"/>
          </a:p>
        </p:txBody>
      </p:sp>
      <p:sp>
        <p:nvSpPr>
          <p:cNvPr id="5" name="Footer Placeholder 4">
            <a:extLst>
              <a:ext uri="{FF2B5EF4-FFF2-40B4-BE49-F238E27FC236}">
                <a16:creationId xmlns:a16="http://schemas.microsoft.com/office/drawing/2014/main" id="{4D5163DE-3A18-499C-8F7A-718F27FA0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692109-A853-46E4-8B47-924A411CF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EB870-A219-47C0-A09D-8077A5E54811}" type="slidenum">
              <a:rPr lang="en-GB" smtClean="0"/>
              <a:t>‹#›</a:t>
            </a:fld>
            <a:endParaRPr lang="en-GB"/>
          </a:p>
        </p:txBody>
      </p:sp>
    </p:spTree>
    <p:extLst>
      <p:ext uri="{BB962C8B-B14F-4D97-AF65-F5344CB8AC3E}">
        <p14:creationId xmlns:p14="http://schemas.microsoft.com/office/powerpoint/2010/main" val="98602253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audio" Target="../media/audio40.wav"/><Relationship Id="rId18" Type="http://schemas.openxmlformats.org/officeDocument/2006/relationships/image" Target="../media/image62.gif"/><Relationship Id="rId3" Type="http://schemas.openxmlformats.org/officeDocument/2006/relationships/image" Target="../media/image1.jpg"/><Relationship Id="rId7" Type="http://schemas.openxmlformats.org/officeDocument/2006/relationships/image" Target="../media/image60.svg"/><Relationship Id="rId12" Type="http://schemas.openxmlformats.org/officeDocument/2006/relationships/audio" Target="../media/audio39.wav"/><Relationship Id="rId17" Type="http://schemas.openxmlformats.org/officeDocument/2006/relationships/image" Target="../media/image61.gif"/><Relationship Id="rId2" Type="http://schemas.openxmlformats.org/officeDocument/2006/relationships/notesSlide" Target="../notesSlides/notesSlide12.xml"/><Relationship Id="rId16" Type="http://schemas.openxmlformats.org/officeDocument/2006/relationships/audio" Target="../media/audio43.wav"/><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audio" Target="../media/audio38.wav"/><Relationship Id="rId5" Type="http://schemas.openxmlformats.org/officeDocument/2006/relationships/image" Target="../media/image3.png"/><Relationship Id="rId15" Type="http://schemas.openxmlformats.org/officeDocument/2006/relationships/audio" Target="../media/audio42.wav"/><Relationship Id="rId10" Type="http://schemas.openxmlformats.org/officeDocument/2006/relationships/audio" Target="../media/audio37.wav"/><Relationship Id="rId4" Type="http://schemas.openxmlformats.org/officeDocument/2006/relationships/image" Target="../media/image58.png"/><Relationship Id="rId9" Type="http://schemas.openxmlformats.org/officeDocument/2006/relationships/audio" Target="../media/audio36.wav"/><Relationship Id="rId14" Type="http://schemas.openxmlformats.org/officeDocument/2006/relationships/audio" Target="../media/audio41.wav"/></Relationships>
</file>

<file path=ppt/slides/_rels/slide13.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1.jpg"/><Relationship Id="rId7" Type="http://schemas.openxmlformats.org/officeDocument/2006/relationships/image" Target="../media/image60.svg"/><Relationship Id="rId12" Type="http://schemas.openxmlformats.org/officeDocument/2006/relationships/audio" Target="../media/audio48.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audio" Target="../media/audio47.wav"/><Relationship Id="rId5" Type="http://schemas.openxmlformats.org/officeDocument/2006/relationships/image" Target="../media/image3.png"/><Relationship Id="rId15" Type="http://schemas.openxmlformats.org/officeDocument/2006/relationships/audio" Target="../media/audio51.wav"/><Relationship Id="rId10" Type="http://schemas.openxmlformats.org/officeDocument/2006/relationships/audio" Target="../media/audio46.wav"/><Relationship Id="rId4" Type="http://schemas.openxmlformats.org/officeDocument/2006/relationships/image" Target="../media/image58.png"/><Relationship Id="rId9" Type="http://schemas.openxmlformats.org/officeDocument/2006/relationships/audio" Target="../media/audio45.wav"/><Relationship Id="rId14" Type="http://schemas.openxmlformats.org/officeDocument/2006/relationships/audio" Target="../media/audio50.wav"/></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3.jpe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38.xml"/><Relationship Id="rId6" Type="http://schemas.openxmlformats.org/officeDocument/2006/relationships/image" Target="../media/image62.gif"/><Relationship Id="rId5" Type="http://schemas.openxmlformats.org/officeDocument/2006/relationships/image" Target="../media/image3.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3" Type="http://schemas.openxmlformats.org/officeDocument/2006/relationships/audio" Target="../media/audio2.wav"/><Relationship Id="rId18" Type="http://schemas.openxmlformats.org/officeDocument/2006/relationships/audio" Target="../media/audio55.wav"/><Relationship Id="rId26" Type="http://schemas.openxmlformats.org/officeDocument/2006/relationships/image" Target="../media/image41.png"/><Relationship Id="rId39" Type="http://schemas.openxmlformats.org/officeDocument/2006/relationships/image" Target="../media/image35.png"/><Relationship Id="rId21" Type="http://schemas.openxmlformats.org/officeDocument/2006/relationships/audio" Target="../media/audio58.wav"/><Relationship Id="rId34" Type="http://schemas.openxmlformats.org/officeDocument/2006/relationships/image" Target="../media/image30.svg"/><Relationship Id="rId42" Type="http://schemas.openxmlformats.org/officeDocument/2006/relationships/image" Target="../media/image25.png"/><Relationship Id="rId47" Type="http://schemas.openxmlformats.org/officeDocument/2006/relationships/image" Target="../media/image6.png"/><Relationship Id="rId50" Type="http://schemas.openxmlformats.org/officeDocument/2006/relationships/image" Target="../media/image69.png"/><Relationship Id="rId55" Type="http://schemas.openxmlformats.org/officeDocument/2006/relationships/image" Target="../media/image70.png"/><Relationship Id="rId63" Type="http://schemas.openxmlformats.org/officeDocument/2006/relationships/audio" Target="../media/audio69.wav"/><Relationship Id="rId68" Type="http://schemas.openxmlformats.org/officeDocument/2006/relationships/image" Target="../media/image74.png"/><Relationship Id="rId7" Type="http://schemas.openxmlformats.org/officeDocument/2006/relationships/image" Target="../media/image20.png"/><Relationship Id="rId2" Type="http://schemas.openxmlformats.org/officeDocument/2006/relationships/notesSlide" Target="../notesSlides/notesSlide17.xml"/><Relationship Id="rId16" Type="http://schemas.openxmlformats.org/officeDocument/2006/relationships/audio" Target="../media/audio53.wav"/><Relationship Id="rId29"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38.svg"/><Relationship Id="rId24" Type="http://schemas.openxmlformats.org/officeDocument/2006/relationships/audio" Target="../media/audio61.wav"/><Relationship Id="rId32" Type="http://schemas.openxmlformats.org/officeDocument/2006/relationships/audio" Target="../media/audio4.wav"/><Relationship Id="rId37" Type="http://schemas.openxmlformats.org/officeDocument/2006/relationships/image" Target="../media/image32.svg"/><Relationship Id="rId40" Type="http://schemas.openxmlformats.org/officeDocument/2006/relationships/image" Target="../media/image36.svg"/><Relationship Id="rId45" Type="http://schemas.openxmlformats.org/officeDocument/2006/relationships/image" Target="../media/image11.svg"/><Relationship Id="rId53" Type="http://schemas.openxmlformats.org/officeDocument/2006/relationships/image" Target="../media/image40.svg"/><Relationship Id="rId58" Type="http://schemas.openxmlformats.org/officeDocument/2006/relationships/image" Target="../media/image71.png"/><Relationship Id="rId66" Type="http://schemas.openxmlformats.org/officeDocument/2006/relationships/image" Target="../media/image34.svg"/><Relationship Id="rId5" Type="http://schemas.openxmlformats.org/officeDocument/2006/relationships/image" Target="../media/image13.svg"/><Relationship Id="rId15" Type="http://schemas.openxmlformats.org/officeDocument/2006/relationships/image" Target="../media/image28.svg"/><Relationship Id="rId23" Type="http://schemas.openxmlformats.org/officeDocument/2006/relationships/audio" Target="../media/audio60.wav"/><Relationship Id="rId28" Type="http://schemas.openxmlformats.org/officeDocument/2006/relationships/audio" Target="../media/audio9.wav"/><Relationship Id="rId36" Type="http://schemas.openxmlformats.org/officeDocument/2006/relationships/image" Target="../media/image31.png"/><Relationship Id="rId49" Type="http://schemas.openxmlformats.org/officeDocument/2006/relationships/audio" Target="../media/audio10.wav"/><Relationship Id="rId57" Type="http://schemas.openxmlformats.org/officeDocument/2006/relationships/audio" Target="../media/audio65.wav"/><Relationship Id="rId61" Type="http://schemas.openxmlformats.org/officeDocument/2006/relationships/image" Target="../media/image72.png"/><Relationship Id="rId10" Type="http://schemas.openxmlformats.org/officeDocument/2006/relationships/image" Target="../media/image37.png"/><Relationship Id="rId19" Type="http://schemas.openxmlformats.org/officeDocument/2006/relationships/audio" Target="../media/audio56.wav"/><Relationship Id="rId31" Type="http://schemas.openxmlformats.org/officeDocument/2006/relationships/image" Target="../media/image15.svg"/><Relationship Id="rId44" Type="http://schemas.openxmlformats.org/officeDocument/2006/relationships/image" Target="../media/image10.png"/><Relationship Id="rId52" Type="http://schemas.openxmlformats.org/officeDocument/2006/relationships/image" Target="../media/image39.png"/><Relationship Id="rId60" Type="http://schemas.openxmlformats.org/officeDocument/2006/relationships/audio" Target="../media/audio67.wav"/><Relationship Id="rId65" Type="http://schemas.openxmlformats.org/officeDocument/2006/relationships/image" Target="../media/image73.png"/><Relationship Id="rId4" Type="http://schemas.openxmlformats.org/officeDocument/2006/relationships/image" Target="../media/image68.png"/><Relationship Id="rId9" Type="http://schemas.openxmlformats.org/officeDocument/2006/relationships/audio" Target="../media/audio1.wav"/><Relationship Id="rId14" Type="http://schemas.openxmlformats.org/officeDocument/2006/relationships/image" Target="../media/image27.png"/><Relationship Id="rId22" Type="http://schemas.openxmlformats.org/officeDocument/2006/relationships/audio" Target="../media/audio59.wav"/><Relationship Id="rId27" Type="http://schemas.openxmlformats.org/officeDocument/2006/relationships/image" Target="../media/image23.svg"/><Relationship Id="rId30" Type="http://schemas.openxmlformats.org/officeDocument/2006/relationships/image" Target="../media/image42.png"/><Relationship Id="rId35" Type="http://schemas.openxmlformats.org/officeDocument/2006/relationships/audio" Target="../media/audio7.wav"/><Relationship Id="rId43" Type="http://schemas.openxmlformats.org/officeDocument/2006/relationships/image" Target="../media/image26.svg"/><Relationship Id="rId48" Type="http://schemas.openxmlformats.org/officeDocument/2006/relationships/image" Target="../media/image7.svg"/><Relationship Id="rId56" Type="http://schemas.openxmlformats.org/officeDocument/2006/relationships/audio" Target="../media/audio64.wav"/><Relationship Id="rId64" Type="http://schemas.openxmlformats.org/officeDocument/2006/relationships/audio" Target="../media/audio11.wav"/><Relationship Id="rId8" Type="http://schemas.openxmlformats.org/officeDocument/2006/relationships/image" Target="../media/image21.svg"/><Relationship Id="rId51" Type="http://schemas.openxmlformats.org/officeDocument/2006/relationships/image" Target="../media/image9.svg"/><Relationship Id="rId3" Type="http://schemas.openxmlformats.org/officeDocument/2006/relationships/image" Target="../media/image1.jpg"/><Relationship Id="rId12" Type="http://schemas.openxmlformats.org/officeDocument/2006/relationships/audio" Target="../media/audio52.wav"/><Relationship Id="rId17" Type="http://schemas.openxmlformats.org/officeDocument/2006/relationships/audio" Target="../media/audio54.wav"/><Relationship Id="rId25" Type="http://schemas.openxmlformats.org/officeDocument/2006/relationships/audio" Target="../media/audio62.wav"/><Relationship Id="rId33" Type="http://schemas.openxmlformats.org/officeDocument/2006/relationships/image" Target="../media/image43.png"/><Relationship Id="rId38" Type="http://schemas.openxmlformats.org/officeDocument/2006/relationships/audio" Target="../media/audio6.wav"/><Relationship Id="rId46" Type="http://schemas.openxmlformats.org/officeDocument/2006/relationships/audio" Target="../media/audio8.wav"/><Relationship Id="rId59" Type="http://schemas.openxmlformats.org/officeDocument/2006/relationships/audio" Target="../media/audio66.wav"/><Relationship Id="rId67" Type="http://schemas.openxmlformats.org/officeDocument/2006/relationships/audio" Target="../media/audio70.wav"/><Relationship Id="rId20" Type="http://schemas.openxmlformats.org/officeDocument/2006/relationships/audio" Target="../media/audio57.wav"/><Relationship Id="rId41" Type="http://schemas.openxmlformats.org/officeDocument/2006/relationships/audio" Target="../media/audio5.wav"/><Relationship Id="rId54" Type="http://schemas.openxmlformats.org/officeDocument/2006/relationships/audio" Target="../media/audio63.wav"/><Relationship Id="rId62" Type="http://schemas.openxmlformats.org/officeDocument/2006/relationships/audio" Target="../media/audio68.wav"/></Relationships>
</file>

<file path=ppt/slides/_rels/slide1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41.png"/><Relationship Id="rId18" Type="http://schemas.openxmlformats.org/officeDocument/2006/relationships/image" Target="../media/image30.svg"/><Relationship Id="rId26" Type="http://schemas.openxmlformats.org/officeDocument/2006/relationships/image" Target="../media/image11.svg"/><Relationship Id="rId3" Type="http://schemas.openxmlformats.org/officeDocument/2006/relationships/image" Target="../media/image1.jpg"/><Relationship Id="rId21" Type="http://schemas.openxmlformats.org/officeDocument/2006/relationships/image" Target="../media/image35.png"/><Relationship Id="rId34" Type="http://schemas.openxmlformats.org/officeDocument/2006/relationships/image" Target="../media/image71.png"/><Relationship Id="rId7" Type="http://schemas.openxmlformats.org/officeDocument/2006/relationships/image" Target="../media/image20.png"/><Relationship Id="rId12" Type="http://schemas.openxmlformats.org/officeDocument/2006/relationships/image" Target="../media/image28.svg"/><Relationship Id="rId17" Type="http://schemas.openxmlformats.org/officeDocument/2006/relationships/image" Target="../media/image43.png"/><Relationship Id="rId25" Type="http://schemas.openxmlformats.org/officeDocument/2006/relationships/image" Target="../media/image10.png"/><Relationship Id="rId33" Type="http://schemas.openxmlformats.org/officeDocument/2006/relationships/image" Target="../media/image70.png"/><Relationship Id="rId38" Type="http://schemas.openxmlformats.org/officeDocument/2006/relationships/image" Target="../media/image74.png"/><Relationship Id="rId2" Type="http://schemas.openxmlformats.org/officeDocument/2006/relationships/notesSlide" Target="../notesSlides/notesSlide18.xml"/><Relationship Id="rId16" Type="http://schemas.openxmlformats.org/officeDocument/2006/relationships/image" Target="../media/image15.svg"/><Relationship Id="rId20" Type="http://schemas.openxmlformats.org/officeDocument/2006/relationships/image" Target="../media/image32.svg"/><Relationship Id="rId29"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27.png"/><Relationship Id="rId24" Type="http://schemas.openxmlformats.org/officeDocument/2006/relationships/image" Target="../media/image26.svg"/><Relationship Id="rId32" Type="http://schemas.openxmlformats.org/officeDocument/2006/relationships/image" Target="../media/image40.svg"/><Relationship Id="rId37" Type="http://schemas.openxmlformats.org/officeDocument/2006/relationships/image" Target="../media/image34.svg"/><Relationship Id="rId5" Type="http://schemas.openxmlformats.org/officeDocument/2006/relationships/image" Target="../media/image13.svg"/><Relationship Id="rId15" Type="http://schemas.openxmlformats.org/officeDocument/2006/relationships/image" Target="../media/image42.png"/><Relationship Id="rId23" Type="http://schemas.openxmlformats.org/officeDocument/2006/relationships/image" Target="../media/image25.png"/><Relationship Id="rId28" Type="http://schemas.openxmlformats.org/officeDocument/2006/relationships/image" Target="../media/image7.svg"/><Relationship Id="rId36" Type="http://schemas.openxmlformats.org/officeDocument/2006/relationships/image" Target="../media/image76.png"/><Relationship Id="rId10" Type="http://schemas.openxmlformats.org/officeDocument/2006/relationships/image" Target="../media/image38.svg"/><Relationship Id="rId19" Type="http://schemas.openxmlformats.org/officeDocument/2006/relationships/image" Target="../media/image31.png"/><Relationship Id="rId31" Type="http://schemas.openxmlformats.org/officeDocument/2006/relationships/image" Target="../media/image39.png"/><Relationship Id="rId4" Type="http://schemas.openxmlformats.org/officeDocument/2006/relationships/image" Target="../media/image75.png"/><Relationship Id="rId9" Type="http://schemas.openxmlformats.org/officeDocument/2006/relationships/image" Target="../media/image37.png"/><Relationship Id="rId14" Type="http://schemas.openxmlformats.org/officeDocument/2006/relationships/image" Target="../media/image23.svg"/><Relationship Id="rId22" Type="http://schemas.openxmlformats.org/officeDocument/2006/relationships/image" Target="../media/image36.svg"/><Relationship Id="rId27" Type="http://schemas.openxmlformats.org/officeDocument/2006/relationships/image" Target="../media/image6.png"/><Relationship Id="rId30" Type="http://schemas.openxmlformats.org/officeDocument/2006/relationships/image" Target="../media/image9.svg"/><Relationship Id="rId35" Type="http://schemas.openxmlformats.org/officeDocument/2006/relationships/image" Target="../media/image72.png"/></Relationships>
</file>

<file path=ppt/slides/_rels/slide19.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audio" Target="../media/audio56.wav"/><Relationship Id="rId26" Type="http://schemas.openxmlformats.org/officeDocument/2006/relationships/image" Target="../media/image23.svg"/><Relationship Id="rId39" Type="http://schemas.openxmlformats.org/officeDocument/2006/relationships/image" Target="../media/image36.svg"/><Relationship Id="rId21" Type="http://schemas.openxmlformats.org/officeDocument/2006/relationships/audio" Target="../media/audio59.wav"/><Relationship Id="rId34" Type="http://schemas.openxmlformats.org/officeDocument/2006/relationships/audio" Target="../media/audio7.wav"/><Relationship Id="rId42" Type="http://schemas.openxmlformats.org/officeDocument/2006/relationships/image" Target="../media/image26.svg"/><Relationship Id="rId47" Type="http://schemas.openxmlformats.org/officeDocument/2006/relationships/image" Target="../media/image7.svg"/><Relationship Id="rId50" Type="http://schemas.openxmlformats.org/officeDocument/2006/relationships/image" Target="../media/image9.svg"/><Relationship Id="rId55" Type="http://schemas.openxmlformats.org/officeDocument/2006/relationships/audio" Target="../media/audio64.wav"/><Relationship Id="rId63" Type="http://schemas.openxmlformats.org/officeDocument/2006/relationships/audio" Target="../media/audio11.wav"/><Relationship Id="rId7" Type="http://schemas.openxmlformats.org/officeDocument/2006/relationships/image" Target="../media/image21.svg"/><Relationship Id="rId2" Type="http://schemas.openxmlformats.org/officeDocument/2006/relationships/notesSlide" Target="../notesSlides/notesSlide19.xml"/><Relationship Id="rId16" Type="http://schemas.openxmlformats.org/officeDocument/2006/relationships/audio" Target="../media/audio54.wav"/><Relationship Id="rId29"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audio" Target="../media/audio52.wav"/><Relationship Id="rId24" Type="http://schemas.openxmlformats.org/officeDocument/2006/relationships/audio" Target="../media/audio62.wav"/><Relationship Id="rId32" Type="http://schemas.openxmlformats.org/officeDocument/2006/relationships/image" Target="../media/image43.png"/><Relationship Id="rId37" Type="http://schemas.openxmlformats.org/officeDocument/2006/relationships/audio" Target="../media/audio6.wav"/><Relationship Id="rId40" Type="http://schemas.openxmlformats.org/officeDocument/2006/relationships/audio" Target="../media/audio5.wav"/><Relationship Id="rId45" Type="http://schemas.openxmlformats.org/officeDocument/2006/relationships/audio" Target="../media/audio8.wav"/><Relationship Id="rId53" Type="http://schemas.openxmlformats.org/officeDocument/2006/relationships/audio" Target="../media/audio63.wav"/><Relationship Id="rId58" Type="http://schemas.openxmlformats.org/officeDocument/2006/relationships/audio" Target="../media/audio66.wav"/><Relationship Id="rId66" Type="http://schemas.openxmlformats.org/officeDocument/2006/relationships/audio" Target="../media/audio70.wav"/><Relationship Id="rId5" Type="http://schemas.openxmlformats.org/officeDocument/2006/relationships/image" Target="../media/image3.png"/><Relationship Id="rId15" Type="http://schemas.openxmlformats.org/officeDocument/2006/relationships/audio" Target="../media/audio53.wav"/><Relationship Id="rId23" Type="http://schemas.openxmlformats.org/officeDocument/2006/relationships/audio" Target="../media/audio61.wav"/><Relationship Id="rId28" Type="http://schemas.openxmlformats.org/officeDocument/2006/relationships/audio" Target="../media/audio3.wav"/><Relationship Id="rId36" Type="http://schemas.openxmlformats.org/officeDocument/2006/relationships/image" Target="../media/image32.svg"/><Relationship Id="rId49" Type="http://schemas.openxmlformats.org/officeDocument/2006/relationships/image" Target="../media/image69.png"/><Relationship Id="rId57" Type="http://schemas.openxmlformats.org/officeDocument/2006/relationships/image" Target="../media/image71.png"/><Relationship Id="rId61" Type="http://schemas.openxmlformats.org/officeDocument/2006/relationships/audio" Target="../media/audio68.wav"/><Relationship Id="rId10" Type="http://schemas.openxmlformats.org/officeDocument/2006/relationships/image" Target="../media/image38.svg"/><Relationship Id="rId19" Type="http://schemas.openxmlformats.org/officeDocument/2006/relationships/audio" Target="../media/audio57.wav"/><Relationship Id="rId31" Type="http://schemas.openxmlformats.org/officeDocument/2006/relationships/audio" Target="../media/audio4.wav"/><Relationship Id="rId44" Type="http://schemas.openxmlformats.org/officeDocument/2006/relationships/image" Target="../media/image11.svg"/><Relationship Id="rId52" Type="http://schemas.openxmlformats.org/officeDocument/2006/relationships/image" Target="../media/image40.svg"/><Relationship Id="rId60" Type="http://schemas.openxmlformats.org/officeDocument/2006/relationships/image" Target="../media/image72.png"/><Relationship Id="rId65" Type="http://schemas.openxmlformats.org/officeDocument/2006/relationships/image" Target="../media/image34.svg"/><Relationship Id="rId4" Type="http://schemas.openxmlformats.org/officeDocument/2006/relationships/image" Target="../media/image13.svg"/><Relationship Id="rId9" Type="http://schemas.openxmlformats.org/officeDocument/2006/relationships/image" Target="../media/image37.png"/><Relationship Id="rId14" Type="http://schemas.openxmlformats.org/officeDocument/2006/relationships/image" Target="../media/image28.svg"/><Relationship Id="rId22" Type="http://schemas.openxmlformats.org/officeDocument/2006/relationships/audio" Target="../media/audio60.wav"/><Relationship Id="rId27" Type="http://schemas.openxmlformats.org/officeDocument/2006/relationships/audio" Target="../media/audio9.wav"/><Relationship Id="rId30" Type="http://schemas.openxmlformats.org/officeDocument/2006/relationships/image" Target="../media/image15.svg"/><Relationship Id="rId35" Type="http://schemas.openxmlformats.org/officeDocument/2006/relationships/image" Target="../media/image31.png"/><Relationship Id="rId43" Type="http://schemas.openxmlformats.org/officeDocument/2006/relationships/image" Target="../media/image10.png"/><Relationship Id="rId48" Type="http://schemas.openxmlformats.org/officeDocument/2006/relationships/audio" Target="../media/audio10.wav"/><Relationship Id="rId56" Type="http://schemas.openxmlformats.org/officeDocument/2006/relationships/audio" Target="../media/audio65.wav"/><Relationship Id="rId64" Type="http://schemas.openxmlformats.org/officeDocument/2006/relationships/image" Target="../media/image73.png"/><Relationship Id="rId8" Type="http://schemas.openxmlformats.org/officeDocument/2006/relationships/audio" Target="../media/audio1.wav"/><Relationship Id="rId51" Type="http://schemas.openxmlformats.org/officeDocument/2006/relationships/image" Target="../media/image39.png"/><Relationship Id="rId3" Type="http://schemas.openxmlformats.org/officeDocument/2006/relationships/image" Target="../media/image68.png"/><Relationship Id="rId12" Type="http://schemas.openxmlformats.org/officeDocument/2006/relationships/audio" Target="../media/audio2.wav"/><Relationship Id="rId17" Type="http://schemas.openxmlformats.org/officeDocument/2006/relationships/audio" Target="../media/audio55.wav"/><Relationship Id="rId25" Type="http://schemas.openxmlformats.org/officeDocument/2006/relationships/image" Target="../media/image41.png"/><Relationship Id="rId33" Type="http://schemas.openxmlformats.org/officeDocument/2006/relationships/image" Target="../media/image30.svg"/><Relationship Id="rId38" Type="http://schemas.openxmlformats.org/officeDocument/2006/relationships/image" Target="../media/image35.png"/><Relationship Id="rId46" Type="http://schemas.openxmlformats.org/officeDocument/2006/relationships/image" Target="../media/image6.png"/><Relationship Id="rId59" Type="http://schemas.openxmlformats.org/officeDocument/2006/relationships/audio" Target="../media/audio67.wav"/><Relationship Id="rId67" Type="http://schemas.openxmlformats.org/officeDocument/2006/relationships/image" Target="../media/image74.png"/><Relationship Id="rId20" Type="http://schemas.openxmlformats.org/officeDocument/2006/relationships/audio" Target="../media/audio58.wav"/><Relationship Id="rId41" Type="http://schemas.openxmlformats.org/officeDocument/2006/relationships/image" Target="../media/image25.png"/><Relationship Id="rId54" Type="http://schemas.openxmlformats.org/officeDocument/2006/relationships/image" Target="../media/image70.png"/><Relationship Id="rId62" Type="http://schemas.openxmlformats.org/officeDocument/2006/relationships/audio" Target="../media/audio69.wav"/></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79.sv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77.wav"/><Relationship Id="rId3" Type="http://schemas.openxmlformats.org/officeDocument/2006/relationships/image" Target="../media/image59.png"/><Relationship Id="rId7" Type="http://schemas.openxmlformats.org/officeDocument/2006/relationships/audio" Target="../media/audio71.wav"/><Relationship Id="rId12" Type="http://schemas.openxmlformats.org/officeDocument/2006/relationships/audio" Target="../media/audio76.wav"/><Relationship Id="rId2" Type="http://schemas.openxmlformats.org/officeDocument/2006/relationships/notesSlide" Target="../notesSlides/notesSlide23.xml"/><Relationship Id="rId16" Type="http://schemas.openxmlformats.org/officeDocument/2006/relationships/image" Target="../media/image61.gif"/><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audio" Target="../media/audio75.wav"/><Relationship Id="rId5" Type="http://schemas.openxmlformats.org/officeDocument/2006/relationships/image" Target="../media/image3.png"/><Relationship Id="rId15" Type="http://schemas.openxmlformats.org/officeDocument/2006/relationships/image" Target="../media/image62.gif"/><Relationship Id="rId10" Type="http://schemas.openxmlformats.org/officeDocument/2006/relationships/audio" Target="../media/audio74.wav"/><Relationship Id="rId4" Type="http://schemas.openxmlformats.org/officeDocument/2006/relationships/image" Target="../media/image60.svg"/><Relationship Id="rId9" Type="http://schemas.openxmlformats.org/officeDocument/2006/relationships/audio" Target="../media/audio73.wav"/><Relationship Id="rId14" Type="http://schemas.openxmlformats.org/officeDocument/2006/relationships/audio" Target="../media/audio78.wav"/></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8" Type="http://schemas.openxmlformats.org/officeDocument/2006/relationships/image" Target="../media/image81.gif"/><Relationship Id="rId3" Type="http://schemas.openxmlformats.org/officeDocument/2006/relationships/image" Target="../media/image1.jpg"/><Relationship Id="rId7" Type="http://schemas.openxmlformats.org/officeDocument/2006/relationships/image" Target="../media/image80.gi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80.gif"/><Relationship Id="rId3" Type="http://schemas.openxmlformats.org/officeDocument/2006/relationships/image" Target="../media/image1.jpg"/><Relationship Id="rId7" Type="http://schemas.openxmlformats.org/officeDocument/2006/relationships/image" Target="../media/image81.gi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0.sv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0.gif"/><Relationship Id="rId5" Type="http://schemas.openxmlformats.org/officeDocument/2006/relationships/image" Target="../media/image81.gif"/><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hyperlink" Target="https://quizlet.com/gb/572600871/year-9-german-term-12-week-3-flash-cards/" TargetMode="External"/><Relationship Id="rId5" Type="http://schemas.openxmlformats.org/officeDocument/2006/relationships/hyperlink" Target="https://resources.ncelp.org/concern/parent/4j03d081x/file_sets/fj236302c" TargetMode="Externa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26" Type="http://schemas.openxmlformats.org/officeDocument/2006/relationships/image" Target="../media/image25.png"/><Relationship Id="rId39" Type="http://schemas.openxmlformats.org/officeDocument/2006/relationships/image" Target="../media/image38.svg"/><Relationship Id="rId3" Type="http://schemas.openxmlformats.org/officeDocument/2006/relationships/image" Target="../media/image1.jpg"/><Relationship Id="rId21" Type="http://schemas.openxmlformats.org/officeDocument/2006/relationships/image" Target="../media/image20.png"/><Relationship Id="rId34" Type="http://schemas.openxmlformats.org/officeDocument/2006/relationships/image" Target="../media/image33.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5" Type="http://schemas.openxmlformats.org/officeDocument/2006/relationships/image" Target="../media/image24.png"/><Relationship Id="rId33" Type="http://schemas.openxmlformats.org/officeDocument/2006/relationships/image" Target="../media/image32.svg"/><Relationship Id="rId38" Type="http://schemas.openxmlformats.org/officeDocument/2006/relationships/image" Target="../media/image37.png"/><Relationship Id="rId2" Type="http://schemas.openxmlformats.org/officeDocument/2006/relationships/notesSlide" Target="../notesSlides/notesSlide4.xml"/><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28.svg"/><Relationship Id="rId41" Type="http://schemas.openxmlformats.org/officeDocument/2006/relationships/image" Target="../media/image40.sv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svg"/><Relationship Id="rId32" Type="http://schemas.openxmlformats.org/officeDocument/2006/relationships/image" Target="../media/image31.png"/><Relationship Id="rId37" Type="http://schemas.openxmlformats.org/officeDocument/2006/relationships/image" Target="../media/image36.svg"/><Relationship Id="rId40" Type="http://schemas.openxmlformats.org/officeDocument/2006/relationships/image" Target="../media/image39.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svg"/><Relationship Id="rId19" Type="http://schemas.openxmlformats.org/officeDocument/2006/relationships/image" Target="../media/image18.pn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audio" Target="../media/audio5.wav"/><Relationship Id="rId18" Type="http://schemas.openxmlformats.org/officeDocument/2006/relationships/audio" Target="../media/audio10.wav"/><Relationship Id="rId26" Type="http://schemas.openxmlformats.org/officeDocument/2006/relationships/image" Target="../media/image43.png"/><Relationship Id="rId39" Type="http://schemas.openxmlformats.org/officeDocument/2006/relationships/image" Target="../media/image7.svg"/><Relationship Id="rId3" Type="http://schemas.openxmlformats.org/officeDocument/2006/relationships/image" Target="../media/image1.jpg"/><Relationship Id="rId21" Type="http://schemas.openxmlformats.org/officeDocument/2006/relationships/image" Target="../media/image28.svg"/><Relationship Id="rId34" Type="http://schemas.openxmlformats.org/officeDocument/2006/relationships/image" Target="../media/image25.png"/><Relationship Id="rId42" Type="http://schemas.openxmlformats.org/officeDocument/2006/relationships/image" Target="../media/image12.png"/><Relationship Id="rId7" Type="http://schemas.openxmlformats.org/officeDocument/2006/relationships/image" Target="../media/image37.png"/><Relationship Id="rId12" Type="http://schemas.openxmlformats.org/officeDocument/2006/relationships/audio" Target="../media/audio4.wav"/><Relationship Id="rId17" Type="http://schemas.openxmlformats.org/officeDocument/2006/relationships/audio" Target="../media/audio9.wav"/><Relationship Id="rId25" Type="http://schemas.openxmlformats.org/officeDocument/2006/relationships/image" Target="../media/image15.svg"/><Relationship Id="rId33" Type="http://schemas.openxmlformats.org/officeDocument/2006/relationships/image" Target="../media/image36.svg"/><Relationship Id="rId38" Type="http://schemas.openxmlformats.org/officeDocument/2006/relationships/image" Target="../media/image6.png"/><Relationship Id="rId2" Type="http://schemas.openxmlformats.org/officeDocument/2006/relationships/notesSlide" Target="../notesSlides/notesSlide5.xml"/><Relationship Id="rId16" Type="http://schemas.openxmlformats.org/officeDocument/2006/relationships/audio" Target="../media/audio8.wav"/><Relationship Id="rId20" Type="http://schemas.openxmlformats.org/officeDocument/2006/relationships/image" Target="../media/image27.png"/><Relationship Id="rId29" Type="http://schemas.openxmlformats.org/officeDocument/2006/relationships/image" Target="../media/image32.svg"/><Relationship Id="rId41" Type="http://schemas.openxmlformats.org/officeDocument/2006/relationships/image" Target="../media/image9.sv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audio" Target="../media/audio3.wav"/><Relationship Id="rId24" Type="http://schemas.openxmlformats.org/officeDocument/2006/relationships/image" Target="../media/image42.png"/><Relationship Id="rId32" Type="http://schemas.openxmlformats.org/officeDocument/2006/relationships/image" Target="../media/image35.png"/><Relationship Id="rId37" Type="http://schemas.openxmlformats.org/officeDocument/2006/relationships/image" Target="../media/image11.svg"/><Relationship Id="rId40" Type="http://schemas.openxmlformats.org/officeDocument/2006/relationships/image" Target="../media/image44.png"/><Relationship Id="rId45" Type="http://schemas.openxmlformats.org/officeDocument/2006/relationships/image" Target="../media/image40.svg"/><Relationship Id="rId5" Type="http://schemas.openxmlformats.org/officeDocument/2006/relationships/image" Target="../media/image20.png"/><Relationship Id="rId15" Type="http://schemas.openxmlformats.org/officeDocument/2006/relationships/audio" Target="../media/audio7.wav"/><Relationship Id="rId23" Type="http://schemas.openxmlformats.org/officeDocument/2006/relationships/image" Target="../media/image23.svg"/><Relationship Id="rId28" Type="http://schemas.openxmlformats.org/officeDocument/2006/relationships/image" Target="../media/image31.png"/><Relationship Id="rId36" Type="http://schemas.openxmlformats.org/officeDocument/2006/relationships/image" Target="../media/image10.png"/><Relationship Id="rId10" Type="http://schemas.openxmlformats.org/officeDocument/2006/relationships/audio" Target="../media/audio2.wav"/><Relationship Id="rId19" Type="http://schemas.openxmlformats.org/officeDocument/2006/relationships/audio" Target="../media/audio11.wav"/><Relationship Id="rId31" Type="http://schemas.openxmlformats.org/officeDocument/2006/relationships/image" Target="../media/image34.svg"/><Relationship Id="rId44"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audio" Target="../media/audio1.wav"/><Relationship Id="rId14" Type="http://schemas.openxmlformats.org/officeDocument/2006/relationships/audio" Target="../media/audio6.wav"/><Relationship Id="rId22" Type="http://schemas.openxmlformats.org/officeDocument/2006/relationships/image" Target="../media/image41.png"/><Relationship Id="rId27" Type="http://schemas.openxmlformats.org/officeDocument/2006/relationships/image" Target="../media/image30.svg"/><Relationship Id="rId30" Type="http://schemas.openxmlformats.org/officeDocument/2006/relationships/image" Target="../media/image33.png"/><Relationship Id="rId35" Type="http://schemas.openxmlformats.org/officeDocument/2006/relationships/image" Target="../media/image26.svg"/><Relationship Id="rId43"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18" Type="http://schemas.openxmlformats.org/officeDocument/2006/relationships/audio" Target="../media/audio25.wav"/><Relationship Id="rId3" Type="http://schemas.openxmlformats.org/officeDocument/2006/relationships/image" Target="../media/image45.jpg"/><Relationship Id="rId7" Type="http://schemas.openxmlformats.org/officeDocument/2006/relationships/audio" Target="../media/audio14.wav"/><Relationship Id="rId12" Type="http://schemas.openxmlformats.org/officeDocument/2006/relationships/audio" Target="../media/audio19.wav"/><Relationship Id="rId17" Type="http://schemas.openxmlformats.org/officeDocument/2006/relationships/audio" Target="../media/audio24.wav"/><Relationship Id="rId2" Type="http://schemas.openxmlformats.org/officeDocument/2006/relationships/notesSlide" Target="../notesSlides/notesSlide6.xml"/><Relationship Id="rId16" Type="http://schemas.openxmlformats.org/officeDocument/2006/relationships/audio" Target="../media/audio23.wav"/><Relationship Id="rId20" Type="http://schemas.openxmlformats.org/officeDocument/2006/relationships/audio" Target="../media/audio27.wav"/><Relationship Id="rId1" Type="http://schemas.openxmlformats.org/officeDocument/2006/relationships/slideLayout" Target="../slideLayouts/slideLayout14.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5" Type="http://schemas.openxmlformats.org/officeDocument/2006/relationships/audio" Target="../media/audio22.wav"/><Relationship Id="rId10" Type="http://schemas.openxmlformats.org/officeDocument/2006/relationships/audio" Target="../media/audio17.wav"/><Relationship Id="rId19" Type="http://schemas.openxmlformats.org/officeDocument/2006/relationships/audio" Target="../media/audio26.wav"/><Relationship Id="rId4" Type="http://schemas.openxmlformats.org/officeDocument/2006/relationships/image" Target="../media/image3.png"/><Relationship Id="rId9" Type="http://schemas.openxmlformats.org/officeDocument/2006/relationships/audio" Target="../media/audio16.wav"/><Relationship Id="rId14" Type="http://schemas.openxmlformats.org/officeDocument/2006/relationships/audio" Target="../media/audio21.wav"/></Relationships>
</file>

<file path=ppt/slides/_rels/slide7.xml.rels><?xml version="1.0" encoding="UTF-8" standalone="yes"?>
<Relationships xmlns="http://schemas.openxmlformats.org/package/2006/relationships"><Relationship Id="rId8" Type="http://schemas.openxmlformats.org/officeDocument/2006/relationships/audio" Target="../media/audio31.wav"/><Relationship Id="rId13" Type="http://schemas.openxmlformats.org/officeDocument/2006/relationships/image" Target="../media/image47.gif"/><Relationship Id="rId3" Type="http://schemas.openxmlformats.org/officeDocument/2006/relationships/image" Target="../media/image3.png"/><Relationship Id="rId7" Type="http://schemas.openxmlformats.org/officeDocument/2006/relationships/audio" Target="../media/audio30.wav"/><Relationship Id="rId12" Type="http://schemas.openxmlformats.org/officeDocument/2006/relationships/audio" Target="../media/audio35.wav"/><Relationship Id="rId2" Type="http://schemas.openxmlformats.org/officeDocument/2006/relationships/notesSlide" Target="../notesSlides/notesSlide7.xml"/><Relationship Id="rId16"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audio" Target="../media/audio29.wav"/><Relationship Id="rId11" Type="http://schemas.openxmlformats.org/officeDocument/2006/relationships/audio" Target="../media/audio34.wav"/><Relationship Id="rId5" Type="http://schemas.openxmlformats.org/officeDocument/2006/relationships/image" Target="../media/image46.png"/><Relationship Id="rId15" Type="http://schemas.openxmlformats.org/officeDocument/2006/relationships/image" Target="../media/image49.png"/><Relationship Id="rId10" Type="http://schemas.openxmlformats.org/officeDocument/2006/relationships/audio" Target="../media/audio33.wav"/><Relationship Id="rId4" Type="http://schemas.openxmlformats.org/officeDocument/2006/relationships/audio" Target="../media/audio28.wav"/><Relationship Id="rId9" Type="http://schemas.openxmlformats.org/officeDocument/2006/relationships/audio" Target="../media/audio32.wav"/><Relationship Id="rId1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38.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2.gif"/><Relationship Id="rId5" Type="http://schemas.openxmlformats.org/officeDocument/2006/relationships/image" Target="../media/image3.png"/><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Was </a:t>
            </a:r>
            <a:r>
              <a:rPr lang="en-GB" sz="4000" b="1" dirty="0" err="1">
                <a:solidFill>
                  <a:prstClr val="white"/>
                </a:solidFill>
              </a:rPr>
              <a:t>werden</a:t>
            </a:r>
            <a:r>
              <a:rPr lang="en-GB" sz="4000" b="1" dirty="0">
                <a:solidFill>
                  <a:prstClr val="white"/>
                </a:solidFill>
              </a:rPr>
              <a:t> </a:t>
            </a:r>
            <a:r>
              <a:rPr lang="en-GB" sz="4000" b="1" dirty="0" err="1">
                <a:solidFill>
                  <a:prstClr val="white"/>
                </a:solidFill>
              </a:rPr>
              <a:t>wir</a:t>
            </a:r>
            <a:r>
              <a:rPr lang="en-GB" sz="4000" b="1" dirty="0">
                <a:solidFill>
                  <a:prstClr val="white"/>
                </a:solidFill>
              </a:rPr>
              <a:t> </a:t>
            </a:r>
            <a:r>
              <a:rPr lang="en-GB" sz="4000" b="1" dirty="0" err="1">
                <a:solidFill>
                  <a:prstClr val="white"/>
                </a:solidFill>
              </a:rPr>
              <a:t>werden</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92500"/>
          </a:bodyPr>
          <a:lstStyle/>
          <a:p>
            <a:pPr algn="l"/>
            <a:r>
              <a:rPr lang="en-GB" sz="3000" dirty="0">
                <a:solidFill>
                  <a:prstClr val="white"/>
                </a:solidFill>
              </a:rPr>
              <a:t>Future tense – </a:t>
            </a:r>
            <a:r>
              <a:rPr lang="en-GB" sz="3000" i="1" dirty="0" err="1">
                <a:solidFill>
                  <a:prstClr val="white"/>
                </a:solidFill>
              </a:rPr>
              <a:t>werden</a:t>
            </a:r>
            <a:r>
              <a:rPr lang="en-GB" sz="3000" i="1" dirty="0">
                <a:solidFill>
                  <a:prstClr val="white"/>
                </a:solidFill>
              </a:rPr>
              <a:t> + </a:t>
            </a:r>
            <a:r>
              <a:rPr lang="en-GB" sz="3000" dirty="0">
                <a:solidFill>
                  <a:prstClr val="white"/>
                </a:solidFill>
              </a:rPr>
              <a:t>infinitive (plural)</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3694071"/>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Verb-noun pairs, revisit SSC [-</a:t>
            </a:r>
            <a:r>
              <a:rPr lang="en-GB" sz="2800" dirty="0" err="1">
                <a:solidFill>
                  <a:prstClr val="white"/>
                </a:solidFill>
              </a:rPr>
              <a:t>er</a:t>
            </a:r>
            <a:r>
              <a:rPr lang="en-GB" sz="2800" dirty="0">
                <a:solidFill>
                  <a:prstClr val="white"/>
                </a:solidFill>
              </a:rPr>
              <a:t>]</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2 - Lesson 17</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19/04/21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9353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Traum</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84523" y="193717"/>
            <a:ext cx="97280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2819143" y="163345"/>
            <a:ext cx="80747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träumt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vom</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Sommerjob</a:t>
            </a:r>
            <a:r>
              <a:rPr lang="en-US" sz="2400" dirty="0">
                <a:solidFill>
                  <a:srgbClr val="4472C4">
                    <a:lumMod val="50000"/>
                  </a:srgbClr>
                </a:solidFill>
                <a:latin typeface="Century Gothic" panose="020F0302020204030204"/>
              </a:rPr>
              <a:t> in den USA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0" name="TextBox 9">
            <a:extLst>
              <a:ext uri="{FF2B5EF4-FFF2-40B4-BE49-F238E27FC236}">
                <a16:creationId xmlns:a16="http://schemas.microsoft.com/office/drawing/2014/main" id="{2D169E16-698F-4E21-9A1C-E8B53A7706A8}"/>
              </a:ext>
            </a:extLst>
          </p:cNvPr>
          <p:cNvSpPr txBox="1"/>
          <p:nvPr/>
        </p:nvSpPr>
        <p:spPr>
          <a:xfrm>
            <a:off x="2793534" y="563455"/>
            <a:ext cx="80747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1-8 und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Satzteile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von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Wolfgangs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Traum</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Endung</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singular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31" name="Rectangle: Rounded Corners 30">
            <a:extLst>
              <a:ext uri="{FF2B5EF4-FFF2-40B4-BE49-F238E27FC236}">
                <a16:creationId xmlns:a16="http://schemas.microsoft.com/office/drawing/2014/main" id="{77C047DF-A138-46CE-B57B-F073F385F49E}"/>
              </a:ext>
            </a:extLst>
          </p:cNvPr>
          <p:cNvSpPr/>
          <p:nvPr/>
        </p:nvSpPr>
        <p:spPr>
          <a:xfrm>
            <a:off x="9301082" y="660363"/>
            <a:ext cx="2801888" cy="440470"/>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träumen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dream</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49" name="Picture 48">
            <a:extLst>
              <a:ext uri="{FF2B5EF4-FFF2-40B4-BE49-F238E27FC236}">
                <a16:creationId xmlns:a16="http://schemas.microsoft.com/office/drawing/2014/main" id="{DC474814-5137-4335-95E3-1236C3659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4515" y="5414995"/>
            <a:ext cx="1389809" cy="998283"/>
          </a:xfrm>
          <a:prstGeom prst="rect">
            <a:avLst/>
          </a:prstGeom>
        </p:spPr>
      </p:pic>
      <p:sp>
        <p:nvSpPr>
          <p:cNvPr id="2" name="Rectangle 1">
            <a:extLst>
              <a:ext uri="{FF2B5EF4-FFF2-40B4-BE49-F238E27FC236}">
                <a16:creationId xmlns:a16="http://schemas.microsoft.com/office/drawing/2014/main" id="{528E6D29-CF2F-44CF-B4BD-1D662F80FB2B}"/>
              </a:ext>
            </a:extLst>
          </p:cNvPr>
          <p:cNvSpPr/>
          <p:nvPr/>
        </p:nvSpPr>
        <p:spPr>
          <a:xfrm>
            <a:off x="3977388" y="1853996"/>
            <a:ext cx="3659758" cy="1646770"/>
          </a:xfrm>
          <a:prstGeom prst="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25C149C4-4E79-43CE-BC6A-04A657BF04BF}"/>
              </a:ext>
            </a:extLst>
          </p:cNvPr>
          <p:cNvSpPr/>
          <p:nvPr/>
        </p:nvSpPr>
        <p:spPr>
          <a:xfrm>
            <a:off x="4552208" y="2380012"/>
            <a:ext cx="2510117" cy="1136164"/>
          </a:xfrm>
          <a:prstGeom prst="roundRect">
            <a:avLst/>
          </a:prstGeom>
          <a:solidFill>
            <a:srgbClr val="EBEFF7"/>
          </a:solidFill>
          <a:ln>
            <a:solidFill>
              <a:srgbClr val="EBEFF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text&#10;&#10;Description automatically generated">
            <a:extLst>
              <a:ext uri="{FF2B5EF4-FFF2-40B4-BE49-F238E27FC236}">
                <a16:creationId xmlns:a16="http://schemas.microsoft.com/office/drawing/2014/main" id="{797B0B22-E7BF-4544-85A2-4CF8F359E7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5329" y="2405277"/>
            <a:ext cx="1123873" cy="1136164"/>
          </a:xfrm>
          <a:prstGeom prst="rect">
            <a:avLst/>
          </a:prstGeom>
        </p:spPr>
      </p:pic>
      <p:sp>
        <p:nvSpPr>
          <p:cNvPr id="48" name="Freeform: Shape 47">
            <a:extLst>
              <a:ext uri="{FF2B5EF4-FFF2-40B4-BE49-F238E27FC236}">
                <a16:creationId xmlns:a16="http://schemas.microsoft.com/office/drawing/2014/main" id="{24A210AF-3C53-4459-8296-D19E9E6507D4}"/>
              </a:ext>
            </a:extLst>
          </p:cNvPr>
          <p:cNvSpPr/>
          <p:nvPr/>
        </p:nvSpPr>
        <p:spPr>
          <a:xfrm>
            <a:off x="3977387" y="3063411"/>
            <a:ext cx="3659759" cy="1435481"/>
          </a:xfrm>
          <a:custGeom>
            <a:avLst/>
            <a:gdLst>
              <a:gd name="connsiteX0" fmla="*/ 197223 w 4267844"/>
              <a:gd name="connsiteY0" fmla="*/ 89647 h 1541929"/>
              <a:gd name="connsiteX1" fmla="*/ 197223 w 4267844"/>
              <a:gd name="connsiteY1" fmla="*/ 89647 h 1541929"/>
              <a:gd name="connsiteX2" fmla="*/ 358588 w 4267844"/>
              <a:gd name="connsiteY2" fmla="*/ 125506 h 1541929"/>
              <a:gd name="connsiteX3" fmla="*/ 448235 w 4267844"/>
              <a:gd name="connsiteY3" fmla="*/ 143435 h 1541929"/>
              <a:gd name="connsiteX4" fmla="*/ 502023 w 4267844"/>
              <a:gd name="connsiteY4" fmla="*/ 179294 h 1541929"/>
              <a:gd name="connsiteX5" fmla="*/ 573741 w 4267844"/>
              <a:gd name="connsiteY5" fmla="*/ 197223 h 1541929"/>
              <a:gd name="connsiteX6" fmla="*/ 788894 w 4267844"/>
              <a:gd name="connsiteY6" fmla="*/ 251012 h 1541929"/>
              <a:gd name="connsiteX7" fmla="*/ 842682 w 4267844"/>
              <a:gd name="connsiteY7" fmla="*/ 268941 h 1541929"/>
              <a:gd name="connsiteX8" fmla="*/ 932329 w 4267844"/>
              <a:gd name="connsiteY8" fmla="*/ 286870 h 1541929"/>
              <a:gd name="connsiteX9" fmla="*/ 1075765 w 4267844"/>
              <a:gd name="connsiteY9" fmla="*/ 322729 h 1541929"/>
              <a:gd name="connsiteX10" fmla="*/ 1972235 w 4267844"/>
              <a:gd name="connsiteY10" fmla="*/ 358588 h 1541929"/>
              <a:gd name="connsiteX11" fmla="*/ 2043953 w 4267844"/>
              <a:gd name="connsiteY11" fmla="*/ 376518 h 1541929"/>
              <a:gd name="connsiteX12" fmla="*/ 2097741 w 4267844"/>
              <a:gd name="connsiteY12" fmla="*/ 394447 h 1541929"/>
              <a:gd name="connsiteX13" fmla="*/ 3048000 w 4267844"/>
              <a:gd name="connsiteY13" fmla="*/ 376518 h 1541929"/>
              <a:gd name="connsiteX14" fmla="*/ 3227294 w 4267844"/>
              <a:gd name="connsiteY14" fmla="*/ 340659 h 1541929"/>
              <a:gd name="connsiteX15" fmla="*/ 3370729 w 4267844"/>
              <a:gd name="connsiteY15" fmla="*/ 251012 h 1541929"/>
              <a:gd name="connsiteX16" fmla="*/ 3478306 w 4267844"/>
              <a:gd name="connsiteY16" fmla="*/ 215153 h 1541929"/>
              <a:gd name="connsiteX17" fmla="*/ 3532094 w 4267844"/>
              <a:gd name="connsiteY17" fmla="*/ 197223 h 1541929"/>
              <a:gd name="connsiteX18" fmla="*/ 3639670 w 4267844"/>
              <a:gd name="connsiteY18" fmla="*/ 143435 h 1541929"/>
              <a:gd name="connsiteX19" fmla="*/ 3693459 w 4267844"/>
              <a:gd name="connsiteY19" fmla="*/ 107576 h 1541929"/>
              <a:gd name="connsiteX20" fmla="*/ 3765176 w 4267844"/>
              <a:gd name="connsiteY20" fmla="*/ 89647 h 1541929"/>
              <a:gd name="connsiteX21" fmla="*/ 3944470 w 4267844"/>
              <a:gd name="connsiteY21" fmla="*/ 17929 h 1541929"/>
              <a:gd name="connsiteX22" fmla="*/ 3962400 w 4267844"/>
              <a:gd name="connsiteY22" fmla="*/ 0 h 1541929"/>
              <a:gd name="connsiteX23" fmla="*/ 3962400 w 4267844"/>
              <a:gd name="connsiteY23" fmla="*/ 0 h 1541929"/>
              <a:gd name="connsiteX24" fmla="*/ 4016188 w 4267844"/>
              <a:gd name="connsiteY24" fmla="*/ 143435 h 1541929"/>
              <a:gd name="connsiteX25" fmla="*/ 4034118 w 4267844"/>
              <a:gd name="connsiteY25" fmla="*/ 233082 h 1541929"/>
              <a:gd name="connsiteX26" fmla="*/ 4052047 w 4267844"/>
              <a:gd name="connsiteY26" fmla="*/ 286870 h 1541929"/>
              <a:gd name="connsiteX27" fmla="*/ 4069976 w 4267844"/>
              <a:gd name="connsiteY27" fmla="*/ 448235 h 1541929"/>
              <a:gd name="connsiteX28" fmla="*/ 4087906 w 4267844"/>
              <a:gd name="connsiteY28" fmla="*/ 502023 h 1541929"/>
              <a:gd name="connsiteX29" fmla="*/ 4105835 w 4267844"/>
              <a:gd name="connsiteY29" fmla="*/ 645459 h 1541929"/>
              <a:gd name="connsiteX30" fmla="*/ 4123765 w 4267844"/>
              <a:gd name="connsiteY30" fmla="*/ 735106 h 1541929"/>
              <a:gd name="connsiteX31" fmla="*/ 4141694 w 4267844"/>
              <a:gd name="connsiteY31" fmla="*/ 1057835 h 1541929"/>
              <a:gd name="connsiteX32" fmla="*/ 4159623 w 4267844"/>
              <a:gd name="connsiteY32" fmla="*/ 1111623 h 1541929"/>
              <a:gd name="connsiteX33" fmla="*/ 4177553 w 4267844"/>
              <a:gd name="connsiteY33" fmla="*/ 1219200 h 1541929"/>
              <a:gd name="connsiteX34" fmla="*/ 4213412 w 4267844"/>
              <a:gd name="connsiteY34" fmla="*/ 1290918 h 1541929"/>
              <a:gd name="connsiteX35" fmla="*/ 4249270 w 4267844"/>
              <a:gd name="connsiteY35" fmla="*/ 1434353 h 1541929"/>
              <a:gd name="connsiteX36" fmla="*/ 4267200 w 4267844"/>
              <a:gd name="connsiteY36" fmla="*/ 1488141 h 1541929"/>
              <a:gd name="connsiteX37" fmla="*/ 4267200 w 4267844"/>
              <a:gd name="connsiteY37" fmla="*/ 1506070 h 1541929"/>
              <a:gd name="connsiteX38" fmla="*/ 4267200 w 4267844"/>
              <a:gd name="connsiteY38" fmla="*/ 1506070 h 1541929"/>
              <a:gd name="connsiteX39" fmla="*/ 4105835 w 4267844"/>
              <a:gd name="connsiteY39" fmla="*/ 1524000 h 1541929"/>
              <a:gd name="connsiteX40" fmla="*/ 3478306 w 4267844"/>
              <a:gd name="connsiteY40" fmla="*/ 1488141 h 1541929"/>
              <a:gd name="connsiteX41" fmla="*/ 2348753 w 4267844"/>
              <a:gd name="connsiteY41" fmla="*/ 1506070 h 1541929"/>
              <a:gd name="connsiteX42" fmla="*/ 2294965 w 4267844"/>
              <a:gd name="connsiteY42" fmla="*/ 1524000 h 1541929"/>
              <a:gd name="connsiteX43" fmla="*/ 1882588 w 4267844"/>
              <a:gd name="connsiteY43" fmla="*/ 1541929 h 1541929"/>
              <a:gd name="connsiteX44" fmla="*/ 717176 w 4267844"/>
              <a:gd name="connsiteY44" fmla="*/ 1524000 h 1541929"/>
              <a:gd name="connsiteX45" fmla="*/ 645459 w 4267844"/>
              <a:gd name="connsiteY45" fmla="*/ 1506070 h 1541929"/>
              <a:gd name="connsiteX46" fmla="*/ 430306 w 4267844"/>
              <a:gd name="connsiteY46" fmla="*/ 1452282 h 1541929"/>
              <a:gd name="connsiteX47" fmla="*/ 376518 w 4267844"/>
              <a:gd name="connsiteY47" fmla="*/ 1416423 h 1541929"/>
              <a:gd name="connsiteX48" fmla="*/ 0 w 4267844"/>
              <a:gd name="connsiteY48" fmla="*/ 1398494 h 1541929"/>
              <a:gd name="connsiteX49" fmla="*/ 0 w 4267844"/>
              <a:gd name="connsiteY49" fmla="*/ 1398494 h 1541929"/>
              <a:gd name="connsiteX50" fmla="*/ 17929 w 4267844"/>
              <a:gd name="connsiteY50" fmla="*/ 932329 h 1541929"/>
              <a:gd name="connsiteX51" fmla="*/ 35859 w 4267844"/>
              <a:gd name="connsiteY51" fmla="*/ 878541 h 1541929"/>
              <a:gd name="connsiteX52" fmla="*/ 71718 w 4267844"/>
              <a:gd name="connsiteY52" fmla="*/ 824753 h 1541929"/>
              <a:gd name="connsiteX53" fmla="*/ 107576 w 4267844"/>
              <a:gd name="connsiteY53" fmla="*/ 717176 h 1541929"/>
              <a:gd name="connsiteX54" fmla="*/ 143435 w 4267844"/>
              <a:gd name="connsiteY54" fmla="*/ 591670 h 1541929"/>
              <a:gd name="connsiteX55" fmla="*/ 161365 w 4267844"/>
              <a:gd name="connsiteY55" fmla="*/ 466165 h 1541929"/>
              <a:gd name="connsiteX56" fmla="*/ 179294 w 4267844"/>
              <a:gd name="connsiteY56" fmla="*/ 394447 h 1541929"/>
              <a:gd name="connsiteX57" fmla="*/ 215153 w 4267844"/>
              <a:gd name="connsiteY57" fmla="*/ 286870 h 1541929"/>
              <a:gd name="connsiteX58" fmla="*/ 233082 w 4267844"/>
              <a:gd name="connsiteY58" fmla="*/ 161365 h 1541929"/>
              <a:gd name="connsiteX59" fmla="*/ 268941 w 4267844"/>
              <a:gd name="connsiteY59" fmla="*/ 71718 h 1541929"/>
              <a:gd name="connsiteX60" fmla="*/ 197223 w 4267844"/>
              <a:gd name="connsiteY60" fmla="*/ 89647 h 154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67844" h="1541929">
                <a:moveTo>
                  <a:pt x="197223" y="89647"/>
                </a:moveTo>
                <a:lnTo>
                  <a:pt x="197223" y="89647"/>
                </a:lnTo>
                <a:lnTo>
                  <a:pt x="358588" y="125506"/>
                </a:lnTo>
                <a:cubicBezTo>
                  <a:pt x="388386" y="131891"/>
                  <a:pt x="419701" y="132735"/>
                  <a:pt x="448235" y="143435"/>
                </a:cubicBezTo>
                <a:cubicBezTo>
                  <a:pt x="468411" y="151001"/>
                  <a:pt x="482217" y="170806"/>
                  <a:pt x="502023" y="179294"/>
                </a:cubicBezTo>
                <a:cubicBezTo>
                  <a:pt x="524672" y="189001"/>
                  <a:pt x="550139" y="190142"/>
                  <a:pt x="573741" y="197223"/>
                </a:cubicBezTo>
                <a:cubicBezTo>
                  <a:pt x="884284" y="290385"/>
                  <a:pt x="481998" y="182812"/>
                  <a:pt x="788894" y="251012"/>
                </a:cubicBezTo>
                <a:cubicBezTo>
                  <a:pt x="807343" y="255112"/>
                  <a:pt x="824347" y="264357"/>
                  <a:pt x="842682" y="268941"/>
                </a:cubicBezTo>
                <a:cubicBezTo>
                  <a:pt x="872246" y="276332"/>
                  <a:pt x="902635" y="280018"/>
                  <a:pt x="932329" y="286870"/>
                </a:cubicBezTo>
                <a:cubicBezTo>
                  <a:pt x="980350" y="297952"/>
                  <a:pt x="1026557" y="319995"/>
                  <a:pt x="1075765" y="322729"/>
                </a:cubicBezTo>
                <a:cubicBezTo>
                  <a:pt x="1589540" y="351273"/>
                  <a:pt x="1290804" y="337294"/>
                  <a:pt x="1972235" y="358588"/>
                </a:cubicBezTo>
                <a:cubicBezTo>
                  <a:pt x="1996141" y="364565"/>
                  <a:pt x="2020259" y="369748"/>
                  <a:pt x="2043953" y="376518"/>
                </a:cubicBezTo>
                <a:cubicBezTo>
                  <a:pt x="2062125" y="381710"/>
                  <a:pt x="2078842" y="394447"/>
                  <a:pt x="2097741" y="394447"/>
                </a:cubicBezTo>
                <a:cubicBezTo>
                  <a:pt x="2414550" y="394447"/>
                  <a:pt x="2731247" y="382494"/>
                  <a:pt x="3048000" y="376518"/>
                </a:cubicBezTo>
                <a:cubicBezTo>
                  <a:pt x="3061501" y="374268"/>
                  <a:pt x="3200551" y="354030"/>
                  <a:pt x="3227294" y="340659"/>
                </a:cubicBezTo>
                <a:cubicBezTo>
                  <a:pt x="3443083" y="232765"/>
                  <a:pt x="3162550" y="334283"/>
                  <a:pt x="3370729" y="251012"/>
                </a:cubicBezTo>
                <a:cubicBezTo>
                  <a:pt x="3405824" y="236974"/>
                  <a:pt x="3442447" y="227106"/>
                  <a:pt x="3478306" y="215153"/>
                </a:cubicBezTo>
                <a:cubicBezTo>
                  <a:pt x="3496235" y="209176"/>
                  <a:pt x="3516369" y="207706"/>
                  <a:pt x="3532094" y="197223"/>
                </a:cubicBezTo>
                <a:cubicBezTo>
                  <a:pt x="3686247" y="94456"/>
                  <a:pt x="3491205" y="217668"/>
                  <a:pt x="3639670" y="143435"/>
                </a:cubicBezTo>
                <a:cubicBezTo>
                  <a:pt x="3658944" y="133798"/>
                  <a:pt x="3673653" y="116064"/>
                  <a:pt x="3693459" y="107576"/>
                </a:cubicBezTo>
                <a:cubicBezTo>
                  <a:pt x="3716108" y="97869"/>
                  <a:pt x="3741574" y="96728"/>
                  <a:pt x="3765176" y="89647"/>
                </a:cubicBezTo>
                <a:cubicBezTo>
                  <a:pt x="3833597" y="69121"/>
                  <a:pt x="3884561" y="53874"/>
                  <a:pt x="3944470" y="17929"/>
                </a:cubicBezTo>
                <a:cubicBezTo>
                  <a:pt x="3951718" y="13580"/>
                  <a:pt x="3956423" y="5976"/>
                  <a:pt x="3962400" y="0"/>
                </a:cubicBezTo>
                <a:lnTo>
                  <a:pt x="3962400" y="0"/>
                </a:lnTo>
                <a:cubicBezTo>
                  <a:pt x="3980329" y="47812"/>
                  <a:pt x="4001171" y="94630"/>
                  <a:pt x="4016188" y="143435"/>
                </a:cubicBezTo>
                <a:cubicBezTo>
                  <a:pt x="4025150" y="172562"/>
                  <a:pt x="4026727" y="203518"/>
                  <a:pt x="4034118" y="233082"/>
                </a:cubicBezTo>
                <a:cubicBezTo>
                  <a:pt x="4038702" y="251417"/>
                  <a:pt x="4046071" y="268941"/>
                  <a:pt x="4052047" y="286870"/>
                </a:cubicBezTo>
                <a:cubicBezTo>
                  <a:pt x="4058023" y="340658"/>
                  <a:pt x="4061079" y="394852"/>
                  <a:pt x="4069976" y="448235"/>
                </a:cubicBezTo>
                <a:cubicBezTo>
                  <a:pt x="4073083" y="466877"/>
                  <a:pt x="4084525" y="483429"/>
                  <a:pt x="4087906" y="502023"/>
                </a:cubicBezTo>
                <a:cubicBezTo>
                  <a:pt x="4096525" y="549430"/>
                  <a:pt x="4098508" y="597835"/>
                  <a:pt x="4105835" y="645459"/>
                </a:cubicBezTo>
                <a:cubicBezTo>
                  <a:pt x="4110469" y="675579"/>
                  <a:pt x="4117788" y="705224"/>
                  <a:pt x="4123765" y="735106"/>
                </a:cubicBezTo>
                <a:cubicBezTo>
                  <a:pt x="4129741" y="842682"/>
                  <a:pt x="4131479" y="950578"/>
                  <a:pt x="4141694" y="1057835"/>
                </a:cubicBezTo>
                <a:cubicBezTo>
                  <a:pt x="4143486" y="1076649"/>
                  <a:pt x="4155523" y="1093174"/>
                  <a:pt x="4159623" y="1111623"/>
                </a:cubicBezTo>
                <a:cubicBezTo>
                  <a:pt x="4167509" y="1147111"/>
                  <a:pt x="4167107" y="1184380"/>
                  <a:pt x="4177553" y="1219200"/>
                </a:cubicBezTo>
                <a:cubicBezTo>
                  <a:pt x="4185233" y="1244800"/>
                  <a:pt x="4201459" y="1267012"/>
                  <a:pt x="4213412" y="1290918"/>
                </a:cubicBezTo>
                <a:cubicBezTo>
                  <a:pt x="4225365" y="1338730"/>
                  <a:pt x="4233685" y="1387599"/>
                  <a:pt x="4249270" y="1434353"/>
                </a:cubicBezTo>
                <a:cubicBezTo>
                  <a:pt x="4255247" y="1452282"/>
                  <a:pt x="4262616" y="1469806"/>
                  <a:pt x="4267200" y="1488141"/>
                </a:cubicBezTo>
                <a:cubicBezTo>
                  <a:pt x="4268650" y="1493939"/>
                  <a:pt x="4267200" y="1500094"/>
                  <a:pt x="4267200" y="1506070"/>
                </a:cubicBezTo>
                <a:lnTo>
                  <a:pt x="4267200" y="1506070"/>
                </a:lnTo>
                <a:cubicBezTo>
                  <a:pt x="4213412" y="1512047"/>
                  <a:pt x="4159954" y="1524000"/>
                  <a:pt x="4105835" y="1524000"/>
                </a:cubicBezTo>
                <a:cubicBezTo>
                  <a:pt x="3632224" y="1524000"/>
                  <a:pt x="3727771" y="1538033"/>
                  <a:pt x="3478306" y="1488141"/>
                </a:cubicBezTo>
                <a:lnTo>
                  <a:pt x="2348753" y="1506070"/>
                </a:lnTo>
                <a:cubicBezTo>
                  <a:pt x="2329862" y="1506642"/>
                  <a:pt x="2313809" y="1522550"/>
                  <a:pt x="2294965" y="1524000"/>
                </a:cubicBezTo>
                <a:cubicBezTo>
                  <a:pt x="2157781" y="1534553"/>
                  <a:pt x="2020047" y="1535953"/>
                  <a:pt x="1882588" y="1541929"/>
                </a:cubicBezTo>
                <a:lnTo>
                  <a:pt x="717176" y="1524000"/>
                </a:lnTo>
                <a:cubicBezTo>
                  <a:pt x="692545" y="1523286"/>
                  <a:pt x="669514" y="1511416"/>
                  <a:pt x="645459" y="1506070"/>
                </a:cubicBezTo>
                <a:cubicBezTo>
                  <a:pt x="466824" y="1466373"/>
                  <a:pt x="651252" y="1515410"/>
                  <a:pt x="430306" y="1452282"/>
                </a:cubicBezTo>
                <a:cubicBezTo>
                  <a:pt x="412377" y="1440329"/>
                  <a:pt x="397900" y="1419096"/>
                  <a:pt x="376518" y="1416423"/>
                </a:cubicBezTo>
                <a:cubicBezTo>
                  <a:pt x="251840" y="1400838"/>
                  <a:pt x="0" y="1398494"/>
                  <a:pt x="0" y="1398494"/>
                </a:cubicBezTo>
                <a:lnTo>
                  <a:pt x="0" y="1398494"/>
                </a:lnTo>
                <a:cubicBezTo>
                  <a:pt x="5976" y="1243106"/>
                  <a:pt x="7230" y="1087464"/>
                  <a:pt x="17929" y="932329"/>
                </a:cubicBezTo>
                <a:cubicBezTo>
                  <a:pt x="19229" y="913475"/>
                  <a:pt x="27407" y="895445"/>
                  <a:pt x="35859" y="878541"/>
                </a:cubicBezTo>
                <a:cubicBezTo>
                  <a:pt x="45496" y="859268"/>
                  <a:pt x="59765" y="842682"/>
                  <a:pt x="71718" y="824753"/>
                </a:cubicBezTo>
                <a:lnTo>
                  <a:pt x="107576" y="717176"/>
                </a:lnTo>
                <a:cubicBezTo>
                  <a:pt x="122941" y="671081"/>
                  <a:pt x="134427" y="641213"/>
                  <a:pt x="143435" y="591670"/>
                </a:cubicBezTo>
                <a:cubicBezTo>
                  <a:pt x="150995" y="550092"/>
                  <a:pt x="153805" y="507743"/>
                  <a:pt x="161365" y="466165"/>
                </a:cubicBezTo>
                <a:cubicBezTo>
                  <a:pt x="165773" y="441921"/>
                  <a:pt x="172213" y="418049"/>
                  <a:pt x="179294" y="394447"/>
                </a:cubicBezTo>
                <a:cubicBezTo>
                  <a:pt x="190155" y="358242"/>
                  <a:pt x="215153" y="286870"/>
                  <a:pt x="215153" y="286870"/>
                </a:cubicBezTo>
                <a:cubicBezTo>
                  <a:pt x="221129" y="245035"/>
                  <a:pt x="224794" y="202804"/>
                  <a:pt x="233082" y="161365"/>
                </a:cubicBezTo>
                <a:cubicBezTo>
                  <a:pt x="240467" y="124440"/>
                  <a:pt x="253004" y="103592"/>
                  <a:pt x="268941" y="71718"/>
                </a:cubicBezTo>
                <a:lnTo>
                  <a:pt x="197223" y="89647"/>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hought Bubble: Cloud 7">
            <a:extLst>
              <a:ext uri="{FF2B5EF4-FFF2-40B4-BE49-F238E27FC236}">
                <a16:creationId xmlns:a16="http://schemas.microsoft.com/office/drawing/2014/main" id="{D5E0C8AA-23C9-48C0-99CD-6212313AD8CC}"/>
              </a:ext>
            </a:extLst>
          </p:cNvPr>
          <p:cNvSpPr/>
          <p:nvPr/>
        </p:nvSpPr>
        <p:spPr>
          <a:xfrm>
            <a:off x="6406784" y="2360153"/>
            <a:ext cx="1228725" cy="664809"/>
          </a:xfrm>
          <a:prstGeom prst="cloudCallout">
            <a:avLst>
              <a:gd name="adj1" fmla="val -65893"/>
              <a:gd name="adj2" fmla="val -24569"/>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90738E95-B891-42AE-B550-C63395B3B466}"/>
              </a:ext>
            </a:extLst>
          </p:cNvPr>
          <p:cNvSpPr txBox="1"/>
          <p:nvPr/>
        </p:nvSpPr>
        <p:spPr>
          <a:xfrm>
            <a:off x="6546483" y="2261189"/>
            <a:ext cx="12860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z </a:t>
            </a: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Rectangle: Rounded Corners 49">
            <a:extLst>
              <a:ext uri="{FF2B5EF4-FFF2-40B4-BE49-F238E27FC236}">
                <a16:creationId xmlns:a16="http://schemas.microsoft.com/office/drawing/2014/main" id="{4BC9ED7E-65A6-484F-8041-909A090E3A8E}"/>
              </a:ext>
            </a:extLst>
          </p:cNvPr>
          <p:cNvSpPr/>
          <p:nvPr/>
        </p:nvSpPr>
        <p:spPr>
          <a:xfrm>
            <a:off x="503638" y="1712167"/>
            <a:ext cx="2793534" cy="58973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die </a:t>
            </a:r>
            <a:r>
              <a:rPr lang="en-GB" sz="2000" b="1" dirty="0" err="1">
                <a:solidFill>
                  <a:srgbClr val="002060"/>
                </a:solidFill>
              </a:rPr>
              <a:t>warmen</a:t>
            </a:r>
            <a:r>
              <a:rPr lang="en-GB" sz="2000" dirty="0">
                <a:solidFill>
                  <a:srgbClr val="002060"/>
                </a:solidFill>
              </a:rPr>
              <a:t> </a:t>
            </a:r>
            <a:r>
              <a:rPr lang="en-GB" sz="2000" dirty="0" err="1">
                <a:solidFill>
                  <a:srgbClr val="002060"/>
                </a:solidFill>
              </a:rPr>
              <a:t>Nächte</a:t>
            </a:r>
            <a:endParaRPr lang="en-GB" sz="2000" dirty="0">
              <a:solidFill>
                <a:srgbClr val="002060"/>
              </a:solidFill>
            </a:endParaRPr>
          </a:p>
        </p:txBody>
      </p:sp>
      <p:sp>
        <p:nvSpPr>
          <p:cNvPr id="51" name="TextBox 50">
            <a:extLst>
              <a:ext uri="{FF2B5EF4-FFF2-40B4-BE49-F238E27FC236}">
                <a16:creationId xmlns:a16="http://schemas.microsoft.com/office/drawing/2014/main" id="{0F0E7BB2-D62A-448C-A06C-6ACDB9D50E93}"/>
              </a:ext>
            </a:extLst>
          </p:cNvPr>
          <p:cNvSpPr txBox="1"/>
          <p:nvPr/>
        </p:nvSpPr>
        <p:spPr>
          <a:xfrm>
            <a:off x="190940" y="1333501"/>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ectangle: Rounded Corners 51">
            <a:extLst>
              <a:ext uri="{FF2B5EF4-FFF2-40B4-BE49-F238E27FC236}">
                <a16:creationId xmlns:a16="http://schemas.microsoft.com/office/drawing/2014/main" id="{C8EEFC8E-9769-4F29-9AAB-CE5D6B2C6867}"/>
              </a:ext>
            </a:extLst>
          </p:cNvPr>
          <p:cNvSpPr/>
          <p:nvPr/>
        </p:nvSpPr>
        <p:spPr>
          <a:xfrm>
            <a:off x="1072427" y="1810230"/>
            <a:ext cx="1075765" cy="302575"/>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58" name="TextBox 57">
            <a:extLst>
              <a:ext uri="{FF2B5EF4-FFF2-40B4-BE49-F238E27FC236}">
                <a16:creationId xmlns:a16="http://schemas.microsoft.com/office/drawing/2014/main" id="{732EB093-DC7E-40FC-8D34-163BCBAA3A33}"/>
              </a:ext>
            </a:extLst>
          </p:cNvPr>
          <p:cNvSpPr txBox="1"/>
          <p:nvPr/>
        </p:nvSpPr>
        <p:spPr>
          <a:xfrm>
            <a:off x="190940" y="5829297"/>
            <a:ext cx="11098305" cy="461665"/>
          </a:xfrm>
          <a:prstGeom prst="rect">
            <a:avLst/>
          </a:prstGeom>
          <a:noFill/>
        </p:spPr>
        <p:txBody>
          <a:bodyPr wrap="square" rtlCol="0">
            <a:spAutoFit/>
          </a:bodyPr>
          <a:lstStyle/>
          <a:p>
            <a:pPr algn="l"/>
            <a:r>
              <a:rPr lang="en-GB" sz="2400" dirty="0" err="1">
                <a:solidFill>
                  <a:schemeClr val="accent5">
                    <a:lumMod val="50000"/>
                  </a:schemeClr>
                </a:solidFill>
              </a:rPr>
              <a:t>lang</a:t>
            </a:r>
            <a:r>
              <a:rPr lang="en-GB" sz="2400" dirty="0">
                <a:solidFill>
                  <a:schemeClr val="accent5">
                    <a:lumMod val="50000"/>
                  </a:schemeClr>
                </a:solidFill>
              </a:rPr>
              <a:t> | warm | </a:t>
            </a:r>
            <a:r>
              <a:rPr lang="en-GB" sz="2400" dirty="0" err="1">
                <a:solidFill>
                  <a:schemeClr val="accent5">
                    <a:lumMod val="50000"/>
                  </a:schemeClr>
                </a:solidFill>
              </a:rPr>
              <a:t>glücklich</a:t>
            </a:r>
            <a:r>
              <a:rPr lang="en-GB" sz="2400" dirty="0">
                <a:solidFill>
                  <a:schemeClr val="accent5">
                    <a:lumMod val="50000"/>
                  </a:schemeClr>
                </a:solidFill>
              </a:rPr>
              <a:t> |</a:t>
            </a:r>
            <a:r>
              <a:rPr lang="en-GB" sz="2400" dirty="0" err="1">
                <a:solidFill>
                  <a:schemeClr val="accent5">
                    <a:lumMod val="50000"/>
                  </a:schemeClr>
                </a:solidFill>
              </a:rPr>
              <a:t>lustig</a:t>
            </a:r>
            <a:r>
              <a:rPr lang="en-GB" sz="2400" dirty="0">
                <a:solidFill>
                  <a:schemeClr val="accent5">
                    <a:lumMod val="50000"/>
                  </a:schemeClr>
                </a:solidFill>
              </a:rPr>
              <a:t> | </a:t>
            </a:r>
            <a:r>
              <a:rPr lang="en-GB" sz="2400" dirty="0" err="1">
                <a:solidFill>
                  <a:schemeClr val="accent5">
                    <a:lumMod val="50000"/>
                  </a:schemeClr>
                </a:solidFill>
              </a:rPr>
              <a:t>laut</a:t>
            </a:r>
            <a:r>
              <a:rPr lang="en-GB" sz="2400" dirty="0">
                <a:solidFill>
                  <a:schemeClr val="accent5">
                    <a:lumMod val="50000"/>
                  </a:schemeClr>
                </a:solidFill>
              </a:rPr>
              <a:t> |  </a:t>
            </a:r>
            <a:r>
              <a:rPr lang="en-GB" sz="2400" dirty="0" err="1">
                <a:solidFill>
                  <a:schemeClr val="accent5">
                    <a:lumMod val="50000"/>
                  </a:schemeClr>
                </a:solidFill>
              </a:rPr>
              <a:t>freundlich</a:t>
            </a:r>
            <a:r>
              <a:rPr lang="en-GB" sz="2400" dirty="0">
                <a:solidFill>
                  <a:schemeClr val="accent5">
                    <a:lumMod val="50000"/>
                  </a:schemeClr>
                </a:solidFill>
              </a:rPr>
              <a:t> | </a:t>
            </a:r>
            <a:r>
              <a:rPr lang="en-GB" sz="2400" dirty="0" err="1">
                <a:solidFill>
                  <a:schemeClr val="accent5">
                    <a:lumMod val="50000"/>
                  </a:schemeClr>
                </a:solidFill>
              </a:rPr>
              <a:t>schön</a:t>
            </a:r>
            <a:r>
              <a:rPr lang="en-GB" sz="2400" dirty="0">
                <a:solidFill>
                  <a:schemeClr val="accent5">
                    <a:lumMod val="50000"/>
                  </a:schemeClr>
                </a:solidFill>
              </a:rPr>
              <a:t> | toll | </a:t>
            </a:r>
          </a:p>
        </p:txBody>
      </p:sp>
      <p:sp>
        <p:nvSpPr>
          <p:cNvPr id="20" name="Rectangle: Rounded Corners 19">
            <a:extLst>
              <a:ext uri="{FF2B5EF4-FFF2-40B4-BE49-F238E27FC236}">
                <a16:creationId xmlns:a16="http://schemas.microsoft.com/office/drawing/2014/main" id="{40FAB854-7162-412E-9207-2D5169E707AC}"/>
              </a:ext>
            </a:extLst>
          </p:cNvPr>
          <p:cNvSpPr/>
          <p:nvPr/>
        </p:nvSpPr>
        <p:spPr>
          <a:xfrm>
            <a:off x="831386" y="2683102"/>
            <a:ext cx="2793534" cy="58973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die </a:t>
            </a:r>
            <a:r>
              <a:rPr lang="en-GB" sz="2000" b="1" dirty="0" err="1">
                <a:solidFill>
                  <a:srgbClr val="002060"/>
                </a:solidFill>
              </a:rPr>
              <a:t>laute</a:t>
            </a:r>
            <a:r>
              <a:rPr lang="en-GB" sz="2000" dirty="0">
                <a:solidFill>
                  <a:srgbClr val="002060"/>
                </a:solidFill>
              </a:rPr>
              <a:t> Party</a:t>
            </a:r>
          </a:p>
        </p:txBody>
      </p:sp>
      <p:sp>
        <p:nvSpPr>
          <p:cNvPr id="21" name="Rectangle: Rounded Corners 20">
            <a:extLst>
              <a:ext uri="{FF2B5EF4-FFF2-40B4-BE49-F238E27FC236}">
                <a16:creationId xmlns:a16="http://schemas.microsoft.com/office/drawing/2014/main" id="{6AB5DA21-FD39-42E5-8FAD-3D2881A44C3C}"/>
              </a:ext>
            </a:extLst>
          </p:cNvPr>
          <p:cNvSpPr/>
          <p:nvPr/>
        </p:nvSpPr>
        <p:spPr>
          <a:xfrm>
            <a:off x="251770" y="3717672"/>
            <a:ext cx="3225961" cy="58973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die </a:t>
            </a:r>
            <a:r>
              <a:rPr lang="en-GB" sz="2000" b="1" dirty="0" err="1">
                <a:solidFill>
                  <a:srgbClr val="002060"/>
                </a:solidFill>
              </a:rPr>
              <a:t>lustigen</a:t>
            </a:r>
            <a:r>
              <a:rPr lang="en-GB" sz="2000" dirty="0">
                <a:solidFill>
                  <a:srgbClr val="002060"/>
                </a:solidFill>
              </a:rPr>
              <a:t> </a:t>
            </a:r>
            <a:r>
              <a:rPr lang="en-GB" sz="2000" dirty="0" err="1">
                <a:solidFill>
                  <a:srgbClr val="002060"/>
                </a:solidFill>
              </a:rPr>
              <a:t>Aktivitäten</a:t>
            </a:r>
            <a:endParaRPr lang="en-GB" sz="2000" dirty="0">
              <a:solidFill>
                <a:srgbClr val="002060"/>
              </a:solidFill>
            </a:endParaRPr>
          </a:p>
        </p:txBody>
      </p:sp>
      <p:sp>
        <p:nvSpPr>
          <p:cNvPr id="22" name="Rectangle: Rounded Corners 21">
            <a:extLst>
              <a:ext uri="{FF2B5EF4-FFF2-40B4-BE49-F238E27FC236}">
                <a16:creationId xmlns:a16="http://schemas.microsoft.com/office/drawing/2014/main" id="{C5BA19B3-B67F-4BB1-A052-B94A2D28F050}"/>
              </a:ext>
            </a:extLst>
          </p:cNvPr>
          <p:cNvSpPr/>
          <p:nvPr/>
        </p:nvSpPr>
        <p:spPr>
          <a:xfrm>
            <a:off x="1072427" y="4816868"/>
            <a:ext cx="3225961" cy="58973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die </a:t>
            </a:r>
            <a:r>
              <a:rPr lang="en-GB" sz="2000" b="1" dirty="0" err="1">
                <a:solidFill>
                  <a:srgbClr val="002060"/>
                </a:solidFill>
              </a:rPr>
              <a:t>lange</a:t>
            </a:r>
            <a:r>
              <a:rPr lang="en-GB" sz="2000" b="1" dirty="0">
                <a:solidFill>
                  <a:srgbClr val="002060"/>
                </a:solidFill>
              </a:rPr>
              <a:t> </a:t>
            </a:r>
            <a:r>
              <a:rPr lang="en-GB" sz="2000" dirty="0" err="1">
                <a:solidFill>
                  <a:srgbClr val="002060"/>
                </a:solidFill>
              </a:rPr>
              <a:t>Sommerzeit</a:t>
            </a:r>
            <a:endParaRPr lang="en-GB" sz="2000" dirty="0">
              <a:solidFill>
                <a:srgbClr val="002060"/>
              </a:solidFill>
            </a:endParaRPr>
          </a:p>
        </p:txBody>
      </p:sp>
      <p:sp>
        <p:nvSpPr>
          <p:cNvPr id="23" name="Rectangle: Rounded Corners 22">
            <a:extLst>
              <a:ext uri="{FF2B5EF4-FFF2-40B4-BE49-F238E27FC236}">
                <a16:creationId xmlns:a16="http://schemas.microsoft.com/office/drawing/2014/main" id="{ADE28663-1897-4587-93E9-C9762B504D01}"/>
              </a:ext>
            </a:extLst>
          </p:cNvPr>
          <p:cNvSpPr/>
          <p:nvPr/>
        </p:nvSpPr>
        <p:spPr>
          <a:xfrm>
            <a:off x="8159670" y="1685871"/>
            <a:ext cx="3408375" cy="58973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die </a:t>
            </a:r>
            <a:r>
              <a:rPr lang="en-GB" sz="2000" b="1" dirty="0" err="1">
                <a:solidFill>
                  <a:srgbClr val="002060"/>
                </a:solidFill>
              </a:rPr>
              <a:t>glücklichen</a:t>
            </a:r>
            <a:r>
              <a:rPr lang="en-GB" sz="2000" b="1" dirty="0">
                <a:solidFill>
                  <a:srgbClr val="002060"/>
                </a:solidFill>
              </a:rPr>
              <a:t> </a:t>
            </a:r>
            <a:r>
              <a:rPr lang="en-GB" sz="2000" dirty="0" err="1">
                <a:solidFill>
                  <a:srgbClr val="002060"/>
                </a:solidFill>
              </a:rPr>
              <a:t>Personen</a:t>
            </a:r>
            <a:endParaRPr lang="en-GB" sz="2000" dirty="0">
              <a:solidFill>
                <a:srgbClr val="002060"/>
              </a:solidFill>
            </a:endParaRPr>
          </a:p>
        </p:txBody>
      </p:sp>
      <p:sp>
        <p:nvSpPr>
          <p:cNvPr id="24" name="Rectangle: Rounded Corners 23">
            <a:extLst>
              <a:ext uri="{FF2B5EF4-FFF2-40B4-BE49-F238E27FC236}">
                <a16:creationId xmlns:a16="http://schemas.microsoft.com/office/drawing/2014/main" id="{CF07DD83-6575-4FF6-A1CA-6E9B924574DB}"/>
              </a:ext>
            </a:extLst>
          </p:cNvPr>
          <p:cNvSpPr/>
          <p:nvPr/>
        </p:nvSpPr>
        <p:spPr>
          <a:xfrm>
            <a:off x="8938297" y="2569579"/>
            <a:ext cx="2793534" cy="58973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die </a:t>
            </a:r>
            <a:r>
              <a:rPr lang="en-GB" sz="2000" b="1" dirty="0" err="1">
                <a:solidFill>
                  <a:srgbClr val="002060"/>
                </a:solidFill>
              </a:rPr>
              <a:t>tolle</a:t>
            </a:r>
            <a:r>
              <a:rPr lang="en-GB" sz="2000" dirty="0">
                <a:solidFill>
                  <a:srgbClr val="002060"/>
                </a:solidFill>
              </a:rPr>
              <a:t> </a:t>
            </a:r>
            <a:r>
              <a:rPr lang="en-GB" sz="2000" dirty="0" err="1">
                <a:solidFill>
                  <a:srgbClr val="002060"/>
                </a:solidFill>
              </a:rPr>
              <a:t>Kletterwand</a:t>
            </a:r>
            <a:endParaRPr lang="en-GB" sz="2000" dirty="0">
              <a:solidFill>
                <a:srgbClr val="002060"/>
              </a:solidFill>
            </a:endParaRPr>
          </a:p>
        </p:txBody>
      </p:sp>
      <p:sp>
        <p:nvSpPr>
          <p:cNvPr id="25" name="Rectangle: Rounded Corners 24">
            <a:extLst>
              <a:ext uri="{FF2B5EF4-FFF2-40B4-BE49-F238E27FC236}">
                <a16:creationId xmlns:a16="http://schemas.microsoft.com/office/drawing/2014/main" id="{BE4277DE-970F-4AB8-8A60-841D266D98D4}"/>
              </a:ext>
            </a:extLst>
          </p:cNvPr>
          <p:cNvSpPr/>
          <p:nvPr/>
        </p:nvSpPr>
        <p:spPr>
          <a:xfrm>
            <a:off x="8279986" y="3610299"/>
            <a:ext cx="3408374" cy="58973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die </a:t>
            </a:r>
            <a:r>
              <a:rPr lang="en-GB" sz="2000" b="1" dirty="0" err="1">
                <a:solidFill>
                  <a:srgbClr val="002060"/>
                </a:solidFill>
              </a:rPr>
              <a:t>freundlichen</a:t>
            </a:r>
            <a:r>
              <a:rPr lang="en-GB" sz="2000" b="1" dirty="0">
                <a:solidFill>
                  <a:srgbClr val="002060"/>
                </a:solidFill>
              </a:rPr>
              <a:t> </a:t>
            </a:r>
            <a:r>
              <a:rPr lang="en-GB" sz="2000" dirty="0" err="1">
                <a:solidFill>
                  <a:srgbClr val="002060"/>
                </a:solidFill>
              </a:rPr>
              <a:t>Stimmen</a:t>
            </a:r>
            <a:endParaRPr lang="en-GB" sz="2000" dirty="0">
              <a:solidFill>
                <a:srgbClr val="002060"/>
              </a:solidFill>
            </a:endParaRPr>
          </a:p>
        </p:txBody>
      </p:sp>
      <p:sp>
        <p:nvSpPr>
          <p:cNvPr id="26" name="Rectangle: Rounded Corners 25">
            <a:extLst>
              <a:ext uri="{FF2B5EF4-FFF2-40B4-BE49-F238E27FC236}">
                <a16:creationId xmlns:a16="http://schemas.microsoft.com/office/drawing/2014/main" id="{A51ED48B-68EF-4E69-B11A-F3BB4FCC72A4}"/>
              </a:ext>
            </a:extLst>
          </p:cNvPr>
          <p:cNvSpPr/>
          <p:nvPr/>
        </p:nvSpPr>
        <p:spPr>
          <a:xfrm>
            <a:off x="8464684" y="4773485"/>
            <a:ext cx="2654889" cy="589738"/>
          </a:xfrm>
          <a:prstGeom prst="round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die </a:t>
            </a:r>
            <a:r>
              <a:rPr lang="en-GB" sz="2000" b="1" dirty="0" err="1">
                <a:solidFill>
                  <a:srgbClr val="002060"/>
                </a:solidFill>
              </a:rPr>
              <a:t>schöne</a:t>
            </a:r>
            <a:r>
              <a:rPr lang="en-GB" sz="2000" b="1" dirty="0">
                <a:solidFill>
                  <a:srgbClr val="002060"/>
                </a:solidFill>
              </a:rPr>
              <a:t> </a:t>
            </a:r>
            <a:r>
              <a:rPr lang="en-GB" sz="2000" dirty="0" err="1">
                <a:solidFill>
                  <a:srgbClr val="002060"/>
                </a:solidFill>
              </a:rPr>
              <a:t>Reise</a:t>
            </a:r>
            <a:endParaRPr lang="en-GB" sz="2000" dirty="0">
              <a:solidFill>
                <a:srgbClr val="002060"/>
              </a:solidFill>
            </a:endParaRPr>
          </a:p>
        </p:txBody>
      </p:sp>
      <p:sp>
        <p:nvSpPr>
          <p:cNvPr id="27" name="TextBox 26">
            <a:extLst>
              <a:ext uri="{FF2B5EF4-FFF2-40B4-BE49-F238E27FC236}">
                <a16:creationId xmlns:a16="http://schemas.microsoft.com/office/drawing/2014/main" id="{AE50003F-E4D8-4A38-B87A-4D86E2C8998B}"/>
              </a:ext>
            </a:extLst>
          </p:cNvPr>
          <p:cNvSpPr txBox="1"/>
          <p:nvPr/>
        </p:nvSpPr>
        <p:spPr>
          <a:xfrm>
            <a:off x="582195" y="2543818"/>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2</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074" name="Picture 2" descr="Usa, Us Flag, Dream, Spray Paint, Patriotic, American">
            <a:extLst>
              <a:ext uri="{FF2B5EF4-FFF2-40B4-BE49-F238E27FC236}">
                <a16:creationId xmlns:a16="http://schemas.microsoft.com/office/drawing/2014/main" id="{8B4918C4-F22B-4D2F-B891-3708E96C979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3119" y="4130831"/>
            <a:ext cx="2638231" cy="189073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094ABF5C-71AA-4F48-B484-C5BA657E3DE7}"/>
              </a:ext>
            </a:extLst>
          </p:cNvPr>
          <p:cNvSpPr txBox="1"/>
          <p:nvPr/>
        </p:nvSpPr>
        <p:spPr>
          <a:xfrm>
            <a:off x="190510" y="3390853"/>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82C861D1-55CB-46A4-8429-FA61F75E3589}"/>
              </a:ext>
            </a:extLst>
          </p:cNvPr>
          <p:cNvSpPr txBox="1"/>
          <p:nvPr/>
        </p:nvSpPr>
        <p:spPr>
          <a:xfrm>
            <a:off x="842027" y="4499268"/>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65CB4B10-6D90-4E7F-8E16-D32ABED46F21}"/>
              </a:ext>
            </a:extLst>
          </p:cNvPr>
          <p:cNvSpPr txBox="1"/>
          <p:nvPr/>
        </p:nvSpPr>
        <p:spPr>
          <a:xfrm>
            <a:off x="7929270" y="1336064"/>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1C31D240-98FA-42B7-A815-2876B573663E}"/>
              </a:ext>
            </a:extLst>
          </p:cNvPr>
          <p:cNvSpPr txBox="1"/>
          <p:nvPr/>
        </p:nvSpPr>
        <p:spPr>
          <a:xfrm>
            <a:off x="8568198" y="2433354"/>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6E9F8FC5-9178-4DB1-9ACD-7B9A84EA63A8}"/>
              </a:ext>
            </a:extLst>
          </p:cNvPr>
          <p:cNvSpPr txBox="1"/>
          <p:nvPr/>
        </p:nvSpPr>
        <p:spPr>
          <a:xfrm>
            <a:off x="8086962" y="3248615"/>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505E517-919D-419E-BC48-09EEA7D2EC9E}"/>
              </a:ext>
            </a:extLst>
          </p:cNvPr>
          <p:cNvSpPr txBox="1"/>
          <p:nvPr/>
        </p:nvSpPr>
        <p:spPr>
          <a:xfrm>
            <a:off x="8234284" y="4453652"/>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17B26803-6C4C-4089-B764-3B2E78CE0BBF}"/>
              </a:ext>
            </a:extLst>
          </p:cNvPr>
          <p:cNvSpPr/>
          <p:nvPr/>
        </p:nvSpPr>
        <p:spPr>
          <a:xfrm>
            <a:off x="1760066" y="2842557"/>
            <a:ext cx="680159" cy="302575"/>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37" name="Rectangle: Rounded Corners 36">
            <a:extLst>
              <a:ext uri="{FF2B5EF4-FFF2-40B4-BE49-F238E27FC236}">
                <a16:creationId xmlns:a16="http://schemas.microsoft.com/office/drawing/2014/main" id="{8B78B68C-DD42-4917-9F70-4DBD3E2C2FEC}"/>
              </a:ext>
            </a:extLst>
          </p:cNvPr>
          <p:cNvSpPr/>
          <p:nvPr/>
        </p:nvSpPr>
        <p:spPr>
          <a:xfrm>
            <a:off x="864168" y="3851206"/>
            <a:ext cx="1075765" cy="302575"/>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a:t>
            </a:r>
          </a:p>
        </p:txBody>
      </p:sp>
      <p:sp>
        <p:nvSpPr>
          <p:cNvPr id="38" name="Rectangle: Rounded Corners 37">
            <a:extLst>
              <a:ext uri="{FF2B5EF4-FFF2-40B4-BE49-F238E27FC236}">
                <a16:creationId xmlns:a16="http://schemas.microsoft.com/office/drawing/2014/main" id="{E67824D5-A210-4AFA-9F4B-8C6277704278}"/>
              </a:ext>
            </a:extLst>
          </p:cNvPr>
          <p:cNvSpPr/>
          <p:nvPr/>
        </p:nvSpPr>
        <p:spPr>
          <a:xfrm>
            <a:off x="1786964" y="4994545"/>
            <a:ext cx="722456" cy="302575"/>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39" name="Rectangle: Rounded Corners 38">
            <a:extLst>
              <a:ext uri="{FF2B5EF4-FFF2-40B4-BE49-F238E27FC236}">
                <a16:creationId xmlns:a16="http://schemas.microsoft.com/office/drawing/2014/main" id="{17722C9F-836E-4B0B-8969-C2E86E2595E7}"/>
              </a:ext>
            </a:extLst>
          </p:cNvPr>
          <p:cNvSpPr/>
          <p:nvPr/>
        </p:nvSpPr>
        <p:spPr>
          <a:xfrm>
            <a:off x="8695084" y="1872099"/>
            <a:ext cx="1531758" cy="302575"/>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___________</a:t>
            </a:r>
          </a:p>
        </p:txBody>
      </p:sp>
      <p:sp>
        <p:nvSpPr>
          <p:cNvPr id="40" name="Rectangle: Rounded Corners 39">
            <a:extLst>
              <a:ext uri="{FF2B5EF4-FFF2-40B4-BE49-F238E27FC236}">
                <a16:creationId xmlns:a16="http://schemas.microsoft.com/office/drawing/2014/main" id="{598D66C0-2009-4B27-9D89-04388F54463D}"/>
              </a:ext>
            </a:extLst>
          </p:cNvPr>
          <p:cNvSpPr/>
          <p:nvPr/>
        </p:nvSpPr>
        <p:spPr>
          <a:xfrm>
            <a:off x="9502494" y="2699507"/>
            <a:ext cx="603942" cy="302575"/>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a:t>
            </a:r>
          </a:p>
        </p:txBody>
      </p:sp>
      <p:sp>
        <p:nvSpPr>
          <p:cNvPr id="41" name="Rectangle: Rounded Corners 40">
            <a:extLst>
              <a:ext uri="{FF2B5EF4-FFF2-40B4-BE49-F238E27FC236}">
                <a16:creationId xmlns:a16="http://schemas.microsoft.com/office/drawing/2014/main" id="{9C8E4F59-E795-47A9-90E5-6D07B1E70554}"/>
              </a:ext>
            </a:extLst>
          </p:cNvPr>
          <p:cNvSpPr/>
          <p:nvPr/>
        </p:nvSpPr>
        <p:spPr>
          <a:xfrm>
            <a:off x="8798597" y="3763383"/>
            <a:ext cx="1620749" cy="302575"/>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___________</a:t>
            </a:r>
          </a:p>
        </p:txBody>
      </p:sp>
      <p:sp>
        <p:nvSpPr>
          <p:cNvPr id="42" name="Rectangle: Rounded Corners 41">
            <a:extLst>
              <a:ext uri="{FF2B5EF4-FFF2-40B4-BE49-F238E27FC236}">
                <a16:creationId xmlns:a16="http://schemas.microsoft.com/office/drawing/2014/main" id="{988C329F-7E97-4920-8693-DCDD667B6A1B}"/>
              </a:ext>
            </a:extLst>
          </p:cNvPr>
          <p:cNvSpPr/>
          <p:nvPr/>
        </p:nvSpPr>
        <p:spPr>
          <a:xfrm>
            <a:off x="9184872" y="4913998"/>
            <a:ext cx="921564" cy="302575"/>
          </a:xfrm>
          <a:prstGeom prst="roundRect">
            <a:avLst/>
          </a:prstGeom>
          <a:solidFill>
            <a:srgbClr val="EBEFF7"/>
          </a:solidFill>
          <a:ln>
            <a:solidFill>
              <a:srgbClr val="EB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Tree>
    <p:extLst>
      <p:ext uri="{BB962C8B-B14F-4D97-AF65-F5344CB8AC3E}">
        <p14:creationId xmlns:p14="http://schemas.microsoft.com/office/powerpoint/2010/main" val="207664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36" grpId="0" animBg="1"/>
      <p:bldP spid="37" grpId="0" animBg="1"/>
      <p:bldP spid="38" grpId="0" animBg="1"/>
      <p:bldP spid="39" grpId="0" animBg="1"/>
      <p:bldP spid="40" grpId="0" animBg="1"/>
      <p:bldP spid="41" grpId="0"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7214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das </a:t>
            </a:r>
            <a:r>
              <a:rPr lang="en-GB" sz="3600" b="1" dirty="0" err="1">
                <a:solidFill>
                  <a:schemeClr val="bg1"/>
                </a:solidFill>
              </a:rPr>
              <a:t>Futur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9658" y="247046"/>
            <a:ext cx="1637670"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74E23F35-1C68-BD4F-B6D8-267E9D2C395D}"/>
              </a:ext>
            </a:extLst>
          </p:cNvPr>
          <p:cNvSpPr txBox="1"/>
          <p:nvPr/>
        </p:nvSpPr>
        <p:spPr>
          <a:xfrm>
            <a:off x="87086" y="1570673"/>
            <a:ext cx="114162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how to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talk about the future in German with singular verbs:</a:t>
            </a:r>
          </a:p>
        </p:txBody>
      </p:sp>
      <p:sp>
        <p:nvSpPr>
          <p:cNvPr id="8" name="TextBox 7">
            <a:extLst>
              <a:ext uri="{FF2B5EF4-FFF2-40B4-BE49-F238E27FC236}">
                <a16:creationId xmlns:a16="http://schemas.microsoft.com/office/drawing/2014/main" id="{41737610-F80B-7347-8698-089D7F70014C}"/>
              </a:ext>
            </a:extLst>
          </p:cNvPr>
          <p:cNvSpPr txBox="1"/>
          <p:nvPr/>
        </p:nvSpPr>
        <p:spPr>
          <a:xfrm>
            <a:off x="5703903" y="2204889"/>
            <a:ext cx="3619902" cy="461665"/>
          </a:xfrm>
          <a:prstGeom prst="rect">
            <a:avLst/>
          </a:prstGeom>
          <a:solidFill>
            <a:schemeClr val="accent4">
              <a:lumMod val="20000"/>
              <a:lumOff val="80000"/>
            </a:schemeClr>
          </a:solidFill>
          <a:ln>
            <a:solidFill>
              <a:srgbClr val="00206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Sie </a:t>
            </a:r>
            <a:r>
              <a:rPr kumimoji="0" lang="en-GB" sz="2400" b="1" i="0" u="none" strike="noStrike" kern="1200" cap="none" spc="0" normalizeH="0" baseline="0" noProof="0" dirty="0" err="1">
                <a:ln>
                  <a:noFill/>
                </a:ln>
                <a:solidFill>
                  <a:srgbClr val="203764"/>
                </a:solidFill>
                <a:effectLst/>
                <a:uLnTx/>
                <a:uFillTx/>
                <a:latin typeface="Century Gothic" panose="020F0302020204030204"/>
                <a:ea typeface="+mn-ea"/>
                <a:cs typeface="+mn-cs"/>
              </a:rPr>
              <a:t>wird</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früh</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aufstehen</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CF679AE6-B604-D644-850F-F20C85BB836F}"/>
              </a:ext>
            </a:extLst>
          </p:cNvPr>
          <p:cNvSpPr txBox="1"/>
          <p:nvPr/>
        </p:nvSpPr>
        <p:spPr>
          <a:xfrm>
            <a:off x="87086" y="2227754"/>
            <a:ext cx="50978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She </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will</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 / </a:t>
            </a:r>
            <a:r>
              <a:rPr lang="en-GB" sz="2400" b="1" i="1" dirty="0">
                <a:solidFill>
                  <a:srgbClr val="203764"/>
                </a:solidFill>
                <a:latin typeface="Century Gothic" panose="020F0302020204030204"/>
              </a:rPr>
              <a:t>is</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 going to </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get up early.</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23" name="Speech Bubble: Rectangle with Corners Rounded 17">
            <a:extLst>
              <a:ext uri="{FF2B5EF4-FFF2-40B4-BE49-F238E27FC236}">
                <a16:creationId xmlns:a16="http://schemas.microsoft.com/office/drawing/2014/main" id="{73532258-E1F9-4E5A-A14E-B5A87E52EA19}"/>
              </a:ext>
            </a:extLst>
          </p:cNvPr>
          <p:cNvSpPr/>
          <p:nvPr/>
        </p:nvSpPr>
        <p:spPr>
          <a:xfrm>
            <a:off x="9573553" y="1985415"/>
            <a:ext cx="2529622" cy="894470"/>
          </a:xfrm>
          <a:prstGeom prst="wedgeRoundRectCallout">
            <a:avLst>
              <a:gd name="adj1" fmla="val -58688"/>
              <a:gd name="adj2" fmla="val -6396"/>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2nd verb goes at the end.</a:t>
            </a:r>
          </a:p>
        </p:txBody>
      </p:sp>
      <p:sp>
        <p:nvSpPr>
          <p:cNvPr id="24" name="Flowchart: Alternate Process 23">
            <a:extLst>
              <a:ext uri="{FF2B5EF4-FFF2-40B4-BE49-F238E27FC236}">
                <a16:creationId xmlns:a16="http://schemas.microsoft.com/office/drawing/2014/main" id="{9887D0D3-0ACA-4248-BD2E-1AA6A0E7F4A4}"/>
              </a:ext>
            </a:extLst>
          </p:cNvPr>
          <p:cNvSpPr/>
          <p:nvPr/>
        </p:nvSpPr>
        <p:spPr>
          <a:xfrm>
            <a:off x="7563233" y="2201818"/>
            <a:ext cx="1768172" cy="461665"/>
          </a:xfrm>
          <a:prstGeom prst="flowChartAlternateProcess">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C5C60429-0F90-426A-BE7B-D25E6D22179D}"/>
              </a:ext>
            </a:extLst>
          </p:cNvPr>
          <p:cNvSpPr txBox="1"/>
          <p:nvPr/>
        </p:nvSpPr>
        <p:spPr>
          <a:xfrm>
            <a:off x="87086" y="4149243"/>
            <a:ext cx="101938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We </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will</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 / </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are going to </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go</a:t>
            </a:r>
            <a:r>
              <a:rPr kumimoji="0" lang="en-GB" sz="2400" b="0" i="1" u="none" strike="noStrike" kern="1200" cap="none" spc="0" normalizeH="0" noProof="0" dirty="0">
                <a:ln>
                  <a:noFill/>
                </a:ln>
                <a:solidFill>
                  <a:srgbClr val="203764"/>
                </a:solidFill>
                <a:effectLst/>
                <a:uLnTx/>
                <a:uFillTx/>
                <a:latin typeface="Century Gothic" panose="020F0302020204030204"/>
                <a:ea typeface="+mn-ea"/>
                <a:cs typeface="+mn-cs"/>
              </a:rPr>
              <a:t> to the fitness camp</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 although we are tired.</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AEB3CF3-BC67-41B3-B3CA-9A1122785B7C}"/>
              </a:ext>
            </a:extLst>
          </p:cNvPr>
          <p:cNvSpPr txBox="1"/>
          <p:nvPr/>
        </p:nvSpPr>
        <p:spPr>
          <a:xfrm>
            <a:off x="114788" y="5522003"/>
            <a:ext cx="92512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You </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will </a:t>
            </a:r>
            <a:r>
              <a:rPr kumimoji="0" lang="en-GB" sz="2400" i="1" u="none" strike="noStrike" kern="1200" cap="none" spc="0" normalizeH="0" baseline="0" noProof="0" dirty="0">
                <a:ln>
                  <a:noFill/>
                </a:ln>
                <a:solidFill>
                  <a:srgbClr val="203764"/>
                </a:solidFill>
                <a:effectLst/>
                <a:uLnTx/>
                <a:uFillTx/>
                <a:latin typeface="Century Gothic" panose="020F0302020204030204"/>
                <a:ea typeface="+mn-ea"/>
                <a:cs typeface="+mn-cs"/>
              </a:rPr>
              <a:t>(all) </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 </a:t>
            </a:r>
            <a:r>
              <a:rPr lang="en-GB" sz="2400" b="1" i="1" dirty="0">
                <a:solidFill>
                  <a:srgbClr val="203764"/>
                </a:solidFill>
                <a:latin typeface="Century Gothic" panose="020F0302020204030204"/>
              </a:rPr>
              <a:t>are</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i="1" u="none" strike="noStrike" kern="1200" cap="none" spc="0" normalizeH="0" baseline="0" noProof="0" dirty="0">
                <a:ln>
                  <a:noFill/>
                </a:ln>
                <a:solidFill>
                  <a:srgbClr val="203764"/>
                </a:solidFill>
                <a:effectLst/>
                <a:uLnTx/>
                <a:uFillTx/>
                <a:latin typeface="Century Gothic" panose="020F0302020204030204"/>
                <a:ea typeface="+mn-ea"/>
                <a:cs typeface="+mn-cs"/>
              </a:rPr>
              <a:t>(all )</a:t>
            </a:r>
            <a:r>
              <a:rPr kumimoji="0" lang="en-GB" sz="2400" i="1" u="none" strike="noStrike" kern="1200" cap="none" spc="0" normalizeH="0" noProof="0" dirty="0">
                <a:ln>
                  <a:noFill/>
                </a:ln>
                <a:solidFill>
                  <a:srgbClr val="203764"/>
                </a:solidFill>
                <a:effectLst/>
                <a:uLnTx/>
                <a:uFillTx/>
                <a:latin typeface="Century Gothic" panose="020F0302020204030204"/>
                <a:ea typeface="+mn-ea"/>
                <a:cs typeface="+mn-cs"/>
              </a:rPr>
              <a:t> </a:t>
            </a:r>
            <a:r>
              <a:rPr kumimoji="0" lang="en-GB" sz="2400" b="1" i="1" u="none" strike="noStrike" kern="1200" cap="none" spc="0" normalizeH="0" baseline="0" noProof="0" dirty="0">
                <a:ln>
                  <a:noFill/>
                </a:ln>
                <a:solidFill>
                  <a:srgbClr val="203764"/>
                </a:solidFill>
                <a:effectLst/>
                <a:uLnTx/>
                <a:uFillTx/>
                <a:latin typeface="Century Gothic" panose="020F0302020204030204"/>
                <a:ea typeface="+mn-ea"/>
                <a:cs typeface="+mn-cs"/>
              </a:rPr>
              <a:t>going to </a:t>
            </a:r>
            <a:r>
              <a:rPr kumimoji="0" lang="en-GB" sz="2400" b="0" i="1" u="none" strike="noStrike" kern="1200" cap="none" spc="0" normalizeH="0" baseline="0" noProof="0" dirty="0">
                <a:ln>
                  <a:noFill/>
                </a:ln>
                <a:solidFill>
                  <a:srgbClr val="203764"/>
                </a:solidFill>
                <a:effectLst/>
                <a:uLnTx/>
                <a:uFillTx/>
                <a:latin typeface="Century Gothic" panose="020F0302020204030204"/>
                <a:ea typeface="+mn-ea"/>
                <a:cs typeface="+mn-cs"/>
              </a:rPr>
              <a:t>be tired, but you are healthy.</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C2536AB5-E3B3-41EF-8662-C89A061DC91B}"/>
              </a:ext>
            </a:extLst>
          </p:cNvPr>
          <p:cNvSpPr txBox="1"/>
          <p:nvPr/>
        </p:nvSpPr>
        <p:spPr>
          <a:xfrm>
            <a:off x="322303" y="3600515"/>
            <a:ext cx="9009102"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Wir</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203764"/>
                </a:solidFill>
                <a:effectLst/>
                <a:uLnTx/>
                <a:uFillTx/>
                <a:latin typeface="Century Gothic" panose="020F0302020204030204"/>
                <a:ea typeface="+mn-ea"/>
                <a:cs typeface="+mn-cs"/>
              </a:rPr>
              <a:t>werden</a:t>
            </a:r>
            <a:r>
              <a:rPr kumimoji="0" lang="en-GB" sz="2400" b="1"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zu</a:t>
            </a:r>
            <a:r>
              <a:rPr lang="en-GB" sz="2400" dirty="0">
                <a:solidFill>
                  <a:srgbClr val="203764"/>
                </a:solidFill>
                <a:latin typeface="Century Gothic" panose="020F0302020204030204"/>
              </a:rPr>
              <a:t>m </a:t>
            </a:r>
            <a:r>
              <a:rPr lang="en-GB" sz="2400" dirty="0" err="1">
                <a:solidFill>
                  <a:srgbClr val="203764"/>
                </a:solidFill>
                <a:latin typeface="Century Gothic" panose="020F0302020204030204"/>
              </a:rPr>
              <a:t>Fitnesscamp</a:t>
            </a:r>
            <a:r>
              <a:rPr lang="en-GB" sz="2400" dirty="0">
                <a:solidFill>
                  <a:srgbClr val="203764"/>
                </a:solidFill>
                <a:latin typeface="Century Gothic" panose="020F0302020204030204"/>
              </a:rPr>
              <a:t> </a:t>
            </a:r>
            <a:r>
              <a:rPr lang="en-GB" sz="2400" dirty="0" err="1">
                <a:solidFill>
                  <a:srgbClr val="203764"/>
                </a:solidFill>
                <a:latin typeface="Century Gothic" panose="020F0302020204030204"/>
              </a:rPr>
              <a:t>gehen</a:t>
            </a:r>
            <a:r>
              <a:rPr lang="en-GB" sz="2400" dirty="0">
                <a:solidFill>
                  <a:srgbClr val="203764"/>
                </a:solidFill>
                <a:latin typeface="Century Gothic" panose="020F0302020204030204"/>
              </a:rPr>
              <a:t>, </a:t>
            </a:r>
            <a:r>
              <a:rPr lang="en-GB" sz="2400" dirty="0" err="1">
                <a:solidFill>
                  <a:srgbClr val="203764"/>
                </a:solidFill>
                <a:latin typeface="Century Gothic" panose="020F0302020204030204"/>
              </a:rPr>
              <a:t>obwohl</a:t>
            </a:r>
            <a:r>
              <a:rPr lang="en-GB" sz="2400" dirty="0">
                <a:solidFill>
                  <a:srgbClr val="203764"/>
                </a:solidFill>
                <a:latin typeface="Century Gothic" panose="020F0302020204030204"/>
              </a:rPr>
              <a:t> </a:t>
            </a:r>
            <a:r>
              <a:rPr lang="en-GB" sz="2400" dirty="0" err="1">
                <a:solidFill>
                  <a:srgbClr val="203764"/>
                </a:solidFill>
                <a:latin typeface="Century Gothic" panose="020F0302020204030204"/>
              </a:rPr>
              <a:t>wir</a:t>
            </a:r>
            <a:r>
              <a:rPr lang="en-GB" sz="2400" dirty="0">
                <a:solidFill>
                  <a:srgbClr val="203764"/>
                </a:solidFill>
                <a:latin typeface="Century Gothic" panose="020F0302020204030204"/>
              </a:rPr>
              <a:t> </a:t>
            </a:r>
            <a:r>
              <a:rPr lang="en-GB" sz="2400" dirty="0" err="1">
                <a:solidFill>
                  <a:srgbClr val="203764"/>
                </a:solidFill>
                <a:latin typeface="Century Gothic" panose="020F0302020204030204"/>
              </a:rPr>
              <a:t>müde</a:t>
            </a:r>
            <a:r>
              <a:rPr lang="en-GB" sz="2400" dirty="0">
                <a:solidFill>
                  <a:srgbClr val="203764"/>
                </a:solidFill>
                <a:latin typeface="Century Gothic" panose="020F0302020204030204"/>
              </a:rPr>
              <a:t> </a:t>
            </a:r>
            <a:r>
              <a:rPr lang="en-GB" sz="2400" dirty="0" err="1">
                <a:solidFill>
                  <a:srgbClr val="203764"/>
                </a:solidFill>
                <a:latin typeface="Century Gothic" panose="020F0302020204030204"/>
              </a:rPr>
              <a:t>sind</a:t>
            </a:r>
            <a:r>
              <a:rPr lang="en-GB" sz="2400" dirty="0">
                <a:solidFill>
                  <a:srgbClr val="203764"/>
                </a:solidFill>
                <a:latin typeface="Century Gothic" panose="020F0302020204030204"/>
              </a:rPr>
              <a:t>.</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D2B997D-EA63-458E-8406-6528938D218C}"/>
              </a:ext>
            </a:extLst>
          </p:cNvPr>
          <p:cNvSpPr txBox="1"/>
          <p:nvPr/>
        </p:nvSpPr>
        <p:spPr>
          <a:xfrm>
            <a:off x="322303" y="4959570"/>
            <a:ext cx="9009102" cy="461665"/>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Ihr</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203764"/>
                </a:solidFill>
                <a:effectLst/>
                <a:uLnTx/>
                <a:uFillTx/>
                <a:latin typeface="Century Gothic" panose="020F0302020204030204"/>
                <a:ea typeface="+mn-ea"/>
                <a:cs typeface="+mn-cs"/>
              </a:rPr>
              <a:t>werdet</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müde</a:t>
            </a:r>
            <a:r>
              <a:rPr kumimoji="0" lang="en-GB" sz="2400" b="0" i="0" u="none" strike="noStrike" kern="1200" cap="none" spc="0" normalizeH="0" noProof="0" dirty="0">
                <a:ln>
                  <a:noFill/>
                </a:ln>
                <a:solidFill>
                  <a:srgbClr val="203764"/>
                </a:solidFill>
                <a:effectLst/>
                <a:uLnTx/>
                <a:uFillTx/>
                <a:latin typeface="Century Gothic" panose="020F0302020204030204"/>
                <a:ea typeface="+mn-ea"/>
                <a:cs typeface="+mn-cs"/>
              </a:rPr>
              <a:t> sein,</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aber</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ihr</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seid</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203764"/>
                </a:solidFill>
                <a:effectLst/>
                <a:uLnTx/>
                <a:uFillTx/>
                <a:latin typeface="Century Gothic" panose="020F0302020204030204"/>
                <a:ea typeface="+mn-ea"/>
                <a:cs typeface="+mn-cs"/>
              </a:rPr>
              <a:t>gesund</a:t>
            </a:r>
            <a:r>
              <a:rPr kumimoji="0" lang="en-GB" sz="2400" b="0" i="0" u="none" strike="noStrike" kern="1200" cap="none" spc="0" normalizeH="0" baseline="0" noProof="0" dirty="0">
                <a:ln>
                  <a:noFill/>
                </a:ln>
                <a:solidFill>
                  <a:srgbClr val="203764"/>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32" name="Flowchart: Alternate Process 31">
            <a:extLst>
              <a:ext uri="{FF2B5EF4-FFF2-40B4-BE49-F238E27FC236}">
                <a16:creationId xmlns:a16="http://schemas.microsoft.com/office/drawing/2014/main" id="{10A61207-84DD-4D3F-9A29-AE749A67B3EA}"/>
              </a:ext>
            </a:extLst>
          </p:cNvPr>
          <p:cNvSpPr/>
          <p:nvPr/>
        </p:nvSpPr>
        <p:spPr>
          <a:xfrm>
            <a:off x="3622558" y="4959570"/>
            <a:ext cx="752281" cy="461665"/>
          </a:xfrm>
          <a:prstGeom prst="flowChartAlternateProcess">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Flowchart: Alternate Process 32">
            <a:extLst>
              <a:ext uri="{FF2B5EF4-FFF2-40B4-BE49-F238E27FC236}">
                <a16:creationId xmlns:a16="http://schemas.microsoft.com/office/drawing/2014/main" id="{692E3BFF-4A85-45B0-B79D-1E83C9D3FFAC}"/>
              </a:ext>
            </a:extLst>
          </p:cNvPr>
          <p:cNvSpPr/>
          <p:nvPr/>
        </p:nvSpPr>
        <p:spPr>
          <a:xfrm>
            <a:off x="5871410" y="3600514"/>
            <a:ext cx="1187115" cy="461665"/>
          </a:xfrm>
          <a:prstGeom prst="flowChartAlternateProcess">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2E70A616-F7AF-4B0F-BDF5-79E6C8366430}"/>
              </a:ext>
            </a:extLst>
          </p:cNvPr>
          <p:cNvSpPr txBox="1"/>
          <p:nvPr/>
        </p:nvSpPr>
        <p:spPr>
          <a:xfrm>
            <a:off x="88825" y="3083956"/>
            <a:ext cx="81310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plural persons, just use the plural form of</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werden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2" name="Speech Bubble: Rectangle with Corners Rounded 17">
            <a:extLst>
              <a:ext uri="{FF2B5EF4-FFF2-40B4-BE49-F238E27FC236}">
                <a16:creationId xmlns:a16="http://schemas.microsoft.com/office/drawing/2014/main" id="{75F83E49-97D4-4674-93CD-9FFB1A185052}"/>
              </a:ext>
            </a:extLst>
          </p:cNvPr>
          <p:cNvSpPr/>
          <p:nvPr/>
        </p:nvSpPr>
        <p:spPr>
          <a:xfrm>
            <a:off x="9573553" y="2937945"/>
            <a:ext cx="2529622" cy="1325137"/>
          </a:xfrm>
          <a:prstGeom prst="wedgeRoundRectCallout">
            <a:avLst>
              <a:gd name="adj1" fmla="val -59300"/>
              <a:gd name="adj2" fmla="val -9983"/>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1" u="none" strike="noStrike" kern="1200" cap="none" spc="0" normalizeH="0" baseline="0" noProof="0" dirty="0">
                <a:ln>
                  <a:noFill/>
                </a:ln>
                <a:solidFill>
                  <a:prstClr val="white"/>
                </a:solidFill>
                <a:effectLst/>
                <a:uLnTx/>
                <a:uFillTx/>
                <a:latin typeface="Century Gothic" panose="020F0302020204030204"/>
                <a:ea typeface="+mn-ea"/>
                <a:cs typeface="+mn-cs"/>
              </a:rPr>
              <a:t>Obwohl</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a WO3 conjugation </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(like </a:t>
            </a:r>
            <a:r>
              <a:rPr kumimoji="0" lang="de-DE" sz="2000" b="0" i="1" u="none" strike="noStrike" kern="1200" cap="none" spc="0" normalizeH="0" baseline="0" noProof="0" dirty="0">
                <a:ln>
                  <a:noFill/>
                </a:ln>
                <a:solidFill>
                  <a:prstClr val="white"/>
                </a:solidFill>
                <a:effectLst/>
                <a:uLnTx/>
                <a:uFillTx/>
                <a:latin typeface="Century Gothic" panose="020F0302020204030204"/>
                <a:ea typeface="+mn-ea"/>
                <a:cs typeface="+mn-cs"/>
              </a:rPr>
              <a:t>weil, dass, wenn</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de-DE" sz="2000" b="0" i="1" u="none" strike="noStrike" kern="1200" cap="none" spc="0" normalizeH="0" baseline="0" noProof="0" dirty="0">
                <a:ln>
                  <a:noFill/>
                </a:ln>
                <a:solidFill>
                  <a:prstClr val="white"/>
                </a:solidFill>
                <a:effectLst/>
                <a:uLnTx/>
                <a:uFillTx/>
                <a:latin typeface="Century Gothic" panose="020F0302020204030204"/>
                <a:ea typeface="+mn-ea"/>
                <a:cs typeface="+mn-cs"/>
              </a:rPr>
              <a:t>als</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sp>
        <p:nvSpPr>
          <p:cNvPr id="19" name="Speech Bubble: Rectangle with Corners Rounded 17">
            <a:extLst>
              <a:ext uri="{FF2B5EF4-FFF2-40B4-BE49-F238E27FC236}">
                <a16:creationId xmlns:a16="http://schemas.microsoft.com/office/drawing/2014/main" id="{B60C9188-3B4E-40E8-8A03-542694918597}"/>
              </a:ext>
            </a:extLst>
          </p:cNvPr>
          <p:cNvSpPr/>
          <p:nvPr/>
        </p:nvSpPr>
        <p:spPr>
          <a:xfrm>
            <a:off x="4843992" y="148875"/>
            <a:ext cx="3422589" cy="1390532"/>
          </a:xfrm>
          <a:prstGeom prst="wedgeRoundRectCallout">
            <a:avLst>
              <a:gd name="adj1" fmla="val 21110"/>
              <a:gd name="adj2" fmla="val 60177"/>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Use the present tense of </a:t>
            </a:r>
            <a:r>
              <a:rPr kumimoji="0" lang="de-DE" sz="2000" b="1" i="1" u="none" strike="noStrike" kern="1200" cap="none" spc="0" normalizeH="0" baseline="0" noProof="0" dirty="0">
                <a:ln>
                  <a:noFill/>
                </a:ln>
                <a:solidFill>
                  <a:prstClr val="white"/>
                </a:solidFill>
                <a:effectLst/>
                <a:uLnTx/>
                <a:uFillTx/>
                <a:latin typeface="Century Gothic" panose="020F0302020204030204"/>
                <a:ea typeface="+mn-ea"/>
                <a:cs typeface="+mn-cs"/>
              </a:rPr>
              <a:t>werden</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 infinitive:</a:t>
            </a:r>
            <a:b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Ich werde, du</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 w</a:t>
            </a:r>
            <a:r>
              <a:rPr kumimoji="0" lang="de-DE" sz="2000" b="1" i="0" u="none" strike="noStrike" kern="1200" cap="none" spc="0" normalizeH="0" noProof="0" dirty="0">
                <a:ln>
                  <a:noFill/>
                </a:ln>
                <a:solidFill>
                  <a:prstClr val="white"/>
                </a:solidFill>
                <a:effectLst/>
                <a:uLnTx/>
                <a:uFillTx/>
                <a:latin typeface="Century Gothic" panose="020F0302020204030204"/>
                <a:ea typeface="+mn-ea"/>
                <a:cs typeface="+mn-cs"/>
              </a:rPr>
              <a:t>i</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rst, er/sie/es w</a:t>
            </a:r>
            <a:r>
              <a:rPr kumimoji="0" lang="de-DE" sz="2000" b="1" i="0" u="none" strike="noStrike" kern="1200" cap="none" spc="0" normalizeH="0" noProof="0" dirty="0">
                <a:ln>
                  <a:noFill/>
                </a:ln>
                <a:solidFill>
                  <a:prstClr val="white"/>
                </a:solidFill>
                <a:effectLst/>
                <a:uLnTx/>
                <a:uFillTx/>
                <a:latin typeface="Century Gothic" panose="020F0302020204030204"/>
                <a:ea typeface="+mn-ea"/>
                <a:cs typeface="+mn-cs"/>
              </a:rPr>
              <a:t>i</a:t>
            </a:r>
            <a:r>
              <a:rPr kumimoji="0" lang="de-DE" sz="2000" b="0" i="0" u="none" strike="noStrike" kern="1200" cap="none" spc="0" normalizeH="0" noProof="0" dirty="0">
                <a:ln>
                  <a:noFill/>
                </a:ln>
                <a:solidFill>
                  <a:prstClr val="white"/>
                </a:solidFill>
                <a:effectLst/>
                <a:uLnTx/>
                <a:uFillTx/>
                <a:latin typeface="Century Gothic" panose="020F0302020204030204"/>
                <a:ea typeface="+mn-ea"/>
                <a:cs typeface="+mn-cs"/>
              </a:rPr>
              <a:t>rd</a:t>
            </a:r>
            <a:endPar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0" name="Speech Bubble: Rectangle with Corners Rounded 17">
            <a:extLst>
              <a:ext uri="{FF2B5EF4-FFF2-40B4-BE49-F238E27FC236}">
                <a16:creationId xmlns:a16="http://schemas.microsoft.com/office/drawing/2014/main" id="{F513018A-A5BB-42E1-9509-4D48A855177F}"/>
              </a:ext>
            </a:extLst>
          </p:cNvPr>
          <p:cNvSpPr/>
          <p:nvPr/>
        </p:nvSpPr>
        <p:spPr>
          <a:xfrm>
            <a:off x="9573554" y="4851387"/>
            <a:ext cx="2529622" cy="1091066"/>
          </a:xfrm>
          <a:prstGeom prst="wedgeRoundRectCallout">
            <a:avLst>
              <a:gd name="adj1" fmla="val -73281"/>
              <a:gd name="adj2" fmla="val -18117"/>
              <a:gd name="adj3" fmla="val 16667"/>
            </a:avLst>
          </a:prstGeom>
          <a:solidFill>
            <a:schemeClr val="accent5">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1" u="none" strike="noStrike" kern="1200" cap="none" spc="0" normalizeH="0" baseline="0" noProof="0" dirty="0">
                <a:ln>
                  <a:noFill/>
                </a:ln>
                <a:solidFill>
                  <a:prstClr val="white"/>
                </a:solidFill>
                <a:effectLst/>
                <a:uLnTx/>
                <a:uFillTx/>
                <a:latin typeface="Century Gothic" panose="020F0302020204030204"/>
                <a:ea typeface="+mn-ea"/>
                <a:cs typeface="+mn-cs"/>
              </a:rPr>
              <a:t>Aber</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a WO1 conjunction (like </a:t>
            </a:r>
            <a:r>
              <a:rPr kumimoji="0" lang="de-DE" sz="2000" b="0" i="1" u="none" strike="noStrike" kern="1200" cap="none" spc="0" normalizeH="0" baseline="0" noProof="0" dirty="0">
                <a:ln>
                  <a:noFill/>
                </a:ln>
                <a:solidFill>
                  <a:prstClr val="white"/>
                </a:solidFill>
                <a:effectLst/>
                <a:uLnTx/>
                <a:uFillTx/>
                <a:latin typeface="Century Gothic" panose="020F0302020204030204"/>
                <a:ea typeface="+mn-ea"/>
                <a:cs typeface="+mn-cs"/>
              </a:rPr>
              <a:t>und </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and </a:t>
            </a:r>
            <a:r>
              <a:rPr kumimoji="0" lang="de-DE" sz="2000" b="0" i="1" u="none" strike="noStrike" kern="1200" cap="none" spc="0" normalizeH="0" baseline="0" noProof="0" dirty="0">
                <a:ln>
                  <a:noFill/>
                </a:ln>
                <a:solidFill>
                  <a:prstClr val="white"/>
                </a:solidFill>
                <a:effectLst/>
                <a:uLnTx/>
                <a:uFillTx/>
                <a:latin typeface="Century Gothic" panose="020F0302020204030204"/>
                <a:ea typeface="+mn-ea"/>
                <a:cs typeface="+mn-cs"/>
              </a:rPr>
              <a:t>oder</a:t>
            </a:r>
            <a:r>
              <a:rPr kumimoji="0" lang="de-DE"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7" name="Picture 6" descr="Icon&#10;&#10;Description automatically generated">
            <a:extLst>
              <a:ext uri="{FF2B5EF4-FFF2-40B4-BE49-F238E27FC236}">
                <a16:creationId xmlns:a16="http://schemas.microsoft.com/office/drawing/2014/main" id="{4B05C187-1D16-4F0F-8A7F-F103961E6A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234595">
            <a:off x="4219138" y="374326"/>
            <a:ext cx="712581" cy="869950"/>
          </a:xfrm>
          <a:prstGeom prst="rect">
            <a:avLst/>
          </a:prstGeom>
        </p:spPr>
      </p:pic>
    </p:spTree>
    <p:extLst>
      <p:ext uri="{BB962C8B-B14F-4D97-AF65-F5344CB8AC3E}">
        <p14:creationId xmlns:p14="http://schemas.microsoft.com/office/powerpoint/2010/main" val="186445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16" grpId="0"/>
      <p:bldP spid="23" grpId="0" animBg="1"/>
      <p:bldP spid="24" grpId="0" animBg="1"/>
      <p:bldP spid="28" grpId="0"/>
      <p:bldP spid="29" grpId="0"/>
      <p:bldP spid="30" grpId="0" animBg="1"/>
      <p:bldP spid="31" grpId="0" animBg="1"/>
      <p:bldP spid="32" grpId="0" animBg="1"/>
      <p:bldP spid="33" grpId="0" animBg="1"/>
      <p:bldP spid="18" grpId="0"/>
      <p:bldP spid="22" grpId="0" animBg="1"/>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descr="Stretching, Sports, Woman, Athlete, Fitness, Sport">
            <a:extLst>
              <a:ext uri="{FF2B5EF4-FFF2-40B4-BE49-F238E27FC236}">
                <a16:creationId xmlns:a16="http://schemas.microsoft.com/office/drawing/2014/main" id="{ACCB7BDD-5802-4EDF-B82F-53058A4813C1}"/>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20312" t="18356" r="463"/>
          <a:stretch/>
        </p:blipFill>
        <p:spPr bwMode="auto">
          <a:xfrm>
            <a:off x="0" y="-23629"/>
            <a:ext cx="12192000" cy="64128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2" y="150299"/>
            <a:ext cx="4822322" cy="869950"/>
          </a:xfrm>
          <a:prstGeom prst="rect">
            <a:avLst/>
          </a:prstGeom>
        </p:spPr>
      </p:pic>
      <p:sp>
        <p:nvSpPr>
          <p:cNvPr id="4" name="Title 3"/>
          <p:cNvSpPr>
            <a:spLocks noGrp="1"/>
          </p:cNvSpPr>
          <p:nvPr>
            <p:ph type="title"/>
          </p:nvPr>
        </p:nvSpPr>
        <p:spPr>
          <a:xfrm>
            <a:off x="-58961" y="170219"/>
            <a:ext cx="4486809" cy="707849"/>
          </a:xfrm>
        </p:spPr>
        <p:txBody>
          <a:bodyPr>
            <a:normAutofit fontScale="90000"/>
          </a:bodyPr>
          <a:lstStyle/>
          <a:p>
            <a:r>
              <a:rPr lang="en-GB" sz="3600" b="1" dirty="0">
                <a:solidFill>
                  <a:schemeClr val="bg1"/>
                </a:solidFill>
              </a:rPr>
              <a:t>Am </a:t>
            </a:r>
            <a:r>
              <a:rPr lang="en-GB" sz="3600" b="1" dirty="0" err="1">
                <a:solidFill>
                  <a:schemeClr val="bg1"/>
                </a:solidFill>
              </a:rPr>
              <a:t>Fitnesscamp</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50504" y="212862"/>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676185" y="229060"/>
            <a:ext cx="6382181" cy="769441"/>
          </a:xfrm>
          <a:prstGeom prst="rect">
            <a:avLst/>
          </a:prstGeom>
          <a:solidFill>
            <a:srgbClr val="FFF4E7"/>
          </a:solidFill>
        </p:spPr>
        <p:txBody>
          <a:bodyPr wrap="square" rtlCol="0">
            <a:spAutoFit/>
          </a:bodyPr>
          <a:lstStyle/>
          <a:p>
            <a:r>
              <a:rPr lang="en-US" sz="2200" dirty="0">
                <a:solidFill>
                  <a:schemeClr val="accent5">
                    <a:lumMod val="50000"/>
                  </a:schemeClr>
                </a:solidFill>
              </a:rPr>
              <a:t>Mia und Wolfgang </a:t>
            </a:r>
            <a:r>
              <a:rPr lang="en-US" sz="2200" dirty="0" err="1">
                <a:solidFill>
                  <a:schemeClr val="accent5">
                    <a:lumMod val="50000"/>
                  </a:schemeClr>
                </a:solidFill>
              </a:rPr>
              <a:t>sind</a:t>
            </a:r>
            <a:r>
              <a:rPr lang="en-US" sz="2200" dirty="0">
                <a:solidFill>
                  <a:schemeClr val="accent5">
                    <a:lumMod val="50000"/>
                  </a:schemeClr>
                </a:solidFill>
              </a:rPr>
              <a:t> in </a:t>
            </a:r>
            <a:r>
              <a:rPr lang="en-US" sz="2200" dirty="0" err="1">
                <a:solidFill>
                  <a:schemeClr val="accent5">
                    <a:lumMod val="50000"/>
                  </a:schemeClr>
                </a:solidFill>
              </a:rPr>
              <a:t>ihren</a:t>
            </a:r>
            <a:r>
              <a:rPr lang="en-US" sz="2200" dirty="0">
                <a:solidFill>
                  <a:schemeClr val="accent5">
                    <a:lumMod val="50000"/>
                  </a:schemeClr>
                </a:solidFill>
              </a:rPr>
              <a:t> </a:t>
            </a:r>
            <a:r>
              <a:rPr lang="en-US" sz="2200" dirty="0" err="1">
                <a:solidFill>
                  <a:schemeClr val="accent5">
                    <a:lumMod val="50000"/>
                  </a:schemeClr>
                </a:solidFill>
              </a:rPr>
              <a:t>Oktoberferien</a:t>
            </a:r>
            <a:r>
              <a:rPr lang="en-US" sz="2200" dirty="0">
                <a:solidFill>
                  <a:schemeClr val="accent5">
                    <a:lumMod val="50000"/>
                  </a:schemeClr>
                </a:solidFill>
              </a:rPr>
              <a:t> am </a:t>
            </a:r>
            <a:r>
              <a:rPr lang="en-US" sz="2200" dirty="0" err="1">
                <a:solidFill>
                  <a:schemeClr val="accent5">
                    <a:lumMod val="50000"/>
                  </a:schemeClr>
                </a:solidFill>
              </a:rPr>
              <a:t>Fitnesscamp</a:t>
            </a:r>
            <a:r>
              <a:rPr lang="en-US" sz="2200" dirty="0">
                <a:solidFill>
                  <a:schemeClr val="accent5">
                    <a:lumMod val="50000"/>
                  </a:schemeClr>
                </a:solidFill>
              </a:rPr>
              <a:t>. Starke </a:t>
            </a:r>
            <a:r>
              <a:rPr lang="en-US" sz="2200" dirty="0" err="1">
                <a:solidFill>
                  <a:schemeClr val="accent5">
                    <a:lumMod val="50000"/>
                  </a:schemeClr>
                </a:solidFill>
              </a:rPr>
              <a:t>Leistung</a:t>
            </a:r>
            <a:r>
              <a:rPr lang="en-US" sz="2200" dirty="0">
                <a:solidFill>
                  <a:schemeClr val="accent5">
                    <a:lumMod val="50000"/>
                  </a:schemeClr>
                </a:solidFill>
              </a:rPr>
              <a:t>!  </a:t>
            </a:r>
          </a:p>
        </p:txBody>
      </p:sp>
      <p:pic>
        <p:nvPicPr>
          <p:cNvPr id="7" name="Graphic 6" descr="Marketing">
            <a:extLst>
              <a:ext uri="{FF2B5EF4-FFF2-40B4-BE49-F238E27FC236}">
                <a16:creationId xmlns:a16="http://schemas.microsoft.com/office/drawing/2014/main" id="{A3B18DCD-215D-42EC-9DBB-B3F00244EA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897937"/>
            <a:ext cx="2858018" cy="2858018"/>
          </a:xfrm>
          <a:prstGeom prst="rect">
            <a:avLst/>
          </a:prstGeom>
        </p:spPr>
      </p:pic>
      <p:graphicFrame>
        <p:nvGraphicFramePr>
          <p:cNvPr id="8" name="Table 6">
            <a:extLst>
              <a:ext uri="{FF2B5EF4-FFF2-40B4-BE49-F238E27FC236}">
                <a16:creationId xmlns:a16="http://schemas.microsoft.com/office/drawing/2014/main" id="{C6996134-3B2C-4EDE-A949-5633A73DE4E5}"/>
              </a:ext>
            </a:extLst>
          </p:cNvPr>
          <p:cNvGraphicFramePr>
            <a:graphicFrameLocks noGrp="1"/>
          </p:cNvGraphicFramePr>
          <p:nvPr>
            <p:extLst>
              <p:ext uri="{D42A27DB-BD31-4B8C-83A1-F6EECF244321}">
                <p14:modId xmlns:p14="http://schemas.microsoft.com/office/powerpoint/2010/main" val="442730618"/>
              </p:ext>
            </p:extLst>
          </p:nvPr>
        </p:nvGraphicFramePr>
        <p:xfrm>
          <a:off x="3487545" y="1600200"/>
          <a:ext cx="4704356" cy="4674695"/>
        </p:xfrm>
        <a:graphic>
          <a:graphicData uri="http://schemas.openxmlformats.org/drawingml/2006/table">
            <a:tbl>
              <a:tblPr firstRow="1" bandRow="1">
                <a:tableStyleId>{00A15C55-8517-42AA-B614-E9B94910E393}</a:tableStyleId>
              </a:tblPr>
              <a:tblGrid>
                <a:gridCol w="1053740">
                  <a:extLst>
                    <a:ext uri="{9D8B030D-6E8A-4147-A177-3AD203B41FA5}">
                      <a16:colId xmlns:a16="http://schemas.microsoft.com/office/drawing/2014/main" val="2607353726"/>
                    </a:ext>
                  </a:extLst>
                </a:gridCol>
                <a:gridCol w="1986426">
                  <a:extLst>
                    <a:ext uri="{9D8B030D-6E8A-4147-A177-3AD203B41FA5}">
                      <a16:colId xmlns:a16="http://schemas.microsoft.com/office/drawing/2014/main" val="4128092149"/>
                    </a:ext>
                  </a:extLst>
                </a:gridCol>
                <a:gridCol w="1664190">
                  <a:extLst>
                    <a:ext uri="{9D8B030D-6E8A-4147-A177-3AD203B41FA5}">
                      <a16:colId xmlns:a16="http://schemas.microsoft.com/office/drawing/2014/main" val="2609792770"/>
                    </a:ext>
                  </a:extLst>
                </a:gridCol>
              </a:tblGrid>
              <a:tr h="425383">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you (all) will</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a:t>
                      </a:r>
                      <a:r>
                        <a:rPr lang="en-GB" sz="2000" b="1" dirty="0"/>
                        <a:t>e will</a:t>
                      </a:r>
                    </a:p>
                  </a:txBody>
                  <a:tcPr/>
                </a:tc>
                <a:extLst>
                  <a:ext uri="{0D108BD9-81ED-4DB2-BD59-A6C34878D82A}">
                    <a16:rowId xmlns:a16="http://schemas.microsoft.com/office/drawing/2014/main" val="1153431983"/>
                  </a:ext>
                </a:extLst>
              </a:tr>
              <a:tr h="53116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3116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3116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3116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31164">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3116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3116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31164">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18" name="Picture 17" descr="green checkmark">
            <a:extLst>
              <a:ext uri="{FF2B5EF4-FFF2-40B4-BE49-F238E27FC236}">
                <a16:creationId xmlns:a16="http://schemas.microsoft.com/office/drawing/2014/main" id="{902B84DA-6D9A-4F9E-B840-5D64E83894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1966" y="2121153"/>
            <a:ext cx="282522" cy="294294"/>
          </a:xfrm>
          <a:prstGeom prst="rect">
            <a:avLst/>
          </a:prstGeom>
        </p:spPr>
      </p:pic>
      <p:pic>
        <p:nvPicPr>
          <p:cNvPr id="20" name="Picture 19" descr="green checkmark">
            <a:extLst>
              <a:ext uri="{FF2B5EF4-FFF2-40B4-BE49-F238E27FC236}">
                <a16:creationId xmlns:a16="http://schemas.microsoft.com/office/drawing/2014/main" id="{EC72C1EB-8E04-45C4-A73C-A5B5F75BB3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29547" y="2696362"/>
            <a:ext cx="282522" cy="294294"/>
          </a:xfrm>
          <a:prstGeom prst="rect">
            <a:avLst/>
          </a:prstGeom>
        </p:spPr>
      </p:pic>
      <p:pic>
        <p:nvPicPr>
          <p:cNvPr id="22" name="Picture 21" descr="green checkmark">
            <a:extLst>
              <a:ext uri="{FF2B5EF4-FFF2-40B4-BE49-F238E27FC236}">
                <a16:creationId xmlns:a16="http://schemas.microsoft.com/office/drawing/2014/main" id="{E4518FFB-7931-44E1-80B2-C624DA04BD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1966" y="3173079"/>
            <a:ext cx="282522" cy="294294"/>
          </a:xfrm>
          <a:prstGeom prst="rect">
            <a:avLst/>
          </a:prstGeom>
        </p:spPr>
      </p:pic>
      <p:pic>
        <p:nvPicPr>
          <p:cNvPr id="24" name="Picture 23" descr="green checkmark">
            <a:extLst>
              <a:ext uri="{FF2B5EF4-FFF2-40B4-BE49-F238E27FC236}">
                <a16:creationId xmlns:a16="http://schemas.microsoft.com/office/drawing/2014/main" id="{3EB7BB1A-0086-417A-8D26-A3E457FF5B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1966" y="3746060"/>
            <a:ext cx="282522" cy="294294"/>
          </a:xfrm>
          <a:prstGeom prst="rect">
            <a:avLst/>
          </a:prstGeom>
        </p:spPr>
      </p:pic>
      <p:pic>
        <p:nvPicPr>
          <p:cNvPr id="26" name="Picture 25" descr="green checkmark">
            <a:extLst>
              <a:ext uri="{FF2B5EF4-FFF2-40B4-BE49-F238E27FC236}">
                <a16:creationId xmlns:a16="http://schemas.microsoft.com/office/drawing/2014/main" id="{3844D4D6-6A34-4CB3-B327-C75736DB15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1275" y="4277164"/>
            <a:ext cx="282522" cy="294294"/>
          </a:xfrm>
          <a:prstGeom prst="rect">
            <a:avLst/>
          </a:prstGeom>
        </p:spPr>
      </p:pic>
      <p:pic>
        <p:nvPicPr>
          <p:cNvPr id="28" name="Picture 27" descr="green checkmark">
            <a:extLst>
              <a:ext uri="{FF2B5EF4-FFF2-40B4-BE49-F238E27FC236}">
                <a16:creationId xmlns:a16="http://schemas.microsoft.com/office/drawing/2014/main" id="{26FF0B35-1F8D-4A5C-B416-BDDD0929C11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81275" y="4820972"/>
            <a:ext cx="282522" cy="294294"/>
          </a:xfrm>
          <a:prstGeom prst="rect">
            <a:avLst/>
          </a:prstGeom>
        </p:spPr>
      </p:pic>
      <p:pic>
        <p:nvPicPr>
          <p:cNvPr id="30" name="Picture 29" descr="green checkmark">
            <a:extLst>
              <a:ext uri="{FF2B5EF4-FFF2-40B4-BE49-F238E27FC236}">
                <a16:creationId xmlns:a16="http://schemas.microsoft.com/office/drawing/2014/main" id="{4735D945-C29D-42BD-BD22-6519CB3727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1966" y="5289760"/>
            <a:ext cx="282522" cy="294294"/>
          </a:xfrm>
          <a:prstGeom prst="rect">
            <a:avLst/>
          </a:prstGeom>
        </p:spPr>
      </p:pic>
      <p:pic>
        <p:nvPicPr>
          <p:cNvPr id="32" name="Picture 31" descr="green checkmark">
            <a:extLst>
              <a:ext uri="{FF2B5EF4-FFF2-40B4-BE49-F238E27FC236}">
                <a16:creationId xmlns:a16="http://schemas.microsoft.com/office/drawing/2014/main" id="{F2DF50CC-E872-4DE4-9E6B-91A9E472C2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62857" y="5852462"/>
            <a:ext cx="282522" cy="294294"/>
          </a:xfrm>
          <a:prstGeom prst="rect">
            <a:avLst/>
          </a:prstGeom>
        </p:spPr>
      </p:pic>
      <p:sp>
        <p:nvSpPr>
          <p:cNvPr id="36" name="Rectangle: Rounded Corners 35">
            <a:extLst>
              <a:ext uri="{FF2B5EF4-FFF2-40B4-BE49-F238E27FC236}">
                <a16:creationId xmlns:a16="http://schemas.microsoft.com/office/drawing/2014/main" id="{9EB443B9-A363-4120-B9F5-A50B4C98AA3E}"/>
              </a:ext>
            </a:extLst>
          </p:cNvPr>
          <p:cNvSpPr/>
          <p:nvPr/>
        </p:nvSpPr>
        <p:spPr>
          <a:xfrm>
            <a:off x="312090" y="5507163"/>
            <a:ext cx="2711018" cy="69714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Hilfe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help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Muskel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muscle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Action Button: Custom 16">
            <a:hlinkClick r:id="" action="ppaction://noaction" highlightClick="1">
              <a:snd r:embed="rId9" name="9.1.2.2 slide 12 1b.wav"/>
            </a:hlinkClick>
            <a:extLst>
              <a:ext uri="{FF2B5EF4-FFF2-40B4-BE49-F238E27FC236}">
                <a16:creationId xmlns:a16="http://schemas.microsoft.com/office/drawing/2014/main" id="{3440C66D-C5A1-4ECD-96F6-E2D91FF9D1B9}"/>
              </a:ext>
            </a:extLst>
          </p:cNvPr>
          <p:cNvSpPr/>
          <p:nvPr/>
        </p:nvSpPr>
        <p:spPr>
          <a:xfrm>
            <a:off x="3808262" y="20699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8" name="Action Button: Custom 16">
            <a:hlinkClick r:id="" action="ppaction://noaction" highlightClick="1">
              <a:snd r:embed="rId10" name="9.1.2.2 slide 12 2b.wav"/>
            </a:hlinkClick>
            <a:extLst>
              <a:ext uri="{FF2B5EF4-FFF2-40B4-BE49-F238E27FC236}">
                <a16:creationId xmlns:a16="http://schemas.microsoft.com/office/drawing/2014/main" id="{BCD1131B-67C7-4340-8117-891100DC1E64}"/>
              </a:ext>
            </a:extLst>
          </p:cNvPr>
          <p:cNvSpPr/>
          <p:nvPr/>
        </p:nvSpPr>
        <p:spPr>
          <a:xfrm>
            <a:off x="3818513" y="263271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9" name="Action Button: Custom 16">
            <a:hlinkClick r:id="" action="ppaction://noaction" highlightClick="1">
              <a:snd r:embed="rId11" name="9.1.2.2 slide 12 3b.wav"/>
            </a:hlinkClick>
            <a:extLst>
              <a:ext uri="{FF2B5EF4-FFF2-40B4-BE49-F238E27FC236}">
                <a16:creationId xmlns:a16="http://schemas.microsoft.com/office/drawing/2014/main" id="{8E145728-8ACE-4264-A4BD-DA96A4FEF42C}"/>
              </a:ext>
            </a:extLst>
          </p:cNvPr>
          <p:cNvSpPr/>
          <p:nvPr/>
        </p:nvSpPr>
        <p:spPr>
          <a:xfrm>
            <a:off x="3819061" y="317307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0" name="Action Button: Custom 16">
            <a:hlinkClick r:id="" action="ppaction://noaction" highlightClick="1">
              <a:snd r:embed="rId12" name="9.1.2.2 slide 12 4b.wav"/>
            </a:hlinkClick>
            <a:extLst>
              <a:ext uri="{FF2B5EF4-FFF2-40B4-BE49-F238E27FC236}">
                <a16:creationId xmlns:a16="http://schemas.microsoft.com/office/drawing/2014/main" id="{1123D9B3-AD24-49F7-9D92-5C69A694F21B}"/>
              </a:ext>
            </a:extLst>
          </p:cNvPr>
          <p:cNvSpPr/>
          <p:nvPr/>
        </p:nvSpPr>
        <p:spPr>
          <a:xfrm>
            <a:off x="3808262" y="372209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1" name="Action Button: Custom 16">
            <a:hlinkClick r:id="" action="ppaction://noaction" highlightClick="1">
              <a:snd r:embed="rId13" name="9.1.2.2 slide 12 5b.wav"/>
            </a:hlinkClick>
            <a:extLst>
              <a:ext uri="{FF2B5EF4-FFF2-40B4-BE49-F238E27FC236}">
                <a16:creationId xmlns:a16="http://schemas.microsoft.com/office/drawing/2014/main" id="{1D439C60-5708-4E75-BBC1-0075662782EC}"/>
              </a:ext>
            </a:extLst>
          </p:cNvPr>
          <p:cNvSpPr/>
          <p:nvPr/>
        </p:nvSpPr>
        <p:spPr>
          <a:xfrm>
            <a:off x="3808262" y="424534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2" name="Action Button: Custom 16">
            <a:hlinkClick r:id="" action="ppaction://noaction" highlightClick="1">
              <a:snd r:embed="rId14" name="9.1.2.2 slide 12 6b.wav"/>
            </a:hlinkClick>
            <a:extLst>
              <a:ext uri="{FF2B5EF4-FFF2-40B4-BE49-F238E27FC236}">
                <a16:creationId xmlns:a16="http://schemas.microsoft.com/office/drawing/2014/main" id="{5EBA8F7B-8070-4F9F-97CF-EFF428139625}"/>
              </a:ext>
            </a:extLst>
          </p:cNvPr>
          <p:cNvSpPr/>
          <p:nvPr/>
        </p:nvSpPr>
        <p:spPr>
          <a:xfrm>
            <a:off x="3818513" y="474326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3" name="Action Button: Custom 16">
            <a:hlinkClick r:id="" action="ppaction://noaction" highlightClick="1">
              <a:snd r:embed="rId15" name="9.1.2.2 slide 12 7b.wav"/>
            </a:hlinkClick>
            <a:extLst>
              <a:ext uri="{FF2B5EF4-FFF2-40B4-BE49-F238E27FC236}">
                <a16:creationId xmlns:a16="http://schemas.microsoft.com/office/drawing/2014/main" id="{CC707684-35F7-4FA5-953B-5CBD384228FA}"/>
              </a:ext>
            </a:extLst>
          </p:cNvPr>
          <p:cNvSpPr/>
          <p:nvPr/>
        </p:nvSpPr>
        <p:spPr>
          <a:xfrm>
            <a:off x="3808262" y="530933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4" name="Action Button: Custom 16">
            <a:hlinkClick r:id="" action="ppaction://noaction" highlightClick="1">
              <a:snd r:embed="rId16" name="9.1.2.2 slide 12 8b.wav"/>
            </a:hlinkClick>
            <a:extLst>
              <a:ext uri="{FF2B5EF4-FFF2-40B4-BE49-F238E27FC236}">
                <a16:creationId xmlns:a16="http://schemas.microsoft.com/office/drawing/2014/main" id="{A1886ECC-77D4-4441-A6E9-3F9CF5FCEB63}"/>
              </a:ext>
            </a:extLst>
          </p:cNvPr>
          <p:cNvSpPr/>
          <p:nvPr/>
        </p:nvSpPr>
        <p:spPr>
          <a:xfrm>
            <a:off x="3808262" y="58206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 name="Picture 8" descr="A picture containing text, vector graphics&#10;&#10;Description automatically generated">
            <a:extLst>
              <a:ext uri="{FF2B5EF4-FFF2-40B4-BE49-F238E27FC236}">
                <a16:creationId xmlns:a16="http://schemas.microsoft.com/office/drawing/2014/main" id="{403E0ED3-33E0-456B-8C44-0895A6F7C59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751067" y="4373282"/>
            <a:ext cx="1499894" cy="2026796"/>
          </a:xfrm>
          <a:prstGeom prst="rect">
            <a:avLst/>
          </a:prstGeom>
        </p:spPr>
      </p:pic>
      <p:pic>
        <p:nvPicPr>
          <p:cNvPr id="46" name="Picture 45" descr="A picture containing text, vector graphics&#10;&#10;Description automatically generated">
            <a:extLst>
              <a:ext uri="{FF2B5EF4-FFF2-40B4-BE49-F238E27FC236}">
                <a16:creationId xmlns:a16="http://schemas.microsoft.com/office/drawing/2014/main" id="{9884B6B9-8562-4A45-90C5-CB4A6EAD36D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445707" y="4743267"/>
            <a:ext cx="1612660" cy="1645937"/>
          </a:xfrm>
          <a:prstGeom prst="rect">
            <a:avLst/>
          </a:prstGeom>
        </p:spPr>
      </p:pic>
    </p:spTree>
    <p:extLst>
      <p:ext uri="{BB962C8B-B14F-4D97-AF65-F5344CB8AC3E}">
        <p14:creationId xmlns:p14="http://schemas.microsoft.com/office/powerpoint/2010/main" val="180476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098" name="Picture 2" descr="Stretching, Sports, Woman, Athlete, Fitness, Sport">
            <a:extLst>
              <a:ext uri="{FF2B5EF4-FFF2-40B4-BE49-F238E27FC236}">
                <a16:creationId xmlns:a16="http://schemas.microsoft.com/office/drawing/2014/main" id="{ACCB7BDD-5802-4EDF-B82F-53058A4813C1}"/>
              </a:ext>
            </a:extLst>
          </p:cNvPr>
          <p:cNvPicPr>
            <a:picLocks noChangeAspect="1" noChangeArrowheads="1"/>
          </p:cNvPicPr>
          <p:nvPr/>
        </p:nvPicPr>
        <p:blipFill rotWithShape="1">
          <a:blip r:embed="rId4">
            <a:alphaModFix amt="50000"/>
            <a:extLst>
              <a:ext uri="{28A0092B-C50C-407E-A947-70E740481C1C}">
                <a14:useLocalDpi xmlns:a14="http://schemas.microsoft.com/office/drawing/2010/main" val="0"/>
              </a:ext>
            </a:extLst>
          </a:blip>
          <a:srcRect l="20312" t="18356" r="463"/>
          <a:stretch/>
        </p:blipFill>
        <p:spPr bwMode="auto">
          <a:xfrm>
            <a:off x="0" y="0"/>
            <a:ext cx="12192000" cy="64128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1" y="150299"/>
            <a:ext cx="4889557" cy="869950"/>
          </a:xfrm>
          <a:prstGeom prst="rect">
            <a:avLst/>
          </a:prstGeom>
        </p:spPr>
      </p:pic>
      <p:sp>
        <p:nvSpPr>
          <p:cNvPr id="4" name="Title 3"/>
          <p:cNvSpPr>
            <a:spLocks noGrp="1"/>
          </p:cNvSpPr>
          <p:nvPr>
            <p:ph type="title"/>
          </p:nvPr>
        </p:nvSpPr>
        <p:spPr>
          <a:xfrm>
            <a:off x="-75598" y="171713"/>
            <a:ext cx="4486809" cy="707849"/>
          </a:xfrm>
        </p:spPr>
        <p:txBody>
          <a:bodyPr>
            <a:normAutofit fontScale="90000"/>
          </a:bodyPr>
          <a:lstStyle/>
          <a:p>
            <a:r>
              <a:rPr lang="en-GB" sz="3600" b="1" dirty="0">
                <a:solidFill>
                  <a:schemeClr val="bg1"/>
                </a:solidFill>
              </a:rPr>
              <a:t>Am </a:t>
            </a:r>
            <a:r>
              <a:rPr lang="en-GB" sz="3600" b="1" dirty="0" err="1">
                <a:solidFill>
                  <a:schemeClr val="bg1"/>
                </a:solidFill>
              </a:rPr>
              <a:t>Fitnesscamp</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50504" y="212862"/>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4738842" y="259678"/>
            <a:ext cx="4661659" cy="769441"/>
          </a:xfrm>
          <a:prstGeom prst="rect">
            <a:avLst/>
          </a:prstGeom>
          <a:solidFill>
            <a:srgbClr val="FFF4E7"/>
          </a:solidFill>
        </p:spPr>
        <p:txBody>
          <a:bodyPr wrap="square" rtlCol="0">
            <a:spAutoFit/>
          </a:bodyPr>
          <a:lstStyle/>
          <a:p>
            <a:r>
              <a:rPr lang="en-US" sz="2200" dirty="0" err="1">
                <a:solidFill>
                  <a:schemeClr val="accent5">
                    <a:lumMod val="50000"/>
                  </a:schemeClr>
                </a:solidFill>
              </a:rPr>
              <a:t>Hör</a:t>
            </a:r>
            <a:r>
              <a:rPr lang="en-US" sz="2200" dirty="0">
                <a:solidFill>
                  <a:schemeClr val="accent5">
                    <a:lumMod val="50000"/>
                  </a:schemeClr>
                </a:solidFill>
              </a:rPr>
              <a:t> </a:t>
            </a:r>
            <a:r>
              <a:rPr lang="en-US" sz="2200" dirty="0" err="1">
                <a:solidFill>
                  <a:schemeClr val="accent5">
                    <a:lumMod val="50000"/>
                  </a:schemeClr>
                </a:solidFill>
              </a:rPr>
              <a:t>nochmal</a:t>
            </a:r>
            <a:r>
              <a:rPr lang="en-US" sz="2200" dirty="0">
                <a:solidFill>
                  <a:schemeClr val="accent5">
                    <a:lumMod val="50000"/>
                  </a:schemeClr>
                </a:solidFill>
              </a:rPr>
              <a:t> </a:t>
            </a:r>
            <a:r>
              <a:rPr lang="en-US" sz="2200" dirty="0" err="1">
                <a:solidFill>
                  <a:schemeClr val="accent5">
                    <a:lumMod val="50000"/>
                  </a:schemeClr>
                </a:solidFill>
              </a:rPr>
              <a:t>zu</a:t>
            </a:r>
            <a:r>
              <a:rPr lang="en-US" sz="2200" dirty="0">
                <a:solidFill>
                  <a:schemeClr val="accent5">
                    <a:lumMod val="50000"/>
                  </a:schemeClr>
                </a:solidFill>
              </a:rPr>
              <a:t>.  </a:t>
            </a:r>
            <a:br>
              <a:rPr lang="en-US" sz="2200" dirty="0">
                <a:solidFill>
                  <a:schemeClr val="accent5">
                    <a:lumMod val="50000"/>
                  </a:schemeClr>
                </a:solidFill>
              </a:rPr>
            </a:br>
            <a:r>
              <a:rPr lang="en-US" sz="2200" dirty="0" err="1">
                <a:solidFill>
                  <a:schemeClr val="accent5">
                    <a:lumMod val="50000"/>
                  </a:schemeClr>
                </a:solidFill>
              </a:rPr>
              <a:t>Schreib</a:t>
            </a:r>
            <a:r>
              <a:rPr lang="en-US" sz="2200" dirty="0">
                <a:solidFill>
                  <a:schemeClr val="accent5">
                    <a:lumMod val="50000"/>
                  </a:schemeClr>
                </a:solidFill>
              </a:rPr>
              <a:t> die </a:t>
            </a:r>
            <a:r>
              <a:rPr lang="en-US" sz="2200" dirty="0" err="1">
                <a:solidFill>
                  <a:schemeClr val="accent5">
                    <a:lumMod val="50000"/>
                  </a:schemeClr>
                </a:solidFill>
              </a:rPr>
              <a:t>Aktivität</a:t>
            </a:r>
            <a:r>
              <a:rPr lang="en-US" sz="2200" dirty="0">
                <a:solidFill>
                  <a:schemeClr val="accent5">
                    <a:lumMod val="50000"/>
                  </a:schemeClr>
                </a:solidFill>
              </a:rPr>
              <a:t> auf </a:t>
            </a:r>
            <a:r>
              <a:rPr lang="en-US" sz="2200" dirty="0" err="1">
                <a:solidFill>
                  <a:schemeClr val="accent5">
                    <a:lumMod val="50000"/>
                  </a:schemeClr>
                </a:solidFill>
              </a:rPr>
              <a:t>Englisch</a:t>
            </a:r>
            <a:r>
              <a:rPr lang="en-US" sz="2200" dirty="0">
                <a:solidFill>
                  <a:schemeClr val="accent5">
                    <a:lumMod val="50000"/>
                  </a:schemeClr>
                </a:solidFill>
              </a:rPr>
              <a:t>.</a:t>
            </a:r>
          </a:p>
        </p:txBody>
      </p:sp>
      <p:pic>
        <p:nvPicPr>
          <p:cNvPr id="7" name="Graphic 6" descr="Marketing">
            <a:extLst>
              <a:ext uri="{FF2B5EF4-FFF2-40B4-BE49-F238E27FC236}">
                <a16:creationId xmlns:a16="http://schemas.microsoft.com/office/drawing/2014/main" id="{A3B18DCD-215D-42EC-9DBB-B3F00244EA9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3308" y="1155134"/>
            <a:ext cx="1670068" cy="1670068"/>
          </a:xfrm>
          <a:prstGeom prst="rect">
            <a:avLst/>
          </a:prstGeom>
        </p:spPr>
      </p:pic>
      <p:graphicFrame>
        <p:nvGraphicFramePr>
          <p:cNvPr id="2" name="Table 8">
            <a:extLst>
              <a:ext uri="{FF2B5EF4-FFF2-40B4-BE49-F238E27FC236}">
                <a16:creationId xmlns:a16="http://schemas.microsoft.com/office/drawing/2014/main" id="{7F5E5910-8512-4569-A309-38A2776F098B}"/>
              </a:ext>
            </a:extLst>
          </p:cNvPr>
          <p:cNvGraphicFramePr>
            <a:graphicFrameLocks noGrp="1"/>
          </p:cNvGraphicFramePr>
          <p:nvPr>
            <p:extLst>
              <p:ext uri="{D42A27DB-BD31-4B8C-83A1-F6EECF244321}">
                <p14:modId xmlns:p14="http://schemas.microsoft.com/office/powerpoint/2010/main" val="4064971670"/>
              </p:ext>
            </p:extLst>
          </p:nvPr>
        </p:nvGraphicFramePr>
        <p:xfrm>
          <a:off x="772694" y="1103395"/>
          <a:ext cx="11178920" cy="5194908"/>
        </p:xfrm>
        <a:graphic>
          <a:graphicData uri="http://schemas.openxmlformats.org/drawingml/2006/table">
            <a:tbl>
              <a:tblPr firstRow="1" bandRow="1">
                <a:tableStyleId>{1E171933-4619-4E11-9A3F-F7608DF75F80}</a:tableStyleId>
              </a:tblPr>
              <a:tblGrid>
                <a:gridCol w="5589460">
                  <a:extLst>
                    <a:ext uri="{9D8B030D-6E8A-4147-A177-3AD203B41FA5}">
                      <a16:colId xmlns:a16="http://schemas.microsoft.com/office/drawing/2014/main" val="4212669900"/>
                    </a:ext>
                  </a:extLst>
                </a:gridCol>
                <a:gridCol w="5589460">
                  <a:extLst>
                    <a:ext uri="{9D8B030D-6E8A-4147-A177-3AD203B41FA5}">
                      <a16:colId xmlns:a16="http://schemas.microsoft.com/office/drawing/2014/main" val="2759571706"/>
                    </a:ext>
                  </a:extLst>
                </a:gridCol>
              </a:tblGrid>
              <a:tr h="865818">
                <a:tc>
                  <a:txBody>
                    <a:bodyPr/>
                    <a:lstStyle/>
                    <a:p>
                      <a:pPr algn="ctr"/>
                      <a:r>
                        <a:rPr lang="en-GB" sz="2400" dirty="0"/>
                        <a:t>You (all) will…</a:t>
                      </a:r>
                    </a:p>
                  </a:txBody>
                  <a:tcPr anchor="ctr"/>
                </a:tc>
                <a:tc>
                  <a:txBody>
                    <a:bodyPr/>
                    <a:lstStyle/>
                    <a:p>
                      <a:pPr algn="ctr"/>
                      <a:r>
                        <a:rPr lang="en-GB" sz="2400" dirty="0"/>
                        <a:t>We will…</a:t>
                      </a:r>
                    </a:p>
                  </a:txBody>
                  <a:tcPr anchor="ctr"/>
                </a:tc>
                <a:extLst>
                  <a:ext uri="{0D108BD9-81ED-4DB2-BD59-A6C34878D82A}">
                    <a16:rowId xmlns:a16="http://schemas.microsoft.com/office/drawing/2014/main" val="2331391085"/>
                  </a:ext>
                </a:extLst>
              </a:tr>
              <a:tr h="4329090">
                <a:tc>
                  <a:txBody>
                    <a:bodyPr/>
                    <a:lstStyle/>
                    <a:p>
                      <a:endParaRPr lang="en-GB" sz="2400" dirty="0"/>
                    </a:p>
                    <a:p>
                      <a:endParaRPr lang="en-GB" sz="2400" dirty="0"/>
                    </a:p>
                    <a:p>
                      <a:endParaRPr lang="en-GB" sz="2400" dirty="0"/>
                    </a:p>
                    <a:p>
                      <a:endParaRPr lang="en-GB" sz="2400" dirty="0"/>
                    </a:p>
                    <a:p>
                      <a:endParaRPr lang="en-GB" sz="2400" dirty="0"/>
                    </a:p>
                    <a:p>
                      <a:endParaRPr lang="en-GB" sz="2400" dirty="0"/>
                    </a:p>
                  </a:txBody>
                  <a:tcPr/>
                </a:tc>
                <a:tc>
                  <a:txBody>
                    <a:bodyPr/>
                    <a:lstStyle/>
                    <a:p>
                      <a:endParaRPr lang="en-GB" sz="2400" dirty="0"/>
                    </a:p>
                  </a:txBody>
                  <a:tcPr/>
                </a:tc>
                <a:extLst>
                  <a:ext uri="{0D108BD9-81ED-4DB2-BD59-A6C34878D82A}">
                    <a16:rowId xmlns:a16="http://schemas.microsoft.com/office/drawing/2014/main" val="3881577276"/>
                  </a:ext>
                </a:extLst>
              </a:tr>
            </a:tbl>
          </a:graphicData>
        </a:graphic>
      </p:graphicFrame>
      <p:sp>
        <p:nvSpPr>
          <p:cNvPr id="34" name="TextBox 33">
            <a:extLst>
              <a:ext uri="{FF2B5EF4-FFF2-40B4-BE49-F238E27FC236}">
                <a16:creationId xmlns:a16="http://schemas.microsoft.com/office/drawing/2014/main" id="{67D62973-6FDA-4F96-87EC-D59FB00F1224}"/>
              </a:ext>
            </a:extLst>
          </p:cNvPr>
          <p:cNvSpPr txBox="1"/>
          <p:nvPr/>
        </p:nvSpPr>
        <p:spPr>
          <a:xfrm>
            <a:off x="1105853" y="2009023"/>
            <a:ext cx="3730565" cy="461665"/>
          </a:xfrm>
          <a:prstGeom prst="rect">
            <a:avLst/>
          </a:prstGeom>
          <a:noFill/>
        </p:spPr>
        <p:txBody>
          <a:bodyPr wrap="square" rtlCol="0">
            <a:spAutoFit/>
          </a:bodyPr>
          <a:lstStyle/>
          <a:p>
            <a:pPr algn="ctr"/>
            <a:r>
              <a:rPr lang="en-GB" sz="2400" dirty="0">
                <a:solidFill>
                  <a:schemeClr val="accent5">
                    <a:lumMod val="50000"/>
                  </a:schemeClr>
                </a:solidFill>
              </a:rPr>
              <a:t>practise running at 5am</a:t>
            </a:r>
          </a:p>
        </p:txBody>
      </p:sp>
      <p:sp>
        <p:nvSpPr>
          <p:cNvPr id="37" name="TextBox 36">
            <a:extLst>
              <a:ext uri="{FF2B5EF4-FFF2-40B4-BE49-F238E27FC236}">
                <a16:creationId xmlns:a16="http://schemas.microsoft.com/office/drawing/2014/main" id="{FF303FE9-BC2F-41A5-9C36-30F50C7D8348}"/>
              </a:ext>
            </a:extLst>
          </p:cNvPr>
          <p:cNvSpPr txBox="1"/>
          <p:nvPr/>
        </p:nvSpPr>
        <p:spPr>
          <a:xfrm>
            <a:off x="6947211" y="2417689"/>
            <a:ext cx="4850602" cy="461665"/>
          </a:xfrm>
          <a:prstGeom prst="rect">
            <a:avLst/>
          </a:prstGeom>
          <a:noFill/>
        </p:spPr>
        <p:txBody>
          <a:bodyPr wrap="square" rtlCol="0">
            <a:spAutoFit/>
          </a:bodyPr>
          <a:lstStyle/>
          <a:p>
            <a:pPr algn="ctr"/>
            <a:r>
              <a:rPr lang="en-GB" sz="2400" dirty="0">
                <a:solidFill>
                  <a:schemeClr val="accent5">
                    <a:lumMod val="50000"/>
                  </a:schemeClr>
                </a:solidFill>
              </a:rPr>
              <a:t>mostly eat nothing before 8am</a:t>
            </a:r>
          </a:p>
        </p:txBody>
      </p:sp>
      <p:sp>
        <p:nvSpPr>
          <p:cNvPr id="38" name="TextBox 37">
            <a:extLst>
              <a:ext uri="{FF2B5EF4-FFF2-40B4-BE49-F238E27FC236}">
                <a16:creationId xmlns:a16="http://schemas.microsoft.com/office/drawing/2014/main" id="{3C0EFD36-605B-4819-AA35-C68AEEC532CB}"/>
              </a:ext>
            </a:extLst>
          </p:cNvPr>
          <p:cNvSpPr txBox="1"/>
          <p:nvPr/>
        </p:nvSpPr>
        <p:spPr>
          <a:xfrm>
            <a:off x="949736" y="3037059"/>
            <a:ext cx="4658041" cy="461665"/>
          </a:xfrm>
          <a:prstGeom prst="rect">
            <a:avLst/>
          </a:prstGeom>
          <a:noFill/>
        </p:spPr>
        <p:txBody>
          <a:bodyPr wrap="square" rtlCol="0">
            <a:spAutoFit/>
          </a:bodyPr>
          <a:lstStyle/>
          <a:p>
            <a:pPr algn="ctr"/>
            <a:r>
              <a:rPr lang="en-GB" sz="2400" dirty="0">
                <a:solidFill>
                  <a:schemeClr val="accent5">
                    <a:lumMod val="50000"/>
                  </a:schemeClr>
                </a:solidFill>
              </a:rPr>
              <a:t>increase your achievement</a:t>
            </a:r>
          </a:p>
        </p:txBody>
      </p:sp>
      <p:sp>
        <p:nvSpPr>
          <p:cNvPr id="39" name="TextBox 38">
            <a:extLst>
              <a:ext uri="{FF2B5EF4-FFF2-40B4-BE49-F238E27FC236}">
                <a16:creationId xmlns:a16="http://schemas.microsoft.com/office/drawing/2014/main" id="{CBDA5CE5-3138-44D6-8FDD-DA0283C07413}"/>
              </a:ext>
            </a:extLst>
          </p:cNvPr>
          <p:cNvSpPr txBox="1"/>
          <p:nvPr/>
        </p:nvSpPr>
        <p:spPr>
          <a:xfrm>
            <a:off x="573191" y="3544160"/>
            <a:ext cx="4658041" cy="461665"/>
          </a:xfrm>
          <a:prstGeom prst="rect">
            <a:avLst/>
          </a:prstGeom>
          <a:noFill/>
        </p:spPr>
        <p:txBody>
          <a:bodyPr wrap="square" rtlCol="0">
            <a:spAutoFit/>
          </a:bodyPr>
          <a:lstStyle/>
          <a:p>
            <a:pPr algn="ctr"/>
            <a:r>
              <a:rPr lang="en-GB" sz="2400" dirty="0">
                <a:solidFill>
                  <a:schemeClr val="accent5">
                    <a:lumMod val="50000"/>
                  </a:schemeClr>
                </a:solidFill>
              </a:rPr>
              <a:t>develop a strong mind</a:t>
            </a:r>
          </a:p>
        </p:txBody>
      </p:sp>
      <p:sp>
        <p:nvSpPr>
          <p:cNvPr id="40" name="TextBox 39">
            <a:extLst>
              <a:ext uri="{FF2B5EF4-FFF2-40B4-BE49-F238E27FC236}">
                <a16:creationId xmlns:a16="http://schemas.microsoft.com/office/drawing/2014/main" id="{D7FF608B-78C7-47E2-AE1B-E10B0967D1AA}"/>
              </a:ext>
            </a:extLst>
          </p:cNvPr>
          <p:cNvSpPr txBox="1"/>
          <p:nvPr/>
        </p:nvSpPr>
        <p:spPr>
          <a:xfrm>
            <a:off x="6738327" y="4087843"/>
            <a:ext cx="4658041" cy="461665"/>
          </a:xfrm>
          <a:prstGeom prst="rect">
            <a:avLst/>
          </a:prstGeom>
          <a:noFill/>
        </p:spPr>
        <p:txBody>
          <a:bodyPr wrap="square" rtlCol="0">
            <a:spAutoFit/>
          </a:bodyPr>
          <a:lstStyle/>
          <a:p>
            <a:pPr algn="ctr"/>
            <a:r>
              <a:rPr lang="en-GB" sz="2400" dirty="0">
                <a:solidFill>
                  <a:schemeClr val="accent5">
                    <a:lumMod val="50000"/>
                  </a:schemeClr>
                </a:solidFill>
              </a:rPr>
              <a:t>demand help loudly </a:t>
            </a:r>
          </a:p>
        </p:txBody>
      </p:sp>
      <p:sp>
        <p:nvSpPr>
          <p:cNvPr id="41" name="TextBox 40">
            <a:extLst>
              <a:ext uri="{FF2B5EF4-FFF2-40B4-BE49-F238E27FC236}">
                <a16:creationId xmlns:a16="http://schemas.microsoft.com/office/drawing/2014/main" id="{B7549620-1C75-4210-903F-C587549E0F51}"/>
              </a:ext>
            </a:extLst>
          </p:cNvPr>
          <p:cNvSpPr txBox="1"/>
          <p:nvPr/>
        </p:nvSpPr>
        <p:spPr>
          <a:xfrm>
            <a:off x="6486946" y="4661829"/>
            <a:ext cx="5464667" cy="830997"/>
          </a:xfrm>
          <a:prstGeom prst="rect">
            <a:avLst/>
          </a:prstGeom>
          <a:noFill/>
        </p:spPr>
        <p:txBody>
          <a:bodyPr wrap="square" rtlCol="0">
            <a:spAutoFit/>
          </a:bodyPr>
          <a:lstStyle/>
          <a:p>
            <a:pPr algn="ctr"/>
            <a:r>
              <a:rPr lang="en-GB" sz="2400" dirty="0">
                <a:solidFill>
                  <a:schemeClr val="accent5">
                    <a:lumMod val="50000"/>
                  </a:schemeClr>
                </a:solidFill>
              </a:rPr>
              <a:t>have the duty to develop at least some muscles</a:t>
            </a:r>
          </a:p>
        </p:txBody>
      </p:sp>
      <p:sp>
        <p:nvSpPr>
          <p:cNvPr id="42" name="TextBox 41">
            <a:extLst>
              <a:ext uri="{FF2B5EF4-FFF2-40B4-BE49-F238E27FC236}">
                <a16:creationId xmlns:a16="http://schemas.microsoft.com/office/drawing/2014/main" id="{F6A7A933-1E9B-4CE5-A63E-7B24A8B3D8EC}"/>
              </a:ext>
            </a:extLst>
          </p:cNvPr>
          <p:cNvSpPr txBox="1"/>
          <p:nvPr/>
        </p:nvSpPr>
        <p:spPr>
          <a:xfrm>
            <a:off x="949735" y="5144221"/>
            <a:ext cx="4658041" cy="830997"/>
          </a:xfrm>
          <a:prstGeom prst="rect">
            <a:avLst/>
          </a:prstGeom>
          <a:noFill/>
        </p:spPr>
        <p:txBody>
          <a:bodyPr wrap="square" rtlCol="0">
            <a:spAutoFit/>
          </a:bodyPr>
          <a:lstStyle/>
          <a:p>
            <a:pPr algn="ctr"/>
            <a:r>
              <a:rPr lang="en-GB" sz="2400" dirty="0">
                <a:solidFill>
                  <a:schemeClr val="accent5">
                    <a:lumMod val="50000"/>
                  </a:schemeClr>
                </a:solidFill>
              </a:rPr>
              <a:t>hope for the end – although you are young and strong</a:t>
            </a:r>
          </a:p>
        </p:txBody>
      </p:sp>
      <p:sp>
        <p:nvSpPr>
          <p:cNvPr id="43" name="TextBox 42">
            <a:extLst>
              <a:ext uri="{FF2B5EF4-FFF2-40B4-BE49-F238E27FC236}">
                <a16:creationId xmlns:a16="http://schemas.microsoft.com/office/drawing/2014/main" id="{894462C9-3FF2-4D64-A196-7E0EF2B45788}"/>
              </a:ext>
            </a:extLst>
          </p:cNvPr>
          <p:cNvSpPr txBox="1"/>
          <p:nvPr/>
        </p:nvSpPr>
        <p:spPr>
          <a:xfrm>
            <a:off x="6486945" y="5422197"/>
            <a:ext cx="5464667" cy="830997"/>
          </a:xfrm>
          <a:prstGeom prst="rect">
            <a:avLst/>
          </a:prstGeom>
          <a:noFill/>
        </p:spPr>
        <p:txBody>
          <a:bodyPr wrap="square" rtlCol="0">
            <a:spAutoFit/>
          </a:bodyPr>
          <a:lstStyle/>
          <a:p>
            <a:pPr algn="ctr"/>
            <a:r>
              <a:rPr lang="en-GB" sz="2400" dirty="0">
                <a:solidFill>
                  <a:schemeClr val="accent5">
                    <a:lumMod val="50000"/>
                  </a:schemeClr>
                </a:solidFill>
              </a:rPr>
              <a:t>enjoy going back to school (although we usually love holidays)</a:t>
            </a:r>
          </a:p>
        </p:txBody>
      </p:sp>
      <p:sp>
        <p:nvSpPr>
          <p:cNvPr id="10" name="Action Button: Custom 16">
            <a:hlinkClick r:id="" action="ppaction://noaction" highlightClick="1">
              <a:snd r:embed="rId8" name="9.1.2.2 slide 13 1.wav"/>
            </a:hlinkClick>
            <a:extLst>
              <a:ext uri="{FF2B5EF4-FFF2-40B4-BE49-F238E27FC236}">
                <a16:creationId xmlns:a16="http://schemas.microsoft.com/office/drawing/2014/main" id="{B5F249F2-C26E-492D-9701-8C9DF04BA489}"/>
              </a:ext>
            </a:extLst>
          </p:cNvPr>
          <p:cNvSpPr/>
          <p:nvPr/>
        </p:nvSpPr>
        <p:spPr>
          <a:xfrm>
            <a:off x="189386" y="202437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Rectangle: Rounded Corners 34">
            <a:extLst>
              <a:ext uri="{FF2B5EF4-FFF2-40B4-BE49-F238E27FC236}">
                <a16:creationId xmlns:a16="http://schemas.microsoft.com/office/drawing/2014/main" id="{D9268C42-D938-467E-8029-F8FF1BBEC68D}"/>
              </a:ext>
            </a:extLst>
          </p:cNvPr>
          <p:cNvSpPr/>
          <p:nvPr/>
        </p:nvSpPr>
        <p:spPr>
          <a:xfrm>
            <a:off x="9429982" y="671674"/>
            <a:ext cx="2711018" cy="69714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Hilfe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help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Muskel</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muscle</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4" name="Action Button: Custom 16">
            <a:hlinkClick r:id="" action="ppaction://noaction" highlightClick="1">
              <a:snd r:embed="rId9" name="9.1.2.2 slide 13 2.wav"/>
            </a:hlinkClick>
            <a:extLst>
              <a:ext uri="{FF2B5EF4-FFF2-40B4-BE49-F238E27FC236}">
                <a16:creationId xmlns:a16="http://schemas.microsoft.com/office/drawing/2014/main" id="{62191DEE-6CE7-4A83-B358-E0EC63F5C59D}"/>
              </a:ext>
            </a:extLst>
          </p:cNvPr>
          <p:cNvSpPr/>
          <p:nvPr/>
        </p:nvSpPr>
        <p:spPr>
          <a:xfrm>
            <a:off x="179269" y="2522955"/>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5" name="Action Button: Custom 16">
            <a:hlinkClick r:id="" action="ppaction://noaction" highlightClick="1">
              <a:snd r:embed="rId10" name="9.1.2.2 slide 13 3.wav"/>
            </a:hlinkClick>
            <a:extLst>
              <a:ext uri="{FF2B5EF4-FFF2-40B4-BE49-F238E27FC236}">
                <a16:creationId xmlns:a16="http://schemas.microsoft.com/office/drawing/2014/main" id="{898DBF8E-D3A7-45ED-AE72-DF647846FBD9}"/>
              </a:ext>
            </a:extLst>
          </p:cNvPr>
          <p:cNvSpPr/>
          <p:nvPr/>
        </p:nvSpPr>
        <p:spPr>
          <a:xfrm>
            <a:off x="168782" y="30891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6" name="Action Button: Custom 16">
            <a:hlinkClick r:id="" action="ppaction://noaction" highlightClick="1">
              <a:snd r:embed="rId11" name="9.1.2.2 slide 13 4.wav"/>
            </a:hlinkClick>
            <a:extLst>
              <a:ext uri="{FF2B5EF4-FFF2-40B4-BE49-F238E27FC236}">
                <a16:creationId xmlns:a16="http://schemas.microsoft.com/office/drawing/2014/main" id="{59728558-3335-4E30-A2ED-7543C78B15CC}"/>
              </a:ext>
            </a:extLst>
          </p:cNvPr>
          <p:cNvSpPr/>
          <p:nvPr/>
        </p:nvSpPr>
        <p:spPr>
          <a:xfrm>
            <a:off x="163447" y="363936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7" name="Action Button: Custom 16">
            <a:hlinkClick r:id="" action="ppaction://noaction" highlightClick="1">
              <a:snd r:embed="rId12" name="9.1.2.2 slide 13 5.wav"/>
            </a:hlinkClick>
            <a:extLst>
              <a:ext uri="{FF2B5EF4-FFF2-40B4-BE49-F238E27FC236}">
                <a16:creationId xmlns:a16="http://schemas.microsoft.com/office/drawing/2014/main" id="{7130F8D3-D852-4110-82DB-8D982E1EDAE7}"/>
              </a:ext>
            </a:extLst>
          </p:cNvPr>
          <p:cNvSpPr/>
          <p:nvPr/>
        </p:nvSpPr>
        <p:spPr>
          <a:xfrm>
            <a:off x="163447" y="41915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8" name="Action Button: Custom 16">
            <a:hlinkClick r:id="" action="ppaction://noaction" highlightClick="1">
              <a:snd r:embed="rId13" name="9.1.2.2 slide 13 6.wav"/>
            </a:hlinkClick>
            <a:extLst>
              <a:ext uri="{FF2B5EF4-FFF2-40B4-BE49-F238E27FC236}">
                <a16:creationId xmlns:a16="http://schemas.microsoft.com/office/drawing/2014/main" id="{E33BC9AE-7243-42F9-AFFE-1584DDE5FEF9}"/>
              </a:ext>
            </a:extLst>
          </p:cNvPr>
          <p:cNvSpPr/>
          <p:nvPr/>
        </p:nvSpPr>
        <p:spPr>
          <a:xfrm>
            <a:off x="163447" y="47950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9" name="Action Button: Custom 16">
            <a:hlinkClick r:id="" action="ppaction://noaction" highlightClick="1">
              <a:snd r:embed="rId14" name="9.1.2.2 slide 13 7.wav"/>
            </a:hlinkClick>
            <a:extLst>
              <a:ext uri="{FF2B5EF4-FFF2-40B4-BE49-F238E27FC236}">
                <a16:creationId xmlns:a16="http://schemas.microsoft.com/office/drawing/2014/main" id="{5E9FF126-F8AE-4173-8BAA-6617C554D886}"/>
              </a:ext>
            </a:extLst>
          </p:cNvPr>
          <p:cNvSpPr/>
          <p:nvPr/>
        </p:nvSpPr>
        <p:spPr>
          <a:xfrm>
            <a:off x="153196" y="532103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0" name="Action Button: Custom 16">
            <a:hlinkClick r:id="" action="ppaction://noaction" highlightClick="1">
              <a:snd r:embed="rId15" name="9.1.2.2 slide 13 8.wav"/>
            </a:hlinkClick>
            <a:extLst>
              <a:ext uri="{FF2B5EF4-FFF2-40B4-BE49-F238E27FC236}">
                <a16:creationId xmlns:a16="http://schemas.microsoft.com/office/drawing/2014/main" id="{0FCB3437-3AED-4E46-A4A0-ADA43233AA6F}"/>
              </a:ext>
            </a:extLst>
          </p:cNvPr>
          <p:cNvSpPr/>
          <p:nvPr/>
        </p:nvSpPr>
        <p:spPr>
          <a:xfrm>
            <a:off x="163447" y="58442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Tree>
    <p:extLst>
      <p:ext uri="{BB962C8B-B14F-4D97-AF65-F5344CB8AC3E}">
        <p14:creationId xmlns:p14="http://schemas.microsoft.com/office/powerpoint/2010/main" val="3954723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7" grpId="0"/>
      <p:bldP spid="38" grpId="0"/>
      <p:bldP spid="39" grpId="0"/>
      <p:bldP spid="40" grpId="0"/>
      <p:bldP spid="41" grpId="0"/>
      <p:bldP spid="42" grpId="0"/>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6" name="Picture 6" descr="Woman, Athlete, Running, Exercise, Sprint, Cinder-Track">
            <a:extLst>
              <a:ext uri="{FF2B5EF4-FFF2-40B4-BE49-F238E27FC236}">
                <a16:creationId xmlns:a16="http://schemas.microsoft.com/office/drawing/2014/main" id="{1CC54327-CF64-46DD-BB50-B54F8C54E961}"/>
              </a:ext>
            </a:extLst>
          </p:cNvPr>
          <p:cNvPicPr>
            <a:picLocks noChangeAspect="1" noChangeArrowheads="1"/>
          </p:cNvPicPr>
          <p:nvPr/>
        </p:nvPicPr>
        <p:blipFill rotWithShape="1">
          <a:blip r:embed="rId4">
            <a:alphaModFix amt="37000"/>
            <a:extLst>
              <a:ext uri="{28A0092B-C50C-407E-A947-70E740481C1C}">
                <a14:useLocalDpi xmlns:a14="http://schemas.microsoft.com/office/drawing/2010/main" val="0"/>
              </a:ext>
            </a:extLst>
          </a:blip>
          <a:srcRect l="-146" r="67632"/>
          <a:stretch/>
        </p:blipFill>
        <p:spPr bwMode="auto">
          <a:xfrm>
            <a:off x="8874100" y="732605"/>
            <a:ext cx="3331061" cy="566931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Woman, Athlete, Running, Exercise, Sprint, Cinder-Track">
            <a:extLst>
              <a:ext uri="{FF2B5EF4-FFF2-40B4-BE49-F238E27FC236}">
                <a16:creationId xmlns:a16="http://schemas.microsoft.com/office/drawing/2014/main" id="{A5A47536-046C-4DB4-9D7C-0DD3B6469784}"/>
              </a:ext>
            </a:extLst>
          </p:cNvPr>
          <p:cNvPicPr>
            <a:picLocks noChangeAspect="1" noChangeArrowheads="1"/>
          </p:cNvPicPr>
          <p:nvPr/>
        </p:nvPicPr>
        <p:blipFill rotWithShape="1">
          <a:blip r:embed="rId4">
            <a:alphaModFix amt="37000"/>
            <a:extLst>
              <a:ext uri="{28A0092B-C50C-407E-A947-70E740481C1C}">
                <a14:useLocalDpi xmlns:a14="http://schemas.microsoft.com/office/drawing/2010/main" val="0"/>
              </a:ext>
            </a:extLst>
          </a:blip>
          <a:srcRect l="-146" r="67632"/>
          <a:stretch/>
        </p:blipFill>
        <p:spPr bwMode="auto">
          <a:xfrm>
            <a:off x="-25965" y="843927"/>
            <a:ext cx="2828264" cy="555176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oman, Athlete, Running, Exercise, Sprint, Cinder-Track">
            <a:extLst>
              <a:ext uri="{FF2B5EF4-FFF2-40B4-BE49-F238E27FC236}">
                <a16:creationId xmlns:a16="http://schemas.microsoft.com/office/drawing/2014/main" id="{7D6120E9-F2B0-4AD5-AEC2-5B147C7EF38F}"/>
              </a:ext>
            </a:extLst>
          </p:cNvPr>
          <p:cNvPicPr>
            <a:picLocks noChangeAspect="1" noChangeArrowheads="1"/>
          </p:cNvPicPr>
          <p:nvPr/>
        </p:nvPicPr>
        <p:blipFill rotWithShape="1">
          <a:blip r:embed="rId4">
            <a:alphaModFix amt="37000"/>
            <a:extLst>
              <a:ext uri="{28A0092B-C50C-407E-A947-70E740481C1C}">
                <a14:useLocalDpi xmlns:a14="http://schemas.microsoft.com/office/drawing/2010/main" val="0"/>
              </a:ext>
            </a:extLst>
          </a:blip>
          <a:srcRect l="30639" t="3742" r="-527" b="-3742"/>
          <a:stretch/>
        </p:blipFill>
        <p:spPr bwMode="auto">
          <a:xfrm>
            <a:off x="2662518" y="732605"/>
            <a:ext cx="6517017" cy="58730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07712"/>
            <a:ext cx="4513069" cy="732873"/>
          </a:xfrm>
          <a:prstGeom prst="rect">
            <a:avLst/>
          </a:prstGeom>
        </p:spPr>
      </p:pic>
      <p:sp>
        <p:nvSpPr>
          <p:cNvPr id="4" name="Title 3"/>
          <p:cNvSpPr>
            <a:spLocks noGrp="1"/>
          </p:cNvSpPr>
          <p:nvPr>
            <p:ph type="title"/>
          </p:nvPr>
        </p:nvSpPr>
        <p:spPr>
          <a:xfrm>
            <a:off x="-42111" y="109128"/>
            <a:ext cx="5008225" cy="707849"/>
          </a:xfrm>
        </p:spPr>
        <p:txBody>
          <a:bodyPr>
            <a:normAutofit/>
          </a:bodyPr>
          <a:lstStyle/>
          <a:p>
            <a:r>
              <a:rPr lang="en-GB" sz="3600" b="1" dirty="0">
                <a:solidFill>
                  <a:schemeClr val="bg1"/>
                </a:solidFill>
              </a:rPr>
              <a:t>Am </a:t>
            </a:r>
            <a:r>
              <a:rPr lang="en-GB" sz="3600" b="1" dirty="0" err="1">
                <a:solidFill>
                  <a:schemeClr val="bg1"/>
                </a:solidFill>
              </a:rPr>
              <a:t>Fitnesscamp</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23223" y="153314"/>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092406" y="285071"/>
            <a:ext cx="7173053" cy="400110"/>
          </a:xfrm>
          <a:prstGeom prst="rect">
            <a:avLst/>
          </a:prstGeom>
          <a:noFill/>
        </p:spPr>
        <p:txBody>
          <a:bodyPr wrap="square" rtlCol="0">
            <a:spAutoFit/>
          </a:bodyPr>
          <a:lstStyle/>
          <a:p>
            <a:r>
              <a:rPr lang="en-US" sz="2000" dirty="0" err="1">
                <a:solidFill>
                  <a:schemeClr val="accent5">
                    <a:lumMod val="50000"/>
                  </a:schemeClr>
                </a:solidFill>
              </a:rPr>
              <a:t>Schreib</a:t>
            </a:r>
            <a:r>
              <a:rPr lang="en-US" sz="2000" dirty="0">
                <a:solidFill>
                  <a:schemeClr val="accent5">
                    <a:lumMod val="50000"/>
                  </a:schemeClr>
                </a:solidFill>
              </a:rPr>
              <a:t> die </a:t>
            </a:r>
            <a:r>
              <a:rPr lang="en-US" sz="2000" dirty="0" err="1">
                <a:solidFill>
                  <a:schemeClr val="accent5">
                    <a:lumMod val="50000"/>
                  </a:schemeClr>
                </a:solidFill>
              </a:rPr>
              <a:t>Satzhälfte</a:t>
            </a:r>
            <a:r>
              <a:rPr lang="en-US" sz="2000" dirty="0">
                <a:solidFill>
                  <a:schemeClr val="accent5">
                    <a:lumMod val="50000"/>
                  </a:schemeClr>
                </a:solidFill>
              </a:rPr>
              <a:t> </a:t>
            </a:r>
            <a:r>
              <a:rPr lang="en-US" sz="2000" dirty="0">
                <a:solidFill>
                  <a:srgbClr val="115076"/>
                </a:solidFill>
              </a:rPr>
              <a:t>A</a:t>
            </a:r>
            <a:r>
              <a:rPr lang="en-GB" sz="2000" dirty="0">
                <a:solidFill>
                  <a:srgbClr val="115076"/>
                </a:solidFill>
              </a:rPr>
              <a:t> – </a:t>
            </a:r>
            <a:r>
              <a:rPr lang="en-US" sz="2000" dirty="0">
                <a:solidFill>
                  <a:schemeClr val="accent5">
                    <a:lumMod val="50000"/>
                  </a:schemeClr>
                </a:solidFill>
              </a:rPr>
              <a:t>H </a:t>
            </a:r>
            <a:r>
              <a:rPr lang="en-US" sz="2000" dirty="0" err="1">
                <a:solidFill>
                  <a:schemeClr val="accent5">
                    <a:lumMod val="50000"/>
                  </a:schemeClr>
                </a:solidFill>
              </a:rPr>
              <a:t>richtig</a:t>
            </a:r>
            <a:r>
              <a:rPr lang="en-US" sz="2000" dirty="0">
                <a:solidFill>
                  <a:schemeClr val="accent5">
                    <a:lumMod val="50000"/>
                  </a:schemeClr>
                </a:solidFill>
              </a:rPr>
              <a:t>.  </a:t>
            </a:r>
            <a:r>
              <a:rPr lang="en-US" sz="2000" b="1" dirty="0" err="1">
                <a:solidFill>
                  <a:schemeClr val="accent5">
                    <a:lumMod val="50000"/>
                  </a:schemeClr>
                </a:solidFill>
              </a:rPr>
              <a:t>Obwohl</a:t>
            </a:r>
            <a:r>
              <a:rPr lang="en-US" sz="2000" b="1" dirty="0">
                <a:solidFill>
                  <a:schemeClr val="accent5">
                    <a:lumMod val="50000"/>
                  </a:schemeClr>
                </a:solidFill>
              </a:rPr>
              <a:t> </a:t>
            </a:r>
            <a:r>
              <a:rPr lang="en-US" sz="2000" dirty="0" err="1">
                <a:solidFill>
                  <a:schemeClr val="accent5">
                    <a:lumMod val="50000"/>
                  </a:schemeClr>
                </a:solidFill>
              </a:rPr>
              <a:t>oder</a:t>
            </a:r>
            <a:r>
              <a:rPr lang="en-US" sz="2000" dirty="0">
                <a:solidFill>
                  <a:schemeClr val="accent5">
                    <a:lumMod val="50000"/>
                  </a:schemeClr>
                </a:solidFill>
              </a:rPr>
              <a:t> </a:t>
            </a:r>
            <a:r>
              <a:rPr lang="en-US" sz="2000" b="1" dirty="0" err="1">
                <a:solidFill>
                  <a:schemeClr val="accent5">
                    <a:lumMod val="50000"/>
                  </a:schemeClr>
                </a:solidFill>
              </a:rPr>
              <a:t>aber</a:t>
            </a:r>
            <a:r>
              <a:rPr lang="en-US" sz="2000" dirty="0">
                <a:solidFill>
                  <a:schemeClr val="accent5">
                    <a:lumMod val="50000"/>
                  </a:schemeClr>
                </a:solidFill>
              </a:rPr>
              <a:t>?</a:t>
            </a:r>
          </a:p>
        </p:txBody>
      </p:sp>
      <p:sp>
        <p:nvSpPr>
          <p:cNvPr id="63" name="Speech Bubble: Rectangle with Corners Rounded 62">
            <a:extLst>
              <a:ext uri="{FF2B5EF4-FFF2-40B4-BE49-F238E27FC236}">
                <a16:creationId xmlns:a16="http://schemas.microsoft.com/office/drawing/2014/main" id="{854C81DA-1893-460A-AFBA-798B6EE7F9B7}"/>
              </a:ext>
            </a:extLst>
          </p:cNvPr>
          <p:cNvSpPr/>
          <p:nvPr/>
        </p:nvSpPr>
        <p:spPr>
          <a:xfrm>
            <a:off x="6759679" y="850646"/>
            <a:ext cx="5245918" cy="605922"/>
          </a:xfrm>
          <a:prstGeom prst="wedgeRoundRectCallout">
            <a:avLst>
              <a:gd name="adj1" fmla="val -53644"/>
              <a:gd name="adj2" fmla="val -24051"/>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00ABE98A-14D2-4C92-B12F-CD6AA3B42F4B}"/>
              </a:ext>
            </a:extLst>
          </p:cNvPr>
          <p:cNvSpPr/>
          <p:nvPr/>
        </p:nvSpPr>
        <p:spPr>
          <a:xfrm>
            <a:off x="6611584" y="843110"/>
            <a:ext cx="657740" cy="584775"/>
          </a:xfrm>
          <a:prstGeom prst="rect">
            <a:avLst/>
          </a:prstGeom>
          <a:noFill/>
        </p:spPr>
        <p:txBody>
          <a:bodyPr wrap="square" lIns="91440" tIns="45720" rIns="91440" bIns="45720">
            <a:spAutoFit/>
          </a:bodyPr>
          <a:lstStyle/>
          <a:p>
            <a:pPr algn="ctr"/>
            <a:r>
              <a:rPr lang="de-DE"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latin typeface="Century Gothic" panose="020B0502020202020204" pitchFamily="34" charset="0"/>
                <a:ea typeface="Calibri" panose="020F0502020204030204" pitchFamily="34" charset="0"/>
                <a:cs typeface="Times New Roman" panose="02020603050405020304" pitchFamily="18" charset="0"/>
              </a:rPr>
              <a:t>A </a:t>
            </a:r>
            <a:endParaRPr lang="en-GB"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endParaRPr>
          </a:p>
        </p:txBody>
      </p:sp>
      <p:sp>
        <p:nvSpPr>
          <p:cNvPr id="41" name="TextBox 40">
            <a:extLst>
              <a:ext uri="{FF2B5EF4-FFF2-40B4-BE49-F238E27FC236}">
                <a16:creationId xmlns:a16="http://schemas.microsoft.com/office/drawing/2014/main" id="{44C97402-7154-43F5-8323-9B9D8C7385D1}"/>
              </a:ext>
            </a:extLst>
          </p:cNvPr>
          <p:cNvSpPr txBox="1"/>
          <p:nvPr/>
        </p:nvSpPr>
        <p:spPr>
          <a:xfrm>
            <a:off x="7006607" y="943920"/>
            <a:ext cx="5322617" cy="400110"/>
          </a:xfrm>
          <a:prstGeom prst="rect">
            <a:avLst/>
          </a:prstGeom>
          <a:noFill/>
        </p:spPr>
        <p:txBody>
          <a:bodyPr wrap="square" rtlCol="0">
            <a:spAutoFit/>
          </a:bodyPr>
          <a:lstStyle/>
          <a:p>
            <a:pPr algn="l"/>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…obwohl / aber</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ihr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 schwierig findet. </a:t>
            </a:r>
            <a: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rgbClr val="115076"/>
              </a:solidFill>
            </a:endParaRPr>
          </a:p>
        </p:txBody>
      </p:sp>
      <p:sp>
        <p:nvSpPr>
          <p:cNvPr id="8" name="Rectangle: Rounded Corners 7">
            <a:extLst>
              <a:ext uri="{FF2B5EF4-FFF2-40B4-BE49-F238E27FC236}">
                <a16:creationId xmlns:a16="http://schemas.microsoft.com/office/drawing/2014/main" id="{5D6B3EE8-AC43-429F-A12E-D26705D19533}"/>
              </a:ext>
            </a:extLst>
          </p:cNvPr>
          <p:cNvSpPr/>
          <p:nvPr/>
        </p:nvSpPr>
        <p:spPr>
          <a:xfrm>
            <a:off x="8277418" y="996199"/>
            <a:ext cx="890584" cy="344396"/>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Speech Bubble: Rectangle with Corners Rounded 71">
            <a:extLst>
              <a:ext uri="{FF2B5EF4-FFF2-40B4-BE49-F238E27FC236}">
                <a16:creationId xmlns:a16="http://schemas.microsoft.com/office/drawing/2014/main" id="{A6F51A5E-F101-4BD3-93BA-1645D817F9AF}"/>
              </a:ext>
            </a:extLst>
          </p:cNvPr>
          <p:cNvSpPr/>
          <p:nvPr/>
        </p:nvSpPr>
        <p:spPr>
          <a:xfrm>
            <a:off x="6750473" y="1538390"/>
            <a:ext cx="5245918" cy="605922"/>
          </a:xfrm>
          <a:prstGeom prst="wedgeRoundRectCallout">
            <a:avLst>
              <a:gd name="adj1" fmla="val -53644"/>
              <a:gd name="adj2" fmla="val -24051"/>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Speech Bubble: Rectangle with Corners Rounded 72">
            <a:extLst>
              <a:ext uri="{FF2B5EF4-FFF2-40B4-BE49-F238E27FC236}">
                <a16:creationId xmlns:a16="http://schemas.microsoft.com/office/drawing/2014/main" id="{47565653-6A72-42A8-9B3C-CD5885958192}"/>
              </a:ext>
            </a:extLst>
          </p:cNvPr>
          <p:cNvSpPr/>
          <p:nvPr/>
        </p:nvSpPr>
        <p:spPr>
          <a:xfrm>
            <a:off x="6766120" y="2254817"/>
            <a:ext cx="5245918" cy="605922"/>
          </a:xfrm>
          <a:prstGeom prst="wedgeRoundRectCallout">
            <a:avLst>
              <a:gd name="adj1" fmla="val -53644"/>
              <a:gd name="adj2" fmla="val -24051"/>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Speech Bubble: Rectangle with Corners Rounded 73">
            <a:extLst>
              <a:ext uri="{FF2B5EF4-FFF2-40B4-BE49-F238E27FC236}">
                <a16:creationId xmlns:a16="http://schemas.microsoft.com/office/drawing/2014/main" id="{7F758D7C-9744-4398-A09D-73B9DD76F927}"/>
              </a:ext>
            </a:extLst>
          </p:cNvPr>
          <p:cNvSpPr/>
          <p:nvPr/>
        </p:nvSpPr>
        <p:spPr>
          <a:xfrm>
            <a:off x="6766120" y="2961340"/>
            <a:ext cx="5245918" cy="605922"/>
          </a:xfrm>
          <a:prstGeom prst="wedgeRoundRectCallout">
            <a:avLst>
              <a:gd name="adj1" fmla="val -53644"/>
              <a:gd name="adj2" fmla="val -24051"/>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Speech Bubble: Rectangle with Corners Rounded 74">
            <a:extLst>
              <a:ext uri="{FF2B5EF4-FFF2-40B4-BE49-F238E27FC236}">
                <a16:creationId xmlns:a16="http://schemas.microsoft.com/office/drawing/2014/main" id="{D132C0C0-33C7-4DB1-B34E-F9369C3F4F5F}"/>
              </a:ext>
            </a:extLst>
          </p:cNvPr>
          <p:cNvSpPr/>
          <p:nvPr/>
        </p:nvSpPr>
        <p:spPr>
          <a:xfrm>
            <a:off x="6766120" y="3635954"/>
            <a:ext cx="5245918" cy="605922"/>
          </a:xfrm>
          <a:prstGeom prst="wedgeRoundRectCallout">
            <a:avLst>
              <a:gd name="adj1" fmla="val -53644"/>
              <a:gd name="adj2" fmla="val -24051"/>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Speech Bubble: Rectangle with Corners Rounded 75">
            <a:extLst>
              <a:ext uri="{FF2B5EF4-FFF2-40B4-BE49-F238E27FC236}">
                <a16:creationId xmlns:a16="http://schemas.microsoft.com/office/drawing/2014/main" id="{EBCD8253-CC26-437C-BA64-FCEBC7C86B0A}"/>
              </a:ext>
            </a:extLst>
          </p:cNvPr>
          <p:cNvSpPr/>
          <p:nvPr/>
        </p:nvSpPr>
        <p:spPr>
          <a:xfrm>
            <a:off x="6750473" y="4343254"/>
            <a:ext cx="5245918" cy="605922"/>
          </a:xfrm>
          <a:prstGeom prst="wedgeRoundRectCallout">
            <a:avLst>
              <a:gd name="adj1" fmla="val -53644"/>
              <a:gd name="adj2" fmla="val -24051"/>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Speech Bubble: Rectangle with Corners Rounded 76">
            <a:extLst>
              <a:ext uri="{FF2B5EF4-FFF2-40B4-BE49-F238E27FC236}">
                <a16:creationId xmlns:a16="http://schemas.microsoft.com/office/drawing/2014/main" id="{F4B5F438-20DC-4D70-A405-4066D6A6519A}"/>
              </a:ext>
            </a:extLst>
          </p:cNvPr>
          <p:cNvSpPr/>
          <p:nvPr/>
        </p:nvSpPr>
        <p:spPr>
          <a:xfrm>
            <a:off x="6750473" y="5034974"/>
            <a:ext cx="5245918" cy="660291"/>
          </a:xfrm>
          <a:prstGeom prst="wedgeRoundRectCallout">
            <a:avLst>
              <a:gd name="adj1" fmla="val -53644"/>
              <a:gd name="adj2" fmla="val -24051"/>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8" name="Speech Bubble: Rectangle with Corners Rounded 77">
            <a:extLst>
              <a:ext uri="{FF2B5EF4-FFF2-40B4-BE49-F238E27FC236}">
                <a16:creationId xmlns:a16="http://schemas.microsoft.com/office/drawing/2014/main" id="{6D22B56A-1BF7-4E28-B2AF-85C5A1E2459E}"/>
              </a:ext>
            </a:extLst>
          </p:cNvPr>
          <p:cNvSpPr/>
          <p:nvPr/>
        </p:nvSpPr>
        <p:spPr>
          <a:xfrm>
            <a:off x="6750473" y="5731074"/>
            <a:ext cx="5245918" cy="605922"/>
          </a:xfrm>
          <a:prstGeom prst="wedgeRoundRectCallout">
            <a:avLst>
              <a:gd name="adj1" fmla="val -53644"/>
              <a:gd name="adj2" fmla="val -24051"/>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BD567B91-0BF3-456F-B0F2-688B41149933}"/>
              </a:ext>
            </a:extLst>
          </p:cNvPr>
          <p:cNvSpPr txBox="1"/>
          <p:nvPr/>
        </p:nvSpPr>
        <p:spPr>
          <a:xfrm>
            <a:off x="7305556" y="1653785"/>
            <a:ext cx="5335410" cy="707886"/>
          </a:xfrm>
          <a:prstGeom prst="rect">
            <a:avLst/>
          </a:prstGeom>
          <a:noFill/>
        </p:spPr>
        <p:txBody>
          <a:bodyPr wrap="square" rtlCol="0">
            <a:spAutoFit/>
          </a:bodyPr>
          <a:lstStyle/>
          <a:p>
            <a:pPr algn="l"/>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…obwohl / aber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ihr seid nicht sehr fit. </a:t>
            </a:r>
            <a: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b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2000" dirty="0">
              <a:solidFill>
                <a:srgbClr val="115076"/>
              </a:solidFill>
            </a:endParaRPr>
          </a:p>
        </p:txBody>
      </p:sp>
      <p:sp>
        <p:nvSpPr>
          <p:cNvPr id="39" name="Rectangle 38">
            <a:extLst>
              <a:ext uri="{FF2B5EF4-FFF2-40B4-BE49-F238E27FC236}">
                <a16:creationId xmlns:a16="http://schemas.microsoft.com/office/drawing/2014/main" id="{3D3BFED0-5AA6-4E3D-A92C-87BF04F4420F}"/>
              </a:ext>
            </a:extLst>
          </p:cNvPr>
          <p:cNvSpPr/>
          <p:nvPr/>
        </p:nvSpPr>
        <p:spPr>
          <a:xfrm>
            <a:off x="6664745" y="1559537"/>
            <a:ext cx="657740" cy="584775"/>
          </a:xfrm>
          <a:prstGeom prst="rect">
            <a:avLst/>
          </a:prstGeom>
          <a:noFill/>
        </p:spPr>
        <p:txBody>
          <a:bodyPr wrap="square" lIns="91440" tIns="45720" rIns="91440" bIns="45720">
            <a:spAutoFit/>
          </a:bodyPr>
          <a:lstStyle/>
          <a:p>
            <a:pPr algn="ctr"/>
            <a:r>
              <a:rPr lang="de-DE"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latin typeface="Century Gothic" panose="020B0502020202020204" pitchFamily="34" charset="0"/>
                <a:ea typeface="Calibri" panose="020F0502020204030204" pitchFamily="34" charset="0"/>
                <a:cs typeface="Times New Roman" panose="02020603050405020304" pitchFamily="18" charset="0"/>
              </a:rPr>
              <a:t>B </a:t>
            </a:r>
            <a:endParaRPr lang="en-GB"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endParaRPr>
          </a:p>
        </p:txBody>
      </p:sp>
      <p:sp>
        <p:nvSpPr>
          <p:cNvPr id="80" name="Rectangle: Rounded Corners 79">
            <a:extLst>
              <a:ext uri="{FF2B5EF4-FFF2-40B4-BE49-F238E27FC236}">
                <a16:creationId xmlns:a16="http://schemas.microsoft.com/office/drawing/2014/main" id="{8930575C-1643-4456-A13F-D54B4EB0F655}"/>
              </a:ext>
            </a:extLst>
          </p:cNvPr>
          <p:cNvSpPr/>
          <p:nvPr/>
        </p:nvSpPr>
        <p:spPr>
          <a:xfrm>
            <a:off x="7635317" y="1658125"/>
            <a:ext cx="1154712" cy="339297"/>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FBD2DA48-B5EA-4F88-8E55-C90BC45E0067}"/>
              </a:ext>
            </a:extLst>
          </p:cNvPr>
          <p:cNvSpPr txBox="1"/>
          <p:nvPr/>
        </p:nvSpPr>
        <p:spPr>
          <a:xfrm>
            <a:off x="7242376" y="2357061"/>
            <a:ext cx="5245917" cy="707886"/>
          </a:xfrm>
          <a:prstGeom prst="rect">
            <a:avLst/>
          </a:prstGeom>
          <a:noFill/>
        </p:spPr>
        <p:txBody>
          <a:bodyPr wrap="square" rtlCol="0">
            <a:spAutoFit/>
          </a:bodyPr>
          <a:lstStyle/>
          <a:p>
            <a:pPr algn="l"/>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…obwohl / aber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 Hunger haben. </a:t>
            </a:r>
            <a: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b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2000" dirty="0">
              <a:solidFill>
                <a:srgbClr val="115076"/>
              </a:solidFill>
            </a:endParaRPr>
          </a:p>
        </p:txBody>
      </p:sp>
      <p:sp>
        <p:nvSpPr>
          <p:cNvPr id="48" name="Rectangle 47">
            <a:extLst>
              <a:ext uri="{FF2B5EF4-FFF2-40B4-BE49-F238E27FC236}">
                <a16:creationId xmlns:a16="http://schemas.microsoft.com/office/drawing/2014/main" id="{8BB72C7E-FCFE-47A0-974D-68E7E3C546DA}"/>
              </a:ext>
            </a:extLst>
          </p:cNvPr>
          <p:cNvSpPr/>
          <p:nvPr/>
        </p:nvSpPr>
        <p:spPr>
          <a:xfrm>
            <a:off x="6691618" y="2272402"/>
            <a:ext cx="657740" cy="584775"/>
          </a:xfrm>
          <a:prstGeom prst="rect">
            <a:avLst/>
          </a:prstGeom>
          <a:noFill/>
        </p:spPr>
        <p:txBody>
          <a:bodyPr wrap="square" lIns="91440" tIns="45720" rIns="91440" bIns="45720">
            <a:spAutoFit/>
          </a:bodyPr>
          <a:lstStyle/>
          <a:p>
            <a:pPr algn="ctr"/>
            <a:r>
              <a:rPr lang="de-DE"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latin typeface="Century Gothic" panose="020B0502020202020204" pitchFamily="34" charset="0"/>
                <a:ea typeface="Calibri" panose="020F0502020204030204" pitchFamily="34" charset="0"/>
                <a:cs typeface="Times New Roman" panose="02020603050405020304" pitchFamily="18" charset="0"/>
              </a:rPr>
              <a:t>C </a:t>
            </a:r>
            <a:endParaRPr lang="en-GB"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endParaRPr>
          </a:p>
        </p:txBody>
      </p:sp>
      <p:sp>
        <p:nvSpPr>
          <p:cNvPr id="81" name="Rectangle: Rounded Corners 80">
            <a:extLst>
              <a:ext uri="{FF2B5EF4-FFF2-40B4-BE49-F238E27FC236}">
                <a16:creationId xmlns:a16="http://schemas.microsoft.com/office/drawing/2014/main" id="{86167D22-78DB-46A2-8FD4-3FEE469532CB}"/>
              </a:ext>
            </a:extLst>
          </p:cNvPr>
          <p:cNvSpPr/>
          <p:nvPr/>
        </p:nvSpPr>
        <p:spPr>
          <a:xfrm>
            <a:off x="8550404" y="2390333"/>
            <a:ext cx="785289" cy="31036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11280B1E-E317-48E4-AFBB-D92D6427BD17}"/>
              </a:ext>
            </a:extLst>
          </p:cNvPr>
          <p:cNvSpPr txBox="1"/>
          <p:nvPr/>
        </p:nvSpPr>
        <p:spPr>
          <a:xfrm>
            <a:off x="8042709" y="3082685"/>
            <a:ext cx="4417764" cy="400110"/>
          </a:xfrm>
          <a:prstGeom prst="rect">
            <a:avLst/>
          </a:prstGeom>
          <a:noFill/>
        </p:spPr>
        <p:txBody>
          <a:bodyPr wrap="square" rtlCol="0">
            <a:spAutoFit/>
          </a:bodyPr>
          <a:lstStyle/>
          <a:p>
            <a:pPr algn="l"/>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…obwohl / aber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ihr müde seid. </a:t>
            </a:r>
            <a: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endParaRPr lang="en-GB" sz="2000" dirty="0">
              <a:solidFill>
                <a:srgbClr val="115076"/>
              </a:solidFill>
            </a:endParaRPr>
          </a:p>
        </p:txBody>
      </p:sp>
      <p:sp>
        <p:nvSpPr>
          <p:cNvPr id="49" name="Rectangle 48">
            <a:extLst>
              <a:ext uri="{FF2B5EF4-FFF2-40B4-BE49-F238E27FC236}">
                <a16:creationId xmlns:a16="http://schemas.microsoft.com/office/drawing/2014/main" id="{388104E5-DC70-43B7-98E3-A134B4CAF880}"/>
              </a:ext>
            </a:extLst>
          </p:cNvPr>
          <p:cNvSpPr/>
          <p:nvPr/>
        </p:nvSpPr>
        <p:spPr>
          <a:xfrm>
            <a:off x="6716806" y="2989904"/>
            <a:ext cx="657740" cy="584775"/>
          </a:xfrm>
          <a:prstGeom prst="rect">
            <a:avLst/>
          </a:prstGeom>
          <a:noFill/>
        </p:spPr>
        <p:txBody>
          <a:bodyPr wrap="square" lIns="91440" tIns="45720" rIns="91440" bIns="45720">
            <a:spAutoFit/>
          </a:bodyPr>
          <a:lstStyle/>
          <a:p>
            <a:pPr algn="ctr"/>
            <a:r>
              <a:rPr lang="de-DE"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latin typeface="Century Gothic" panose="020B0502020202020204" pitchFamily="34" charset="0"/>
                <a:ea typeface="Calibri" panose="020F0502020204030204" pitchFamily="34" charset="0"/>
                <a:cs typeface="Times New Roman" panose="02020603050405020304" pitchFamily="18" charset="0"/>
              </a:rPr>
              <a:t>D </a:t>
            </a:r>
            <a:endParaRPr lang="en-GB"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endParaRPr>
          </a:p>
        </p:txBody>
      </p:sp>
      <p:sp>
        <p:nvSpPr>
          <p:cNvPr id="82" name="Rectangle: Rounded Corners 81">
            <a:extLst>
              <a:ext uri="{FF2B5EF4-FFF2-40B4-BE49-F238E27FC236}">
                <a16:creationId xmlns:a16="http://schemas.microsoft.com/office/drawing/2014/main" id="{3B15464A-8A84-45C2-AAB5-AB7EC708338B}"/>
              </a:ext>
            </a:extLst>
          </p:cNvPr>
          <p:cNvSpPr/>
          <p:nvPr/>
        </p:nvSpPr>
        <p:spPr>
          <a:xfrm>
            <a:off x="9348577" y="3109118"/>
            <a:ext cx="785289" cy="31036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924A0B48-6BA2-449F-8049-A9877821C48F}"/>
              </a:ext>
            </a:extLst>
          </p:cNvPr>
          <p:cNvSpPr txBox="1"/>
          <p:nvPr/>
        </p:nvSpPr>
        <p:spPr>
          <a:xfrm>
            <a:off x="8646797" y="3767664"/>
            <a:ext cx="4417764" cy="707886"/>
          </a:xfrm>
          <a:prstGeom prst="rect">
            <a:avLst/>
          </a:prstGeom>
          <a:noFill/>
        </p:spPr>
        <p:txBody>
          <a:bodyPr wrap="square" rtlCol="0">
            <a:spAutoFit/>
          </a:bodyPr>
          <a:lstStyle/>
          <a:p>
            <a:pPr algn="l"/>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…obwohl / aber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es ist hart. </a:t>
            </a:r>
            <a: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t> </a:t>
            </a:r>
            <a:b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2000" dirty="0">
              <a:solidFill>
                <a:srgbClr val="115076"/>
              </a:solidFill>
            </a:endParaRPr>
          </a:p>
        </p:txBody>
      </p:sp>
      <p:sp>
        <p:nvSpPr>
          <p:cNvPr id="50" name="Rectangle 49">
            <a:extLst>
              <a:ext uri="{FF2B5EF4-FFF2-40B4-BE49-F238E27FC236}">
                <a16:creationId xmlns:a16="http://schemas.microsoft.com/office/drawing/2014/main" id="{64F83818-74FD-4B06-AAB1-4FB3B64FE760}"/>
              </a:ext>
            </a:extLst>
          </p:cNvPr>
          <p:cNvSpPr/>
          <p:nvPr/>
        </p:nvSpPr>
        <p:spPr>
          <a:xfrm>
            <a:off x="6704528" y="3674886"/>
            <a:ext cx="657740" cy="584775"/>
          </a:xfrm>
          <a:prstGeom prst="rect">
            <a:avLst/>
          </a:prstGeom>
          <a:noFill/>
        </p:spPr>
        <p:txBody>
          <a:bodyPr wrap="square" lIns="91440" tIns="45720" rIns="91440" bIns="45720">
            <a:spAutoFit/>
          </a:bodyPr>
          <a:lstStyle/>
          <a:p>
            <a:pPr algn="ctr"/>
            <a:r>
              <a:rPr lang="de-DE"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latin typeface="Century Gothic" panose="020B0502020202020204" pitchFamily="34" charset="0"/>
                <a:ea typeface="Calibri" panose="020F0502020204030204" pitchFamily="34" charset="0"/>
                <a:cs typeface="Times New Roman" panose="02020603050405020304" pitchFamily="18" charset="0"/>
              </a:rPr>
              <a:t>E </a:t>
            </a:r>
            <a:endParaRPr lang="en-GB"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endParaRPr>
          </a:p>
        </p:txBody>
      </p:sp>
      <p:sp>
        <p:nvSpPr>
          <p:cNvPr id="83" name="Rectangle: Rounded Corners 82">
            <a:extLst>
              <a:ext uri="{FF2B5EF4-FFF2-40B4-BE49-F238E27FC236}">
                <a16:creationId xmlns:a16="http://schemas.microsoft.com/office/drawing/2014/main" id="{339F07EA-AAF1-420C-A077-4EFF0A77FECB}"/>
              </a:ext>
            </a:extLst>
          </p:cNvPr>
          <p:cNvSpPr/>
          <p:nvPr/>
        </p:nvSpPr>
        <p:spPr>
          <a:xfrm>
            <a:off x="8992070" y="3800041"/>
            <a:ext cx="1141796" cy="36773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10798BE8-BDAF-49AB-B21E-ACFAFE4702A6}"/>
              </a:ext>
            </a:extLst>
          </p:cNvPr>
          <p:cNvSpPr txBox="1"/>
          <p:nvPr/>
        </p:nvSpPr>
        <p:spPr>
          <a:xfrm>
            <a:off x="7081488" y="4455715"/>
            <a:ext cx="5406805" cy="400110"/>
          </a:xfrm>
          <a:prstGeom prst="rect">
            <a:avLst/>
          </a:prstGeom>
          <a:noFill/>
        </p:spPr>
        <p:txBody>
          <a:bodyPr wrap="square" rtlCol="0">
            <a:spAutoFit/>
          </a:bodyPr>
          <a:lstStyle/>
          <a:p>
            <a:pPr algn="l"/>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…obwohl / aber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ihr seid jung und stark.</a:t>
            </a:r>
            <a:endParaRPr lang="en-GB" sz="2000" dirty="0">
              <a:solidFill>
                <a:srgbClr val="115076"/>
              </a:solidFill>
            </a:endParaRPr>
          </a:p>
        </p:txBody>
      </p:sp>
      <p:sp>
        <p:nvSpPr>
          <p:cNvPr id="51" name="Rectangle 50">
            <a:extLst>
              <a:ext uri="{FF2B5EF4-FFF2-40B4-BE49-F238E27FC236}">
                <a16:creationId xmlns:a16="http://schemas.microsoft.com/office/drawing/2014/main" id="{EAF7C848-E703-432A-A0CC-7CD8A1B5588B}"/>
              </a:ext>
            </a:extLst>
          </p:cNvPr>
          <p:cNvSpPr/>
          <p:nvPr/>
        </p:nvSpPr>
        <p:spPr>
          <a:xfrm>
            <a:off x="6710206" y="4343254"/>
            <a:ext cx="657740" cy="584775"/>
          </a:xfrm>
          <a:prstGeom prst="rect">
            <a:avLst/>
          </a:prstGeom>
          <a:noFill/>
        </p:spPr>
        <p:txBody>
          <a:bodyPr wrap="square" lIns="91440" tIns="45720" rIns="91440" bIns="45720">
            <a:spAutoFit/>
          </a:bodyPr>
          <a:lstStyle/>
          <a:p>
            <a:pPr algn="ctr"/>
            <a:r>
              <a:rPr lang="de-DE"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latin typeface="Century Gothic" panose="020B0502020202020204" pitchFamily="34" charset="0"/>
                <a:ea typeface="Calibri" panose="020F0502020204030204" pitchFamily="34" charset="0"/>
                <a:cs typeface="Times New Roman" panose="02020603050405020304" pitchFamily="18" charset="0"/>
              </a:rPr>
              <a:t>F </a:t>
            </a:r>
            <a:endParaRPr lang="en-GB"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endParaRPr>
          </a:p>
        </p:txBody>
      </p:sp>
      <p:sp>
        <p:nvSpPr>
          <p:cNvPr id="84" name="Rectangle: Rounded Corners 83">
            <a:extLst>
              <a:ext uri="{FF2B5EF4-FFF2-40B4-BE49-F238E27FC236}">
                <a16:creationId xmlns:a16="http://schemas.microsoft.com/office/drawing/2014/main" id="{20613AF4-8134-48FB-965A-182A6F8E74CC}"/>
              </a:ext>
            </a:extLst>
          </p:cNvPr>
          <p:cNvSpPr/>
          <p:nvPr/>
        </p:nvSpPr>
        <p:spPr>
          <a:xfrm>
            <a:off x="7430759" y="4433679"/>
            <a:ext cx="1141796" cy="36773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FCE97490-94BF-4255-9CF6-D64C903823AA}"/>
              </a:ext>
            </a:extLst>
          </p:cNvPr>
          <p:cNvSpPr txBox="1"/>
          <p:nvPr/>
        </p:nvSpPr>
        <p:spPr>
          <a:xfrm>
            <a:off x="7492584" y="5037390"/>
            <a:ext cx="4417764" cy="707886"/>
          </a:xfrm>
          <a:prstGeom prst="rect">
            <a:avLst/>
          </a:prstGeom>
          <a:noFill/>
        </p:spPr>
        <p:txBody>
          <a:bodyPr wrap="square" rtlCol="0">
            <a:spAutoFit/>
          </a:bodyPr>
          <a:lstStyle/>
          <a:p>
            <a:pPr algn="l"/>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…obwohl / aber </a:t>
            </a:r>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wir hoffen auf die nächsten Ferien.</a:t>
            </a:r>
            <a:endParaRPr lang="en-GB" sz="2000" dirty="0">
              <a:solidFill>
                <a:srgbClr val="115076"/>
              </a:solidFill>
            </a:endParaRPr>
          </a:p>
        </p:txBody>
      </p:sp>
      <p:sp>
        <p:nvSpPr>
          <p:cNvPr id="52" name="Rectangle 51">
            <a:extLst>
              <a:ext uri="{FF2B5EF4-FFF2-40B4-BE49-F238E27FC236}">
                <a16:creationId xmlns:a16="http://schemas.microsoft.com/office/drawing/2014/main" id="{D744E89A-E698-4A2D-A2AF-BF84F75F9F7A}"/>
              </a:ext>
            </a:extLst>
          </p:cNvPr>
          <p:cNvSpPr/>
          <p:nvPr/>
        </p:nvSpPr>
        <p:spPr>
          <a:xfrm>
            <a:off x="6741623" y="5066529"/>
            <a:ext cx="657740" cy="584775"/>
          </a:xfrm>
          <a:prstGeom prst="rect">
            <a:avLst/>
          </a:prstGeom>
          <a:noFill/>
        </p:spPr>
        <p:txBody>
          <a:bodyPr wrap="square" lIns="91440" tIns="45720" rIns="91440" bIns="45720">
            <a:spAutoFit/>
          </a:bodyPr>
          <a:lstStyle/>
          <a:p>
            <a:pPr algn="ctr"/>
            <a:r>
              <a:rPr lang="de-DE"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latin typeface="Century Gothic" panose="020B0502020202020204" pitchFamily="34" charset="0"/>
                <a:ea typeface="Calibri" panose="020F0502020204030204" pitchFamily="34" charset="0"/>
                <a:cs typeface="Times New Roman" panose="02020603050405020304" pitchFamily="18" charset="0"/>
              </a:rPr>
              <a:t>G</a:t>
            </a:r>
            <a:endParaRPr lang="en-GB"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endParaRPr>
          </a:p>
        </p:txBody>
      </p:sp>
      <p:sp>
        <p:nvSpPr>
          <p:cNvPr id="53" name="Rectangle 52">
            <a:extLst>
              <a:ext uri="{FF2B5EF4-FFF2-40B4-BE49-F238E27FC236}">
                <a16:creationId xmlns:a16="http://schemas.microsoft.com/office/drawing/2014/main" id="{7482A2A9-49CB-4E06-BE55-06AECAA5F116}"/>
              </a:ext>
            </a:extLst>
          </p:cNvPr>
          <p:cNvSpPr/>
          <p:nvPr/>
        </p:nvSpPr>
        <p:spPr>
          <a:xfrm>
            <a:off x="6716806" y="5730230"/>
            <a:ext cx="657740" cy="584775"/>
          </a:xfrm>
          <a:prstGeom prst="rect">
            <a:avLst/>
          </a:prstGeom>
          <a:noFill/>
        </p:spPr>
        <p:txBody>
          <a:bodyPr wrap="square" lIns="91440" tIns="45720" rIns="91440" bIns="45720">
            <a:spAutoFit/>
          </a:bodyPr>
          <a:lstStyle/>
          <a:p>
            <a:pPr algn="ctr"/>
            <a:r>
              <a:rPr lang="de-DE"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latin typeface="Century Gothic" panose="020B0502020202020204" pitchFamily="34" charset="0"/>
                <a:ea typeface="Calibri" panose="020F0502020204030204" pitchFamily="34" charset="0"/>
                <a:cs typeface="Times New Roman" panose="02020603050405020304" pitchFamily="18" charset="0"/>
              </a:rPr>
              <a:t>H </a:t>
            </a:r>
            <a:endParaRPr lang="en-GB" sz="3200" b="1" dirty="0">
              <a:ln w="9525">
                <a:solidFill>
                  <a:schemeClr val="bg1"/>
                </a:solidFill>
                <a:prstDash val="solid"/>
              </a:ln>
              <a:solidFill>
                <a:srgbClr val="115076"/>
              </a:solidFill>
              <a:effectLst>
                <a:outerShdw blurRad="12700" dist="38100" dir="2700000" algn="tl" rotWithShape="0">
                  <a:schemeClr val="accent5">
                    <a:lumMod val="60000"/>
                    <a:lumOff val="40000"/>
                  </a:schemeClr>
                </a:outerShdw>
              </a:effectLst>
            </a:endParaRPr>
          </a:p>
        </p:txBody>
      </p:sp>
      <p:sp>
        <p:nvSpPr>
          <p:cNvPr id="43" name="TextBox 42">
            <a:extLst>
              <a:ext uri="{FF2B5EF4-FFF2-40B4-BE49-F238E27FC236}">
                <a16:creationId xmlns:a16="http://schemas.microsoft.com/office/drawing/2014/main" id="{E1024105-A7E9-44F7-B36D-D1F64A5F8C97}"/>
              </a:ext>
            </a:extLst>
          </p:cNvPr>
          <p:cNvSpPr txBox="1"/>
          <p:nvPr/>
        </p:nvSpPr>
        <p:spPr>
          <a:xfrm>
            <a:off x="7302752" y="5896388"/>
            <a:ext cx="4862471" cy="707886"/>
          </a:xfrm>
          <a:prstGeom prst="rect">
            <a:avLst/>
          </a:prstGeom>
          <a:noFill/>
        </p:spPr>
        <p:txBody>
          <a:bodyPr wrap="square" rtlCol="0">
            <a:spAutoFit/>
          </a:bodyPr>
          <a:lstStyle/>
          <a:p>
            <a:pPr algn="l"/>
            <a:r>
              <a:rPr lang="de-DE" sz="20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…obwohl / aber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 das nicht wollen.</a:t>
            </a:r>
            <a:br>
              <a:rPr lang="de-DE" sz="2000" dirty="0">
                <a:solidFill>
                  <a:srgbClr val="115076"/>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2000" dirty="0">
              <a:solidFill>
                <a:srgbClr val="115076"/>
              </a:solidFill>
            </a:endParaRPr>
          </a:p>
        </p:txBody>
      </p:sp>
      <p:sp>
        <p:nvSpPr>
          <p:cNvPr id="85" name="Rectangle: Rounded Corners 84">
            <a:extLst>
              <a:ext uri="{FF2B5EF4-FFF2-40B4-BE49-F238E27FC236}">
                <a16:creationId xmlns:a16="http://schemas.microsoft.com/office/drawing/2014/main" id="{E12811A4-2781-4A3C-BF94-633507BCB203}"/>
              </a:ext>
            </a:extLst>
          </p:cNvPr>
          <p:cNvSpPr/>
          <p:nvPr/>
        </p:nvSpPr>
        <p:spPr>
          <a:xfrm>
            <a:off x="7838210" y="5064737"/>
            <a:ext cx="1141796" cy="36773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Rectangle: Rounded Corners 85">
            <a:extLst>
              <a:ext uri="{FF2B5EF4-FFF2-40B4-BE49-F238E27FC236}">
                <a16:creationId xmlns:a16="http://schemas.microsoft.com/office/drawing/2014/main" id="{3B939462-3EEB-4791-898F-0732937EE0F1}"/>
              </a:ext>
            </a:extLst>
          </p:cNvPr>
          <p:cNvSpPr/>
          <p:nvPr/>
        </p:nvSpPr>
        <p:spPr>
          <a:xfrm>
            <a:off x="8615218" y="5857151"/>
            <a:ext cx="865862" cy="36773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Rounded Corners 86">
            <a:extLst>
              <a:ext uri="{FF2B5EF4-FFF2-40B4-BE49-F238E27FC236}">
                <a16:creationId xmlns:a16="http://schemas.microsoft.com/office/drawing/2014/main" id="{70EF178E-B4E3-424D-A6C2-CB0680204178}"/>
              </a:ext>
            </a:extLst>
          </p:cNvPr>
          <p:cNvSpPr/>
          <p:nvPr/>
        </p:nvSpPr>
        <p:spPr>
          <a:xfrm>
            <a:off x="3654" y="33420"/>
            <a:ext cx="4139533" cy="781469"/>
          </a:xfrm>
          <a:prstGeom prst="roundRect">
            <a:avLst>
              <a:gd name="adj" fmla="val 24020"/>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err="1">
                <a:solidFill>
                  <a:prstClr val="white"/>
                </a:solidFill>
                <a:latin typeface="Century Gothic" panose="020F0302020204030204"/>
              </a:rPr>
              <a:t>Jetzt</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schreibt</a:t>
            </a:r>
            <a:r>
              <a:rPr lang="en-GB" sz="2000" dirty="0">
                <a:solidFill>
                  <a:prstClr val="white"/>
                </a:solidFill>
                <a:latin typeface="Century Gothic" panose="020F0302020204030204"/>
              </a:rPr>
              <a:t> 1</a:t>
            </a:r>
            <a:r>
              <a:rPr lang="en-GB" sz="2000" dirty="0">
                <a:solidFill>
                  <a:prstClr val="white"/>
                </a:solidFill>
              </a:rPr>
              <a:t> – </a:t>
            </a:r>
            <a:r>
              <a:rPr lang="en-GB" sz="2000" dirty="0">
                <a:solidFill>
                  <a:prstClr val="white"/>
                </a:solidFill>
                <a:latin typeface="Century Gothic" panose="020F0302020204030204"/>
              </a:rPr>
              <a:t>8 </a:t>
            </a:r>
            <a:r>
              <a:rPr lang="en-GB" sz="2000" dirty="0" err="1">
                <a:solidFill>
                  <a:prstClr val="white"/>
                </a:solidFill>
                <a:latin typeface="Century Gothic" panose="020F0302020204030204"/>
              </a:rPr>
              <a:t>neben</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eine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mögliche</a:t>
            </a:r>
            <a:r>
              <a:rPr lang="en-GB" sz="2000" dirty="0">
                <a:solidFill>
                  <a:prstClr val="white"/>
                </a:solidFill>
                <a:latin typeface="Century Gothic" panose="020F0302020204030204"/>
              </a:rPr>
              <a:t> </a:t>
            </a:r>
            <a:r>
              <a:rPr lang="en-GB" sz="2000" dirty="0" err="1">
                <a:solidFill>
                  <a:prstClr val="white"/>
                </a:solidFill>
                <a:latin typeface="Century Gothic" panose="020F0302020204030204"/>
              </a:rPr>
              <a:t>Satzendung</a:t>
            </a:r>
            <a:r>
              <a:rPr lang="en-GB" sz="2000" dirty="0">
                <a:solidFill>
                  <a:prstClr val="white"/>
                </a:solidFill>
                <a:latin typeface="Century Gothic" panose="020F0302020204030204"/>
              </a:rPr>
              <a:t>.</a:t>
            </a:r>
            <a:endParaRPr kumimoji="0" lang="en-GB" sz="2000" u="none" strike="noStrike" kern="1200" cap="none" spc="0" normalizeH="0" baseline="0" noProof="0" dirty="0">
              <a:ln>
                <a:noFill/>
              </a:ln>
              <a:solidFill>
                <a:prstClr val="white"/>
              </a:solidFill>
              <a:effectLst/>
              <a:uLnTx/>
              <a:uFillTx/>
              <a:latin typeface="Century Gothic" panose="020F0302020204030204"/>
            </a:endParaRPr>
          </a:p>
        </p:txBody>
      </p:sp>
      <p:sp>
        <p:nvSpPr>
          <p:cNvPr id="88" name="Rectangle 87">
            <a:extLst>
              <a:ext uri="{FF2B5EF4-FFF2-40B4-BE49-F238E27FC236}">
                <a16:creationId xmlns:a16="http://schemas.microsoft.com/office/drawing/2014/main" id="{64D2AEDC-11B5-40FE-98DB-FDB8D6198B1F}"/>
              </a:ext>
            </a:extLst>
          </p:cNvPr>
          <p:cNvSpPr/>
          <p:nvPr/>
        </p:nvSpPr>
        <p:spPr>
          <a:xfrm>
            <a:off x="5997566" y="1581216"/>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6</a:t>
            </a:r>
          </a:p>
        </p:txBody>
      </p:sp>
      <p:sp>
        <p:nvSpPr>
          <p:cNvPr id="89" name="Rectangle 88">
            <a:extLst>
              <a:ext uri="{FF2B5EF4-FFF2-40B4-BE49-F238E27FC236}">
                <a16:creationId xmlns:a16="http://schemas.microsoft.com/office/drawing/2014/main" id="{8A76DA23-C46B-4ECA-B61E-AEDBEB2D1C1C}"/>
              </a:ext>
            </a:extLst>
          </p:cNvPr>
          <p:cNvSpPr/>
          <p:nvPr/>
        </p:nvSpPr>
        <p:spPr>
          <a:xfrm>
            <a:off x="5989933" y="947606"/>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3</a:t>
            </a:r>
          </a:p>
        </p:txBody>
      </p:sp>
      <p:sp>
        <p:nvSpPr>
          <p:cNvPr id="90" name="Rectangle 89">
            <a:extLst>
              <a:ext uri="{FF2B5EF4-FFF2-40B4-BE49-F238E27FC236}">
                <a16:creationId xmlns:a16="http://schemas.microsoft.com/office/drawing/2014/main" id="{878D3CFA-2FD2-4004-BC41-7486A25E5C07}"/>
              </a:ext>
            </a:extLst>
          </p:cNvPr>
          <p:cNvSpPr/>
          <p:nvPr/>
        </p:nvSpPr>
        <p:spPr>
          <a:xfrm>
            <a:off x="6020403" y="305529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a:t>
            </a:r>
          </a:p>
        </p:txBody>
      </p:sp>
      <p:sp>
        <p:nvSpPr>
          <p:cNvPr id="91" name="Rectangle 90">
            <a:extLst>
              <a:ext uri="{FF2B5EF4-FFF2-40B4-BE49-F238E27FC236}">
                <a16:creationId xmlns:a16="http://schemas.microsoft.com/office/drawing/2014/main" id="{2684704D-0DA8-474D-BCDB-ABA8AE93D96F}"/>
              </a:ext>
            </a:extLst>
          </p:cNvPr>
          <p:cNvSpPr/>
          <p:nvPr/>
        </p:nvSpPr>
        <p:spPr>
          <a:xfrm>
            <a:off x="6012770" y="242168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2</a:t>
            </a:r>
          </a:p>
        </p:txBody>
      </p:sp>
      <p:sp>
        <p:nvSpPr>
          <p:cNvPr id="92" name="Rectangle 91">
            <a:extLst>
              <a:ext uri="{FF2B5EF4-FFF2-40B4-BE49-F238E27FC236}">
                <a16:creationId xmlns:a16="http://schemas.microsoft.com/office/drawing/2014/main" id="{C3C0D9C6-71F0-4469-8812-134B64E4ECF3}"/>
              </a:ext>
            </a:extLst>
          </p:cNvPr>
          <p:cNvSpPr/>
          <p:nvPr/>
        </p:nvSpPr>
        <p:spPr>
          <a:xfrm>
            <a:off x="6004853" y="4386431"/>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5</a:t>
            </a:r>
          </a:p>
        </p:txBody>
      </p:sp>
      <p:sp>
        <p:nvSpPr>
          <p:cNvPr id="93" name="Rectangle 92">
            <a:extLst>
              <a:ext uri="{FF2B5EF4-FFF2-40B4-BE49-F238E27FC236}">
                <a16:creationId xmlns:a16="http://schemas.microsoft.com/office/drawing/2014/main" id="{C39FFF6C-0E4A-4BA8-887B-2A3A3D299C94}"/>
              </a:ext>
            </a:extLst>
          </p:cNvPr>
          <p:cNvSpPr/>
          <p:nvPr/>
        </p:nvSpPr>
        <p:spPr>
          <a:xfrm>
            <a:off x="5997220" y="3752821"/>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4</a:t>
            </a:r>
          </a:p>
        </p:txBody>
      </p:sp>
      <p:sp>
        <p:nvSpPr>
          <p:cNvPr id="94" name="Rectangle 93">
            <a:extLst>
              <a:ext uri="{FF2B5EF4-FFF2-40B4-BE49-F238E27FC236}">
                <a16:creationId xmlns:a16="http://schemas.microsoft.com/office/drawing/2014/main" id="{9B38903C-8ED8-46AD-985B-662E1BE1510A}"/>
              </a:ext>
            </a:extLst>
          </p:cNvPr>
          <p:cNvSpPr/>
          <p:nvPr/>
        </p:nvSpPr>
        <p:spPr>
          <a:xfrm>
            <a:off x="6004853" y="5862356"/>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7</a:t>
            </a:r>
          </a:p>
        </p:txBody>
      </p:sp>
      <p:sp>
        <p:nvSpPr>
          <p:cNvPr id="95" name="Rectangle 94">
            <a:extLst>
              <a:ext uri="{FF2B5EF4-FFF2-40B4-BE49-F238E27FC236}">
                <a16:creationId xmlns:a16="http://schemas.microsoft.com/office/drawing/2014/main" id="{A17E6686-3E27-4356-99E0-7572FAD9A8E1}"/>
              </a:ext>
            </a:extLst>
          </p:cNvPr>
          <p:cNvSpPr/>
          <p:nvPr/>
        </p:nvSpPr>
        <p:spPr>
          <a:xfrm>
            <a:off x="5997220" y="5109740"/>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8</a:t>
            </a:r>
          </a:p>
        </p:txBody>
      </p:sp>
      <p:cxnSp>
        <p:nvCxnSpPr>
          <p:cNvPr id="12" name="Straight Arrow Connector 11">
            <a:extLst>
              <a:ext uri="{FF2B5EF4-FFF2-40B4-BE49-F238E27FC236}">
                <a16:creationId xmlns:a16="http://schemas.microsoft.com/office/drawing/2014/main" id="{B3D1B703-6F4A-47AE-8E3C-9B4208F475D8}"/>
              </a:ext>
            </a:extLst>
          </p:cNvPr>
          <p:cNvCxnSpPr>
            <a:endCxn id="90" idx="1"/>
          </p:cNvCxnSpPr>
          <p:nvPr/>
        </p:nvCxnSpPr>
        <p:spPr>
          <a:xfrm>
            <a:off x="5371054" y="1159753"/>
            <a:ext cx="649349" cy="212337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25105408-DE2E-4F49-9B4D-5E273ED4D525}"/>
              </a:ext>
            </a:extLst>
          </p:cNvPr>
          <p:cNvCxnSpPr>
            <a:cxnSpLocks/>
            <a:endCxn id="91" idx="1"/>
          </p:cNvCxnSpPr>
          <p:nvPr/>
        </p:nvCxnSpPr>
        <p:spPr>
          <a:xfrm>
            <a:off x="5349105" y="1878435"/>
            <a:ext cx="663665" cy="77108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2B7C7EF4-4461-47AA-A421-E319EDFC98F4}"/>
              </a:ext>
            </a:extLst>
          </p:cNvPr>
          <p:cNvCxnSpPr>
            <a:cxnSpLocks/>
            <a:endCxn id="89" idx="1"/>
          </p:cNvCxnSpPr>
          <p:nvPr/>
        </p:nvCxnSpPr>
        <p:spPr>
          <a:xfrm flipV="1">
            <a:off x="5363273" y="1175439"/>
            <a:ext cx="626660" cy="144168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6CF6561-1870-4129-B994-C5D302F8AAD5}"/>
              </a:ext>
            </a:extLst>
          </p:cNvPr>
          <p:cNvCxnSpPr>
            <a:cxnSpLocks/>
            <a:endCxn id="93" idx="1"/>
          </p:cNvCxnSpPr>
          <p:nvPr/>
        </p:nvCxnSpPr>
        <p:spPr>
          <a:xfrm>
            <a:off x="5363985" y="3256443"/>
            <a:ext cx="633235" cy="72421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DD0494A-6D8C-40A9-957D-E2E5245194C6}"/>
              </a:ext>
            </a:extLst>
          </p:cNvPr>
          <p:cNvCxnSpPr>
            <a:cxnSpLocks/>
            <a:endCxn id="92" idx="1"/>
          </p:cNvCxnSpPr>
          <p:nvPr/>
        </p:nvCxnSpPr>
        <p:spPr>
          <a:xfrm>
            <a:off x="5349090" y="3938915"/>
            <a:ext cx="655763" cy="6753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9CDAD67D-36AA-49D6-B9A1-6FB93ECF476A}"/>
              </a:ext>
            </a:extLst>
          </p:cNvPr>
          <p:cNvCxnSpPr>
            <a:cxnSpLocks/>
          </p:cNvCxnSpPr>
          <p:nvPr/>
        </p:nvCxnSpPr>
        <p:spPr>
          <a:xfrm flipV="1">
            <a:off x="5327824" y="1751241"/>
            <a:ext cx="684651" cy="292083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73CDDBD1-A9E0-45C7-8E60-C476457824C4}"/>
              </a:ext>
            </a:extLst>
          </p:cNvPr>
          <p:cNvCxnSpPr>
            <a:cxnSpLocks/>
            <a:endCxn id="94" idx="1"/>
          </p:cNvCxnSpPr>
          <p:nvPr/>
        </p:nvCxnSpPr>
        <p:spPr>
          <a:xfrm>
            <a:off x="5348921" y="5338518"/>
            <a:ext cx="655932" cy="75167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93B62E6C-9706-40D7-AFF8-5E34AD8F1344}"/>
              </a:ext>
            </a:extLst>
          </p:cNvPr>
          <p:cNvCxnSpPr>
            <a:cxnSpLocks/>
            <a:endCxn id="95" idx="1"/>
          </p:cNvCxnSpPr>
          <p:nvPr/>
        </p:nvCxnSpPr>
        <p:spPr>
          <a:xfrm flipV="1">
            <a:off x="5392274" y="5337573"/>
            <a:ext cx="604946" cy="75261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7" name="Speech Bubble: Rectangle with Corners Rounded 6">
            <a:extLst>
              <a:ext uri="{FF2B5EF4-FFF2-40B4-BE49-F238E27FC236}">
                <a16:creationId xmlns:a16="http://schemas.microsoft.com/office/drawing/2014/main" id="{AF5EC815-5809-4831-9DBD-0CA2247226B9}"/>
              </a:ext>
            </a:extLst>
          </p:cNvPr>
          <p:cNvSpPr/>
          <p:nvPr/>
        </p:nvSpPr>
        <p:spPr>
          <a:xfrm>
            <a:off x="134273" y="886611"/>
            <a:ext cx="5245918" cy="605922"/>
          </a:xfrm>
          <a:prstGeom prst="wedgeRoundRectCallout">
            <a:avLst>
              <a:gd name="adj1" fmla="val 52222"/>
              <a:gd name="adj2" fmla="val -19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Speech Bubble: Rectangle with Corners Rounded 63">
            <a:extLst>
              <a:ext uri="{FF2B5EF4-FFF2-40B4-BE49-F238E27FC236}">
                <a16:creationId xmlns:a16="http://schemas.microsoft.com/office/drawing/2014/main" id="{C1E98AE4-C712-4B62-8136-313E5B043F89}"/>
              </a:ext>
            </a:extLst>
          </p:cNvPr>
          <p:cNvSpPr/>
          <p:nvPr/>
        </p:nvSpPr>
        <p:spPr>
          <a:xfrm>
            <a:off x="125136" y="1581216"/>
            <a:ext cx="5245918" cy="605922"/>
          </a:xfrm>
          <a:prstGeom prst="wedgeRoundRectCallout">
            <a:avLst>
              <a:gd name="adj1" fmla="val 52222"/>
              <a:gd name="adj2" fmla="val -19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Speech Bubble: Rectangle with Corners Rounded 64">
            <a:extLst>
              <a:ext uri="{FF2B5EF4-FFF2-40B4-BE49-F238E27FC236}">
                <a16:creationId xmlns:a16="http://schemas.microsoft.com/office/drawing/2014/main" id="{2631B56A-CBA2-4439-87A5-8FB06BA0C827}"/>
              </a:ext>
            </a:extLst>
          </p:cNvPr>
          <p:cNvSpPr/>
          <p:nvPr/>
        </p:nvSpPr>
        <p:spPr>
          <a:xfrm>
            <a:off x="111222" y="2288647"/>
            <a:ext cx="5245918" cy="605922"/>
          </a:xfrm>
          <a:prstGeom prst="wedgeRoundRectCallout">
            <a:avLst>
              <a:gd name="adj1" fmla="val 52222"/>
              <a:gd name="adj2" fmla="val -19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41AB115B-BC91-46EC-AB5E-B96737C3AB2E}"/>
              </a:ext>
            </a:extLst>
          </p:cNvPr>
          <p:cNvSpPr txBox="1"/>
          <p:nvPr/>
        </p:nvSpPr>
        <p:spPr>
          <a:xfrm>
            <a:off x="197453" y="1552112"/>
            <a:ext cx="5245918" cy="707886"/>
          </a:xfrm>
          <a:prstGeom prst="rect">
            <a:avLst/>
          </a:prstGeom>
          <a:noFill/>
        </p:spPr>
        <p:txBody>
          <a:bodyPr wrap="square" rtlCol="0">
            <a:spAutoFit/>
          </a:bodyPr>
          <a:lstStyle/>
          <a:p>
            <a:pPr algn="l"/>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2</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Wir werden meistens vor 8 Uhr nichts essen, …</a:t>
            </a:r>
            <a:endParaRPr lang="en-GB" sz="2000" dirty="0">
              <a:solidFill>
                <a:schemeClr val="accent5">
                  <a:lumMod val="50000"/>
                </a:schemeClr>
              </a:solidFill>
            </a:endParaRPr>
          </a:p>
        </p:txBody>
      </p:sp>
      <p:sp>
        <p:nvSpPr>
          <p:cNvPr id="21" name="TextBox 20">
            <a:extLst>
              <a:ext uri="{FF2B5EF4-FFF2-40B4-BE49-F238E27FC236}">
                <a16:creationId xmlns:a16="http://schemas.microsoft.com/office/drawing/2014/main" id="{28F4D07F-B86F-4C2C-8979-37132ADD85A1}"/>
              </a:ext>
            </a:extLst>
          </p:cNvPr>
          <p:cNvSpPr txBox="1"/>
          <p:nvPr/>
        </p:nvSpPr>
        <p:spPr>
          <a:xfrm>
            <a:off x="177540" y="2421682"/>
            <a:ext cx="5322844" cy="400110"/>
          </a:xfrm>
          <a:prstGeom prst="rect">
            <a:avLst/>
          </a:prstGeom>
          <a:noFill/>
        </p:spPr>
        <p:txBody>
          <a:bodyPr wrap="square" rtlCol="0">
            <a:spAutoFit/>
          </a:bodyPr>
          <a:lstStyle/>
          <a:p>
            <a:pPr algn="l"/>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3.</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Ihr werdet eure Leistung verbessern, …</a:t>
            </a:r>
            <a:endParaRPr lang="en-GB" sz="2000" dirty="0">
              <a:solidFill>
                <a:schemeClr val="accent5">
                  <a:lumMod val="50000"/>
                </a:schemeClr>
              </a:solidFill>
            </a:endParaRPr>
          </a:p>
        </p:txBody>
      </p:sp>
      <p:sp>
        <p:nvSpPr>
          <p:cNvPr id="67" name="Speech Bubble: Rectangle with Corners Rounded 66">
            <a:extLst>
              <a:ext uri="{FF2B5EF4-FFF2-40B4-BE49-F238E27FC236}">
                <a16:creationId xmlns:a16="http://schemas.microsoft.com/office/drawing/2014/main" id="{72FABCD8-A662-4CDC-BD4B-21A810BF442F}"/>
              </a:ext>
            </a:extLst>
          </p:cNvPr>
          <p:cNvSpPr/>
          <p:nvPr/>
        </p:nvSpPr>
        <p:spPr>
          <a:xfrm>
            <a:off x="134273" y="2967394"/>
            <a:ext cx="5245918" cy="605922"/>
          </a:xfrm>
          <a:prstGeom prst="wedgeRoundRectCallout">
            <a:avLst>
              <a:gd name="adj1" fmla="val 52222"/>
              <a:gd name="adj2" fmla="val -19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594F264A-383D-4674-B788-F92FEBED1BDC}"/>
              </a:ext>
            </a:extLst>
          </p:cNvPr>
          <p:cNvSpPr txBox="1"/>
          <p:nvPr/>
        </p:nvSpPr>
        <p:spPr>
          <a:xfrm>
            <a:off x="102065" y="2941122"/>
            <a:ext cx="4727142" cy="707886"/>
          </a:xfrm>
          <a:prstGeom prst="rect">
            <a:avLst/>
          </a:prstGeom>
          <a:noFill/>
        </p:spPr>
        <p:txBody>
          <a:bodyPr wrap="square" rtlCol="0">
            <a:spAutoFit/>
          </a:bodyPr>
          <a:lstStyle/>
          <a:p>
            <a:pPr algn="l"/>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4</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Ihr werdet einen starken Geist entwickeln, …</a:t>
            </a:r>
            <a:endParaRPr lang="en-GB" sz="2000" dirty="0">
              <a:solidFill>
                <a:schemeClr val="accent5">
                  <a:lumMod val="50000"/>
                </a:schemeClr>
              </a:solidFill>
            </a:endParaRPr>
          </a:p>
        </p:txBody>
      </p:sp>
      <p:sp>
        <p:nvSpPr>
          <p:cNvPr id="68" name="Speech Bubble: Rectangle with Corners Rounded 67">
            <a:extLst>
              <a:ext uri="{FF2B5EF4-FFF2-40B4-BE49-F238E27FC236}">
                <a16:creationId xmlns:a16="http://schemas.microsoft.com/office/drawing/2014/main" id="{A1354D92-9F33-4E82-BD8F-44FE1C88D91A}"/>
              </a:ext>
            </a:extLst>
          </p:cNvPr>
          <p:cNvSpPr/>
          <p:nvPr/>
        </p:nvSpPr>
        <p:spPr>
          <a:xfrm>
            <a:off x="125136" y="3668810"/>
            <a:ext cx="5245918" cy="605922"/>
          </a:xfrm>
          <a:prstGeom prst="wedgeRoundRectCallout">
            <a:avLst>
              <a:gd name="adj1" fmla="val 52222"/>
              <a:gd name="adj2" fmla="val -19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Speech Bubble: Rectangle with Corners Rounded 68">
            <a:extLst>
              <a:ext uri="{FF2B5EF4-FFF2-40B4-BE49-F238E27FC236}">
                <a16:creationId xmlns:a16="http://schemas.microsoft.com/office/drawing/2014/main" id="{17D73153-EA05-4CDC-9164-041457AF7C22}"/>
              </a:ext>
            </a:extLst>
          </p:cNvPr>
          <p:cNvSpPr/>
          <p:nvPr/>
        </p:nvSpPr>
        <p:spPr>
          <a:xfrm>
            <a:off x="116297" y="4343254"/>
            <a:ext cx="5245918" cy="605922"/>
          </a:xfrm>
          <a:prstGeom prst="wedgeRoundRectCallout">
            <a:avLst>
              <a:gd name="adj1" fmla="val 52222"/>
              <a:gd name="adj2" fmla="val -19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Speech Bubble: Rectangle with Corners Rounded 69">
            <a:extLst>
              <a:ext uri="{FF2B5EF4-FFF2-40B4-BE49-F238E27FC236}">
                <a16:creationId xmlns:a16="http://schemas.microsoft.com/office/drawing/2014/main" id="{A225B592-3EC8-44F7-9D8D-D28A8FD0606C}"/>
              </a:ext>
            </a:extLst>
          </p:cNvPr>
          <p:cNvSpPr/>
          <p:nvPr/>
        </p:nvSpPr>
        <p:spPr>
          <a:xfrm>
            <a:off x="142576" y="5073439"/>
            <a:ext cx="5245918" cy="605922"/>
          </a:xfrm>
          <a:prstGeom prst="wedgeRoundRectCallout">
            <a:avLst>
              <a:gd name="adj1" fmla="val 52222"/>
              <a:gd name="adj2" fmla="val -19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Speech Bubble: Rectangle with Corners Rounded 70">
            <a:extLst>
              <a:ext uri="{FF2B5EF4-FFF2-40B4-BE49-F238E27FC236}">
                <a16:creationId xmlns:a16="http://schemas.microsoft.com/office/drawing/2014/main" id="{D52929D7-87DC-4EF4-8F73-992BEAD41088}"/>
              </a:ext>
            </a:extLst>
          </p:cNvPr>
          <p:cNvSpPr/>
          <p:nvPr/>
        </p:nvSpPr>
        <p:spPr>
          <a:xfrm>
            <a:off x="136755" y="5754372"/>
            <a:ext cx="5245918" cy="605922"/>
          </a:xfrm>
          <a:prstGeom prst="wedgeRoundRectCallout">
            <a:avLst>
              <a:gd name="adj1" fmla="val 52222"/>
              <a:gd name="adj2" fmla="val -19613"/>
              <a:gd name="adj3" fmla="val 16667"/>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D42D803A-4CF5-4692-B073-01322B348452}"/>
              </a:ext>
            </a:extLst>
          </p:cNvPr>
          <p:cNvSpPr txBox="1"/>
          <p:nvPr/>
        </p:nvSpPr>
        <p:spPr>
          <a:xfrm>
            <a:off x="125136" y="5712930"/>
            <a:ext cx="5223695" cy="707886"/>
          </a:xfrm>
          <a:prstGeom prst="rect">
            <a:avLst/>
          </a:prstGeom>
          <a:noFill/>
        </p:spPr>
        <p:txBody>
          <a:bodyPr wrap="square" rtlCol="0">
            <a:spAutoFit/>
          </a:bodyPr>
          <a:lstStyle/>
          <a:p>
            <a:pPr algn="l"/>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8.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Wir werden diesmal gerne wieder in die Schule gehen, ….</a:t>
            </a:r>
            <a:endParaRPr lang="en-GB" sz="2000" dirty="0">
              <a:solidFill>
                <a:schemeClr val="accent5">
                  <a:lumMod val="50000"/>
                </a:schemeClr>
              </a:solidFill>
            </a:endParaRPr>
          </a:p>
        </p:txBody>
      </p:sp>
      <p:sp>
        <p:nvSpPr>
          <p:cNvPr id="24" name="TextBox 23">
            <a:extLst>
              <a:ext uri="{FF2B5EF4-FFF2-40B4-BE49-F238E27FC236}">
                <a16:creationId xmlns:a16="http://schemas.microsoft.com/office/drawing/2014/main" id="{F56C9596-A5E5-43F4-AA07-817FDA26A80E}"/>
              </a:ext>
            </a:extLst>
          </p:cNvPr>
          <p:cNvSpPr txBox="1"/>
          <p:nvPr/>
        </p:nvSpPr>
        <p:spPr>
          <a:xfrm>
            <a:off x="125136" y="4318129"/>
            <a:ext cx="5329989" cy="707886"/>
          </a:xfrm>
          <a:prstGeom prst="rect">
            <a:avLst/>
          </a:prstGeom>
          <a:noFill/>
        </p:spPr>
        <p:txBody>
          <a:bodyPr wrap="square" rtlCol="0">
            <a:spAutoFit/>
          </a:bodyPr>
          <a:lstStyle/>
          <a:p>
            <a:pPr algn="l"/>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6</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Wir werden die Pflicht haben, mindestens einige Muskeln zu entwickeln,</a:t>
            </a:r>
            <a:endParaRPr lang="en-GB" sz="2000" dirty="0">
              <a:solidFill>
                <a:schemeClr val="accent5">
                  <a:lumMod val="50000"/>
                </a:schemeClr>
              </a:solidFill>
            </a:endParaRPr>
          </a:p>
        </p:txBody>
      </p:sp>
      <p:cxnSp>
        <p:nvCxnSpPr>
          <p:cNvPr id="10" name="Straight Arrow Connector 9">
            <a:extLst>
              <a:ext uri="{FF2B5EF4-FFF2-40B4-BE49-F238E27FC236}">
                <a16:creationId xmlns:a16="http://schemas.microsoft.com/office/drawing/2014/main" id="{A345667B-A0EE-4762-BC07-524810C7DB2D}"/>
              </a:ext>
            </a:extLst>
          </p:cNvPr>
          <p:cNvCxnSpPr/>
          <p:nvPr/>
        </p:nvCxnSpPr>
        <p:spPr>
          <a:xfrm flipH="1" flipV="1">
            <a:off x="5413829" y="1306286"/>
            <a:ext cx="2511" cy="2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B0F5861-6A80-496F-8744-E86A2B32166A}"/>
              </a:ext>
            </a:extLst>
          </p:cNvPr>
          <p:cNvSpPr txBox="1"/>
          <p:nvPr/>
        </p:nvSpPr>
        <p:spPr>
          <a:xfrm>
            <a:off x="100934" y="3767664"/>
            <a:ext cx="5563891" cy="400110"/>
          </a:xfrm>
          <a:prstGeom prst="rect">
            <a:avLst/>
          </a:prstGeom>
          <a:noFill/>
        </p:spPr>
        <p:txBody>
          <a:bodyPr wrap="square" rtlCol="0">
            <a:spAutoFit/>
          </a:bodyPr>
          <a:lstStyle/>
          <a:p>
            <a:pPr algn="l"/>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5</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Wir werden laut nach Hilfe verlangen, …</a:t>
            </a:r>
            <a:endParaRPr lang="en-GB" sz="2000" dirty="0">
              <a:solidFill>
                <a:schemeClr val="accent5">
                  <a:lumMod val="50000"/>
                </a:schemeClr>
              </a:solidFill>
            </a:endParaRPr>
          </a:p>
        </p:txBody>
      </p:sp>
      <p:sp>
        <p:nvSpPr>
          <p:cNvPr id="25" name="TextBox 24">
            <a:extLst>
              <a:ext uri="{FF2B5EF4-FFF2-40B4-BE49-F238E27FC236}">
                <a16:creationId xmlns:a16="http://schemas.microsoft.com/office/drawing/2014/main" id="{0FD67C97-B794-4DCB-B123-61EF4219D9D2}"/>
              </a:ext>
            </a:extLst>
          </p:cNvPr>
          <p:cNvSpPr txBox="1"/>
          <p:nvPr/>
        </p:nvSpPr>
        <p:spPr>
          <a:xfrm>
            <a:off x="195609" y="5175465"/>
            <a:ext cx="5361977" cy="400110"/>
          </a:xfrm>
          <a:prstGeom prst="rect">
            <a:avLst/>
          </a:prstGeom>
          <a:noFill/>
        </p:spPr>
        <p:txBody>
          <a:bodyPr wrap="square" rtlCol="0">
            <a:spAutoFit/>
          </a:bodyPr>
          <a:lstStyle/>
          <a:p>
            <a:pPr algn="l"/>
            <a:r>
              <a:rPr lang="de-DE"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7. </a:t>
            </a:r>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Ihr werdet auf das Ende hoffen, …</a:t>
            </a:r>
            <a:endParaRPr lang="en-GB" sz="2000" dirty="0">
              <a:solidFill>
                <a:schemeClr val="accent5">
                  <a:lumMod val="50000"/>
                </a:schemeClr>
              </a:solidFill>
            </a:endParaRPr>
          </a:p>
        </p:txBody>
      </p:sp>
      <p:sp>
        <p:nvSpPr>
          <p:cNvPr id="2" name="TextBox 1">
            <a:extLst>
              <a:ext uri="{FF2B5EF4-FFF2-40B4-BE49-F238E27FC236}">
                <a16:creationId xmlns:a16="http://schemas.microsoft.com/office/drawing/2014/main" id="{CC65CBFD-1646-4938-BB47-22C3B5914567}"/>
              </a:ext>
            </a:extLst>
          </p:cNvPr>
          <p:cNvSpPr txBox="1"/>
          <p:nvPr/>
        </p:nvSpPr>
        <p:spPr>
          <a:xfrm>
            <a:off x="95810" y="956850"/>
            <a:ext cx="5322844" cy="707886"/>
          </a:xfrm>
          <a:prstGeom prst="rect">
            <a:avLst/>
          </a:prstGeom>
          <a:noFill/>
        </p:spPr>
        <p:txBody>
          <a:bodyPr wrap="square" rtlCol="0">
            <a:spAutoFit/>
          </a:bodyPr>
          <a:lstStyle/>
          <a:p>
            <a:pPr algn="l"/>
            <a: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1. Ihr werdet um 5 Uhr Laufen üben, …</a:t>
            </a:r>
            <a:br>
              <a:rPr lang="de-DE" sz="20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endParaRPr lang="en-GB" sz="2000" dirty="0">
              <a:solidFill>
                <a:schemeClr val="accent5">
                  <a:lumMod val="50000"/>
                </a:schemeClr>
              </a:solidFill>
            </a:endParaRPr>
          </a:p>
        </p:txBody>
      </p:sp>
      <p:sp>
        <p:nvSpPr>
          <p:cNvPr id="79" name="Rectangle: Rounded Corners 78">
            <a:extLst>
              <a:ext uri="{FF2B5EF4-FFF2-40B4-BE49-F238E27FC236}">
                <a16:creationId xmlns:a16="http://schemas.microsoft.com/office/drawing/2014/main" id="{4670265B-FCDA-45EA-97FC-F02AB5F55A49}"/>
              </a:ext>
            </a:extLst>
          </p:cNvPr>
          <p:cNvSpPr/>
          <p:nvPr/>
        </p:nvSpPr>
        <p:spPr>
          <a:xfrm>
            <a:off x="521067" y="877204"/>
            <a:ext cx="4628474" cy="1653679"/>
          </a:xfrm>
          <a:prstGeom prst="roundRect">
            <a:avLst>
              <a:gd name="adj" fmla="val 24020"/>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i="1" dirty="0">
                <a:solidFill>
                  <a:prstClr val="white"/>
                </a:solidFill>
                <a:latin typeface="Century Gothic" panose="020F0302020204030204"/>
              </a:rPr>
              <a:t>O</a:t>
            </a:r>
            <a:r>
              <a:rPr kumimoji="0" lang="en-GB" sz="2000" b="1" i="1" u="none" strike="noStrike" kern="1200" cap="none" spc="0" normalizeH="0" baseline="0" noProof="0" dirty="0" err="1">
                <a:ln>
                  <a:noFill/>
                </a:ln>
                <a:solidFill>
                  <a:prstClr val="white"/>
                </a:solidFill>
                <a:effectLst/>
                <a:uLnTx/>
                <a:uFillTx/>
                <a:latin typeface="Century Gothic" panose="020F0302020204030204"/>
              </a:rPr>
              <a:t>bwohl</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(‘although’) </a:t>
            </a:r>
            <a:r>
              <a:rPr lang="en-GB" sz="2000" dirty="0">
                <a:solidFill>
                  <a:prstClr val="white"/>
                </a:solidFill>
                <a:latin typeface="Century Gothic" panose="020F0302020204030204"/>
              </a:rPr>
              <a:t>is a word order 3 conjunction, like </a:t>
            </a:r>
            <a:r>
              <a:rPr lang="en-GB" sz="2000" i="1" dirty="0" err="1">
                <a:solidFill>
                  <a:prstClr val="white"/>
                </a:solidFill>
                <a:latin typeface="Century Gothic" panose="020F0302020204030204"/>
              </a:rPr>
              <a:t>als</a:t>
            </a:r>
            <a:r>
              <a:rPr lang="en-GB" sz="2000" i="1" dirty="0">
                <a:solidFill>
                  <a:prstClr val="white"/>
                </a:solidFill>
                <a:latin typeface="Century Gothic" panose="020F0302020204030204"/>
              </a:rPr>
              <a:t>, </a:t>
            </a:r>
            <a:r>
              <a:rPr lang="en-GB" sz="2000" i="1" dirty="0" err="1">
                <a:solidFill>
                  <a:prstClr val="white"/>
                </a:solidFill>
                <a:latin typeface="Century Gothic" panose="020F0302020204030204"/>
              </a:rPr>
              <a:t>weil</a:t>
            </a:r>
            <a:r>
              <a:rPr lang="en-GB" sz="2000" i="1" dirty="0">
                <a:solidFill>
                  <a:prstClr val="white"/>
                </a:solidFill>
                <a:latin typeface="Century Gothic" panose="020F0302020204030204"/>
              </a:rPr>
              <a:t>, </a:t>
            </a:r>
            <a:r>
              <a:rPr lang="en-GB" sz="2000" i="1" dirty="0" err="1">
                <a:solidFill>
                  <a:prstClr val="white"/>
                </a:solidFill>
                <a:latin typeface="Century Gothic" panose="020F0302020204030204"/>
              </a:rPr>
              <a:t>wenn</a:t>
            </a:r>
            <a:r>
              <a:rPr lang="en-GB" sz="2000" i="1" dirty="0">
                <a:solidFill>
                  <a:prstClr val="white"/>
                </a:solidFill>
                <a:latin typeface="Century Gothic" panose="020F0302020204030204"/>
              </a:rPr>
              <a:t> and </a:t>
            </a:r>
            <a:r>
              <a:rPr lang="en-GB" sz="2000" i="1" dirty="0" err="1">
                <a:solidFill>
                  <a:prstClr val="white"/>
                </a:solidFill>
                <a:latin typeface="Century Gothic" panose="020F0302020204030204"/>
              </a:rPr>
              <a:t>dass</a:t>
            </a:r>
            <a:r>
              <a:rPr lang="en-GB" sz="2000" i="1" dirty="0">
                <a:solidFill>
                  <a:prstClr val="white"/>
                </a:solidFill>
                <a:latin typeface="Century Gothic" panose="020F0302020204030204"/>
              </a:rPr>
              <a:t>.  </a:t>
            </a:r>
            <a:br>
              <a:rPr lang="en-GB" sz="2000" dirty="0">
                <a:solidFill>
                  <a:prstClr val="white"/>
                </a:solidFill>
                <a:latin typeface="Century Gothic" panose="020F0302020204030204"/>
              </a:rPr>
            </a:br>
            <a:r>
              <a:rPr lang="en-GB" sz="2000" b="1" dirty="0">
                <a:solidFill>
                  <a:prstClr val="white"/>
                </a:solidFill>
                <a:latin typeface="Century Gothic" panose="020F0302020204030204"/>
              </a:rPr>
              <a:t>Aber </a:t>
            </a:r>
            <a:r>
              <a:rPr lang="en-GB" sz="2000" dirty="0">
                <a:solidFill>
                  <a:prstClr val="white"/>
                </a:solidFill>
                <a:latin typeface="Century Gothic" panose="020F0302020204030204"/>
              </a:rPr>
              <a:t>(‘but’) requires word order 1.</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1227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6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9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9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9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0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93"/>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10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9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04"/>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8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10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94"/>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1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7" grpId="0" animBg="1"/>
      <p:bldP spid="64" grpId="0" animBg="1"/>
      <p:bldP spid="65" grpId="0" animBg="1"/>
      <p:bldP spid="20" grpId="0"/>
      <p:bldP spid="21" grpId="0"/>
      <p:bldP spid="67" grpId="0" animBg="1"/>
      <p:bldP spid="22" grpId="0"/>
      <p:bldP spid="68" grpId="0" animBg="1"/>
      <p:bldP spid="69" grpId="0" animBg="1"/>
      <p:bldP spid="70" grpId="0" animBg="1"/>
      <p:bldP spid="71" grpId="0" animBg="1"/>
      <p:bldP spid="26" grpId="0"/>
      <p:bldP spid="24" grpId="0"/>
      <p:bldP spid="23" grpId="0"/>
      <p:bldP spid="25" grpId="0"/>
      <p:bldP spid="2" grpId="0"/>
      <p:bldP spid="79" grpId="0" animBg="1"/>
      <p:bldP spid="7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7C8BE2-FD1A-4B30-A5FD-3F27E2C11926}"/>
              </a:ext>
            </a:extLst>
          </p:cNvPr>
          <p:cNvGrpSpPr/>
          <p:nvPr/>
        </p:nvGrpSpPr>
        <p:grpSpPr>
          <a:xfrm>
            <a:off x="-368379" y="707203"/>
            <a:ext cx="12921570" cy="6150797"/>
            <a:chOff x="-115050" y="1711498"/>
            <a:chExt cx="12580622" cy="5029466"/>
          </a:xfrm>
        </p:grpSpPr>
        <p:pic>
          <p:nvPicPr>
            <p:cNvPr id="8" name="Picture 7" descr="A picture containing brick&#10;&#10;Description automatically generated">
              <a:extLst>
                <a:ext uri="{FF2B5EF4-FFF2-40B4-BE49-F238E27FC236}">
                  <a16:creationId xmlns:a16="http://schemas.microsoft.com/office/drawing/2014/main" id="{8848373B-CAF6-4C83-86E6-2CDD21138C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7814" y="1711499"/>
              <a:ext cx="4857758" cy="5029465"/>
            </a:xfrm>
            <a:prstGeom prst="rect">
              <a:avLst/>
            </a:prstGeom>
          </p:spPr>
        </p:pic>
        <p:grpSp>
          <p:nvGrpSpPr>
            <p:cNvPr id="9" name="Group 8">
              <a:extLst>
                <a:ext uri="{FF2B5EF4-FFF2-40B4-BE49-F238E27FC236}">
                  <a16:creationId xmlns:a16="http://schemas.microsoft.com/office/drawing/2014/main" id="{591D9532-535B-4A34-BCE3-49A1C0CA9546}"/>
                </a:ext>
              </a:extLst>
            </p:cNvPr>
            <p:cNvGrpSpPr/>
            <p:nvPr/>
          </p:nvGrpSpPr>
          <p:grpSpPr>
            <a:xfrm>
              <a:off x="-115050" y="1711498"/>
              <a:ext cx="10151743" cy="5029466"/>
              <a:chOff x="-115050" y="1711498"/>
              <a:chExt cx="10151743" cy="5029466"/>
            </a:xfrm>
          </p:grpSpPr>
          <p:pic>
            <p:nvPicPr>
              <p:cNvPr id="11" name="Picture 2" descr="Shabby Paper, Block, Torn Leaf, Writing Block, Torn Off">
                <a:extLst>
                  <a:ext uri="{FF2B5EF4-FFF2-40B4-BE49-F238E27FC236}">
                    <a16:creationId xmlns:a16="http://schemas.microsoft.com/office/drawing/2014/main" id="{F941AEAE-0622-42D4-B6B7-AF0B9684AE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050" y="1711498"/>
                <a:ext cx="5986462" cy="50294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brick&#10;&#10;Description automatically generated">
                <a:extLst>
                  <a:ext uri="{FF2B5EF4-FFF2-40B4-BE49-F238E27FC236}">
                    <a16:creationId xmlns:a16="http://schemas.microsoft.com/office/drawing/2014/main" id="{62C88077-99C4-491D-964F-05F6558B9F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8935" y="1711499"/>
                <a:ext cx="4857758" cy="5029465"/>
              </a:xfrm>
              <a:prstGeom prst="rect">
                <a:avLst/>
              </a:prstGeom>
            </p:spPr>
          </p:pic>
        </p:grpSp>
      </p:grpSp>
      <p:sp>
        <p:nvSpPr>
          <p:cNvPr id="27" name="TextBox 26">
            <a:extLst>
              <a:ext uri="{FF2B5EF4-FFF2-40B4-BE49-F238E27FC236}">
                <a16:creationId xmlns:a16="http://schemas.microsoft.com/office/drawing/2014/main" id="{C43D0EBA-8A7C-4786-A117-DCA94DEC5B45}"/>
              </a:ext>
            </a:extLst>
          </p:cNvPr>
          <p:cNvSpPr txBox="1"/>
          <p:nvPr/>
        </p:nvSpPr>
        <p:spPr>
          <a:xfrm>
            <a:off x="5076301" y="2439647"/>
            <a:ext cx="40752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habe</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ich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noch</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gesehen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30" name="TextBox 29">
            <a:extLst>
              <a:ext uri="{FF2B5EF4-FFF2-40B4-BE49-F238E27FC236}">
                <a16:creationId xmlns:a16="http://schemas.microsoft.com/office/drawing/2014/main" id="{3BE05945-3D60-4722-A50A-9B2AE867A62A}"/>
              </a:ext>
            </a:extLst>
          </p:cNvPr>
          <p:cNvSpPr txBox="1"/>
          <p:nvPr/>
        </p:nvSpPr>
        <p:spPr>
          <a:xfrm>
            <a:off x="5188800" y="2806617"/>
            <a:ext cx="35004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möchte</a:t>
            </a:r>
            <a:r>
              <a:rPr kumimoji="0" lang="en-GB" sz="2400" b="0" i="0" u="none" strike="noStrike" kern="1200" cap="none" spc="0" normalizeH="0" noProof="0" dirty="0">
                <a:ln>
                  <a:noFill/>
                </a:ln>
                <a:solidFill>
                  <a:srgbClr val="4472C4">
                    <a:lumMod val="50000"/>
                  </a:srgbClr>
                </a:solidFill>
                <a:effectLst/>
                <a:uLnTx/>
                <a:uFillTx/>
                <a:latin typeface="Ink Free" panose="03080402000500000000" pitchFamily="66" charset="0"/>
                <a:ea typeface="+mn-ea"/>
                <a:cs typeface="+mn-cs"/>
              </a:rPr>
              <a:t> ich </a:t>
            </a:r>
            <a:r>
              <a:rPr kumimoji="0" lang="en-GB" sz="2400" b="0" i="0" u="none" strike="noStrike" kern="1200" cap="none" spc="0" normalizeH="0" noProof="0" dirty="0" err="1">
                <a:ln>
                  <a:noFill/>
                </a:ln>
                <a:solidFill>
                  <a:srgbClr val="4472C4">
                    <a:lumMod val="50000"/>
                  </a:srgbClr>
                </a:solidFill>
                <a:effectLst/>
                <a:uLnTx/>
                <a:uFillTx/>
                <a:latin typeface="Ink Free" panose="03080402000500000000" pitchFamily="66" charset="0"/>
                <a:ea typeface="+mn-ea"/>
                <a:cs typeface="+mn-cs"/>
              </a:rPr>
              <a:t>nicht</a:t>
            </a:r>
            <a:r>
              <a:rPr kumimoji="0" lang="en-GB" sz="2400" b="0" i="0" u="none" strike="noStrike" kern="1200" cap="none" spc="0" normalizeH="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Ink Free" panose="03080402000500000000" pitchFamily="66" charset="0"/>
                <a:ea typeface="+mn-ea"/>
                <a:cs typeface="+mn-cs"/>
              </a:rPr>
              <a:t>trinken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33" name="TextBox 32">
            <a:extLst>
              <a:ext uri="{FF2B5EF4-FFF2-40B4-BE49-F238E27FC236}">
                <a16:creationId xmlns:a16="http://schemas.microsoft.com/office/drawing/2014/main" id="{4D2DF08E-2280-4095-93B0-CA6EA6B0B5A2}"/>
              </a:ext>
            </a:extLst>
          </p:cNvPr>
          <p:cNvSpPr txBox="1"/>
          <p:nvPr/>
        </p:nvSpPr>
        <p:spPr>
          <a:xfrm>
            <a:off x="5121200" y="3224727"/>
            <a:ext cx="29207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hat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schlechte</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Laune*</a:t>
            </a:r>
          </a:p>
        </p:txBody>
      </p:sp>
      <p:sp>
        <p:nvSpPr>
          <p:cNvPr id="36" name="TextBox 35">
            <a:extLst>
              <a:ext uri="{FF2B5EF4-FFF2-40B4-BE49-F238E27FC236}">
                <a16:creationId xmlns:a16="http://schemas.microsoft.com/office/drawing/2014/main" id="{59242ABF-A681-4FB7-A599-046AEB673908}"/>
              </a:ext>
            </a:extLst>
          </p:cNvPr>
          <p:cNvSpPr txBox="1"/>
          <p:nvPr/>
        </p:nvSpPr>
        <p:spPr>
          <a:xfrm>
            <a:off x="5024896" y="3581335"/>
            <a:ext cx="5535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kann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man </a:t>
            </a:r>
            <a:r>
              <a:rPr lang="en-GB" sz="2400" dirty="0" err="1">
                <a:solidFill>
                  <a:srgbClr val="4472C4">
                    <a:lumMod val="50000"/>
                  </a:srgbClr>
                </a:solidFill>
                <a:latin typeface="Ink Free" panose="03080402000500000000" pitchFamily="66" charset="0"/>
              </a:rPr>
              <a:t>nur</a:t>
            </a:r>
            <a:r>
              <a:rPr lang="en-GB" sz="2400" dirty="0">
                <a:solidFill>
                  <a:srgbClr val="4472C4">
                    <a:lumMod val="50000"/>
                  </a:srgbClr>
                </a:solidFill>
                <a:latin typeface="Ink Free" panose="03080402000500000000" pitchFamily="66" charset="0"/>
              </a:rPr>
              <a:t> </a:t>
            </a:r>
            <a:r>
              <a:rPr lang="en-GB" sz="2400" dirty="0" err="1">
                <a:solidFill>
                  <a:srgbClr val="4472C4">
                    <a:lumMod val="50000"/>
                  </a:srgbClr>
                </a:solidFill>
                <a:latin typeface="Ink Free" panose="03080402000500000000" pitchFamily="66" charset="0"/>
              </a:rPr>
              <a:t>schwer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entwickeln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40" name="TextBox 39">
            <a:extLst>
              <a:ext uri="{FF2B5EF4-FFF2-40B4-BE49-F238E27FC236}">
                <a16:creationId xmlns:a16="http://schemas.microsoft.com/office/drawing/2014/main" id="{9F110CCC-1FBB-4210-9AA1-77CC77002899}"/>
              </a:ext>
            </a:extLst>
          </p:cNvPr>
          <p:cNvSpPr txBox="1"/>
          <p:nvPr/>
        </p:nvSpPr>
        <p:spPr>
          <a:xfrm>
            <a:off x="5057813" y="3987425"/>
            <a:ext cx="5535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langweilig</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43" name="TextBox 42">
            <a:extLst>
              <a:ext uri="{FF2B5EF4-FFF2-40B4-BE49-F238E27FC236}">
                <a16:creationId xmlns:a16="http://schemas.microsoft.com/office/drawing/2014/main" id="{D082B7D5-C617-4459-936A-BEB818BDA864}"/>
              </a:ext>
            </a:extLst>
          </p:cNvPr>
          <p:cNvSpPr txBox="1"/>
          <p:nvPr/>
        </p:nvSpPr>
        <p:spPr>
          <a:xfrm>
            <a:off x="5182622" y="4762539"/>
            <a:ext cx="21819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wohnt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nebenan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46" name="TextBox 45">
            <a:extLst>
              <a:ext uri="{FF2B5EF4-FFF2-40B4-BE49-F238E27FC236}">
                <a16:creationId xmlns:a16="http://schemas.microsoft.com/office/drawing/2014/main" id="{DDAF99CF-3B53-4715-96F1-5D03CC686541}"/>
              </a:ext>
            </a:extLst>
          </p:cNvPr>
          <p:cNvSpPr txBox="1"/>
          <p:nvPr/>
        </p:nvSpPr>
        <p:spPr>
          <a:xfrm>
            <a:off x="5089494" y="5106164"/>
            <a:ext cx="5675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will ich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nie</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mehr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wiedersehen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50" name="TextBox 49">
            <a:extLst>
              <a:ext uri="{FF2B5EF4-FFF2-40B4-BE49-F238E27FC236}">
                <a16:creationId xmlns:a16="http://schemas.microsoft.com/office/drawing/2014/main" id="{6E1AB95C-BC49-44D7-8ED3-FFCBD746880E}"/>
              </a:ext>
            </a:extLst>
          </p:cNvPr>
          <p:cNvSpPr txBox="1"/>
          <p:nvPr/>
        </p:nvSpPr>
        <p:spPr>
          <a:xfrm>
            <a:off x="5193829" y="4358418"/>
            <a:ext cx="55352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macht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gute</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Laune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beim</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Laufen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575717" cy="869950"/>
          </a:xfrm>
          <a:prstGeom prst="rect">
            <a:avLst/>
          </a:prstGeom>
        </p:spPr>
      </p:pic>
      <p:sp>
        <p:nvSpPr>
          <p:cNvPr id="4" name="Title 3"/>
          <p:cNvSpPr>
            <a:spLocks noGrp="1"/>
          </p:cNvSpPr>
          <p:nvPr>
            <p:ph type="title"/>
          </p:nvPr>
        </p:nvSpPr>
        <p:spPr>
          <a:xfrm>
            <a:off x="0" y="294041"/>
            <a:ext cx="4575717" cy="707849"/>
          </a:xfrm>
        </p:spPr>
        <p:txBody>
          <a:bodyPr>
            <a:normAutofit/>
          </a:bodyPr>
          <a:lstStyle/>
          <a:p>
            <a:r>
              <a:rPr lang="en-GB" sz="3600" b="1" dirty="0">
                <a:solidFill>
                  <a:schemeClr val="bg1"/>
                </a:solidFill>
                <a:latin typeface="+mn-lt"/>
              </a:rPr>
              <a:t>Ein Brief von Mia</a:t>
            </a:r>
          </a:p>
        </p:txBody>
      </p:sp>
      <p:sp>
        <p:nvSpPr>
          <p:cNvPr id="6" name="Rounded Rectangle 11">
            <a:extLst>
              <a:ext uri="{FF2B5EF4-FFF2-40B4-BE49-F238E27FC236}">
                <a16:creationId xmlns:a16="http://schemas.microsoft.com/office/drawing/2014/main" id="{258761E0-97D7-402B-BE4A-32E27C55E9C9}"/>
              </a:ext>
            </a:extLst>
          </p:cNvPr>
          <p:cNvSpPr/>
          <p:nvPr/>
        </p:nvSpPr>
        <p:spPr>
          <a:xfrm>
            <a:off x="9607419" y="112750"/>
            <a:ext cx="2418987" cy="45909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C5A94958-160E-424F-BF65-914E9188905A}"/>
              </a:ext>
            </a:extLst>
          </p:cNvPr>
          <p:cNvSpPr txBox="1"/>
          <p:nvPr/>
        </p:nvSpPr>
        <p:spPr>
          <a:xfrm>
            <a:off x="703612" y="2462480"/>
            <a:ext cx="41694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1.  </a:t>
            </a: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Den</a:t>
            </a:r>
            <a:endPar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18" name="TextBox 17">
            <a:extLst>
              <a:ext uri="{FF2B5EF4-FFF2-40B4-BE49-F238E27FC236}">
                <a16:creationId xmlns:a16="http://schemas.microsoft.com/office/drawing/2014/main" id="{063A9402-A885-482C-8BD1-8786ADCF0977}"/>
              </a:ext>
            </a:extLst>
          </p:cNvPr>
          <p:cNvSpPr txBox="1"/>
          <p:nvPr/>
        </p:nvSpPr>
        <p:spPr>
          <a:xfrm>
            <a:off x="725946" y="2843557"/>
            <a:ext cx="432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2. </a:t>
            </a: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Der</a:t>
            </a:r>
            <a:endParaRPr kumimoji="0" lang="fr-FR"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20" name="TextBox 19">
            <a:extLst>
              <a:ext uri="{FF2B5EF4-FFF2-40B4-BE49-F238E27FC236}">
                <a16:creationId xmlns:a16="http://schemas.microsoft.com/office/drawing/2014/main" id="{0155DCBB-9BC7-4EB8-AE08-B6451A852FE3}"/>
              </a:ext>
            </a:extLst>
          </p:cNvPr>
          <p:cNvSpPr txBox="1"/>
          <p:nvPr/>
        </p:nvSpPr>
        <p:spPr>
          <a:xfrm>
            <a:off x="716663" y="3240790"/>
            <a:ext cx="432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3. </a:t>
            </a: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Den</a:t>
            </a:r>
            <a:endParaRPr kumimoji="0" lang="fr-FR"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21" name="TextBox 20">
            <a:extLst>
              <a:ext uri="{FF2B5EF4-FFF2-40B4-BE49-F238E27FC236}">
                <a16:creationId xmlns:a16="http://schemas.microsoft.com/office/drawing/2014/main" id="{865B558B-DD07-4835-9955-48DF713D88FD}"/>
              </a:ext>
            </a:extLst>
          </p:cNvPr>
          <p:cNvSpPr txBox="1"/>
          <p:nvPr/>
        </p:nvSpPr>
        <p:spPr>
          <a:xfrm>
            <a:off x="716663" y="3594765"/>
            <a:ext cx="432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4. </a:t>
            </a: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Der</a:t>
            </a:r>
            <a:endParaRPr kumimoji="0" lang="fr-FR"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22" name="TextBox 21">
            <a:extLst>
              <a:ext uri="{FF2B5EF4-FFF2-40B4-BE49-F238E27FC236}">
                <a16:creationId xmlns:a16="http://schemas.microsoft.com/office/drawing/2014/main" id="{B73EA9D3-5DBD-4725-BE6C-3ADB587C4B76}"/>
              </a:ext>
            </a:extLst>
          </p:cNvPr>
          <p:cNvSpPr txBox="1"/>
          <p:nvPr/>
        </p:nvSpPr>
        <p:spPr>
          <a:xfrm>
            <a:off x="704097" y="3962595"/>
            <a:ext cx="432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5. </a:t>
            </a: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Den</a:t>
            </a:r>
            <a:endParaRPr kumimoji="0" lang="fr-FR"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23" name="TextBox 22">
            <a:extLst>
              <a:ext uri="{FF2B5EF4-FFF2-40B4-BE49-F238E27FC236}">
                <a16:creationId xmlns:a16="http://schemas.microsoft.com/office/drawing/2014/main" id="{066BF1E5-0C26-4573-BF98-00BF4E6F6060}"/>
              </a:ext>
            </a:extLst>
          </p:cNvPr>
          <p:cNvSpPr txBox="1"/>
          <p:nvPr/>
        </p:nvSpPr>
        <p:spPr>
          <a:xfrm>
            <a:off x="820535" y="4721365"/>
            <a:ext cx="432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endParaRPr kumimoji="0" lang="fr-FR"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24" name="TextBox 23">
            <a:extLst>
              <a:ext uri="{FF2B5EF4-FFF2-40B4-BE49-F238E27FC236}">
                <a16:creationId xmlns:a16="http://schemas.microsoft.com/office/drawing/2014/main" id="{A57AFB58-6710-46B5-ABA3-D90DEDBF3C5C}"/>
              </a:ext>
            </a:extLst>
          </p:cNvPr>
          <p:cNvSpPr txBox="1"/>
          <p:nvPr/>
        </p:nvSpPr>
        <p:spPr>
          <a:xfrm>
            <a:off x="679870" y="4710341"/>
            <a:ext cx="4462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7. </a:t>
            </a: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Der</a:t>
            </a:r>
            <a:endParaRPr kumimoji="0" lang="fr-FR"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25" name="TextBox 24">
            <a:extLst>
              <a:ext uri="{FF2B5EF4-FFF2-40B4-BE49-F238E27FC236}">
                <a16:creationId xmlns:a16="http://schemas.microsoft.com/office/drawing/2014/main" id="{47411C21-BF8F-44E5-8442-8C3B7DC79978}"/>
              </a:ext>
            </a:extLst>
          </p:cNvPr>
          <p:cNvSpPr txBox="1"/>
          <p:nvPr/>
        </p:nvSpPr>
        <p:spPr>
          <a:xfrm>
            <a:off x="690773" y="5134527"/>
            <a:ext cx="432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8. </a:t>
            </a: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Den</a:t>
            </a:r>
            <a:endParaRPr kumimoji="0" lang="fr-FR"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28" name="TextBox 27">
            <a:extLst>
              <a:ext uri="{FF2B5EF4-FFF2-40B4-BE49-F238E27FC236}">
                <a16:creationId xmlns:a16="http://schemas.microsoft.com/office/drawing/2014/main" id="{78C85E79-57DE-492F-B9E2-5D9EA6B074AA}"/>
              </a:ext>
            </a:extLst>
          </p:cNvPr>
          <p:cNvSpPr txBox="1"/>
          <p:nvPr/>
        </p:nvSpPr>
        <p:spPr>
          <a:xfrm>
            <a:off x="9129147" y="2417622"/>
            <a:ext cx="3611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sehen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29" name="TextBox 28">
            <a:extLst>
              <a:ext uri="{FF2B5EF4-FFF2-40B4-BE49-F238E27FC236}">
                <a16:creationId xmlns:a16="http://schemas.microsoft.com/office/drawing/2014/main" id="{99A595D9-8B15-4FD7-A7BD-EFD8D4EE0DDC}"/>
              </a:ext>
            </a:extLst>
          </p:cNvPr>
          <p:cNvSpPr txBox="1"/>
          <p:nvPr/>
        </p:nvSpPr>
        <p:spPr>
          <a:xfrm>
            <a:off x="8852563" y="2465025"/>
            <a:ext cx="395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31" name="TextBox 30">
            <a:extLst>
              <a:ext uri="{FF2B5EF4-FFF2-40B4-BE49-F238E27FC236}">
                <a16:creationId xmlns:a16="http://schemas.microsoft.com/office/drawing/2014/main" id="{4859D5A6-C4D6-404C-9B00-01F0931BB6C2}"/>
              </a:ext>
            </a:extLst>
          </p:cNvPr>
          <p:cNvSpPr txBox="1"/>
          <p:nvPr/>
        </p:nvSpPr>
        <p:spPr>
          <a:xfrm>
            <a:off x="8591443" y="2831622"/>
            <a:ext cx="395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32" name="TextBox 31">
            <a:extLst>
              <a:ext uri="{FF2B5EF4-FFF2-40B4-BE49-F238E27FC236}">
                <a16:creationId xmlns:a16="http://schemas.microsoft.com/office/drawing/2014/main" id="{F30E3E54-0F52-4338-BCCC-B3FC71757776}"/>
              </a:ext>
            </a:extLst>
          </p:cNvPr>
          <p:cNvSpPr txBox="1"/>
          <p:nvPr/>
        </p:nvSpPr>
        <p:spPr>
          <a:xfrm>
            <a:off x="8845921" y="2816881"/>
            <a:ext cx="3611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eiskalt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34" name="TextBox 33">
            <a:extLst>
              <a:ext uri="{FF2B5EF4-FFF2-40B4-BE49-F238E27FC236}">
                <a16:creationId xmlns:a16="http://schemas.microsoft.com/office/drawing/2014/main" id="{1D974313-7872-4B78-AF98-E63918F3257D}"/>
              </a:ext>
            </a:extLst>
          </p:cNvPr>
          <p:cNvSpPr txBox="1"/>
          <p:nvPr/>
        </p:nvSpPr>
        <p:spPr>
          <a:xfrm>
            <a:off x="7981231" y="3226696"/>
            <a:ext cx="395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35" name="TextBox 34">
            <a:extLst>
              <a:ext uri="{FF2B5EF4-FFF2-40B4-BE49-F238E27FC236}">
                <a16:creationId xmlns:a16="http://schemas.microsoft.com/office/drawing/2014/main" id="{3E89EEF0-DF63-4E6F-B4BA-7EA0F2117399}"/>
              </a:ext>
            </a:extLst>
          </p:cNvPr>
          <p:cNvSpPr txBox="1"/>
          <p:nvPr/>
        </p:nvSpPr>
        <p:spPr>
          <a:xfrm>
            <a:off x="8340142" y="3200933"/>
            <a:ext cx="3611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mögen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wir</a:t>
            </a:r>
            <a:r>
              <a:rPr kumimoji="0" lang="en-GB" sz="2400" b="0" i="0" u="none" strike="noStrike" kern="1200" cap="none" spc="0" normalizeH="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Ink Free" panose="03080402000500000000" pitchFamily="66" charset="0"/>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38" name="TextBox 37">
            <a:extLst>
              <a:ext uri="{FF2B5EF4-FFF2-40B4-BE49-F238E27FC236}">
                <a16:creationId xmlns:a16="http://schemas.microsoft.com/office/drawing/2014/main" id="{1FF985C2-0142-4DB6-B9C4-14977AB068B5}"/>
              </a:ext>
            </a:extLst>
          </p:cNvPr>
          <p:cNvSpPr txBox="1"/>
          <p:nvPr/>
        </p:nvSpPr>
        <p:spPr>
          <a:xfrm>
            <a:off x="9331011" y="3597838"/>
            <a:ext cx="395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39" name="TextBox 38">
            <a:extLst>
              <a:ext uri="{FF2B5EF4-FFF2-40B4-BE49-F238E27FC236}">
                <a16:creationId xmlns:a16="http://schemas.microsoft.com/office/drawing/2014/main" id="{E6B59984-9867-4D05-8769-5F5172ABAD84}"/>
              </a:ext>
            </a:extLst>
          </p:cNvPr>
          <p:cNvSpPr txBox="1"/>
          <p:nvPr/>
        </p:nvSpPr>
        <p:spPr>
          <a:xfrm>
            <a:off x="9629177" y="3574263"/>
            <a:ext cx="3611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gefällt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mir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aber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41" name="TextBox 40">
            <a:extLst>
              <a:ext uri="{FF2B5EF4-FFF2-40B4-BE49-F238E27FC236}">
                <a16:creationId xmlns:a16="http://schemas.microsoft.com/office/drawing/2014/main" id="{425688F7-C44B-4F6A-8031-94EF30511944}"/>
              </a:ext>
            </a:extLst>
          </p:cNvPr>
          <p:cNvSpPr txBox="1"/>
          <p:nvPr/>
        </p:nvSpPr>
        <p:spPr>
          <a:xfrm flipH="1">
            <a:off x="7033108" y="3985456"/>
            <a:ext cx="595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42" name="TextBox 41">
            <a:extLst>
              <a:ext uri="{FF2B5EF4-FFF2-40B4-BE49-F238E27FC236}">
                <a16:creationId xmlns:a16="http://schemas.microsoft.com/office/drawing/2014/main" id="{5A899C9C-F6D4-42A7-8872-82BD42BE85B0}"/>
              </a:ext>
            </a:extLst>
          </p:cNvPr>
          <p:cNvSpPr txBox="1"/>
          <p:nvPr/>
        </p:nvSpPr>
        <p:spPr>
          <a:xfrm>
            <a:off x="7227308" y="3962420"/>
            <a:ext cx="44557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muss man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zusammen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verbringen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44" name="TextBox 43">
            <a:extLst>
              <a:ext uri="{FF2B5EF4-FFF2-40B4-BE49-F238E27FC236}">
                <a16:creationId xmlns:a16="http://schemas.microsoft.com/office/drawing/2014/main" id="{2EC65098-E538-4B9A-AB02-3CEAEF952A6E}"/>
              </a:ext>
            </a:extLst>
          </p:cNvPr>
          <p:cNvSpPr txBox="1"/>
          <p:nvPr/>
        </p:nvSpPr>
        <p:spPr>
          <a:xfrm>
            <a:off x="7291697" y="4747478"/>
            <a:ext cx="395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45" name="TextBox 44">
            <a:extLst>
              <a:ext uri="{FF2B5EF4-FFF2-40B4-BE49-F238E27FC236}">
                <a16:creationId xmlns:a16="http://schemas.microsoft.com/office/drawing/2014/main" id="{1C084972-889B-4590-991A-A0A53B7F9A19}"/>
              </a:ext>
            </a:extLst>
          </p:cNvPr>
          <p:cNvSpPr txBox="1"/>
          <p:nvPr/>
        </p:nvSpPr>
        <p:spPr>
          <a:xfrm>
            <a:off x="7525537" y="4761708"/>
            <a:ext cx="49540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besuchen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täglich</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47" name="TextBox 46">
            <a:extLst>
              <a:ext uri="{FF2B5EF4-FFF2-40B4-BE49-F238E27FC236}">
                <a16:creationId xmlns:a16="http://schemas.microsoft.com/office/drawing/2014/main" id="{1E90F44F-6A51-4F69-B194-9E0536AE02A1}"/>
              </a:ext>
            </a:extLst>
          </p:cNvPr>
          <p:cNvSpPr txBox="1"/>
          <p:nvPr/>
        </p:nvSpPr>
        <p:spPr>
          <a:xfrm>
            <a:off x="9000652" y="5117301"/>
            <a:ext cx="395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48" name="TextBox 47">
            <a:extLst>
              <a:ext uri="{FF2B5EF4-FFF2-40B4-BE49-F238E27FC236}">
                <a16:creationId xmlns:a16="http://schemas.microsoft.com/office/drawing/2014/main" id="{FB076235-7341-4955-8E9C-5F75FE1B253E}"/>
              </a:ext>
            </a:extLst>
          </p:cNvPr>
          <p:cNvSpPr txBox="1"/>
          <p:nvPr/>
        </p:nvSpPr>
        <p:spPr>
          <a:xfrm>
            <a:off x="9283078" y="5128431"/>
            <a:ext cx="3611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sehr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nett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zu</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uns.</a:t>
            </a:r>
          </a:p>
        </p:txBody>
      </p:sp>
      <p:sp>
        <p:nvSpPr>
          <p:cNvPr id="49" name="TextBox 48">
            <a:extLst>
              <a:ext uri="{FF2B5EF4-FFF2-40B4-BE49-F238E27FC236}">
                <a16:creationId xmlns:a16="http://schemas.microsoft.com/office/drawing/2014/main" id="{FF5C578B-5EAF-4371-AD7A-DE962DEF59C9}"/>
              </a:ext>
            </a:extLst>
          </p:cNvPr>
          <p:cNvSpPr txBox="1"/>
          <p:nvPr/>
        </p:nvSpPr>
        <p:spPr>
          <a:xfrm>
            <a:off x="683207" y="4342511"/>
            <a:ext cx="432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6. </a:t>
            </a: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Der</a:t>
            </a:r>
            <a:endParaRPr kumimoji="0" lang="fr-FR"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51" name="TextBox 50">
            <a:extLst>
              <a:ext uri="{FF2B5EF4-FFF2-40B4-BE49-F238E27FC236}">
                <a16:creationId xmlns:a16="http://schemas.microsoft.com/office/drawing/2014/main" id="{F99C2278-B5EC-4719-9178-D1B671C119EC}"/>
              </a:ext>
            </a:extLst>
          </p:cNvPr>
          <p:cNvSpPr txBox="1"/>
          <p:nvPr/>
        </p:nvSpPr>
        <p:spPr>
          <a:xfrm>
            <a:off x="9607419" y="4381751"/>
            <a:ext cx="395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52" name="TextBox 51">
            <a:extLst>
              <a:ext uri="{FF2B5EF4-FFF2-40B4-BE49-F238E27FC236}">
                <a16:creationId xmlns:a16="http://schemas.microsoft.com/office/drawing/2014/main" id="{97BC36B5-FE19-4CFB-9490-20A488473EBC}"/>
              </a:ext>
            </a:extLst>
          </p:cNvPr>
          <p:cNvSpPr txBox="1"/>
          <p:nvPr/>
        </p:nvSpPr>
        <p:spPr>
          <a:xfrm>
            <a:off x="9826124" y="4380685"/>
            <a:ext cx="403164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hören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wir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gern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53" name="TextBox 52">
            <a:extLst>
              <a:ext uri="{FF2B5EF4-FFF2-40B4-BE49-F238E27FC236}">
                <a16:creationId xmlns:a16="http://schemas.microsoft.com/office/drawing/2014/main" id="{972AAD12-9D3A-4D37-A68B-C156B2A76B7C}"/>
              </a:ext>
            </a:extLst>
          </p:cNvPr>
          <p:cNvSpPr txBox="1"/>
          <p:nvPr/>
        </p:nvSpPr>
        <p:spPr>
          <a:xfrm>
            <a:off x="7231897" y="-2189714"/>
            <a:ext cx="14855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Hallo Mama! ………</a:t>
            </a:r>
            <a:endParaRPr kumimoji="0" lang="fr-FR"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57" name="TextBox 56">
            <a:extLst>
              <a:ext uri="{FF2B5EF4-FFF2-40B4-BE49-F238E27FC236}">
                <a16:creationId xmlns:a16="http://schemas.microsoft.com/office/drawing/2014/main" id="{14E484FE-DBDF-4D5C-A745-008FE390201A}"/>
              </a:ext>
            </a:extLst>
          </p:cNvPr>
          <p:cNvSpPr txBox="1"/>
          <p:nvPr/>
        </p:nvSpPr>
        <p:spPr>
          <a:xfrm>
            <a:off x="4586984" y="218715"/>
            <a:ext cx="51391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beschreibt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Fitnesscamp</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3" name="Picture 12" descr="A picture containing text, vector graphics&#10;&#10;Description automatically generated">
            <a:extLst>
              <a:ext uri="{FF2B5EF4-FFF2-40B4-BE49-F238E27FC236}">
                <a16:creationId xmlns:a16="http://schemas.microsoft.com/office/drawing/2014/main" id="{FEB891D2-063A-48E3-B39F-FCC06C29A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034" y="476963"/>
            <a:ext cx="865397" cy="883254"/>
          </a:xfrm>
          <a:prstGeom prst="rect">
            <a:avLst/>
          </a:prstGeom>
        </p:spPr>
      </p:pic>
      <p:sp>
        <p:nvSpPr>
          <p:cNvPr id="55" name="TextBox 54">
            <a:extLst>
              <a:ext uri="{FF2B5EF4-FFF2-40B4-BE49-F238E27FC236}">
                <a16:creationId xmlns:a16="http://schemas.microsoft.com/office/drawing/2014/main" id="{6D6B39B9-CBC8-4FF1-83CE-AD8095F1229F}"/>
              </a:ext>
            </a:extLst>
          </p:cNvPr>
          <p:cNvSpPr txBox="1"/>
          <p:nvPr/>
        </p:nvSpPr>
        <p:spPr>
          <a:xfrm>
            <a:off x="1914875" y="2428810"/>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schön</a:t>
            </a:r>
            <a:r>
              <a:rPr kumimoji="0" lang="en-GB" sz="2400" b="1" i="0" u="sng"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Strand…</a:t>
            </a:r>
          </a:p>
        </p:txBody>
      </p:sp>
      <p:sp>
        <p:nvSpPr>
          <p:cNvPr id="56" name="TextBox 55">
            <a:extLst>
              <a:ext uri="{FF2B5EF4-FFF2-40B4-BE49-F238E27FC236}">
                <a16:creationId xmlns:a16="http://schemas.microsoft.com/office/drawing/2014/main" id="{5BF17FAB-4919-4189-AE60-57B5E63E9D21}"/>
              </a:ext>
            </a:extLst>
          </p:cNvPr>
          <p:cNvSpPr txBox="1"/>
          <p:nvPr/>
        </p:nvSpPr>
        <p:spPr>
          <a:xfrm>
            <a:off x="691767" y="5534598"/>
            <a:ext cx="43207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Ink Free" panose="03080402000500000000" pitchFamily="66" charset="0"/>
              </a:rPr>
              <a:t>9</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Den</a:t>
            </a:r>
            <a:endParaRPr kumimoji="0" lang="fr-FR"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endParaRPr>
          </a:p>
        </p:txBody>
      </p:sp>
      <p:sp>
        <p:nvSpPr>
          <p:cNvPr id="59" name="TextBox 58">
            <a:extLst>
              <a:ext uri="{FF2B5EF4-FFF2-40B4-BE49-F238E27FC236}">
                <a16:creationId xmlns:a16="http://schemas.microsoft.com/office/drawing/2014/main" id="{828226EA-564E-4507-89C6-FC75FB6F281B}"/>
              </a:ext>
            </a:extLst>
          </p:cNvPr>
          <p:cNvSpPr txBox="1"/>
          <p:nvPr/>
        </p:nvSpPr>
        <p:spPr>
          <a:xfrm>
            <a:off x="1696665" y="2826386"/>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[bad coffee…]</a:t>
            </a:r>
          </a:p>
        </p:txBody>
      </p:sp>
      <p:sp>
        <p:nvSpPr>
          <p:cNvPr id="60" name="TextBox 59">
            <a:extLst>
              <a:ext uri="{FF2B5EF4-FFF2-40B4-BE49-F238E27FC236}">
                <a16:creationId xmlns:a16="http://schemas.microsoft.com/office/drawing/2014/main" id="{27066616-1265-40FF-80A9-8F6BE8B69CF9}"/>
              </a:ext>
            </a:extLst>
          </p:cNvPr>
          <p:cNvSpPr txBox="1"/>
          <p:nvPr/>
        </p:nvSpPr>
        <p:spPr>
          <a:xfrm>
            <a:off x="1726020" y="3214453"/>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[loud </a:t>
            </a:r>
            <a:r>
              <a:rPr lang="en-GB" sz="2400" dirty="0">
                <a:solidFill>
                  <a:srgbClr val="4472C4">
                    <a:lumMod val="50000"/>
                  </a:srgbClr>
                </a:solidFill>
                <a:latin typeface="Ink Free" panose="03080402000500000000" pitchFamily="66" charset="0"/>
              </a:rPr>
              <a:t>t</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rainer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61" name="Rectangle: Rounded Corners 60">
            <a:extLst>
              <a:ext uri="{FF2B5EF4-FFF2-40B4-BE49-F238E27FC236}">
                <a16:creationId xmlns:a16="http://schemas.microsoft.com/office/drawing/2014/main" id="{89AE6342-479D-4997-AEA4-7866ACF95F23}"/>
              </a:ext>
            </a:extLst>
          </p:cNvPr>
          <p:cNvSpPr/>
          <p:nvPr/>
        </p:nvSpPr>
        <p:spPr>
          <a:xfrm>
            <a:off x="6942600" y="1243630"/>
            <a:ext cx="4025843" cy="883399"/>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lang="en-GB" sz="2000" dirty="0">
                <a:solidFill>
                  <a:prstClr val="white"/>
                </a:solidFill>
                <a:latin typeface="Century Gothic" panose="020F0302020204030204"/>
              </a:rPr>
              <a:t>Laune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mood</a:t>
            </a:r>
          </a:p>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der </a:t>
            </a:r>
            <a:r>
              <a:rPr lang="en-GB" sz="2000" dirty="0" err="1">
                <a:solidFill>
                  <a:prstClr val="white"/>
                </a:solidFill>
                <a:latin typeface="Century Gothic" panose="020F0302020204030204"/>
              </a:rPr>
              <a:t>Muskelkater</a:t>
            </a:r>
            <a:r>
              <a:rPr lang="en-GB" sz="2000" dirty="0">
                <a:solidFill>
                  <a:prstClr val="white"/>
                </a:solidFill>
                <a:latin typeface="Century Gothic" panose="020F0302020204030204"/>
              </a:rPr>
              <a:t> – sore muscles (literally: muscle tomcat!)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1729469D-45F8-4265-8AFD-FF4CD2048BC1}"/>
              </a:ext>
            </a:extLst>
          </p:cNvPr>
          <p:cNvSpPr txBox="1"/>
          <p:nvPr/>
        </p:nvSpPr>
        <p:spPr>
          <a:xfrm>
            <a:off x="1705513" y="3601807"/>
            <a:ext cx="3137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[strong mind/spirit…]</a:t>
            </a:r>
          </a:p>
        </p:txBody>
      </p:sp>
      <p:sp>
        <p:nvSpPr>
          <p:cNvPr id="63" name="TextBox 62">
            <a:extLst>
              <a:ext uri="{FF2B5EF4-FFF2-40B4-BE49-F238E27FC236}">
                <a16:creationId xmlns:a16="http://schemas.microsoft.com/office/drawing/2014/main" id="{32A694E8-FBED-4680-8ECA-06E1E0566499}"/>
              </a:ext>
            </a:extLst>
          </p:cNvPr>
          <p:cNvSpPr txBox="1"/>
          <p:nvPr/>
        </p:nvSpPr>
        <p:spPr>
          <a:xfrm>
            <a:off x="1684623" y="3980626"/>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[long day…]</a:t>
            </a:r>
          </a:p>
        </p:txBody>
      </p:sp>
      <p:sp>
        <p:nvSpPr>
          <p:cNvPr id="64" name="TextBox 63">
            <a:extLst>
              <a:ext uri="{FF2B5EF4-FFF2-40B4-BE49-F238E27FC236}">
                <a16:creationId xmlns:a16="http://schemas.microsoft.com/office/drawing/2014/main" id="{EE9815AB-CF39-4631-8D2C-71CA71BC2757}"/>
              </a:ext>
            </a:extLst>
          </p:cNvPr>
          <p:cNvSpPr txBox="1"/>
          <p:nvPr/>
        </p:nvSpPr>
        <p:spPr>
          <a:xfrm>
            <a:off x="1614082" y="4339191"/>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[great singer…]</a:t>
            </a:r>
          </a:p>
        </p:txBody>
      </p:sp>
      <p:sp>
        <p:nvSpPr>
          <p:cNvPr id="65" name="TextBox 64">
            <a:extLst>
              <a:ext uri="{FF2B5EF4-FFF2-40B4-BE49-F238E27FC236}">
                <a16:creationId xmlns:a16="http://schemas.microsoft.com/office/drawing/2014/main" id="{9868A7B9-47D8-4D18-928A-D83EDD152ECD}"/>
              </a:ext>
            </a:extLst>
          </p:cNvPr>
          <p:cNvSpPr txBox="1"/>
          <p:nvPr/>
        </p:nvSpPr>
        <p:spPr>
          <a:xfrm>
            <a:off x="1606391" y="4712586"/>
            <a:ext cx="33450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[nice helper/assistant…]</a:t>
            </a:r>
          </a:p>
        </p:txBody>
      </p:sp>
      <p:sp>
        <p:nvSpPr>
          <p:cNvPr id="66" name="TextBox 65">
            <a:extLst>
              <a:ext uri="{FF2B5EF4-FFF2-40B4-BE49-F238E27FC236}">
                <a16:creationId xmlns:a16="http://schemas.microsoft.com/office/drawing/2014/main" id="{516B1823-8863-42B6-A48E-4AFBF607E040}"/>
              </a:ext>
            </a:extLst>
          </p:cNvPr>
          <p:cNvSpPr txBox="1"/>
          <p:nvPr/>
        </p:nvSpPr>
        <p:spPr>
          <a:xfrm>
            <a:off x="1610911" y="5106163"/>
            <a:ext cx="37011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[strict fitness instructor..]</a:t>
            </a:r>
          </a:p>
        </p:txBody>
      </p:sp>
      <p:sp>
        <p:nvSpPr>
          <p:cNvPr id="67" name="TextBox 66">
            <a:extLst>
              <a:ext uri="{FF2B5EF4-FFF2-40B4-BE49-F238E27FC236}">
                <a16:creationId xmlns:a16="http://schemas.microsoft.com/office/drawing/2014/main" id="{D54203F1-BC6E-4E02-BCD3-F0E2A8E435BB}"/>
              </a:ext>
            </a:extLst>
          </p:cNvPr>
          <p:cNvSpPr txBox="1"/>
          <p:nvPr/>
        </p:nvSpPr>
        <p:spPr>
          <a:xfrm>
            <a:off x="1626281" y="5525925"/>
            <a:ext cx="3463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[seriously sore muscles…]</a:t>
            </a:r>
          </a:p>
        </p:txBody>
      </p:sp>
      <p:sp>
        <p:nvSpPr>
          <p:cNvPr id="68" name="TextBox 67">
            <a:extLst>
              <a:ext uri="{FF2B5EF4-FFF2-40B4-BE49-F238E27FC236}">
                <a16:creationId xmlns:a16="http://schemas.microsoft.com/office/drawing/2014/main" id="{0547E2AB-43C2-4921-B159-7A5EF7022B3B}"/>
              </a:ext>
            </a:extLst>
          </p:cNvPr>
          <p:cNvSpPr txBox="1"/>
          <p:nvPr/>
        </p:nvSpPr>
        <p:spPr>
          <a:xfrm>
            <a:off x="5131432" y="5541593"/>
            <a:ext cx="37211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kann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ich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nicht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vergessen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69" name="TextBox 68">
            <a:extLst>
              <a:ext uri="{FF2B5EF4-FFF2-40B4-BE49-F238E27FC236}">
                <a16:creationId xmlns:a16="http://schemas.microsoft.com/office/drawing/2014/main" id="{37D7CE9F-7C1D-405D-9D43-B4165B3B0070}"/>
              </a:ext>
            </a:extLst>
          </p:cNvPr>
          <p:cNvSpPr txBox="1"/>
          <p:nvPr/>
        </p:nvSpPr>
        <p:spPr>
          <a:xfrm>
            <a:off x="9146581" y="5541593"/>
            <a:ext cx="36117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ist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schmerzhaft</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71" name="TextBox 70">
            <a:extLst>
              <a:ext uri="{FF2B5EF4-FFF2-40B4-BE49-F238E27FC236}">
                <a16:creationId xmlns:a16="http://schemas.microsoft.com/office/drawing/2014/main" id="{B8E2C652-A005-428A-ACE5-28B9B015EFDA}"/>
              </a:ext>
            </a:extLst>
          </p:cNvPr>
          <p:cNvSpPr txBox="1"/>
          <p:nvPr/>
        </p:nvSpPr>
        <p:spPr>
          <a:xfrm>
            <a:off x="8633797" y="5509999"/>
            <a:ext cx="3951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pic>
        <p:nvPicPr>
          <p:cNvPr id="6146" name="Picture 2" descr="Cat, Feline, Grumpy, Meow, Animal, Pet, Grouchy, Mammal">
            <a:extLst>
              <a:ext uri="{FF2B5EF4-FFF2-40B4-BE49-F238E27FC236}">
                <a16:creationId xmlns:a16="http://schemas.microsoft.com/office/drawing/2014/main" id="{607127E2-284C-4703-B76A-B12D3C2250C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077677" y="1290654"/>
            <a:ext cx="824977" cy="7674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Ouch, Comics, Onomatopoeia, Cartoon">
            <a:extLst>
              <a:ext uri="{FF2B5EF4-FFF2-40B4-BE49-F238E27FC236}">
                <a16:creationId xmlns:a16="http://schemas.microsoft.com/office/drawing/2014/main" id="{D2A08BFB-4664-44E3-81E9-9CE1797E7B1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59877" y="800874"/>
            <a:ext cx="1198861" cy="599431"/>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71">
            <a:extLst>
              <a:ext uri="{FF2B5EF4-FFF2-40B4-BE49-F238E27FC236}">
                <a16:creationId xmlns:a16="http://schemas.microsoft.com/office/drawing/2014/main" id="{1739FF50-2D39-4805-BD38-B49DB6261A25}"/>
              </a:ext>
            </a:extLst>
          </p:cNvPr>
          <p:cNvSpPr txBox="1"/>
          <p:nvPr/>
        </p:nvSpPr>
        <p:spPr>
          <a:xfrm>
            <a:off x="652953" y="1724702"/>
            <a:ext cx="41694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Liebe Mama, …</a:t>
            </a:r>
          </a:p>
        </p:txBody>
      </p:sp>
      <p:sp>
        <p:nvSpPr>
          <p:cNvPr id="5" name="Speech Bubble: Rectangle with Corners Rounded 4">
            <a:extLst>
              <a:ext uri="{FF2B5EF4-FFF2-40B4-BE49-F238E27FC236}">
                <a16:creationId xmlns:a16="http://schemas.microsoft.com/office/drawing/2014/main" id="{8CA2BC5C-1BE8-4345-AF58-D927A6F78074}"/>
              </a:ext>
            </a:extLst>
          </p:cNvPr>
          <p:cNvSpPr/>
          <p:nvPr/>
        </p:nvSpPr>
        <p:spPr>
          <a:xfrm>
            <a:off x="4727485" y="234464"/>
            <a:ext cx="4835672" cy="697892"/>
          </a:xfrm>
          <a:prstGeom prst="wedgeRoundRectCallout">
            <a:avLst>
              <a:gd name="adj1" fmla="val 54694"/>
              <a:gd name="adj2" fmla="val 2899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5148CB10-FF07-4A9D-A35C-141F2BAD8551}"/>
              </a:ext>
            </a:extLst>
          </p:cNvPr>
          <p:cNvSpPr txBox="1"/>
          <p:nvPr/>
        </p:nvSpPr>
        <p:spPr>
          <a:xfrm>
            <a:off x="1734911" y="2417621"/>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4472C4">
                    <a:lumMod val="50000"/>
                  </a:srgbClr>
                </a:solidFill>
                <a:latin typeface="Ink Free" panose="03080402000500000000" pitchFamily="66" charset="0"/>
              </a:rPr>
              <a:t>[beautiful beach</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73" name="TextBox 72">
            <a:extLst>
              <a:ext uri="{FF2B5EF4-FFF2-40B4-BE49-F238E27FC236}">
                <a16:creationId xmlns:a16="http://schemas.microsoft.com/office/drawing/2014/main" id="{3287C757-F232-4FF4-8F4B-A28CB9BE9648}"/>
              </a:ext>
            </a:extLst>
          </p:cNvPr>
          <p:cNvSpPr txBox="1"/>
          <p:nvPr/>
        </p:nvSpPr>
        <p:spPr>
          <a:xfrm>
            <a:off x="1703889" y="2819677"/>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schlecht</a:t>
            </a:r>
            <a:r>
              <a:rPr kumimoji="0" lang="en-GB" sz="2400" b="1" i="0" u="sng"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Kaffee</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74" name="TextBox 73">
            <a:extLst>
              <a:ext uri="{FF2B5EF4-FFF2-40B4-BE49-F238E27FC236}">
                <a16:creationId xmlns:a16="http://schemas.microsoft.com/office/drawing/2014/main" id="{44EB7157-AE28-436A-A77D-43097B9139E9}"/>
              </a:ext>
            </a:extLst>
          </p:cNvPr>
          <p:cNvSpPr txBox="1"/>
          <p:nvPr/>
        </p:nvSpPr>
        <p:spPr>
          <a:xfrm>
            <a:off x="1734911" y="3193873"/>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laut</a:t>
            </a:r>
            <a:r>
              <a:rPr kumimoji="0" lang="en-GB" sz="2400" b="1" i="0" u="sng"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Trainer…</a:t>
            </a:r>
          </a:p>
        </p:txBody>
      </p:sp>
      <p:sp>
        <p:nvSpPr>
          <p:cNvPr id="75" name="TextBox 74">
            <a:extLst>
              <a:ext uri="{FF2B5EF4-FFF2-40B4-BE49-F238E27FC236}">
                <a16:creationId xmlns:a16="http://schemas.microsoft.com/office/drawing/2014/main" id="{68886C66-E900-47DE-BB25-06D64C3BA2CA}"/>
              </a:ext>
            </a:extLst>
          </p:cNvPr>
          <p:cNvSpPr txBox="1"/>
          <p:nvPr/>
        </p:nvSpPr>
        <p:spPr>
          <a:xfrm>
            <a:off x="1799984" y="3592326"/>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stark</a:t>
            </a:r>
            <a:r>
              <a:rPr kumimoji="0" lang="en-GB" sz="2400" b="1" i="0" u="sng"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Geist…</a:t>
            </a:r>
          </a:p>
        </p:txBody>
      </p:sp>
      <p:sp>
        <p:nvSpPr>
          <p:cNvPr id="76" name="TextBox 75">
            <a:extLst>
              <a:ext uri="{FF2B5EF4-FFF2-40B4-BE49-F238E27FC236}">
                <a16:creationId xmlns:a16="http://schemas.microsoft.com/office/drawing/2014/main" id="{7CAFFAC3-1F7E-4033-AA83-AEF0A75DB8F1}"/>
              </a:ext>
            </a:extLst>
          </p:cNvPr>
          <p:cNvSpPr txBox="1"/>
          <p:nvPr/>
        </p:nvSpPr>
        <p:spPr>
          <a:xfrm>
            <a:off x="1758655" y="3942152"/>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lang</a:t>
            </a:r>
            <a:r>
              <a:rPr kumimoji="0" lang="en-GB" sz="2400" b="1" i="0" u="sng"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Tag…</a:t>
            </a:r>
          </a:p>
        </p:txBody>
      </p:sp>
      <p:sp>
        <p:nvSpPr>
          <p:cNvPr id="77" name="TextBox 76">
            <a:extLst>
              <a:ext uri="{FF2B5EF4-FFF2-40B4-BE49-F238E27FC236}">
                <a16:creationId xmlns:a16="http://schemas.microsoft.com/office/drawing/2014/main" id="{EC62D5B4-9923-4603-8BB3-49F1869273DF}"/>
              </a:ext>
            </a:extLst>
          </p:cNvPr>
          <p:cNvSpPr txBox="1"/>
          <p:nvPr/>
        </p:nvSpPr>
        <p:spPr>
          <a:xfrm>
            <a:off x="1707515" y="4347243"/>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toll</a:t>
            </a:r>
            <a:r>
              <a:rPr kumimoji="0" lang="en-GB" sz="2400" b="1" i="0" u="sng"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Sänger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78" name="TextBox 77">
            <a:extLst>
              <a:ext uri="{FF2B5EF4-FFF2-40B4-BE49-F238E27FC236}">
                <a16:creationId xmlns:a16="http://schemas.microsoft.com/office/drawing/2014/main" id="{788D6BF4-C60B-4A0D-9CDC-9D08C05956DC}"/>
              </a:ext>
            </a:extLst>
          </p:cNvPr>
          <p:cNvSpPr txBox="1"/>
          <p:nvPr/>
        </p:nvSpPr>
        <p:spPr>
          <a:xfrm>
            <a:off x="1787365" y="4706313"/>
            <a:ext cx="29136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nett</a:t>
            </a:r>
            <a:r>
              <a:rPr kumimoji="0" lang="en-GB" sz="2400" b="1" i="0" u="sng"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Helfer…</a:t>
            </a:r>
          </a:p>
        </p:txBody>
      </p:sp>
      <p:sp>
        <p:nvSpPr>
          <p:cNvPr id="79" name="TextBox 78">
            <a:extLst>
              <a:ext uri="{FF2B5EF4-FFF2-40B4-BE49-F238E27FC236}">
                <a16:creationId xmlns:a16="http://schemas.microsoft.com/office/drawing/2014/main" id="{C160D0E4-EC98-484E-A5FE-9FEAB9F13958}"/>
              </a:ext>
            </a:extLst>
          </p:cNvPr>
          <p:cNvSpPr txBox="1"/>
          <p:nvPr/>
        </p:nvSpPr>
        <p:spPr>
          <a:xfrm>
            <a:off x="1637195" y="5103813"/>
            <a:ext cx="34433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streng</a:t>
            </a:r>
            <a:r>
              <a:rPr kumimoji="0" lang="en-GB" sz="2400" b="1" i="0" u="sng"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Fitnesslehrer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80" name="TextBox 79">
            <a:extLst>
              <a:ext uri="{FF2B5EF4-FFF2-40B4-BE49-F238E27FC236}">
                <a16:creationId xmlns:a16="http://schemas.microsoft.com/office/drawing/2014/main" id="{AD8CF2ED-AAD8-46F9-B73E-BF064AF93F95}"/>
              </a:ext>
            </a:extLst>
          </p:cNvPr>
          <p:cNvSpPr txBox="1"/>
          <p:nvPr/>
        </p:nvSpPr>
        <p:spPr>
          <a:xfrm>
            <a:off x="1695813" y="5530938"/>
            <a:ext cx="32760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stark</a:t>
            </a:r>
            <a:r>
              <a:rPr kumimoji="0" lang="en-GB" sz="2400" b="1" i="0" u="sng"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Ink Free" panose="03080402000500000000" pitchFamily="66" charset="0"/>
                <a:ea typeface="+mn-ea"/>
                <a:cs typeface="+mn-cs"/>
              </a:rPr>
              <a:t>Muskelkater</a:t>
            </a:r>
            <a:r>
              <a:rPr kumimoji="0" lang="en-GB" sz="2400" b="0" i="0" u="none" strike="noStrike" kern="1200" cap="none" spc="0" normalizeH="0" baseline="0" noProof="0" dirty="0">
                <a:ln>
                  <a:noFill/>
                </a:ln>
                <a:solidFill>
                  <a:srgbClr val="4472C4">
                    <a:lumMod val="50000"/>
                  </a:srgbClr>
                </a:solidFill>
                <a:effectLst/>
                <a:uLnTx/>
                <a:uFillTx/>
                <a:latin typeface="Ink Free" panose="03080402000500000000" pitchFamily="66" charset="0"/>
                <a:ea typeface="+mn-ea"/>
                <a:cs typeface="+mn-cs"/>
              </a:rPr>
              <a:t>…</a:t>
            </a:r>
          </a:p>
        </p:txBody>
      </p:sp>
      <p:sp>
        <p:nvSpPr>
          <p:cNvPr id="81" name="Rectangle: Rounded Corners 80">
            <a:extLst>
              <a:ext uri="{FF2B5EF4-FFF2-40B4-BE49-F238E27FC236}">
                <a16:creationId xmlns:a16="http://schemas.microsoft.com/office/drawing/2014/main" id="{F16C3175-9652-4701-A80C-6C52ECD2ABCD}"/>
              </a:ext>
            </a:extLst>
          </p:cNvPr>
          <p:cNvSpPr/>
          <p:nvPr/>
        </p:nvSpPr>
        <p:spPr>
          <a:xfrm>
            <a:off x="127014" y="5925465"/>
            <a:ext cx="3115218" cy="377443"/>
          </a:xfrm>
          <a:prstGeom prst="roundRect">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seriously</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use </a:t>
            </a:r>
            <a:r>
              <a:rPr kumimoji="0" lang="en-GB" sz="2000" b="0" i="1" u="none" strike="noStrike" kern="1200" cap="none" spc="0" normalizeH="0" baseline="0" noProof="0" dirty="0">
                <a:ln>
                  <a:noFill/>
                </a:ln>
                <a:solidFill>
                  <a:prstClr val="white"/>
                </a:solidFill>
                <a:effectLst/>
                <a:uLnTx/>
                <a:uFillTx/>
                <a:latin typeface="Century Gothic" panose="020F0302020204030204"/>
                <a:ea typeface="+mn-ea"/>
                <a:cs typeface="+mn-cs"/>
              </a:rPr>
              <a:t>strong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790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70"/>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59"/>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0"/>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7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62"/>
                                        </p:tgtEl>
                                        <p:attrNameLst>
                                          <p:attrName>style.visibility</p:attrName>
                                        </p:attrNameLst>
                                      </p:cBhvr>
                                      <p:to>
                                        <p:strVal val="hidden"/>
                                      </p:to>
                                    </p:set>
                                  </p:childTnLst>
                                </p:cTn>
                              </p:par>
                              <p:par>
                                <p:cTn id="61" presetID="1"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hidden"/>
                                      </p:to>
                                    </p:set>
                                  </p:childTnLst>
                                </p:cTn>
                              </p:par>
                              <p:par>
                                <p:cTn id="67" presetID="1" presetClass="entr" presetSubtype="0" fill="hold" grpId="0" nodeType="withEffect">
                                  <p:stCondLst>
                                    <p:cond delay="0"/>
                                  </p:stCondLst>
                                  <p:childTnLst>
                                    <p:set>
                                      <p:cBhvr>
                                        <p:cTn id="68" dur="1" fill="hold">
                                          <p:stCondLst>
                                            <p:cond delay="0"/>
                                          </p:stCondLst>
                                        </p:cTn>
                                        <p:tgtEl>
                                          <p:spTgt spid="7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64"/>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7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5"/>
                                        </p:tgtEl>
                                        <p:attrNameLst>
                                          <p:attrName>style.visibility</p:attrName>
                                        </p:attrNameLst>
                                      </p:cBhvr>
                                      <p:to>
                                        <p:strVal val="hidden"/>
                                      </p:to>
                                    </p:set>
                                  </p:childTnLst>
                                </p:cTn>
                              </p:par>
                              <p:par>
                                <p:cTn id="79" presetID="1" presetClass="entr" presetSubtype="0" fill="hold" grpId="0" nodeType="withEffect">
                                  <p:stCondLst>
                                    <p:cond delay="0"/>
                                  </p:stCondLst>
                                  <p:childTnLst>
                                    <p:set>
                                      <p:cBhvr>
                                        <p:cTn id="80" dur="1" fill="hold">
                                          <p:stCondLst>
                                            <p:cond delay="0"/>
                                          </p:stCondLst>
                                        </p:cTn>
                                        <p:tgtEl>
                                          <p:spTgt spid="7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66"/>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67"/>
                                        </p:tgtEl>
                                        <p:attrNameLst>
                                          <p:attrName>style.visibility</p:attrName>
                                        </p:attrNameLst>
                                      </p:cBhvr>
                                      <p:to>
                                        <p:strVal val="hidden"/>
                                      </p:to>
                                    </p:set>
                                  </p:childTnLst>
                                </p:cTn>
                              </p:par>
                              <p:par>
                                <p:cTn id="91" presetID="1" presetClass="entr" presetSubtype="0" fill="hold" grpId="0" nodeType="withEffect">
                                  <p:stCondLst>
                                    <p:cond delay="0"/>
                                  </p:stCondLst>
                                  <p:childTnLst>
                                    <p:set>
                                      <p:cBhvr>
                                        <p:cTn id="92"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3" grpId="0"/>
      <p:bldP spid="36" grpId="0"/>
      <p:bldP spid="40" grpId="0"/>
      <p:bldP spid="28" grpId="0"/>
      <p:bldP spid="45" grpId="0"/>
      <p:bldP spid="48" grpId="0"/>
      <p:bldP spid="52" grpId="0"/>
      <p:bldP spid="55" grpId="0"/>
      <p:bldP spid="59" grpId="0"/>
      <p:bldP spid="60" grpId="0"/>
      <p:bldP spid="62" grpId="0"/>
      <p:bldP spid="63" grpId="0"/>
      <p:bldP spid="64" grpId="0"/>
      <p:bldP spid="65" grpId="0"/>
      <p:bldP spid="66" grpId="0"/>
      <p:bldP spid="67" grpId="0"/>
      <p:bldP spid="69" grpId="0"/>
      <p:bldP spid="70" grpId="0"/>
      <p:bldP spid="73" grpId="0"/>
      <p:bldP spid="74" grpId="0"/>
      <p:bldP spid="75" grpId="0"/>
      <p:bldP spid="76" grpId="0"/>
      <p:bldP spid="77" grpId="0"/>
      <p:bldP spid="78" grpId="0"/>
      <p:bldP spid="79" grpId="0"/>
      <p:bldP spid="8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a:solidFill>
                  <a:prstClr val="white"/>
                </a:solidFill>
              </a:rPr>
              <a:t>Was </a:t>
            </a:r>
            <a:r>
              <a:rPr lang="en-GB" sz="4000" b="1" dirty="0" err="1">
                <a:solidFill>
                  <a:prstClr val="white"/>
                </a:solidFill>
              </a:rPr>
              <a:t>werden</a:t>
            </a:r>
            <a:r>
              <a:rPr lang="en-GB" sz="4000" b="1" dirty="0">
                <a:solidFill>
                  <a:prstClr val="white"/>
                </a:solidFill>
              </a:rPr>
              <a:t> </a:t>
            </a:r>
            <a:r>
              <a:rPr lang="en-GB" sz="4000" b="1" dirty="0" err="1">
                <a:solidFill>
                  <a:prstClr val="white"/>
                </a:solidFill>
              </a:rPr>
              <a:t>wir</a:t>
            </a:r>
            <a:r>
              <a:rPr lang="en-GB" sz="4000" b="1" dirty="0">
                <a:solidFill>
                  <a:prstClr val="white"/>
                </a:solidFill>
              </a:rPr>
              <a:t> </a:t>
            </a:r>
            <a:r>
              <a:rPr lang="en-GB" sz="4000" b="1" dirty="0" err="1">
                <a:solidFill>
                  <a:prstClr val="white"/>
                </a:solidFill>
              </a:rPr>
              <a:t>werden</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normAutofit fontScale="85000" lnSpcReduction="10000"/>
          </a:bodyPr>
          <a:lstStyle/>
          <a:p>
            <a:pPr algn="l"/>
            <a:r>
              <a:rPr lang="en-GB" sz="3000" dirty="0">
                <a:solidFill>
                  <a:prstClr val="white"/>
                </a:solidFill>
              </a:rPr>
              <a:t>Future tense – </a:t>
            </a:r>
            <a:r>
              <a:rPr lang="en-GB" sz="3000" i="1" dirty="0" err="1">
                <a:solidFill>
                  <a:prstClr val="white"/>
                </a:solidFill>
              </a:rPr>
              <a:t>werden</a:t>
            </a:r>
            <a:r>
              <a:rPr lang="en-GB" sz="3000" i="1" dirty="0">
                <a:solidFill>
                  <a:prstClr val="white"/>
                </a:solidFill>
              </a:rPr>
              <a:t> + </a:t>
            </a:r>
            <a:r>
              <a:rPr lang="en-GB" sz="3000" dirty="0">
                <a:solidFill>
                  <a:prstClr val="white"/>
                </a:solidFill>
              </a:rPr>
              <a:t>infinitive (all persons)</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1666" y="3694071"/>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Word family </a:t>
            </a:r>
            <a:r>
              <a:rPr kumimoji="0" lang="en-GB" sz="2800" b="1" i="1"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Arbeit</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revisit SSC [-</a:t>
            </a:r>
            <a:r>
              <a:rPr kumimoji="0" lang="en-GB" sz="2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2 - Lesson 18</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1326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19/04/21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233807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2" name="Graphic 61" descr="Money">
            <a:extLst>
              <a:ext uri="{FF2B5EF4-FFF2-40B4-BE49-F238E27FC236}">
                <a16:creationId xmlns:a16="http://schemas.microsoft.com/office/drawing/2014/main" id="{DE6977C2-9A9A-4F0D-8225-A59B4B3B38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39508" y="4697831"/>
            <a:ext cx="585728" cy="58572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 y="93590"/>
            <a:ext cx="2346329" cy="869950"/>
          </a:xfrm>
          <a:prstGeom prst="rect">
            <a:avLst/>
          </a:prstGeom>
        </p:spPr>
      </p:pic>
      <p:sp>
        <p:nvSpPr>
          <p:cNvPr id="4" name="Title 3"/>
          <p:cNvSpPr>
            <a:spLocks noGrp="1"/>
          </p:cNvSpPr>
          <p:nvPr>
            <p:ph type="title"/>
          </p:nvPr>
        </p:nvSpPr>
        <p:spPr>
          <a:xfrm>
            <a:off x="0" y="10872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26234" y="524656"/>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A:</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97724" y="1310828"/>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8" name="Graphic 17" descr="Marketing">
            <a:extLst>
              <a:ext uri="{FF2B5EF4-FFF2-40B4-BE49-F238E27FC236}">
                <a16:creationId xmlns:a16="http://schemas.microsoft.com/office/drawing/2014/main" id="{6F9C4B0F-2D04-4B35-BA38-50C6364C42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63561" y="435471"/>
            <a:ext cx="792480" cy="792480"/>
          </a:xfrm>
          <a:prstGeom prst="rect">
            <a:avLst/>
          </a:prstGeom>
        </p:spPr>
      </p:pic>
      <p:sp>
        <p:nvSpPr>
          <p:cNvPr id="19" name="TextBox 18">
            <a:extLst>
              <a:ext uri="{FF2B5EF4-FFF2-40B4-BE49-F238E27FC236}">
                <a16:creationId xmlns:a16="http://schemas.microsoft.com/office/drawing/2014/main" id="{F4ABF886-23F6-4C48-AA48-3AC6D3ABC20E}"/>
              </a:ext>
            </a:extLst>
          </p:cNvPr>
          <p:cNvSpPr txBox="1"/>
          <p:nvPr/>
        </p:nvSpPr>
        <p:spPr>
          <a:xfrm>
            <a:off x="2826234" y="1032304"/>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B:</a:t>
            </a:r>
          </a:p>
        </p:txBody>
      </p:sp>
      <p:sp>
        <p:nvSpPr>
          <p:cNvPr id="20" name="Speech Bubble: Rectangle with Corners Rounded 19">
            <a:extLst>
              <a:ext uri="{FF2B5EF4-FFF2-40B4-BE49-F238E27FC236}">
                <a16:creationId xmlns:a16="http://schemas.microsoft.com/office/drawing/2014/main" id="{F84B88BC-8E41-4D58-BF79-74B3FD06203F}"/>
              </a:ext>
            </a:extLst>
          </p:cNvPr>
          <p:cNvSpPr/>
          <p:nvPr/>
        </p:nvSpPr>
        <p:spPr>
          <a:xfrm>
            <a:off x="4417334" y="518107"/>
            <a:ext cx="1390463" cy="364533"/>
          </a:xfrm>
          <a:prstGeom prst="wedgeRoundRectCallout">
            <a:avLst>
              <a:gd name="adj1" fmla="val -62441"/>
              <a:gd name="adj2" fmla="val -1627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6600"/>
                </a:solidFill>
              </a:rPr>
              <a:t>Trainerin</a:t>
            </a:r>
            <a:r>
              <a:rPr lang="en-US" sz="2000" b="1" dirty="0">
                <a:solidFill>
                  <a:srgbClr val="115076"/>
                </a:solidFill>
              </a:rPr>
              <a:t> </a:t>
            </a:r>
            <a:r>
              <a:rPr lang="en-US" sz="2000" b="1" u="sng" dirty="0">
                <a:solidFill>
                  <a:srgbClr val="115076"/>
                </a:solidFill>
              </a:rPr>
              <a:t> </a:t>
            </a:r>
            <a:endParaRPr lang="en-GB" sz="2000" b="1" u="sng" dirty="0">
              <a:solidFill>
                <a:srgbClr val="115076"/>
              </a:solidFill>
            </a:endParaRPr>
          </a:p>
        </p:txBody>
      </p:sp>
      <p:sp>
        <p:nvSpPr>
          <p:cNvPr id="21" name="Speech Bubble: Rectangle with Corners Rounded 20">
            <a:extLst>
              <a:ext uri="{FF2B5EF4-FFF2-40B4-BE49-F238E27FC236}">
                <a16:creationId xmlns:a16="http://schemas.microsoft.com/office/drawing/2014/main" id="{9D951C8D-5545-497F-920E-6AFF3A566DC4}"/>
              </a:ext>
            </a:extLst>
          </p:cNvPr>
          <p:cNvSpPr/>
          <p:nvPr/>
        </p:nvSpPr>
        <p:spPr>
          <a:xfrm>
            <a:off x="4388564" y="1007484"/>
            <a:ext cx="1087912" cy="400080"/>
          </a:xfrm>
          <a:prstGeom prst="wedgeRoundRectCallout">
            <a:avLst>
              <a:gd name="adj1" fmla="val -61291"/>
              <a:gd name="adj2" fmla="val 249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6600"/>
                </a:solidFill>
              </a:rPr>
              <a:t>Trainer</a:t>
            </a:r>
            <a:endParaRPr lang="en-GB" sz="2000" b="1" dirty="0">
              <a:solidFill>
                <a:srgbClr val="FF6600"/>
              </a:solidFill>
            </a:endParaRPr>
          </a:p>
        </p:txBody>
      </p:sp>
      <p:pic>
        <p:nvPicPr>
          <p:cNvPr id="23" name="Graphic 22" descr="Bug under magnifying glass">
            <a:hlinkClick r:id="" action="ppaction://noaction">
              <a:snd r:embed="rId9" name="9.1.2.2 slide 5 Forscher.wav"/>
            </a:hlinkClick>
            <a:extLst>
              <a:ext uri="{FF2B5EF4-FFF2-40B4-BE49-F238E27FC236}">
                <a16:creationId xmlns:a16="http://schemas.microsoft.com/office/drawing/2014/main" id="{D2939A05-1B53-4357-8893-897723AB659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22846" y="3305651"/>
            <a:ext cx="914400" cy="914400"/>
          </a:xfrm>
          <a:prstGeom prst="rect">
            <a:avLst/>
          </a:prstGeom>
        </p:spPr>
      </p:pic>
      <p:sp>
        <p:nvSpPr>
          <p:cNvPr id="24" name="TextBox 23">
            <a:extLst>
              <a:ext uri="{FF2B5EF4-FFF2-40B4-BE49-F238E27FC236}">
                <a16:creationId xmlns:a16="http://schemas.microsoft.com/office/drawing/2014/main" id="{9E880B1B-6114-418F-BDA4-6BD4650855EE}"/>
              </a:ext>
            </a:extLst>
          </p:cNvPr>
          <p:cNvSpPr txBox="1"/>
          <p:nvPr/>
        </p:nvSpPr>
        <p:spPr>
          <a:xfrm>
            <a:off x="2279240" y="39100"/>
            <a:ext cx="7086526" cy="400110"/>
          </a:xfrm>
          <a:prstGeom prst="rect">
            <a:avLst/>
          </a:prstGeom>
          <a:noFill/>
        </p:spPr>
        <p:txBody>
          <a:bodyPr wrap="square" rtlCol="0">
            <a:spAutoFit/>
          </a:bodyPr>
          <a:lstStyle/>
          <a:p>
            <a:pPr algn="l"/>
            <a:r>
              <a:rPr lang="en-US" sz="2000" dirty="0">
                <a:solidFill>
                  <a:schemeClr val="accent5">
                    <a:lumMod val="50000"/>
                  </a:schemeClr>
                </a:solidFill>
              </a:rPr>
              <a:t>Person A </a:t>
            </a:r>
            <a:r>
              <a:rPr lang="en-US" sz="2000" dirty="0" err="1">
                <a:solidFill>
                  <a:schemeClr val="accent5">
                    <a:lumMod val="50000"/>
                  </a:schemeClr>
                </a:solidFill>
              </a:rPr>
              <a:t>wählt</a:t>
            </a:r>
            <a:r>
              <a:rPr lang="en-US" sz="2000" dirty="0">
                <a:solidFill>
                  <a:schemeClr val="accent5">
                    <a:lumMod val="50000"/>
                  </a:schemeClr>
                </a:solidFill>
              </a:rPr>
              <a:t> 5 </a:t>
            </a:r>
            <a:r>
              <a:rPr lang="en-US" sz="2000" dirty="0" err="1">
                <a:solidFill>
                  <a:schemeClr val="accent5">
                    <a:lumMod val="50000"/>
                  </a:schemeClr>
                </a:solidFill>
              </a:rPr>
              <a:t>aus</a:t>
            </a:r>
            <a:r>
              <a:rPr lang="en-US" sz="2000" dirty="0">
                <a:solidFill>
                  <a:schemeClr val="accent5">
                    <a:lumMod val="50000"/>
                  </a:schemeClr>
                </a:solidFill>
              </a:rPr>
              <a:t>, Person B </a:t>
            </a:r>
            <a:r>
              <a:rPr lang="en-US" sz="2000" dirty="0" err="1">
                <a:solidFill>
                  <a:schemeClr val="accent5">
                    <a:lumMod val="50000"/>
                  </a:schemeClr>
                </a:solidFill>
              </a:rPr>
              <a:t>sagt</a:t>
            </a:r>
            <a:r>
              <a:rPr lang="en-US" sz="2000" dirty="0">
                <a:solidFill>
                  <a:schemeClr val="accent5">
                    <a:lumMod val="50000"/>
                  </a:schemeClr>
                </a:solidFill>
              </a:rPr>
              <a:t> die </a:t>
            </a:r>
            <a:r>
              <a:rPr lang="en-US" sz="2000" dirty="0" err="1">
                <a:solidFill>
                  <a:schemeClr val="accent5">
                    <a:lumMod val="50000"/>
                  </a:schemeClr>
                </a:solidFill>
              </a:rPr>
              <a:t>maskuline</a:t>
            </a:r>
            <a:r>
              <a:rPr lang="en-US" sz="2000" dirty="0">
                <a:solidFill>
                  <a:schemeClr val="accent5">
                    <a:lumMod val="50000"/>
                  </a:schemeClr>
                </a:solidFill>
              </a:rPr>
              <a:t> Form. </a:t>
            </a:r>
            <a:endParaRPr lang="en-GB" sz="2000" dirty="0">
              <a:solidFill>
                <a:schemeClr val="accent5">
                  <a:lumMod val="50000"/>
                </a:schemeClr>
              </a:solidFill>
            </a:endParaRPr>
          </a:p>
        </p:txBody>
      </p:sp>
      <p:sp>
        <p:nvSpPr>
          <p:cNvPr id="25" name="TextBox 24">
            <a:extLst>
              <a:ext uri="{FF2B5EF4-FFF2-40B4-BE49-F238E27FC236}">
                <a16:creationId xmlns:a16="http://schemas.microsoft.com/office/drawing/2014/main" id="{76EC8F75-0D39-4E14-BB8F-1D9C9C431E70}"/>
              </a:ext>
            </a:extLst>
          </p:cNvPr>
          <p:cNvSpPr txBox="1"/>
          <p:nvPr/>
        </p:nvSpPr>
        <p:spPr>
          <a:xfrm>
            <a:off x="186935" y="1551213"/>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a:t>
            </a:r>
          </a:p>
        </p:txBody>
      </p:sp>
      <p:sp>
        <p:nvSpPr>
          <p:cNvPr id="26" name="TextBox 25">
            <a:extLst>
              <a:ext uri="{FF2B5EF4-FFF2-40B4-BE49-F238E27FC236}">
                <a16:creationId xmlns:a16="http://schemas.microsoft.com/office/drawing/2014/main" id="{6E354C1B-5A62-46A9-A5BC-46DCCD41397D}"/>
              </a:ext>
            </a:extLst>
          </p:cNvPr>
          <p:cNvSpPr txBox="1"/>
          <p:nvPr/>
        </p:nvSpPr>
        <p:spPr>
          <a:xfrm>
            <a:off x="204705" y="2478906"/>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2</a:t>
            </a:r>
          </a:p>
        </p:txBody>
      </p:sp>
      <p:sp>
        <p:nvSpPr>
          <p:cNvPr id="27" name="TextBox 26">
            <a:extLst>
              <a:ext uri="{FF2B5EF4-FFF2-40B4-BE49-F238E27FC236}">
                <a16:creationId xmlns:a16="http://schemas.microsoft.com/office/drawing/2014/main" id="{56104A6E-A780-45BC-98A4-AD0260CE66AD}"/>
              </a:ext>
            </a:extLst>
          </p:cNvPr>
          <p:cNvSpPr txBox="1"/>
          <p:nvPr/>
        </p:nvSpPr>
        <p:spPr>
          <a:xfrm>
            <a:off x="190547" y="3411362"/>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3</a:t>
            </a:r>
          </a:p>
        </p:txBody>
      </p:sp>
      <p:sp>
        <p:nvSpPr>
          <p:cNvPr id="28" name="TextBox 27">
            <a:extLst>
              <a:ext uri="{FF2B5EF4-FFF2-40B4-BE49-F238E27FC236}">
                <a16:creationId xmlns:a16="http://schemas.microsoft.com/office/drawing/2014/main" id="{E45E95D4-7CC2-4120-A8DD-1E51B0B81EBB}"/>
              </a:ext>
            </a:extLst>
          </p:cNvPr>
          <p:cNvSpPr txBox="1"/>
          <p:nvPr/>
        </p:nvSpPr>
        <p:spPr>
          <a:xfrm>
            <a:off x="190547" y="4565423"/>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4</a:t>
            </a:r>
          </a:p>
        </p:txBody>
      </p:sp>
      <p:sp>
        <p:nvSpPr>
          <p:cNvPr id="29" name="TextBox 28">
            <a:extLst>
              <a:ext uri="{FF2B5EF4-FFF2-40B4-BE49-F238E27FC236}">
                <a16:creationId xmlns:a16="http://schemas.microsoft.com/office/drawing/2014/main" id="{CFB064A6-9CA7-4785-B87E-19A2F46FCB54}"/>
              </a:ext>
            </a:extLst>
          </p:cNvPr>
          <p:cNvSpPr txBox="1"/>
          <p:nvPr/>
        </p:nvSpPr>
        <p:spPr>
          <a:xfrm>
            <a:off x="173981" y="5743620"/>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5</a:t>
            </a:r>
          </a:p>
        </p:txBody>
      </p:sp>
      <p:sp>
        <p:nvSpPr>
          <p:cNvPr id="30" name="TextBox 29">
            <a:extLst>
              <a:ext uri="{FF2B5EF4-FFF2-40B4-BE49-F238E27FC236}">
                <a16:creationId xmlns:a16="http://schemas.microsoft.com/office/drawing/2014/main" id="{9C705205-7F9D-48E3-9DC1-1C1781BD0AEA}"/>
              </a:ext>
            </a:extLst>
          </p:cNvPr>
          <p:cNvSpPr txBox="1"/>
          <p:nvPr/>
        </p:nvSpPr>
        <p:spPr>
          <a:xfrm>
            <a:off x="3534107" y="2126075"/>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6</a:t>
            </a:r>
          </a:p>
        </p:txBody>
      </p:sp>
      <p:sp>
        <p:nvSpPr>
          <p:cNvPr id="31" name="TextBox 30">
            <a:extLst>
              <a:ext uri="{FF2B5EF4-FFF2-40B4-BE49-F238E27FC236}">
                <a16:creationId xmlns:a16="http://schemas.microsoft.com/office/drawing/2014/main" id="{36B381A8-5006-4D55-BD9D-218FD8E1BD60}"/>
              </a:ext>
            </a:extLst>
          </p:cNvPr>
          <p:cNvSpPr txBox="1"/>
          <p:nvPr/>
        </p:nvSpPr>
        <p:spPr>
          <a:xfrm>
            <a:off x="3535258" y="3154042"/>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7</a:t>
            </a:r>
          </a:p>
        </p:txBody>
      </p:sp>
      <p:sp>
        <p:nvSpPr>
          <p:cNvPr id="32" name="TextBox 31">
            <a:extLst>
              <a:ext uri="{FF2B5EF4-FFF2-40B4-BE49-F238E27FC236}">
                <a16:creationId xmlns:a16="http://schemas.microsoft.com/office/drawing/2014/main" id="{8D2DC82C-D148-4AF5-95B0-7E7E56AA6FF6}"/>
              </a:ext>
            </a:extLst>
          </p:cNvPr>
          <p:cNvSpPr txBox="1"/>
          <p:nvPr/>
        </p:nvSpPr>
        <p:spPr>
          <a:xfrm>
            <a:off x="3545938" y="4229857"/>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8</a:t>
            </a:r>
          </a:p>
        </p:txBody>
      </p:sp>
      <p:sp>
        <p:nvSpPr>
          <p:cNvPr id="33" name="TextBox 32">
            <a:extLst>
              <a:ext uri="{FF2B5EF4-FFF2-40B4-BE49-F238E27FC236}">
                <a16:creationId xmlns:a16="http://schemas.microsoft.com/office/drawing/2014/main" id="{7D50F848-ADC2-49A8-902B-C845E95FD939}"/>
              </a:ext>
            </a:extLst>
          </p:cNvPr>
          <p:cNvSpPr txBox="1"/>
          <p:nvPr/>
        </p:nvSpPr>
        <p:spPr>
          <a:xfrm>
            <a:off x="3525187" y="5197947"/>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9</a:t>
            </a:r>
          </a:p>
        </p:txBody>
      </p:sp>
      <p:sp>
        <p:nvSpPr>
          <p:cNvPr id="34" name="TextBox 33">
            <a:extLst>
              <a:ext uri="{FF2B5EF4-FFF2-40B4-BE49-F238E27FC236}">
                <a16:creationId xmlns:a16="http://schemas.microsoft.com/office/drawing/2014/main" id="{4EB158C3-D05E-4987-AF75-BC34EB60BCB5}"/>
              </a:ext>
            </a:extLst>
          </p:cNvPr>
          <p:cNvSpPr txBox="1"/>
          <p:nvPr/>
        </p:nvSpPr>
        <p:spPr>
          <a:xfrm>
            <a:off x="6958324" y="1222661"/>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10</a:t>
            </a:r>
          </a:p>
        </p:txBody>
      </p:sp>
      <p:sp>
        <p:nvSpPr>
          <p:cNvPr id="35" name="TextBox 34">
            <a:extLst>
              <a:ext uri="{FF2B5EF4-FFF2-40B4-BE49-F238E27FC236}">
                <a16:creationId xmlns:a16="http://schemas.microsoft.com/office/drawing/2014/main" id="{1F87CA7F-78FA-4F8C-95BB-3DCAA42A64B6}"/>
              </a:ext>
            </a:extLst>
          </p:cNvPr>
          <p:cNvSpPr txBox="1"/>
          <p:nvPr/>
        </p:nvSpPr>
        <p:spPr>
          <a:xfrm>
            <a:off x="6968561" y="2105663"/>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11</a:t>
            </a:r>
          </a:p>
        </p:txBody>
      </p:sp>
      <p:sp>
        <p:nvSpPr>
          <p:cNvPr id="36" name="TextBox 35">
            <a:extLst>
              <a:ext uri="{FF2B5EF4-FFF2-40B4-BE49-F238E27FC236}">
                <a16:creationId xmlns:a16="http://schemas.microsoft.com/office/drawing/2014/main" id="{D605F9CF-341B-4C89-8AD5-0E4C298FBE9B}"/>
              </a:ext>
            </a:extLst>
          </p:cNvPr>
          <p:cNvSpPr txBox="1"/>
          <p:nvPr/>
        </p:nvSpPr>
        <p:spPr>
          <a:xfrm>
            <a:off x="6962487" y="2958369"/>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12</a:t>
            </a:r>
          </a:p>
        </p:txBody>
      </p:sp>
      <p:sp>
        <p:nvSpPr>
          <p:cNvPr id="37" name="Speech Bubble: Rectangle with Corners Rounded 36">
            <a:hlinkClick r:id="" action="ppaction://noaction">
              <a:snd r:embed="rId12" name="9.1.2.2 slide 17 Forscherin.wav"/>
            </a:hlinkClick>
            <a:extLst>
              <a:ext uri="{FF2B5EF4-FFF2-40B4-BE49-F238E27FC236}">
                <a16:creationId xmlns:a16="http://schemas.microsoft.com/office/drawing/2014/main" id="{05853505-1967-43A6-A1E7-D87A377C25CC}"/>
              </a:ext>
            </a:extLst>
          </p:cNvPr>
          <p:cNvSpPr/>
          <p:nvPr/>
        </p:nvSpPr>
        <p:spPr>
          <a:xfrm>
            <a:off x="1560111" y="3529263"/>
            <a:ext cx="1476411" cy="387005"/>
          </a:xfrm>
          <a:prstGeom prst="wedgeRoundRectCallout">
            <a:avLst>
              <a:gd name="adj1" fmla="val -12750"/>
              <a:gd name="adj2" fmla="val 419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Forscherin</a:t>
            </a:r>
            <a:endParaRPr lang="en-GB" sz="2000" b="1" dirty="0">
              <a:solidFill>
                <a:srgbClr val="115076"/>
              </a:solidFill>
            </a:endParaRPr>
          </a:p>
        </p:txBody>
      </p:sp>
      <p:pic>
        <p:nvPicPr>
          <p:cNvPr id="38" name="Graphic 37" descr="Classroom">
            <a:hlinkClick r:id="" action="ppaction://noaction">
              <a:snd r:embed="rId13" name="9.1.2.2 slide 5 Lehrer.wav"/>
            </a:hlinkClick>
            <a:extLst>
              <a:ext uri="{FF2B5EF4-FFF2-40B4-BE49-F238E27FC236}">
                <a16:creationId xmlns:a16="http://schemas.microsoft.com/office/drawing/2014/main" id="{C6E84B61-E092-4926-871C-D042ACEF6A95}"/>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53756" y="4402836"/>
            <a:ext cx="854372" cy="854372"/>
          </a:xfrm>
          <a:prstGeom prst="rect">
            <a:avLst/>
          </a:prstGeom>
        </p:spPr>
      </p:pic>
      <p:sp>
        <p:nvSpPr>
          <p:cNvPr id="39" name="Speech Bubble: Rectangle with Corners Rounded 38">
            <a:hlinkClick r:id="" action="ppaction://noaction">
              <a:snd r:embed="rId16" name="9.1.2.2 slide 17 Helferin.wav"/>
            </a:hlinkClick>
            <a:extLst>
              <a:ext uri="{FF2B5EF4-FFF2-40B4-BE49-F238E27FC236}">
                <a16:creationId xmlns:a16="http://schemas.microsoft.com/office/drawing/2014/main" id="{58F7CA10-F248-4DDE-A19D-1886BF221362}"/>
              </a:ext>
            </a:extLst>
          </p:cNvPr>
          <p:cNvSpPr/>
          <p:nvPr/>
        </p:nvSpPr>
        <p:spPr>
          <a:xfrm>
            <a:off x="5127779" y="4310460"/>
            <a:ext cx="1208691" cy="400110"/>
          </a:xfrm>
          <a:prstGeom prst="wedgeRoundRectCallout">
            <a:avLst>
              <a:gd name="adj1" fmla="val 14333"/>
              <a:gd name="adj2" fmla="val 1628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Helferin</a:t>
            </a:r>
            <a:endParaRPr lang="en-GB" sz="2000" b="1" dirty="0">
              <a:solidFill>
                <a:srgbClr val="115076"/>
              </a:solidFill>
            </a:endParaRPr>
          </a:p>
        </p:txBody>
      </p:sp>
      <p:sp>
        <p:nvSpPr>
          <p:cNvPr id="40" name="Speech Bubble: Rectangle with Corners Rounded 39">
            <a:hlinkClick r:id="" action="ppaction://noaction">
              <a:snd r:embed="rId17" name="9.1.2.2 slide 17 Mitarbeiterin.wav"/>
            </a:hlinkClick>
            <a:extLst>
              <a:ext uri="{FF2B5EF4-FFF2-40B4-BE49-F238E27FC236}">
                <a16:creationId xmlns:a16="http://schemas.microsoft.com/office/drawing/2014/main" id="{5CB79071-6AA5-4EE7-BE64-E9C86C81D53F}"/>
              </a:ext>
            </a:extLst>
          </p:cNvPr>
          <p:cNvSpPr/>
          <p:nvPr/>
        </p:nvSpPr>
        <p:spPr>
          <a:xfrm>
            <a:off x="1666602" y="5625641"/>
            <a:ext cx="1802703" cy="400110"/>
          </a:xfrm>
          <a:prstGeom prst="wedgeRoundRectCallout">
            <a:avLst>
              <a:gd name="adj1" fmla="val -12284"/>
              <a:gd name="adj2" fmla="val 139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Mitarbeiterin</a:t>
            </a:r>
            <a:endParaRPr lang="en-GB" sz="2000" b="1" dirty="0">
              <a:solidFill>
                <a:srgbClr val="115076"/>
              </a:solidFill>
            </a:endParaRPr>
          </a:p>
        </p:txBody>
      </p:sp>
      <p:sp>
        <p:nvSpPr>
          <p:cNvPr id="41" name="Speech Bubble: Rectangle with Corners Rounded 40">
            <a:hlinkClick r:id="" action="ppaction://noaction">
              <a:snd r:embed="rId18" name="9.1.2.2 slide 17 Schauspielerin.wav"/>
            </a:hlinkClick>
            <a:extLst>
              <a:ext uri="{FF2B5EF4-FFF2-40B4-BE49-F238E27FC236}">
                <a16:creationId xmlns:a16="http://schemas.microsoft.com/office/drawing/2014/main" id="{8EA7F2EA-7653-4D0A-97C9-A246549E6AC8}"/>
              </a:ext>
            </a:extLst>
          </p:cNvPr>
          <p:cNvSpPr/>
          <p:nvPr/>
        </p:nvSpPr>
        <p:spPr>
          <a:xfrm>
            <a:off x="4575149" y="2258741"/>
            <a:ext cx="2019452" cy="441460"/>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Schauspielerin</a:t>
            </a:r>
            <a:endParaRPr lang="en-GB" sz="2000" b="1" dirty="0">
              <a:solidFill>
                <a:srgbClr val="115076"/>
              </a:solidFill>
            </a:endParaRPr>
          </a:p>
        </p:txBody>
      </p:sp>
      <p:sp>
        <p:nvSpPr>
          <p:cNvPr id="42" name="Speech Bubble: Rectangle with Corners Rounded 41">
            <a:hlinkClick r:id="" action="ppaction://noaction">
              <a:snd r:embed="rId19" name="9.1.2.2 slide 17 Verkäuferin.wav"/>
            </a:hlinkClick>
            <a:extLst>
              <a:ext uri="{FF2B5EF4-FFF2-40B4-BE49-F238E27FC236}">
                <a16:creationId xmlns:a16="http://schemas.microsoft.com/office/drawing/2014/main" id="{53FFB1CE-5E9B-43A5-8927-51A88EBDC578}"/>
              </a:ext>
            </a:extLst>
          </p:cNvPr>
          <p:cNvSpPr/>
          <p:nvPr/>
        </p:nvSpPr>
        <p:spPr>
          <a:xfrm>
            <a:off x="4778148" y="3387633"/>
            <a:ext cx="1716674" cy="400110"/>
          </a:xfrm>
          <a:prstGeom prst="wedgeRoundRectCallout">
            <a:avLst>
              <a:gd name="adj1" fmla="val -20111"/>
              <a:gd name="adj2" fmla="val 927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Verkäuferin</a:t>
            </a:r>
            <a:r>
              <a:rPr lang="en-US" sz="2000" b="1" dirty="0">
                <a:solidFill>
                  <a:srgbClr val="115076"/>
                </a:solidFill>
              </a:rPr>
              <a:t> </a:t>
            </a:r>
            <a:endParaRPr lang="en-GB" sz="2000" b="1" dirty="0">
              <a:solidFill>
                <a:srgbClr val="115076"/>
              </a:solidFill>
            </a:endParaRPr>
          </a:p>
        </p:txBody>
      </p:sp>
      <p:sp>
        <p:nvSpPr>
          <p:cNvPr id="43" name="Speech Bubble: Rectangle with Corners Rounded 42">
            <a:hlinkClick r:id="" action="ppaction://noaction">
              <a:snd r:embed="rId20" name="9.1.2.2 slide 17 Managerin.wav"/>
            </a:hlinkClick>
            <a:extLst>
              <a:ext uri="{FF2B5EF4-FFF2-40B4-BE49-F238E27FC236}">
                <a16:creationId xmlns:a16="http://schemas.microsoft.com/office/drawing/2014/main" id="{2F388E57-AC82-4313-8724-284B76837D96}"/>
              </a:ext>
            </a:extLst>
          </p:cNvPr>
          <p:cNvSpPr/>
          <p:nvPr/>
        </p:nvSpPr>
        <p:spPr>
          <a:xfrm>
            <a:off x="4947111" y="5398002"/>
            <a:ext cx="1737717" cy="400110"/>
          </a:xfrm>
          <a:prstGeom prst="wedgeRoundRectCallout">
            <a:avLst>
              <a:gd name="adj1" fmla="val -1076"/>
              <a:gd name="adj2" fmla="val 69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115076"/>
                </a:solidFill>
              </a:rPr>
              <a:t>Managerin</a:t>
            </a:r>
            <a:endParaRPr lang="en-GB" sz="2000" b="1" dirty="0">
              <a:solidFill>
                <a:srgbClr val="115076"/>
              </a:solidFill>
            </a:endParaRPr>
          </a:p>
        </p:txBody>
      </p:sp>
      <p:sp>
        <p:nvSpPr>
          <p:cNvPr id="44" name="Speech Bubble: Rectangle with Corners Rounded 43">
            <a:hlinkClick r:id="" action="ppaction://noaction">
              <a:snd r:embed="rId21" name="9.1.2.2 slide 17 Übersetzerin.wav"/>
            </a:hlinkClick>
            <a:extLst>
              <a:ext uri="{FF2B5EF4-FFF2-40B4-BE49-F238E27FC236}">
                <a16:creationId xmlns:a16="http://schemas.microsoft.com/office/drawing/2014/main" id="{5254E18E-5EFB-452A-A2A1-D5E7C0495EB6}"/>
              </a:ext>
            </a:extLst>
          </p:cNvPr>
          <p:cNvSpPr/>
          <p:nvPr/>
        </p:nvSpPr>
        <p:spPr>
          <a:xfrm>
            <a:off x="8288007" y="2932899"/>
            <a:ext cx="1742081" cy="364533"/>
          </a:xfrm>
          <a:prstGeom prst="wedgeRoundRectCallout">
            <a:avLst>
              <a:gd name="adj1" fmla="val -10883"/>
              <a:gd name="adj2" fmla="val 139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Übersetzerin</a:t>
            </a:r>
            <a:endParaRPr lang="en-GB" sz="2000" b="1" dirty="0">
              <a:solidFill>
                <a:srgbClr val="115076"/>
              </a:solidFill>
            </a:endParaRPr>
          </a:p>
        </p:txBody>
      </p:sp>
      <p:sp>
        <p:nvSpPr>
          <p:cNvPr id="45" name="Speech Bubble: Rectangle with Corners Rounded 44">
            <a:hlinkClick r:id="" action="ppaction://noaction">
              <a:snd r:embed="rId22" name="9.1.2.2 slide 17 Fahrerin.wav"/>
            </a:hlinkClick>
            <a:extLst>
              <a:ext uri="{FF2B5EF4-FFF2-40B4-BE49-F238E27FC236}">
                <a16:creationId xmlns:a16="http://schemas.microsoft.com/office/drawing/2014/main" id="{1B914328-14FC-4D5E-8AE6-B69048E07515}"/>
              </a:ext>
            </a:extLst>
          </p:cNvPr>
          <p:cNvSpPr/>
          <p:nvPr/>
        </p:nvSpPr>
        <p:spPr>
          <a:xfrm>
            <a:off x="8570074" y="2108624"/>
            <a:ext cx="1208691" cy="364533"/>
          </a:xfrm>
          <a:prstGeom prst="wedgeRoundRectCallout">
            <a:avLst>
              <a:gd name="adj1" fmla="val 4527"/>
              <a:gd name="adj2" fmla="val 279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Fahrerin</a:t>
            </a:r>
            <a:endParaRPr lang="en-GB" sz="2000" b="1" dirty="0">
              <a:solidFill>
                <a:srgbClr val="115076"/>
              </a:solidFill>
            </a:endParaRPr>
          </a:p>
        </p:txBody>
      </p:sp>
      <p:sp>
        <p:nvSpPr>
          <p:cNvPr id="46" name="Speech Bubble: Rectangle with Corners Rounded 45">
            <a:hlinkClick r:id="" action="ppaction://noaction">
              <a:snd r:embed="rId23" name="9.1.2.2 slide 17 Käuferin.wav"/>
            </a:hlinkClick>
            <a:extLst>
              <a:ext uri="{FF2B5EF4-FFF2-40B4-BE49-F238E27FC236}">
                <a16:creationId xmlns:a16="http://schemas.microsoft.com/office/drawing/2014/main" id="{A2AE9236-9212-4309-BF53-3D091688F9B6}"/>
              </a:ext>
            </a:extLst>
          </p:cNvPr>
          <p:cNvSpPr/>
          <p:nvPr/>
        </p:nvSpPr>
        <p:spPr>
          <a:xfrm>
            <a:off x="8383006" y="4675004"/>
            <a:ext cx="1465689" cy="364533"/>
          </a:xfrm>
          <a:prstGeom prst="wedgeRoundRectCallout">
            <a:avLst>
              <a:gd name="adj1" fmla="val -13685"/>
              <a:gd name="adj2" fmla="val 22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Käuferin</a:t>
            </a:r>
            <a:endParaRPr lang="en-GB" sz="2000" b="1" dirty="0">
              <a:solidFill>
                <a:srgbClr val="115076"/>
              </a:solidFill>
            </a:endParaRPr>
          </a:p>
        </p:txBody>
      </p:sp>
      <p:sp>
        <p:nvSpPr>
          <p:cNvPr id="47" name="Speech Bubble: Rectangle with Corners Rounded 46">
            <a:hlinkClick r:id="" action="ppaction://noaction">
              <a:snd r:embed="rId24" name="9.1.2.2 slide 17 Lehrerin.wav"/>
            </a:hlinkClick>
            <a:extLst>
              <a:ext uri="{FF2B5EF4-FFF2-40B4-BE49-F238E27FC236}">
                <a16:creationId xmlns:a16="http://schemas.microsoft.com/office/drawing/2014/main" id="{A939A0DC-E9D4-4920-8BEB-ABFA02E72E6D}"/>
              </a:ext>
            </a:extLst>
          </p:cNvPr>
          <p:cNvSpPr/>
          <p:nvPr/>
        </p:nvSpPr>
        <p:spPr>
          <a:xfrm>
            <a:off x="1736923" y="4560032"/>
            <a:ext cx="1208691" cy="375384"/>
          </a:xfrm>
          <a:prstGeom prst="wedgeRoundRectCallout">
            <a:avLst>
              <a:gd name="adj1" fmla="val -1076"/>
              <a:gd name="adj2" fmla="val 2094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Lehrerin</a:t>
            </a:r>
            <a:endParaRPr lang="en-GB" sz="2000" b="1" dirty="0">
              <a:solidFill>
                <a:srgbClr val="115076"/>
              </a:solidFill>
            </a:endParaRPr>
          </a:p>
        </p:txBody>
      </p:sp>
      <p:sp>
        <p:nvSpPr>
          <p:cNvPr id="48" name="Speech Bubble: Rectangle with Corners Rounded 47">
            <a:hlinkClick r:id="" action="ppaction://noaction">
              <a:snd r:embed="rId25" name="9.1.2.2 slide 17 Sängerin.wav"/>
            </a:hlinkClick>
            <a:extLst>
              <a:ext uri="{FF2B5EF4-FFF2-40B4-BE49-F238E27FC236}">
                <a16:creationId xmlns:a16="http://schemas.microsoft.com/office/drawing/2014/main" id="{6C9346F8-917A-494F-9C90-7F34E3FBA9B5}"/>
              </a:ext>
            </a:extLst>
          </p:cNvPr>
          <p:cNvSpPr/>
          <p:nvPr/>
        </p:nvSpPr>
        <p:spPr>
          <a:xfrm>
            <a:off x="8376746" y="5778999"/>
            <a:ext cx="1363036" cy="364533"/>
          </a:xfrm>
          <a:prstGeom prst="wedgeRoundRectCallout">
            <a:avLst>
              <a:gd name="adj1" fmla="val -24893"/>
              <a:gd name="adj2" fmla="val 232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Sängerin</a:t>
            </a:r>
            <a:endParaRPr lang="en-GB" sz="2000" b="1" dirty="0">
              <a:solidFill>
                <a:srgbClr val="115076"/>
              </a:solidFill>
            </a:endParaRPr>
          </a:p>
        </p:txBody>
      </p:sp>
      <p:pic>
        <p:nvPicPr>
          <p:cNvPr id="49" name="Graphic 48" descr="Newspaper">
            <a:extLst>
              <a:ext uri="{FF2B5EF4-FFF2-40B4-BE49-F238E27FC236}">
                <a16:creationId xmlns:a16="http://schemas.microsoft.com/office/drawing/2014/main" id="{393E91F2-3331-4B57-83F0-8D1D5CD4A38F}"/>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737589" y="2834147"/>
            <a:ext cx="588543" cy="645103"/>
          </a:xfrm>
          <a:prstGeom prst="rect">
            <a:avLst/>
          </a:prstGeom>
        </p:spPr>
      </p:pic>
      <p:pic>
        <p:nvPicPr>
          <p:cNvPr id="50" name="Graphic 49" descr="Newspaper">
            <a:hlinkClick r:id="" action="ppaction://noaction">
              <a:snd r:embed="rId28" name="9.1.2.2 slide 5 Übersetzer.wav"/>
            </a:hlinkClick>
            <a:extLst>
              <a:ext uri="{FF2B5EF4-FFF2-40B4-BE49-F238E27FC236}">
                <a16:creationId xmlns:a16="http://schemas.microsoft.com/office/drawing/2014/main" id="{0AB8FBAC-9EE1-40CA-AC4B-7453FA9EC977}"/>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7290594" y="2633115"/>
            <a:ext cx="588543" cy="645103"/>
          </a:xfrm>
          <a:prstGeom prst="rect">
            <a:avLst/>
          </a:prstGeom>
        </p:spPr>
      </p:pic>
      <p:cxnSp>
        <p:nvCxnSpPr>
          <p:cNvPr id="51" name="Straight Arrow Connector 50">
            <a:extLst>
              <a:ext uri="{FF2B5EF4-FFF2-40B4-BE49-F238E27FC236}">
                <a16:creationId xmlns:a16="http://schemas.microsoft.com/office/drawing/2014/main" id="{EEDBE251-BFB6-4815-AE03-0374CF91599E}"/>
              </a:ext>
            </a:extLst>
          </p:cNvPr>
          <p:cNvCxnSpPr>
            <a:cxnSpLocks/>
          </p:cNvCxnSpPr>
          <p:nvPr/>
        </p:nvCxnSpPr>
        <p:spPr>
          <a:xfrm flipV="1">
            <a:off x="7429023" y="3237336"/>
            <a:ext cx="580020" cy="3093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Graphic 52" descr="Users">
            <a:hlinkClick r:id="" action="ppaction://noaction">
              <a:snd r:embed="rId29" name="9.1.2.2 slide 5 Mitarbeiter.wav"/>
            </a:hlinkClick>
            <a:extLst>
              <a:ext uri="{FF2B5EF4-FFF2-40B4-BE49-F238E27FC236}">
                <a16:creationId xmlns:a16="http://schemas.microsoft.com/office/drawing/2014/main" id="{AC9ED874-0603-4E3D-82A9-38AD0A51E392}"/>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75016" y="5560989"/>
            <a:ext cx="800954" cy="800954"/>
          </a:xfrm>
          <a:prstGeom prst="rect">
            <a:avLst/>
          </a:prstGeom>
        </p:spPr>
      </p:pic>
      <p:pic>
        <p:nvPicPr>
          <p:cNvPr id="54" name="Graphic 53" descr="Drama">
            <a:hlinkClick r:id="" action="ppaction://noaction">
              <a:snd r:embed="rId32" name="9.1.2.2 slide 5 Schauspieler.wav"/>
            </a:hlinkClick>
            <a:extLst>
              <a:ext uri="{FF2B5EF4-FFF2-40B4-BE49-F238E27FC236}">
                <a16:creationId xmlns:a16="http://schemas.microsoft.com/office/drawing/2014/main" id="{D2B2F613-D5E2-42F3-B532-B40EEEE7D6DE}"/>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4054598" y="1674939"/>
            <a:ext cx="725471" cy="725471"/>
          </a:xfrm>
          <a:prstGeom prst="rect">
            <a:avLst/>
          </a:prstGeom>
        </p:spPr>
      </p:pic>
      <p:pic>
        <p:nvPicPr>
          <p:cNvPr id="55" name="Graphic 54" descr="Presentation with bar chart">
            <a:hlinkClick r:id="" action="ppaction://noaction">
              <a:snd r:embed="rId35" name="9.1.2.2 slide 5 Manager.wav"/>
            </a:hlinkClick>
            <a:extLst>
              <a:ext uri="{FF2B5EF4-FFF2-40B4-BE49-F238E27FC236}">
                <a16:creationId xmlns:a16="http://schemas.microsoft.com/office/drawing/2014/main" id="{7189CF79-E648-4C07-AF36-FCB8ACB87A09}"/>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021898" y="5283559"/>
            <a:ext cx="914400" cy="914400"/>
          </a:xfrm>
          <a:prstGeom prst="rect">
            <a:avLst/>
          </a:prstGeom>
        </p:spPr>
      </p:pic>
      <p:pic>
        <p:nvPicPr>
          <p:cNvPr id="57" name="Graphic 56" descr="Call center">
            <a:hlinkClick r:id="" action="ppaction://noaction">
              <a:snd r:embed="rId38" name="9.1.2.2 slide 5 Helfer.wav"/>
            </a:hlinkClick>
            <a:extLst>
              <a:ext uri="{FF2B5EF4-FFF2-40B4-BE49-F238E27FC236}">
                <a16:creationId xmlns:a16="http://schemas.microsoft.com/office/drawing/2014/main" id="{582EFD9E-6AC5-42CB-AE8D-46F74CD12140}"/>
              </a:ext>
            </a:extLst>
          </p:cNvPr>
          <p:cNvPicPr>
            <a:picLocks noChangeAspect="1"/>
          </p:cNvPicPr>
          <p:nvPr/>
        </p:nvPicPr>
        <p:blipFill>
          <a:blip r:embed="rId39" cstate="print">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3948185" y="3975907"/>
            <a:ext cx="914400" cy="914400"/>
          </a:xfrm>
          <a:prstGeom prst="rect">
            <a:avLst/>
          </a:prstGeom>
        </p:spPr>
      </p:pic>
      <p:pic>
        <p:nvPicPr>
          <p:cNvPr id="58" name="Graphic 57" descr="Register">
            <a:hlinkClick r:id="" action="ppaction://noaction">
              <a:snd r:embed="rId41" name="9.1.2.2 slide 5 Verkäufer.wav"/>
            </a:hlinkClick>
            <a:extLst>
              <a:ext uri="{FF2B5EF4-FFF2-40B4-BE49-F238E27FC236}">
                <a16:creationId xmlns:a16="http://schemas.microsoft.com/office/drawing/2014/main" id="{DBB8CFDD-030E-4D54-BE03-B6BD3A1F714B}"/>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4041063" y="3006776"/>
            <a:ext cx="647976" cy="647976"/>
          </a:xfrm>
          <a:prstGeom prst="rect">
            <a:avLst/>
          </a:prstGeom>
        </p:spPr>
      </p:pic>
      <p:pic>
        <p:nvPicPr>
          <p:cNvPr id="59" name="Graphic 58" descr="Coins">
            <a:extLst>
              <a:ext uri="{FF2B5EF4-FFF2-40B4-BE49-F238E27FC236}">
                <a16:creationId xmlns:a16="http://schemas.microsoft.com/office/drawing/2014/main" id="{A693A6CF-03B9-415F-B4A3-CDC33CBE0D9D}"/>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4440202" y="2795001"/>
            <a:ext cx="473434" cy="473434"/>
          </a:xfrm>
          <a:prstGeom prst="rect">
            <a:avLst/>
          </a:prstGeom>
        </p:spPr>
      </p:pic>
      <p:pic>
        <p:nvPicPr>
          <p:cNvPr id="60" name="Graphic 59" descr="Truck">
            <a:hlinkClick r:id="" action="ppaction://noaction">
              <a:snd r:embed="rId46" name="9.1.2.2 slide 5 Fahrer.wav"/>
            </a:hlinkClick>
            <a:extLst>
              <a:ext uri="{FF2B5EF4-FFF2-40B4-BE49-F238E27FC236}">
                <a16:creationId xmlns:a16="http://schemas.microsoft.com/office/drawing/2014/main" id="{79948DD6-29FD-40AD-B8C6-A98CED623EB9}"/>
              </a:ext>
            </a:extLst>
          </p:cNvPr>
          <p:cNvPicPr>
            <a:picLocks noChangeAspect="1"/>
          </p:cNvPicPr>
          <p:nvPr/>
        </p:nvPicPr>
        <p:blipFill>
          <a:blip r:embed="rId47" cstate="print">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7525464" y="1797122"/>
            <a:ext cx="914400" cy="914400"/>
          </a:xfrm>
          <a:prstGeom prst="rect">
            <a:avLst/>
          </a:prstGeom>
        </p:spPr>
      </p:pic>
      <p:pic>
        <p:nvPicPr>
          <p:cNvPr id="61" name="Graphic 60" descr="Suitcase">
            <a:hlinkClick r:id="" action="ppaction://noaction">
              <a:snd r:embed="rId49" name="9.1.2.2 slide 5 Käufer.wav"/>
            </a:hlinkClick>
            <a:extLst>
              <a:ext uri="{FF2B5EF4-FFF2-40B4-BE49-F238E27FC236}">
                <a16:creationId xmlns:a16="http://schemas.microsoft.com/office/drawing/2014/main" id="{9531E467-A7BD-4D91-8D1A-9608DA0231C7}"/>
              </a:ext>
            </a:extLst>
          </p:cNvPr>
          <p:cNvPicPr>
            <a:picLocks noChangeAspect="1"/>
          </p:cNvPicPr>
          <p:nvPr/>
        </p:nvPicPr>
        <p:blipFill>
          <a:blip r:embed="rId50" cstate="print">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7526056" y="4282174"/>
            <a:ext cx="703878" cy="685509"/>
          </a:xfrm>
          <a:prstGeom prst="rect">
            <a:avLst/>
          </a:prstGeom>
        </p:spPr>
      </p:pic>
      <p:pic>
        <p:nvPicPr>
          <p:cNvPr id="71" name="Graphic 70" descr="Microphone">
            <a:extLst>
              <a:ext uri="{FF2B5EF4-FFF2-40B4-BE49-F238E27FC236}">
                <a16:creationId xmlns:a16="http://schemas.microsoft.com/office/drawing/2014/main" id="{D18E0A01-C071-4BB7-B6F6-50C736AC16FA}"/>
              </a:ext>
            </a:extLst>
          </p:cNvPr>
          <p:cNvPicPr>
            <a:picLocks noChangeAspect="1"/>
          </p:cNvPicPr>
          <p:nvPr/>
        </p:nvPicPr>
        <p:blipFill>
          <a:blip r:embed="rId52" cstate="print">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7358800" y="5589766"/>
            <a:ext cx="720466" cy="720466"/>
          </a:xfrm>
          <a:prstGeom prst="rect">
            <a:avLst/>
          </a:prstGeom>
        </p:spPr>
      </p:pic>
      <p:pic>
        <p:nvPicPr>
          <p:cNvPr id="1026" name="Picture 2" descr="Doctor, Medic, Practitioner, Family, Icon, People, Care">
            <a:hlinkClick r:id="" action="ppaction://noaction">
              <a:snd r:embed="rId54" name="9.1.2.2 slide 17 Arzt .wav"/>
            </a:hlinkClick>
            <a:extLst>
              <a:ext uri="{FF2B5EF4-FFF2-40B4-BE49-F238E27FC236}">
                <a16:creationId xmlns:a16="http://schemas.microsoft.com/office/drawing/2014/main" id="{26EE3320-0976-49AC-9CAC-D42D54DC3304}"/>
              </a:ext>
            </a:extLst>
          </p:cNvPr>
          <p:cNvPicPr>
            <a:picLocks noChangeAspect="1" noChangeArrowheads="1"/>
          </p:cNvPicPr>
          <p:nvPr/>
        </p:nvPicPr>
        <p:blipFill>
          <a:blip r:embed="rId55" cstate="print">
            <a:extLst>
              <a:ext uri="{28A0092B-C50C-407E-A947-70E740481C1C}">
                <a14:useLocalDpi xmlns:a14="http://schemas.microsoft.com/office/drawing/2010/main" val="0"/>
              </a:ext>
            </a:extLst>
          </a:blip>
          <a:srcRect/>
          <a:stretch>
            <a:fillRect/>
          </a:stretch>
        </p:blipFill>
        <p:spPr bwMode="auto">
          <a:xfrm>
            <a:off x="666169" y="2402820"/>
            <a:ext cx="602983" cy="598000"/>
          </a:xfrm>
          <a:prstGeom prst="rect">
            <a:avLst/>
          </a:prstGeom>
          <a:noFill/>
          <a:extLst>
            <a:ext uri="{909E8E84-426E-40DD-AFC4-6F175D3DCCD1}">
              <a14:hiddenFill xmlns:a14="http://schemas.microsoft.com/office/drawing/2010/main">
                <a:solidFill>
                  <a:srgbClr val="FFFFFF"/>
                </a:solidFill>
              </a14:hiddenFill>
            </a:ext>
          </a:extLst>
        </p:spPr>
      </p:pic>
      <p:sp>
        <p:nvSpPr>
          <p:cNvPr id="75" name="Speech Bubble: Rectangle with Corners Rounded 74">
            <a:hlinkClick r:id="" action="ppaction://noaction">
              <a:snd r:embed="rId56" name="9.1.2.2 slide 17 Ärztin.wav"/>
            </a:hlinkClick>
            <a:extLst>
              <a:ext uri="{FF2B5EF4-FFF2-40B4-BE49-F238E27FC236}">
                <a16:creationId xmlns:a16="http://schemas.microsoft.com/office/drawing/2014/main" id="{86F99370-C3A8-4651-B71B-B54539185E52}"/>
              </a:ext>
            </a:extLst>
          </p:cNvPr>
          <p:cNvSpPr/>
          <p:nvPr/>
        </p:nvSpPr>
        <p:spPr>
          <a:xfrm>
            <a:off x="1571971" y="2520205"/>
            <a:ext cx="1153698" cy="405171"/>
          </a:xfrm>
          <a:prstGeom prst="wedgeRoundRectCallout">
            <a:avLst>
              <a:gd name="adj1" fmla="val -12750"/>
              <a:gd name="adj2" fmla="val 419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Ärztin</a:t>
            </a:r>
            <a:endParaRPr lang="en-GB" sz="2000" b="1" dirty="0">
              <a:solidFill>
                <a:srgbClr val="115076"/>
              </a:solidFill>
            </a:endParaRPr>
          </a:p>
        </p:txBody>
      </p:sp>
      <p:pic>
        <p:nvPicPr>
          <p:cNvPr id="1028" name="Picture 4" descr="Community Garden, Gardening, Icon, Iconic">
            <a:hlinkClick r:id="" action="ppaction://noaction">
              <a:snd r:embed="rId57" name="9.1.2.2 slide 17 Gärtner .wav"/>
            </a:hlinkClick>
            <a:extLst>
              <a:ext uri="{FF2B5EF4-FFF2-40B4-BE49-F238E27FC236}">
                <a16:creationId xmlns:a16="http://schemas.microsoft.com/office/drawing/2014/main" id="{469A9316-E5FD-4637-B3A9-51662701774C}"/>
              </a:ext>
            </a:extLst>
          </p:cNvPr>
          <p:cNvPicPr>
            <a:picLocks noChangeAspect="1" noChangeArrowheads="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705776" y="1474230"/>
            <a:ext cx="784856" cy="508521"/>
          </a:xfrm>
          <a:prstGeom prst="rect">
            <a:avLst/>
          </a:prstGeom>
          <a:noFill/>
          <a:extLst>
            <a:ext uri="{909E8E84-426E-40DD-AFC4-6F175D3DCCD1}">
              <a14:hiddenFill xmlns:a14="http://schemas.microsoft.com/office/drawing/2010/main">
                <a:solidFill>
                  <a:srgbClr val="FFFFFF"/>
                </a:solidFill>
              </a14:hiddenFill>
            </a:ext>
          </a:extLst>
        </p:spPr>
      </p:pic>
      <p:sp>
        <p:nvSpPr>
          <p:cNvPr id="76" name="Speech Bubble: Rectangle with Corners Rounded 75">
            <a:hlinkClick r:id="" action="ppaction://noaction">
              <a:snd r:embed="rId59" name="9.1.2.2 slide 17 Gärtnerin .wav"/>
            </a:hlinkClick>
            <a:extLst>
              <a:ext uri="{FF2B5EF4-FFF2-40B4-BE49-F238E27FC236}">
                <a16:creationId xmlns:a16="http://schemas.microsoft.com/office/drawing/2014/main" id="{0179C7EE-BEE4-428F-B40B-412C05BC7F5B}"/>
              </a:ext>
            </a:extLst>
          </p:cNvPr>
          <p:cNvSpPr/>
          <p:nvPr/>
        </p:nvSpPr>
        <p:spPr>
          <a:xfrm>
            <a:off x="1502127" y="1567454"/>
            <a:ext cx="1456361" cy="349637"/>
          </a:xfrm>
          <a:prstGeom prst="wedgeRoundRectCallout">
            <a:avLst>
              <a:gd name="adj1" fmla="val -12750"/>
              <a:gd name="adj2" fmla="val 419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Gärtnerin</a:t>
            </a:r>
            <a:endParaRPr lang="en-GB" sz="2000" b="1" dirty="0">
              <a:solidFill>
                <a:srgbClr val="115076"/>
              </a:solidFill>
            </a:endParaRPr>
          </a:p>
        </p:txBody>
      </p:sp>
      <p:pic>
        <p:nvPicPr>
          <p:cNvPr id="1030" name="Picture 6" descr="Icon, Position, Map, Location Icon, Icons, Place">
            <a:hlinkClick r:id="" action="ppaction://noaction">
              <a:snd r:embed="rId60" name="9.1.2.2 slide 17 Friseur.wav"/>
            </a:hlinkClick>
            <a:extLst>
              <a:ext uri="{FF2B5EF4-FFF2-40B4-BE49-F238E27FC236}">
                <a16:creationId xmlns:a16="http://schemas.microsoft.com/office/drawing/2014/main" id="{79DA0573-44EE-41EA-83B0-D665923ECD67}"/>
              </a:ext>
            </a:extLst>
          </p:cNvPr>
          <p:cNvPicPr>
            <a:picLocks noChangeAspect="1" noChangeArrowheads="1"/>
          </p:cNvPicPr>
          <p:nvPr/>
        </p:nvPicPr>
        <p:blipFill>
          <a:blip r:embed="rId61" cstate="print">
            <a:extLst>
              <a:ext uri="{28A0092B-C50C-407E-A947-70E740481C1C}">
                <a14:useLocalDpi xmlns:a14="http://schemas.microsoft.com/office/drawing/2010/main" val="0"/>
              </a:ext>
            </a:extLst>
          </a:blip>
          <a:srcRect/>
          <a:stretch>
            <a:fillRect/>
          </a:stretch>
        </p:blipFill>
        <p:spPr bwMode="auto">
          <a:xfrm>
            <a:off x="7621799" y="1019345"/>
            <a:ext cx="547536" cy="765487"/>
          </a:xfrm>
          <a:prstGeom prst="rect">
            <a:avLst/>
          </a:prstGeom>
          <a:noFill/>
          <a:extLst>
            <a:ext uri="{909E8E84-426E-40DD-AFC4-6F175D3DCCD1}">
              <a14:hiddenFill xmlns:a14="http://schemas.microsoft.com/office/drawing/2010/main">
                <a:solidFill>
                  <a:srgbClr val="FFFFFF"/>
                </a:solidFill>
              </a14:hiddenFill>
            </a:ext>
          </a:extLst>
        </p:spPr>
      </p:pic>
      <p:sp>
        <p:nvSpPr>
          <p:cNvPr id="80" name="Speech Bubble: Rectangle with Corners Rounded 79">
            <a:hlinkClick r:id="" action="ppaction://noaction">
              <a:snd r:embed="rId62" name="9.1.2.2 slide 17 Mechanikerin.wav"/>
            </a:hlinkClick>
            <a:extLst>
              <a:ext uri="{FF2B5EF4-FFF2-40B4-BE49-F238E27FC236}">
                <a16:creationId xmlns:a16="http://schemas.microsoft.com/office/drawing/2014/main" id="{1A878E2F-E3DA-4A86-94CC-E8ECB6392E0F}"/>
              </a:ext>
            </a:extLst>
          </p:cNvPr>
          <p:cNvSpPr/>
          <p:nvPr/>
        </p:nvSpPr>
        <p:spPr>
          <a:xfrm>
            <a:off x="7877995" y="3865324"/>
            <a:ext cx="2084457" cy="364533"/>
          </a:xfrm>
          <a:prstGeom prst="wedgeRoundRectCallout">
            <a:avLst>
              <a:gd name="adj1" fmla="val 4527"/>
              <a:gd name="adj2" fmla="val 279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Mechanikerin</a:t>
            </a:r>
            <a:endParaRPr lang="en-GB" sz="2000" b="1" dirty="0">
              <a:solidFill>
                <a:srgbClr val="115076"/>
              </a:solidFill>
            </a:endParaRPr>
          </a:p>
        </p:txBody>
      </p:sp>
      <p:sp>
        <p:nvSpPr>
          <p:cNvPr id="81" name="Speech Bubble: Rectangle with Corners Rounded 80">
            <a:hlinkClick r:id="" action="ppaction://noaction">
              <a:snd r:embed="rId63" name="9.1.2.2 slide 17 Friseurin.wav"/>
            </a:hlinkClick>
            <a:extLst>
              <a:ext uri="{FF2B5EF4-FFF2-40B4-BE49-F238E27FC236}">
                <a16:creationId xmlns:a16="http://schemas.microsoft.com/office/drawing/2014/main" id="{89AFAA0B-8D04-4929-9FED-AB71E4494E29}"/>
              </a:ext>
            </a:extLst>
          </p:cNvPr>
          <p:cNvSpPr/>
          <p:nvPr/>
        </p:nvSpPr>
        <p:spPr>
          <a:xfrm>
            <a:off x="8428404" y="1218741"/>
            <a:ext cx="1208691" cy="364533"/>
          </a:xfrm>
          <a:prstGeom prst="wedgeRoundRectCallout">
            <a:avLst>
              <a:gd name="adj1" fmla="val 4527"/>
              <a:gd name="adj2" fmla="val 279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Friseurin</a:t>
            </a:r>
            <a:endParaRPr lang="en-GB" sz="2000" b="1" dirty="0">
              <a:solidFill>
                <a:srgbClr val="115076"/>
              </a:solidFill>
            </a:endParaRPr>
          </a:p>
        </p:txBody>
      </p:sp>
      <p:sp>
        <p:nvSpPr>
          <p:cNvPr id="82" name="TextBox 81">
            <a:extLst>
              <a:ext uri="{FF2B5EF4-FFF2-40B4-BE49-F238E27FC236}">
                <a16:creationId xmlns:a16="http://schemas.microsoft.com/office/drawing/2014/main" id="{705566F5-B1E4-4DCB-BBAF-5DC16C14BE1C}"/>
              </a:ext>
            </a:extLst>
          </p:cNvPr>
          <p:cNvSpPr txBox="1"/>
          <p:nvPr/>
        </p:nvSpPr>
        <p:spPr>
          <a:xfrm>
            <a:off x="8217445" y="782130"/>
            <a:ext cx="1734391" cy="400110"/>
          </a:xfrm>
          <a:prstGeom prst="rect">
            <a:avLst/>
          </a:prstGeom>
          <a:noFill/>
        </p:spPr>
        <p:txBody>
          <a:bodyPr wrap="square" rtlCol="0">
            <a:spAutoFit/>
          </a:bodyPr>
          <a:lstStyle/>
          <a:p>
            <a:pPr algn="ctr"/>
            <a:r>
              <a:rPr lang="en-GB" sz="2000" dirty="0">
                <a:solidFill>
                  <a:srgbClr val="115076"/>
                </a:solidFill>
              </a:rPr>
              <a:t>[hairdresser]</a:t>
            </a:r>
          </a:p>
        </p:txBody>
      </p:sp>
      <p:sp>
        <p:nvSpPr>
          <p:cNvPr id="83" name="TextBox 82">
            <a:extLst>
              <a:ext uri="{FF2B5EF4-FFF2-40B4-BE49-F238E27FC236}">
                <a16:creationId xmlns:a16="http://schemas.microsoft.com/office/drawing/2014/main" id="{85BE09C5-D782-4259-99D5-839976A9A022}"/>
              </a:ext>
            </a:extLst>
          </p:cNvPr>
          <p:cNvSpPr txBox="1"/>
          <p:nvPr/>
        </p:nvSpPr>
        <p:spPr>
          <a:xfrm>
            <a:off x="6974390" y="3788914"/>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13</a:t>
            </a:r>
          </a:p>
        </p:txBody>
      </p:sp>
      <p:sp>
        <p:nvSpPr>
          <p:cNvPr id="85" name="TextBox 84">
            <a:extLst>
              <a:ext uri="{FF2B5EF4-FFF2-40B4-BE49-F238E27FC236}">
                <a16:creationId xmlns:a16="http://schemas.microsoft.com/office/drawing/2014/main" id="{6028EDC5-682D-4CB1-83ED-A3531CEA96C7}"/>
              </a:ext>
            </a:extLst>
          </p:cNvPr>
          <p:cNvSpPr txBox="1"/>
          <p:nvPr/>
        </p:nvSpPr>
        <p:spPr>
          <a:xfrm>
            <a:off x="6986934" y="4690252"/>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14</a:t>
            </a:r>
          </a:p>
        </p:txBody>
      </p:sp>
      <p:sp>
        <p:nvSpPr>
          <p:cNvPr id="86" name="TextBox 85">
            <a:extLst>
              <a:ext uri="{FF2B5EF4-FFF2-40B4-BE49-F238E27FC236}">
                <a16:creationId xmlns:a16="http://schemas.microsoft.com/office/drawing/2014/main" id="{63C6AC33-D399-4190-924C-89D0FCA38D02}"/>
              </a:ext>
            </a:extLst>
          </p:cNvPr>
          <p:cNvSpPr txBox="1"/>
          <p:nvPr/>
        </p:nvSpPr>
        <p:spPr>
          <a:xfrm>
            <a:off x="6999096" y="5690109"/>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15</a:t>
            </a:r>
          </a:p>
        </p:txBody>
      </p:sp>
      <p:pic>
        <p:nvPicPr>
          <p:cNvPr id="56" name="Graphic 55" descr="Music notes">
            <a:hlinkClick r:id="" action="ppaction://noaction">
              <a:snd r:embed="rId64" name="9.1.2.2 slide 5 Sänger.wav"/>
            </a:hlinkClick>
            <a:extLst>
              <a:ext uri="{FF2B5EF4-FFF2-40B4-BE49-F238E27FC236}">
                <a16:creationId xmlns:a16="http://schemas.microsoft.com/office/drawing/2014/main" id="{CC34FE2F-3577-4BFB-B635-E1473D2C666F}"/>
              </a:ext>
            </a:extLst>
          </p:cNvPr>
          <p:cNvPicPr>
            <a:picLocks noChangeAspect="1"/>
          </p:cNvPicPr>
          <p:nvPr/>
        </p:nvPicPr>
        <p:blipFill>
          <a:blip r:embed="rId65" cstate="print">
            <a:extLst>
              <a:ext uri="{28A0092B-C50C-407E-A947-70E740481C1C}">
                <a14:useLocalDpi xmlns:a14="http://schemas.microsoft.com/office/drawing/2010/main" val="0"/>
              </a:ext>
              <a:ext uri="{96DAC541-7B7A-43D3-8B79-37D633B846F1}">
                <asvg:svgBlip xmlns:asvg="http://schemas.microsoft.com/office/drawing/2016/SVG/main" r:embed="rId66"/>
              </a:ext>
            </a:extLst>
          </a:blip>
          <a:stretch>
            <a:fillRect/>
          </a:stretch>
        </p:blipFill>
        <p:spPr>
          <a:xfrm>
            <a:off x="7656280" y="5217385"/>
            <a:ext cx="759448" cy="759448"/>
          </a:xfrm>
          <a:prstGeom prst="rect">
            <a:avLst/>
          </a:prstGeom>
        </p:spPr>
      </p:pic>
      <p:sp>
        <p:nvSpPr>
          <p:cNvPr id="87" name="TextBox 86">
            <a:extLst>
              <a:ext uri="{FF2B5EF4-FFF2-40B4-BE49-F238E27FC236}">
                <a16:creationId xmlns:a16="http://schemas.microsoft.com/office/drawing/2014/main" id="{569113E1-A063-4660-ABCA-DA289832472A}"/>
              </a:ext>
            </a:extLst>
          </p:cNvPr>
          <p:cNvSpPr txBox="1"/>
          <p:nvPr/>
        </p:nvSpPr>
        <p:spPr>
          <a:xfrm>
            <a:off x="8068239" y="3492681"/>
            <a:ext cx="1734391" cy="400110"/>
          </a:xfrm>
          <a:prstGeom prst="rect">
            <a:avLst/>
          </a:prstGeom>
          <a:noFill/>
        </p:spPr>
        <p:txBody>
          <a:bodyPr wrap="square" rtlCol="0">
            <a:spAutoFit/>
          </a:bodyPr>
          <a:lstStyle/>
          <a:p>
            <a:pPr algn="ctr"/>
            <a:r>
              <a:rPr lang="en-GB" sz="2000" dirty="0">
                <a:solidFill>
                  <a:srgbClr val="115076"/>
                </a:solidFill>
              </a:rPr>
              <a:t>[mechanic]</a:t>
            </a:r>
          </a:p>
        </p:txBody>
      </p:sp>
      <p:sp>
        <p:nvSpPr>
          <p:cNvPr id="89" name="TextBox 88">
            <a:extLst>
              <a:ext uri="{FF2B5EF4-FFF2-40B4-BE49-F238E27FC236}">
                <a16:creationId xmlns:a16="http://schemas.microsoft.com/office/drawing/2014/main" id="{0FC26BB4-AAA3-4637-85BE-4CC68FAA8CB0}"/>
              </a:ext>
            </a:extLst>
          </p:cNvPr>
          <p:cNvSpPr txBox="1"/>
          <p:nvPr/>
        </p:nvSpPr>
        <p:spPr>
          <a:xfrm>
            <a:off x="1480573" y="1905608"/>
            <a:ext cx="1858262" cy="400110"/>
          </a:xfrm>
          <a:prstGeom prst="rect">
            <a:avLst/>
          </a:prstGeom>
          <a:noFill/>
        </p:spPr>
        <p:txBody>
          <a:bodyPr wrap="square" rtlCol="0">
            <a:spAutoFit/>
          </a:bodyPr>
          <a:lstStyle/>
          <a:p>
            <a:pPr algn="l"/>
            <a:r>
              <a:rPr lang="en-GB" sz="2000" dirty="0">
                <a:solidFill>
                  <a:srgbClr val="115076"/>
                </a:solidFill>
              </a:rPr>
              <a:t>[gardener]</a:t>
            </a:r>
          </a:p>
        </p:txBody>
      </p:sp>
      <p:sp>
        <p:nvSpPr>
          <p:cNvPr id="90" name="TextBox 89">
            <a:extLst>
              <a:ext uri="{FF2B5EF4-FFF2-40B4-BE49-F238E27FC236}">
                <a16:creationId xmlns:a16="http://schemas.microsoft.com/office/drawing/2014/main" id="{E48DA4DA-5F92-4922-B625-BD9D17749758}"/>
              </a:ext>
            </a:extLst>
          </p:cNvPr>
          <p:cNvSpPr txBox="1"/>
          <p:nvPr/>
        </p:nvSpPr>
        <p:spPr>
          <a:xfrm>
            <a:off x="1571971" y="2882097"/>
            <a:ext cx="1858262" cy="400110"/>
          </a:xfrm>
          <a:prstGeom prst="rect">
            <a:avLst/>
          </a:prstGeom>
          <a:noFill/>
        </p:spPr>
        <p:txBody>
          <a:bodyPr wrap="square" rtlCol="0">
            <a:spAutoFit/>
          </a:bodyPr>
          <a:lstStyle/>
          <a:p>
            <a:pPr algn="l"/>
            <a:r>
              <a:rPr lang="en-GB" sz="2000" dirty="0">
                <a:solidFill>
                  <a:srgbClr val="115076"/>
                </a:solidFill>
              </a:rPr>
              <a:t>[doctor]</a:t>
            </a:r>
          </a:p>
        </p:txBody>
      </p:sp>
      <p:pic>
        <p:nvPicPr>
          <p:cNvPr id="1032" name="Picture 8" descr="Wrench, Monkey Wrench, Adjustable, Tool, Turning Nuts">
            <a:hlinkClick r:id="" action="ppaction://noaction">
              <a:snd r:embed="rId67" name="9.1.2.2 slide 17 Mechaniker.wav"/>
            </a:hlinkClick>
            <a:extLst>
              <a:ext uri="{FF2B5EF4-FFF2-40B4-BE49-F238E27FC236}">
                <a16:creationId xmlns:a16="http://schemas.microsoft.com/office/drawing/2014/main" id="{A30C582C-B2F6-4503-A292-E062ED1E3D81}"/>
              </a:ext>
            </a:extLst>
          </p:cNvPr>
          <p:cNvPicPr>
            <a:picLocks noChangeAspect="1" noChangeArrowheads="1"/>
          </p:cNvPicPr>
          <p:nvPr/>
        </p:nvPicPr>
        <p:blipFill>
          <a:blip r:embed="rId68" cstate="print">
            <a:extLst>
              <a:ext uri="{28A0092B-C50C-407E-A947-70E740481C1C}">
                <a14:useLocalDpi xmlns:a14="http://schemas.microsoft.com/office/drawing/2010/main" val="0"/>
              </a:ext>
            </a:extLst>
          </a:blip>
          <a:srcRect/>
          <a:stretch>
            <a:fillRect/>
          </a:stretch>
        </p:blipFill>
        <p:spPr bwMode="auto">
          <a:xfrm>
            <a:off x="7195545" y="3633618"/>
            <a:ext cx="754942" cy="43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688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7"/>
                                        </p:tgtEl>
                                      </p:cBhvr>
                                    </p:animEffect>
                                    <p:set>
                                      <p:cBhvr>
                                        <p:cTn id="2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9"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2" name="Graphic 61" descr="Money">
            <a:extLst>
              <a:ext uri="{FF2B5EF4-FFF2-40B4-BE49-F238E27FC236}">
                <a16:creationId xmlns:a16="http://schemas.microsoft.com/office/drawing/2014/main" id="{DE6977C2-9A9A-4F0D-8225-A59B4B3B387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45456" y="4866894"/>
            <a:ext cx="590606" cy="590606"/>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 y="93590"/>
            <a:ext cx="2346329" cy="869950"/>
          </a:xfrm>
          <a:prstGeom prst="rect">
            <a:avLst/>
          </a:prstGeom>
        </p:spPr>
      </p:pic>
      <p:sp>
        <p:nvSpPr>
          <p:cNvPr id="4" name="Title 3"/>
          <p:cNvSpPr>
            <a:spLocks noGrp="1"/>
          </p:cNvSpPr>
          <p:nvPr>
            <p:ph type="title"/>
          </p:nvPr>
        </p:nvSpPr>
        <p:spPr>
          <a:xfrm>
            <a:off x="0" y="10872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26234" y="524656"/>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B:</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97724" y="1310828"/>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8" name="Graphic 17" descr="Marketing">
            <a:extLst>
              <a:ext uri="{FF2B5EF4-FFF2-40B4-BE49-F238E27FC236}">
                <a16:creationId xmlns:a16="http://schemas.microsoft.com/office/drawing/2014/main" id="{6F9C4B0F-2D04-4B35-BA38-50C6364C425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63561" y="435471"/>
            <a:ext cx="792480" cy="792480"/>
          </a:xfrm>
          <a:prstGeom prst="rect">
            <a:avLst/>
          </a:prstGeom>
        </p:spPr>
      </p:pic>
      <p:sp>
        <p:nvSpPr>
          <p:cNvPr id="19" name="TextBox 18">
            <a:extLst>
              <a:ext uri="{FF2B5EF4-FFF2-40B4-BE49-F238E27FC236}">
                <a16:creationId xmlns:a16="http://schemas.microsoft.com/office/drawing/2014/main" id="{F4ABF886-23F6-4C48-AA48-3AC6D3ABC20E}"/>
              </a:ext>
            </a:extLst>
          </p:cNvPr>
          <p:cNvSpPr txBox="1"/>
          <p:nvPr/>
        </p:nvSpPr>
        <p:spPr>
          <a:xfrm>
            <a:off x="2826234" y="1032304"/>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A:</a:t>
            </a:r>
          </a:p>
        </p:txBody>
      </p:sp>
      <p:sp>
        <p:nvSpPr>
          <p:cNvPr id="20" name="Speech Bubble: Rectangle with Corners Rounded 19">
            <a:extLst>
              <a:ext uri="{FF2B5EF4-FFF2-40B4-BE49-F238E27FC236}">
                <a16:creationId xmlns:a16="http://schemas.microsoft.com/office/drawing/2014/main" id="{F84B88BC-8E41-4D58-BF79-74B3FD06203F}"/>
              </a:ext>
            </a:extLst>
          </p:cNvPr>
          <p:cNvSpPr/>
          <p:nvPr/>
        </p:nvSpPr>
        <p:spPr>
          <a:xfrm>
            <a:off x="4417334" y="518107"/>
            <a:ext cx="1390463" cy="364533"/>
          </a:xfrm>
          <a:prstGeom prst="wedgeRoundRectCallout">
            <a:avLst>
              <a:gd name="adj1" fmla="val -62441"/>
              <a:gd name="adj2" fmla="val -1627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6600"/>
                </a:solidFill>
              </a:rPr>
              <a:t>Trainerin</a:t>
            </a:r>
            <a:r>
              <a:rPr lang="en-US" sz="2000" b="1" dirty="0">
                <a:solidFill>
                  <a:srgbClr val="FF6600"/>
                </a:solidFill>
              </a:rPr>
              <a:t> </a:t>
            </a:r>
            <a:r>
              <a:rPr lang="en-US" sz="2000" b="1" u="sng" dirty="0">
                <a:solidFill>
                  <a:srgbClr val="FF6600"/>
                </a:solidFill>
              </a:rPr>
              <a:t> </a:t>
            </a:r>
            <a:endParaRPr lang="en-GB" sz="2000" b="1" u="sng" dirty="0">
              <a:solidFill>
                <a:srgbClr val="FF6600"/>
              </a:solidFill>
            </a:endParaRPr>
          </a:p>
        </p:txBody>
      </p:sp>
      <p:sp>
        <p:nvSpPr>
          <p:cNvPr id="21" name="Speech Bubble: Rectangle with Corners Rounded 20">
            <a:extLst>
              <a:ext uri="{FF2B5EF4-FFF2-40B4-BE49-F238E27FC236}">
                <a16:creationId xmlns:a16="http://schemas.microsoft.com/office/drawing/2014/main" id="{9D951C8D-5545-497F-920E-6AFF3A566DC4}"/>
              </a:ext>
            </a:extLst>
          </p:cNvPr>
          <p:cNvSpPr/>
          <p:nvPr/>
        </p:nvSpPr>
        <p:spPr>
          <a:xfrm>
            <a:off x="4388564" y="1007484"/>
            <a:ext cx="1087912" cy="400080"/>
          </a:xfrm>
          <a:prstGeom prst="wedgeRoundRectCallout">
            <a:avLst>
              <a:gd name="adj1" fmla="val -61291"/>
              <a:gd name="adj2" fmla="val 249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6600"/>
                </a:solidFill>
              </a:rPr>
              <a:t>Trainer</a:t>
            </a:r>
            <a:endParaRPr lang="en-GB" sz="2000" b="1" dirty="0">
              <a:solidFill>
                <a:srgbClr val="FF6600"/>
              </a:solidFill>
            </a:endParaRPr>
          </a:p>
        </p:txBody>
      </p:sp>
      <p:pic>
        <p:nvPicPr>
          <p:cNvPr id="23" name="Graphic 22" descr="Bug under magnifying glass">
            <a:extLst>
              <a:ext uri="{FF2B5EF4-FFF2-40B4-BE49-F238E27FC236}">
                <a16:creationId xmlns:a16="http://schemas.microsoft.com/office/drawing/2014/main" id="{D2939A05-1B53-4357-8893-897723AB65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71301" y="3296762"/>
            <a:ext cx="914400" cy="914400"/>
          </a:xfrm>
          <a:prstGeom prst="rect">
            <a:avLst/>
          </a:prstGeom>
        </p:spPr>
      </p:pic>
      <p:sp>
        <p:nvSpPr>
          <p:cNvPr id="24" name="TextBox 23">
            <a:extLst>
              <a:ext uri="{FF2B5EF4-FFF2-40B4-BE49-F238E27FC236}">
                <a16:creationId xmlns:a16="http://schemas.microsoft.com/office/drawing/2014/main" id="{9E880B1B-6114-418F-BDA4-6BD4650855EE}"/>
              </a:ext>
            </a:extLst>
          </p:cNvPr>
          <p:cNvSpPr txBox="1"/>
          <p:nvPr/>
        </p:nvSpPr>
        <p:spPr>
          <a:xfrm>
            <a:off x="2431046" y="6761"/>
            <a:ext cx="7086526" cy="400110"/>
          </a:xfrm>
          <a:prstGeom prst="rect">
            <a:avLst/>
          </a:prstGeom>
          <a:noFill/>
        </p:spPr>
        <p:txBody>
          <a:bodyPr wrap="square" rtlCol="0">
            <a:spAutoFit/>
          </a:bodyPr>
          <a:lstStyle/>
          <a:p>
            <a:pPr algn="l"/>
            <a:r>
              <a:rPr lang="en-US" sz="2000" dirty="0" err="1">
                <a:solidFill>
                  <a:schemeClr val="accent5">
                    <a:lumMod val="50000"/>
                  </a:schemeClr>
                </a:solidFill>
              </a:rPr>
              <a:t>Jetzt</a:t>
            </a:r>
            <a:r>
              <a:rPr lang="en-US" sz="2000" dirty="0">
                <a:solidFill>
                  <a:schemeClr val="accent5">
                    <a:lumMod val="50000"/>
                  </a:schemeClr>
                </a:solidFill>
              </a:rPr>
              <a:t> </a:t>
            </a:r>
            <a:r>
              <a:rPr lang="en-US" sz="2000" dirty="0" err="1">
                <a:solidFill>
                  <a:schemeClr val="accent5">
                    <a:lumMod val="50000"/>
                  </a:schemeClr>
                </a:solidFill>
              </a:rPr>
              <a:t>tauscht</a:t>
            </a:r>
            <a:r>
              <a:rPr lang="en-US" sz="2000" dirty="0">
                <a:solidFill>
                  <a:schemeClr val="accent5">
                    <a:lumMod val="50000"/>
                  </a:schemeClr>
                </a:solidFill>
              </a:rPr>
              <a:t> die </a:t>
            </a:r>
            <a:r>
              <a:rPr lang="en-US" sz="2000" dirty="0" err="1">
                <a:solidFill>
                  <a:schemeClr val="accent5">
                    <a:lumMod val="50000"/>
                  </a:schemeClr>
                </a:solidFill>
              </a:rPr>
              <a:t>Rollen</a:t>
            </a:r>
            <a:r>
              <a:rPr lang="en-US" sz="2000" dirty="0">
                <a:solidFill>
                  <a:schemeClr val="accent5">
                    <a:lumMod val="50000"/>
                  </a:schemeClr>
                </a:solidFill>
              </a:rPr>
              <a:t>. Person B </a:t>
            </a:r>
            <a:r>
              <a:rPr lang="en-US" sz="2000" dirty="0" err="1">
                <a:solidFill>
                  <a:schemeClr val="accent5">
                    <a:lumMod val="50000"/>
                  </a:schemeClr>
                </a:solidFill>
              </a:rPr>
              <a:t>beginnt</a:t>
            </a:r>
            <a:r>
              <a:rPr lang="en-US" sz="2000" dirty="0">
                <a:solidFill>
                  <a:schemeClr val="accent5">
                    <a:lumMod val="50000"/>
                  </a:schemeClr>
                </a:solidFill>
              </a:rPr>
              <a:t>. </a:t>
            </a:r>
            <a:endParaRPr lang="en-GB" sz="2000" dirty="0">
              <a:solidFill>
                <a:schemeClr val="accent5">
                  <a:lumMod val="50000"/>
                </a:schemeClr>
              </a:solidFill>
            </a:endParaRPr>
          </a:p>
        </p:txBody>
      </p:sp>
      <p:sp>
        <p:nvSpPr>
          <p:cNvPr id="25" name="TextBox 24">
            <a:extLst>
              <a:ext uri="{FF2B5EF4-FFF2-40B4-BE49-F238E27FC236}">
                <a16:creationId xmlns:a16="http://schemas.microsoft.com/office/drawing/2014/main" id="{76EC8F75-0D39-4E14-BB8F-1D9C9C431E70}"/>
              </a:ext>
            </a:extLst>
          </p:cNvPr>
          <p:cNvSpPr txBox="1"/>
          <p:nvPr/>
        </p:nvSpPr>
        <p:spPr>
          <a:xfrm>
            <a:off x="90822" y="1665728"/>
            <a:ext cx="402247" cy="400110"/>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1</a:t>
            </a:r>
          </a:p>
        </p:txBody>
      </p:sp>
      <p:sp>
        <p:nvSpPr>
          <p:cNvPr id="26" name="TextBox 25">
            <a:extLst>
              <a:ext uri="{FF2B5EF4-FFF2-40B4-BE49-F238E27FC236}">
                <a16:creationId xmlns:a16="http://schemas.microsoft.com/office/drawing/2014/main" id="{6E354C1B-5A62-46A9-A5BC-46DCCD41397D}"/>
              </a:ext>
            </a:extLst>
          </p:cNvPr>
          <p:cNvSpPr txBox="1"/>
          <p:nvPr/>
        </p:nvSpPr>
        <p:spPr>
          <a:xfrm>
            <a:off x="92945" y="2580441"/>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2</a:t>
            </a:r>
          </a:p>
        </p:txBody>
      </p:sp>
      <p:sp>
        <p:nvSpPr>
          <p:cNvPr id="27" name="TextBox 26">
            <a:extLst>
              <a:ext uri="{FF2B5EF4-FFF2-40B4-BE49-F238E27FC236}">
                <a16:creationId xmlns:a16="http://schemas.microsoft.com/office/drawing/2014/main" id="{56104A6E-A780-45BC-98A4-AD0260CE66AD}"/>
              </a:ext>
            </a:extLst>
          </p:cNvPr>
          <p:cNvSpPr txBox="1"/>
          <p:nvPr/>
        </p:nvSpPr>
        <p:spPr>
          <a:xfrm>
            <a:off x="92943" y="3495154"/>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3</a:t>
            </a:r>
          </a:p>
        </p:txBody>
      </p:sp>
      <p:sp>
        <p:nvSpPr>
          <p:cNvPr id="28" name="TextBox 27">
            <a:extLst>
              <a:ext uri="{FF2B5EF4-FFF2-40B4-BE49-F238E27FC236}">
                <a16:creationId xmlns:a16="http://schemas.microsoft.com/office/drawing/2014/main" id="{E45E95D4-7CC2-4120-A8DD-1E51B0B81EBB}"/>
              </a:ext>
            </a:extLst>
          </p:cNvPr>
          <p:cNvSpPr txBox="1"/>
          <p:nvPr/>
        </p:nvSpPr>
        <p:spPr>
          <a:xfrm>
            <a:off x="92943" y="4547198"/>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4</a:t>
            </a:r>
          </a:p>
        </p:txBody>
      </p:sp>
      <p:sp>
        <p:nvSpPr>
          <p:cNvPr id="29" name="TextBox 28">
            <a:extLst>
              <a:ext uri="{FF2B5EF4-FFF2-40B4-BE49-F238E27FC236}">
                <a16:creationId xmlns:a16="http://schemas.microsoft.com/office/drawing/2014/main" id="{CFB064A6-9CA7-4785-B87E-19A2F46FCB54}"/>
              </a:ext>
            </a:extLst>
          </p:cNvPr>
          <p:cNvSpPr txBox="1"/>
          <p:nvPr/>
        </p:nvSpPr>
        <p:spPr>
          <a:xfrm>
            <a:off x="92944" y="5776605"/>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5</a:t>
            </a:r>
          </a:p>
        </p:txBody>
      </p:sp>
      <p:sp>
        <p:nvSpPr>
          <p:cNvPr id="30" name="TextBox 29">
            <a:extLst>
              <a:ext uri="{FF2B5EF4-FFF2-40B4-BE49-F238E27FC236}">
                <a16:creationId xmlns:a16="http://schemas.microsoft.com/office/drawing/2014/main" id="{9C705205-7F9D-48E3-9DC1-1C1781BD0AEA}"/>
              </a:ext>
            </a:extLst>
          </p:cNvPr>
          <p:cNvSpPr txBox="1"/>
          <p:nvPr/>
        </p:nvSpPr>
        <p:spPr>
          <a:xfrm>
            <a:off x="3534107" y="2126075"/>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6</a:t>
            </a:r>
          </a:p>
        </p:txBody>
      </p:sp>
      <p:sp>
        <p:nvSpPr>
          <p:cNvPr id="31" name="TextBox 30">
            <a:extLst>
              <a:ext uri="{FF2B5EF4-FFF2-40B4-BE49-F238E27FC236}">
                <a16:creationId xmlns:a16="http://schemas.microsoft.com/office/drawing/2014/main" id="{36B381A8-5006-4D55-BD9D-218FD8E1BD60}"/>
              </a:ext>
            </a:extLst>
          </p:cNvPr>
          <p:cNvSpPr txBox="1"/>
          <p:nvPr/>
        </p:nvSpPr>
        <p:spPr>
          <a:xfrm>
            <a:off x="3521965" y="3216458"/>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7</a:t>
            </a:r>
          </a:p>
        </p:txBody>
      </p:sp>
      <p:sp>
        <p:nvSpPr>
          <p:cNvPr id="32" name="TextBox 31">
            <a:extLst>
              <a:ext uri="{FF2B5EF4-FFF2-40B4-BE49-F238E27FC236}">
                <a16:creationId xmlns:a16="http://schemas.microsoft.com/office/drawing/2014/main" id="{8D2DC82C-D148-4AF5-95B0-7E7E56AA6FF6}"/>
              </a:ext>
            </a:extLst>
          </p:cNvPr>
          <p:cNvSpPr txBox="1"/>
          <p:nvPr/>
        </p:nvSpPr>
        <p:spPr>
          <a:xfrm>
            <a:off x="3534106" y="4389098"/>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8</a:t>
            </a:r>
          </a:p>
        </p:txBody>
      </p:sp>
      <p:sp>
        <p:nvSpPr>
          <p:cNvPr id="33" name="TextBox 32">
            <a:extLst>
              <a:ext uri="{FF2B5EF4-FFF2-40B4-BE49-F238E27FC236}">
                <a16:creationId xmlns:a16="http://schemas.microsoft.com/office/drawing/2014/main" id="{7D50F848-ADC2-49A8-902B-C845E95FD939}"/>
              </a:ext>
            </a:extLst>
          </p:cNvPr>
          <p:cNvSpPr txBox="1"/>
          <p:nvPr/>
        </p:nvSpPr>
        <p:spPr>
          <a:xfrm>
            <a:off x="3539253" y="5541506"/>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9</a:t>
            </a:r>
          </a:p>
        </p:txBody>
      </p:sp>
      <p:sp>
        <p:nvSpPr>
          <p:cNvPr id="34" name="TextBox 33">
            <a:extLst>
              <a:ext uri="{FF2B5EF4-FFF2-40B4-BE49-F238E27FC236}">
                <a16:creationId xmlns:a16="http://schemas.microsoft.com/office/drawing/2014/main" id="{4EB158C3-D05E-4987-AF75-BC34EB60BCB5}"/>
              </a:ext>
            </a:extLst>
          </p:cNvPr>
          <p:cNvSpPr txBox="1"/>
          <p:nvPr/>
        </p:nvSpPr>
        <p:spPr>
          <a:xfrm>
            <a:off x="7035624" y="1259211"/>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10</a:t>
            </a:r>
          </a:p>
        </p:txBody>
      </p:sp>
      <p:sp>
        <p:nvSpPr>
          <p:cNvPr id="35" name="TextBox 34">
            <a:extLst>
              <a:ext uri="{FF2B5EF4-FFF2-40B4-BE49-F238E27FC236}">
                <a16:creationId xmlns:a16="http://schemas.microsoft.com/office/drawing/2014/main" id="{1F87CA7F-78FA-4F8C-95BB-3DCAA42A64B6}"/>
              </a:ext>
            </a:extLst>
          </p:cNvPr>
          <p:cNvSpPr txBox="1"/>
          <p:nvPr/>
        </p:nvSpPr>
        <p:spPr>
          <a:xfrm>
            <a:off x="7030582" y="2125523"/>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11</a:t>
            </a:r>
          </a:p>
        </p:txBody>
      </p:sp>
      <p:sp>
        <p:nvSpPr>
          <p:cNvPr id="36" name="TextBox 35">
            <a:extLst>
              <a:ext uri="{FF2B5EF4-FFF2-40B4-BE49-F238E27FC236}">
                <a16:creationId xmlns:a16="http://schemas.microsoft.com/office/drawing/2014/main" id="{D605F9CF-341B-4C89-8AD5-0E4C298FBE9B}"/>
              </a:ext>
            </a:extLst>
          </p:cNvPr>
          <p:cNvSpPr txBox="1"/>
          <p:nvPr/>
        </p:nvSpPr>
        <p:spPr>
          <a:xfrm>
            <a:off x="7026787" y="2986958"/>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12</a:t>
            </a:r>
          </a:p>
        </p:txBody>
      </p:sp>
      <p:pic>
        <p:nvPicPr>
          <p:cNvPr id="38" name="Graphic 37" descr="Classroom">
            <a:extLst>
              <a:ext uri="{FF2B5EF4-FFF2-40B4-BE49-F238E27FC236}">
                <a16:creationId xmlns:a16="http://schemas.microsoft.com/office/drawing/2014/main" id="{C6E84B61-E092-4926-871C-D042ACEF6A9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75127" y="4439708"/>
            <a:ext cx="854372" cy="854372"/>
          </a:xfrm>
          <a:prstGeom prst="rect">
            <a:avLst/>
          </a:prstGeom>
        </p:spPr>
      </p:pic>
      <p:pic>
        <p:nvPicPr>
          <p:cNvPr id="49" name="Graphic 48" descr="Newspaper">
            <a:extLst>
              <a:ext uri="{FF2B5EF4-FFF2-40B4-BE49-F238E27FC236}">
                <a16:creationId xmlns:a16="http://schemas.microsoft.com/office/drawing/2014/main" id="{393E91F2-3331-4B57-83F0-8D1D5CD4A38F}"/>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61487" y="3027997"/>
            <a:ext cx="588543" cy="645103"/>
          </a:xfrm>
          <a:prstGeom prst="rect">
            <a:avLst/>
          </a:prstGeom>
        </p:spPr>
      </p:pic>
      <p:pic>
        <p:nvPicPr>
          <p:cNvPr id="50" name="Graphic 49" descr="Newspaper">
            <a:extLst>
              <a:ext uri="{FF2B5EF4-FFF2-40B4-BE49-F238E27FC236}">
                <a16:creationId xmlns:a16="http://schemas.microsoft.com/office/drawing/2014/main" id="{0AB8FBAC-9EE1-40CA-AC4B-7453FA9EC97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515833" y="2669808"/>
            <a:ext cx="588543" cy="645103"/>
          </a:xfrm>
          <a:prstGeom prst="rect">
            <a:avLst/>
          </a:prstGeom>
        </p:spPr>
      </p:pic>
      <p:cxnSp>
        <p:nvCxnSpPr>
          <p:cNvPr id="51" name="Straight Arrow Connector 50">
            <a:extLst>
              <a:ext uri="{FF2B5EF4-FFF2-40B4-BE49-F238E27FC236}">
                <a16:creationId xmlns:a16="http://schemas.microsoft.com/office/drawing/2014/main" id="{EEDBE251-BFB6-4815-AE03-0374CF91599E}"/>
              </a:ext>
            </a:extLst>
          </p:cNvPr>
          <p:cNvCxnSpPr>
            <a:cxnSpLocks/>
          </p:cNvCxnSpPr>
          <p:nvPr/>
        </p:nvCxnSpPr>
        <p:spPr>
          <a:xfrm>
            <a:off x="7624507" y="3330764"/>
            <a:ext cx="430492" cy="696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Graphic 52" descr="Users">
            <a:extLst>
              <a:ext uri="{FF2B5EF4-FFF2-40B4-BE49-F238E27FC236}">
                <a16:creationId xmlns:a16="http://schemas.microsoft.com/office/drawing/2014/main" id="{AC9ED874-0603-4E3D-82A9-38AD0A51E39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77601" y="5582372"/>
            <a:ext cx="800954" cy="800954"/>
          </a:xfrm>
          <a:prstGeom prst="rect">
            <a:avLst/>
          </a:prstGeom>
        </p:spPr>
      </p:pic>
      <p:pic>
        <p:nvPicPr>
          <p:cNvPr id="54" name="Graphic 53" descr="Drama">
            <a:extLst>
              <a:ext uri="{FF2B5EF4-FFF2-40B4-BE49-F238E27FC236}">
                <a16:creationId xmlns:a16="http://schemas.microsoft.com/office/drawing/2014/main" id="{D2B2F613-D5E2-42F3-B532-B40EEEE7D6DE}"/>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054599" y="1931391"/>
            <a:ext cx="725471" cy="725471"/>
          </a:xfrm>
          <a:prstGeom prst="rect">
            <a:avLst/>
          </a:prstGeom>
        </p:spPr>
      </p:pic>
      <p:pic>
        <p:nvPicPr>
          <p:cNvPr id="55" name="Graphic 54" descr="Presentation with bar chart">
            <a:extLst>
              <a:ext uri="{FF2B5EF4-FFF2-40B4-BE49-F238E27FC236}">
                <a16:creationId xmlns:a16="http://schemas.microsoft.com/office/drawing/2014/main" id="{7189CF79-E648-4C07-AF36-FCB8ACB87A09}"/>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937749" y="5372609"/>
            <a:ext cx="914400" cy="914400"/>
          </a:xfrm>
          <a:prstGeom prst="rect">
            <a:avLst/>
          </a:prstGeom>
        </p:spPr>
      </p:pic>
      <p:pic>
        <p:nvPicPr>
          <p:cNvPr id="57" name="Graphic 56" descr="Call center">
            <a:extLst>
              <a:ext uri="{FF2B5EF4-FFF2-40B4-BE49-F238E27FC236}">
                <a16:creationId xmlns:a16="http://schemas.microsoft.com/office/drawing/2014/main" id="{582EFD9E-6AC5-42CB-AE8D-46F74CD12140}"/>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867826" y="4220913"/>
            <a:ext cx="914400" cy="914400"/>
          </a:xfrm>
          <a:prstGeom prst="rect">
            <a:avLst/>
          </a:prstGeom>
        </p:spPr>
      </p:pic>
      <p:pic>
        <p:nvPicPr>
          <p:cNvPr id="58" name="Graphic 57" descr="Register">
            <a:extLst>
              <a:ext uri="{FF2B5EF4-FFF2-40B4-BE49-F238E27FC236}">
                <a16:creationId xmlns:a16="http://schemas.microsoft.com/office/drawing/2014/main" id="{DBB8CFDD-030E-4D54-BE03-B6BD3A1F714B}"/>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924212" y="3411014"/>
            <a:ext cx="647976" cy="647976"/>
          </a:xfrm>
          <a:prstGeom prst="rect">
            <a:avLst/>
          </a:prstGeom>
        </p:spPr>
      </p:pic>
      <p:pic>
        <p:nvPicPr>
          <p:cNvPr id="59" name="Graphic 58" descr="Coins">
            <a:extLst>
              <a:ext uri="{FF2B5EF4-FFF2-40B4-BE49-F238E27FC236}">
                <a16:creationId xmlns:a16="http://schemas.microsoft.com/office/drawing/2014/main" id="{A693A6CF-03B9-415F-B4A3-CDC33CBE0D9D}"/>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4133398" y="3113831"/>
            <a:ext cx="473434" cy="473434"/>
          </a:xfrm>
          <a:prstGeom prst="rect">
            <a:avLst/>
          </a:prstGeom>
        </p:spPr>
      </p:pic>
      <p:pic>
        <p:nvPicPr>
          <p:cNvPr id="60" name="Graphic 59" descr="Truck">
            <a:extLst>
              <a:ext uri="{FF2B5EF4-FFF2-40B4-BE49-F238E27FC236}">
                <a16:creationId xmlns:a16="http://schemas.microsoft.com/office/drawing/2014/main" id="{79948DD6-29FD-40AD-B8C6-A98CED623EB9}"/>
              </a:ext>
            </a:extLst>
          </p:cNvPr>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7673481" y="1896501"/>
            <a:ext cx="914400" cy="914400"/>
          </a:xfrm>
          <a:prstGeom prst="rect">
            <a:avLst/>
          </a:prstGeom>
        </p:spPr>
      </p:pic>
      <p:pic>
        <p:nvPicPr>
          <p:cNvPr id="61" name="Graphic 60" descr="Suitcase">
            <a:extLst>
              <a:ext uri="{FF2B5EF4-FFF2-40B4-BE49-F238E27FC236}">
                <a16:creationId xmlns:a16="http://schemas.microsoft.com/office/drawing/2014/main" id="{9531E467-A7BD-4D91-8D1A-9608DA0231C7}"/>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7509822" y="4477158"/>
            <a:ext cx="703878" cy="685509"/>
          </a:xfrm>
          <a:prstGeom prst="rect">
            <a:avLst/>
          </a:prstGeom>
        </p:spPr>
      </p:pic>
      <p:sp>
        <p:nvSpPr>
          <p:cNvPr id="2" name="TextBox 1">
            <a:extLst>
              <a:ext uri="{FF2B5EF4-FFF2-40B4-BE49-F238E27FC236}">
                <a16:creationId xmlns:a16="http://schemas.microsoft.com/office/drawing/2014/main" id="{C3347CA6-5545-4B25-B380-E24261819B93}"/>
              </a:ext>
            </a:extLst>
          </p:cNvPr>
          <p:cNvSpPr txBox="1"/>
          <p:nvPr/>
        </p:nvSpPr>
        <p:spPr>
          <a:xfrm>
            <a:off x="1706449" y="2580080"/>
            <a:ext cx="1858262" cy="400110"/>
          </a:xfrm>
          <a:prstGeom prst="rect">
            <a:avLst/>
          </a:prstGeom>
          <a:noFill/>
        </p:spPr>
        <p:txBody>
          <a:bodyPr wrap="square" rtlCol="0">
            <a:spAutoFit/>
          </a:bodyPr>
          <a:lstStyle/>
          <a:p>
            <a:pPr algn="l"/>
            <a:r>
              <a:rPr lang="en-GB" sz="2000" dirty="0">
                <a:solidFill>
                  <a:srgbClr val="115076"/>
                </a:solidFill>
              </a:rPr>
              <a:t>[doctor]</a:t>
            </a:r>
          </a:p>
        </p:txBody>
      </p:sp>
      <p:sp>
        <p:nvSpPr>
          <p:cNvPr id="63" name="TextBox 62">
            <a:extLst>
              <a:ext uri="{FF2B5EF4-FFF2-40B4-BE49-F238E27FC236}">
                <a16:creationId xmlns:a16="http://schemas.microsoft.com/office/drawing/2014/main" id="{02A1F5EE-2EE4-496B-B8AB-7593D5BC5F0F}"/>
              </a:ext>
            </a:extLst>
          </p:cNvPr>
          <p:cNvSpPr txBox="1"/>
          <p:nvPr/>
        </p:nvSpPr>
        <p:spPr>
          <a:xfrm>
            <a:off x="1572541" y="4629967"/>
            <a:ext cx="1549282" cy="400110"/>
          </a:xfrm>
          <a:prstGeom prst="rect">
            <a:avLst/>
          </a:prstGeom>
          <a:noFill/>
        </p:spPr>
        <p:txBody>
          <a:bodyPr wrap="square" rtlCol="0">
            <a:spAutoFit/>
          </a:bodyPr>
          <a:lstStyle/>
          <a:p>
            <a:pPr algn="ctr"/>
            <a:r>
              <a:rPr lang="en-GB" sz="2000" dirty="0">
                <a:solidFill>
                  <a:srgbClr val="115076"/>
                </a:solidFill>
              </a:rPr>
              <a:t>[teacher]</a:t>
            </a:r>
          </a:p>
        </p:txBody>
      </p:sp>
      <p:sp>
        <p:nvSpPr>
          <p:cNvPr id="64" name="TextBox 63">
            <a:extLst>
              <a:ext uri="{FF2B5EF4-FFF2-40B4-BE49-F238E27FC236}">
                <a16:creationId xmlns:a16="http://schemas.microsoft.com/office/drawing/2014/main" id="{A1E84A59-8059-4120-BC67-DD73A78B434D}"/>
              </a:ext>
            </a:extLst>
          </p:cNvPr>
          <p:cNvSpPr txBox="1"/>
          <p:nvPr/>
        </p:nvSpPr>
        <p:spPr>
          <a:xfrm>
            <a:off x="1488363" y="5848673"/>
            <a:ext cx="1734391" cy="400110"/>
          </a:xfrm>
          <a:prstGeom prst="rect">
            <a:avLst/>
          </a:prstGeom>
          <a:noFill/>
        </p:spPr>
        <p:txBody>
          <a:bodyPr wrap="square" rtlCol="0">
            <a:spAutoFit/>
          </a:bodyPr>
          <a:lstStyle/>
          <a:p>
            <a:pPr algn="ctr"/>
            <a:r>
              <a:rPr lang="en-GB" sz="2000" dirty="0">
                <a:solidFill>
                  <a:srgbClr val="115076"/>
                </a:solidFill>
              </a:rPr>
              <a:t>[co-worker]</a:t>
            </a:r>
          </a:p>
        </p:txBody>
      </p:sp>
      <p:sp>
        <p:nvSpPr>
          <p:cNvPr id="65" name="TextBox 64">
            <a:extLst>
              <a:ext uri="{FF2B5EF4-FFF2-40B4-BE49-F238E27FC236}">
                <a16:creationId xmlns:a16="http://schemas.microsoft.com/office/drawing/2014/main" id="{44C88833-ABBC-4F19-B80C-F30DC0EE9004}"/>
              </a:ext>
            </a:extLst>
          </p:cNvPr>
          <p:cNvSpPr txBox="1"/>
          <p:nvPr/>
        </p:nvSpPr>
        <p:spPr>
          <a:xfrm>
            <a:off x="4671644" y="2256752"/>
            <a:ext cx="1734391" cy="400110"/>
          </a:xfrm>
          <a:prstGeom prst="rect">
            <a:avLst/>
          </a:prstGeom>
          <a:noFill/>
        </p:spPr>
        <p:txBody>
          <a:bodyPr wrap="square" rtlCol="0">
            <a:spAutoFit/>
          </a:bodyPr>
          <a:lstStyle/>
          <a:p>
            <a:pPr algn="ctr"/>
            <a:r>
              <a:rPr lang="en-GB" sz="2000" dirty="0">
                <a:solidFill>
                  <a:srgbClr val="115076"/>
                </a:solidFill>
              </a:rPr>
              <a:t>[actor]</a:t>
            </a:r>
          </a:p>
        </p:txBody>
      </p:sp>
      <p:sp>
        <p:nvSpPr>
          <p:cNvPr id="66" name="TextBox 65">
            <a:extLst>
              <a:ext uri="{FF2B5EF4-FFF2-40B4-BE49-F238E27FC236}">
                <a16:creationId xmlns:a16="http://schemas.microsoft.com/office/drawing/2014/main" id="{F30F4FAA-9F93-41C9-9CC7-FFB99A92E585}"/>
              </a:ext>
            </a:extLst>
          </p:cNvPr>
          <p:cNvSpPr txBox="1"/>
          <p:nvPr/>
        </p:nvSpPr>
        <p:spPr>
          <a:xfrm>
            <a:off x="4718836" y="3323542"/>
            <a:ext cx="1872250" cy="400110"/>
          </a:xfrm>
          <a:prstGeom prst="rect">
            <a:avLst/>
          </a:prstGeom>
          <a:noFill/>
        </p:spPr>
        <p:txBody>
          <a:bodyPr wrap="square" rtlCol="0">
            <a:spAutoFit/>
          </a:bodyPr>
          <a:lstStyle/>
          <a:p>
            <a:pPr algn="ctr"/>
            <a:r>
              <a:rPr lang="en-GB" sz="2000" dirty="0">
                <a:solidFill>
                  <a:srgbClr val="115076"/>
                </a:solidFill>
              </a:rPr>
              <a:t>[salesperson]</a:t>
            </a:r>
          </a:p>
        </p:txBody>
      </p:sp>
      <p:sp>
        <p:nvSpPr>
          <p:cNvPr id="67" name="TextBox 66">
            <a:extLst>
              <a:ext uri="{FF2B5EF4-FFF2-40B4-BE49-F238E27FC236}">
                <a16:creationId xmlns:a16="http://schemas.microsoft.com/office/drawing/2014/main" id="{C9E0A9F8-BD2D-4D9E-93B1-508365E19157}"/>
              </a:ext>
            </a:extLst>
          </p:cNvPr>
          <p:cNvSpPr txBox="1"/>
          <p:nvPr/>
        </p:nvSpPr>
        <p:spPr>
          <a:xfrm>
            <a:off x="4542879" y="4497167"/>
            <a:ext cx="2327468" cy="400110"/>
          </a:xfrm>
          <a:prstGeom prst="rect">
            <a:avLst/>
          </a:prstGeom>
          <a:noFill/>
        </p:spPr>
        <p:txBody>
          <a:bodyPr wrap="square" rtlCol="0">
            <a:spAutoFit/>
          </a:bodyPr>
          <a:lstStyle/>
          <a:p>
            <a:pPr algn="ctr"/>
            <a:r>
              <a:rPr lang="en-GB" sz="2000" dirty="0">
                <a:solidFill>
                  <a:srgbClr val="115076"/>
                </a:solidFill>
              </a:rPr>
              <a:t>[helper/assistant]</a:t>
            </a:r>
          </a:p>
        </p:txBody>
      </p:sp>
      <p:sp>
        <p:nvSpPr>
          <p:cNvPr id="68" name="TextBox 67">
            <a:extLst>
              <a:ext uri="{FF2B5EF4-FFF2-40B4-BE49-F238E27FC236}">
                <a16:creationId xmlns:a16="http://schemas.microsoft.com/office/drawing/2014/main" id="{D66EAB79-7D65-4A21-8AF9-25062BB81287}"/>
              </a:ext>
            </a:extLst>
          </p:cNvPr>
          <p:cNvSpPr txBox="1"/>
          <p:nvPr/>
        </p:nvSpPr>
        <p:spPr>
          <a:xfrm>
            <a:off x="4710647" y="5602868"/>
            <a:ext cx="1800904" cy="400110"/>
          </a:xfrm>
          <a:prstGeom prst="rect">
            <a:avLst/>
          </a:prstGeom>
          <a:noFill/>
        </p:spPr>
        <p:txBody>
          <a:bodyPr wrap="square" rtlCol="0">
            <a:spAutoFit/>
          </a:bodyPr>
          <a:lstStyle/>
          <a:p>
            <a:pPr algn="ctr"/>
            <a:r>
              <a:rPr lang="en-GB" sz="2000" dirty="0">
                <a:solidFill>
                  <a:srgbClr val="115076"/>
                </a:solidFill>
              </a:rPr>
              <a:t>[manager]</a:t>
            </a:r>
          </a:p>
        </p:txBody>
      </p:sp>
      <p:sp>
        <p:nvSpPr>
          <p:cNvPr id="69" name="TextBox 68">
            <a:extLst>
              <a:ext uri="{FF2B5EF4-FFF2-40B4-BE49-F238E27FC236}">
                <a16:creationId xmlns:a16="http://schemas.microsoft.com/office/drawing/2014/main" id="{F203CB8E-0467-42D2-AF96-FDFE2ED7B777}"/>
              </a:ext>
            </a:extLst>
          </p:cNvPr>
          <p:cNvSpPr txBox="1"/>
          <p:nvPr/>
        </p:nvSpPr>
        <p:spPr>
          <a:xfrm>
            <a:off x="8256752" y="2125523"/>
            <a:ext cx="1734391" cy="400110"/>
          </a:xfrm>
          <a:prstGeom prst="rect">
            <a:avLst/>
          </a:prstGeom>
          <a:noFill/>
        </p:spPr>
        <p:txBody>
          <a:bodyPr wrap="square" rtlCol="0">
            <a:spAutoFit/>
          </a:bodyPr>
          <a:lstStyle/>
          <a:p>
            <a:pPr algn="ctr"/>
            <a:r>
              <a:rPr lang="en-GB" sz="2000" dirty="0">
                <a:solidFill>
                  <a:srgbClr val="115076"/>
                </a:solidFill>
              </a:rPr>
              <a:t>[driver]</a:t>
            </a:r>
          </a:p>
        </p:txBody>
      </p:sp>
      <p:pic>
        <p:nvPicPr>
          <p:cNvPr id="71" name="Graphic 70" descr="Microphone">
            <a:extLst>
              <a:ext uri="{FF2B5EF4-FFF2-40B4-BE49-F238E27FC236}">
                <a16:creationId xmlns:a16="http://schemas.microsoft.com/office/drawing/2014/main" id="{D18E0A01-C071-4BB7-B6F6-50C736AC16FA}"/>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352799" y="5609661"/>
            <a:ext cx="720466" cy="720466"/>
          </a:xfrm>
          <a:prstGeom prst="rect">
            <a:avLst/>
          </a:prstGeom>
        </p:spPr>
      </p:pic>
      <p:sp>
        <p:nvSpPr>
          <p:cNvPr id="72" name="TextBox 71">
            <a:extLst>
              <a:ext uri="{FF2B5EF4-FFF2-40B4-BE49-F238E27FC236}">
                <a16:creationId xmlns:a16="http://schemas.microsoft.com/office/drawing/2014/main" id="{023336B2-A9C6-4DE9-A9D9-3B42B06CF219}"/>
              </a:ext>
            </a:extLst>
          </p:cNvPr>
          <p:cNvSpPr txBox="1"/>
          <p:nvPr/>
        </p:nvSpPr>
        <p:spPr>
          <a:xfrm>
            <a:off x="8352174" y="3072423"/>
            <a:ext cx="1734391" cy="400110"/>
          </a:xfrm>
          <a:prstGeom prst="rect">
            <a:avLst/>
          </a:prstGeom>
          <a:noFill/>
        </p:spPr>
        <p:txBody>
          <a:bodyPr wrap="square" rtlCol="0">
            <a:spAutoFit/>
          </a:bodyPr>
          <a:lstStyle/>
          <a:p>
            <a:pPr algn="ctr"/>
            <a:r>
              <a:rPr lang="en-GB" sz="2000" dirty="0">
                <a:solidFill>
                  <a:srgbClr val="115076"/>
                </a:solidFill>
              </a:rPr>
              <a:t>[translator]</a:t>
            </a:r>
          </a:p>
        </p:txBody>
      </p:sp>
      <p:sp>
        <p:nvSpPr>
          <p:cNvPr id="73" name="TextBox 72">
            <a:extLst>
              <a:ext uri="{FF2B5EF4-FFF2-40B4-BE49-F238E27FC236}">
                <a16:creationId xmlns:a16="http://schemas.microsoft.com/office/drawing/2014/main" id="{2EDD53D9-A98D-4509-A7D8-60B5B495D718}"/>
              </a:ext>
            </a:extLst>
          </p:cNvPr>
          <p:cNvSpPr txBox="1"/>
          <p:nvPr/>
        </p:nvSpPr>
        <p:spPr>
          <a:xfrm>
            <a:off x="8233165" y="4916798"/>
            <a:ext cx="1734391" cy="400110"/>
          </a:xfrm>
          <a:prstGeom prst="rect">
            <a:avLst/>
          </a:prstGeom>
          <a:noFill/>
        </p:spPr>
        <p:txBody>
          <a:bodyPr wrap="square" rtlCol="0">
            <a:spAutoFit/>
          </a:bodyPr>
          <a:lstStyle/>
          <a:p>
            <a:pPr algn="ctr"/>
            <a:r>
              <a:rPr lang="en-GB" sz="2000" dirty="0">
                <a:solidFill>
                  <a:srgbClr val="115076"/>
                </a:solidFill>
              </a:rPr>
              <a:t>[buyer]</a:t>
            </a:r>
          </a:p>
        </p:txBody>
      </p:sp>
      <p:sp>
        <p:nvSpPr>
          <p:cNvPr id="74" name="TextBox 73">
            <a:extLst>
              <a:ext uri="{FF2B5EF4-FFF2-40B4-BE49-F238E27FC236}">
                <a16:creationId xmlns:a16="http://schemas.microsoft.com/office/drawing/2014/main" id="{393C6A5E-7992-4A67-A025-4338689DC0F8}"/>
              </a:ext>
            </a:extLst>
          </p:cNvPr>
          <p:cNvSpPr txBox="1"/>
          <p:nvPr/>
        </p:nvSpPr>
        <p:spPr>
          <a:xfrm>
            <a:off x="8182935" y="5752032"/>
            <a:ext cx="1734391" cy="400110"/>
          </a:xfrm>
          <a:prstGeom prst="rect">
            <a:avLst/>
          </a:prstGeom>
          <a:noFill/>
        </p:spPr>
        <p:txBody>
          <a:bodyPr wrap="square" rtlCol="0">
            <a:spAutoFit/>
          </a:bodyPr>
          <a:lstStyle/>
          <a:p>
            <a:pPr algn="ctr"/>
            <a:r>
              <a:rPr lang="en-GB" sz="2000" dirty="0">
                <a:solidFill>
                  <a:srgbClr val="115076"/>
                </a:solidFill>
              </a:rPr>
              <a:t>[singer]</a:t>
            </a:r>
          </a:p>
        </p:txBody>
      </p:sp>
      <p:pic>
        <p:nvPicPr>
          <p:cNvPr id="1026" name="Picture 2" descr="Doctor, Medic, Practitioner, Family, Icon, People, Care">
            <a:extLst>
              <a:ext uri="{FF2B5EF4-FFF2-40B4-BE49-F238E27FC236}">
                <a16:creationId xmlns:a16="http://schemas.microsoft.com/office/drawing/2014/main" id="{26EE3320-0976-49AC-9CAC-D42D54DC3304}"/>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96648" y="2408052"/>
            <a:ext cx="602983" cy="59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munity Garden, Gardening, Icon, Iconic">
            <a:extLst>
              <a:ext uri="{FF2B5EF4-FFF2-40B4-BE49-F238E27FC236}">
                <a16:creationId xmlns:a16="http://schemas.microsoft.com/office/drawing/2014/main" id="{469A9316-E5FD-4637-B3A9-51662701774C}"/>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786217" y="1608821"/>
            <a:ext cx="784856" cy="508521"/>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6BFDC4D4-A7E9-49C1-9514-5EA581C9246D}"/>
              </a:ext>
            </a:extLst>
          </p:cNvPr>
          <p:cNvSpPr txBox="1"/>
          <p:nvPr/>
        </p:nvSpPr>
        <p:spPr>
          <a:xfrm>
            <a:off x="1612351" y="1629582"/>
            <a:ext cx="1858262" cy="400110"/>
          </a:xfrm>
          <a:prstGeom prst="rect">
            <a:avLst/>
          </a:prstGeom>
          <a:noFill/>
        </p:spPr>
        <p:txBody>
          <a:bodyPr wrap="square" rtlCol="0">
            <a:spAutoFit/>
          </a:bodyPr>
          <a:lstStyle/>
          <a:p>
            <a:pPr algn="l"/>
            <a:r>
              <a:rPr lang="en-GB" sz="2000" dirty="0">
                <a:solidFill>
                  <a:srgbClr val="115076"/>
                </a:solidFill>
              </a:rPr>
              <a:t>[gardener]</a:t>
            </a:r>
          </a:p>
        </p:txBody>
      </p:sp>
      <p:pic>
        <p:nvPicPr>
          <p:cNvPr id="1030" name="Picture 6" descr="Icon, Position, Map, Location Icon, Icons, Place">
            <a:extLst>
              <a:ext uri="{FF2B5EF4-FFF2-40B4-BE49-F238E27FC236}">
                <a16:creationId xmlns:a16="http://schemas.microsoft.com/office/drawing/2014/main" id="{79DA0573-44EE-41EA-83B0-D665923ECD67}"/>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7588026" y="1072416"/>
            <a:ext cx="547536" cy="765487"/>
          </a:xfrm>
          <a:prstGeom prst="rect">
            <a:avLst/>
          </a:prstGeom>
          <a:noFill/>
          <a:extLst>
            <a:ext uri="{909E8E84-426E-40DD-AFC4-6F175D3DCCD1}">
              <a14:hiddenFill xmlns:a14="http://schemas.microsoft.com/office/drawing/2010/main">
                <a:solidFill>
                  <a:srgbClr val="FFFFFF"/>
                </a:solidFill>
              </a14:hiddenFill>
            </a:ext>
          </a:extLst>
        </p:spPr>
      </p:pic>
      <p:sp>
        <p:nvSpPr>
          <p:cNvPr id="82" name="TextBox 81">
            <a:extLst>
              <a:ext uri="{FF2B5EF4-FFF2-40B4-BE49-F238E27FC236}">
                <a16:creationId xmlns:a16="http://schemas.microsoft.com/office/drawing/2014/main" id="{705566F5-B1E4-4DCB-BBAF-5DC16C14BE1C}"/>
              </a:ext>
            </a:extLst>
          </p:cNvPr>
          <p:cNvSpPr txBox="1"/>
          <p:nvPr/>
        </p:nvSpPr>
        <p:spPr>
          <a:xfrm>
            <a:off x="8150172" y="1270667"/>
            <a:ext cx="1734391" cy="400110"/>
          </a:xfrm>
          <a:prstGeom prst="rect">
            <a:avLst/>
          </a:prstGeom>
          <a:noFill/>
        </p:spPr>
        <p:txBody>
          <a:bodyPr wrap="square" rtlCol="0">
            <a:spAutoFit/>
          </a:bodyPr>
          <a:lstStyle/>
          <a:p>
            <a:pPr algn="ctr"/>
            <a:r>
              <a:rPr lang="en-GB" sz="2000" dirty="0">
                <a:solidFill>
                  <a:srgbClr val="115076"/>
                </a:solidFill>
              </a:rPr>
              <a:t>[hairdresser]</a:t>
            </a:r>
          </a:p>
        </p:txBody>
      </p:sp>
      <p:sp>
        <p:nvSpPr>
          <p:cNvPr id="83" name="TextBox 82">
            <a:extLst>
              <a:ext uri="{FF2B5EF4-FFF2-40B4-BE49-F238E27FC236}">
                <a16:creationId xmlns:a16="http://schemas.microsoft.com/office/drawing/2014/main" id="{85BE09C5-D782-4259-99D5-839976A9A022}"/>
              </a:ext>
            </a:extLst>
          </p:cNvPr>
          <p:cNvSpPr txBox="1"/>
          <p:nvPr/>
        </p:nvSpPr>
        <p:spPr>
          <a:xfrm>
            <a:off x="7034070" y="3848393"/>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13</a:t>
            </a:r>
          </a:p>
        </p:txBody>
      </p:sp>
      <p:sp>
        <p:nvSpPr>
          <p:cNvPr id="85" name="TextBox 84">
            <a:extLst>
              <a:ext uri="{FF2B5EF4-FFF2-40B4-BE49-F238E27FC236}">
                <a16:creationId xmlns:a16="http://schemas.microsoft.com/office/drawing/2014/main" id="{6028EDC5-682D-4CB1-83ED-A3531CEA96C7}"/>
              </a:ext>
            </a:extLst>
          </p:cNvPr>
          <p:cNvSpPr txBox="1"/>
          <p:nvPr/>
        </p:nvSpPr>
        <p:spPr>
          <a:xfrm>
            <a:off x="7034070" y="4829220"/>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14</a:t>
            </a:r>
          </a:p>
        </p:txBody>
      </p:sp>
      <p:sp>
        <p:nvSpPr>
          <p:cNvPr id="86" name="TextBox 85">
            <a:extLst>
              <a:ext uri="{FF2B5EF4-FFF2-40B4-BE49-F238E27FC236}">
                <a16:creationId xmlns:a16="http://schemas.microsoft.com/office/drawing/2014/main" id="{63C6AC33-D399-4190-924C-89D0FCA38D02}"/>
              </a:ext>
            </a:extLst>
          </p:cNvPr>
          <p:cNvSpPr txBox="1"/>
          <p:nvPr/>
        </p:nvSpPr>
        <p:spPr>
          <a:xfrm>
            <a:off x="7013692" y="5732214"/>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15</a:t>
            </a:r>
          </a:p>
        </p:txBody>
      </p:sp>
      <p:pic>
        <p:nvPicPr>
          <p:cNvPr id="56" name="Graphic 55" descr="Music notes">
            <a:extLst>
              <a:ext uri="{FF2B5EF4-FFF2-40B4-BE49-F238E27FC236}">
                <a16:creationId xmlns:a16="http://schemas.microsoft.com/office/drawing/2014/main" id="{CC34FE2F-3577-4BFB-B635-E1473D2C666F}"/>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767017" y="5379763"/>
            <a:ext cx="734174" cy="734174"/>
          </a:xfrm>
          <a:prstGeom prst="rect">
            <a:avLst/>
          </a:prstGeom>
        </p:spPr>
      </p:pic>
      <p:sp>
        <p:nvSpPr>
          <p:cNvPr id="87" name="TextBox 86">
            <a:extLst>
              <a:ext uri="{FF2B5EF4-FFF2-40B4-BE49-F238E27FC236}">
                <a16:creationId xmlns:a16="http://schemas.microsoft.com/office/drawing/2014/main" id="{569113E1-A063-4660-ABCA-DA289832472A}"/>
              </a:ext>
            </a:extLst>
          </p:cNvPr>
          <p:cNvSpPr txBox="1"/>
          <p:nvPr/>
        </p:nvSpPr>
        <p:spPr>
          <a:xfrm>
            <a:off x="8134104" y="4048448"/>
            <a:ext cx="1734391" cy="400110"/>
          </a:xfrm>
          <a:prstGeom prst="rect">
            <a:avLst/>
          </a:prstGeom>
          <a:noFill/>
        </p:spPr>
        <p:txBody>
          <a:bodyPr wrap="square" rtlCol="0">
            <a:spAutoFit/>
          </a:bodyPr>
          <a:lstStyle/>
          <a:p>
            <a:pPr algn="ctr"/>
            <a:r>
              <a:rPr lang="en-GB" sz="2000" dirty="0">
                <a:solidFill>
                  <a:srgbClr val="115076"/>
                </a:solidFill>
              </a:rPr>
              <a:t>[mechanic]</a:t>
            </a:r>
          </a:p>
        </p:txBody>
      </p:sp>
      <p:sp>
        <p:nvSpPr>
          <p:cNvPr id="88" name="TextBox 87">
            <a:extLst>
              <a:ext uri="{FF2B5EF4-FFF2-40B4-BE49-F238E27FC236}">
                <a16:creationId xmlns:a16="http://schemas.microsoft.com/office/drawing/2014/main" id="{3136D2A4-EE91-4734-9A3F-3DFC0C556742}"/>
              </a:ext>
            </a:extLst>
          </p:cNvPr>
          <p:cNvSpPr txBox="1"/>
          <p:nvPr/>
        </p:nvSpPr>
        <p:spPr>
          <a:xfrm>
            <a:off x="1479987" y="3509195"/>
            <a:ext cx="1734390" cy="400110"/>
          </a:xfrm>
          <a:prstGeom prst="rect">
            <a:avLst/>
          </a:prstGeom>
          <a:noFill/>
        </p:spPr>
        <p:txBody>
          <a:bodyPr wrap="square" rtlCol="0">
            <a:spAutoFit/>
          </a:bodyPr>
          <a:lstStyle/>
          <a:p>
            <a:pPr algn="ctr"/>
            <a:r>
              <a:rPr lang="en-GB" sz="2000" dirty="0">
                <a:solidFill>
                  <a:srgbClr val="115076"/>
                </a:solidFill>
              </a:rPr>
              <a:t>[researcher]</a:t>
            </a:r>
          </a:p>
        </p:txBody>
      </p:sp>
      <p:pic>
        <p:nvPicPr>
          <p:cNvPr id="1032" name="Picture 8" descr="Wrench, Monkey Wrench, Adjustable, Tool, Turning Nuts">
            <a:extLst>
              <a:ext uri="{FF2B5EF4-FFF2-40B4-BE49-F238E27FC236}">
                <a16:creationId xmlns:a16="http://schemas.microsoft.com/office/drawing/2014/main" id="{A30C582C-B2F6-4503-A292-E062ED1E3D81}"/>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7411544" y="3788049"/>
            <a:ext cx="719137" cy="41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48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7"/>
                                        </p:tgtEl>
                                      </p:cBhvr>
                                    </p:animEffect>
                                    <p:set>
                                      <p:cBhvr>
                                        <p:cTn id="2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descr="Money">
            <a:extLst>
              <a:ext uri="{FF2B5EF4-FFF2-40B4-BE49-F238E27FC236}">
                <a16:creationId xmlns:a16="http://schemas.microsoft.com/office/drawing/2014/main" id="{DE6977C2-9A9A-4F0D-8225-A59B4B3B387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39508" y="4697831"/>
            <a:ext cx="585728" cy="585728"/>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 y="93590"/>
            <a:ext cx="2346329" cy="869950"/>
          </a:xfrm>
          <a:prstGeom prst="rect">
            <a:avLst/>
          </a:prstGeom>
        </p:spPr>
      </p:pic>
      <p:sp>
        <p:nvSpPr>
          <p:cNvPr id="4" name="Title 3"/>
          <p:cNvSpPr>
            <a:spLocks noGrp="1"/>
          </p:cNvSpPr>
          <p:nvPr>
            <p:ph type="title"/>
          </p:nvPr>
        </p:nvSpPr>
        <p:spPr>
          <a:xfrm>
            <a:off x="0" y="10872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26234" y="524656"/>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A:</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97724" y="1310828"/>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8" name="Graphic 17" descr="Marketing">
            <a:extLst>
              <a:ext uri="{FF2B5EF4-FFF2-40B4-BE49-F238E27FC236}">
                <a16:creationId xmlns:a16="http://schemas.microsoft.com/office/drawing/2014/main" id="{6F9C4B0F-2D04-4B35-BA38-50C6364C425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63561" y="435471"/>
            <a:ext cx="792480" cy="792480"/>
          </a:xfrm>
          <a:prstGeom prst="rect">
            <a:avLst/>
          </a:prstGeom>
        </p:spPr>
      </p:pic>
      <p:sp>
        <p:nvSpPr>
          <p:cNvPr id="19" name="TextBox 18">
            <a:extLst>
              <a:ext uri="{FF2B5EF4-FFF2-40B4-BE49-F238E27FC236}">
                <a16:creationId xmlns:a16="http://schemas.microsoft.com/office/drawing/2014/main" id="{F4ABF886-23F6-4C48-AA48-3AC6D3ABC20E}"/>
              </a:ext>
            </a:extLst>
          </p:cNvPr>
          <p:cNvSpPr txBox="1"/>
          <p:nvPr/>
        </p:nvSpPr>
        <p:spPr>
          <a:xfrm>
            <a:off x="2826234" y="1032304"/>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B:</a:t>
            </a:r>
          </a:p>
        </p:txBody>
      </p:sp>
      <p:sp>
        <p:nvSpPr>
          <p:cNvPr id="20" name="Speech Bubble: Rectangle with Corners Rounded 19">
            <a:extLst>
              <a:ext uri="{FF2B5EF4-FFF2-40B4-BE49-F238E27FC236}">
                <a16:creationId xmlns:a16="http://schemas.microsoft.com/office/drawing/2014/main" id="{F84B88BC-8E41-4D58-BF79-74B3FD06203F}"/>
              </a:ext>
            </a:extLst>
          </p:cNvPr>
          <p:cNvSpPr/>
          <p:nvPr/>
        </p:nvSpPr>
        <p:spPr>
          <a:xfrm>
            <a:off x="4417334" y="518107"/>
            <a:ext cx="1390463" cy="364533"/>
          </a:xfrm>
          <a:prstGeom prst="wedgeRoundRectCallout">
            <a:avLst>
              <a:gd name="adj1" fmla="val -62441"/>
              <a:gd name="adj2" fmla="val -1627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FF6600"/>
                </a:solidFill>
              </a:rPr>
              <a:t>Trainerin</a:t>
            </a:r>
            <a:r>
              <a:rPr lang="en-US" sz="2000" b="1" dirty="0">
                <a:solidFill>
                  <a:srgbClr val="115076"/>
                </a:solidFill>
              </a:rPr>
              <a:t> </a:t>
            </a:r>
            <a:r>
              <a:rPr lang="en-US" sz="2000" b="1" u="sng" dirty="0">
                <a:solidFill>
                  <a:srgbClr val="115076"/>
                </a:solidFill>
              </a:rPr>
              <a:t> </a:t>
            </a:r>
            <a:endParaRPr lang="en-GB" sz="2000" b="1" u="sng" dirty="0">
              <a:solidFill>
                <a:srgbClr val="115076"/>
              </a:solidFill>
            </a:endParaRPr>
          </a:p>
        </p:txBody>
      </p:sp>
      <p:sp>
        <p:nvSpPr>
          <p:cNvPr id="21" name="Speech Bubble: Rectangle with Corners Rounded 20">
            <a:extLst>
              <a:ext uri="{FF2B5EF4-FFF2-40B4-BE49-F238E27FC236}">
                <a16:creationId xmlns:a16="http://schemas.microsoft.com/office/drawing/2014/main" id="{9D951C8D-5545-497F-920E-6AFF3A566DC4}"/>
              </a:ext>
            </a:extLst>
          </p:cNvPr>
          <p:cNvSpPr/>
          <p:nvPr/>
        </p:nvSpPr>
        <p:spPr>
          <a:xfrm>
            <a:off x="4388564" y="1007484"/>
            <a:ext cx="1087912" cy="400080"/>
          </a:xfrm>
          <a:prstGeom prst="wedgeRoundRectCallout">
            <a:avLst>
              <a:gd name="adj1" fmla="val -61291"/>
              <a:gd name="adj2" fmla="val 249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FF6600"/>
                </a:solidFill>
              </a:rPr>
              <a:t>Trainer</a:t>
            </a:r>
            <a:endParaRPr lang="en-GB" sz="2000" b="1" dirty="0">
              <a:solidFill>
                <a:srgbClr val="FF6600"/>
              </a:solidFill>
            </a:endParaRPr>
          </a:p>
        </p:txBody>
      </p:sp>
      <p:pic>
        <p:nvPicPr>
          <p:cNvPr id="23" name="Graphic 22" descr="Bug under magnifying glass">
            <a:hlinkClick r:id="" action="ppaction://noaction">
              <a:snd r:embed="rId8" name="9.1.2.2 slide 5 Forscher.wav"/>
            </a:hlinkClick>
            <a:extLst>
              <a:ext uri="{FF2B5EF4-FFF2-40B4-BE49-F238E27FC236}">
                <a16:creationId xmlns:a16="http://schemas.microsoft.com/office/drawing/2014/main" id="{D2939A05-1B53-4357-8893-897723AB659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2846" y="3305651"/>
            <a:ext cx="914400" cy="914400"/>
          </a:xfrm>
          <a:prstGeom prst="rect">
            <a:avLst/>
          </a:prstGeom>
        </p:spPr>
      </p:pic>
      <p:sp>
        <p:nvSpPr>
          <p:cNvPr id="24" name="TextBox 23">
            <a:extLst>
              <a:ext uri="{FF2B5EF4-FFF2-40B4-BE49-F238E27FC236}">
                <a16:creationId xmlns:a16="http://schemas.microsoft.com/office/drawing/2014/main" id="{9E880B1B-6114-418F-BDA4-6BD4650855EE}"/>
              </a:ext>
            </a:extLst>
          </p:cNvPr>
          <p:cNvSpPr txBox="1"/>
          <p:nvPr/>
        </p:nvSpPr>
        <p:spPr>
          <a:xfrm>
            <a:off x="2279240" y="39100"/>
            <a:ext cx="7086526" cy="400110"/>
          </a:xfrm>
          <a:prstGeom prst="rect">
            <a:avLst/>
          </a:prstGeom>
          <a:noFill/>
        </p:spPr>
        <p:txBody>
          <a:bodyPr wrap="square" rtlCol="0">
            <a:spAutoFit/>
          </a:bodyPr>
          <a:lstStyle/>
          <a:p>
            <a:pPr algn="l"/>
            <a:r>
              <a:rPr lang="en-US" sz="2000" dirty="0">
                <a:solidFill>
                  <a:schemeClr val="accent5">
                    <a:lumMod val="50000"/>
                  </a:schemeClr>
                </a:solidFill>
              </a:rPr>
              <a:t>Person A </a:t>
            </a:r>
            <a:r>
              <a:rPr lang="en-US" sz="2000" dirty="0" err="1">
                <a:solidFill>
                  <a:schemeClr val="accent5">
                    <a:lumMod val="50000"/>
                  </a:schemeClr>
                </a:solidFill>
              </a:rPr>
              <a:t>wählt</a:t>
            </a:r>
            <a:r>
              <a:rPr lang="en-US" sz="2000" dirty="0">
                <a:solidFill>
                  <a:schemeClr val="accent5">
                    <a:lumMod val="50000"/>
                  </a:schemeClr>
                </a:solidFill>
              </a:rPr>
              <a:t> 5 </a:t>
            </a:r>
            <a:r>
              <a:rPr lang="en-US" sz="2000" dirty="0" err="1">
                <a:solidFill>
                  <a:schemeClr val="accent5">
                    <a:lumMod val="50000"/>
                  </a:schemeClr>
                </a:solidFill>
              </a:rPr>
              <a:t>aus</a:t>
            </a:r>
            <a:r>
              <a:rPr lang="en-US" sz="2000" dirty="0">
                <a:solidFill>
                  <a:schemeClr val="accent5">
                    <a:lumMod val="50000"/>
                  </a:schemeClr>
                </a:solidFill>
              </a:rPr>
              <a:t>, Person B </a:t>
            </a:r>
            <a:r>
              <a:rPr lang="en-US" sz="2000" dirty="0" err="1">
                <a:solidFill>
                  <a:schemeClr val="accent5">
                    <a:lumMod val="50000"/>
                  </a:schemeClr>
                </a:solidFill>
              </a:rPr>
              <a:t>sagt</a:t>
            </a:r>
            <a:r>
              <a:rPr lang="en-US" sz="2000" dirty="0">
                <a:solidFill>
                  <a:schemeClr val="accent5">
                    <a:lumMod val="50000"/>
                  </a:schemeClr>
                </a:solidFill>
              </a:rPr>
              <a:t> die </a:t>
            </a:r>
            <a:r>
              <a:rPr lang="en-US" sz="2000" dirty="0" err="1">
                <a:solidFill>
                  <a:schemeClr val="accent5">
                    <a:lumMod val="50000"/>
                  </a:schemeClr>
                </a:solidFill>
              </a:rPr>
              <a:t>maskuline</a:t>
            </a:r>
            <a:r>
              <a:rPr lang="en-US" sz="2000" dirty="0">
                <a:solidFill>
                  <a:schemeClr val="accent5">
                    <a:lumMod val="50000"/>
                  </a:schemeClr>
                </a:solidFill>
              </a:rPr>
              <a:t> Form. </a:t>
            </a:r>
            <a:endParaRPr lang="en-GB" sz="2000" dirty="0">
              <a:solidFill>
                <a:schemeClr val="accent5">
                  <a:lumMod val="50000"/>
                </a:schemeClr>
              </a:solidFill>
            </a:endParaRPr>
          </a:p>
        </p:txBody>
      </p:sp>
      <p:sp>
        <p:nvSpPr>
          <p:cNvPr id="25" name="TextBox 24">
            <a:extLst>
              <a:ext uri="{FF2B5EF4-FFF2-40B4-BE49-F238E27FC236}">
                <a16:creationId xmlns:a16="http://schemas.microsoft.com/office/drawing/2014/main" id="{76EC8F75-0D39-4E14-BB8F-1D9C9C431E70}"/>
              </a:ext>
            </a:extLst>
          </p:cNvPr>
          <p:cNvSpPr txBox="1"/>
          <p:nvPr/>
        </p:nvSpPr>
        <p:spPr>
          <a:xfrm>
            <a:off x="186935" y="1551213"/>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a:t>
            </a:r>
          </a:p>
        </p:txBody>
      </p:sp>
      <p:sp>
        <p:nvSpPr>
          <p:cNvPr id="26" name="TextBox 25">
            <a:extLst>
              <a:ext uri="{FF2B5EF4-FFF2-40B4-BE49-F238E27FC236}">
                <a16:creationId xmlns:a16="http://schemas.microsoft.com/office/drawing/2014/main" id="{6E354C1B-5A62-46A9-A5BC-46DCCD41397D}"/>
              </a:ext>
            </a:extLst>
          </p:cNvPr>
          <p:cNvSpPr txBox="1"/>
          <p:nvPr/>
        </p:nvSpPr>
        <p:spPr>
          <a:xfrm>
            <a:off x="204705" y="2478906"/>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2</a:t>
            </a:r>
          </a:p>
        </p:txBody>
      </p:sp>
      <p:sp>
        <p:nvSpPr>
          <p:cNvPr id="27" name="TextBox 26">
            <a:extLst>
              <a:ext uri="{FF2B5EF4-FFF2-40B4-BE49-F238E27FC236}">
                <a16:creationId xmlns:a16="http://schemas.microsoft.com/office/drawing/2014/main" id="{56104A6E-A780-45BC-98A4-AD0260CE66AD}"/>
              </a:ext>
            </a:extLst>
          </p:cNvPr>
          <p:cNvSpPr txBox="1"/>
          <p:nvPr/>
        </p:nvSpPr>
        <p:spPr>
          <a:xfrm>
            <a:off x="190547" y="3411362"/>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3</a:t>
            </a:r>
          </a:p>
        </p:txBody>
      </p:sp>
      <p:sp>
        <p:nvSpPr>
          <p:cNvPr id="28" name="TextBox 27">
            <a:extLst>
              <a:ext uri="{FF2B5EF4-FFF2-40B4-BE49-F238E27FC236}">
                <a16:creationId xmlns:a16="http://schemas.microsoft.com/office/drawing/2014/main" id="{E45E95D4-7CC2-4120-A8DD-1E51B0B81EBB}"/>
              </a:ext>
            </a:extLst>
          </p:cNvPr>
          <p:cNvSpPr txBox="1"/>
          <p:nvPr/>
        </p:nvSpPr>
        <p:spPr>
          <a:xfrm>
            <a:off x="190547" y="4565423"/>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4</a:t>
            </a:r>
          </a:p>
        </p:txBody>
      </p:sp>
      <p:sp>
        <p:nvSpPr>
          <p:cNvPr id="29" name="TextBox 28">
            <a:extLst>
              <a:ext uri="{FF2B5EF4-FFF2-40B4-BE49-F238E27FC236}">
                <a16:creationId xmlns:a16="http://schemas.microsoft.com/office/drawing/2014/main" id="{CFB064A6-9CA7-4785-B87E-19A2F46FCB54}"/>
              </a:ext>
            </a:extLst>
          </p:cNvPr>
          <p:cNvSpPr txBox="1"/>
          <p:nvPr/>
        </p:nvSpPr>
        <p:spPr>
          <a:xfrm>
            <a:off x="173981" y="5743620"/>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5</a:t>
            </a:r>
          </a:p>
        </p:txBody>
      </p:sp>
      <p:sp>
        <p:nvSpPr>
          <p:cNvPr id="30" name="TextBox 29">
            <a:extLst>
              <a:ext uri="{FF2B5EF4-FFF2-40B4-BE49-F238E27FC236}">
                <a16:creationId xmlns:a16="http://schemas.microsoft.com/office/drawing/2014/main" id="{9C705205-7F9D-48E3-9DC1-1C1781BD0AEA}"/>
              </a:ext>
            </a:extLst>
          </p:cNvPr>
          <p:cNvSpPr txBox="1"/>
          <p:nvPr/>
        </p:nvSpPr>
        <p:spPr>
          <a:xfrm>
            <a:off x="3534107" y="2126075"/>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6</a:t>
            </a:r>
          </a:p>
        </p:txBody>
      </p:sp>
      <p:sp>
        <p:nvSpPr>
          <p:cNvPr id="31" name="TextBox 30">
            <a:extLst>
              <a:ext uri="{FF2B5EF4-FFF2-40B4-BE49-F238E27FC236}">
                <a16:creationId xmlns:a16="http://schemas.microsoft.com/office/drawing/2014/main" id="{36B381A8-5006-4D55-BD9D-218FD8E1BD60}"/>
              </a:ext>
            </a:extLst>
          </p:cNvPr>
          <p:cNvSpPr txBox="1"/>
          <p:nvPr/>
        </p:nvSpPr>
        <p:spPr>
          <a:xfrm>
            <a:off x="3535258" y="3154042"/>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7</a:t>
            </a:r>
          </a:p>
        </p:txBody>
      </p:sp>
      <p:sp>
        <p:nvSpPr>
          <p:cNvPr id="32" name="TextBox 31">
            <a:extLst>
              <a:ext uri="{FF2B5EF4-FFF2-40B4-BE49-F238E27FC236}">
                <a16:creationId xmlns:a16="http://schemas.microsoft.com/office/drawing/2014/main" id="{8D2DC82C-D148-4AF5-95B0-7E7E56AA6FF6}"/>
              </a:ext>
            </a:extLst>
          </p:cNvPr>
          <p:cNvSpPr txBox="1"/>
          <p:nvPr/>
        </p:nvSpPr>
        <p:spPr>
          <a:xfrm>
            <a:off x="3545938" y="4229857"/>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8</a:t>
            </a:r>
          </a:p>
        </p:txBody>
      </p:sp>
      <p:sp>
        <p:nvSpPr>
          <p:cNvPr id="33" name="TextBox 32">
            <a:extLst>
              <a:ext uri="{FF2B5EF4-FFF2-40B4-BE49-F238E27FC236}">
                <a16:creationId xmlns:a16="http://schemas.microsoft.com/office/drawing/2014/main" id="{7D50F848-ADC2-49A8-902B-C845E95FD939}"/>
              </a:ext>
            </a:extLst>
          </p:cNvPr>
          <p:cNvSpPr txBox="1"/>
          <p:nvPr/>
        </p:nvSpPr>
        <p:spPr>
          <a:xfrm>
            <a:off x="3525187" y="5197947"/>
            <a:ext cx="40224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9</a:t>
            </a:r>
          </a:p>
        </p:txBody>
      </p:sp>
      <p:sp>
        <p:nvSpPr>
          <p:cNvPr id="34" name="TextBox 33">
            <a:extLst>
              <a:ext uri="{FF2B5EF4-FFF2-40B4-BE49-F238E27FC236}">
                <a16:creationId xmlns:a16="http://schemas.microsoft.com/office/drawing/2014/main" id="{4EB158C3-D05E-4987-AF75-BC34EB60BCB5}"/>
              </a:ext>
            </a:extLst>
          </p:cNvPr>
          <p:cNvSpPr txBox="1"/>
          <p:nvPr/>
        </p:nvSpPr>
        <p:spPr>
          <a:xfrm>
            <a:off x="6958324" y="1222661"/>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10</a:t>
            </a:r>
          </a:p>
        </p:txBody>
      </p:sp>
      <p:sp>
        <p:nvSpPr>
          <p:cNvPr id="35" name="TextBox 34">
            <a:extLst>
              <a:ext uri="{FF2B5EF4-FFF2-40B4-BE49-F238E27FC236}">
                <a16:creationId xmlns:a16="http://schemas.microsoft.com/office/drawing/2014/main" id="{1F87CA7F-78FA-4F8C-95BB-3DCAA42A64B6}"/>
              </a:ext>
            </a:extLst>
          </p:cNvPr>
          <p:cNvSpPr txBox="1"/>
          <p:nvPr/>
        </p:nvSpPr>
        <p:spPr>
          <a:xfrm>
            <a:off x="6968561" y="2105663"/>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11</a:t>
            </a:r>
          </a:p>
        </p:txBody>
      </p:sp>
      <p:sp>
        <p:nvSpPr>
          <p:cNvPr id="36" name="TextBox 35">
            <a:extLst>
              <a:ext uri="{FF2B5EF4-FFF2-40B4-BE49-F238E27FC236}">
                <a16:creationId xmlns:a16="http://schemas.microsoft.com/office/drawing/2014/main" id="{D605F9CF-341B-4C89-8AD5-0E4C298FBE9B}"/>
              </a:ext>
            </a:extLst>
          </p:cNvPr>
          <p:cNvSpPr txBox="1"/>
          <p:nvPr/>
        </p:nvSpPr>
        <p:spPr>
          <a:xfrm>
            <a:off x="6962487" y="2958369"/>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12</a:t>
            </a:r>
          </a:p>
        </p:txBody>
      </p:sp>
      <p:sp>
        <p:nvSpPr>
          <p:cNvPr id="37" name="Speech Bubble: Rectangle with Corners Rounded 36">
            <a:hlinkClick r:id="" action="ppaction://noaction">
              <a:snd r:embed="rId11" name="9.1.2.2 slide 17 Forscherin.wav"/>
            </a:hlinkClick>
            <a:extLst>
              <a:ext uri="{FF2B5EF4-FFF2-40B4-BE49-F238E27FC236}">
                <a16:creationId xmlns:a16="http://schemas.microsoft.com/office/drawing/2014/main" id="{05853505-1967-43A6-A1E7-D87A377C25CC}"/>
              </a:ext>
            </a:extLst>
          </p:cNvPr>
          <p:cNvSpPr/>
          <p:nvPr/>
        </p:nvSpPr>
        <p:spPr>
          <a:xfrm>
            <a:off x="1560111" y="3529263"/>
            <a:ext cx="1476411" cy="387005"/>
          </a:xfrm>
          <a:prstGeom prst="wedgeRoundRectCallout">
            <a:avLst>
              <a:gd name="adj1" fmla="val -12750"/>
              <a:gd name="adj2" fmla="val 419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Forscherin</a:t>
            </a:r>
            <a:endParaRPr lang="en-GB" sz="2000" b="1" dirty="0">
              <a:solidFill>
                <a:srgbClr val="115076"/>
              </a:solidFill>
            </a:endParaRPr>
          </a:p>
        </p:txBody>
      </p:sp>
      <p:pic>
        <p:nvPicPr>
          <p:cNvPr id="38" name="Graphic 37" descr="Classroom">
            <a:hlinkClick r:id="" action="ppaction://noaction">
              <a:snd r:embed="rId12" name="9.1.2.2 slide 5 Lehrer.wav"/>
            </a:hlinkClick>
            <a:extLst>
              <a:ext uri="{FF2B5EF4-FFF2-40B4-BE49-F238E27FC236}">
                <a16:creationId xmlns:a16="http://schemas.microsoft.com/office/drawing/2014/main" id="{C6E84B61-E092-4926-871C-D042ACEF6A95}"/>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3756" y="4402836"/>
            <a:ext cx="854372" cy="854372"/>
          </a:xfrm>
          <a:prstGeom prst="rect">
            <a:avLst/>
          </a:prstGeom>
        </p:spPr>
      </p:pic>
      <p:sp>
        <p:nvSpPr>
          <p:cNvPr id="39" name="Speech Bubble: Rectangle with Corners Rounded 38">
            <a:hlinkClick r:id="" action="ppaction://noaction">
              <a:snd r:embed="rId15" name="9.1.2.2 slide 17 Helferin.wav"/>
            </a:hlinkClick>
            <a:extLst>
              <a:ext uri="{FF2B5EF4-FFF2-40B4-BE49-F238E27FC236}">
                <a16:creationId xmlns:a16="http://schemas.microsoft.com/office/drawing/2014/main" id="{58F7CA10-F248-4DDE-A19D-1886BF221362}"/>
              </a:ext>
            </a:extLst>
          </p:cNvPr>
          <p:cNvSpPr/>
          <p:nvPr/>
        </p:nvSpPr>
        <p:spPr>
          <a:xfrm>
            <a:off x="5127779" y="4310460"/>
            <a:ext cx="1208691" cy="400110"/>
          </a:xfrm>
          <a:prstGeom prst="wedgeRoundRectCallout">
            <a:avLst>
              <a:gd name="adj1" fmla="val 14333"/>
              <a:gd name="adj2" fmla="val 1628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Helferin</a:t>
            </a:r>
            <a:endParaRPr lang="en-GB" sz="2000" b="1" dirty="0">
              <a:solidFill>
                <a:srgbClr val="115076"/>
              </a:solidFill>
            </a:endParaRPr>
          </a:p>
        </p:txBody>
      </p:sp>
      <p:sp>
        <p:nvSpPr>
          <p:cNvPr id="40" name="Speech Bubble: Rectangle with Corners Rounded 39">
            <a:hlinkClick r:id="" action="ppaction://noaction">
              <a:snd r:embed="rId16" name="9.1.2.2 slide 17 Mitarbeiterin.wav"/>
            </a:hlinkClick>
            <a:extLst>
              <a:ext uri="{FF2B5EF4-FFF2-40B4-BE49-F238E27FC236}">
                <a16:creationId xmlns:a16="http://schemas.microsoft.com/office/drawing/2014/main" id="{5CB79071-6AA5-4EE7-BE64-E9C86C81D53F}"/>
              </a:ext>
            </a:extLst>
          </p:cNvPr>
          <p:cNvSpPr/>
          <p:nvPr/>
        </p:nvSpPr>
        <p:spPr>
          <a:xfrm>
            <a:off x="1666602" y="5625641"/>
            <a:ext cx="1802703" cy="400110"/>
          </a:xfrm>
          <a:prstGeom prst="wedgeRoundRectCallout">
            <a:avLst>
              <a:gd name="adj1" fmla="val -12284"/>
              <a:gd name="adj2" fmla="val 139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Mitarbeiterin</a:t>
            </a:r>
            <a:endParaRPr lang="en-GB" sz="2000" b="1" dirty="0">
              <a:solidFill>
                <a:srgbClr val="115076"/>
              </a:solidFill>
            </a:endParaRPr>
          </a:p>
        </p:txBody>
      </p:sp>
      <p:sp>
        <p:nvSpPr>
          <p:cNvPr id="41" name="Speech Bubble: Rectangle with Corners Rounded 40">
            <a:hlinkClick r:id="" action="ppaction://noaction">
              <a:snd r:embed="rId17" name="9.1.2.2 slide 17 Schauspielerin.wav"/>
            </a:hlinkClick>
            <a:extLst>
              <a:ext uri="{FF2B5EF4-FFF2-40B4-BE49-F238E27FC236}">
                <a16:creationId xmlns:a16="http://schemas.microsoft.com/office/drawing/2014/main" id="{8EA7F2EA-7653-4D0A-97C9-A246549E6AC8}"/>
              </a:ext>
            </a:extLst>
          </p:cNvPr>
          <p:cNvSpPr/>
          <p:nvPr/>
        </p:nvSpPr>
        <p:spPr>
          <a:xfrm>
            <a:off x="4575149" y="2258741"/>
            <a:ext cx="2019452" cy="441460"/>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Schauspielerin</a:t>
            </a:r>
            <a:endParaRPr lang="en-GB" sz="2000" b="1" dirty="0">
              <a:solidFill>
                <a:srgbClr val="115076"/>
              </a:solidFill>
            </a:endParaRPr>
          </a:p>
        </p:txBody>
      </p:sp>
      <p:sp>
        <p:nvSpPr>
          <p:cNvPr id="42" name="Speech Bubble: Rectangle with Corners Rounded 41">
            <a:hlinkClick r:id="" action="ppaction://noaction">
              <a:snd r:embed="rId18" name="9.1.2.2 slide 17 Verkäuferin.wav"/>
            </a:hlinkClick>
            <a:extLst>
              <a:ext uri="{FF2B5EF4-FFF2-40B4-BE49-F238E27FC236}">
                <a16:creationId xmlns:a16="http://schemas.microsoft.com/office/drawing/2014/main" id="{53FFB1CE-5E9B-43A5-8927-51A88EBDC578}"/>
              </a:ext>
            </a:extLst>
          </p:cNvPr>
          <p:cNvSpPr/>
          <p:nvPr/>
        </p:nvSpPr>
        <p:spPr>
          <a:xfrm>
            <a:off x="4778148" y="3387633"/>
            <a:ext cx="1716674" cy="400110"/>
          </a:xfrm>
          <a:prstGeom prst="wedgeRoundRectCallout">
            <a:avLst>
              <a:gd name="adj1" fmla="val -20111"/>
              <a:gd name="adj2" fmla="val 927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Verkäuferin</a:t>
            </a:r>
            <a:r>
              <a:rPr lang="en-US" sz="2000" b="1" dirty="0">
                <a:solidFill>
                  <a:srgbClr val="115076"/>
                </a:solidFill>
              </a:rPr>
              <a:t> </a:t>
            </a:r>
            <a:endParaRPr lang="en-GB" sz="2000" b="1" dirty="0">
              <a:solidFill>
                <a:srgbClr val="115076"/>
              </a:solidFill>
            </a:endParaRPr>
          </a:p>
        </p:txBody>
      </p:sp>
      <p:sp>
        <p:nvSpPr>
          <p:cNvPr id="43" name="Speech Bubble: Rectangle with Corners Rounded 42">
            <a:hlinkClick r:id="" action="ppaction://noaction">
              <a:snd r:embed="rId19" name="9.1.2.2 slide 17 Managerin.wav"/>
            </a:hlinkClick>
            <a:extLst>
              <a:ext uri="{FF2B5EF4-FFF2-40B4-BE49-F238E27FC236}">
                <a16:creationId xmlns:a16="http://schemas.microsoft.com/office/drawing/2014/main" id="{2F388E57-AC82-4313-8724-284B76837D96}"/>
              </a:ext>
            </a:extLst>
          </p:cNvPr>
          <p:cNvSpPr/>
          <p:nvPr/>
        </p:nvSpPr>
        <p:spPr>
          <a:xfrm>
            <a:off x="4947111" y="5398002"/>
            <a:ext cx="1737717" cy="400110"/>
          </a:xfrm>
          <a:prstGeom prst="wedgeRoundRectCallout">
            <a:avLst>
              <a:gd name="adj1" fmla="val -1076"/>
              <a:gd name="adj2" fmla="val 69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rgbClr val="115076"/>
                </a:solidFill>
              </a:rPr>
              <a:t>Managerin</a:t>
            </a:r>
            <a:endParaRPr lang="en-GB" sz="2000" b="1" dirty="0">
              <a:solidFill>
                <a:srgbClr val="115076"/>
              </a:solidFill>
            </a:endParaRPr>
          </a:p>
        </p:txBody>
      </p:sp>
      <p:sp>
        <p:nvSpPr>
          <p:cNvPr id="44" name="Speech Bubble: Rectangle with Corners Rounded 43">
            <a:hlinkClick r:id="" action="ppaction://noaction">
              <a:snd r:embed="rId20" name="9.1.2.2 slide 17 Übersetzerin.wav"/>
            </a:hlinkClick>
            <a:extLst>
              <a:ext uri="{FF2B5EF4-FFF2-40B4-BE49-F238E27FC236}">
                <a16:creationId xmlns:a16="http://schemas.microsoft.com/office/drawing/2014/main" id="{5254E18E-5EFB-452A-A2A1-D5E7C0495EB6}"/>
              </a:ext>
            </a:extLst>
          </p:cNvPr>
          <p:cNvSpPr/>
          <p:nvPr/>
        </p:nvSpPr>
        <p:spPr>
          <a:xfrm>
            <a:off x="8288007" y="2932899"/>
            <a:ext cx="1742081" cy="364533"/>
          </a:xfrm>
          <a:prstGeom prst="wedgeRoundRectCallout">
            <a:avLst>
              <a:gd name="adj1" fmla="val -10883"/>
              <a:gd name="adj2" fmla="val 139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Übersetzerin</a:t>
            </a:r>
            <a:endParaRPr lang="en-GB" sz="2000" b="1" dirty="0">
              <a:solidFill>
                <a:srgbClr val="115076"/>
              </a:solidFill>
            </a:endParaRPr>
          </a:p>
        </p:txBody>
      </p:sp>
      <p:sp>
        <p:nvSpPr>
          <p:cNvPr id="45" name="Speech Bubble: Rectangle with Corners Rounded 44">
            <a:hlinkClick r:id="" action="ppaction://noaction">
              <a:snd r:embed="rId21" name="9.1.2.2 slide 17 Fahrerin.wav"/>
            </a:hlinkClick>
            <a:extLst>
              <a:ext uri="{FF2B5EF4-FFF2-40B4-BE49-F238E27FC236}">
                <a16:creationId xmlns:a16="http://schemas.microsoft.com/office/drawing/2014/main" id="{1B914328-14FC-4D5E-8AE6-B69048E07515}"/>
              </a:ext>
            </a:extLst>
          </p:cNvPr>
          <p:cNvSpPr/>
          <p:nvPr/>
        </p:nvSpPr>
        <p:spPr>
          <a:xfrm>
            <a:off x="8570074" y="2108624"/>
            <a:ext cx="1208691" cy="364533"/>
          </a:xfrm>
          <a:prstGeom prst="wedgeRoundRectCallout">
            <a:avLst>
              <a:gd name="adj1" fmla="val 4527"/>
              <a:gd name="adj2" fmla="val 279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Fahrerin</a:t>
            </a:r>
            <a:endParaRPr lang="en-GB" sz="2000" b="1" dirty="0">
              <a:solidFill>
                <a:srgbClr val="115076"/>
              </a:solidFill>
            </a:endParaRPr>
          </a:p>
        </p:txBody>
      </p:sp>
      <p:sp>
        <p:nvSpPr>
          <p:cNvPr id="46" name="Speech Bubble: Rectangle with Corners Rounded 45">
            <a:hlinkClick r:id="" action="ppaction://noaction">
              <a:snd r:embed="rId22" name="9.1.2.2 slide 17 Käuferin.wav"/>
            </a:hlinkClick>
            <a:extLst>
              <a:ext uri="{FF2B5EF4-FFF2-40B4-BE49-F238E27FC236}">
                <a16:creationId xmlns:a16="http://schemas.microsoft.com/office/drawing/2014/main" id="{A2AE9236-9212-4309-BF53-3D091688F9B6}"/>
              </a:ext>
            </a:extLst>
          </p:cNvPr>
          <p:cNvSpPr/>
          <p:nvPr/>
        </p:nvSpPr>
        <p:spPr>
          <a:xfrm>
            <a:off x="8383006" y="4675004"/>
            <a:ext cx="1465689" cy="364533"/>
          </a:xfrm>
          <a:prstGeom prst="wedgeRoundRectCallout">
            <a:avLst>
              <a:gd name="adj1" fmla="val -13685"/>
              <a:gd name="adj2" fmla="val 22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Käuferin</a:t>
            </a:r>
            <a:endParaRPr lang="en-GB" sz="2000" b="1" dirty="0">
              <a:solidFill>
                <a:srgbClr val="115076"/>
              </a:solidFill>
            </a:endParaRPr>
          </a:p>
        </p:txBody>
      </p:sp>
      <p:sp>
        <p:nvSpPr>
          <p:cNvPr id="47" name="Speech Bubble: Rectangle with Corners Rounded 46">
            <a:hlinkClick r:id="" action="ppaction://noaction">
              <a:snd r:embed="rId23" name="9.1.2.2 slide 17 Lehrerin.wav"/>
            </a:hlinkClick>
            <a:extLst>
              <a:ext uri="{FF2B5EF4-FFF2-40B4-BE49-F238E27FC236}">
                <a16:creationId xmlns:a16="http://schemas.microsoft.com/office/drawing/2014/main" id="{A939A0DC-E9D4-4920-8BEB-ABFA02E72E6D}"/>
              </a:ext>
            </a:extLst>
          </p:cNvPr>
          <p:cNvSpPr/>
          <p:nvPr/>
        </p:nvSpPr>
        <p:spPr>
          <a:xfrm>
            <a:off x="1736923" y="4560032"/>
            <a:ext cx="1208691" cy="375384"/>
          </a:xfrm>
          <a:prstGeom prst="wedgeRoundRectCallout">
            <a:avLst>
              <a:gd name="adj1" fmla="val -1076"/>
              <a:gd name="adj2" fmla="val 2094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Lehrerin</a:t>
            </a:r>
            <a:endParaRPr lang="en-GB" sz="2000" b="1" dirty="0">
              <a:solidFill>
                <a:srgbClr val="115076"/>
              </a:solidFill>
            </a:endParaRPr>
          </a:p>
        </p:txBody>
      </p:sp>
      <p:sp>
        <p:nvSpPr>
          <p:cNvPr id="48" name="Speech Bubble: Rectangle with Corners Rounded 47">
            <a:hlinkClick r:id="" action="ppaction://noaction">
              <a:snd r:embed="rId24" name="9.1.2.2 slide 17 Sängerin.wav"/>
            </a:hlinkClick>
            <a:extLst>
              <a:ext uri="{FF2B5EF4-FFF2-40B4-BE49-F238E27FC236}">
                <a16:creationId xmlns:a16="http://schemas.microsoft.com/office/drawing/2014/main" id="{6C9346F8-917A-494F-9C90-7F34E3FBA9B5}"/>
              </a:ext>
            </a:extLst>
          </p:cNvPr>
          <p:cNvSpPr/>
          <p:nvPr/>
        </p:nvSpPr>
        <p:spPr>
          <a:xfrm>
            <a:off x="8376746" y="5778999"/>
            <a:ext cx="1363036" cy="364533"/>
          </a:xfrm>
          <a:prstGeom prst="wedgeRoundRectCallout">
            <a:avLst>
              <a:gd name="adj1" fmla="val -24893"/>
              <a:gd name="adj2" fmla="val 232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Sängerin</a:t>
            </a:r>
            <a:endParaRPr lang="en-GB" sz="2000" b="1" dirty="0">
              <a:solidFill>
                <a:srgbClr val="115076"/>
              </a:solidFill>
            </a:endParaRPr>
          </a:p>
        </p:txBody>
      </p:sp>
      <p:pic>
        <p:nvPicPr>
          <p:cNvPr id="49" name="Graphic 48" descr="Newspaper">
            <a:extLst>
              <a:ext uri="{FF2B5EF4-FFF2-40B4-BE49-F238E27FC236}">
                <a16:creationId xmlns:a16="http://schemas.microsoft.com/office/drawing/2014/main" id="{393E91F2-3331-4B57-83F0-8D1D5CD4A38F}"/>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737589" y="2834147"/>
            <a:ext cx="588543" cy="645103"/>
          </a:xfrm>
          <a:prstGeom prst="rect">
            <a:avLst/>
          </a:prstGeom>
        </p:spPr>
      </p:pic>
      <p:pic>
        <p:nvPicPr>
          <p:cNvPr id="50" name="Graphic 49" descr="Newspaper">
            <a:hlinkClick r:id="" action="ppaction://noaction">
              <a:snd r:embed="rId27" name="9.1.2.2 slide 5 Übersetzer.wav"/>
            </a:hlinkClick>
            <a:extLst>
              <a:ext uri="{FF2B5EF4-FFF2-40B4-BE49-F238E27FC236}">
                <a16:creationId xmlns:a16="http://schemas.microsoft.com/office/drawing/2014/main" id="{0AB8FBAC-9EE1-40CA-AC4B-7453FA9EC977}"/>
              </a:ext>
            </a:extLst>
          </p:cNvPr>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290594" y="2633115"/>
            <a:ext cx="588543" cy="645103"/>
          </a:xfrm>
          <a:prstGeom prst="rect">
            <a:avLst/>
          </a:prstGeom>
        </p:spPr>
      </p:pic>
      <p:cxnSp>
        <p:nvCxnSpPr>
          <p:cNvPr id="51" name="Straight Arrow Connector 50">
            <a:extLst>
              <a:ext uri="{FF2B5EF4-FFF2-40B4-BE49-F238E27FC236}">
                <a16:creationId xmlns:a16="http://schemas.microsoft.com/office/drawing/2014/main" id="{EEDBE251-BFB6-4815-AE03-0374CF91599E}"/>
              </a:ext>
            </a:extLst>
          </p:cNvPr>
          <p:cNvCxnSpPr>
            <a:cxnSpLocks/>
          </p:cNvCxnSpPr>
          <p:nvPr/>
        </p:nvCxnSpPr>
        <p:spPr>
          <a:xfrm flipV="1">
            <a:off x="7429023" y="3237336"/>
            <a:ext cx="580020" cy="3093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Graphic 52" descr="Users">
            <a:hlinkClick r:id="" action="ppaction://noaction">
              <a:snd r:embed="rId28" name="9.1.2.2 slide 5 Mitarbeiter.wav"/>
            </a:hlinkClick>
            <a:extLst>
              <a:ext uri="{FF2B5EF4-FFF2-40B4-BE49-F238E27FC236}">
                <a16:creationId xmlns:a16="http://schemas.microsoft.com/office/drawing/2014/main" id="{AC9ED874-0603-4E3D-82A9-38AD0A51E392}"/>
              </a:ext>
            </a:extLst>
          </p:cNvPr>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75016" y="5560989"/>
            <a:ext cx="800954" cy="800954"/>
          </a:xfrm>
          <a:prstGeom prst="rect">
            <a:avLst/>
          </a:prstGeom>
        </p:spPr>
      </p:pic>
      <p:pic>
        <p:nvPicPr>
          <p:cNvPr id="54" name="Graphic 53" descr="Drama">
            <a:hlinkClick r:id="" action="ppaction://noaction">
              <a:snd r:embed="rId31" name="9.1.2.2 slide 5 Schauspieler.wav"/>
            </a:hlinkClick>
            <a:extLst>
              <a:ext uri="{FF2B5EF4-FFF2-40B4-BE49-F238E27FC236}">
                <a16:creationId xmlns:a16="http://schemas.microsoft.com/office/drawing/2014/main" id="{D2B2F613-D5E2-42F3-B532-B40EEEE7D6DE}"/>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4054598" y="1674939"/>
            <a:ext cx="725471" cy="725471"/>
          </a:xfrm>
          <a:prstGeom prst="rect">
            <a:avLst/>
          </a:prstGeom>
        </p:spPr>
      </p:pic>
      <p:pic>
        <p:nvPicPr>
          <p:cNvPr id="55" name="Graphic 54" descr="Presentation with bar chart">
            <a:hlinkClick r:id="" action="ppaction://noaction">
              <a:snd r:embed="rId34" name="9.1.2.2 slide 5 Manager.wav"/>
            </a:hlinkClick>
            <a:extLst>
              <a:ext uri="{FF2B5EF4-FFF2-40B4-BE49-F238E27FC236}">
                <a16:creationId xmlns:a16="http://schemas.microsoft.com/office/drawing/2014/main" id="{7189CF79-E648-4C07-AF36-FCB8ACB87A09}"/>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4021898" y="5283559"/>
            <a:ext cx="914400" cy="914400"/>
          </a:xfrm>
          <a:prstGeom prst="rect">
            <a:avLst/>
          </a:prstGeom>
        </p:spPr>
      </p:pic>
      <p:pic>
        <p:nvPicPr>
          <p:cNvPr id="57" name="Graphic 56" descr="Call center">
            <a:hlinkClick r:id="" action="ppaction://noaction">
              <a:snd r:embed="rId37" name="9.1.2.2 slide 5 Helfer.wav"/>
            </a:hlinkClick>
            <a:extLst>
              <a:ext uri="{FF2B5EF4-FFF2-40B4-BE49-F238E27FC236}">
                <a16:creationId xmlns:a16="http://schemas.microsoft.com/office/drawing/2014/main" id="{582EFD9E-6AC5-42CB-AE8D-46F74CD12140}"/>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948185" y="3975907"/>
            <a:ext cx="914400" cy="914400"/>
          </a:xfrm>
          <a:prstGeom prst="rect">
            <a:avLst/>
          </a:prstGeom>
        </p:spPr>
      </p:pic>
      <p:pic>
        <p:nvPicPr>
          <p:cNvPr id="58" name="Graphic 57" descr="Register">
            <a:hlinkClick r:id="" action="ppaction://noaction">
              <a:snd r:embed="rId40" name="9.1.2.2 slide 5 Verkäufer.wav"/>
            </a:hlinkClick>
            <a:extLst>
              <a:ext uri="{FF2B5EF4-FFF2-40B4-BE49-F238E27FC236}">
                <a16:creationId xmlns:a16="http://schemas.microsoft.com/office/drawing/2014/main" id="{DBB8CFDD-030E-4D54-BE03-B6BD3A1F714B}"/>
              </a:ext>
            </a:extLst>
          </p:cNvPr>
          <p:cNvPicPr>
            <a:picLocks noChangeAspect="1"/>
          </p:cNvPicPr>
          <p:nvPr/>
        </p:nvPicPr>
        <p:blipFill>
          <a:blip r:embed="rId41" cstate="print">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4041063" y="3006776"/>
            <a:ext cx="647976" cy="647976"/>
          </a:xfrm>
          <a:prstGeom prst="rect">
            <a:avLst/>
          </a:prstGeom>
        </p:spPr>
      </p:pic>
      <p:pic>
        <p:nvPicPr>
          <p:cNvPr id="59" name="Graphic 58" descr="Coins">
            <a:extLst>
              <a:ext uri="{FF2B5EF4-FFF2-40B4-BE49-F238E27FC236}">
                <a16:creationId xmlns:a16="http://schemas.microsoft.com/office/drawing/2014/main" id="{A693A6CF-03B9-415F-B4A3-CDC33CBE0D9D}"/>
              </a:ext>
            </a:extLst>
          </p:cNvPr>
          <p:cNvPicPr>
            <a:picLocks noChangeAspect="1"/>
          </p:cNvPicPr>
          <p:nvPr/>
        </p:nvPicPr>
        <p:blipFill>
          <a:blip r:embed="rId43" cstate="print">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4440202" y="2795001"/>
            <a:ext cx="473434" cy="473434"/>
          </a:xfrm>
          <a:prstGeom prst="rect">
            <a:avLst/>
          </a:prstGeom>
        </p:spPr>
      </p:pic>
      <p:pic>
        <p:nvPicPr>
          <p:cNvPr id="60" name="Graphic 59" descr="Truck">
            <a:hlinkClick r:id="" action="ppaction://noaction">
              <a:snd r:embed="rId45" name="9.1.2.2 slide 5 Fahrer.wav"/>
            </a:hlinkClick>
            <a:extLst>
              <a:ext uri="{FF2B5EF4-FFF2-40B4-BE49-F238E27FC236}">
                <a16:creationId xmlns:a16="http://schemas.microsoft.com/office/drawing/2014/main" id="{79948DD6-29FD-40AD-B8C6-A98CED623EB9}"/>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7525464" y="1797122"/>
            <a:ext cx="914400" cy="914400"/>
          </a:xfrm>
          <a:prstGeom prst="rect">
            <a:avLst/>
          </a:prstGeom>
        </p:spPr>
      </p:pic>
      <p:pic>
        <p:nvPicPr>
          <p:cNvPr id="61" name="Graphic 60" descr="Suitcase">
            <a:hlinkClick r:id="" action="ppaction://noaction">
              <a:snd r:embed="rId48" name="9.1.2.2 slide 5 Käufer.wav"/>
            </a:hlinkClick>
            <a:extLst>
              <a:ext uri="{FF2B5EF4-FFF2-40B4-BE49-F238E27FC236}">
                <a16:creationId xmlns:a16="http://schemas.microsoft.com/office/drawing/2014/main" id="{9531E467-A7BD-4D91-8D1A-9608DA0231C7}"/>
              </a:ext>
            </a:extLst>
          </p:cNvPr>
          <p:cNvPicPr>
            <a:picLocks noChangeAspect="1"/>
          </p:cNvPicPr>
          <p:nvPr/>
        </p:nvPicPr>
        <p:blipFill>
          <a:blip r:embed="rId49" cstate="print">
            <a:extLst>
              <a:ext uri="{28A0092B-C50C-407E-A947-70E740481C1C}">
                <a14:useLocalDpi xmlns:a14="http://schemas.microsoft.com/office/drawing/2010/main" val="0"/>
              </a:ext>
              <a:ext uri="{96DAC541-7B7A-43D3-8B79-37D633B846F1}">
                <asvg:svgBlip xmlns:asvg="http://schemas.microsoft.com/office/drawing/2016/SVG/main" r:embed="rId50"/>
              </a:ext>
            </a:extLst>
          </a:blip>
          <a:stretch>
            <a:fillRect/>
          </a:stretch>
        </p:blipFill>
        <p:spPr>
          <a:xfrm>
            <a:off x="7526056" y="4282174"/>
            <a:ext cx="703878" cy="685509"/>
          </a:xfrm>
          <a:prstGeom prst="rect">
            <a:avLst/>
          </a:prstGeom>
        </p:spPr>
      </p:pic>
      <p:pic>
        <p:nvPicPr>
          <p:cNvPr id="71" name="Graphic 70" descr="Microphone">
            <a:extLst>
              <a:ext uri="{FF2B5EF4-FFF2-40B4-BE49-F238E27FC236}">
                <a16:creationId xmlns:a16="http://schemas.microsoft.com/office/drawing/2014/main" id="{D18E0A01-C071-4BB7-B6F6-50C736AC16FA}"/>
              </a:ext>
            </a:extLst>
          </p:cNvPr>
          <p:cNvPicPr>
            <a:picLocks noChangeAspect="1"/>
          </p:cNvPicPr>
          <p:nvPr/>
        </p:nvPicPr>
        <p:blipFill>
          <a:blip r:embed="rId51" cstate="print">
            <a:extLst>
              <a:ext uri="{28A0092B-C50C-407E-A947-70E740481C1C}">
                <a14:useLocalDpi xmlns:a14="http://schemas.microsoft.com/office/drawing/2010/main" val="0"/>
              </a:ext>
              <a:ext uri="{96DAC541-7B7A-43D3-8B79-37D633B846F1}">
                <asvg:svgBlip xmlns:asvg="http://schemas.microsoft.com/office/drawing/2016/SVG/main" r:embed="rId52"/>
              </a:ext>
            </a:extLst>
          </a:blip>
          <a:stretch>
            <a:fillRect/>
          </a:stretch>
        </p:blipFill>
        <p:spPr>
          <a:xfrm>
            <a:off x="7358800" y="5589766"/>
            <a:ext cx="720466" cy="720466"/>
          </a:xfrm>
          <a:prstGeom prst="rect">
            <a:avLst/>
          </a:prstGeom>
        </p:spPr>
      </p:pic>
      <p:pic>
        <p:nvPicPr>
          <p:cNvPr id="1026" name="Picture 2" descr="Doctor, Medic, Practitioner, Family, Icon, People, Care">
            <a:hlinkClick r:id="" action="ppaction://noaction">
              <a:snd r:embed="rId53" name="9.1.2.2 slide 17 Arzt .wav"/>
            </a:hlinkClick>
            <a:extLst>
              <a:ext uri="{FF2B5EF4-FFF2-40B4-BE49-F238E27FC236}">
                <a16:creationId xmlns:a16="http://schemas.microsoft.com/office/drawing/2014/main" id="{26EE3320-0976-49AC-9CAC-D42D54DC3304}"/>
              </a:ext>
            </a:extLst>
          </p:cNvPr>
          <p:cNvPicPr>
            <a:picLocks noChangeAspect="1" noChangeArrowheads="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666169" y="2402820"/>
            <a:ext cx="602983" cy="598000"/>
          </a:xfrm>
          <a:prstGeom prst="rect">
            <a:avLst/>
          </a:prstGeom>
          <a:noFill/>
          <a:extLst>
            <a:ext uri="{909E8E84-426E-40DD-AFC4-6F175D3DCCD1}">
              <a14:hiddenFill xmlns:a14="http://schemas.microsoft.com/office/drawing/2010/main">
                <a:solidFill>
                  <a:srgbClr val="FFFFFF"/>
                </a:solidFill>
              </a14:hiddenFill>
            </a:ext>
          </a:extLst>
        </p:spPr>
      </p:pic>
      <p:sp>
        <p:nvSpPr>
          <p:cNvPr id="75" name="Speech Bubble: Rectangle with Corners Rounded 74">
            <a:hlinkClick r:id="" action="ppaction://noaction">
              <a:snd r:embed="rId55" name="9.1.2.2 slide 17 Ärztin.wav"/>
            </a:hlinkClick>
            <a:extLst>
              <a:ext uri="{FF2B5EF4-FFF2-40B4-BE49-F238E27FC236}">
                <a16:creationId xmlns:a16="http://schemas.microsoft.com/office/drawing/2014/main" id="{86F99370-C3A8-4651-B71B-B54539185E52}"/>
              </a:ext>
            </a:extLst>
          </p:cNvPr>
          <p:cNvSpPr/>
          <p:nvPr/>
        </p:nvSpPr>
        <p:spPr>
          <a:xfrm>
            <a:off x="1571971" y="2520205"/>
            <a:ext cx="1153698" cy="405171"/>
          </a:xfrm>
          <a:prstGeom prst="wedgeRoundRectCallout">
            <a:avLst>
              <a:gd name="adj1" fmla="val -12750"/>
              <a:gd name="adj2" fmla="val 419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Ärztin</a:t>
            </a:r>
            <a:endParaRPr lang="en-GB" sz="2000" b="1" dirty="0">
              <a:solidFill>
                <a:srgbClr val="115076"/>
              </a:solidFill>
            </a:endParaRPr>
          </a:p>
        </p:txBody>
      </p:sp>
      <p:pic>
        <p:nvPicPr>
          <p:cNvPr id="1028" name="Picture 4" descr="Community Garden, Gardening, Icon, Iconic">
            <a:hlinkClick r:id="" action="ppaction://noaction">
              <a:snd r:embed="rId56" name="9.1.2.2 slide 17 Gärtner .wav"/>
            </a:hlinkClick>
            <a:extLst>
              <a:ext uri="{FF2B5EF4-FFF2-40B4-BE49-F238E27FC236}">
                <a16:creationId xmlns:a16="http://schemas.microsoft.com/office/drawing/2014/main" id="{469A9316-E5FD-4637-B3A9-51662701774C}"/>
              </a:ext>
            </a:extLst>
          </p:cNvPr>
          <p:cNvPicPr>
            <a:picLocks noChangeAspect="1" noChangeArrowheads="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705776" y="1474230"/>
            <a:ext cx="784856" cy="508521"/>
          </a:xfrm>
          <a:prstGeom prst="rect">
            <a:avLst/>
          </a:prstGeom>
          <a:noFill/>
          <a:extLst>
            <a:ext uri="{909E8E84-426E-40DD-AFC4-6F175D3DCCD1}">
              <a14:hiddenFill xmlns:a14="http://schemas.microsoft.com/office/drawing/2010/main">
                <a:solidFill>
                  <a:srgbClr val="FFFFFF"/>
                </a:solidFill>
              </a14:hiddenFill>
            </a:ext>
          </a:extLst>
        </p:spPr>
      </p:pic>
      <p:sp>
        <p:nvSpPr>
          <p:cNvPr id="76" name="Speech Bubble: Rectangle with Corners Rounded 75">
            <a:hlinkClick r:id="" action="ppaction://noaction">
              <a:snd r:embed="rId58" name="9.1.2.2 slide 17 Gärtnerin .wav"/>
            </a:hlinkClick>
            <a:extLst>
              <a:ext uri="{FF2B5EF4-FFF2-40B4-BE49-F238E27FC236}">
                <a16:creationId xmlns:a16="http://schemas.microsoft.com/office/drawing/2014/main" id="{0179C7EE-BEE4-428F-B40B-412C05BC7F5B}"/>
              </a:ext>
            </a:extLst>
          </p:cNvPr>
          <p:cNvSpPr/>
          <p:nvPr/>
        </p:nvSpPr>
        <p:spPr>
          <a:xfrm>
            <a:off x="1502127" y="1567454"/>
            <a:ext cx="1456361" cy="349637"/>
          </a:xfrm>
          <a:prstGeom prst="wedgeRoundRectCallout">
            <a:avLst>
              <a:gd name="adj1" fmla="val -12750"/>
              <a:gd name="adj2" fmla="val 419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Gärtnerin</a:t>
            </a:r>
            <a:endParaRPr lang="en-GB" sz="2000" b="1" dirty="0">
              <a:solidFill>
                <a:srgbClr val="115076"/>
              </a:solidFill>
            </a:endParaRPr>
          </a:p>
        </p:txBody>
      </p:sp>
      <p:pic>
        <p:nvPicPr>
          <p:cNvPr id="1030" name="Picture 6" descr="Icon, Position, Map, Location Icon, Icons, Place">
            <a:hlinkClick r:id="" action="ppaction://noaction">
              <a:snd r:embed="rId59" name="9.1.2.2 slide 17 Friseur.wav"/>
            </a:hlinkClick>
            <a:extLst>
              <a:ext uri="{FF2B5EF4-FFF2-40B4-BE49-F238E27FC236}">
                <a16:creationId xmlns:a16="http://schemas.microsoft.com/office/drawing/2014/main" id="{79DA0573-44EE-41EA-83B0-D665923ECD67}"/>
              </a:ext>
            </a:extLst>
          </p:cNvPr>
          <p:cNvPicPr>
            <a:picLocks noChangeAspect="1" noChangeArrowheads="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7621799" y="1019345"/>
            <a:ext cx="547536" cy="765487"/>
          </a:xfrm>
          <a:prstGeom prst="rect">
            <a:avLst/>
          </a:prstGeom>
          <a:noFill/>
          <a:extLst>
            <a:ext uri="{909E8E84-426E-40DD-AFC4-6F175D3DCCD1}">
              <a14:hiddenFill xmlns:a14="http://schemas.microsoft.com/office/drawing/2010/main">
                <a:solidFill>
                  <a:srgbClr val="FFFFFF"/>
                </a:solidFill>
              </a14:hiddenFill>
            </a:ext>
          </a:extLst>
        </p:spPr>
      </p:pic>
      <p:sp>
        <p:nvSpPr>
          <p:cNvPr id="80" name="Speech Bubble: Rectangle with Corners Rounded 79">
            <a:hlinkClick r:id="" action="ppaction://noaction">
              <a:snd r:embed="rId61" name="9.1.2.2 slide 17 Mechanikerin.wav"/>
            </a:hlinkClick>
            <a:extLst>
              <a:ext uri="{FF2B5EF4-FFF2-40B4-BE49-F238E27FC236}">
                <a16:creationId xmlns:a16="http://schemas.microsoft.com/office/drawing/2014/main" id="{1A878E2F-E3DA-4A86-94CC-E8ECB6392E0F}"/>
              </a:ext>
            </a:extLst>
          </p:cNvPr>
          <p:cNvSpPr/>
          <p:nvPr/>
        </p:nvSpPr>
        <p:spPr>
          <a:xfrm>
            <a:off x="7877995" y="3865324"/>
            <a:ext cx="2084457" cy="364533"/>
          </a:xfrm>
          <a:prstGeom prst="wedgeRoundRectCallout">
            <a:avLst>
              <a:gd name="adj1" fmla="val 4527"/>
              <a:gd name="adj2" fmla="val 279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Mechanikerin</a:t>
            </a:r>
            <a:endParaRPr lang="en-GB" sz="2000" b="1" dirty="0">
              <a:solidFill>
                <a:srgbClr val="115076"/>
              </a:solidFill>
            </a:endParaRPr>
          </a:p>
        </p:txBody>
      </p:sp>
      <p:sp>
        <p:nvSpPr>
          <p:cNvPr id="81" name="Speech Bubble: Rectangle with Corners Rounded 80">
            <a:hlinkClick r:id="" action="ppaction://noaction">
              <a:snd r:embed="rId62" name="9.1.2.2 slide 17 Friseurin.wav"/>
            </a:hlinkClick>
            <a:extLst>
              <a:ext uri="{FF2B5EF4-FFF2-40B4-BE49-F238E27FC236}">
                <a16:creationId xmlns:a16="http://schemas.microsoft.com/office/drawing/2014/main" id="{89AFAA0B-8D04-4929-9FED-AB71E4494E29}"/>
              </a:ext>
            </a:extLst>
          </p:cNvPr>
          <p:cNvSpPr/>
          <p:nvPr/>
        </p:nvSpPr>
        <p:spPr>
          <a:xfrm>
            <a:off x="8428404" y="1218741"/>
            <a:ext cx="1208691" cy="364533"/>
          </a:xfrm>
          <a:prstGeom prst="wedgeRoundRectCallout">
            <a:avLst>
              <a:gd name="adj1" fmla="val 4527"/>
              <a:gd name="adj2" fmla="val 279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Friseurin</a:t>
            </a:r>
            <a:endParaRPr lang="en-GB" sz="2000" b="1" dirty="0">
              <a:solidFill>
                <a:srgbClr val="115076"/>
              </a:solidFill>
            </a:endParaRPr>
          </a:p>
        </p:txBody>
      </p:sp>
      <p:sp>
        <p:nvSpPr>
          <p:cNvPr id="82" name="TextBox 81">
            <a:extLst>
              <a:ext uri="{FF2B5EF4-FFF2-40B4-BE49-F238E27FC236}">
                <a16:creationId xmlns:a16="http://schemas.microsoft.com/office/drawing/2014/main" id="{705566F5-B1E4-4DCB-BBAF-5DC16C14BE1C}"/>
              </a:ext>
            </a:extLst>
          </p:cNvPr>
          <p:cNvSpPr txBox="1"/>
          <p:nvPr/>
        </p:nvSpPr>
        <p:spPr>
          <a:xfrm>
            <a:off x="8217445" y="782130"/>
            <a:ext cx="1734391" cy="400110"/>
          </a:xfrm>
          <a:prstGeom prst="rect">
            <a:avLst/>
          </a:prstGeom>
          <a:noFill/>
        </p:spPr>
        <p:txBody>
          <a:bodyPr wrap="square" rtlCol="0">
            <a:spAutoFit/>
          </a:bodyPr>
          <a:lstStyle/>
          <a:p>
            <a:pPr algn="ctr"/>
            <a:r>
              <a:rPr lang="en-GB" sz="2000" dirty="0">
                <a:solidFill>
                  <a:srgbClr val="115076"/>
                </a:solidFill>
              </a:rPr>
              <a:t>[hairdresser]</a:t>
            </a:r>
          </a:p>
        </p:txBody>
      </p:sp>
      <p:sp>
        <p:nvSpPr>
          <p:cNvPr id="83" name="TextBox 82">
            <a:extLst>
              <a:ext uri="{FF2B5EF4-FFF2-40B4-BE49-F238E27FC236}">
                <a16:creationId xmlns:a16="http://schemas.microsoft.com/office/drawing/2014/main" id="{85BE09C5-D782-4259-99D5-839976A9A022}"/>
              </a:ext>
            </a:extLst>
          </p:cNvPr>
          <p:cNvSpPr txBox="1"/>
          <p:nvPr/>
        </p:nvSpPr>
        <p:spPr>
          <a:xfrm>
            <a:off x="6974390" y="3788914"/>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13</a:t>
            </a:r>
          </a:p>
        </p:txBody>
      </p:sp>
      <p:sp>
        <p:nvSpPr>
          <p:cNvPr id="85" name="TextBox 84">
            <a:extLst>
              <a:ext uri="{FF2B5EF4-FFF2-40B4-BE49-F238E27FC236}">
                <a16:creationId xmlns:a16="http://schemas.microsoft.com/office/drawing/2014/main" id="{6028EDC5-682D-4CB1-83ED-A3531CEA96C7}"/>
              </a:ext>
            </a:extLst>
          </p:cNvPr>
          <p:cNvSpPr txBox="1"/>
          <p:nvPr/>
        </p:nvSpPr>
        <p:spPr>
          <a:xfrm>
            <a:off x="6986934" y="4690252"/>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14</a:t>
            </a:r>
          </a:p>
        </p:txBody>
      </p:sp>
      <p:sp>
        <p:nvSpPr>
          <p:cNvPr id="86" name="TextBox 85">
            <a:extLst>
              <a:ext uri="{FF2B5EF4-FFF2-40B4-BE49-F238E27FC236}">
                <a16:creationId xmlns:a16="http://schemas.microsoft.com/office/drawing/2014/main" id="{63C6AC33-D399-4190-924C-89D0FCA38D02}"/>
              </a:ext>
            </a:extLst>
          </p:cNvPr>
          <p:cNvSpPr txBox="1"/>
          <p:nvPr/>
        </p:nvSpPr>
        <p:spPr>
          <a:xfrm>
            <a:off x="6999096" y="5690109"/>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15</a:t>
            </a:r>
          </a:p>
        </p:txBody>
      </p:sp>
      <p:pic>
        <p:nvPicPr>
          <p:cNvPr id="56" name="Graphic 55" descr="Music notes">
            <a:hlinkClick r:id="" action="ppaction://noaction">
              <a:snd r:embed="rId63" name="9.1.2.2 slide 5 Sänger.wav"/>
            </a:hlinkClick>
            <a:extLst>
              <a:ext uri="{FF2B5EF4-FFF2-40B4-BE49-F238E27FC236}">
                <a16:creationId xmlns:a16="http://schemas.microsoft.com/office/drawing/2014/main" id="{CC34FE2F-3577-4BFB-B635-E1473D2C666F}"/>
              </a:ext>
            </a:extLst>
          </p:cNvPr>
          <p:cNvPicPr>
            <a:picLocks noChangeAspect="1"/>
          </p:cNvPicPr>
          <p:nvPr/>
        </p:nvPicPr>
        <p:blipFill>
          <a:blip r:embed="rId64" cstate="print">
            <a:extLst>
              <a:ext uri="{28A0092B-C50C-407E-A947-70E740481C1C}">
                <a14:useLocalDpi xmlns:a14="http://schemas.microsoft.com/office/drawing/2010/main" val="0"/>
              </a:ext>
              <a:ext uri="{96DAC541-7B7A-43D3-8B79-37D633B846F1}">
                <asvg:svgBlip xmlns:asvg="http://schemas.microsoft.com/office/drawing/2016/SVG/main" r:embed="rId65"/>
              </a:ext>
            </a:extLst>
          </a:blip>
          <a:stretch>
            <a:fillRect/>
          </a:stretch>
        </p:blipFill>
        <p:spPr>
          <a:xfrm>
            <a:off x="7656280" y="5217385"/>
            <a:ext cx="759448" cy="759448"/>
          </a:xfrm>
          <a:prstGeom prst="rect">
            <a:avLst/>
          </a:prstGeom>
        </p:spPr>
      </p:pic>
      <p:sp>
        <p:nvSpPr>
          <p:cNvPr id="87" name="TextBox 86">
            <a:extLst>
              <a:ext uri="{FF2B5EF4-FFF2-40B4-BE49-F238E27FC236}">
                <a16:creationId xmlns:a16="http://schemas.microsoft.com/office/drawing/2014/main" id="{569113E1-A063-4660-ABCA-DA289832472A}"/>
              </a:ext>
            </a:extLst>
          </p:cNvPr>
          <p:cNvSpPr txBox="1"/>
          <p:nvPr/>
        </p:nvSpPr>
        <p:spPr>
          <a:xfrm>
            <a:off x="8068239" y="3492681"/>
            <a:ext cx="1734391" cy="400110"/>
          </a:xfrm>
          <a:prstGeom prst="rect">
            <a:avLst/>
          </a:prstGeom>
          <a:noFill/>
        </p:spPr>
        <p:txBody>
          <a:bodyPr wrap="square" rtlCol="0">
            <a:spAutoFit/>
          </a:bodyPr>
          <a:lstStyle/>
          <a:p>
            <a:pPr algn="ctr"/>
            <a:r>
              <a:rPr lang="en-GB" sz="2000" dirty="0">
                <a:solidFill>
                  <a:srgbClr val="115076"/>
                </a:solidFill>
              </a:rPr>
              <a:t>[mechanic]</a:t>
            </a:r>
          </a:p>
        </p:txBody>
      </p:sp>
      <p:sp>
        <p:nvSpPr>
          <p:cNvPr id="89" name="TextBox 88">
            <a:extLst>
              <a:ext uri="{FF2B5EF4-FFF2-40B4-BE49-F238E27FC236}">
                <a16:creationId xmlns:a16="http://schemas.microsoft.com/office/drawing/2014/main" id="{0FC26BB4-AAA3-4637-85BE-4CC68FAA8CB0}"/>
              </a:ext>
            </a:extLst>
          </p:cNvPr>
          <p:cNvSpPr txBox="1"/>
          <p:nvPr/>
        </p:nvSpPr>
        <p:spPr>
          <a:xfrm>
            <a:off x="1377240" y="1200371"/>
            <a:ext cx="1858262" cy="400110"/>
          </a:xfrm>
          <a:prstGeom prst="rect">
            <a:avLst/>
          </a:prstGeom>
          <a:noFill/>
        </p:spPr>
        <p:txBody>
          <a:bodyPr wrap="square" rtlCol="0">
            <a:spAutoFit/>
          </a:bodyPr>
          <a:lstStyle/>
          <a:p>
            <a:pPr algn="l"/>
            <a:r>
              <a:rPr lang="en-GB" sz="2000" dirty="0">
                <a:solidFill>
                  <a:srgbClr val="115076"/>
                </a:solidFill>
              </a:rPr>
              <a:t>[gardener]</a:t>
            </a:r>
          </a:p>
        </p:txBody>
      </p:sp>
      <p:sp>
        <p:nvSpPr>
          <p:cNvPr id="90" name="TextBox 89">
            <a:extLst>
              <a:ext uri="{FF2B5EF4-FFF2-40B4-BE49-F238E27FC236}">
                <a16:creationId xmlns:a16="http://schemas.microsoft.com/office/drawing/2014/main" id="{E48DA4DA-5F92-4922-B625-BD9D17749758}"/>
              </a:ext>
            </a:extLst>
          </p:cNvPr>
          <p:cNvSpPr txBox="1"/>
          <p:nvPr/>
        </p:nvSpPr>
        <p:spPr>
          <a:xfrm>
            <a:off x="1467199" y="2158201"/>
            <a:ext cx="1858262" cy="400110"/>
          </a:xfrm>
          <a:prstGeom prst="rect">
            <a:avLst/>
          </a:prstGeom>
          <a:noFill/>
        </p:spPr>
        <p:txBody>
          <a:bodyPr wrap="square" rtlCol="0">
            <a:spAutoFit/>
          </a:bodyPr>
          <a:lstStyle/>
          <a:p>
            <a:pPr algn="l"/>
            <a:r>
              <a:rPr lang="en-GB" sz="2000" dirty="0">
                <a:solidFill>
                  <a:srgbClr val="115076"/>
                </a:solidFill>
              </a:rPr>
              <a:t>[doctor]</a:t>
            </a:r>
          </a:p>
        </p:txBody>
      </p:sp>
      <p:pic>
        <p:nvPicPr>
          <p:cNvPr id="1032" name="Picture 8" descr="Wrench, Monkey Wrench, Adjustable, Tool, Turning Nuts">
            <a:hlinkClick r:id="" action="ppaction://noaction">
              <a:snd r:embed="rId66" name="9.1.2.2 slide 17 Mechaniker.wav"/>
            </a:hlinkClick>
            <a:extLst>
              <a:ext uri="{FF2B5EF4-FFF2-40B4-BE49-F238E27FC236}">
                <a16:creationId xmlns:a16="http://schemas.microsoft.com/office/drawing/2014/main" id="{A30C582C-B2F6-4503-A292-E062ED1E3D81}"/>
              </a:ext>
            </a:extLst>
          </p:cNvPr>
          <p:cNvPicPr>
            <a:picLocks noChangeAspect="1" noChangeArrowheads="1"/>
          </p:cNvPicPr>
          <p:nvPr/>
        </p:nvPicPr>
        <p:blipFill>
          <a:blip r:embed="rId67" cstate="print">
            <a:extLst>
              <a:ext uri="{28A0092B-C50C-407E-A947-70E740481C1C}">
                <a14:useLocalDpi xmlns:a14="http://schemas.microsoft.com/office/drawing/2010/main" val="0"/>
              </a:ext>
            </a:extLst>
          </a:blip>
          <a:srcRect/>
          <a:stretch>
            <a:fillRect/>
          </a:stretch>
        </p:blipFill>
        <p:spPr bwMode="auto">
          <a:xfrm>
            <a:off x="7195545" y="3633618"/>
            <a:ext cx="754942" cy="437237"/>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CE9F3155-AE4C-4C8F-B35E-73D915ED5B8E}"/>
              </a:ext>
            </a:extLst>
          </p:cNvPr>
          <p:cNvSpPr txBox="1"/>
          <p:nvPr/>
        </p:nvSpPr>
        <p:spPr>
          <a:xfrm>
            <a:off x="1557870" y="4208087"/>
            <a:ext cx="1549282" cy="400110"/>
          </a:xfrm>
          <a:prstGeom prst="rect">
            <a:avLst/>
          </a:prstGeom>
          <a:noFill/>
        </p:spPr>
        <p:txBody>
          <a:bodyPr wrap="square" rtlCol="0">
            <a:spAutoFit/>
          </a:bodyPr>
          <a:lstStyle/>
          <a:p>
            <a:pPr algn="ctr"/>
            <a:r>
              <a:rPr lang="en-GB" sz="2000" dirty="0">
                <a:solidFill>
                  <a:srgbClr val="115076"/>
                </a:solidFill>
              </a:rPr>
              <a:t>[teacher]</a:t>
            </a:r>
          </a:p>
        </p:txBody>
      </p:sp>
      <p:sp>
        <p:nvSpPr>
          <p:cNvPr id="78" name="TextBox 77">
            <a:extLst>
              <a:ext uri="{FF2B5EF4-FFF2-40B4-BE49-F238E27FC236}">
                <a16:creationId xmlns:a16="http://schemas.microsoft.com/office/drawing/2014/main" id="{4166A743-B842-48EF-A988-E12E5AA31C3D}"/>
              </a:ext>
            </a:extLst>
          </p:cNvPr>
          <p:cNvSpPr txBox="1"/>
          <p:nvPr/>
        </p:nvSpPr>
        <p:spPr>
          <a:xfrm>
            <a:off x="1623575" y="5303849"/>
            <a:ext cx="1734391" cy="400110"/>
          </a:xfrm>
          <a:prstGeom prst="rect">
            <a:avLst/>
          </a:prstGeom>
          <a:noFill/>
        </p:spPr>
        <p:txBody>
          <a:bodyPr wrap="square" rtlCol="0">
            <a:spAutoFit/>
          </a:bodyPr>
          <a:lstStyle/>
          <a:p>
            <a:pPr algn="ctr"/>
            <a:r>
              <a:rPr lang="en-GB" sz="2000" dirty="0">
                <a:solidFill>
                  <a:srgbClr val="115076"/>
                </a:solidFill>
              </a:rPr>
              <a:t>[co-worker]</a:t>
            </a:r>
          </a:p>
        </p:txBody>
      </p:sp>
      <p:sp>
        <p:nvSpPr>
          <p:cNvPr id="79" name="TextBox 78">
            <a:extLst>
              <a:ext uri="{FF2B5EF4-FFF2-40B4-BE49-F238E27FC236}">
                <a16:creationId xmlns:a16="http://schemas.microsoft.com/office/drawing/2014/main" id="{276BFCEC-FFC7-4A2A-9BDD-8A8DB177546F}"/>
              </a:ext>
            </a:extLst>
          </p:cNvPr>
          <p:cNvSpPr txBox="1"/>
          <p:nvPr/>
        </p:nvSpPr>
        <p:spPr>
          <a:xfrm>
            <a:off x="4766752" y="1888779"/>
            <a:ext cx="1734391" cy="400110"/>
          </a:xfrm>
          <a:prstGeom prst="rect">
            <a:avLst/>
          </a:prstGeom>
          <a:noFill/>
        </p:spPr>
        <p:txBody>
          <a:bodyPr wrap="square" rtlCol="0">
            <a:spAutoFit/>
          </a:bodyPr>
          <a:lstStyle/>
          <a:p>
            <a:pPr algn="ctr"/>
            <a:r>
              <a:rPr lang="en-GB" sz="2000" dirty="0">
                <a:solidFill>
                  <a:srgbClr val="115076"/>
                </a:solidFill>
              </a:rPr>
              <a:t>[actor]</a:t>
            </a:r>
          </a:p>
        </p:txBody>
      </p:sp>
      <p:sp>
        <p:nvSpPr>
          <p:cNvPr id="84" name="TextBox 83">
            <a:extLst>
              <a:ext uri="{FF2B5EF4-FFF2-40B4-BE49-F238E27FC236}">
                <a16:creationId xmlns:a16="http://schemas.microsoft.com/office/drawing/2014/main" id="{33983033-B520-40CF-AE3F-1FFAE71E5BBD}"/>
              </a:ext>
            </a:extLst>
          </p:cNvPr>
          <p:cNvSpPr txBox="1"/>
          <p:nvPr/>
        </p:nvSpPr>
        <p:spPr>
          <a:xfrm>
            <a:off x="4846425" y="3005477"/>
            <a:ext cx="1872250" cy="400110"/>
          </a:xfrm>
          <a:prstGeom prst="rect">
            <a:avLst/>
          </a:prstGeom>
          <a:noFill/>
        </p:spPr>
        <p:txBody>
          <a:bodyPr wrap="square" rtlCol="0">
            <a:spAutoFit/>
          </a:bodyPr>
          <a:lstStyle/>
          <a:p>
            <a:pPr algn="ctr"/>
            <a:r>
              <a:rPr lang="en-GB" sz="2000" dirty="0">
                <a:solidFill>
                  <a:srgbClr val="115076"/>
                </a:solidFill>
              </a:rPr>
              <a:t>[salesperson]</a:t>
            </a:r>
          </a:p>
        </p:txBody>
      </p:sp>
      <p:sp>
        <p:nvSpPr>
          <p:cNvPr id="88" name="TextBox 87">
            <a:extLst>
              <a:ext uri="{FF2B5EF4-FFF2-40B4-BE49-F238E27FC236}">
                <a16:creationId xmlns:a16="http://schemas.microsoft.com/office/drawing/2014/main" id="{4DBB0333-7D12-40D9-B7DF-9AB52D516BBE}"/>
              </a:ext>
            </a:extLst>
          </p:cNvPr>
          <p:cNvSpPr txBox="1"/>
          <p:nvPr/>
        </p:nvSpPr>
        <p:spPr>
          <a:xfrm>
            <a:off x="4574205" y="3968048"/>
            <a:ext cx="2327468" cy="400110"/>
          </a:xfrm>
          <a:prstGeom prst="rect">
            <a:avLst/>
          </a:prstGeom>
          <a:noFill/>
        </p:spPr>
        <p:txBody>
          <a:bodyPr wrap="square" rtlCol="0">
            <a:spAutoFit/>
          </a:bodyPr>
          <a:lstStyle/>
          <a:p>
            <a:pPr algn="ctr"/>
            <a:r>
              <a:rPr lang="en-GB" sz="2000" dirty="0">
                <a:solidFill>
                  <a:srgbClr val="115076"/>
                </a:solidFill>
              </a:rPr>
              <a:t>[helper/assistant]</a:t>
            </a:r>
          </a:p>
        </p:txBody>
      </p:sp>
      <p:sp>
        <p:nvSpPr>
          <p:cNvPr id="91" name="TextBox 90">
            <a:extLst>
              <a:ext uri="{FF2B5EF4-FFF2-40B4-BE49-F238E27FC236}">
                <a16:creationId xmlns:a16="http://schemas.microsoft.com/office/drawing/2014/main" id="{EF083008-B781-4FEB-B790-601B40C268FE}"/>
              </a:ext>
            </a:extLst>
          </p:cNvPr>
          <p:cNvSpPr txBox="1"/>
          <p:nvPr/>
        </p:nvSpPr>
        <p:spPr>
          <a:xfrm>
            <a:off x="4846425" y="5043668"/>
            <a:ext cx="1800904" cy="400110"/>
          </a:xfrm>
          <a:prstGeom prst="rect">
            <a:avLst/>
          </a:prstGeom>
          <a:noFill/>
        </p:spPr>
        <p:txBody>
          <a:bodyPr wrap="square" rtlCol="0">
            <a:spAutoFit/>
          </a:bodyPr>
          <a:lstStyle/>
          <a:p>
            <a:pPr algn="ctr"/>
            <a:r>
              <a:rPr lang="en-GB" sz="2000" dirty="0">
                <a:solidFill>
                  <a:srgbClr val="115076"/>
                </a:solidFill>
              </a:rPr>
              <a:t>[manager]</a:t>
            </a:r>
          </a:p>
        </p:txBody>
      </p:sp>
      <p:sp>
        <p:nvSpPr>
          <p:cNvPr id="92" name="TextBox 91">
            <a:extLst>
              <a:ext uri="{FF2B5EF4-FFF2-40B4-BE49-F238E27FC236}">
                <a16:creationId xmlns:a16="http://schemas.microsoft.com/office/drawing/2014/main" id="{E240469B-3497-47E9-8842-262091E97E93}"/>
              </a:ext>
            </a:extLst>
          </p:cNvPr>
          <p:cNvSpPr txBox="1"/>
          <p:nvPr/>
        </p:nvSpPr>
        <p:spPr>
          <a:xfrm>
            <a:off x="8215786" y="1753190"/>
            <a:ext cx="1734391" cy="400110"/>
          </a:xfrm>
          <a:prstGeom prst="rect">
            <a:avLst/>
          </a:prstGeom>
          <a:noFill/>
        </p:spPr>
        <p:txBody>
          <a:bodyPr wrap="square" rtlCol="0">
            <a:spAutoFit/>
          </a:bodyPr>
          <a:lstStyle/>
          <a:p>
            <a:pPr algn="ctr"/>
            <a:r>
              <a:rPr lang="en-GB" sz="2000" dirty="0">
                <a:solidFill>
                  <a:srgbClr val="115076"/>
                </a:solidFill>
              </a:rPr>
              <a:t>[driver]</a:t>
            </a:r>
          </a:p>
        </p:txBody>
      </p:sp>
      <p:sp>
        <p:nvSpPr>
          <p:cNvPr id="93" name="TextBox 92">
            <a:extLst>
              <a:ext uri="{FF2B5EF4-FFF2-40B4-BE49-F238E27FC236}">
                <a16:creationId xmlns:a16="http://schemas.microsoft.com/office/drawing/2014/main" id="{692143D3-CE46-4E62-9C32-D4D4A492C422}"/>
              </a:ext>
            </a:extLst>
          </p:cNvPr>
          <p:cNvSpPr txBox="1"/>
          <p:nvPr/>
        </p:nvSpPr>
        <p:spPr>
          <a:xfrm>
            <a:off x="8247681" y="2578476"/>
            <a:ext cx="1734391" cy="400110"/>
          </a:xfrm>
          <a:prstGeom prst="rect">
            <a:avLst/>
          </a:prstGeom>
          <a:noFill/>
        </p:spPr>
        <p:txBody>
          <a:bodyPr wrap="square" rtlCol="0">
            <a:spAutoFit/>
          </a:bodyPr>
          <a:lstStyle/>
          <a:p>
            <a:pPr algn="ctr"/>
            <a:r>
              <a:rPr lang="en-GB" sz="2000" dirty="0">
                <a:solidFill>
                  <a:srgbClr val="115076"/>
                </a:solidFill>
              </a:rPr>
              <a:t>[translator]</a:t>
            </a:r>
          </a:p>
        </p:txBody>
      </p:sp>
      <p:sp>
        <p:nvSpPr>
          <p:cNvPr id="94" name="TextBox 93">
            <a:extLst>
              <a:ext uri="{FF2B5EF4-FFF2-40B4-BE49-F238E27FC236}">
                <a16:creationId xmlns:a16="http://schemas.microsoft.com/office/drawing/2014/main" id="{13037E27-8D52-46C5-BF13-34047EB9A736}"/>
              </a:ext>
            </a:extLst>
          </p:cNvPr>
          <p:cNvSpPr txBox="1"/>
          <p:nvPr/>
        </p:nvSpPr>
        <p:spPr>
          <a:xfrm>
            <a:off x="8177539" y="4354705"/>
            <a:ext cx="1734391" cy="400110"/>
          </a:xfrm>
          <a:prstGeom prst="rect">
            <a:avLst/>
          </a:prstGeom>
          <a:noFill/>
        </p:spPr>
        <p:txBody>
          <a:bodyPr wrap="square" rtlCol="0">
            <a:spAutoFit/>
          </a:bodyPr>
          <a:lstStyle/>
          <a:p>
            <a:pPr algn="ctr"/>
            <a:r>
              <a:rPr lang="en-GB" sz="2000" dirty="0">
                <a:solidFill>
                  <a:srgbClr val="115076"/>
                </a:solidFill>
              </a:rPr>
              <a:t>[buyer]</a:t>
            </a:r>
          </a:p>
        </p:txBody>
      </p:sp>
      <p:sp>
        <p:nvSpPr>
          <p:cNvPr id="95" name="TextBox 94">
            <a:extLst>
              <a:ext uri="{FF2B5EF4-FFF2-40B4-BE49-F238E27FC236}">
                <a16:creationId xmlns:a16="http://schemas.microsoft.com/office/drawing/2014/main" id="{9952BA35-79F1-433C-8FA0-F5D11A44D6DC}"/>
              </a:ext>
            </a:extLst>
          </p:cNvPr>
          <p:cNvSpPr txBox="1"/>
          <p:nvPr/>
        </p:nvSpPr>
        <p:spPr>
          <a:xfrm>
            <a:off x="8117795" y="5396573"/>
            <a:ext cx="1734391" cy="400110"/>
          </a:xfrm>
          <a:prstGeom prst="rect">
            <a:avLst/>
          </a:prstGeom>
          <a:noFill/>
        </p:spPr>
        <p:txBody>
          <a:bodyPr wrap="square" rtlCol="0">
            <a:spAutoFit/>
          </a:bodyPr>
          <a:lstStyle/>
          <a:p>
            <a:pPr algn="ctr"/>
            <a:r>
              <a:rPr lang="en-GB" sz="2000" dirty="0">
                <a:solidFill>
                  <a:srgbClr val="115076"/>
                </a:solidFill>
              </a:rPr>
              <a:t>[singer]</a:t>
            </a:r>
          </a:p>
        </p:txBody>
      </p:sp>
      <p:sp>
        <p:nvSpPr>
          <p:cNvPr id="96" name="TextBox 95">
            <a:extLst>
              <a:ext uri="{FF2B5EF4-FFF2-40B4-BE49-F238E27FC236}">
                <a16:creationId xmlns:a16="http://schemas.microsoft.com/office/drawing/2014/main" id="{894A9957-57E7-44C3-A78A-D1BB3CA597E1}"/>
              </a:ext>
            </a:extLst>
          </p:cNvPr>
          <p:cNvSpPr txBox="1"/>
          <p:nvPr/>
        </p:nvSpPr>
        <p:spPr>
          <a:xfrm>
            <a:off x="1380475" y="3199532"/>
            <a:ext cx="1734390" cy="400110"/>
          </a:xfrm>
          <a:prstGeom prst="rect">
            <a:avLst/>
          </a:prstGeom>
          <a:noFill/>
        </p:spPr>
        <p:txBody>
          <a:bodyPr wrap="square" rtlCol="0">
            <a:spAutoFit/>
          </a:bodyPr>
          <a:lstStyle/>
          <a:p>
            <a:pPr algn="ctr"/>
            <a:r>
              <a:rPr lang="en-GB" sz="2000" dirty="0">
                <a:solidFill>
                  <a:srgbClr val="115076"/>
                </a:solidFill>
              </a:rPr>
              <a:t>[researcher]</a:t>
            </a:r>
          </a:p>
        </p:txBody>
      </p:sp>
    </p:spTree>
    <p:extLst>
      <p:ext uri="{BB962C8B-B14F-4D97-AF65-F5344CB8AC3E}">
        <p14:creationId xmlns:p14="http://schemas.microsoft.com/office/powerpoint/2010/main" val="82526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hold" nodeType="afterEffect">
                                  <p:stCondLst>
                                    <p:cond delay="0"/>
                                  </p:stCondLst>
                                  <p:childTnLst>
                                    <p:animEffect transition="out" filter="slide(fromBottom)">
                                      <p:cBhvr>
                                        <p:cTn id="27" dur="59000"/>
                                        <p:tgtEl>
                                          <p:spTgt spid="7"/>
                                        </p:tgtEl>
                                      </p:cBhvr>
                                    </p:animEffect>
                                    <p:set>
                                      <p:cBhvr>
                                        <p:cTn id="28"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9" grpId="0" animBg="1"/>
      <p:bldP spid="20"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1636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14467" y="247046"/>
            <a:ext cx="84285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163651" y="294041"/>
            <a:ext cx="80024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Thema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“Arbeit”?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6" name="Table 46">
            <a:extLst>
              <a:ext uri="{FF2B5EF4-FFF2-40B4-BE49-F238E27FC236}">
                <a16:creationId xmlns:a16="http://schemas.microsoft.com/office/drawing/2014/main" id="{E93DA8F9-F1B6-4C4B-993C-134A4863AEF3}"/>
              </a:ext>
            </a:extLst>
          </p:cNvPr>
          <p:cNvGraphicFramePr>
            <a:graphicFrameLocks noGrp="1"/>
          </p:cNvGraphicFramePr>
          <p:nvPr>
            <p:extLst>
              <p:ext uri="{D42A27DB-BD31-4B8C-83A1-F6EECF244321}">
                <p14:modId xmlns:p14="http://schemas.microsoft.com/office/powerpoint/2010/main" val="1058140643"/>
              </p:ext>
            </p:extLst>
          </p:nvPr>
        </p:nvGraphicFramePr>
        <p:xfrm>
          <a:off x="898658" y="1428003"/>
          <a:ext cx="10962785" cy="426935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2192557">
                  <a:extLst>
                    <a:ext uri="{9D8B030D-6E8A-4147-A177-3AD203B41FA5}">
                      <a16:colId xmlns:a16="http://schemas.microsoft.com/office/drawing/2014/main" val="1511440372"/>
                    </a:ext>
                  </a:extLst>
                </a:gridCol>
                <a:gridCol w="2192557">
                  <a:extLst>
                    <a:ext uri="{9D8B030D-6E8A-4147-A177-3AD203B41FA5}">
                      <a16:colId xmlns:a16="http://schemas.microsoft.com/office/drawing/2014/main" val="71515109"/>
                    </a:ext>
                  </a:extLst>
                </a:gridCol>
                <a:gridCol w="2078320">
                  <a:extLst>
                    <a:ext uri="{9D8B030D-6E8A-4147-A177-3AD203B41FA5}">
                      <a16:colId xmlns:a16="http://schemas.microsoft.com/office/drawing/2014/main" val="1554207903"/>
                    </a:ext>
                  </a:extLst>
                </a:gridCol>
                <a:gridCol w="2461846">
                  <a:extLst>
                    <a:ext uri="{9D8B030D-6E8A-4147-A177-3AD203B41FA5}">
                      <a16:colId xmlns:a16="http://schemas.microsoft.com/office/drawing/2014/main" val="3072946494"/>
                    </a:ext>
                  </a:extLst>
                </a:gridCol>
                <a:gridCol w="2037505">
                  <a:extLst>
                    <a:ext uri="{9D8B030D-6E8A-4147-A177-3AD203B41FA5}">
                      <a16:colId xmlns:a16="http://schemas.microsoft.com/office/drawing/2014/main" val="908506071"/>
                    </a:ext>
                  </a:extLst>
                </a:gridCol>
              </a:tblGrid>
              <a:tr h="689278">
                <a:tc>
                  <a:txBody>
                    <a:bodyPr/>
                    <a:lstStyle/>
                    <a:p>
                      <a:pPr algn="ctr"/>
                      <a:r>
                        <a:rPr lang="en-GB" sz="2400" dirty="0">
                          <a:solidFill>
                            <a:srgbClr val="115076"/>
                          </a:solidFill>
                        </a:rPr>
                        <a:t>das Interview</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arbeiten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der </a:t>
                      </a:r>
                      <a:r>
                        <a:rPr lang="en-GB" sz="2400" dirty="0" err="1">
                          <a:solidFill>
                            <a:srgbClr val="115076"/>
                          </a:solidFill>
                        </a:rPr>
                        <a:t>Unfall</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Pflicht</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stark</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1817875454"/>
                  </a:ext>
                </a:extLst>
              </a:tr>
              <a:tr h="689278">
                <a:tc>
                  <a:txBody>
                    <a:bodyPr/>
                    <a:lstStyle/>
                    <a:p>
                      <a:pPr algn="ctr"/>
                      <a:r>
                        <a:rPr lang="en-GB" sz="2400" dirty="0">
                          <a:solidFill>
                            <a:srgbClr val="115076"/>
                          </a:solidFill>
                        </a:rPr>
                        <a:t>die </a:t>
                      </a:r>
                      <a:r>
                        <a:rPr lang="en-GB" sz="2400" dirty="0" err="1">
                          <a:solidFill>
                            <a:srgbClr val="115076"/>
                          </a:solidFill>
                        </a:rPr>
                        <a:t>Firma</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obwohl</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bringen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verdienen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der Lehrer</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419509594"/>
                  </a:ext>
                </a:extLst>
              </a:tr>
              <a:tr h="689278">
                <a:tc>
                  <a:txBody>
                    <a:bodyPr/>
                    <a:lstStyle/>
                    <a:p>
                      <a:pPr algn="ctr"/>
                      <a:r>
                        <a:rPr lang="en-GB" sz="2400" dirty="0">
                          <a:solidFill>
                            <a:srgbClr val="115076"/>
                          </a:solidFill>
                        </a:rPr>
                        <a:t>die </a:t>
                      </a:r>
                      <a:r>
                        <a:rPr lang="en-GB" sz="2400" dirty="0" err="1">
                          <a:solidFill>
                            <a:srgbClr val="115076"/>
                          </a:solidFill>
                        </a:rPr>
                        <a:t>Zukunft</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Leistung</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der </a:t>
                      </a:r>
                      <a:r>
                        <a:rPr lang="en-GB" sz="2400" dirty="0" err="1">
                          <a:solidFill>
                            <a:srgbClr val="115076"/>
                          </a:solidFill>
                        </a:rPr>
                        <a:t>Beruf</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Ausbildung</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verbessern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3928063488"/>
                  </a:ext>
                </a:extLst>
              </a:tr>
              <a:tr h="689278">
                <a:tc>
                  <a:txBody>
                    <a:bodyPr/>
                    <a:lstStyle/>
                    <a:p>
                      <a:pPr algn="ctr"/>
                      <a:r>
                        <a:rPr lang="en-GB" sz="2400" dirty="0">
                          <a:solidFill>
                            <a:srgbClr val="115076"/>
                          </a:solidFill>
                        </a:rPr>
                        <a:t>der </a:t>
                      </a:r>
                      <a:r>
                        <a:rPr lang="en-GB" sz="2400" dirty="0" err="1">
                          <a:solidFill>
                            <a:srgbClr val="115076"/>
                          </a:solidFill>
                        </a:rPr>
                        <a:t>Anwalt</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hoffen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Karriere</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eines</a:t>
                      </a:r>
                      <a:r>
                        <a:rPr lang="en-GB" sz="2400" dirty="0">
                          <a:solidFill>
                            <a:srgbClr val="115076"/>
                          </a:solidFill>
                        </a:rPr>
                        <a:t> </a:t>
                      </a:r>
                      <a:r>
                        <a:rPr lang="en-GB" sz="2400" dirty="0" err="1">
                          <a:solidFill>
                            <a:srgbClr val="115076"/>
                          </a:solidFill>
                        </a:rPr>
                        <a:t>Tages</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der </a:t>
                      </a:r>
                      <a:r>
                        <a:rPr lang="en-GB" sz="2400" dirty="0" err="1">
                          <a:solidFill>
                            <a:srgbClr val="115076"/>
                          </a:solidFill>
                        </a:rPr>
                        <a:t>Forscher</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1537900196"/>
                  </a:ext>
                </a:extLst>
              </a:tr>
              <a:tr h="689278">
                <a:tc>
                  <a:txBody>
                    <a:bodyPr/>
                    <a:lstStyle/>
                    <a:p>
                      <a:pPr algn="ctr"/>
                      <a:r>
                        <a:rPr lang="en-GB" sz="2400" dirty="0" err="1">
                          <a:solidFill>
                            <a:srgbClr val="115076"/>
                          </a:solidFill>
                        </a:rPr>
                        <a:t>begonnen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Stunden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das </a:t>
                      </a:r>
                      <a:r>
                        <a:rPr lang="en-GB" sz="2400" dirty="0" err="1">
                          <a:solidFill>
                            <a:srgbClr val="115076"/>
                          </a:solidFill>
                        </a:rPr>
                        <a:t>Unter</a:t>
                      </a:r>
                      <a:r>
                        <a:rPr lang="en-GB" sz="2400" dirty="0">
                          <a:solidFill>
                            <a:srgbClr val="115076"/>
                          </a:solidFill>
                        </a:rPr>
                        <a:t>-</a:t>
                      </a:r>
                      <a:br>
                        <a:rPr lang="en-GB" sz="2400" dirty="0">
                          <a:solidFill>
                            <a:srgbClr val="115076"/>
                          </a:solidFill>
                        </a:rPr>
                      </a:br>
                      <a:r>
                        <a:rPr lang="en-GB" sz="2400" dirty="0" err="1">
                          <a:solidFill>
                            <a:srgbClr val="115076"/>
                          </a:solidFill>
                        </a:rPr>
                        <a:t>nehmen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Reise</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der Job</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355360483"/>
                  </a:ext>
                </a:extLst>
              </a:tr>
              <a:tr h="689278">
                <a:tc>
                  <a:txBody>
                    <a:bodyPr/>
                    <a:lstStyle/>
                    <a:p>
                      <a:pPr algn="ctr"/>
                      <a:r>
                        <a:rPr lang="en-GB" sz="2400" dirty="0">
                          <a:solidFill>
                            <a:srgbClr val="115076"/>
                          </a:solidFill>
                        </a:rPr>
                        <a:t>die Uniform</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verlangen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Freiheit</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einige</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das Geld</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108290503"/>
                  </a:ext>
                </a:extLst>
              </a:tr>
            </a:tbl>
          </a:graphicData>
        </a:graphic>
      </p:graphicFrame>
      <p:sp>
        <p:nvSpPr>
          <p:cNvPr id="48" name="TextBox 47">
            <a:extLst>
              <a:ext uri="{FF2B5EF4-FFF2-40B4-BE49-F238E27FC236}">
                <a16:creationId xmlns:a16="http://schemas.microsoft.com/office/drawing/2014/main" id="{4BFAC5AE-CCCE-4185-A57E-94DA131F4CAB}"/>
              </a:ext>
            </a:extLst>
          </p:cNvPr>
          <p:cNvSpPr txBox="1"/>
          <p:nvPr/>
        </p:nvSpPr>
        <p:spPr>
          <a:xfrm>
            <a:off x="317587" y="1603027"/>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D1311FEC-01BC-407F-947D-037798FFD9AF}"/>
              </a:ext>
            </a:extLst>
          </p:cNvPr>
          <p:cNvSpPr txBox="1"/>
          <p:nvPr/>
        </p:nvSpPr>
        <p:spPr>
          <a:xfrm>
            <a:off x="317587" y="2272895"/>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FA97D24C-564D-42EA-ADE0-642D6C76197A}"/>
              </a:ext>
            </a:extLst>
          </p:cNvPr>
          <p:cNvSpPr txBox="1"/>
          <p:nvPr/>
        </p:nvSpPr>
        <p:spPr>
          <a:xfrm>
            <a:off x="320403" y="2942763"/>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19A7237C-BE4A-4EAA-8F59-0FAE69ABF653}"/>
              </a:ext>
            </a:extLst>
          </p:cNvPr>
          <p:cNvSpPr txBox="1"/>
          <p:nvPr/>
        </p:nvSpPr>
        <p:spPr>
          <a:xfrm>
            <a:off x="314771" y="3684404"/>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5FCA0BD-840B-4ED0-9607-BB9C88830072}"/>
              </a:ext>
            </a:extLst>
          </p:cNvPr>
          <p:cNvSpPr txBox="1"/>
          <p:nvPr/>
        </p:nvSpPr>
        <p:spPr>
          <a:xfrm>
            <a:off x="314771" y="4354272"/>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45D31D3E-4691-47C0-950A-89943FABC069}"/>
              </a:ext>
            </a:extLst>
          </p:cNvPr>
          <p:cNvSpPr txBox="1"/>
          <p:nvPr/>
        </p:nvSpPr>
        <p:spPr>
          <a:xfrm>
            <a:off x="317587" y="5024140"/>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52483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769224" cy="869950"/>
          </a:xfrm>
          <a:prstGeom prst="rect">
            <a:avLst/>
          </a:prstGeom>
        </p:spPr>
      </p:pic>
      <p:sp>
        <p:nvSpPr>
          <p:cNvPr id="4" name="Title 3"/>
          <p:cNvSpPr>
            <a:spLocks noGrp="1"/>
          </p:cNvSpPr>
          <p:nvPr>
            <p:ph type="title"/>
          </p:nvPr>
        </p:nvSpPr>
        <p:spPr>
          <a:xfrm>
            <a:off x="0" y="294041"/>
            <a:ext cx="4984376" cy="707849"/>
          </a:xfrm>
        </p:spPr>
        <p:txBody>
          <a:bodyPr>
            <a:normAutofit/>
          </a:bodyPr>
          <a:lstStyle/>
          <a:p>
            <a:r>
              <a:rPr lang="en-GB" sz="3600" dirty="0" err="1">
                <a:solidFill>
                  <a:schemeClr val="bg1"/>
                </a:solidFill>
              </a:rPr>
              <a:t>Wortfamilie</a:t>
            </a:r>
            <a:r>
              <a:rPr lang="en-GB" sz="3600" b="1" dirty="0">
                <a:solidFill>
                  <a:schemeClr val="bg1"/>
                </a:solidFill>
              </a:rPr>
              <a:t> </a:t>
            </a:r>
            <a:r>
              <a:rPr lang="en-GB" sz="3600" b="1" i="1" dirty="0">
                <a:solidFill>
                  <a:schemeClr val="bg1"/>
                </a:solidFill>
              </a:rPr>
              <a:t>Arbeit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26588" y="247046"/>
            <a:ext cx="930739" cy="380483"/>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5341522" y="170893"/>
            <a:ext cx="6278180" cy="830997"/>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1-5 und die </a:t>
            </a:r>
            <a:r>
              <a:rPr lang="en-US" sz="2400" dirty="0" err="1">
                <a:solidFill>
                  <a:schemeClr val="accent5">
                    <a:lumMod val="50000"/>
                  </a:schemeClr>
                </a:solidFill>
              </a:rPr>
              <a:t>fehlenden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a:t>
            </a:r>
            <a:br>
              <a:rPr lang="en-US" sz="2400" dirty="0">
                <a:solidFill>
                  <a:schemeClr val="accent5">
                    <a:lumMod val="50000"/>
                  </a:schemeClr>
                </a:solidFill>
              </a:rPr>
            </a:br>
            <a:r>
              <a:rPr lang="en-US" sz="2400" dirty="0" err="1">
                <a:solidFill>
                  <a:schemeClr val="accent5">
                    <a:lumMod val="50000"/>
                  </a:schemeClr>
                </a:solidFill>
              </a:rPr>
              <a:t>Zwei</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a:t>
            </a:r>
            <a:r>
              <a:rPr lang="en-US" sz="2400" dirty="0" err="1">
                <a:solidFill>
                  <a:schemeClr val="accent5">
                    <a:lumMod val="50000"/>
                  </a:schemeClr>
                </a:solidFill>
              </a:rPr>
              <a:t>wirst</a:t>
            </a:r>
            <a:r>
              <a:rPr lang="en-US" sz="2400" dirty="0">
                <a:solidFill>
                  <a:schemeClr val="accent5">
                    <a:lumMod val="50000"/>
                  </a:schemeClr>
                </a:solidFill>
              </a:rPr>
              <a:t> du </a:t>
            </a:r>
            <a:r>
              <a:rPr lang="en-US" sz="2400" dirty="0" err="1">
                <a:solidFill>
                  <a:schemeClr val="accent5">
                    <a:lumMod val="50000"/>
                  </a:schemeClr>
                </a:solidFill>
              </a:rPr>
              <a:t>nicht</a:t>
            </a:r>
            <a:r>
              <a:rPr lang="en-US" sz="2400" dirty="0">
                <a:solidFill>
                  <a:schemeClr val="accent5">
                    <a:lumMod val="50000"/>
                  </a:schemeClr>
                </a:solidFill>
              </a:rPr>
              <a:t> </a:t>
            </a:r>
            <a:r>
              <a:rPr lang="en-US" sz="2400" dirty="0" err="1">
                <a:solidFill>
                  <a:schemeClr val="accent5">
                    <a:lumMod val="50000"/>
                  </a:schemeClr>
                </a:solidFill>
              </a:rPr>
              <a:t>brauchen</a:t>
            </a:r>
            <a:r>
              <a:rPr lang="en-US" sz="2400" dirty="0">
                <a:solidFill>
                  <a:schemeClr val="accent5">
                    <a:lumMod val="50000"/>
                  </a:schemeClr>
                </a:solidFill>
              </a:rPr>
              <a:t>.</a:t>
            </a:r>
          </a:p>
        </p:txBody>
      </p:sp>
      <p:pic>
        <p:nvPicPr>
          <p:cNvPr id="6" name="Picture 5" descr="A picture containing grass, outdoor, tree, person&#10;&#10;Description automatically generated">
            <a:extLst>
              <a:ext uri="{FF2B5EF4-FFF2-40B4-BE49-F238E27FC236}">
                <a16:creationId xmlns:a16="http://schemas.microsoft.com/office/drawing/2014/main" id="{A9B48925-CA3D-41E7-A291-7D199B1EEE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6847" y="1156691"/>
            <a:ext cx="7835153" cy="5219355"/>
          </a:xfrm>
          <a:prstGeom prst="rect">
            <a:avLst/>
          </a:prstGeom>
        </p:spPr>
      </p:pic>
      <p:sp>
        <p:nvSpPr>
          <p:cNvPr id="8" name="Speech Bubble: Rectangle with Corners Rounded 7">
            <a:extLst>
              <a:ext uri="{FF2B5EF4-FFF2-40B4-BE49-F238E27FC236}">
                <a16:creationId xmlns:a16="http://schemas.microsoft.com/office/drawing/2014/main" id="{9C51A05E-FE8E-4D85-8DE3-2A206B1344CE}"/>
              </a:ext>
            </a:extLst>
          </p:cNvPr>
          <p:cNvSpPr/>
          <p:nvPr/>
        </p:nvSpPr>
        <p:spPr>
          <a:xfrm>
            <a:off x="71716" y="1163991"/>
            <a:ext cx="6472519" cy="2852197"/>
          </a:xfrm>
          <a:prstGeom prst="wedgeRoundRectCallou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115076"/>
                </a:solidFill>
              </a:rPr>
              <a:t>Ich </a:t>
            </a:r>
            <a:r>
              <a:rPr lang="en-GB" sz="2400" dirty="0" err="1">
                <a:solidFill>
                  <a:srgbClr val="115076"/>
                </a:solidFill>
              </a:rPr>
              <a:t>suche</a:t>
            </a:r>
            <a:r>
              <a:rPr lang="en-GB" sz="2400" dirty="0">
                <a:solidFill>
                  <a:srgbClr val="115076"/>
                </a:solidFill>
              </a:rPr>
              <a:t> </a:t>
            </a:r>
            <a:r>
              <a:rPr lang="en-GB" sz="2400" dirty="0" err="1">
                <a:solidFill>
                  <a:srgbClr val="115076"/>
                </a:solidFill>
              </a:rPr>
              <a:t>einen</a:t>
            </a:r>
            <a:r>
              <a:rPr lang="en-GB" sz="2400" dirty="0">
                <a:solidFill>
                  <a:srgbClr val="115076"/>
                </a:solidFill>
              </a:rPr>
              <a:t> </a:t>
            </a:r>
            <a:r>
              <a:rPr lang="en-GB" sz="2400" b="1" dirty="0" err="1">
                <a:solidFill>
                  <a:srgbClr val="115076"/>
                </a:solidFill>
              </a:rPr>
              <a:t>Arbeitsplatz</a:t>
            </a:r>
            <a:r>
              <a:rPr lang="en-GB" sz="2400" dirty="0">
                <a:solidFill>
                  <a:srgbClr val="115076"/>
                </a:solidFill>
              </a:rPr>
              <a:t>. </a:t>
            </a:r>
            <a:r>
              <a:rPr lang="en-GB" sz="2400" dirty="0" err="1">
                <a:solidFill>
                  <a:srgbClr val="115076"/>
                </a:solidFill>
              </a:rPr>
              <a:t>Leider</a:t>
            </a:r>
            <a:r>
              <a:rPr lang="en-GB" sz="2400" dirty="0">
                <a:solidFill>
                  <a:srgbClr val="115076"/>
                </a:solidFill>
              </a:rPr>
              <a:t> bin ich </a:t>
            </a:r>
            <a:r>
              <a:rPr lang="en-GB" sz="2400" dirty="0" err="1">
                <a:solidFill>
                  <a:srgbClr val="115076"/>
                </a:solidFill>
              </a:rPr>
              <a:t>im</a:t>
            </a:r>
            <a:r>
              <a:rPr lang="en-GB" sz="2400" dirty="0">
                <a:solidFill>
                  <a:srgbClr val="115076"/>
                </a:solidFill>
              </a:rPr>
              <a:t> Moment </a:t>
            </a:r>
            <a:r>
              <a:rPr lang="en-GB" sz="2400" b="1" dirty="0" err="1">
                <a:solidFill>
                  <a:srgbClr val="115076"/>
                </a:solidFill>
              </a:rPr>
              <a:t>arbeitslos</a:t>
            </a:r>
            <a:r>
              <a:rPr lang="en-GB" sz="2400" dirty="0">
                <a:solidFill>
                  <a:srgbClr val="115076"/>
                </a:solidFill>
              </a:rPr>
              <a:t>.  Ich </a:t>
            </a:r>
            <a:r>
              <a:rPr lang="en-GB" sz="2400" dirty="0" err="1">
                <a:solidFill>
                  <a:srgbClr val="115076"/>
                </a:solidFill>
              </a:rPr>
              <a:t>möchte</a:t>
            </a:r>
            <a:r>
              <a:rPr lang="en-GB" sz="2400" dirty="0">
                <a:solidFill>
                  <a:srgbClr val="115076"/>
                </a:solidFill>
              </a:rPr>
              <a:t> </a:t>
            </a:r>
            <a:r>
              <a:rPr lang="en-GB" sz="2400" dirty="0" err="1">
                <a:solidFill>
                  <a:srgbClr val="115076"/>
                </a:solidFill>
              </a:rPr>
              <a:t>als</a:t>
            </a:r>
            <a:r>
              <a:rPr lang="en-GB" sz="2400" dirty="0">
                <a:solidFill>
                  <a:srgbClr val="115076"/>
                </a:solidFill>
              </a:rPr>
              <a:t> Journalist </a:t>
            </a:r>
            <a:r>
              <a:rPr lang="en-GB" sz="2400" b="1" dirty="0" err="1">
                <a:solidFill>
                  <a:srgbClr val="115076"/>
                </a:solidFill>
              </a:rPr>
              <a:t>arbeiten</a:t>
            </a:r>
            <a:r>
              <a:rPr lang="en-GB" sz="2400" dirty="0">
                <a:solidFill>
                  <a:srgbClr val="115076"/>
                </a:solidFill>
              </a:rPr>
              <a:t>.  Ich </a:t>
            </a:r>
            <a:r>
              <a:rPr lang="en-GB" sz="2400" b="1" dirty="0" err="1">
                <a:solidFill>
                  <a:srgbClr val="115076"/>
                </a:solidFill>
              </a:rPr>
              <a:t>arbeite</a:t>
            </a:r>
            <a:r>
              <a:rPr lang="en-GB" sz="2400" dirty="0">
                <a:solidFill>
                  <a:srgbClr val="115076"/>
                </a:solidFill>
              </a:rPr>
              <a:t> </a:t>
            </a:r>
            <a:r>
              <a:rPr lang="en-GB" sz="2400" dirty="0" err="1">
                <a:solidFill>
                  <a:srgbClr val="115076"/>
                </a:solidFill>
              </a:rPr>
              <a:t>gern</a:t>
            </a:r>
            <a:r>
              <a:rPr lang="en-GB" sz="2400" dirty="0">
                <a:solidFill>
                  <a:srgbClr val="115076"/>
                </a:solidFill>
              </a:rPr>
              <a:t> </a:t>
            </a:r>
            <a:r>
              <a:rPr lang="en-GB" sz="2400" dirty="0" err="1">
                <a:solidFill>
                  <a:srgbClr val="115076"/>
                </a:solidFill>
              </a:rPr>
              <a:t>im</a:t>
            </a:r>
            <a:r>
              <a:rPr lang="en-GB" sz="2400" dirty="0">
                <a:solidFill>
                  <a:srgbClr val="115076"/>
                </a:solidFill>
              </a:rPr>
              <a:t> Team, </a:t>
            </a:r>
            <a:r>
              <a:rPr lang="en-GB" sz="2400" dirty="0" err="1">
                <a:solidFill>
                  <a:srgbClr val="115076"/>
                </a:solidFill>
              </a:rPr>
              <a:t>denn</a:t>
            </a:r>
            <a:r>
              <a:rPr lang="en-GB" sz="2400" dirty="0">
                <a:solidFill>
                  <a:srgbClr val="115076"/>
                </a:solidFill>
              </a:rPr>
              <a:t> ich mag die </a:t>
            </a:r>
            <a:r>
              <a:rPr lang="en-GB" sz="2400" b="1" dirty="0" err="1">
                <a:solidFill>
                  <a:srgbClr val="115076"/>
                </a:solidFill>
              </a:rPr>
              <a:t>Zusammenarbeit</a:t>
            </a:r>
            <a:r>
              <a:rPr lang="en-GB" sz="2400" dirty="0">
                <a:solidFill>
                  <a:srgbClr val="115076"/>
                </a:solidFill>
              </a:rPr>
              <a:t>.  </a:t>
            </a:r>
            <a:r>
              <a:rPr lang="en-GB" sz="2400" dirty="0" err="1">
                <a:solidFill>
                  <a:srgbClr val="115076"/>
                </a:solidFill>
              </a:rPr>
              <a:t>Meine</a:t>
            </a:r>
            <a:r>
              <a:rPr lang="en-GB" sz="2400" dirty="0">
                <a:solidFill>
                  <a:srgbClr val="115076"/>
                </a:solidFill>
              </a:rPr>
              <a:t> </a:t>
            </a:r>
            <a:r>
              <a:rPr lang="en-GB" sz="2400" b="1" dirty="0">
                <a:solidFill>
                  <a:srgbClr val="115076"/>
                </a:solidFill>
              </a:rPr>
              <a:t>Mitarbeiter</a:t>
            </a:r>
            <a:r>
              <a:rPr lang="en-GB" sz="2400" dirty="0">
                <a:solidFill>
                  <a:srgbClr val="115076"/>
                </a:solidFill>
              </a:rPr>
              <a:t> </a:t>
            </a:r>
            <a:r>
              <a:rPr lang="en-GB" sz="2400" dirty="0" err="1">
                <a:solidFill>
                  <a:srgbClr val="115076"/>
                </a:solidFill>
              </a:rPr>
              <a:t>sind</a:t>
            </a:r>
            <a:r>
              <a:rPr lang="en-GB" sz="2400" dirty="0">
                <a:solidFill>
                  <a:srgbClr val="115076"/>
                </a:solidFill>
              </a:rPr>
              <a:t> </a:t>
            </a:r>
            <a:r>
              <a:rPr lang="en-GB" sz="2400" dirty="0" err="1">
                <a:solidFill>
                  <a:srgbClr val="115076"/>
                </a:solidFill>
              </a:rPr>
              <a:t>mir</a:t>
            </a:r>
            <a:r>
              <a:rPr lang="en-GB" sz="2400" dirty="0">
                <a:solidFill>
                  <a:srgbClr val="115076"/>
                </a:solidFill>
              </a:rPr>
              <a:t> </a:t>
            </a:r>
            <a:r>
              <a:rPr lang="en-GB" sz="2400" dirty="0" err="1">
                <a:solidFill>
                  <a:srgbClr val="115076"/>
                </a:solidFill>
              </a:rPr>
              <a:t>ziemlich</a:t>
            </a:r>
            <a:r>
              <a:rPr lang="en-GB" sz="2400" dirty="0">
                <a:solidFill>
                  <a:srgbClr val="115076"/>
                </a:solidFill>
              </a:rPr>
              <a:t> </a:t>
            </a:r>
            <a:r>
              <a:rPr lang="en-GB" sz="2400" dirty="0" err="1">
                <a:solidFill>
                  <a:srgbClr val="115076"/>
                </a:solidFill>
              </a:rPr>
              <a:t>wichtig</a:t>
            </a:r>
            <a:r>
              <a:rPr lang="en-GB" sz="2400" dirty="0">
                <a:solidFill>
                  <a:srgbClr val="115076"/>
                </a:solidFill>
              </a:rPr>
              <a:t>.</a:t>
            </a:r>
          </a:p>
        </p:txBody>
      </p:sp>
      <p:sp>
        <p:nvSpPr>
          <p:cNvPr id="9" name="Rectangle: Rounded Corners 8">
            <a:extLst>
              <a:ext uri="{FF2B5EF4-FFF2-40B4-BE49-F238E27FC236}">
                <a16:creationId xmlns:a16="http://schemas.microsoft.com/office/drawing/2014/main" id="{8BAFF210-906C-4E94-8FA0-E4BFC32922E2}"/>
              </a:ext>
            </a:extLst>
          </p:cNvPr>
          <p:cNvSpPr/>
          <p:nvPr/>
        </p:nvSpPr>
        <p:spPr>
          <a:xfrm>
            <a:off x="2832847" y="1398494"/>
            <a:ext cx="1807985" cy="44823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a:t>
            </a:r>
          </a:p>
        </p:txBody>
      </p:sp>
      <p:graphicFrame>
        <p:nvGraphicFramePr>
          <p:cNvPr id="10" name="Table 10">
            <a:extLst>
              <a:ext uri="{FF2B5EF4-FFF2-40B4-BE49-F238E27FC236}">
                <a16:creationId xmlns:a16="http://schemas.microsoft.com/office/drawing/2014/main" id="{A91E01D3-E3AE-4635-A96F-2EABF4EF4A88}"/>
              </a:ext>
            </a:extLst>
          </p:cNvPr>
          <p:cNvGraphicFramePr>
            <a:graphicFrameLocks noGrp="1"/>
          </p:cNvGraphicFramePr>
          <p:nvPr>
            <p:extLst>
              <p:ext uri="{D42A27DB-BD31-4B8C-83A1-F6EECF244321}">
                <p14:modId xmlns:p14="http://schemas.microsoft.com/office/powerpoint/2010/main" val="389378965"/>
              </p:ext>
            </p:extLst>
          </p:nvPr>
        </p:nvGraphicFramePr>
        <p:xfrm>
          <a:off x="152400" y="4454437"/>
          <a:ext cx="6248400" cy="1863338"/>
        </p:xfrm>
        <a:graphic>
          <a:graphicData uri="http://schemas.openxmlformats.org/drawingml/2006/table">
            <a:tbl>
              <a:tblPr firstRow="1" bandRow="1">
                <a:tableStyleId>{5C22544A-7EE6-4342-B048-85BDC9FD1C3A}</a:tableStyleId>
              </a:tblPr>
              <a:tblGrid>
                <a:gridCol w="1562100">
                  <a:extLst>
                    <a:ext uri="{9D8B030D-6E8A-4147-A177-3AD203B41FA5}">
                      <a16:colId xmlns:a16="http://schemas.microsoft.com/office/drawing/2014/main" val="1752551352"/>
                    </a:ext>
                  </a:extLst>
                </a:gridCol>
                <a:gridCol w="1562100">
                  <a:extLst>
                    <a:ext uri="{9D8B030D-6E8A-4147-A177-3AD203B41FA5}">
                      <a16:colId xmlns:a16="http://schemas.microsoft.com/office/drawing/2014/main" val="2244443481"/>
                    </a:ext>
                  </a:extLst>
                </a:gridCol>
                <a:gridCol w="1618129">
                  <a:extLst>
                    <a:ext uri="{9D8B030D-6E8A-4147-A177-3AD203B41FA5}">
                      <a16:colId xmlns:a16="http://schemas.microsoft.com/office/drawing/2014/main" val="3973623190"/>
                    </a:ext>
                  </a:extLst>
                </a:gridCol>
                <a:gridCol w="1506071">
                  <a:extLst>
                    <a:ext uri="{9D8B030D-6E8A-4147-A177-3AD203B41FA5}">
                      <a16:colId xmlns:a16="http://schemas.microsoft.com/office/drawing/2014/main" val="2953036453"/>
                    </a:ext>
                  </a:extLst>
                </a:gridCol>
              </a:tblGrid>
              <a:tr h="931669">
                <a:tc>
                  <a:txBody>
                    <a:bodyPr/>
                    <a:lstStyle/>
                    <a:p>
                      <a:pPr algn="ctr"/>
                      <a:r>
                        <a:rPr lang="en-GB" sz="2000" b="0" dirty="0" err="1">
                          <a:solidFill>
                            <a:srgbClr val="115076"/>
                          </a:solidFill>
                        </a:rPr>
                        <a:t>Arbeiter</a:t>
                      </a:r>
                      <a:endParaRPr lang="en-GB" sz="2000" b="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T w="12700" cap="flat" cmpd="sng" algn="ctr">
                      <a:solidFill>
                        <a:schemeClr val="accent5">
                          <a:lumMod val="50000"/>
                        </a:schemeClr>
                      </a:solidFill>
                      <a:prstDash val="sysDashDot"/>
                      <a:round/>
                      <a:headEnd type="none" w="med" len="med"/>
                      <a:tailEnd type="none" w="med" len="med"/>
                    </a:lnT>
                    <a:solidFill>
                      <a:schemeClr val="bg1"/>
                    </a:solidFill>
                  </a:tcPr>
                </a:tc>
                <a:tc>
                  <a:txBody>
                    <a:bodyPr/>
                    <a:lstStyle/>
                    <a:p>
                      <a:pPr algn="ctr"/>
                      <a:r>
                        <a:rPr lang="en-GB" sz="2000" b="0" dirty="0" err="1">
                          <a:solidFill>
                            <a:srgbClr val="115076"/>
                          </a:solidFill>
                        </a:rPr>
                        <a:t>arbeitslos</a:t>
                      </a:r>
                      <a:endParaRPr lang="en-GB" sz="2000" b="0" dirty="0">
                        <a:solidFill>
                          <a:srgbClr val="115076"/>
                        </a:solidFill>
                      </a:endParaRPr>
                    </a:p>
                  </a:txBody>
                  <a:tcPr anchor="ctr">
                    <a:lnT w="12700" cap="flat" cmpd="sng" algn="ctr">
                      <a:solidFill>
                        <a:schemeClr val="accent5">
                          <a:lumMod val="50000"/>
                        </a:schemeClr>
                      </a:solidFill>
                      <a:prstDash val="sysDashDot"/>
                      <a:round/>
                      <a:headEnd type="none" w="med" len="med"/>
                      <a:tailEnd type="none" w="med" len="med"/>
                    </a:lnT>
                    <a:solidFill>
                      <a:schemeClr val="bg1"/>
                    </a:solidFill>
                  </a:tcPr>
                </a:tc>
                <a:tc>
                  <a:txBody>
                    <a:bodyPr/>
                    <a:lstStyle/>
                    <a:p>
                      <a:pPr algn="ctr"/>
                      <a:r>
                        <a:rPr lang="en-GB" sz="2000" b="0" dirty="0" err="1">
                          <a:solidFill>
                            <a:srgbClr val="115076"/>
                          </a:solidFill>
                        </a:rPr>
                        <a:t>Zusammen-arbeit</a:t>
                      </a:r>
                      <a:endParaRPr lang="en-GB" sz="2000" b="0" dirty="0">
                        <a:solidFill>
                          <a:srgbClr val="115076"/>
                        </a:solidFill>
                      </a:endParaRPr>
                    </a:p>
                  </a:txBody>
                  <a:tcPr anchor="ctr">
                    <a:lnT w="12700" cap="flat" cmpd="sng" algn="ctr">
                      <a:solidFill>
                        <a:schemeClr val="accent5">
                          <a:lumMod val="50000"/>
                        </a:schemeClr>
                      </a:solidFill>
                      <a:prstDash val="sysDashDot"/>
                      <a:round/>
                      <a:headEnd type="none" w="med" len="med"/>
                      <a:tailEnd type="none" w="med" len="med"/>
                    </a:lnT>
                    <a:solidFill>
                      <a:schemeClr val="bg1"/>
                    </a:solidFill>
                  </a:tcPr>
                </a:tc>
                <a:tc>
                  <a:txBody>
                    <a:bodyPr/>
                    <a:lstStyle/>
                    <a:p>
                      <a:pPr algn="ctr"/>
                      <a:r>
                        <a:rPr lang="en-GB" sz="2000" b="0" dirty="0" err="1">
                          <a:solidFill>
                            <a:srgbClr val="115076"/>
                          </a:solidFill>
                        </a:rPr>
                        <a:t>arbeite</a:t>
                      </a:r>
                      <a:endParaRPr lang="en-GB" sz="2000" b="0" dirty="0">
                        <a:solidFill>
                          <a:srgbClr val="115076"/>
                        </a:solidFill>
                      </a:endParaRPr>
                    </a:p>
                  </a:txBody>
                  <a:tcPr anchor="ctr">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solidFill>
                      <a:schemeClr val="bg1"/>
                    </a:solidFill>
                  </a:tcPr>
                </a:tc>
                <a:extLst>
                  <a:ext uri="{0D108BD9-81ED-4DB2-BD59-A6C34878D82A}">
                    <a16:rowId xmlns:a16="http://schemas.microsoft.com/office/drawing/2014/main" val="1323802792"/>
                  </a:ext>
                </a:extLst>
              </a:tr>
              <a:tr h="931669">
                <a:tc>
                  <a:txBody>
                    <a:bodyPr/>
                    <a:lstStyle/>
                    <a:p>
                      <a:pPr algn="ctr"/>
                      <a:r>
                        <a:rPr lang="en-GB" sz="2000" b="0" dirty="0" err="1">
                          <a:solidFill>
                            <a:srgbClr val="115076"/>
                          </a:solidFill>
                        </a:rPr>
                        <a:t>arbeiten</a:t>
                      </a:r>
                      <a:endParaRPr lang="en-GB" sz="2000" b="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000" b="0" dirty="0">
                          <a:solidFill>
                            <a:srgbClr val="115076"/>
                          </a:solidFill>
                        </a:rPr>
                        <a:t>Mitarbeiter</a:t>
                      </a:r>
                    </a:p>
                  </a:txBody>
                  <a:tcPr anchor="ctr">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000" b="0" dirty="0" err="1">
                          <a:solidFill>
                            <a:srgbClr val="115076"/>
                          </a:solidFill>
                        </a:rPr>
                        <a:t>Arbeitsplatz</a:t>
                      </a:r>
                      <a:endParaRPr lang="en-GB" sz="2000" b="0" dirty="0">
                        <a:solidFill>
                          <a:srgbClr val="115076"/>
                        </a:solidFill>
                      </a:endParaRPr>
                    </a:p>
                  </a:txBody>
                  <a:tcPr anchor="ctr">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000" b="0" dirty="0">
                          <a:solidFill>
                            <a:srgbClr val="115076"/>
                          </a:solidFill>
                        </a:rPr>
                        <a:t>Arbeit</a:t>
                      </a:r>
                    </a:p>
                  </a:txBody>
                  <a:tcPr anchor="ctr">
                    <a:lnR w="12700" cap="flat" cmpd="sng" algn="ctr">
                      <a:solidFill>
                        <a:schemeClr val="accent5">
                          <a:lumMod val="50000"/>
                        </a:schemeClr>
                      </a:solidFill>
                      <a:prstDash val="sysDashDot"/>
                      <a:round/>
                      <a:headEnd type="none" w="med" len="med"/>
                      <a:tailEnd type="none" w="med" len="med"/>
                    </a:lnR>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1037054978"/>
                  </a:ext>
                </a:extLst>
              </a:tr>
            </a:tbl>
          </a:graphicData>
        </a:graphic>
      </p:graphicFrame>
      <p:sp>
        <p:nvSpPr>
          <p:cNvPr id="12" name="Rectangle: Rounded Corners 11">
            <a:extLst>
              <a:ext uri="{FF2B5EF4-FFF2-40B4-BE49-F238E27FC236}">
                <a16:creationId xmlns:a16="http://schemas.microsoft.com/office/drawing/2014/main" id="{7043C399-9EFC-4931-AD0A-C63E6B40A23E}"/>
              </a:ext>
            </a:extLst>
          </p:cNvPr>
          <p:cNvSpPr/>
          <p:nvPr/>
        </p:nvSpPr>
        <p:spPr>
          <a:xfrm>
            <a:off x="2756495" y="1800485"/>
            <a:ext cx="1500298" cy="44823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a:t>
            </a:r>
          </a:p>
        </p:txBody>
      </p:sp>
      <p:sp>
        <p:nvSpPr>
          <p:cNvPr id="13" name="Rectangle: Rounded Corners 12">
            <a:extLst>
              <a:ext uri="{FF2B5EF4-FFF2-40B4-BE49-F238E27FC236}">
                <a16:creationId xmlns:a16="http://schemas.microsoft.com/office/drawing/2014/main" id="{E89D65E6-5E01-4C4C-96EE-CF1C6F6CE487}"/>
              </a:ext>
            </a:extLst>
          </p:cNvPr>
          <p:cNvSpPr/>
          <p:nvPr/>
        </p:nvSpPr>
        <p:spPr>
          <a:xfrm>
            <a:off x="2236541" y="2197798"/>
            <a:ext cx="1500298" cy="44823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a:t>
            </a:r>
          </a:p>
        </p:txBody>
      </p:sp>
      <p:sp>
        <p:nvSpPr>
          <p:cNvPr id="14" name="Rectangle: Rounded Corners 13">
            <a:extLst>
              <a:ext uri="{FF2B5EF4-FFF2-40B4-BE49-F238E27FC236}">
                <a16:creationId xmlns:a16="http://schemas.microsoft.com/office/drawing/2014/main" id="{99BEB650-3E38-4868-B4D6-B7F7DA9AF7E3}"/>
              </a:ext>
            </a:extLst>
          </p:cNvPr>
          <p:cNvSpPr/>
          <p:nvPr/>
        </p:nvSpPr>
        <p:spPr>
          <a:xfrm>
            <a:off x="4292651" y="2197797"/>
            <a:ext cx="1194055" cy="44823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a:t>
            </a:r>
          </a:p>
        </p:txBody>
      </p:sp>
      <p:sp>
        <p:nvSpPr>
          <p:cNvPr id="15" name="Rectangle: Rounded Corners 14">
            <a:extLst>
              <a:ext uri="{FF2B5EF4-FFF2-40B4-BE49-F238E27FC236}">
                <a16:creationId xmlns:a16="http://schemas.microsoft.com/office/drawing/2014/main" id="{69EA4AE3-5A1E-451B-BB9C-C55D8D87240B}"/>
              </a:ext>
            </a:extLst>
          </p:cNvPr>
          <p:cNvSpPr/>
          <p:nvPr/>
        </p:nvSpPr>
        <p:spPr>
          <a:xfrm>
            <a:off x="195781" y="2936650"/>
            <a:ext cx="2798431" cy="44823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___________.</a:t>
            </a:r>
          </a:p>
        </p:txBody>
      </p:sp>
      <p:sp>
        <p:nvSpPr>
          <p:cNvPr id="16" name="Rectangle: Rounded Corners 15">
            <a:extLst>
              <a:ext uri="{FF2B5EF4-FFF2-40B4-BE49-F238E27FC236}">
                <a16:creationId xmlns:a16="http://schemas.microsoft.com/office/drawing/2014/main" id="{72131799-A52F-4237-9F1A-9763A9A49B9E}"/>
              </a:ext>
            </a:extLst>
          </p:cNvPr>
          <p:cNvSpPr/>
          <p:nvPr/>
        </p:nvSpPr>
        <p:spPr>
          <a:xfrm>
            <a:off x="4048438" y="2951076"/>
            <a:ext cx="1682479" cy="448235"/>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a:t>
            </a:r>
          </a:p>
        </p:txBody>
      </p:sp>
      <p:pic>
        <p:nvPicPr>
          <p:cNvPr id="11" name="Graphic 10" descr="Connections">
            <a:extLst>
              <a:ext uri="{FF2B5EF4-FFF2-40B4-BE49-F238E27FC236}">
                <a16:creationId xmlns:a16="http://schemas.microsoft.com/office/drawing/2014/main" id="{422A13B6-4371-432D-8CC0-FA173AC2E1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69976" y="209761"/>
            <a:ext cx="914400" cy="914400"/>
          </a:xfrm>
          <a:prstGeom prst="rect">
            <a:avLst/>
          </a:prstGeom>
        </p:spPr>
      </p:pic>
    </p:spTree>
    <p:extLst>
      <p:ext uri="{BB962C8B-B14F-4D97-AF65-F5344CB8AC3E}">
        <p14:creationId xmlns:p14="http://schemas.microsoft.com/office/powerpoint/2010/main" val="31739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7A89D25A-7162-4828-94A0-EDF7F0C5B97B}"/>
              </a:ext>
            </a:extLst>
          </p:cNvPr>
          <p:cNvGraphicFramePr>
            <a:graphicFrameLocks noGrp="1"/>
          </p:cNvGraphicFramePr>
          <p:nvPr>
            <p:extLst>
              <p:ext uri="{D42A27DB-BD31-4B8C-83A1-F6EECF244321}">
                <p14:modId xmlns:p14="http://schemas.microsoft.com/office/powerpoint/2010/main" val="4196530566"/>
              </p:ext>
            </p:extLst>
          </p:nvPr>
        </p:nvGraphicFramePr>
        <p:xfrm>
          <a:off x="235751" y="1101098"/>
          <a:ext cx="11720500" cy="4975910"/>
        </p:xfrm>
        <a:graphic>
          <a:graphicData uri="http://schemas.openxmlformats.org/drawingml/2006/table">
            <a:tbl>
              <a:tblPr firstRow="1" bandRow="1">
                <a:tableStyleId>{5940675A-B579-460E-94D1-54222C63F5DA}</a:tableStyleId>
              </a:tblPr>
              <a:tblGrid>
                <a:gridCol w="2930125">
                  <a:extLst>
                    <a:ext uri="{9D8B030D-6E8A-4147-A177-3AD203B41FA5}">
                      <a16:colId xmlns:a16="http://schemas.microsoft.com/office/drawing/2014/main" val="4218511066"/>
                    </a:ext>
                  </a:extLst>
                </a:gridCol>
                <a:gridCol w="2930125">
                  <a:extLst>
                    <a:ext uri="{9D8B030D-6E8A-4147-A177-3AD203B41FA5}">
                      <a16:colId xmlns:a16="http://schemas.microsoft.com/office/drawing/2014/main" val="1421711129"/>
                    </a:ext>
                  </a:extLst>
                </a:gridCol>
                <a:gridCol w="2930125">
                  <a:extLst>
                    <a:ext uri="{9D8B030D-6E8A-4147-A177-3AD203B41FA5}">
                      <a16:colId xmlns:a16="http://schemas.microsoft.com/office/drawing/2014/main" val="2997456581"/>
                    </a:ext>
                  </a:extLst>
                </a:gridCol>
                <a:gridCol w="2930125">
                  <a:extLst>
                    <a:ext uri="{9D8B030D-6E8A-4147-A177-3AD203B41FA5}">
                      <a16:colId xmlns:a16="http://schemas.microsoft.com/office/drawing/2014/main" val="1216760198"/>
                    </a:ext>
                  </a:extLst>
                </a:gridCol>
              </a:tblGrid>
              <a:tr h="995182">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005845780"/>
                  </a:ext>
                </a:extLst>
              </a:tr>
              <a:tr h="99518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117481603"/>
                  </a:ext>
                </a:extLst>
              </a:tr>
              <a:tr h="995182">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548373279"/>
                  </a:ext>
                </a:extLst>
              </a:tr>
              <a:tr h="995182">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26786343"/>
                  </a:ext>
                </a:extLst>
              </a:tr>
              <a:tr h="995182">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4029806084"/>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0303"/>
            <a:ext cx="2743200" cy="869950"/>
          </a:xfrm>
          <a:prstGeom prst="rect">
            <a:avLst/>
          </a:prstGeom>
        </p:spPr>
      </p:pic>
      <p:sp>
        <p:nvSpPr>
          <p:cNvPr id="4" name="Title 3"/>
          <p:cNvSpPr>
            <a:spLocks noGrp="1"/>
          </p:cNvSpPr>
          <p:nvPr>
            <p:ph type="title"/>
          </p:nvPr>
        </p:nvSpPr>
        <p:spPr>
          <a:xfrm>
            <a:off x="0" y="168433"/>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036798" y="247046"/>
            <a:ext cx="292209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848455" y="197528"/>
            <a:ext cx="5563891" cy="461665"/>
          </a:xfrm>
          <a:prstGeom prst="rect">
            <a:avLst/>
          </a:prstGeom>
          <a:noFill/>
        </p:spPr>
        <p:txBody>
          <a:bodyPr wrap="square" rtlCol="0">
            <a:spAutoFit/>
          </a:bodyPr>
          <a:lstStyle/>
          <a:p>
            <a:r>
              <a:rPr lang="en-US" sz="2400" dirty="0">
                <a:solidFill>
                  <a:schemeClr val="accent5">
                    <a:lumMod val="50000"/>
                  </a:schemeClr>
                </a:solidFill>
              </a:rPr>
              <a:t>Wie </a:t>
            </a:r>
            <a:r>
              <a:rPr lang="en-US" sz="2400" dirty="0" err="1">
                <a:solidFill>
                  <a:schemeClr val="accent5">
                    <a:lumMod val="50000"/>
                  </a:schemeClr>
                </a:solidFill>
              </a:rPr>
              <a:t>heißen</a:t>
            </a:r>
            <a:r>
              <a:rPr lang="en-US" sz="2400" dirty="0">
                <a:solidFill>
                  <a:schemeClr val="accent5">
                    <a:lumMod val="50000"/>
                  </a:schemeClr>
                </a:solidFill>
              </a:rPr>
              <a:t> die </a:t>
            </a:r>
            <a:r>
              <a:rPr lang="en-US" sz="2400" dirty="0" err="1">
                <a:solidFill>
                  <a:schemeClr val="accent5">
                    <a:lumMod val="50000"/>
                  </a:schemeClr>
                </a:solidFill>
              </a:rPr>
              <a:t>Wörter</a:t>
            </a:r>
            <a:r>
              <a:rPr lang="en-US" sz="2400" dirty="0">
                <a:solidFill>
                  <a:schemeClr val="accent5">
                    <a:lumMod val="50000"/>
                  </a:schemeClr>
                </a:solidFill>
              </a:rPr>
              <a:t> auf Deutsch?</a:t>
            </a:r>
          </a:p>
        </p:txBody>
      </p:sp>
      <p:sp>
        <p:nvSpPr>
          <p:cNvPr id="6" name="Rectangle 5">
            <a:extLst>
              <a:ext uri="{FF2B5EF4-FFF2-40B4-BE49-F238E27FC236}">
                <a16:creationId xmlns:a16="http://schemas.microsoft.com/office/drawing/2014/main" id="{6E7AA284-EE71-4AB3-8079-6ABFDF387E47}"/>
              </a:ext>
            </a:extLst>
          </p:cNvPr>
          <p:cNvSpPr/>
          <p:nvPr/>
        </p:nvSpPr>
        <p:spPr>
          <a:xfrm>
            <a:off x="235749" y="110158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a:t>
            </a:r>
          </a:p>
        </p:txBody>
      </p:sp>
      <p:sp>
        <p:nvSpPr>
          <p:cNvPr id="8" name="Rectangle 7">
            <a:extLst>
              <a:ext uri="{FF2B5EF4-FFF2-40B4-BE49-F238E27FC236}">
                <a16:creationId xmlns:a16="http://schemas.microsoft.com/office/drawing/2014/main" id="{FA2EC06A-B078-4488-A472-1D0F94EF1F49}"/>
              </a:ext>
            </a:extLst>
          </p:cNvPr>
          <p:cNvSpPr/>
          <p:nvPr/>
        </p:nvSpPr>
        <p:spPr>
          <a:xfrm>
            <a:off x="235749" y="2100261"/>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2</a:t>
            </a:r>
          </a:p>
        </p:txBody>
      </p:sp>
      <p:sp>
        <p:nvSpPr>
          <p:cNvPr id="9" name="Rectangle 8">
            <a:extLst>
              <a:ext uri="{FF2B5EF4-FFF2-40B4-BE49-F238E27FC236}">
                <a16:creationId xmlns:a16="http://schemas.microsoft.com/office/drawing/2014/main" id="{7AB63A4B-E6C6-4944-8921-A623C077A20C}"/>
              </a:ext>
            </a:extLst>
          </p:cNvPr>
          <p:cNvSpPr/>
          <p:nvPr/>
        </p:nvSpPr>
        <p:spPr>
          <a:xfrm>
            <a:off x="235749" y="3100185"/>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3</a:t>
            </a:r>
          </a:p>
        </p:txBody>
      </p:sp>
      <p:sp>
        <p:nvSpPr>
          <p:cNvPr id="10" name="Rectangle 9">
            <a:extLst>
              <a:ext uri="{FF2B5EF4-FFF2-40B4-BE49-F238E27FC236}">
                <a16:creationId xmlns:a16="http://schemas.microsoft.com/office/drawing/2014/main" id="{F8449627-B323-4020-8C65-176B6A92998D}"/>
              </a:ext>
            </a:extLst>
          </p:cNvPr>
          <p:cNvSpPr/>
          <p:nvPr/>
        </p:nvSpPr>
        <p:spPr>
          <a:xfrm>
            <a:off x="235749" y="4087977"/>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4</a:t>
            </a:r>
          </a:p>
        </p:txBody>
      </p:sp>
      <p:sp>
        <p:nvSpPr>
          <p:cNvPr id="11" name="Rectangle 10">
            <a:extLst>
              <a:ext uri="{FF2B5EF4-FFF2-40B4-BE49-F238E27FC236}">
                <a16:creationId xmlns:a16="http://schemas.microsoft.com/office/drawing/2014/main" id="{A959A256-62F6-4061-A408-C8612EA65EEA}"/>
              </a:ext>
            </a:extLst>
          </p:cNvPr>
          <p:cNvSpPr/>
          <p:nvPr/>
        </p:nvSpPr>
        <p:spPr>
          <a:xfrm>
            <a:off x="235749" y="5089216"/>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5</a:t>
            </a:r>
          </a:p>
        </p:txBody>
      </p:sp>
      <p:sp>
        <p:nvSpPr>
          <p:cNvPr id="12" name="Rectangle 11">
            <a:extLst>
              <a:ext uri="{FF2B5EF4-FFF2-40B4-BE49-F238E27FC236}">
                <a16:creationId xmlns:a16="http://schemas.microsoft.com/office/drawing/2014/main" id="{1D87F1AC-CA63-49AA-8CB9-7425BFEF9271}"/>
              </a:ext>
            </a:extLst>
          </p:cNvPr>
          <p:cNvSpPr/>
          <p:nvPr/>
        </p:nvSpPr>
        <p:spPr>
          <a:xfrm>
            <a:off x="3169854" y="110109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6</a:t>
            </a:r>
          </a:p>
        </p:txBody>
      </p:sp>
      <p:sp>
        <p:nvSpPr>
          <p:cNvPr id="14" name="Rectangle 13">
            <a:extLst>
              <a:ext uri="{FF2B5EF4-FFF2-40B4-BE49-F238E27FC236}">
                <a16:creationId xmlns:a16="http://schemas.microsoft.com/office/drawing/2014/main" id="{7AEE87AF-34C4-47C7-9D5D-1721630AED6F}"/>
              </a:ext>
            </a:extLst>
          </p:cNvPr>
          <p:cNvSpPr/>
          <p:nvPr/>
        </p:nvSpPr>
        <p:spPr>
          <a:xfrm>
            <a:off x="3169854" y="208972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7</a:t>
            </a:r>
          </a:p>
        </p:txBody>
      </p:sp>
      <p:sp>
        <p:nvSpPr>
          <p:cNvPr id="15" name="Rectangle 14">
            <a:extLst>
              <a:ext uri="{FF2B5EF4-FFF2-40B4-BE49-F238E27FC236}">
                <a16:creationId xmlns:a16="http://schemas.microsoft.com/office/drawing/2014/main" id="{A51B7F70-4DA2-4B55-B4D2-9DC6E959FF45}"/>
              </a:ext>
            </a:extLst>
          </p:cNvPr>
          <p:cNvSpPr/>
          <p:nvPr/>
        </p:nvSpPr>
        <p:spPr>
          <a:xfrm>
            <a:off x="3169854" y="308965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8</a:t>
            </a:r>
          </a:p>
        </p:txBody>
      </p:sp>
      <p:sp>
        <p:nvSpPr>
          <p:cNvPr id="16" name="Rectangle 15">
            <a:extLst>
              <a:ext uri="{FF2B5EF4-FFF2-40B4-BE49-F238E27FC236}">
                <a16:creationId xmlns:a16="http://schemas.microsoft.com/office/drawing/2014/main" id="{EC0FB043-D828-4513-964E-1EAB846D1B3B}"/>
              </a:ext>
            </a:extLst>
          </p:cNvPr>
          <p:cNvSpPr/>
          <p:nvPr/>
        </p:nvSpPr>
        <p:spPr>
          <a:xfrm>
            <a:off x="3169854" y="407744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9</a:t>
            </a:r>
          </a:p>
        </p:txBody>
      </p:sp>
      <p:sp>
        <p:nvSpPr>
          <p:cNvPr id="17" name="Rectangle 16">
            <a:extLst>
              <a:ext uri="{FF2B5EF4-FFF2-40B4-BE49-F238E27FC236}">
                <a16:creationId xmlns:a16="http://schemas.microsoft.com/office/drawing/2014/main" id="{2039DE3E-DCF8-48AA-86BF-7A385F9F491D}"/>
              </a:ext>
            </a:extLst>
          </p:cNvPr>
          <p:cNvSpPr/>
          <p:nvPr/>
        </p:nvSpPr>
        <p:spPr>
          <a:xfrm>
            <a:off x="3169854" y="507868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10</a:t>
            </a:r>
          </a:p>
        </p:txBody>
      </p:sp>
      <p:sp>
        <p:nvSpPr>
          <p:cNvPr id="18" name="Rectangle 17">
            <a:extLst>
              <a:ext uri="{FF2B5EF4-FFF2-40B4-BE49-F238E27FC236}">
                <a16:creationId xmlns:a16="http://schemas.microsoft.com/office/drawing/2014/main" id="{93F42215-833D-41E4-8F9C-F4A683B38CA2}"/>
              </a:ext>
            </a:extLst>
          </p:cNvPr>
          <p:cNvSpPr/>
          <p:nvPr/>
        </p:nvSpPr>
        <p:spPr>
          <a:xfrm>
            <a:off x="6103959" y="110158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11</a:t>
            </a:r>
          </a:p>
        </p:txBody>
      </p:sp>
      <p:sp>
        <p:nvSpPr>
          <p:cNvPr id="19" name="Rectangle 18">
            <a:extLst>
              <a:ext uri="{FF2B5EF4-FFF2-40B4-BE49-F238E27FC236}">
                <a16:creationId xmlns:a16="http://schemas.microsoft.com/office/drawing/2014/main" id="{BB2363CE-EF6F-46EA-A847-92D27CFC59D6}"/>
              </a:ext>
            </a:extLst>
          </p:cNvPr>
          <p:cNvSpPr/>
          <p:nvPr/>
        </p:nvSpPr>
        <p:spPr>
          <a:xfrm>
            <a:off x="6103959" y="2100261"/>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12</a:t>
            </a:r>
          </a:p>
        </p:txBody>
      </p:sp>
      <p:sp>
        <p:nvSpPr>
          <p:cNvPr id="20" name="Rectangle 19">
            <a:extLst>
              <a:ext uri="{FF2B5EF4-FFF2-40B4-BE49-F238E27FC236}">
                <a16:creationId xmlns:a16="http://schemas.microsoft.com/office/drawing/2014/main" id="{2AC2EA6F-E72D-4563-BB70-5CC4E1969FEC}"/>
              </a:ext>
            </a:extLst>
          </p:cNvPr>
          <p:cNvSpPr/>
          <p:nvPr/>
        </p:nvSpPr>
        <p:spPr>
          <a:xfrm>
            <a:off x="6103959" y="3100185"/>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13</a:t>
            </a:r>
          </a:p>
        </p:txBody>
      </p:sp>
      <p:sp>
        <p:nvSpPr>
          <p:cNvPr id="21" name="Rectangle 20">
            <a:extLst>
              <a:ext uri="{FF2B5EF4-FFF2-40B4-BE49-F238E27FC236}">
                <a16:creationId xmlns:a16="http://schemas.microsoft.com/office/drawing/2014/main" id="{075BA474-FEDD-4AFA-A94B-97B7D5AFFD3B}"/>
              </a:ext>
            </a:extLst>
          </p:cNvPr>
          <p:cNvSpPr/>
          <p:nvPr/>
        </p:nvSpPr>
        <p:spPr>
          <a:xfrm>
            <a:off x="6103959" y="4087977"/>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14</a:t>
            </a:r>
          </a:p>
        </p:txBody>
      </p:sp>
      <p:sp>
        <p:nvSpPr>
          <p:cNvPr id="22" name="Rectangle 21">
            <a:extLst>
              <a:ext uri="{FF2B5EF4-FFF2-40B4-BE49-F238E27FC236}">
                <a16:creationId xmlns:a16="http://schemas.microsoft.com/office/drawing/2014/main" id="{73CC51B1-F261-479C-8F4B-C389E211AB8B}"/>
              </a:ext>
            </a:extLst>
          </p:cNvPr>
          <p:cNvSpPr/>
          <p:nvPr/>
        </p:nvSpPr>
        <p:spPr>
          <a:xfrm>
            <a:off x="6103959" y="5089216"/>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15</a:t>
            </a:r>
          </a:p>
        </p:txBody>
      </p:sp>
      <p:sp>
        <p:nvSpPr>
          <p:cNvPr id="23" name="Rectangle 22">
            <a:extLst>
              <a:ext uri="{FF2B5EF4-FFF2-40B4-BE49-F238E27FC236}">
                <a16:creationId xmlns:a16="http://schemas.microsoft.com/office/drawing/2014/main" id="{D97191B6-71E2-45A0-9FAA-F908CD1F071E}"/>
              </a:ext>
            </a:extLst>
          </p:cNvPr>
          <p:cNvSpPr/>
          <p:nvPr/>
        </p:nvSpPr>
        <p:spPr>
          <a:xfrm>
            <a:off x="9038064" y="110109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16</a:t>
            </a:r>
          </a:p>
        </p:txBody>
      </p:sp>
      <p:sp>
        <p:nvSpPr>
          <p:cNvPr id="24" name="Rectangle 23">
            <a:extLst>
              <a:ext uri="{FF2B5EF4-FFF2-40B4-BE49-F238E27FC236}">
                <a16:creationId xmlns:a16="http://schemas.microsoft.com/office/drawing/2014/main" id="{6E9FA11B-C886-47F6-9A81-76F3294CF53F}"/>
              </a:ext>
            </a:extLst>
          </p:cNvPr>
          <p:cNvSpPr/>
          <p:nvPr/>
        </p:nvSpPr>
        <p:spPr>
          <a:xfrm>
            <a:off x="9038064" y="2089728"/>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17</a:t>
            </a:r>
          </a:p>
        </p:txBody>
      </p:sp>
      <p:sp>
        <p:nvSpPr>
          <p:cNvPr id="25" name="Rectangle 24">
            <a:extLst>
              <a:ext uri="{FF2B5EF4-FFF2-40B4-BE49-F238E27FC236}">
                <a16:creationId xmlns:a16="http://schemas.microsoft.com/office/drawing/2014/main" id="{885FAD2F-DAF3-4059-B219-466B142901D3}"/>
              </a:ext>
            </a:extLst>
          </p:cNvPr>
          <p:cNvSpPr/>
          <p:nvPr/>
        </p:nvSpPr>
        <p:spPr>
          <a:xfrm>
            <a:off x="9038064" y="3089652"/>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18</a:t>
            </a:r>
          </a:p>
        </p:txBody>
      </p:sp>
      <p:sp>
        <p:nvSpPr>
          <p:cNvPr id="26" name="Rectangle 25">
            <a:extLst>
              <a:ext uri="{FF2B5EF4-FFF2-40B4-BE49-F238E27FC236}">
                <a16:creationId xmlns:a16="http://schemas.microsoft.com/office/drawing/2014/main" id="{4892F96E-C891-4848-A036-5B23ABEF3AF6}"/>
              </a:ext>
            </a:extLst>
          </p:cNvPr>
          <p:cNvSpPr/>
          <p:nvPr/>
        </p:nvSpPr>
        <p:spPr>
          <a:xfrm>
            <a:off x="9038064" y="4077444"/>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19</a:t>
            </a:r>
          </a:p>
        </p:txBody>
      </p:sp>
      <p:sp>
        <p:nvSpPr>
          <p:cNvPr id="27" name="Rectangle 26">
            <a:extLst>
              <a:ext uri="{FF2B5EF4-FFF2-40B4-BE49-F238E27FC236}">
                <a16:creationId xmlns:a16="http://schemas.microsoft.com/office/drawing/2014/main" id="{70254FB9-B4BB-4469-B2E6-845B34769260}"/>
              </a:ext>
            </a:extLst>
          </p:cNvPr>
          <p:cNvSpPr/>
          <p:nvPr/>
        </p:nvSpPr>
        <p:spPr>
          <a:xfrm>
            <a:off x="9038064" y="5078683"/>
            <a:ext cx="508000" cy="45566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20</a:t>
            </a:r>
          </a:p>
        </p:txBody>
      </p:sp>
      <p:sp>
        <p:nvSpPr>
          <p:cNvPr id="28" name="TextBox 27">
            <a:extLst>
              <a:ext uri="{FF2B5EF4-FFF2-40B4-BE49-F238E27FC236}">
                <a16:creationId xmlns:a16="http://schemas.microsoft.com/office/drawing/2014/main" id="{15DA4AB6-57CF-4669-AA51-977224BFB10A}"/>
              </a:ext>
            </a:extLst>
          </p:cNvPr>
          <p:cNvSpPr txBox="1"/>
          <p:nvPr/>
        </p:nvSpPr>
        <p:spPr>
          <a:xfrm>
            <a:off x="845553" y="1128875"/>
            <a:ext cx="1714500" cy="400110"/>
          </a:xfrm>
          <a:prstGeom prst="rect">
            <a:avLst/>
          </a:prstGeom>
          <a:noFill/>
        </p:spPr>
        <p:txBody>
          <a:bodyPr wrap="square" rtlCol="0">
            <a:spAutoFit/>
          </a:bodyPr>
          <a:lstStyle/>
          <a:p>
            <a:pPr algn="l"/>
            <a:r>
              <a:rPr lang="en-GB" sz="2000" dirty="0">
                <a:solidFill>
                  <a:schemeClr val="accent1">
                    <a:lumMod val="50000"/>
                  </a:schemeClr>
                </a:solidFill>
              </a:rPr>
              <a:t>duty</a:t>
            </a:r>
          </a:p>
        </p:txBody>
      </p:sp>
      <p:sp>
        <p:nvSpPr>
          <p:cNvPr id="29" name="TextBox 28">
            <a:extLst>
              <a:ext uri="{FF2B5EF4-FFF2-40B4-BE49-F238E27FC236}">
                <a16:creationId xmlns:a16="http://schemas.microsoft.com/office/drawing/2014/main" id="{6EDBC89A-5BA1-4BA8-82FB-3D47735C2A26}"/>
              </a:ext>
            </a:extLst>
          </p:cNvPr>
          <p:cNvSpPr txBox="1"/>
          <p:nvPr/>
        </p:nvSpPr>
        <p:spPr>
          <a:xfrm>
            <a:off x="814688" y="2130309"/>
            <a:ext cx="1714500" cy="400110"/>
          </a:xfrm>
          <a:prstGeom prst="rect">
            <a:avLst/>
          </a:prstGeom>
          <a:noFill/>
        </p:spPr>
        <p:txBody>
          <a:bodyPr wrap="square" rtlCol="0">
            <a:spAutoFit/>
          </a:bodyPr>
          <a:lstStyle/>
          <a:p>
            <a:pPr algn="l"/>
            <a:r>
              <a:rPr lang="en-GB" sz="2000" dirty="0">
                <a:solidFill>
                  <a:schemeClr val="accent1">
                    <a:lumMod val="50000"/>
                  </a:schemeClr>
                </a:solidFill>
              </a:rPr>
              <a:t>to practise</a:t>
            </a:r>
          </a:p>
        </p:txBody>
      </p:sp>
      <p:sp>
        <p:nvSpPr>
          <p:cNvPr id="30" name="TextBox 29">
            <a:extLst>
              <a:ext uri="{FF2B5EF4-FFF2-40B4-BE49-F238E27FC236}">
                <a16:creationId xmlns:a16="http://schemas.microsoft.com/office/drawing/2014/main" id="{AF4E2D55-81C3-40E2-864B-1FF48A93198E}"/>
              </a:ext>
            </a:extLst>
          </p:cNvPr>
          <p:cNvSpPr txBox="1"/>
          <p:nvPr/>
        </p:nvSpPr>
        <p:spPr>
          <a:xfrm>
            <a:off x="814688" y="3127962"/>
            <a:ext cx="1714500" cy="400110"/>
          </a:xfrm>
          <a:prstGeom prst="rect">
            <a:avLst/>
          </a:prstGeom>
          <a:noFill/>
        </p:spPr>
        <p:txBody>
          <a:bodyPr wrap="square" rtlCol="0">
            <a:spAutoFit/>
          </a:bodyPr>
          <a:lstStyle/>
          <a:p>
            <a:pPr algn="l"/>
            <a:r>
              <a:rPr lang="en-GB" sz="2000" dirty="0">
                <a:solidFill>
                  <a:schemeClr val="accent1">
                    <a:lumMod val="50000"/>
                  </a:schemeClr>
                </a:solidFill>
              </a:rPr>
              <a:t>to develop</a:t>
            </a:r>
          </a:p>
        </p:txBody>
      </p:sp>
      <p:sp>
        <p:nvSpPr>
          <p:cNvPr id="32" name="TextBox 31">
            <a:extLst>
              <a:ext uri="{FF2B5EF4-FFF2-40B4-BE49-F238E27FC236}">
                <a16:creationId xmlns:a16="http://schemas.microsoft.com/office/drawing/2014/main" id="{BC17A70F-D572-43AF-BCCA-E8995F33EA43}"/>
              </a:ext>
            </a:extLst>
          </p:cNvPr>
          <p:cNvSpPr txBox="1"/>
          <p:nvPr/>
        </p:nvSpPr>
        <p:spPr>
          <a:xfrm>
            <a:off x="825572" y="4143532"/>
            <a:ext cx="1714500" cy="400110"/>
          </a:xfrm>
          <a:prstGeom prst="rect">
            <a:avLst/>
          </a:prstGeom>
          <a:noFill/>
        </p:spPr>
        <p:txBody>
          <a:bodyPr wrap="square" rtlCol="0">
            <a:spAutoFit/>
          </a:bodyPr>
          <a:lstStyle/>
          <a:p>
            <a:pPr algn="l"/>
            <a:r>
              <a:rPr lang="en-GB" sz="2000" dirty="0">
                <a:solidFill>
                  <a:schemeClr val="accent1">
                    <a:lumMod val="50000"/>
                  </a:schemeClr>
                </a:solidFill>
              </a:rPr>
              <a:t>brought</a:t>
            </a:r>
          </a:p>
        </p:txBody>
      </p:sp>
      <p:sp>
        <p:nvSpPr>
          <p:cNvPr id="33" name="TextBox 32">
            <a:extLst>
              <a:ext uri="{FF2B5EF4-FFF2-40B4-BE49-F238E27FC236}">
                <a16:creationId xmlns:a16="http://schemas.microsoft.com/office/drawing/2014/main" id="{21BEE5A2-FFDC-4487-9832-577627B351F3}"/>
              </a:ext>
            </a:extLst>
          </p:cNvPr>
          <p:cNvSpPr txBox="1"/>
          <p:nvPr/>
        </p:nvSpPr>
        <p:spPr>
          <a:xfrm>
            <a:off x="811171" y="5023888"/>
            <a:ext cx="2592906" cy="707886"/>
          </a:xfrm>
          <a:prstGeom prst="rect">
            <a:avLst/>
          </a:prstGeom>
          <a:noFill/>
        </p:spPr>
        <p:txBody>
          <a:bodyPr wrap="square" rtlCol="0">
            <a:spAutoFit/>
          </a:bodyPr>
          <a:lstStyle/>
          <a:p>
            <a:pPr algn="l"/>
            <a:r>
              <a:rPr lang="en-GB" sz="2000" dirty="0">
                <a:solidFill>
                  <a:schemeClr val="accent1">
                    <a:lumMod val="50000"/>
                  </a:schemeClr>
                </a:solidFill>
              </a:rPr>
              <a:t>to demand, request</a:t>
            </a:r>
          </a:p>
        </p:txBody>
      </p:sp>
      <p:sp>
        <p:nvSpPr>
          <p:cNvPr id="34" name="TextBox 33">
            <a:extLst>
              <a:ext uri="{FF2B5EF4-FFF2-40B4-BE49-F238E27FC236}">
                <a16:creationId xmlns:a16="http://schemas.microsoft.com/office/drawing/2014/main" id="{DEE02A07-5883-4CF3-A7B8-0D646CA68CAF}"/>
              </a:ext>
            </a:extLst>
          </p:cNvPr>
          <p:cNvSpPr txBox="1"/>
          <p:nvPr/>
        </p:nvSpPr>
        <p:spPr>
          <a:xfrm>
            <a:off x="3883244" y="1180427"/>
            <a:ext cx="1714500" cy="400110"/>
          </a:xfrm>
          <a:prstGeom prst="rect">
            <a:avLst/>
          </a:prstGeom>
          <a:noFill/>
        </p:spPr>
        <p:txBody>
          <a:bodyPr wrap="square" rtlCol="0">
            <a:spAutoFit/>
          </a:bodyPr>
          <a:lstStyle/>
          <a:p>
            <a:pPr algn="l"/>
            <a:r>
              <a:rPr lang="en-GB" sz="2000" dirty="0">
                <a:solidFill>
                  <a:schemeClr val="accent1">
                    <a:lumMod val="50000"/>
                  </a:schemeClr>
                </a:solidFill>
              </a:rPr>
              <a:t>at least</a:t>
            </a:r>
          </a:p>
        </p:txBody>
      </p:sp>
      <p:sp>
        <p:nvSpPr>
          <p:cNvPr id="35" name="TextBox 34">
            <a:extLst>
              <a:ext uri="{FF2B5EF4-FFF2-40B4-BE49-F238E27FC236}">
                <a16:creationId xmlns:a16="http://schemas.microsoft.com/office/drawing/2014/main" id="{E6A35D63-1FC0-4049-9646-4B84E6687FCD}"/>
              </a:ext>
            </a:extLst>
          </p:cNvPr>
          <p:cNvSpPr txBox="1"/>
          <p:nvPr/>
        </p:nvSpPr>
        <p:spPr>
          <a:xfrm>
            <a:off x="3852379" y="2181861"/>
            <a:ext cx="1714500" cy="400110"/>
          </a:xfrm>
          <a:prstGeom prst="rect">
            <a:avLst/>
          </a:prstGeom>
          <a:noFill/>
        </p:spPr>
        <p:txBody>
          <a:bodyPr wrap="square" rtlCol="0">
            <a:spAutoFit/>
          </a:bodyPr>
          <a:lstStyle/>
          <a:p>
            <a:pPr algn="l"/>
            <a:r>
              <a:rPr lang="en-GB" sz="2000" dirty="0">
                <a:solidFill>
                  <a:schemeClr val="accent1">
                    <a:lumMod val="50000"/>
                  </a:schemeClr>
                </a:solidFill>
              </a:rPr>
              <a:t>present</a:t>
            </a:r>
          </a:p>
        </p:txBody>
      </p:sp>
      <p:sp>
        <p:nvSpPr>
          <p:cNvPr id="36" name="TextBox 35">
            <a:extLst>
              <a:ext uri="{FF2B5EF4-FFF2-40B4-BE49-F238E27FC236}">
                <a16:creationId xmlns:a16="http://schemas.microsoft.com/office/drawing/2014/main" id="{F0E9F3F2-0547-4DC4-89E5-1252E2E20949}"/>
              </a:ext>
            </a:extLst>
          </p:cNvPr>
          <p:cNvSpPr txBox="1"/>
          <p:nvPr/>
        </p:nvSpPr>
        <p:spPr>
          <a:xfrm>
            <a:off x="3852379" y="3179514"/>
            <a:ext cx="1714500" cy="400110"/>
          </a:xfrm>
          <a:prstGeom prst="rect">
            <a:avLst/>
          </a:prstGeom>
          <a:noFill/>
        </p:spPr>
        <p:txBody>
          <a:bodyPr wrap="square" rtlCol="0">
            <a:spAutoFit/>
          </a:bodyPr>
          <a:lstStyle/>
          <a:p>
            <a:pPr algn="l"/>
            <a:r>
              <a:rPr lang="en-GB" sz="2000" dirty="0">
                <a:solidFill>
                  <a:schemeClr val="accent1">
                    <a:lumMod val="50000"/>
                  </a:schemeClr>
                </a:solidFill>
              </a:rPr>
              <a:t>loud</a:t>
            </a:r>
          </a:p>
        </p:txBody>
      </p:sp>
      <p:sp>
        <p:nvSpPr>
          <p:cNvPr id="37" name="TextBox 36">
            <a:extLst>
              <a:ext uri="{FF2B5EF4-FFF2-40B4-BE49-F238E27FC236}">
                <a16:creationId xmlns:a16="http://schemas.microsoft.com/office/drawing/2014/main" id="{343E5300-85AF-4E55-AC96-EAFA6D75A20D}"/>
              </a:ext>
            </a:extLst>
          </p:cNvPr>
          <p:cNvSpPr txBox="1"/>
          <p:nvPr/>
        </p:nvSpPr>
        <p:spPr>
          <a:xfrm>
            <a:off x="3809284" y="4032081"/>
            <a:ext cx="1714500" cy="707886"/>
          </a:xfrm>
          <a:prstGeom prst="rect">
            <a:avLst/>
          </a:prstGeom>
          <a:noFill/>
        </p:spPr>
        <p:txBody>
          <a:bodyPr wrap="square" rtlCol="0">
            <a:spAutoFit/>
          </a:bodyPr>
          <a:lstStyle/>
          <a:p>
            <a:pPr algn="l"/>
            <a:r>
              <a:rPr lang="en-GB" sz="2000" dirty="0">
                <a:solidFill>
                  <a:schemeClr val="accent1">
                    <a:lumMod val="50000"/>
                  </a:schemeClr>
                </a:solidFill>
              </a:rPr>
              <a:t>to improve, improving</a:t>
            </a:r>
          </a:p>
        </p:txBody>
      </p:sp>
      <p:sp>
        <p:nvSpPr>
          <p:cNvPr id="38" name="TextBox 37">
            <a:extLst>
              <a:ext uri="{FF2B5EF4-FFF2-40B4-BE49-F238E27FC236}">
                <a16:creationId xmlns:a16="http://schemas.microsoft.com/office/drawing/2014/main" id="{B1FFB45D-7A74-4D98-BD33-25A2BEE2721F}"/>
              </a:ext>
            </a:extLst>
          </p:cNvPr>
          <p:cNvSpPr txBox="1"/>
          <p:nvPr/>
        </p:nvSpPr>
        <p:spPr>
          <a:xfrm>
            <a:off x="3779656" y="5185790"/>
            <a:ext cx="1714500" cy="400110"/>
          </a:xfrm>
          <a:prstGeom prst="rect">
            <a:avLst/>
          </a:prstGeom>
          <a:noFill/>
        </p:spPr>
        <p:txBody>
          <a:bodyPr wrap="square" rtlCol="0">
            <a:spAutoFit/>
          </a:bodyPr>
          <a:lstStyle/>
          <a:p>
            <a:pPr algn="l"/>
            <a:r>
              <a:rPr lang="en-GB" sz="2000" dirty="0">
                <a:solidFill>
                  <a:schemeClr val="accent1">
                    <a:lumMod val="50000"/>
                  </a:schemeClr>
                </a:solidFill>
              </a:rPr>
              <a:t>mostly</a:t>
            </a:r>
          </a:p>
        </p:txBody>
      </p:sp>
      <p:sp>
        <p:nvSpPr>
          <p:cNvPr id="39" name="TextBox 38">
            <a:extLst>
              <a:ext uri="{FF2B5EF4-FFF2-40B4-BE49-F238E27FC236}">
                <a16:creationId xmlns:a16="http://schemas.microsoft.com/office/drawing/2014/main" id="{76CF7366-98C9-4CAC-A46F-AD377B6778EF}"/>
              </a:ext>
            </a:extLst>
          </p:cNvPr>
          <p:cNvSpPr txBox="1"/>
          <p:nvPr/>
        </p:nvSpPr>
        <p:spPr>
          <a:xfrm>
            <a:off x="6755380" y="1046525"/>
            <a:ext cx="2235365" cy="707886"/>
          </a:xfrm>
          <a:prstGeom prst="rect">
            <a:avLst/>
          </a:prstGeom>
          <a:noFill/>
        </p:spPr>
        <p:txBody>
          <a:bodyPr wrap="square" rtlCol="0">
            <a:spAutoFit/>
          </a:bodyPr>
          <a:lstStyle/>
          <a:p>
            <a:pPr algn="l"/>
            <a:r>
              <a:rPr lang="en-GB" sz="2000" dirty="0">
                <a:solidFill>
                  <a:schemeClr val="accent1">
                    <a:lumMod val="50000"/>
                  </a:schemeClr>
                </a:solidFill>
              </a:rPr>
              <a:t>to have in mind, be planning</a:t>
            </a:r>
          </a:p>
        </p:txBody>
      </p:sp>
      <p:sp>
        <p:nvSpPr>
          <p:cNvPr id="40" name="TextBox 39">
            <a:extLst>
              <a:ext uri="{FF2B5EF4-FFF2-40B4-BE49-F238E27FC236}">
                <a16:creationId xmlns:a16="http://schemas.microsoft.com/office/drawing/2014/main" id="{E8218E80-7B89-44E1-809E-4D1D18C3D2CD}"/>
              </a:ext>
            </a:extLst>
          </p:cNvPr>
          <p:cNvSpPr txBox="1"/>
          <p:nvPr/>
        </p:nvSpPr>
        <p:spPr>
          <a:xfrm>
            <a:off x="6770569" y="2130309"/>
            <a:ext cx="1714500" cy="400110"/>
          </a:xfrm>
          <a:prstGeom prst="rect">
            <a:avLst/>
          </a:prstGeom>
          <a:noFill/>
        </p:spPr>
        <p:txBody>
          <a:bodyPr wrap="square" rtlCol="0">
            <a:spAutoFit/>
          </a:bodyPr>
          <a:lstStyle/>
          <a:p>
            <a:pPr algn="l"/>
            <a:r>
              <a:rPr lang="en-GB" sz="2000" dirty="0">
                <a:solidFill>
                  <a:schemeClr val="accent1">
                    <a:lumMod val="50000"/>
                  </a:schemeClr>
                </a:solidFill>
              </a:rPr>
              <a:t>to hope</a:t>
            </a:r>
          </a:p>
        </p:txBody>
      </p:sp>
      <p:sp>
        <p:nvSpPr>
          <p:cNvPr id="41" name="TextBox 40">
            <a:extLst>
              <a:ext uri="{FF2B5EF4-FFF2-40B4-BE49-F238E27FC236}">
                <a16:creationId xmlns:a16="http://schemas.microsoft.com/office/drawing/2014/main" id="{CC0BA867-DD69-4762-A8A3-7B592EB5858D}"/>
              </a:ext>
            </a:extLst>
          </p:cNvPr>
          <p:cNvSpPr txBox="1"/>
          <p:nvPr/>
        </p:nvSpPr>
        <p:spPr>
          <a:xfrm>
            <a:off x="6770569" y="3127962"/>
            <a:ext cx="1714500" cy="400110"/>
          </a:xfrm>
          <a:prstGeom prst="rect">
            <a:avLst/>
          </a:prstGeom>
          <a:noFill/>
        </p:spPr>
        <p:txBody>
          <a:bodyPr wrap="square" rtlCol="0">
            <a:spAutoFit/>
          </a:bodyPr>
          <a:lstStyle/>
          <a:p>
            <a:pPr algn="l"/>
            <a:r>
              <a:rPr lang="en-GB" sz="2000" dirty="0">
                <a:solidFill>
                  <a:schemeClr val="accent1">
                    <a:lumMod val="50000"/>
                  </a:schemeClr>
                </a:solidFill>
              </a:rPr>
              <a:t>although</a:t>
            </a:r>
          </a:p>
        </p:txBody>
      </p:sp>
      <p:sp>
        <p:nvSpPr>
          <p:cNvPr id="42" name="TextBox 41">
            <a:extLst>
              <a:ext uri="{FF2B5EF4-FFF2-40B4-BE49-F238E27FC236}">
                <a16:creationId xmlns:a16="http://schemas.microsoft.com/office/drawing/2014/main" id="{D474124D-1DA5-4829-A5D3-758ECF2366ED}"/>
              </a:ext>
            </a:extLst>
          </p:cNvPr>
          <p:cNvSpPr txBox="1"/>
          <p:nvPr/>
        </p:nvSpPr>
        <p:spPr>
          <a:xfrm>
            <a:off x="6781453" y="4143532"/>
            <a:ext cx="1714500" cy="400110"/>
          </a:xfrm>
          <a:prstGeom prst="rect">
            <a:avLst/>
          </a:prstGeom>
          <a:noFill/>
        </p:spPr>
        <p:txBody>
          <a:bodyPr wrap="square" rtlCol="0">
            <a:spAutoFit/>
          </a:bodyPr>
          <a:lstStyle/>
          <a:p>
            <a:pPr algn="l"/>
            <a:r>
              <a:rPr lang="en-GB" sz="2000" dirty="0">
                <a:solidFill>
                  <a:schemeClr val="accent1">
                    <a:lumMod val="50000"/>
                  </a:schemeClr>
                </a:solidFill>
              </a:rPr>
              <a:t>only</a:t>
            </a:r>
          </a:p>
        </p:txBody>
      </p:sp>
      <p:sp>
        <p:nvSpPr>
          <p:cNvPr id="43" name="TextBox 42">
            <a:extLst>
              <a:ext uri="{FF2B5EF4-FFF2-40B4-BE49-F238E27FC236}">
                <a16:creationId xmlns:a16="http://schemas.microsoft.com/office/drawing/2014/main" id="{DCCD8717-A3C0-4EF5-98C9-855E7E6EA711}"/>
              </a:ext>
            </a:extLst>
          </p:cNvPr>
          <p:cNvSpPr txBox="1"/>
          <p:nvPr/>
        </p:nvSpPr>
        <p:spPr>
          <a:xfrm>
            <a:off x="6697846" y="5134238"/>
            <a:ext cx="1714500" cy="400110"/>
          </a:xfrm>
          <a:prstGeom prst="rect">
            <a:avLst/>
          </a:prstGeom>
          <a:noFill/>
        </p:spPr>
        <p:txBody>
          <a:bodyPr wrap="square" rtlCol="0">
            <a:spAutoFit/>
          </a:bodyPr>
          <a:lstStyle/>
          <a:p>
            <a:pPr algn="l"/>
            <a:r>
              <a:rPr lang="en-GB" sz="2000" dirty="0">
                <a:solidFill>
                  <a:schemeClr val="accent1">
                    <a:lumMod val="50000"/>
                  </a:schemeClr>
                </a:solidFill>
              </a:rPr>
              <a:t>a few, some</a:t>
            </a:r>
          </a:p>
        </p:txBody>
      </p:sp>
      <p:sp>
        <p:nvSpPr>
          <p:cNvPr id="44" name="TextBox 43">
            <a:extLst>
              <a:ext uri="{FF2B5EF4-FFF2-40B4-BE49-F238E27FC236}">
                <a16:creationId xmlns:a16="http://schemas.microsoft.com/office/drawing/2014/main" id="{1D88FEC5-F2E5-4E36-A4F7-B765DD42006F}"/>
              </a:ext>
            </a:extLst>
          </p:cNvPr>
          <p:cNvSpPr txBox="1"/>
          <p:nvPr/>
        </p:nvSpPr>
        <p:spPr>
          <a:xfrm>
            <a:off x="9670140" y="1128875"/>
            <a:ext cx="1934672" cy="400110"/>
          </a:xfrm>
          <a:prstGeom prst="rect">
            <a:avLst/>
          </a:prstGeom>
          <a:noFill/>
        </p:spPr>
        <p:txBody>
          <a:bodyPr wrap="square" rtlCol="0">
            <a:spAutoFit/>
          </a:bodyPr>
          <a:lstStyle/>
          <a:p>
            <a:pPr algn="l"/>
            <a:r>
              <a:rPr lang="en-GB" sz="2000" dirty="0">
                <a:solidFill>
                  <a:schemeClr val="accent1">
                    <a:lumMod val="50000"/>
                  </a:schemeClr>
                </a:solidFill>
              </a:rPr>
              <a:t>performance</a:t>
            </a:r>
          </a:p>
        </p:txBody>
      </p:sp>
      <p:sp>
        <p:nvSpPr>
          <p:cNvPr id="45" name="TextBox 44">
            <a:extLst>
              <a:ext uri="{FF2B5EF4-FFF2-40B4-BE49-F238E27FC236}">
                <a16:creationId xmlns:a16="http://schemas.microsoft.com/office/drawing/2014/main" id="{5068EB04-156F-415A-A760-AAC544382771}"/>
              </a:ext>
            </a:extLst>
          </p:cNvPr>
          <p:cNvSpPr txBox="1"/>
          <p:nvPr/>
        </p:nvSpPr>
        <p:spPr>
          <a:xfrm>
            <a:off x="9639275" y="2130309"/>
            <a:ext cx="1714500" cy="400110"/>
          </a:xfrm>
          <a:prstGeom prst="rect">
            <a:avLst/>
          </a:prstGeom>
          <a:noFill/>
        </p:spPr>
        <p:txBody>
          <a:bodyPr wrap="square" rtlCol="0">
            <a:spAutoFit/>
          </a:bodyPr>
          <a:lstStyle/>
          <a:p>
            <a:pPr algn="l"/>
            <a:r>
              <a:rPr lang="en-GB" sz="2000" dirty="0">
                <a:solidFill>
                  <a:schemeClr val="accent1">
                    <a:lumMod val="50000"/>
                  </a:schemeClr>
                </a:solidFill>
              </a:rPr>
              <a:t>mind, spirit</a:t>
            </a:r>
          </a:p>
        </p:txBody>
      </p:sp>
      <p:sp>
        <p:nvSpPr>
          <p:cNvPr id="46" name="TextBox 45">
            <a:extLst>
              <a:ext uri="{FF2B5EF4-FFF2-40B4-BE49-F238E27FC236}">
                <a16:creationId xmlns:a16="http://schemas.microsoft.com/office/drawing/2014/main" id="{C41304DC-930C-41EB-94B9-A201DEC2FA97}"/>
              </a:ext>
            </a:extLst>
          </p:cNvPr>
          <p:cNvSpPr txBox="1"/>
          <p:nvPr/>
        </p:nvSpPr>
        <p:spPr>
          <a:xfrm>
            <a:off x="9639275" y="3127962"/>
            <a:ext cx="1714500" cy="400110"/>
          </a:xfrm>
          <a:prstGeom prst="rect">
            <a:avLst/>
          </a:prstGeom>
          <a:noFill/>
        </p:spPr>
        <p:txBody>
          <a:bodyPr wrap="square" rtlCol="0">
            <a:spAutoFit/>
          </a:bodyPr>
          <a:lstStyle/>
          <a:p>
            <a:pPr algn="l"/>
            <a:r>
              <a:rPr lang="en-GB" sz="2000" dirty="0">
                <a:solidFill>
                  <a:schemeClr val="accent1">
                    <a:lumMod val="50000"/>
                  </a:schemeClr>
                </a:solidFill>
              </a:rPr>
              <a:t>to leave</a:t>
            </a:r>
          </a:p>
        </p:txBody>
      </p:sp>
      <p:sp>
        <p:nvSpPr>
          <p:cNvPr id="47" name="TextBox 46">
            <a:extLst>
              <a:ext uri="{FF2B5EF4-FFF2-40B4-BE49-F238E27FC236}">
                <a16:creationId xmlns:a16="http://schemas.microsoft.com/office/drawing/2014/main" id="{E236FED7-65EE-4503-9539-B1C2B6EDDD5C}"/>
              </a:ext>
            </a:extLst>
          </p:cNvPr>
          <p:cNvSpPr txBox="1"/>
          <p:nvPr/>
        </p:nvSpPr>
        <p:spPr>
          <a:xfrm>
            <a:off x="9650159" y="4143532"/>
            <a:ext cx="2306090" cy="400110"/>
          </a:xfrm>
          <a:prstGeom prst="rect">
            <a:avLst/>
          </a:prstGeom>
          <a:noFill/>
        </p:spPr>
        <p:txBody>
          <a:bodyPr wrap="square" rtlCol="0">
            <a:spAutoFit/>
          </a:bodyPr>
          <a:lstStyle/>
          <a:p>
            <a:pPr algn="l"/>
            <a:r>
              <a:rPr lang="en-GB" sz="2000" dirty="0">
                <a:solidFill>
                  <a:schemeClr val="accent1">
                    <a:lumMod val="50000"/>
                  </a:schemeClr>
                </a:solidFill>
              </a:rPr>
              <a:t>to, towards, after</a:t>
            </a:r>
          </a:p>
        </p:txBody>
      </p:sp>
      <p:sp>
        <p:nvSpPr>
          <p:cNvPr id="48" name="TextBox 47">
            <a:extLst>
              <a:ext uri="{FF2B5EF4-FFF2-40B4-BE49-F238E27FC236}">
                <a16:creationId xmlns:a16="http://schemas.microsoft.com/office/drawing/2014/main" id="{8AECB5EF-AE77-40A0-A066-6002DA6436D0}"/>
              </a:ext>
            </a:extLst>
          </p:cNvPr>
          <p:cNvSpPr txBox="1"/>
          <p:nvPr/>
        </p:nvSpPr>
        <p:spPr>
          <a:xfrm>
            <a:off x="9566552" y="5134238"/>
            <a:ext cx="1714500" cy="400110"/>
          </a:xfrm>
          <a:prstGeom prst="rect">
            <a:avLst/>
          </a:prstGeom>
          <a:noFill/>
        </p:spPr>
        <p:txBody>
          <a:bodyPr wrap="square" rtlCol="0">
            <a:spAutoFit/>
          </a:bodyPr>
          <a:lstStyle/>
          <a:p>
            <a:pPr algn="l"/>
            <a:r>
              <a:rPr lang="en-GB" sz="2000" dirty="0">
                <a:solidFill>
                  <a:schemeClr val="accent1">
                    <a:lumMod val="50000"/>
                  </a:schemeClr>
                </a:solidFill>
              </a:rPr>
              <a:t>war</a:t>
            </a:r>
          </a:p>
        </p:txBody>
      </p:sp>
      <p:sp>
        <p:nvSpPr>
          <p:cNvPr id="50" name="TextBox 49">
            <a:extLst>
              <a:ext uri="{FF2B5EF4-FFF2-40B4-BE49-F238E27FC236}">
                <a16:creationId xmlns:a16="http://schemas.microsoft.com/office/drawing/2014/main" id="{941ED81D-7C35-4455-844F-4CC6DC7F336B}"/>
              </a:ext>
            </a:extLst>
          </p:cNvPr>
          <p:cNvSpPr txBox="1"/>
          <p:nvPr/>
        </p:nvSpPr>
        <p:spPr>
          <a:xfrm>
            <a:off x="907360" y="1668736"/>
            <a:ext cx="1714500" cy="400110"/>
          </a:xfrm>
          <a:prstGeom prst="rect">
            <a:avLst/>
          </a:prstGeom>
          <a:noFill/>
        </p:spPr>
        <p:txBody>
          <a:bodyPr wrap="square" rtlCol="0">
            <a:spAutoFit/>
          </a:bodyPr>
          <a:lstStyle/>
          <a:p>
            <a:pPr algn="l"/>
            <a:r>
              <a:rPr lang="en-GB" sz="2000" b="1" dirty="0">
                <a:solidFill>
                  <a:schemeClr val="accent1">
                    <a:lumMod val="50000"/>
                  </a:schemeClr>
                </a:solidFill>
              </a:rPr>
              <a:t>die </a:t>
            </a:r>
            <a:r>
              <a:rPr lang="en-GB" sz="2000" b="1" dirty="0" err="1">
                <a:solidFill>
                  <a:schemeClr val="accent1">
                    <a:lumMod val="50000"/>
                  </a:schemeClr>
                </a:solidFill>
              </a:rPr>
              <a:t>Pflicht</a:t>
            </a:r>
            <a:endParaRPr lang="en-GB" sz="2000" b="1" dirty="0">
              <a:solidFill>
                <a:schemeClr val="accent1">
                  <a:lumMod val="50000"/>
                </a:schemeClr>
              </a:solidFill>
            </a:endParaRPr>
          </a:p>
        </p:txBody>
      </p:sp>
      <p:sp>
        <p:nvSpPr>
          <p:cNvPr id="51" name="TextBox 50">
            <a:extLst>
              <a:ext uri="{FF2B5EF4-FFF2-40B4-BE49-F238E27FC236}">
                <a16:creationId xmlns:a16="http://schemas.microsoft.com/office/drawing/2014/main" id="{A43E4C00-DE2B-4B51-9CA3-CBF253441702}"/>
              </a:ext>
            </a:extLst>
          </p:cNvPr>
          <p:cNvSpPr txBox="1"/>
          <p:nvPr/>
        </p:nvSpPr>
        <p:spPr>
          <a:xfrm>
            <a:off x="907360" y="2682453"/>
            <a:ext cx="1714500" cy="400110"/>
          </a:xfrm>
          <a:prstGeom prst="rect">
            <a:avLst/>
          </a:prstGeom>
          <a:noFill/>
        </p:spPr>
        <p:txBody>
          <a:bodyPr wrap="square" rtlCol="0">
            <a:spAutoFit/>
          </a:bodyPr>
          <a:lstStyle/>
          <a:p>
            <a:pPr algn="l"/>
            <a:r>
              <a:rPr lang="en-GB" sz="2000" b="1" dirty="0" err="1">
                <a:solidFill>
                  <a:schemeClr val="accent1">
                    <a:lumMod val="50000"/>
                  </a:schemeClr>
                </a:solidFill>
              </a:rPr>
              <a:t>üben</a:t>
            </a:r>
            <a:endParaRPr lang="en-GB" sz="2000" b="1" dirty="0">
              <a:solidFill>
                <a:schemeClr val="accent1">
                  <a:lumMod val="50000"/>
                </a:schemeClr>
              </a:solidFill>
            </a:endParaRPr>
          </a:p>
        </p:txBody>
      </p:sp>
      <p:sp>
        <p:nvSpPr>
          <p:cNvPr id="52" name="TextBox 51">
            <a:extLst>
              <a:ext uri="{FF2B5EF4-FFF2-40B4-BE49-F238E27FC236}">
                <a16:creationId xmlns:a16="http://schemas.microsoft.com/office/drawing/2014/main" id="{AE393D50-E96E-49E4-91FD-F5C9B0E323B7}"/>
              </a:ext>
            </a:extLst>
          </p:cNvPr>
          <p:cNvSpPr txBox="1"/>
          <p:nvPr/>
        </p:nvSpPr>
        <p:spPr>
          <a:xfrm>
            <a:off x="821225" y="3685919"/>
            <a:ext cx="1714500" cy="400110"/>
          </a:xfrm>
          <a:prstGeom prst="rect">
            <a:avLst/>
          </a:prstGeom>
          <a:noFill/>
        </p:spPr>
        <p:txBody>
          <a:bodyPr wrap="square" rtlCol="0">
            <a:spAutoFit/>
          </a:bodyPr>
          <a:lstStyle/>
          <a:p>
            <a:pPr algn="l"/>
            <a:r>
              <a:rPr lang="en-GB" sz="2000" b="1" dirty="0" err="1">
                <a:solidFill>
                  <a:schemeClr val="accent1">
                    <a:lumMod val="50000"/>
                  </a:schemeClr>
                </a:solidFill>
              </a:rPr>
              <a:t>entwickeln</a:t>
            </a:r>
            <a:endParaRPr lang="en-GB" sz="2000" b="1" dirty="0">
              <a:solidFill>
                <a:schemeClr val="accent1">
                  <a:lumMod val="50000"/>
                </a:schemeClr>
              </a:solidFill>
            </a:endParaRPr>
          </a:p>
        </p:txBody>
      </p:sp>
      <p:sp>
        <p:nvSpPr>
          <p:cNvPr id="53" name="TextBox 52">
            <a:extLst>
              <a:ext uri="{FF2B5EF4-FFF2-40B4-BE49-F238E27FC236}">
                <a16:creationId xmlns:a16="http://schemas.microsoft.com/office/drawing/2014/main" id="{FD7F8300-5E2D-48B8-82EB-2496A5097315}"/>
              </a:ext>
            </a:extLst>
          </p:cNvPr>
          <p:cNvSpPr txBox="1"/>
          <p:nvPr/>
        </p:nvSpPr>
        <p:spPr>
          <a:xfrm>
            <a:off x="821225" y="4663663"/>
            <a:ext cx="1714500" cy="400110"/>
          </a:xfrm>
          <a:prstGeom prst="rect">
            <a:avLst/>
          </a:prstGeom>
          <a:noFill/>
        </p:spPr>
        <p:txBody>
          <a:bodyPr wrap="square" rtlCol="0">
            <a:spAutoFit/>
          </a:bodyPr>
          <a:lstStyle/>
          <a:p>
            <a:pPr algn="l"/>
            <a:r>
              <a:rPr lang="en-GB" sz="2000" b="1" dirty="0" err="1">
                <a:solidFill>
                  <a:schemeClr val="accent1">
                    <a:lumMod val="50000"/>
                  </a:schemeClr>
                </a:solidFill>
              </a:rPr>
              <a:t>gebracht</a:t>
            </a:r>
            <a:endParaRPr lang="en-GB" sz="2000" b="1" dirty="0">
              <a:solidFill>
                <a:schemeClr val="accent1">
                  <a:lumMod val="50000"/>
                </a:schemeClr>
              </a:solidFill>
            </a:endParaRPr>
          </a:p>
        </p:txBody>
      </p:sp>
      <p:sp>
        <p:nvSpPr>
          <p:cNvPr id="54" name="TextBox 53">
            <a:extLst>
              <a:ext uri="{FF2B5EF4-FFF2-40B4-BE49-F238E27FC236}">
                <a16:creationId xmlns:a16="http://schemas.microsoft.com/office/drawing/2014/main" id="{F56AF99C-AAD9-434B-9756-CFB661C35F54}"/>
              </a:ext>
            </a:extLst>
          </p:cNvPr>
          <p:cNvSpPr txBox="1"/>
          <p:nvPr/>
        </p:nvSpPr>
        <p:spPr>
          <a:xfrm>
            <a:off x="821225" y="5653228"/>
            <a:ext cx="1714500" cy="400110"/>
          </a:xfrm>
          <a:prstGeom prst="rect">
            <a:avLst/>
          </a:prstGeom>
          <a:noFill/>
        </p:spPr>
        <p:txBody>
          <a:bodyPr wrap="square" rtlCol="0">
            <a:spAutoFit/>
          </a:bodyPr>
          <a:lstStyle/>
          <a:p>
            <a:pPr algn="l"/>
            <a:r>
              <a:rPr lang="en-GB" sz="2000" b="1" dirty="0" err="1">
                <a:solidFill>
                  <a:schemeClr val="accent1">
                    <a:lumMod val="50000"/>
                  </a:schemeClr>
                </a:solidFill>
              </a:rPr>
              <a:t>verlangen</a:t>
            </a:r>
            <a:endParaRPr lang="en-GB" sz="2000" b="1" dirty="0">
              <a:solidFill>
                <a:schemeClr val="accent1">
                  <a:lumMod val="50000"/>
                </a:schemeClr>
              </a:solidFill>
            </a:endParaRPr>
          </a:p>
        </p:txBody>
      </p:sp>
      <p:sp>
        <p:nvSpPr>
          <p:cNvPr id="55" name="TextBox 54">
            <a:extLst>
              <a:ext uri="{FF2B5EF4-FFF2-40B4-BE49-F238E27FC236}">
                <a16:creationId xmlns:a16="http://schemas.microsoft.com/office/drawing/2014/main" id="{D205936B-78FF-4FDB-A952-476B29B153C9}"/>
              </a:ext>
            </a:extLst>
          </p:cNvPr>
          <p:cNvSpPr txBox="1"/>
          <p:nvPr/>
        </p:nvSpPr>
        <p:spPr>
          <a:xfrm>
            <a:off x="3847850" y="1669106"/>
            <a:ext cx="1714500" cy="400110"/>
          </a:xfrm>
          <a:prstGeom prst="rect">
            <a:avLst/>
          </a:prstGeom>
          <a:noFill/>
        </p:spPr>
        <p:txBody>
          <a:bodyPr wrap="square" rtlCol="0">
            <a:spAutoFit/>
          </a:bodyPr>
          <a:lstStyle/>
          <a:p>
            <a:pPr algn="l"/>
            <a:r>
              <a:rPr lang="en-GB" sz="2000" b="1" dirty="0" err="1">
                <a:solidFill>
                  <a:schemeClr val="accent1">
                    <a:lumMod val="50000"/>
                  </a:schemeClr>
                </a:solidFill>
              </a:rPr>
              <a:t>mindestens</a:t>
            </a:r>
            <a:endParaRPr lang="en-GB" sz="2000" b="1" dirty="0">
              <a:solidFill>
                <a:schemeClr val="accent1">
                  <a:lumMod val="50000"/>
                </a:schemeClr>
              </a:solidFill>
            </a:endParaRPr>
          </a:p>
        </p:txBody>
      </p:sp>
      <p:sp>
        <p:nvSpPr>
          <p:cNvPr id="56" name="TextBox 55">
            <a:extLst>
              <a:ext uri="{FF2B5EF4-FFF2-40B4-BE49-F238E27FC236}">
                <a16:creationId xmlns:a16="http://schemas.microsoft.com/office/drawing/2014/main" id="{BD0A97ED-9461-4683-9FEA-BA36C4235B97}"/>
              </a:ext>
            </a:extLst>
          </p:cNvPr>
          <p:cNvSpPr txBox="1"/>
          <p:nvPr/>
        </p:nvSpPr>
        <p:spPr>
          <a:xfrm>
            <a:off x="3883243" y="2695040"/>
            <a:ext cx="2062105" cy="400110"/>
          </a:xfrm>
          <a:prstGeom prst="rect">
            <a:avLst/>
          </a:prstGeom>
          <a:noFill/>
        </p:spPr>
        <p:txBody>
          <a:bodyPr wrap="square" rtlCol="0">
            <a:spAutoFit/>
          </a:bodyPr>
          <a:lstStyle/>
          <a:p>
            <a:pPr algn="l"/>
            <a:r>
              <a:rPr lang="en-GB" sz="2000" b="1" dirty="0">
                <a:solidFill>
                  <a:schemeClr val="accent1">
                    <a:lumMod val="50000"/>
                  </a:schemeClr>
                </a:solidFill>
              </a:rPr>
              <a:t>die </a:t>
            </a:r>
            <a:r>
              <a:rPr lang="en-GB" sz="2000" b="1" dirty="0" err="1">
                <a:solidFill>
                  <a:schemeClr val="accent1">
                    <a:lumMod val="50000"/>
                  </a:schemeClr>
                </a:solidFill>
              </a:rPr>
              <a:t>Gegenwart</a:t>
            </a:r>
            <a:endParaRPr lang="en-GB" sz="2000" b="1" dirty="0">
              <a:solidFill>
                <a:schemeClr val="accent1">
                  <a:lumMod val="50000"/>
                </a:schemeClr>
              </a:solidFill>
            </a:endParaRPr>
          </a:p>
        </p:txBody>
      </p:sp>
      <p:sp>
        <p:nvSpPr>
          <p:cNvPr id="57" name="TextBox 56">
            <a:extLst>
              <a:ext uri="{FF2B5EF4-FFF2-40B4-BE49-F238E27FC236}">
                <a16:creationId xmlns:a16="http://schemas.microsoft.com/office/drawing/2014/main" id="{6D996AB0-C3FF-4816-A1BC-87131DB3CD7C}"/>
              </a:ext>
            </a:extLst>
          </p:cNvPr>
          <p:cNvSpPr txBox="1"/>
          <p:nvPr/>
        </p:nvSpPr>
        <p:spPr>
          <a:xfrm>
            <a:off x="3823685" y="3666351"/>
            <a:ext cx="1714500" cy="400110"/>
          </a:xfrm>
          <a:prstGeom prst="rect">
            <a:avLst/>
          </a:prstGeom>
          <a:noFill/>
        </p:spPr>
        <p:txBody>
          <a:bodyPr wrap="square" rtlCol="0">
            <a:spAutoFit/>
          </a:bodyPr>
          <a:lstStyle/>
          <a:p>
            <a:pPr algn="l"/>
            <a:r>
              <a:rPr lang="en-GB" sz="2000" b="1" dirty="0" err="1">
                <a:solidFill>
                  <a:schemeClr val="accent1">
                    <a:lumMod val="50000"/>
                  </a:schemeClr>
                </a:solidFill>
              </a:rPr>
              <a:t>laut</a:t>
            </a:r>
            <a:endParaRPr lang="en-GB" sz="2000" b="1" dirty="0">
              <a:solidFill>
                <a:schemeClr val="accent1">
                  <a:lumMod val="50000"/>
                </a:schemeClr>
              </a:solidFill>
            </a:endParaRPr>
          </a:p>
        </p:txBody>
      </p:sp>
      <p:sp>
        <p:nvSpPr>
          <p:cNvPr id="58" name="TextBox 57">
            <a:extLst>
              <a:ext uri="{FF2B5EF4-FFF2-40B4-BE49-F238E27FC236}">
                <a16:creationId xmlns:a16="http://schemas.microsoft.com/office/drawing/2014/main" id="{C5FCF7B8-6795-4397-9C4B-8C2F90430439}"/>
              </a:ext>
            </a:extLst>
          </p:cNvPr>
          <p:cNvSpPr txBox="1"/>
          <p:nvPr/>
        </p:nvSpPr>
        <p:spPr>
          <a:xfrm>
            <a:off x="3794883" y="4689106"/>
            <a:ext cx="1714500" cy="400110"/>
          </a:xfrm>
          <a:prstGeom prst="rect">
            <a:avLst/>
          </a:prstGeom>
          <a:noFill/>
        </p:spPr>
        <p:txBody>
          <a:bodyPr wrap="square" rtlCol="0">
            <a:spAutoFit/>
          </a:bodyPr>
          <a:lstStyle/>
          <a:p>
            <a:pPr algn="l"/>
            <a:r>
              <a:rPr lang="en-GB" sz="2000" b="1" dirty="0" err="1">
                <a:solidFill>
                  <a:schemeClr val="accent1">
                    <a:lumMod val="50000"/>
                  </a:schemeClr>
                </a:solidFill>
              </a:rPr>
              <a:t>verbessern</a:t>
            </a:r>
            <a:endParaRPr lang="en-GB" sz="2000" b="1" dirty="0">
              <a:solidFill>
                <a:schemeClr val="accent1">
                  <a:lumMod val="50000"/>
                </a:schemeClr>
              </a:solidFill>
            </a:endParaRPr>
          </a:p>
        </p:txBody>
      </p:sp>
      <p:sp>
        <p:nvSpPr>
          <p:cNvPr id="59" name="TextBox 58">
            <a:extLst>
              <a:ext uri="{FF2B5EF4-FFF2-40B4-BE49-F238E27FC236}">
                <a16:creationId xmlns:a16="http://schemas.microsoft.com/office/drawing/2014/main" id="{C9AF4C30-0048-4ED3-A1D0-F00B81809E8B}"/>
              </a:ext>
            </a:extLst>
          </p:cNvPr>
          <p:cNvSpPr txBox="1"/>
          <p:nvPr/>
        </p:nvSpPr>
        <p:spPr>
          <a:xfrm>
            <a:off x="3769375" y="5611343"/>
            <a:ext cx="1714500" cy="400110"/>
          </a:xfrm>
          <a:prstGeom prst="rect">
            <a:avLst/>
          </a:prstGeom>
          <a:noFill/>
        </p:spPr>
        <p:txBody>
          <a:bodyPr wrap="square" rtlCol="0">
            <a:spAutoFit/>
          </a:bodyPr>
          <a:lstStyle/>
          <a:p>
            <a:pPr algn="l"/>
            <a:r>
              <a:rPr lang="en-GB" sz="2000" b="1" dirty="0" err="1">
                <a:solidFill>
                  <a:schemeClr val="accent1">
                    <a:lumMod val="50000"/>
                  </a:schemeClr>
                </a:solidFill>
              </a:rPr>
              <a:t>meistens</a:t>
            </a:r>
            <a:endParaRPr lang="en-GB" sz="2000" b="1" dirty="0">
              <a:solidFill>
                <a:schemeClr val="accent1">
                  <a:lumMod val="50000"/>
                </a:schemeClr>
              </a:solidFill>
            </a:endParaRPr>
          </a:p>
        </p:txBody>
      </p:sp>
      <p:sp>
        <p:nvSpPr>
          <p:cNvPr id="60" name="TextBox 59">
            <a:extLst>
              <a:ext uri="{FF2B5EF4-FFF2-40B4-BE49-F238E27FC236}">
                <a16:creationId xmlns:a16="http://schemas.microsoft.com/office/drawing/2014/main" id="{33969E47-4DF3-4BBD-AB5E-102C184F4418}"/>
              </a:ext>
            </a:extLst>
          </p:cNvPr>
          <p:cNvSpPr txBox="1"/>
          <p:nvPr/>
        </p:nvSpPr>
        <p:spPr>
          <a:xfrm>
            <a:off x="6743950" y="1682055"/>
            <a:ext cx="1714500" cy="400110"/>
          </a:xfrm>
          <a:prstGeom prst="rect">
            <a:avLst/>
          </a:prstGeom>
          <a:noFill/>
        </p:spPr>
        <p:txBody>
          <a:bodyPr wrap="square" rtlCol="0">
            <a:spAutoFit/>
          </a:bodyPr>
          <a:lstStyle/>
          <a:p>
            <a:pPr algn="l"/>
            <a:r>
              <a:rPr lang="en-GB" sz="2000" b="1" dirty="0" err="1">
                <a:solidFill>
                  <a:schemeClr val="accent1">
                    <a:lumMod val="50000"/>
                  </a:schemeClr>
                </a:solidFill>
              </a:rPr>
              <a:t>vorhaben</a:t>
            </a:r>
            <a:endParaRPr lang="en-GB" sz="2000" b="1" dirty="0">
              <a:solidFill>
                <a:schemeClr val="accent1">
                  <a:lumMod val="50000"/>
                </a:schemeClr>
              </a:solidFill>
            </a:endParaRPr>
          </a:p>
        </p:txBody>
      </p:sp>
      <p:sp>
        <p:nvSpPr>
          <p:cNvPr id="61" name="TextBox 60">
            <a:extLst>
              <a:ext uri="{FF2B5EF4-FFF2-40B4-BE49-F238E27FC236}">
                <a16:creationId xmlns:a16="http://schemas.microsoft.com/office/drawing/2014/main" id="{53FA2C09-49C6-4E52-ABF3-5BCA1AC1B7D3}"/>
              </a:ext>
            </a:extLst>
          </p:cNvPr>
          <p:cNvSpPr txBox="1"/>
          <p:nvPr/>
        </p:nvSpPr>
        <p:spPr>
          <a:xfrm>
            <a:off x="6791305" y="2684882"/>
            <a:ext cx="1714500" cy="400110"/>
          </a:xfrm>
          <a:prstGeom prst="rect">
            <a:avLst/>
          </a:prstGeom>
          <a:noFill/>
        </p:spPr>
        <p:txBody>
          <a:bodyPr wrap="square" rtlCol="0">
            <a:spAutoFit/>
          </a:bodyPr>
          <a:lstStyle/>
          <a:p>
            <a:pPr algn="l"/>
            <a:r>
              <a:rPr lang="en-GB" sz="2000" b="1" dirty="0" err="1">
                <a:solidFill>
                  <a:schemeClr val="accent1">
                    <a:lumMod val="50000"/>
                  </a:schemeClr>
                </a:solidFill>
              </a:rPr>
              <a:t>hoffen</a:t>
            </a:r>
            <a:endParaRPr lang="en-GB" sz="2000" b="1" dirty="0">
              <a:solidFill>
                <a:schemeClr val="accent1">
                  <a:lumMod val="50000"/>
                </a:schemeClr>
              </a:solidFill>
            </a:endParaRPr>
          </a:p>
        </p:txBody>
      </p:sp>
      <p:sp>
        <p:nvSpPr>
          <p:cNvPr id="62" name="TextBox 61">
            <a:extLst>
              <a:ext uri="{FF2B5EF4-FFF2-40B4-BE49-F238E27FC236}">
                <a16:creationId xmlns:a16="http://schemas.microsoft.com/office/drawing/2014/main" id="{66E88902-5A4A-478B-8896-771052BA6803}"/>
              </a:ext>
            </a:extLst>
          </p:cNvPr>
          <p:cNvSpPr txBox="1"/>
          <p:nvPr/>
        </p:nvSpPr>
        <p:spPr>
          <a:xfrm>
            <a:off x="6705170" y="3688348"/>
            <a:ext cx="1714500" cy="400110"/>
          </a:xfrm>
          <a:prstGeom prst="rect">
            <a:avLst/>
          </a:prstGeom>
          <a:noFill/>
        </p:spPr>
        <p:txBody>
          <a:bodyPr wrap="square" rtlCol="0">
            <a:spAutoFit/>
          </a:bodyPr>
          <a:lstStyle/>
          <a:p>
            <a:pPr algn="l"/>
            <a:r>
              <a:rPr lang="en-GB" sz="2000" b="1" dirty="0" err="1">
                <a:solidFill>
                  <a:schemeClr val="accent1">
                    <a:lumMod val="50000"/>
                  </a:schemeClr>
                </a:solidFill>
              </a:rPr>
              <a:t>obwohl</a:t>
            </a:r>
            <a:endParaRPr lang="en-GB" sz="2000" b="1" dirty="0">
              <a:solidFill>
                <a:schemeClr val="accent1">
                  <a:lumMod val="50000"/>
                </a:schemeClr>
              </a:solidFill>
            </a:endParaRPr>
          </a:p>
        </p:txBody>
      </p:sp>
      <p:sp>
        <p:nvSpPr>
          <p:cNvPr id="63" name="TextBox 62">
            <a:extLst>
              <a:ext uri="{FF2B5EF4-FFF2-40B4-BE49-F238E27FC236}">
                <a16:creationId xmlns:a16="http://schemas.microsoft.com/office/drawing/2014/main" id="{C1307B1B-C3AD-479E-B423-F1870AB25AE0}"/>
              </a:ext>
            </a:extLst>
          </p:cNvPr>
          <p:cNvSpPr txBox="1"/>
          <p:nvPr/>
        </p:nvSpPr>
        <p:spPr>
          <a:xfrm>
            <a:off x="6705170" y="4666092"/>
            <a:ext cx="1714500" cy="400110"/>
          </a:xfrm>
          <a:prstGeom prst="rect">
            <a:avLst/>
          </a:prstGeom>
          <a:noFill/>
        </p:spPr>
        <p:txBody>
          <a:bodyPr wrap="square" rtlCol="0">
            <a:spAutoFit/>
          </a:bodyPr>
          <a:lstStyle/>
          <a:p>
            <a:pPr algn="l"/>
            <a:r>
              <a:rPr lang="en-GB" sz="2000" b="1" dirty="0" err="1">
                <a:solidFill>
                  <a:schemeClr val="accent1">
                    <a:lumMod val="50000"/>
                  </a:schemeClr>
                </a:solidFill>
              </a:rPr>
              <a:t>einzig</a:t>
            </a:r>
            <a:endParaRPr lang="en-GB" sz="2000" b="1" dirty="0">
              <a:solidFill>
                <a:schemeClr val="accent1">
                  <a:lumMod val="50000"/>
                </a:schemeClr>
              </a:solidFill>
            </a:endParaRPr>
          </a:p>
        </p:txBody>
      </p:sp>
      <p:sp>
        <p:nvSpPr>
          <p:cNvPr id="64" name="TextBox 63">
            <a:extLst>
              <a:ext uri="{FF2B5EF4-FFF2-40B4-BE49-F238E27FC236}">
                <a16:creationId xmlns:a16="http://schemas.microsoft.com/office/drawing/2014/main" id="{BC80DE5B-6B3B-4667-BC19-CFDD3BB05E46}"/>
              </a:ext>
            </a:extLst>
          </p:cNvPr>
          <p:cNvSpPr txBox="1"/>
          <p:nvPr/>
        </p:nvSpPr>
        <p:spPr>
          <a:xfrm>
            <a:off x="6705170" y="5655657"/>
            <a:ext cx="1714500" cy="400110"/>
          </a:xfrm>
          <a:prstGeom prst="rect">
            <a:avLst/>
          </a:prstGeom>
          <a:noFill/>
        </p:spPr>
        <p:txBody>
          <a:bodyPr wrap="square" rtlCol="0">
            <a:spAutoFit/>
          </a:bodyPr>
          <a:lstStyle/>
          <a:p>
            <a:pPr algn="l"/>
            <a:r>
              <a:rPr lang="en-GB" sz="2000" b="1" dirty="0" err="1">
                <a:solidFill>
                  <a:schemeClr val="accent1">
                    <a:lumMod val="50000"/>
                  </a:schemeClr>
                </a:solidFill>
              </a:rPr>
              <a:t>einige</a:t>
            </a:r>
            <a:endParaRPr lang="en-GB" sz="2000" b="1" dirty="0">
              <a:solidFill>
                <a:schemeClr val="accent1">
                  <a:lumMod val="50000"/>
                </a:schemeClr>
              </a:solidFill>
            </a:endParaRPr>
          </a:p>
        </p:txBody>
      </p:sp>
      <p:sp>
        <p:nvSpPr>
          <p:cNvPr id="65" name="TextBox 64">
            <a:extLst>
              <a:ext uri="{FF2B5EF4-FFF2-40B4-BE49-F238E27FC236}">
                <a16:creationId xmlns:a16="http://schemas.microsoft.com/office/drawing/2014/main" id="{16623B30-BFEF-4B52-9BE0-346D6D28E1D0}"/>
              </a:ext>
            </a:extLst>
          </p:cNvPr>
          <p:cNvSpPr txBox="1"/>
          <p:nvPr/>
        </p:nvSpPr>
        <p:spPr>
          <a:xfrm>
            <a:off x="9660209" y="1673031"/>
            <a:ext cx="1714500" cy="400110"/>
          </a:xfrm>
          <a:prstGeom prst="rect">
            <a:avLst/>
          </a:prstGeom>
          <a:noFill/>
        </p:spPr>
        <p:txBody>
          <a:bodyPr wrap="square" rtlCol="0">
            <a:spAutoFit/>
          </a:bodyPr>
          <a:lstStyle/>
          <a:p>
            <a:pPr algn="l"/>
            <a:r>
              <a:rPr lang="en-GB" sz="2000" b="1" dirty="0">
                <a:solidFill>
                  <a:schemeClr val="accent1">
                    <a:lumMod val="50000"/>
                  </a:schemeClr>
                </a:solidFill>
              </a:rPr>
              <a:t>die </a:t>
            </a:r>
            <a:r>
              <a:rPr lang="en-GB" sz="2000" b="1" dirty="0" err="1">
                <a:solidFill>
                  <a:schemeClr val="accent1">
                    <a:lumMod val="50000"/>
                  </a:schemeClr>
                </a:solidFill>
              </a:rPr>
              <a:t>Leistung</a:t>
            </a:r>
            <a:endParaRPr lang="en-GB" sz="2000" b="1" dirty="0">
              <a:solidFill>
                <a:schemeClr val="accent1">
                  <a:lumMod val="50000"/>
                </a:schemeClr>
              </a:solidFill>
            </a:endParaRPr>
          </a:p>
        </p:txBody>
      </p:sp>
      <p:sp>
        <p:nvSpPr>
          <p:cNvPr id="66" name="TextBox 65">
            <a:extLst>
              <a:ext uri="{FF2B5EF4-FFF2-40B4-BE49-F238E27FC236}">
                <a16:creationId xmlns:a16="http://schemas.microsoft.com/office/drawing/2014/main" id="{5CE1045A-CA21-4396-AD35-0F81F1057E50}"/>
              </a:ext>
            </a:extLst>
          </p:cNvPr>
          <p:cNvSpPr txBox="1"/>
          <p:nvPr/>
        </p:nvSpPr>
        <p:spPr>
          <a:xfrm>
            <a:off x="9722016" y="2671435"/>
            <a:ext cx="1714500" cy="400110"/>
          </a:xfrm>
          <a:prstGeom prst="rect">
            <a:avLst/>
          </a:prstGeom>
          <a:noFill/>
        </p:spPr>
        <p:txBody>
          <a:bodyPr wrap="square" rtlCol="0">
            <a:spAutoFit/>
          </a:bodyPr>
          <a:lstStyle/>
          <a:p>
            <a:pPr algn="l"/>
            <a:r>
              <a:rPr lang="en-GB" sz="2000" b="1" dirty="0">
                <a:solidFill>
                  <a:schemeClr val="accent1">
                    <a:lumMod val="50000"/>
                  </a:schemeClr>
                </a:solidFill>
              </a:rPr>
              <a:t>der Geist</a:t>
            </a:r>
          </a:p>
        </p:txBody>
      </p:sp>
      <p:sp>
        <p:nvSpPr>
          <p:cNvPr id="67" name="TextBox 66">
            <a:extLst>
              <a:ext uri="{FF2B5EF4-FFF2-40B4-BE49-F238E27FC236}">
                <a16:creationId xmlns:a16="http://schemas.microsoft.com/office/drawing/2014/main" id="{E27D1BCA-FC17-4B25-B71C-25D7F88519C3}"/>
              </a:ext>
            </a:extLst>
          </p:cNvPr>
          <p:cNvSpPr txBox="1"/>
          <p:nvPr/>
        </p:nvSpPr>
        <p:spPr>
          <a:xfrm>
            <a:off x="9635881" y="3674901"/>
            <a:ext cx="1714500" cy="400110"/>
          </a:xfrm>
          <a:prstGeom prst="rect">
            <a:avLst/>
          </a:prstGeom>
          <a:noFill/>
        </p:spPr>
        <p:txBody>
          <a:bodyPr wrap="square" rtlCol="0">
            <a:spAutoFit/>
          </a:bodyPr>
          <a:lstStyle/>
          <a:p>
            <a:pPr algn="l"/>
            <a:r>
              <a:rPr lang="en-GB" sz="2000" b="1" dirty="0" err="1">
                <a:solidFill>
                  <a:schemeClr val="accent1">
                    <a:lumMod val="50000"/>
                  </a:schemeClr>
                </a:solidFill>
              </a:rPr>
              <a:t>verlassen</a:t>
            </a:r>
            <a:endParaRPr lang="en-GB" sz="2000" b="1" dirty="0">
              <a:solidFill>
                <a:schemeClr val="accent1">
                  <a:lumMod val="50000"/>
                </a:schemeClr>
              </a:solidFill>
            </a:endParaRPr>
          </a:p>
        </p:txBody>
      </p:sp>
      <p:sp>
        <p:nvSpPr>
          <p:cNvPr id="68" name="TextBox 67">
            <a:extLst>
              <a:ext uri="{FF2B5EF4-FFF2-40B4-BE49-F238E27FC236}">
                <a16:creationId xmlns:a16="http://schemas.microsoft.com/office/drawing/2014/main" id="{06D75E2B-0352-433D-A4C3-24753A809405}"/>
              </a:ext>
            </a:extLst>
          </p:cNvPr>
          <p:cNvSpPr txBox="1"/>
          <p:nvPr/>
        </p:nvSpPr>
        <p:spPr>
          <a:xfrm>
            <a:off x="9635881" y="4652645"/>
            <a:ext cx="1714500" cy="400110"/>
          </a:xfrm>
          <a:prstGeom prst="rect">
            <a:avLst/>
          </a:prstGeom>
          <a:noFill/>
        </p:spPr>
        <p:txBody>
          <a:bodyPr wrap="square" rtlCol="0">
            <a:spAutoFit/>
          </a:bodyPr>
          <a:lstStyle/>
          <a:p>
            <a:pPr algn="l"/>
            <a:r>
              <a:rPr lang="en-GB" sz="2000" b="1" dirty="0" err="1">
                <a:solidFill>
                  <a:schemeClr val="accent1">
                    <a:lumMod val="50000"/>
                  </a:schemeClr>
                </a:solidFill>
              </a:rPr>
              <a:t>nach</a:t>
            </a:r>
            <a:endParaRPr lang="en-GB" sz="2000" b="1" dirty="0">
              <a:solidFill>
                <a:schemeClr val="accent1">
                  <a:lumMod val="50000"/>
                </a:schemeClr>
              </a:solidFill>
            </a:endParaRPr>
          </a:p>
        </p:txBody>
      </p:sp>
      <p:sp>
        <p:nvSpPr>
          <p:cNvPr id="69" name="TextBox 68">
            <a:extLst>
              <a:ext uri="{FF2B5EF4-FFF2-40B4-BE49-F238E27FC236}">
                <a16:creationId xmlns:a16="http://schemas.microsoft.com/office/drawing/2014/main" id="{25FD144E-CE59-405A-86F5-14C7323C01BE}"/>
              </a:ext>
            </a:extLst>
          </p:cNvPr>
          <p:cNvSpPr txBox="1"/>
          <p:nvPr/>
        </p:nvSpPr>
        <p:spPr>
          <a:xfrm>
            <a:off x="9635881" y="5642210"/>
            <a:ext cx="1714500" cy="400110"/>
          </a:xfrm>
          <a:prstGeom prst="rect">
            <a:avLst/>
          </a:prstGeom>
          <a:noFill/>
        </p:spPr>
        <p:txBody>
          <a:bodyPr wrap="square" rtlCol="0">
            <a:spAutoFit/>
          </a:bodyPr>
          <a:lstStyle/>
          <a:p>
            <a:pPr algn="l"/>
            <a:r>
              <a:rPr lang="en-GB" sz="2000" b="1" dirty="0">
                <a:solidFill>
                  <a:schemeClr val="accent1">
                    <a:lumMod val="50000"/>
                  </a:schemeClr>
                </a:solidFill>
              </a:rPr>
              <a:t>der Krieg</a:t>
            </a:r>
          </a:p>
        </p:txBody>
      </p:sp>
      <p:sp>
        <p:nvSpPr>
          <p:cNvPr id="49" name="Rounded Rectangle 31">
            <a:extLst>
              <a:ext uri="{FF2B5EF4-FFF2-40B4-BE49-F238E27FC236}">
                <a16:creationId xmlns:a16="http://schemas.microsoft.com/office/drawing/2014/main" id="{D27203D4-01F5-4915-9F60-FFCA35859814}"/>
              </a:ext>
            </a:extLst>
          </p:cNvPr>
          <p:cNvSpPr/>
          <p:nvPr/>
        </p:nvSpPr>
        <p:spPr>
          <a:xfrm>
            <a:off x="3769375" y="4723486"/>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0" name="Rounded Rectangle 31">
            <a:extLst>
              <a:ext uri="{FF2B5EF4-FFF2-40B4-BE49-F238E27FC236}">
                <a16:creationId xmlns:a16="http://schemas.microsoft.com/office/drawing/2014/main" id="{FC67B329-18FF-4A18-80AD-1467866068F7}"/>
              </a:ext>
            </a:extLst>
          </p:cNvPr>
          <p:cNvSpPr/>
          <p:nvPr/>
        </p:nvSpPr>
        <p:spPr>
          <a:xfrm>
            <a:off x="710251" y="1712432"/>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1" name="Rounded Rectangle 31">
            <a:extLst>
              <a:ext uri="{FF2B5EF4-FFF2-40B4-BE49-F238E27FC236}">
                <a16:creationId xmlns:a16="http://schemas.microsoft.com/office/drawing/2014/main" id="{8B4153AD-B383-45C7-A8BA-4715327295B3}"/>
              </a:ext>
            </a:extLst>
          </p:cNvPr>
          <p:cNvSpPr/>
          <p:nvPr/>
        </p:nvSpPr>
        <p:spPr>
          <a:xfrm>
            <a:off x="710251" y="273333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2" name="Rounded Rectangle 31">
            <a:extLst>
              <a:ext uri="{FF2B5EF4-FFF2-40B4-BE49-F238E27FC236}">
                <a16:creationId xmlns:a16="http://schemas.microsoft.com/office/drawing/2014/main" id="{F64206F0-9D46-4CA2-ACC4-3F0088201932}"/>
              </a:ext>
            </a:extLst>
          </p:cNvPr>
          <p:cNvSpPr/>
          <p:nvPr/>
        </p:nvSpPr>
        <p:spPr>
          <a:xfrm>
            <a:off x="710251" y="3713610"/>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3" name="Rounded Rectangle 31">
            <a:extLst>
              <a:ext uri="{FF2B5EF4-FFF2-40B4-BE49-F238E27FC236}">
                <a16:creationId xmlns:a16="http://schemas.microsoft.com/office/drawing/2014/main" id="{BC66BEBB-AF39-40CC-813E-3A9FFCB5C4CC}"/>
              </a:ext>
            </a:extLst>
          </p:cNvPr>
          <p:cNvSpPr/>
          <p:nvPr/>
        </p:nvSpPr>
        <p:spPr>
          <a:xfrm>
            <a:off x="710251" y="472633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4" name="Rounded Rectangle 31">
            <a:extLst>
              <a:ext uri="{FF2B5EF4-FFF2-40B4-BE49-F238E27FC236}">
                <a16:creationId xmlns:a16="http://schemas.microsoft.com/office/drawing/2014/main" id="{E151A543-2B91-4B54-A760-C5FAC1D5030F}"/>
              </a:ext>
            </a:extLst>
          </p:cNvPr>
          <p:cNvSpPr/>
          <p:nvPr/>
        </p:nvSpPr>
        <p:spPr>
          <a:xfrm>
            <a:off x="710251" y="5691937"/>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5" name="Rounded Rectangle 31">
            <a:extLst>
              <a:ext uri="{FF2B5EF4-FFF2-40B4-BE49-F238E27FC236}">
                <a16:creationId xmlns:a16="http://schemas.microsoft.com/office/drawing/2014/main" id="{9038909C-02F0-48D3-B130-8160A93D9B85}"/>
              </a:ext>
            </a:extLst>
          </p:cNvPr>
          <p:cNvSpPr/>
          <p:nvPr/>
        </p:nvSpPr>
        <p:spPr>
          <a:xfrm>
            <a:off x="3677854" y="1710978"/>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6" name="Rounded Rectangle 31">
            <a:extLst>
              <a:ext uri="{FF2B5EF4-FFF2-40B4-BE49-F238E27FC236}">
                <a16:creationId xmlns:a16="http://schemas.microsoft.com/office/drawing/2014/main" id="{50D80F31-91B2-4B97-A56C-A3BAC0480BD6}"/>
              </a:ext>
            </a:extLst>
          </p:cNvPr>
          <p:cNvSpPr/>
          <p:nvPr/>
        </p:nvSpPr>
        <p:spPr>
          <a:xfrm>
            <a:off x="3681719" y="2710144"/>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7" name="Rounded Rectangle 31">
            <a:extLst>
              <a:ext uri="{FF2B5EF4-FFF2-40B4-BE49-F238E27FC236}">
                <a16:creationId xmlns:a16="http://schemas.microsoft.com/office/drawing/2014/main" id="{D8C496C5-C80C-4B0E-8D75-D36C2950909E}"/>
              </a:ext>
            </a:extLst>
          </p:cNvPr>
          <p:cNvSpPr/>
          <p:nvPr/>
        </p:nvSpPr>
        <p:spPr>
          <a:xfrm>
            <a:off x="3707583" y="369219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8" name="Rounded Rectangle 31">
            <a:extLst>
              <a:ext uri="{FF2B5EF4-FFF2-40B4-BE49-F238E27FC236}">
                <a16:creationId xmlns:a16="http://schemas.microsoft.com/office/drawing/2014/main" id="{16FB6415-48F0-4FC2-9389-6492D2DB2897}"/>
              </a:ext>
            </a:extLst>
          </p:cNvPr>
          <p:cNvSpPr/>
          <p:nvPr/>
        </p:nvSpPr>
        <p:spPr>
          <a:xfrm>
            <a:off x="3745089" y="5696412"/>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79" name="Rounded Rectangle 31">
            <a:extLst>
              <a:ext uri="{FF2B5EF4-FFF2-40B4-BE49-F238E27FC236}">
                <a16:creationId xmlns:a16="http://schemas.microsoft.com/office/drawing/2014/main" id="{D68EC059-CB63-4C4B-B498-E4CC7FDB3B69}"/>
              </a:ext>
            </a:extLst>
          </p:cNvPr>
          <p:cNvSpPr/>
          <p:nvPr/>
        </p:nvSpPr>
        <p:spPr>
          <a:xfrm>
            <a:off x="9682429" y="4701196"/>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80" name="Rounded Rectangle 31">
            <a:extLst>
              <a:ext uri="{FF2B5EF4-FFF2-40B4-BE49-F238E27FC236}">
                <a16:creationId xmlns:a16="http://schemas.microsoft.com/office/drawing/2014/main" id="{006CE78C-9B37-4FCF-BB7A-9E593D14139A}"/>
              </a:ext>
            </a:extLst>
          </p:cNvPr>
          <p:cNvSpPr/>
          <p:nvPr/>
        </p:nvSpPr>
        <p:spPr>
          <a:xfrm>
            <a:off x="6620164" y="1716907"/>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81" name="Rounded Rectangle 31">
            <a:extLst>
              <a:ext uri="{FF2B5EF4-FFF2-40B4-BE49-F238E27FC236}">
                <a16:creationId xmlns:a16="http://schemas.microsoft.com/office/drawing/2014/main" id="{A32CBA71-E9F4-451C-B250-EB594E33501E}"/>
              </a:ext>
            </a:extLst>
          </p:cNvPr>
          <p:cNvSpPr/>
          <p:nvPr/>
        </p:nvSpPr>
        <p:spPr>
          <a:xfrm>
            <a:off x="6639990" y="2697127"/>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82" name="Rounded Rectangle 31">
            <a:extLst>
              <a:ext uri="{FF2B5EF4-FFF2-40B4-BE49-F238E27FC236}">
                <a16:creationId xmlns:a16="http://schemas.microsoft.com/office/drawing/2014/main" id="{D9AE4C80-0950-49C3-9891-B63AFEDE739D}"/>
              </a:ext>
            </a:extLst>
          </p:cNvPr>
          <p:cNvSpPr/>
          <p:nvPr/>
        </p:nvSpPr>
        <p:spPr>
          <a:xfrm>
            <a:off x="6620164" y="3718085"/>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83" name="Rounded Rectangle 31">
            <a:extLst>
              <a:ext uri="{FF2B5EF4-FFF2-40B4-BE49-F238E27FC236}">
                <a16:creationId xmlns:a16="http://schemas.microsoft.com/office/drawing/2014/main" id="{99F09FDE-ADC0-4B5B-A034-E388BF76250A}"/>
              </a:ext>
            </a:extLst>
          </p:cNvPr>
          <p:cNvSpPr/>
          <p:nvPr/>
        </p:nvSpPr>
        <p:spPr>
          <a:xfrm>
            <a:off x="6620164" y="4705706"/>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84" name="Rounded Rectangle 31">
            <a:extLst>
              <a:ext uri="{FF2B5EF4-FFF2-40B4-BE49-F238E27FC236}">
                <a16:creationId xmlns:a16="http://schemas.microsoft.com/office/drawing/2014/main" id="{A6E7ED78-0372-4F04-BAEF-39E6E343F58D}"/>
              </a:ext>
            </a:extLst>
          </p:cNvPr>
          <p:cNvSpPr/>
          <p:nvPr/>
        </p:nvSpPr>
        <p:spPr>
          <a:xfrm>
            <a:off x="6620164" y="5696412"/>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85" name="Rounded Rectangle 31">
            <a:extLst>
              <a:ext uri="{FF2B5EF4-FFF2-40B4-BE49-F238E27FC236}">
                <a16:creationId xmlns:a16="http://schemas.microsoft.com/office/drawing/2014/main" id="{374446A6-D5B8-4351-AB43-EC862CCBD673}"/>
              </a:ext>
            </a:extLst>
          </p:cNvPr>
          <p:cNvSpPr/>
          <p:nvPr/>
        </p:nvSpPr>
        <p:spPr>
          <a:xfrm>
            <a:off x="9587767" y="1715453"/>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86" name="Rounded Rectangle 31">
            <a:extLst>
              <a:ext uri="{FF2B5EF4-FFF2-40B4-BE49-F238E27FC236}">
                <a16:creationId xmlns:a16="http://schemas.microsoft.com/office/drawing/2014/main" id="{3C1C8BC8-3A54-4141-8A12-FEE013342754}"/>
              </a:ext>
            </a:extLst>
          </p:cNvPr>
          <p:cNvSpPr/>
          <p:nvPr/>
        </p:nvSpPr>
        <p:spPr>
          <a:xfrm>
            <a:off x="9591632" y="2714619"/>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87" name="Rounded Rectangle 31">
            <a:extLst>
              <a:ext uri="{FF2B5EF4-FFF2-40B4-BE49-F238E27FC236}">
                <a16:creationId xmlns:a16="http://schemas.microsoft.com/office/drawing/2014/main" id="{4FE061D4-26BF-4850-B7E3-83AE1E4A35D7}"/>
              </a:ext>
            </a:extLst>
          </p:cNvPr>
          <p:cNvSpPr/>
          <p:nvPr/>
        </p:nvSpPr>
        <p:spPr>
          <a:xfrm>
            <a:off x="9617496" y="3696674"/>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
        <p:nvSpPr>
          <p:cNvPr id="88" name="Rounded Rectangle 31">
            <a:extLst>
              <a:ext uri="{FF2B5EF4-FFF2-40B4-BE49-F238E27FC236}">
                <a16:creationId xmlns:a16="http://schemas.microsoft.com/office/drawing/2014/main" id="{EE9A01D5-31D1-4CC4-AFFA-51793852E764}"/>
              </a:ext>
            </a:extLst>
          </p:cNvPr>
          <p:cNvSpPr/>
          <p:nvPr/>
        </p:nvSpPr>
        <p:spPr>
          <a:xfrm>
            <a:off x="9655002" y="5700887"/>
            <a:ext cx="2241550" cy="322692"/>
          </a:xfrm>
          <a:prstGeom prst="roundRect">
            <a:avLst/>
          </a:prstGeom>
          <a:solidFill>
            <a:schemeClr val="accent4">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a:t>
            </a: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7" restart="whenNotActive" fill="hold" evtFilter="cancelBubble" nodeType="interactiveSeq">
                <p:stCondLst>
                  <p:cond evt="onClick" delay="0">
                    <p:tgtEl>
                      <p:spTgt spid="7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12" restart="whenNotActive" fill="hold" evtFilter="cancelBubble" nodeType="interactiveSeq">
                <p:stCondLst>
                  <p:cond evt="onClick" delay="0">
                    <p:tgtEl>
                      <p:spTgt spid="7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7" restart="whenNotActive" fill="hold" evtFilter="cancelBubble" nodeType="interactiveSeq">
                <p:stCondLst>
                  <p:cond evt="onClick" delay="0">
                    <p:tgtEl>
                      <p:spTgt spid="72"/>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clickEffect">
                                  <p:stCondLst>
                                    <p:cond delay="0"/>
                                  </p:stCondLst>
                                  <p:childTnLst>
                                    <p:set>
                                      <p:cBhvr>
                                        <p:cTn id="21"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22" restart="whenNotActive" fill="hold" evtFilter="cancelBubble" nodeType="interactiveSeq">
                <p:stCondLst>
                  <p:cond evt="onClick" delay="0">
                    <p:tgtEl>
                      <p:spTgt spid="73"/>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27" restart="whenNotActive" fill="hold" evtFilter="cancelBubble" nodeType="interactiveSeq">
                <p:stCondLst>
                  <p:cond evt="onClick" delay="0">
                    <p:tgtEl>
                      <p:spTgt spid="7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32" restart="whenNotActive" fill="hold" evtFilter="cancelBubble" nodeType="interactiveSeq">
                <p:stCondLst>
                  <p:cond evt="onClick" delay="0">
                    <p:tgtEl>
                      <p:spTgt spid="7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37" restart="whenNotActive" fill="hold" evtFilter="cancelBubble" nodeType="interactiveSeq">
                <p:stCondLst>
                  <p:cond evt="onClick" delay="0">
                    <p:tgtEl>
                      <p:spTgt spid="76"/>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2" restart="whenNotActive" fill="hold" evtFilter="cancelBubble" nodeType="interactiveSeq">
                <p:stCondLst>
                  <p:cond evt="onClick" delay="0">
                    <p:tgtEl>
                      <p:spTgt spid="77"/>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 restart="whenNotActive" fill="hold" evtFilter="cancelBubble" nodeType="interactiveSeq">
                <p:stCondLst>
                  <p:cond evt="onClick" delay="0">
                    <p:tgtEl>
                      <p:spTgt spid="78"/>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52" restart="whenNotActive" fill="hold" evtFilter="cancelBubble" nodeType="interactiveSeq">
                <p:stCondLst>
                  <p:cond evt="onClick" delay="0">
                    <p:tgtEl>
                      <p:spTgt spid="79"/>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57" restart="whenNotActive" fill="hold" evtFilter="cancelBubble" nodeType="interactiveSeq">
                <p:stCondLst>
                  <p:cond evt="onClick" delay="0">
                    <p:tgtEl>
                      <p:spTgt spid="80"/>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62" restart="whenNotActive" fill="hold" evtFilter="cancelBubble" nodeType="interactiveSeq">
                <p:stCondLst>
                  <p:cond evt="onClick" delay="0">
                    <p:tgtEl>
                      <p:spTgt spid="81"/>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67" restart="whenNotActive" fill="hold" evtFilter="cancelBubble" nodeType="interactiveSeq">
                <p:stCondLst>
                  <p:cond evt="onClick" delay="0">
                    <p:tgtEl>
                      <p:spTgt spid="8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72" restart="whenNotActive" fill="hold" evtFilter="cancelBubble" nodeType="interactiveSeq">
                <p:stCondLst>
                  <p:cond evt="onClick" delay="0">
                    <p:tgtEl>
                      <p:spTgt spid="83"/>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77" restart="whenNotActive" fill="hold" evtFilter="cancelBubble" nodeType="interactiveSeq">
                <p:stCondLst>
                  <p:cond evt="onClick" delay="0">
                    <p:tgtEl>
                      <p:spTgt spid="84"/>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82" restart="whenNotActive" fill="hold" evtFilter="cancelBubble" nodeType="interactiveSeq">
                <p:stCondLst>
                  <p:cond evt="onClick" delay="0">
                    <p:tgtEl>
                      <p:spTgt spid="85"/>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87" restart="whenNotActive" fill="hold" evtFilter="cancelBubble" nodeType="interactiveSeq">
                <p:stCondLst>
                  <p:cond evt="onClick" delay="0">
                    <p:tgtEl>
                      <p:spTgt spid="86"/>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grpId="0" nodeType="clickEffect">
                                  <p:stCondLst>
                                    <p:cond delay="0"/>
                                  </p:stCondLst>
                                  <p:childTnLst>
                                    <p:set>
                                      <p:cBhvr>
                                        <p:cTn id="91" dur="1" fill="hold">
                                          <p:stCondLst>
                                            <p:cond delay="0"/>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92" restart="whenNotActive" fill="hold" evtFilter="cancelBubble" nodeType="interactiveSeq">
                <p:stCondLst>
                  <p:cond evt="onClick" delay="0">
                    <p:tgtEl>
                      <p:spTgt spid="87"/>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97" restart="whenNotActive" fill="hold" evtFilter="cancelBubble" nodeType="interactiveSeq">
                <p:stCondLst>
                  <p:cond evt="onClick" delay="0">
                    <p:tgtEl>
                      <p:spTgt spid="88"/>
                    </p:tgtEl>
                  </p:cond>
                </p:stCondLst>
                <p:endSync evt="end" delay="0">
                  <p:rtn val="all"/>
                </p:endSync>
                <p:childTnLst>
                  <p:par>
                    <p:cTn id="98" fill="hold">
                      <p:stCondLst>
                        <p:cond delay="0"/>
                      </p:stCondLst>
                      <p:childTnLst>
                        <p:par>
                          <p:cTn id="99" fill="hold">
                            <p:stCondLst>
                              <p:cond delay="0"/>
                            </p:stCondLst>
                            <p:childTnLst>
                              <p:par>
                                <p:cTn id="100" presetID="1" presetClass="exit" presetSubtype="0" fill="hold" grpId="0" nodeType="clickEffect">
                                  <p:stCondLst>
                                    <p:cond delay="0"/>
                                  </p:stCondLst>
                                  <p:childTnLst>
                                    <p:set>
                                      <p:cBhvr>
                                        <p:cTn id="101" dur="1" fill="hold">
                                          <p:stCondLst>
                                            <p:cond delay="0"/>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childTnLst>
        </p:cTn>
      </p:par>
    </p:tnLst>
    <p:bldLst>
      <p:bldP spid="4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50115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das </a:t>
            </a:r>
            <a:r>
              <a:rPr lang="en-GB" sz="3600" b="1" dirty="0" err="1">
                <a:solidFill>
                  <a:schemeClr val="bg1"/>
                </a:solidFill>
              </a:rPr>
              <a:t>Futur</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3553" y="247046"/>
            <a:ext cx="168377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6BE9431D-46F4-4364-AF48-E1F8C98D62D8}"/>
              </a:ext>
            </a:extLst>
          </p:cNvPr>
          <p:cNvSpPr txBox="1"/>
          <p:nvPr/>
        </p:nvSpPr>
        <p:spPr>
          <a:xfrm>
            <a:off x="87085" y="1228999"/>
            <a:ext cx="12017828" cy="1200329"/>
          </a:xfrm>
          <a:prstGeom prst="rect">
            <a:avLst/>
          </a:prstGeom>
          <a:noFill/>
        </p:spPr>
        <p:txBody>
          <a:bodyPr wrap="square" rtlCol="0">
            <a:spAutoFit/>
          </a:bodyPr>
          <a:lstStyle/>
          <a:p>
            <a:pPr lvl="0">
              <a:defRPr/>
            </a:pPr>
            <a:r>
              <a:rPr lang="en-US" sz="2400" dirty="0">
                <a:solidFill>
                  <a:srgbClr val="4472C4">
                    <a:lumMod val="50000"/>
                  </a:srgbClr>
                </a:solidFill>
              </a:rPr>
              <a:t>Remember: in German, </a:t>
            </a:r>
          </a:p>
          <a:p>
            <a:pPr marL="342900" lvl="0" indent="-342900">
              <a:buFont typeface="Arial" panose="020B0604020202020204" pitchFamily="34" charset="0"/>
              <a:buChar char="•"/>
              <a:defRPr/>
            </a:pPr>
            <a:r>
              <a:rPr lang="en-US" sz="2400" dirty="0" err="1">
                <a:solidFill>
                  <a:srgbClr val="4472C4">
                    <a:lumMod val="50000"/>
                  </a:srgbClr>
                </a:solidFill>
              </a:rPr>
              <a:t>er</a:t>
            </a:r>
            <a:r>
              <a:rPr lang="en-US" sz="2400" dirty="0">
                <a:solidFill>
                  <a:srgbClr val="4472C4">
                    <a:lumMod val="50000"/>
                  </a:srgbClr>
                </a:solidFill>
              </a:rPr>
              <a:t>/</a:t>
            </a:r>
            <a:r>
              <a:rPr lang="en-US" sz="2400" dirty="0" err="1">
                <a:solidFill>
                  <a:srgbClr val="4472C4">
                    <a:lumMod val="50000"/>
                  </a:srgbClr>
                </a:solidFill>
              </a:rPr>
              <a:t>sie</a:t>
            </a:r>
            <a:r>
              <a:rPr lang="en-US" sz="2400" dirty="0">
                <a:solidFill>
                  <a:srgbClr val="4472C4">
                    <a:lumMod val="50000"/>
                  </a:srgbClr>
                </a:solidFill>
              </a:rPr>
              <a:t>/es </a:t>
            </a:r>
            <a:r>
              <a:rPr lang="en-US" sz="2400" b="1" dirty="0" err="1">
                <a:solidFill>
                  <a:srgbClr val="4472C4">
                    <a:lumMod val="50000"/>
                  </a:srgbClr>
                </a:solidFill>
              </a:rPr>
              <a:t>wird</a:t>
            </a:r>
            <a:r>
              <a:rPr lang="en-US" sz="2400" b="1" dirty="0">
                <a:solidFill>
                  <a:srgbClr val="4472C4">
                    <a:lumMod val="50000"/>
                  </a:srgbClr>
                </a:solidFill>
              </a:rPr>
              <a:t> </a:t>
            </a:r>
            <a:r>
              <a:rPr lang="en-US" sz="2400" dirty="0">
                <a:solidFill>
                  <a:srgbClr val="4472C4">
                    <a:lumMod val="50000"/>
                  </a:srgbClr>
                </a:solidFill>
              </a:rPr>
              <a:t>means ‘</a:t>
            </a:r>
            <a:r>
              <a:rPr lang="en-US" sz="2400" i="1" dirty="0">
                <a:solidFill>
                  <a:srgbClr val="4472C4">
                    <a:lumMod val="50000"/>
                  </a:srgbClr>
                </a:solidFill>
              </a:rPr>
              <a:t>he/she/it will’</a:t>
            </a:r>
            <a:endParaRPr lang="en-US" sz="2400" dirty="0">
              <a:solidFill>
                <a:srgbClr val="4472C4">
                  <a:lumMod val="50000"/>
                </a:srgbClr>
              </a:solidFill>
            </a:endParaRPr>
          </a:p>
          <a:p>
            <a:pPr marL="342900" lvl="0" indent="-342900">
              <a:buFont typeface="Arial" panose="020B0604020202020204" pitchFamily="34" charset="0"/>
              <a:buChar char="•"/>
              <a:defRPr/>
            </a:pPr>
            <a:r>
              <a:rPr lang="en-US" sz="2400" dirty="0" err="1">
                <a:solidFill>
                  <a:srgbClr val="4472C4">
                    <a:lumMod val="50000"/>
                  </a:srgbClr>
                </a:solidFill>
              </a:rPr>
              <a:t>er</a:t>
            </a:r>
            <a:r>
              <a:rPr lang="en-US" sz="2400" dirty="0">
                <a:solidFill>
                  <a:srgbClr val="4472C4">
                    <a:lumMod val="50000"/>
                  </a:srgbClr>
                </a:solidFill>
              </a:rPr>
              <a:t>/</a:t>
            </a:r>
            <a:r>
              <a:rPr lang="en-US" sz="2400" dirty="0" err="1">
                <a:solidFill>
                  <a:srgbClr val="4472C4">
                    <a:lumMod val="50000"/>
                  </a:srgbClr>
                </a:solidFill>
              </a:rPr>
              <a:t>sie</a:t>
            </a:r>
            <a:r>
              <a:rPr lang="en-US" sz="2400" dirty="0">
                <a:solidFill>
                  <a:srgbClr val="4472C4">
                    <a:lumMod val="50000"/>
                  </a:srgbClr>
                </a:solidFill>
              </a:rPr>
              <a:t>/es </a:t>
            </a:r>
            <a:r>
              <a:rPr lang="en-US" sz="2400" b="1" dirty="0">
                <a:solidFill>
                  <a:srgbClr val="4472C4">
                    <a:lumMod val="50000"/>
                  </a:srgbClr>
                </a:solidFill>
              </a:rPr>
              <a:t>will</a:t>
            </a:r>
            <a:r>
              <a:rPr lang="en-US" sz="2400" dirty="0">
                <a:solidFill>
                  <a:srgbClr val="4472C4">
                    <a:lumMod val="50000"/>
                  </a:srgbClr>
                </a:solidFill>
              </a:rPr>
              <a:t> means ‘</a:t>
            </a:r>
            <a:r>
              <a:rPr lang="en-US" sz="2400" i="1" dirty="0">
                <a:solidFill>
                  <a:srgbClr val="4472C4">
                    <a:lumMod val="50000"/>
                  </a:srgbClr>
                </a:solidFill>
              </a:rPr>
              <a:t>he/she/it wants’.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TextBox 7">
            <a:extLst>
              <a:ext uri="{FF2B5EF4-FFF2-40B4-BE49-F238E27FC236}">
                <a16:creationId xmlns:a16="http://schemas.microsoft.com/office/drawing/2014/main" id="{E96B283C-CC82-4D3D-9919-F1DA562EFFE2}"/>
              </a:ext>
            </a:extLst>
          </p:cNvPr>
          <p:cNvSpPr txBox="1"/>
          <p:nvPr/>
        </p:nvSpPr>
        <p:spPr>
          <a:xfrm>
            <a:off x="114394" y="2641030"/>
            <a:ext cx="11416200" cy="461665"/>
          </a:xfrm>
          <a:prstGeom prst="rect">
            <a:avLst/>
          </a:prstGeom>
          <a:noFill/>
        </p:spPr>
        <p:txBody>
          <a:bodyPr wrap="square" rtlCol="0">
            <a:spAutoFit/>
          </a:bodyPr>
          <a:lstStyle/>
          <a:p>
            <a:pPr lvl="0">
              <a:defRPr/>
            </a:pPr>
            <a:r>
              <a:rPr lang="en-US" sz="2400" dirty="0" err="1">
                <a:solidFill>
                  <a:srgbClr val="4472C4">
                    <a:lumMod val="50000"/>
                  </a:srgbClr>
                </a:solidFill>
              </a:rPr>
              <a:t>Zum</a:t>
            </a:r>
            <a:r>
              <a:rPr lang="en-US" sz="2400" dirty="0">
                <a:solidFill>
                  <a:srgbClr val="4472C4">
                    <a:lumMod val="50000"/>
                  </a:srgbClr>
                </a:solidFill>
              </a:rPr>
              <a:t> </a:t>
            </a:r>
            <a:r>
              <a:rPr lang="en-US" sz="2400" dirty="0" err="1">
                <a:solidFill>
                  <a:srgbClr val="4472C4">
                    <a:lumMod val="50000"/>
                  </a:srgbClr>
                </a:solidFill>
              </a:rPr>
              <a:t>Beispiel</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6EA08AC4-7BC5-4291-AA52-0240A3E51A6E}"/>
              </a:ext>
            </a:extLst>
          </p:cNvPr>
          <p:cNvSpPr txBox="1"/>
          <p:nvPr/>
        </p:nvSpPr>
        <p:spPr>
          <a:xfrm>
            <a:off x="114394" y="3075850"/>
            <a:ext cx="7045518" cy="461665"/>
          </a:xfrm>
          <a:prstGeom prst="rect">
            <a:avLst/>
          </a:prstGeom>
          <a:noFill/>
        </p:spPr>
        <p:txBody>
          <a:bodyPr wrap="none" rtlCol="0">
            <a:spAutoFit/>
          </a:bodyPr>
          <a:lstStyle/>
          <a:p>
            <a:pPr lvl="0">
              <a:defRPr/>
            </a:pPr>
            <a:r>
              <a:rPr lang="en-US" sz="2400" i="1" dirty="0">
                <a:solidFill>
                  <a:srgbClr val="203764"/>
                </a:solidFill>
              </a:rPr>
              <a:t>She </a:t>
            </a:r>
            <a:r>
              <a:rPr lang="en-US" sz="2400" b="1" i="1" dirty="0">
                <a:solidFill>
                  <a:srgbClr val="203764"/>
                </a:solidFill>
              </a:rPr>
              <a:t>will/is going</a:t>
            </a:r>
            <a:r>
              <a:rPr lang="en-US" sz="2400" i="1" dirty="0">
                <a:solidFill>
                  <a:srgbClr val="203764"/>
                </a:solidFill>
              </a:rPr>
              <a:t> to improve her achievement. </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82A0432-38CA-4EBF-A648-A627FE31EBA7}"/>
              </a:ext>
            </a:extLst>
          </p:cNvPr>
          <p:cNvSpPr txBox="1"/>
          <p:nvPr/>
        </p:nvSpPr>
        <p:spPr>
          <a:xfrm>
            <a:off x="7138547" y="3033451"/>
            <a:ext cx="4993675" cy="461665"/>
          </a:xfrm>
          <a:prstGeom prst="rect">
            <a:avLst/>
          </a:prstGeom>
          <a:solidFill>
            <a:schemeClr val="accent4">
              <a:lumMod val="20000"/>
              <a:lumOff val="80000"/>
            </a:schemeClr>
          </a:solidFill>
          <a:ln>
            <a:solidFill>
              <a:srgbClr val="002060"/>
            </a:solidFill>
          </a:ln>
        </p:spPr>
        <p:txBody>
          <a:bodyPr wrap="none" rtlCol="0">
            <a:spAutoFit/>
          </a:bodyPr>
          <a:lstStyle/>
          <a:p>
            <a:pPr lvl="0">
              <a:defRPr/>
            </a:pPr>
            <a:r>
              <a:rPr lang="de-DE" sz="2400" dirty="0">
                <a:solidFill>
                  <a:srgbClr val="203764"/>
                </a:solidFill>
              </a:rPr>
              <a:t>Sie </a:t>
            </a:r>
            <a:r>
              <a:rPr lang="de-DE" sz="2400" b="1" dirty="0">
                <a:solidFill>
                  <a:srgbClr val="203764"/>
                </a:solidFill>
              </a:rPr>
              <a:t>wird </a:t>
            </a:r>
            <a:r>
              <a:rPr lang="de-DE" sz="2400" dirty="0">
                <a:solidFill>
                  <a:srgbClr val="203764"/>
                </a:solidFill>
              </a:rPr>
              <a:t>ihre Leistung verbessern.</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1CBD281E-975B-4331-B92F-E0813F04EA65}"/>
              </a:ext>
            </a:extLst>
          </p:cNvPr>
          <p:cNvSpPr txBox="1"/>
          <p:nvPr/>
        </p:nvSpPr>
        <p:spPr>
          <a:xfrm>
            <a:off x="114394" y="3655082"/>
            <a:ext cx="6389891" cy="461665"/>
          </a:xfrm>
          <a:prstGeom prst="rect">
            <a:avLst/>
          </a:prstGeom>
          <a:noFill/>
        </p:spPr>
        <p:txBody>
          <a:bodyPr wrap="none" rtlCol="0">
            <a:spAutoFit/>
          </a:bodyPr>
          <a:lstStyle/>
          <a:p>
            <a:pPr lvl="0">
              <a:defRPr/>
            </a:pPr>
            <a:r>
              <a:rPr lang="en-US" sz="2400" i="1" dirty="0">
                <a:solidFill>
                  <a:srgbClr val="203764"/>
                </a:solidFill>
              </a:rPr>
              <a:t>She </a:t>
            </a:r>
            <a:r>
              <a:rPr lang="en-US" sz="2400" b="1" i="1" dirty="0">
                <a:solidFill>
                  <a:srgbClr val="203764"/>
                </a:solidFill>
              </a:rPr>
              <a:t>wants </a:t>
            </a:r>
            <a:r>
              <a:rPr lang="en-US" sz="2400" i="1" dirty="0">
                <a:solidFill>
                  <a:srgbClr val="203764"/>
                </a:solidFill>
              </a:rPr>
              <a:t>to improve her achievement.  </a:t>
            </a:r>
            <a:endParaRPr kumimoji="0" lang="en-US" sz="2400" b="0" i="1"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476871F7-017A-46B9-B4C7-9631D40A69E4}"/>
              </a:ext>
            </a:extLst>
          </p:cNvPr>
          <p:cNvSpPr txBox="1"/>
          <p:nvPr/>
        </p:nvSpPr>
        <p:spPr>
          <a:xfrm>
            <a:off x="7138546" y="3602523"/>
            <a:ext cx="4993675" cy="461665"/>
          </a:xfrm>
          <a:prstGeom prst="rect">
            <a:avLst/>
          </a:prstGeom>
          <a:solidFill>
            <a:schemeClr val="accent4">
              <a:lumMod val="20000"/>
              <a:lumOff val="80000"/>
            </a:schemeClr>
          </a:solidFill>
          <a:ln>
            <a:solidFill>
              <a:srgbClr val="002060"/>
            </a:solidFill>
          </a:ln>
        </p:spPr>
        <p:txBody>
          <a:bodyPr wrap="square" rtlCol="0">
            <a:spAutoFit/>
          </a:bodyPr>
          <a:lstStyle/>
          <a:p>
            <a:pPr lvl="0">
              <a:defRPr/>
            </a:pPr>
            <a:r>
              <a:rPr lang="de-DE" sz="2400" dirty="0">
                <a:solidFill>
                  <a:srgbClr val="203764"/>
                </a:solidFill>
              </a:rPr>
              <a:t>Sie </a:t>
            </a:r>
            <a:r>
              <a:rPr lang="de-DE" sz="2400" b="1" dirty="0">
                <a:solidFill>
                  <a:srgbClr val="203764"/>
                </a:solidFill>
              </a:rPr>
              <a:t>will </a:t>
            </a:r>
            <a:r>
              <a:rPr lang="de-DE" sz="2400" dirty="0">
                <a:solidFill>
                  <a:srgbClr val="203764"/>
                </a:solidFill>
              </a:rPr>
              <a:t>ihre Leistung verbessern.</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90D521A1-4298-418A-8319-7915F069292D}"/>
              </a:ext>
            </a:extLst>
          </p:cNvPr>
          <p:cNvSpPr txBox="1"/>
          <p:nvPr/>
        </p:nvSpPr>
        <p:spPr>
          <a:xfrm>
            <a:off x="87085" y="4336908"/>
            <a:ext cx="11416200" cy="461665"/>
          </a:xfrm>
          <a:prstGeom prst="rect">
            <a:avLst/>
          </a:prstGeom>
          <a:noFill/>
        </p:spPr>
        <p:txBody>
          <a:bodyPr wrap="square" rtlCol="0">
            <a:spAutoFit/>
          </a:bodyPr>
          <a:lstStyle/>
          <a:p>
            <a:pPr lvl="0">
              <a:defRPr/>
            </a:pPr>
            <a:r>
              <a:rPr lang="en-US" sz="2400" dirty="0">
                <a:solidFill>
                  <a:srgbClr val="4472C4">
                    <a:lumMod val="50000"/>
                  </a:srgbClr>
                </a:solidFill>
              </a:rPr>
              <a:t>Remember to put the 2nd verb in infinitive at the end of the sentence: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D50D0058-6F4E-4570-876C-24522786DD04}"/>
              </a:ext>
            </a:extLst>
          </p:cNvPr>
          <p:cNvSpPr txBox="1"/>
          <p:nvPr/>
        </p:nvSpPr>
        <p:spPr>
          <a:xfrm>
            <a:off x="114394" y="4866105"/>
            <a:ext cx="6506754" cy="461665"/>
          </a:xfrm>
          <a:prstGeom prst="rect">
            <a:avLst/>
          </a:prstGeom>
          <a:noFill/>
        </p:spPr>
        <p:txBody>
          <a:bodyPr wrap="square" rtlCol="0">
            <a:spAutoFit/>
          </a:bodyPr>
          <a:lstStyle/>
          <a:p>
            <a:pPr lvl="0">
              <a:defRPr/>
            </a:pPr>
            <a:r>
              <a:rPr lang="en-US" sz="2400" i="1" dirty="0">
                <a:solidFill>
                  <a:srgbClr val="203764"/>
                </a:solidFill>
              </a:rPr>
              <a:t>They </a:t>
            </a:r>
            <a:r>
              <a:rPr lang="en-US" sz="2400" b="1" i="1" dirty="0">
                <a:solidFill>
                  <a:srgbClr val="203764"/>
                </a:solidFill>
              </a:rPr>
              <a:t>will/are going </a:t>
            </a:r>
            <a:r>
              <a:rPr lang="en-US" sz="2400" i="1" dirty="0">
                <a:solidFill>
                  <a:srgbClr val="203764"/>
                </a:solidFill>
              </a:rPr>
              <a:t>to work in the holidays.</a:t>
            </a:r>
            <a:endParaRPr kumimoji="0" lang="en-US" sz="2400" i="1" u="none" strike="noStrike" kern="1200" cap="none" spc="0" normalizeH="0" baseline="0" noProof="0" dirty="0">
              <a:ln>
                <a:noFill/>
              </a:ln>
              <a:solidFill>
                <a:srgbClr val="203764"/>
              </a:solidFill>
              <a:effectLst/>
              <a:uLnTx/>
              <a:uFillTx/>
              <a:latin typeface="Century Gothic" panose="020F0302020204030204"/>
            </a:endParaRPr>
          </a:p>
        </p:txBody>
      </p:sp>
      <p:sp>
        <p:nvSpPr>
          <p:cNvPr id="16" name="TextBox 15">
            <a:extLst>
              <a:ext uri="{FF2B5EF4-FFF2-40B4-BE49-F238E27FC236}">
                <a16:creationId xmlns:a16="http://schemas.microsoft.com/office/drawing/2014/main" id="{B20CA71A-7711-448D-A1B7-E08C5A6D5665}"/>
              </a:ext>
            </a:extLst>
          </p:cNvPr>
          <p:cNvSpPr txBox="1"/>
          <p:nvPr/>
        </p:nvSpPr>
        <p:spPr>
          <a:xfrm>
            <a:off x="6672163" y="4872353"/>
            <a:ext cx="5243743" cy="461665"/>
          </a:xfrm>
          <a:prstGeom prst="rect">
            <a:avLst/>
          </a:prstGeom>
          <a:solidFill>
            <a:schemeClr val="accent4">
              <a:lumMod val="20000"/>
              <a:lumOff val="80000"/>
            </a:schemeClr>
          </a:solidFill>
          <a:ln>
            <a:solidFill>
              <a:srgbClr val="002060"/>
            </a:solidFill>
          </a:ln>
        </p:spPr>
        <p:txBody>
          <a:bodyPr wrap="none" rtlCol="0">
            <a:spAutoFit/>
          </a:bodyPr>
          <a:lstStyle/>
          <a:p>
            <a:pPr lvl="0">
              <a:defRPr/>
            </a:pPr>
            <a:r>
              <a:rPr lang="de-DE" sz="2400" dirty="0">
                <a:solidFill>
                  <a:srgbClr val="203764"/>
                </a:solidFill>
              </a:rPr>
              <a:t>Sie </a:t>
            </a:r>
            <a:r>
              <a:rPr lang="de-DE" sz="2400" b="1" dirty="0">
                <a:solidFill>
                  <a:srgbClr val="203764"/>
                </a:solidFill>
              </a:rPr>
              <a:t>werden </a:t>
            </a:r>
            <a:r>
              <a:rPr lang="de-DE" sz="2400" dirty="0">
                <a:solidFill>
                  <a:srgbClr val="203764"/>
                </a:solidFill>
              </a:rPr>
              <a:t>in den Ferien arbeiten.</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17" name="Flowchart: Alternate Process 16">
            <a:extLst>
              <a:ext uri="{FF2B5EF4-FFF2-40B4-BE49-F238E27FC236}">
                <a16:creationId xmlns:a16="http://schemas.microsoft.com/office/drawing/2014/main" id="{24BDFAE7-5DEA-4B7F-8109-6970651E2A3C}"/>
              </a:ext>
            </a:extLst>
          </p:cNvPr>
          <p:cNvSpPr/>
          <p:nvPr/>
        </p:nvSpPr>
        <p:spPr>
          <a:xfrm>
            <a:off x="10366129" y="4872353"/>
            <a:ext cx="1549777" cy="455417"/>
          </a:xfrm>
          <a:prstGeom prst="flowChartAlternateProcess">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D6EF931-3836-4165-B423-10BF7745E935}"/>
              </a:ext>
            </a:extLst>
          </p:cNvPr>
          <p:cNvSpPr txBox="1"/>
          <p:nvPr/>
        </p:nvSpPr>
        <p:spPr>
          <a:xfrm>
            <a:off x="114394" y="5540379"/>
            <a:ext cx="6506754" cy="461665"/>
          </a:xfrm>
          <a:prstGeom prst="rect">
            <a:avLst/>
          </a:prstGeom>
          <a:noFill/>
        </p:spPr>
        <p:txBody>
          <a:bodyPr wrap="square" rtlCol="0">
            <a:spAutoFit/>
          </a:bodyPr>
          <a:lstStyle/>
          <a:p>
            <a:pPr lvl="0">
              <a:defRPr/>
            </a:pPr>
            <a:r>
              <a:rPr lang="en-US" sz="2400" i="1" dirty="0">
                <a:solidFill>
                  <a:srgbClr val="203764"/>
                </a:solidFill>
              </a:rPr>
              <a:t>They </a:t>
            </a:r>
            <a:r>
              <a:rPr lang="en-US" sz="2400" b="1" i="1" dirty="0">
                <a:solidFill>
                  <a:srgbClr val="203764"/>
                </a:solidFill>
              </a:rPr>
              <a:t>want </a:t>
            </a:r>
            <a:r>
              <a:rPr lang="en-US" sz="2400" i="1" dirty="0">
                <a:solidFill>
                  <a:srgbClr val="203764"/>
                </a:solidFill>
              </a:rPr>
              <a:t>to work in the holidays.</a:t>
            </a:r>
            <a:endParaRPr kumimoji="0" lang="en-US" sz="2400" i="1" u="none" strike="noStrike" kern="1200" cap="none" spc="0" normalizeH="0" baseline="0" noProof="0" dirty="0">
              <a:ln>
                <a:noFill/>
              </a:ln>
              <a:solidFill>
                <a:srgbClr val="203764"/>
              </a:solidFill>
              <a:effectLst/>
              <a:uLnTx/>
              <a:uFillTx/>
              <a:latin typeface="Century Gothic" panose="020F0302020204030204"/>
            </a:endParaRPr>
          </a:p>
        </p:txBody>
      </p:sp>
      <p:sp>
        <p:nvSpPr>
          <p:cNvPr id="19" name="TextBox 18">
            <a:extLst>
              <a:ext uri="{FF2B5EF4-FFF2-40B4-BE49-F238E27FC236}">
                <a16:creationId xmlns:a16="http://schemas.microsoft.com/office/drawing/2014/main" id="{03C84CEB-9295-4F0E-8FB8-79347588066E}"/>
              </a:ext>
            </a:extLst>
          </p:cNvPr>
          <p:cNvSpPr txBox="1"/>
          <p:nvPr/>
        </p:nvSpPr>
        <p:spPr>
          <a:xfrm>
            <a:off x="6672163" y="5545244"/>
            <a:ext cx="5089855" cy="461665"/>
          </a:xfrm>
          <a:prstGeom prst="rect">
            <a:avLst/>
          </a:prstGeom>
          <a:solidFill>
            <a:schemeClr val="accent4">
              <a:lumMod val="20000"/>
              <a:lumOff val="80000"/>
            </a:schemeClr>
          </a:solidFill>
          <a:ln>
            <a:solidFill>
              <a:srgbClr val="002060"/>
            </a:solidFill>
          </a:ln>
        </p:spPr>
        <p:txBody>
          <a:bodyPr wrap="none" rtlCol="0">
            <a:spAutoFit/>
          </a:bodyPr>
          <a:lstStyle/>
          <a:p>
            <a:pPr lvl="0">
              <a:defRPr/>
            </a:pPr>
            <a:r>
              <a:rPr lang="de-DE" sz="2400" dirty="0">
                <a:solidFill>
                  <a:srgbClr val="203764"/>
                </a:solidFill>
              </a:rPr>
              <a:t>Sie </a:t>
            </a:r>
            <a:r>
              <a:rPr lang="de-DE" sz="2400" b="1" dirty="0">
                <a:solidFill>
                  <a:srgbClr val="203764"/>
                </a:solidFill>
              </a:rPr>
              <a:t>wollen </a:t>
            </a:r>
            <a:r>
              <a:rPr lang="de-DE" sz="2400" dirty="0">
                <a:solidFill>
                  <a:srgbClr val="203764"/>
                </a:solidFill>
              </a:rPr>
              <a:t>in den Ferien arbeiten.</a:t>
            </a:r>
            <a:endParaRPr kumimoji="0" lang="en-US" sz="2400" b="0" i="0" u="none" strike="noStrike" kern="1200" cap="none" spc="0" normalizeH="0" baseline="0" noProof="0" dirty="0">
              <a:ln>
                <a:noFill/>
              </a:ln>
              <a:solidFill>
                <a:srgbClr val="203764"/>
              </a:solidFill>
              <a:effectLst/>
              <a:uLnTx/>
              <a:uFillTx/>
              <a:latin typeface="Century Gothic" panose="020F0302020204030204"/>
              <a:ea typeface="+mn-ea"/>
              <a:cs typeface="+mn-cs"/>
            </a:endParaRPr>
          </a:p>
        </p:txBody>
      </p:sp>
      <p:sp>
        <p:nvSpPr>
          <p:cNvPr id="21" name="Flowchart: Alternate Process 20">
            <a:extLst>
              <a:ext uri="{FF2B5EF4-FFF2-40B4-BE49-F238E27FC236}">
                <a16:creationId xmlns:a16="http://schemas.microsoft.com/office/drawing/2014/main" id="{3C5A54D9-8382-4B64-B975-2D94CEB9479C}"/>
              </a:ext>
            </a:extLst>
          </p:cNvPr>
          <p:cNvSpPr/>
          <p:nvPr/>
        </p:nvSpPr>
        <p:spPr>
          <a:xfrm>
            <a:off x="10265049" y="5540380"/>
            <a:ext cx="1496969" cy="461665"/>
          </a:xfrm>
          <a:prstGeom prst="flowChartAlternateProcess">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7037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animBg="1"/>
      <p:bldP spid="12" grpId="0"/>
      <p:bldP spid="13" grpId="0" animBg="1"/>
      <p:bldP spid="14" grpId="0"/>
      <p:bldP spid="15" grpId="0"/>
      <p:bldP spid="16" grpId="0" animBg="1"/>
      <p:bldP spid="17" grpId="0" animBg="1"/>
      <p:bldP spid="18" grpId="0"/>
      <p:bldP spid="19"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descr="Marketing">
            <a:extLst>
              <a:ext uri="{FF2B5EF4-FFF2-40B4-BE49-F238E27FC236}">
                <a16:creationId xmlns:a16="http://schemas.microsoft.com/office/drawing/2014/main" id="{3B2AD37B-594D-4DCE-9C02-61D69C6C68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115" y="985737"/>
            <a:ext cx="1662079" cy="166207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94041"/>
            <a:ext cx="4938727" cy="869950"/>
          </a:xfrm>
          <a:prstGeom prst="rect">
            <a:avLst/>
          </a:prstGeom>
        </p:spPr>
      </p:pic>
      <p:sp>
        <p:nvSpPr>
          <p:cNvPr id="4" name="Title 3"/>
          <p:cNvSpPr>
            <a:spLocks noGrp="1"/>
          </p:cNvSpPr>
          <p:nvPr>
            <p:ph type="title"/>
          </p:nvPr>
        </p:nvSpPr>
        <p:spPr>
          <a:xfrm>
            <a:off x="0" y="294041"/>
            <a:ext cx="4544805" cy="707849"/>
          </a:xfrm>
        </p:spPr>
        <p:txBody>
          <a:bodyPr>
            <a:normAutofit fontScale="90000"/>
          </a:bodyPr>
          <a:lstStyle/>
          <a:p>
            <a:r>
              <a:rPr lang="en-GB" sz="3600" b="1" dirty="0">
                <a:solidFill>
                  <a:schemeClr val="bg1"/>
                </a:solidFill>
              </a:rPr>
              <a:t>Was </a:t>
            </a:r>
            <a:r>
              <a:rPr lang="en-GB" sz="3600" b="1" dirty="0" err="1">
                <a:solidFill>
                  <a:schemeClr val="bg1"/>
                </a:solidFill>
              </a:rPr>
              <a:t>sagt</a:t>
            </a:r>
            <a:r>
              <a:rPr lang="en-GB" sz="3600" b="1" dirty="0">
                <a:solidFill>
                  <a:schemeClr val="bg1"/>
                </a:solidFill>
              </a:rPr>
              <a:t> der Trainer?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4894302" y="82472"/>
            <a:ext cx="563890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Trainer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Spricht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nur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ganze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Gruppe?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4208986728"/>
              </p:ext>
            </p:extLst>
          </p:nvPr>
        </p:nvGraphicFramePr>
        <p:xfrm>
          <a:off x="1279840" y="1190468"/>
          <a:ext cx="10446879" cy="5085522"/>
        </p:xfrm>
        <a:graphic>
          <a:graphicData uri="http://schemas.openxmlformats.org/drawingml/2006/table">
            <a:tbl>
              <a:tblPr firstRow="1" bandRow="1">
                <a:tableStyleId>{00A15C55-8517-42AA-B614-E9B94910E393}</a:tableStyleId>
              </a:tblPr>
              <a:tblGrid>
                <a:gridCol w="596814">
                  <a:extLst>
                    <a:ext uri="{9D8B030D-6E8A-4147-A177-3AD203B41FA5}">
                      <a16:colId xmlns:a16="http://schemas.microsoft.com/office/drawing/2014/main" val="2607353726"/>
                    </a:ext>
                  </a:extLst>
                </a:gridCol>
                <a:gridCol w="6421292">
                  <a:extLst>
                    <a:ext uri="{9D8B030D-6E8A-4147-A177-3AD203B41FA5}">
                      <a16:colId xmlns:a16="http://schemas.microsoft.com/office/drawing/2014/main" val="1600817978"/>
                    </a:ext>
                  </a:extLst>
                </a:gridCol>
                <a:gridCol w="1480986">
                  <a:extLst>
                    <a:ext uri="{9D8B030D-6E8A-4147-A177-3AD203B41FA5}">
                      <a16:colId xmlns:a16="http://schemas.microsoft.com/office/drawing/2014/main" val="4128092149"/>
                    </a:ext>
                  </a:extLst>
                </a:gridCol>
                <a:gridCol w="1947787">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a:ln>
                            <a:noFill/>
                          </a:ln>
                          <a:effectLst/>
                          <a:uLnTx/>
                          <a:uFillTx/>
                        </a:rPr>
                        <a:t>Mia</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alle</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ie</a:t>
                      </a:r>
                      <a:r>
                        <a:rPr lang="en-GB" sz="2000" dirty="0">
                          <a:solidFill>
                            <a:srgbClr val="115076"/>
                          </a:solidFill>
                        </a:rPr>
                        <a:t> </a:t>
                      </a:r>
                      <a:r>
                        <a:rPr lang="en-GB" sz="2000" dirty="0" err="1">
                          <a:solidFill>
                            <a:srgbClr val="115076"/>
                          </a:solidFill>
                        </a:rPr>
                        <a:t>wollen</a:t>
                      </a:r>
                      <a:r>
                        <a:rPr lang="en-GB" sz="2000" dirty="0">
                          <a:solidFill>
                            <a:srgbClr val="115076"/>
                          </a:solidFill>
                        </a:rPr>
                        <a:t> die </a:t>
                      </a:r>
                      <a:r>
                        <a:rPr lang="en-GB" sz="2000" dirty="0" err="1">
                          <a:solidFill>
                            <a:srgbClr val="115076"/>
                          </a:solidFill>
                        </a:rPr>
                        <a:t>Leistung</a:t>
                      </a:r>
                      <a:r>
                        <a:rPr lang="en-GB" sz="2000" dirty="0">
                          <a:solidFill>
                            <a:srgbClr val="115076"/>
                          </a:solidFill>
                        </a:rPr>
                        <a:t> </a:t>
                      </a:r>
                      <a:r>
                        <a:rPr lang="en-GB" sz="2000" dirty="0" err="1">
                          <a:solidFill>
                            <a:srgbClr val="115076"/>
                          </a:solidFill>
                        </a:rPr>
                        <a:t>nicht</a:t>
                      </a:r>
                      <a:r>
                        <a:rPr lang="en-GB" sz="2000" dirty="0">
                          <a:solidFill>
                            <a:srgbClr val="115076"/>
                          </a:solidFill>
                        </a:rPr>
                        <a:t> </a:t>
                      </a:r>
                      <a:r>
                        <a:rPr lang="en-GB" sz="2000" dirty="0" err="1">
                          <a:solidFill>
                            <a:srgbClr val="115076"/>
                          </a:solidFill>
                        </a:rPr>
                        <a:t>verbessern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ie</a:t>
                      </a:r>
                      <a:r>
                        <a:rPr lang="en-GB" sz="2000" dirty="0">
                          <a:solidFill>
                            <a:srgbClr val="115076"/>
                          </a:solidFill>
                        </a:rPr>
                        <a:t> </a:t>
                      </a:r>
                      <a:r>
                        <a:rPr lang="en-GB" sz="2000" dirty="0" err="1">
                          <a:solidFill>
                            <a:srgbClr val="115076"/>
                          </a:solidFill>
                        </a:rPr>
                        <a:t>werden</a:t>
                      </a:r>
                      <a:r>
                        <a:rPr lang="en-GB" sz="2000" dirty="0">
                          <a:solidFill>
                            <a:srgbClr val="115076"/>
                          </a:solidFill>
                        </a:rPr>
                        <a:t> </a:t>
                      </a:r>
                      <a:r>
                        <a:rPr lang="en-GB" sz="2000" dirty="0" err="1">
                          <a:solidFill>
                            <a:srgbClr val="115076"/>
                          </a:solidFill>
                        </a:rPr>
                        <a:t>keine</a:t>
                      </a:r>
                      <a:r>
                        <a:rPr lang="en-GB" sz="2000" dirty="0">
                          <a:solidFill>
                            <a:srgbClr val="115076"/>
                          </a:solidFill>
                        </a:rPr>
                        <a:t> </a:t>
                      </a:r>
                      <a:r>
                        <a:rPr lang="en-GB" sz="2000" dirty="0" err="1">
                          <a:solidFill>
                            <a:srgbClr val="115076"/>
                          </a:solidFill>
                        </a:rPr>
                        <a:t>Muskeln</a:t>
                      </a:r>
                      <a:r>
                        <a:rPr lang="en-GB" sz="2000" dirty="0">
                          <a:solidFill>
                            <a:srgbClr val="115076"/>
                          </a:solidFill>
                        </a:rPr>
                        <a:t> </a:t>
                      </a:r>
                      <a:r>
                        <a:rPr lang="en-GB" sz="2000" dirty="0" err="1">
                          <a:solidFill>
                            <a:srgbClr val="115076"/>
                          </a:solidFill>
                        </a:rPr>
                        <a:t>entwickeln</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ie</a:t>
                      </a:r>
                      <a:r>
                        <a:rPr lang="en-GB" sz="2000" dirty="0">
                          <a:solidFill>
                            <a:srgbClr val="115076"/>
                          </a:solidFill>
                        </a:rPr>
                        <a:t> </a:t>
                      </a:r>
                      <a:r>
                        <a:rPr lang="en-GB" sz="2000" dirty="0" err="1">
                          <a:solidFill>
                            <a:srgbClr val="115076"/>
                          </a:solidFill>
                        </a:rPr>
                        <a:t>wird</a:t>
                      </a:r>
                      <a:r>
                        <a:rPr lang="en-GB" sz="2000" dirty="0">
                          <a:solidFill>
                            <a:srgbClr val="115076"/>
                          </a:solidFill>
                        </a:rPr>
                        <a:t> in der Zukunft </a:t>
                      </a:r>
                      <a:r>
                        <a:rPr lang="en-GB" sz="2000" dirty="0" err="1">
                          <a:solidFill>
                            <a:srgbClr val="115076"/>
                          </a:solidFill>
                        </a:rPr>
                        <a:t>keinen</a:t>
                      </a:r>
                      <a:r>
                        <a:rPr lang="en-GB" sz="2000" dirty="0">
                          <a:solidFill>
                            <a:srgbClr val="115076"/>
                          </a:solidFill>
                        </a:rPr>
                        <a:t> </a:t>
                      </a:r>
                      <a:r>
                        <a:rPr lang="en-GB" sz="2000" dirty="0" err="1">
                          <a:solidFill>
                            <a:srgbClr val="115076"/>
                          </a:solidFill>
                        </a:rPr>
                        <a:t>Preis</a:t>
                      </a:r>
                      <a:r>
                        <a:rPr lang="en-GB" sz="2000" dirty="0">
                          <a:solidFill>
                            <a:srgbClr val="115076"/>
                          </a:solidFill>
                        </a:rPr>
                        <a:t> </a:t>
                      </a:r>
                      <a:r>
                        <a:rPr lang="en-GB" sz="2000" dirty="0" err="1">
                          <a:solidFill>
                            <a:srgbClr val="115076"/>
                          </a:solidFill>
                        </a:rPr>
                        <a:t>verdienen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Sie will </a:t>
                      </a:r>
                      <a:r>
                        <a:rPr lang="en-GB" sz="2000" dirty="0" err="1">
                          <a:solidFill>
                            <a:srgbClr val="115076"/>
                          </a:solidFill>
                        </a:rPr>
                        <a:t>Laufen</a:t>
                      </a:r>
                      <a:r>
                        <a:rPr lang="en-GB" sz="2000" dirty="0">
                          <a:solidFill>
                            <a:srgbClr val="115076"/>
                          </a:solidFill>
                        </a:rPr>
                        <a:t> </a:t>
                      </a:r>
                      <a:r>
                        <a:rPr lang="en-GB" sz="2000" dirty="0" err="1">
                          <a:solidFill>
                            <a:srgbClr val="115076"/>
                          </a:solidFill>
                        </a:rPr>
                        <a:t>üben</a:t>
                      </a:r>
                      <a:r>
                        <a:rPr lang="en-GB" sz="2000" dirty="0">
                          <a:solidFill>
                            <a:srgbClr val="115076"/>
                          </a:solidFill>
                        </a:rPr>
                        <a:t> – </a:t>
                      </a:r>
                      <a:r>
                        <a:rPr lang="en-GB" sz="2000" dirty="0" err="1">
                          <a:solidFill>
                            <a:srgbClr val="115076"/>
                          </a:solidFill>
                        </a:rPr>
                        <a:t>mindestens</a:t>
                      </a:r>
                      <a:r>
                        <a:rPr lang="en-GB" sz="2000" dirty="0">
                          <a:solidFill>
                            <a:srgbClr val="115076"/>
                          </a:solidFill>
                        </a:rPr>
                        <a:t> </a:t>
                      </a:r>
                      <a:r>
                        <a:rPr lang="en-GB" sz="2000" dirty="0" err="1">
                          <a:solidFill>
                            <a:srgbClr val="115076"/>
                          </a:solidFill>
                        </a:rPr>
                        <a:t>fünf</a:t>
                      </a:r>
                      <a:r>
                        <a:rPr lang="en-GB" sz="2000" dirty="0">
                          <a:solidFill>
                            <a:srgbClr val="115076"/>
                          </a:solidFill>
                        </a:rPr>
                        <a:t> </a:t>
                      </a:r>
                      <a:r>
                        <a:rPr lang="en-GB" sz="2000" dirty="0" err="1">
                          <a:solidFill>
                            <a:srgbClr val="115076"/>
                          </a:solidFill>
                        </a:rPr>
                        <a:t>Kilometer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ie</a:t>
                      </a:r>
                      <a:r>
                        <a:rPr lang="en-GB" sz="2000" dirty="0">
                          <a:solidFill>
                            <a:srgbClr val="115076"/>
                          </a:solidFill>
                        </a:rPr>
                        <a:t> </a:t>
                      </a:r>
                      <a:r>
                        <a:rPr lang="en-GB" sz="2000" dirty="0" err="1">
                          <a:solidFill>
                            <a:srgbClr val="115076"/>
                          </a:solidFill>
                        </a:rPr>
                        <a:t>werden</a:t>
                      </a:r>
                      <a:r>
                        <a:rPr lang="en-GB" sz="2000" dirty="0">
                          <a:solidFill>
                            <a:srgbClr val="115076"/>
                          </a:solidFill>
                        </a:rPr>
                        <a:t> </a:t>
                      </a:r>
                      <a:r>
                        <a:rPr lang="en-GB" sz="2000" dirty="0" err="1">
                          <a:solidFill>
                            <a:srgbClr val="115076"/>
                          </a:solidFill>
                        </a:rPr>
                        <a:t>meistens</a:t>
                      </a:r>
                      <a:r>
                        <a:rPr lang="en-GB" sz="2000" dirty="0">
                          <a:solidFill>
                            <a:srgbClr val="115076"/>
                          </a:solidFill>
                        </a:rPr>
                        <a:t> die </a:t>
                      </a:r>
                      <a:r>
                        <a:rPr lang="en-GB" sz="2000" dirty="0" err="1">
                          <a:solidFill>
                            <a:srgbClr val="115076"/>
                          </a:solidFill>
                        </a:rPr>
                        <a:t>Spiele</a:t>
                      </a:r>
                      <a:r>
                        <a:rPr lang="en-GB" sz="2000" dirty="0">
                          <a:solidFill>
                            <a:srgbClr val="115076"/>
                          </a:solidFill>
                        </a:rPr>
                        <a:t> </a:t>
                      </a:r>
                      <a:r>
                        <a:rPr lang="en-GB" sz="2000" dirty="0" err="1">
                          <a:solidFill>
                            <a:srgbClr val="115076"/>
                          </a:solidFill>
                        </a:rPr>
                        <a:t>verlieren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Sie wollen keine Reise ans Meer machen und bei starkem Wind um die Insel segeln.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000" dirty="0">
                          <a:solidFill>
                            <a:srgbClr val="115076"/>
                          </a:solidFill>
                        </a:rPr>
                        <a:t>Sie wird die Pflicht haben, mindestens eine persönliche Bestleistung zu bringen.</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de-DE" sz="2000" dirty="0">
                          <a:solidFill>
                            <a:srgbClr val="115076"/>
                          </a:solidFill>
                        </a:rPr>
                        <a:t>Sie will im Körper stark werden und im Geist Freiheit entwickeln.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970886" y="1826118"/>
            <a:ext cx="5742871"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5447" y="1804844"/>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914689" y="2259753"/>
            <a:ext cx="4797938"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7245" y="2227210"/>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930162" y="2743232"/>
            <a:ext cx="5631058"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82651" y="2749456"/>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970886" y="3305251"/>
            <a:ext cx="5933593" cy="35793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75508" y="3267089"/>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970886" y="3790286"/>
            <a:ext cx="518343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5392" y="3729263"/>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904117" y="4233025"/>
            <a:ext cx="6221922" cy="64491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5392" y="4361790"/>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904116" y="4970854"/>
            <a:ext cx="6221921" cy="570173"/>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47" y="5165418"/>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970886" y="5632883"/>
            <a:ext cx="6221922" cy="57017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4247" y="5725940"/>
            <a:ext cx="282522" cy="294294"/>
          </a:xfrm>
          <a:prstGeom prst="rect">
            <a:avLst/>
          </a:prstGeom>
        </p:spPr>
      </p:pic>
      <p:sp>
        <p:nvSpPr>
          <p:cNvPr id="32" name="Action Button: Custom 16">
            <a:hlinkClick r:id="" action="ppaction://noaction" highlightClick="1">
              <a:snd r:embed="rId7" name="9.1.2.2 slide 23 1.wav"/>
            </a:hlinkClick>
            <a:extLst>
              <a:ext uri="{FF2B5EF4-FFF2-40B4-BE49-F238E27FC236}">
                <a16:creationId xmlns:a16="http://schemas.microsoft.com/office/drawing/2014/main" id="{D2B1EA48-40BB-4F68-A104-4A8B31B4D4BB}"/>
              </a:ext>
            </a:extLst>
          </p:cNvPr>
          <p:cNvSpPr/>
          <p:nvPr/>
        </p:nvSpPr>
        <p:spPr>
          <a:xfrm>
            <a:off x="1366994" y="175778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8" name="9.1.2.2 slide 23 2.wav"/>
            </a:hlinkClick>
            <a:extLst>
              <a:ext uri="{FF2B5EF4-FFF2-40B4-BE49-F238E27FC236}">
                <a16:creationId xmlns:a16="http://schemas.microsoft.com/office/drawing/2014/main" id="{86670C6F-0031-4B33-8535-0B32F1075618}"/>
              </a:ext>
            </a:extLst>
          </p:cNvPr>
          <p:cNvSpPr/>
          <p:nvPr/>
        </p:nvSpPr>
        <p:spPr>
          <a:xfrm>
            <a:off x="1357360" y="2206577"/>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9" name="9.1.2.2 slide 23 3.wav"/>
            </a:hlinkClick>
            <a:extLst>
              <a:ext uri="{FF2B5EF4-FFF2-40B4-BE49-F238E27FC236}">
                <a16:creationId xmlns:a16="http://schemas.microsoft.com/office/drawing/2014/main" id="{1AEF7932-ED2E-4DD4-B6F3-44931C9B4D42}"/>
              </a:ext>
            </a:extLst>
          </p:cNvPr>
          <p:cNvSpPr/>
          <p:nvPr/>
        </p:nvSpPr>
        <p:spPr>
          <a:xfrm>
            <a:off x="1357360" y="27885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10" name="9.1.2.2 slide 23 4.wav"/>
            </a:hlinkClick>
            <a:extLst>
              <a:ext uri="{FF2B5EF4-FFF2-40B4-BE49-F238E27FC236}">
                <a16:creationId xmlns:a16="http://schemas.microsoft.com/office/drawing/2014/main" id="{94BC66DA-7CDF-4759-B490-8954E1259003}"/>
              </a:ext>
            </a:extLst>
          </p:cNvPr>
          <p:cNvSpPr/>
          <p:nvPr/>
        </p:nvSpPr>
        <p:spPr>
          <a:xfrm>
            <a:off x="1343042" y="32727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11" name="9.1.2.2 slide 23 5.wav"/>
            </a:hlinkClick>
            <a:extLst>
              <a:ext uri="{FF2B5EF4-FFF2-40B4-BE49-F238E27FC236}">
                <a16:creationId xmlns:a16="http://schemas.microsoft.com/office/drawing/2014/main" id="{F1C9904E-40A0-41A6-988C-0B50785DACB5}"/>
              </a:ext>
            </a:extLst>
          </p:cNvPr>
          <p:cNvSpPr/>
          <p:nvPr/>
        </p:nvSpPr>
        <p:spPr>
          <a:xfrm>
            <a:off x="1357360" y="371148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2" name="9.1.2.2 slide 23 6.wav"/>
            </a:hlinkClick>
            <a:extLst>
              <a:ext uri="{FF2B5EF4-FFF2-40B4-BE49-F238E27FC236}">
                <a16:creationId xmlns:a16="http://schemas.microsoft.com/office/drawing/2014/main" id="{C7C2F787-6D11-4287-A3C6-EEC152BD392F}"/>
              </a:ext>
            </a:extLst>
          </p:cNvPr>
          <p:cNvSpPr/>
          <p:nvPr/>
        </p:nvSpPr>
        <p:spPr>
          <a:xfrm>
            <a:off x="1343042" y="428047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3" name="9.1.2.2 slide 23 7.wav"/>
            </a:hlinkClick>
            <a:extLst>
              <a:ext uri="{FF2B5EF4-FFF2-40B4-BE49-F238E27FC236}">
                <a16:creationId xmlns:a16="http://schemas.microsoft.com/office/drawing/2014/main" id="{1FAB9E34-96F8-4EBA-82C2-5A64F9E98DEB}"/>
              </a:ext>
            </a:extLst>
          </p:cNvPr>
          <p:cNvSpPr/>
          <p:nvPr/>
        </p:nvSpPr>
        <p:spPr>
          <a:xfrm>
            <a:off x="1357360" y="498644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4" name="9.1.2.2 slide 23 8.wav"/>
            </a:hlinkClick>
            <a:extLst>
              <a:ext uri="{FF2B5EF4-FFF2-40B4-BE49-F238E27FC236}">
                <a16:creationId xmlns:a16="http://schemas.microsoft.com/office/drawing/2014/main" id="{C67A306D-D1B6-4E24-BA10-AB54D9801FEB}"/>
              </a:ext>
            </a:extLst>
          </p:cNvPr>
          <p:cNvSpPr/>
          <p:nvPr/>
        </p:nvSpPr>
        <p:spPr>
          <a:xfrm>
            <a:off x="1323705" y="573440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0" name="Picture 39" descr="A picture containing text, vector graphics&#10;&#10;Description automatically generated">
            <a:extLst>
              <a:ext uri="{FF2B5EF4-FFF2-40B4-BE49-F238E27FC236}">
                <a16:creationId xmlns:a16="http://schemas.microsoft.com/office/drawing/2014/main" id="{F569633B-4A45-4520-890B-CCCDFA86D11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98410" y="731833"/>
            <a:ext cx="935837" cy="955147"/>
          </a:xfrm>
          <a:prstGeom prst="rect">
            <a:avLst/>
          </a:prstGeom>
        </p:spPr>
      </p:pic>
      <p:pic>
        <p:nvPicPr>
          <p:cNvPr id="41" name="Picture 40" descr="A picture containing text, vector graphics&#10;&#10;Description automatically generated">
            <a:extLst>
              <a:ext uri="{FF2B5EF4-FFF2-40B4-BE49-F238E27FC236}">
                <a16:creationId xmlns:a16="http://schemas.microsoft.com/office/drawing/2014/main" id="{2B6501BC-8197-40E7-BDBE-0F961155807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0025" y="3260874"/>
            <a:ext cx="1229992" cy="1662079"/>
          </a:xfrm>
          <a:prstGeom prst="rect">
            <a:avLst/>
          </a:prstGeom>
        </p:spPr>
      </p:pic>
      <p:sp>
        <p:nvSpPr>
          <p:cNvPr id="2" name="Rectangle 1">
            <a:extLst>
              <a:ext uri="{FF2B5EF4-FFF2-40B4-BE49-F238E27FC236}">
                <a16:creationId xmlns:a16="http://schemas.microsoft.com/office/drawing/2014/main" id="{9149BC22-8D7C-4EEF-B13D-C6180553B324}"/>
              </a:ext>
            </a:extLst>
          </p:cNvPr>
          <p:cNvSpPr/>
          <p:nvPr/>
        </p:nvSpPr>
        <p:spPr>
          <a:xfrm>
            <a:off x="1904117" y="1724098"/>
            <a:ext cx="6351029" cy="428745"/>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They don’t want to improve their achievement.</a:t>
            </a:r>
          </a:p>
        </p:txBody>
      </p:sp>
      <p:sp>
        <p:nvSpPr>
          <p:cNvPr id="43" name="Rectangle 42">
            <a:extLst>
              <a:ext uri="{FF2B5EF4-FFF2-40B4-BE49-F238E27FC236}">
                <a16:creationId xmlns:a16="http://schemas.microsoft.com/office/drawing/2014/main" id="{EE5A8FDB-0ACD-4E5D-A3A6-2175E6CA7243}"/>
              </a:ext>
            </a:extLst>
          </p:cNvPr>
          <p:cNvSpPr/>
          <p:nvPr/>
        </p:nvSpPr>
        <p:spPr>
          <a:xfrm>
            <a:off x="1930162" y="2198207"/>
            <a:ext cx="6351029" cy="428745"/>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They won’t develop any muscles.</a:t>
            </a:r>
          </a:p>
        </p:txBody>
      </p:sp>
      <p:sp>
        <p:nvSpPr>
          <p:cNvPr id="44" name="Rectangle 43">
            <a:extLst>
              <a:ext uri="{FF2B5EF4-FFF2-40B4-BE49-F238E27FC236}">
                <a16:creationId xmlns:a16="http://schemas.microsoft.com/office/drawing/2014/main" id="{BBC660E5-EECC-4AC2-B9A7-F72A08859969}"/>
              </a:ext>
            </a:extLst>
          </p:cNvPr>
          <p:cNvSpPr/>
          <p:nvPr/>
        </p:nvSpPr>
        <p:spPr>
          <a:xfrm>
            <a:off x="1930162" y="2741082"/>
            <a:ext cx="6351029" cy="428745"/>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She won’t deserve any prize in the future.</a:t>
            </a:r>
          </a:p>
        </p:txBody>
      </p:sp>
      <p:sp>
        <p:nvSpPr>
          <p:cNvPr id="45" name="Rectangle 44">
            <a:extLst>
              <a:ext uri="{FF2B5EF4-FFF2-40B4-BE49-F238E27FC236}">
                <a16:creationId xmlns:a16="http://schemas.microsoft.com/office/drawing/2014/main" id="{504BDEF8-1F60-4088-9129-FFCAF9AF0163}"/>
              </a:ext>
            </a:extLst>
          </p:cNvPr>
          <p:cNvSpPr/>
          <p:nvPr/>
        </p:nvSpPr>
        <p:spPr>
          <a:xfrm>
            <a:off x="1914689" y="3212434"/>
            <a:ext cx="6351029" cy="428745"/>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She wants to practise running – at least 5km.</a:t>
            </a:r>
          </a:p>
        </p:txBody>
      </p:sp>
      <p:sp>
        <p:nvSpPr>
          <p:cNvPr id="46" name="Rectangle 45">
            <a:extLst>
              <a:ext uri="{FF2B5EF4-FFF2-40B4-BE49-F238E27FC236}">
                <a16:creationId xmlns:a16="http://schemas.microsoft.com/office/drawing/2014/main" id="{B541F840-C68D-4A1B-9658-635004F4F3DB}"/>
              </a:ext>
            </a:extLst>
          </p:cNvPr>
          <p:cNvSpPr/>
          <p:nvPr/>
        </p:nvSpPr>
        <p:spPr>
          <a:xfrm>
            <a:off x="1930162" y="3712424"/>
            <a:ext cx="6351029" cy="428745"/>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They will mostly lose the games.</a:t>
            </a:r>
          </a:p>
        </p:txBody>
      </p:sp>
      <p:sp>
        <p:nvSpPr>
          <p:cNvPr id="47" name="Rectangle 46">
            <a:extLst>
              <a:ext uri="{FF2B5EF4-FFF2-40B4-BE49-F238E27FC236}">
                <a16:creationId xmlns:a16="http://schemas.microsoft.com/office/drawing/2014/main" id="{26741A80-04E0-433F-8A64-B69F52A31B5E}"/>
              </a:ext>
            </a:extLst>
          </p:cNvPr>
          <p:cNvSpPr/>
          <p:nvPr/>
        </p:nvSpPr>
        <p:spPr>
          <a:xfrm>
            <a:off x="1904116" y="4219031"/>
            <a:ext cx="6351029" cy="607313"/>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They don’t want to do a trip to the sea and sail around the island in a strong wind.</a:t>
            </a:r>
          </a:p>
        </p:txBody>
      </p:sp>
      <p:sp>
        <p:nvSpPr>
          <p:cNvPr id="48" name="Rectangle 47">
            <a:extLst>
              <a:ext uri="{FF2B5EF4-FFF2-40B4-BE49-F238E27FC236}">
                <a16:creationId xmlns:a16="http://schemas.microsoft.com/office/drawing/2014/main" id="{4FE53F4F-889B-49BE-946E-CBECB177EBCB}"/>
              </a:ext>
            </a:extLst>
          </p:cNvPr>
          <p:cNvSpPr/>
          <p:nvPr/>
        </p:nvSpPr>
        <p:spPr>
          <a:xfrm>
            <a:off x="1898310" y="4906199"/>
            <a:ext cx="6351029" cy="653750"/>
          </a:xfrm>
          <a:prstGeom prst="rect">
            <a:avLst/>
          </a:prstGeom>
          <a:solidFill>
            <a:srgbClr val="FFE8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She will have the duty of bringing (achieving) at least one personal best.</a:t>
            </a:r>
          </a:p>
        </p:txBody>
      </p:sp>
      <p:sp>
        <p:nvSpPr>
          <p:cNvPr id="49" name="Rectangle 48">
            <a:extLst>
              <a:ext uri="{FF2B5EF4-FFF2-40B4-BE49-F238E27FC236}">
                <a16:creationId xmlns:a16="http://schemas.microsoft.com/office/drawing/2014/main" id="{D4F4115B-0898-42A8-9881-AA4BAC955B40}"/>
              </a:ext>
            </a:extLst>
          </p:cNvPr>
          <p:cNvSpPr/>
          <p:nvPr/>
        </p:nvSpPr>
        <p:spPr>
          <a:xfrm>
            <a:off x="1906332" y="5636319"/>
            <a:ext cx="6351029" cy="607313"/>
          </a:xfrm>
          <a:prstGeom prst="rect">
            <a:avLst/>
          </a:prstGeom>
          <a:solidFill>
            <a:srgbClr val="FFF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rgbClr val="115076"/>
                </a:solidFill>
              </a:rPr>
              <a:t>She wants to become strong in body and develop freedom of mind/spirit.</a:t>
            </a:r>
          </a:p>
        </p:txBody>
      </p:sp>
    </p:spTree>
    <p:extLst>
      <p:ext uri="{BB962C8B-B14F-4D97-AF65-F5344CB8AC3E}">
        <p14:creationId xmlns:p14="http://schemas.microsoft.com/office/powerpoint/2010/main" val="202110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2" grpId="0" animBg="1"/>
      <p:bldP spid="43" grpId="0" animBg="1"/>
      <p:bldP spid="44" grpId="0" animBg="1"/>
      <p:bldP spid="45" grpId="0" animBg="1"/>
      <p:bldP spid="46" grpId="0" animBg="1"/>
      <p:bldP spid="47" grpId="0" animBg="1"/>
      <p:bldP spid="48" grpId="0" animBg="1"/>
      <p:bldP spid="4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26463"/>
            <a:ext cx="3745089" cy="869950"/>
          </a:xfrm>
          <a:prstGeom prst="rect">
            <a:avLst/>
          </a:prstGeom>
        </p:spPr>
      </p:pic>
      <p:sp>
        <p:nvSpPr>
          <p:cNvPr id="4" name="Title 3"/>
          <p:cNvSpPr>
            <a:spLocks noGrp="1"/>
          </p:cNvSpPr>
          <p:nvPr>
            <p:ph type="title"/>
          </p:nvPr>
        </p:nvSpPr>
        <p:spPr>
          <a:xfrm>
            <a:off x="39378" y="206575"/>
            <a:ext cx="3745089" cy="707849"/>
          </a:xfrm>
        </p:spPr>
        <p:txBody>
          <a:bodyPr>
            <a:normAutofit/>
          </a:bodyPr>
          <a:lstStyle/>
          <a:p>
            <a:r>
              <a:rPr lang="en-US" sz="3600" b="1" i="1" dirty="0">
                <a:solidFill>
                  <a:schemeClr val="bg1"/>
                </a:solidFill>
              </a:rPr>
              <a:t>z</a:t>
            </a:r>
            <a:r>
              <a:rPr lang="en-GB" sz="3600" b="1" i="1" dirty="0">
                <a:solidFill>
                  <a:schemeClr val="bg1"/>
                </a:solidFill>
              </a:rPr>
              <a:t>u </a:t>
            </a:r>
            <a:r>
              <a:rPr lang="en-GB" sz="3600" b="1" dirty="0">
                <a:solidFill>
                  <a:schemeClr val="bg1"/>
                </a:solidFill>
              </a:rPr>
              <a:t>+ infinitive</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51450" y="3338820"/>
            <a:ext cx="119058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can </a:t>
            </a:r>
            <a:r>
              <a:rPr lang="en-US" sz="2400" dirty="0">
                <a:solidFill>
                  <a:srgbClr val="4472C4">
                    <a:lumMod val="50000"/>
                  </a:srgbClr>
                </a:solidFill>
                <a:latin typeface="Century Gothic" panose="020F0302020204030204"/>
              </a:rPr>
              <a:t>also express future intentions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using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hoffen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hope) and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vorhaben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plan) +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infinitive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6" name="TextBox 5">
            <a:extLst>
              <a:ext uri="{FF2B5EF4-FFF2-40B4-BE49-F238E27FC236}">
                <a16:creationId xmlns:a16="http://schemas.microsoft.com/office/drawing/2014/main" id="{AE2C0D20-589C-4323-B918-AE69A1914F74}"/>
              </a:ext>
            </a:extLst>
          </p:cNvPr>
          <p:cNvSpPr txBox="1"/>
          <p:nvPr/>
        </p:nvSpPr>
        <p:spPr>
          <a:xfrm>
            <a:off x="202112" y="4394736"/>
            <a:ext cx="5306401"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hoffst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Geist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verbessern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TextBox 7">
            <a:extLst>
              <a:ext uri="{FF2B5EF4-FFF2-40B4-BE49-F238E27FC236}">
                <a16:creationId xmlns:a16="http://schemas.microsoft.com/office/drawing/2014/main" id="{7FCD127C-4211-45E5-A3A3-F87B590E7425}"/>
              </a:ext>
            </a:extLst>
          </p:cNvPr>
          <p:cNvSpPr txBox="1"/>
          <p:nvPr/>
        </p:nvSpPr>
        <p:spPr>
          <a:xfrm>
            <a:off x="7366822" y="4436577"/>
            <a:ext cx="41905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You hope to improve your mind.</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E628414D-F0DC-462D-8589-F0A4FFAE8F80}"/>
              </a:ext>
            </a:extLst>
          </p:cNvPr>
          <p:cNvSpPr txBox="1"/>
          <p:nvPr/>
        </p:nvSpPr>
        <p:spPr>
          <a:xfrm>
            <a:off x="202112" y="5076138"/>
            <a:ext cx="7164710" cy="400110"/>
          </a:xfrm>
          <a:prstGeom prst="rect">
            <a:avLst/>
          </a:prstGeom>
          <a:solidFill>
            <a:schemeClr val="accent4">
              <a:lumMod val="20000"/>
              <a:lumOff val="80000"/>
            </a:schemeClr>
          </a:solidFill>
          <a:ln>
            <a:solidFill>
              <a:srgbClr val="002060"/>
            </a:solidFill>
          </a:ln>
        </p:spPr>
        <p:txBody>
          <a:bodyPr wrap="square" rtlCol="0">
            <a:spAutoFit/>
          </a:bodyPr>
          <a:lstStyle/>
          <a:p>
            <a:pPr lvl="0">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vor</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rPr>
              <a:t>den Krieg in der </a:t>
            </a:r>
            <a:r>
              <a:rPr lang="en-US" sz="2000" dirty="0" err="1">
                <a:solidFill>
                  <a:srgbClr val="4472C4">
                    <a:lumMod val="50000"/>
                  </a:srgbClr>
                </a:solidFill>
              </a:rPr>
              <a:t>Vergangenheit</a:t>
            </a:r>
            <a:r>
              <a:rPr lang="en-US" sz="2000" dirty="0">
                <a:solidFill>
                  <a:srgbClr val="4472C4">
                    <a:lumMod val="50000"/>
                  </a:srgbClr>
                </a:solidFill>
              </a:rPr>
              <a:t> </a:t>
            </a:r>
            <a:r>
              <a:rPr lang="en-US" sz="2000" b="1" dirty="0" err="1">
                <a:solidFill>
                  <a:srgbClr val="4472C4">
                    <a:lumMod val="50000"/>
                  </a:srgbClr>
                </a:solidFill>
              </a:rPr>
              <a:t>zu</a:t>
            </a:r>
            <a:r>
              <a:rPr lang="en-US" sz="2000" b="1" dirty="0">
                <a:solidFill>
                  <a:srgbClr val="4472C4">
                    <a:lumMod val="50000"/>
                  </a:srgbClr>
                </a:solidFill>
              </a:rPr>
              <a:t> </a:t>
            </a:r>
            <a:r>
              <a:rPr lang="en-US" sz="2000" b="1" dirty="0" err="1">
                <a:solidFill>
                  <a:srgbClr val="4472C4">
                    <a:lumMod val="50000"/>
                  </a:srgbClr>
                </a:solidFill>
              </a:rPr>
              <a:t>lassen</a:t>
            </a:r>
            <a:r>
              <a:rPr lang="en-US" sz="2000" dirty="0">
                <a:solidFill>
                  <a:srgbClr val="4472C4">
                    <a:lumMod val="50000"/>
                  </a:srgbClr>
                </a:solidFill>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7096273-7000-40B8-82AE-433095CF5A4D}"/>
              </a:ext>
            </a:extLst>
          </p:cNvPr>
          <p:cNvSpPr txBox="1"/>
          <p:nvPr/>
        </p:nvSpPr>
        <p:spPr>
          <a:xfrm>
            <a:off x="7366822" y="5096026"/>
            <a:ext cx="49343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plan to leave the war in the past.</a:t>
            </a:r>
          </a:p>
        </p:txBody>
      </p:sp>
      <p:sp>
        <p:nvSpPr>
          <p:cNvPr id="11" name="TextBox 10">
            <a:extLst>
              <a:ext uri="{FF2B5EF4-FFF2-40B4-BE49-F238E27FC236}">
                <a16:creationId xmlns:a16="http://schemas.microsoft.com/office/drawing/2014/main" id="{E228F53A-14F0-43B6-93BC-DA4EF4D03ABB}"/>
              </a:ext>
            </a:extLst>
          </p:cNvPr>
          <p:cNvSpPr txBox="1"/>
          <p:nvPr/>
        </p:nvSpPr>
        <p:spPr>
          <a:xfrm>
            <a:off x="202113" y="1832334"/>
            <a:ext cx="5306401"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Du</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wirst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Geist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verbessern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842509F2-7A7C-493A-8381-2E21BAF1BB21}"/>
              </a:ext>
            </a:extLst>
          </p:cNvPr>
          <p:cNvSpPr txBox="1"/>
          <p:nvPr/>
        </p:nvSpPr>
        <p:spPr>
          <a:xfrm>
            <a:off x="7294687" y="1883541"/>
            <a:ext cx="35654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will improve your mind.</a:t>
            </a:r>
          </a:p>
        </p:txBody>
      </p:sp>
      <p:sp>
        <p:nvSpPr>
          <p:cNvPr id="14" name="TextBox 13">
            <a:extLst>
              <a:ext uri="{FF2B5EF4-FFF2-40B4-BE49-F238E27FC236}">
                <a16:creationId xmlns:a16="http://schemas.microsoft.com/office/drawing/2014/main" id="{823CD633-9004-4642-925A-303641821346}"/>
              </a:ext>
            </a:extLst>
          </p:cNvPr>
          <p:cNvSpPr txBox="1"/>
          <p:nvPr/>
        </p:nvSpPr>
        <p:spPr>
          <a:xfrm>
            <a:off x="202113" y="2518937"/>
            <a:ext cx="6455166"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wollen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den Krieg in 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Vergangenheit</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lassen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F1144C19-9170-481E-9DF9-5B2E6C2AD7E0}"/>
              </a:ext>
            </a:extLst>
          </p:cNvPr>
          <p:cNvSpPr txBox="1"/>
          <p:nvPr/>
        </p:nvSpPr>
        <p:spPr>
          <a:xfrm>
            <a:off x="7294687" y="2585577"/>
            <a:ext cx="507863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want to leave the war in the past.</a:t>
            </a:r>
          </a:p>
        </p:txBody>
      </p:sp>
      <p:sp>
        <p:nvSpPr>
          <p:cNvPr id="16" name="Rounded Rectangular Callout 17">
            <a:extLst>
              <a:ext uri="{FF2B5EF4-FFF2-40B4-BE49-F238E27FC236}">
                <a16:creationId xmlns:a16="http://schemas.microsoft.com/office/drawing/2014/main" id="{F59FF926-13FF-4E80-BDCC-332A1BE5CB7B}"/>
              </a:ext>
            </a:extLst>
          </p:cNvPr>
          <p:cNvSpPr/>
          <p:nvPr/>
        </p:nvSpPr>
        <p:spPr>
          <a:xfrm>
            <a:off x="747918" y="5630084"/>
            <a:ext cx="4760595" cy="400110"/>
          </a:xfrm>
          <a:prstGeom prst="wedgeRoundRectCallout">
            <a:avLst>
              <a:gd name="adj1" fmla="val -22914"/>
              <a:gd name="adj2" fmla="val -75751"/>
              <a:gd name="adj3" fmla="val 16667"/>
            </a:avLst>
          </a:prstGeom>
          <a:solidFill>
            <a:srgbClr val="203864"/>
          </a:solidFill>
          <a:ln w="127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Don’t forget to add a comma here! </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CD126221-8246-4BD0-97F9-3BFB8046B4A4}"/>
              </a:ext>
            </a:extLst>
          </p:cNvPr>
          <p:cNvSpPr txBox="1"/>
          <p:nvPr/>
        </p:nvSpPr>
        <p:spPr>
          <a:xfrm>
            <a:off x="51450" y="1258221"/>
            <a:ext cx="122992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how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modal verbs combine with an infinitive verb:</a:t>
            </a:r>
          </a:p>
        </p:txBody>
      </p:sp>
      <p:sp>
        <p:nvSpPr>
          <p:cNvPr id="2" name="Oval 1">
            <a:extLst>
              <a:ext uri="{FF2B5EF4-FFF2-40B4-BE49-F238E27FC236}">
                <a16:creationId xmlns:a16="http://schemas.microsoft.com/office/drawing/2014/main" id="{18065198-84F3-419E-B17C-CE252B75D701}"/>
              </a:ext>
            </a:extLst>
          </p:cNvPr>
          <p:cNvSpPr/>
          <p:nvPr/>
        </p:nvSpPr>
        <p:spPr>
          <a:xfrm>
            <a:off x="1319922" y="4555328"/>
            <a:ext cx="205723" cy="200055"/>
          </a:xfrm>
          <a:prstGeom prst="ellipse">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Oval 22">
            <a:extLst>
              <a:ext uri="{FF2B5EF4-FFF2-40B4-BE49-F238E27FC236}">
                <a16:creationId xmlns:a16="http://schemas.microsoft.com/office/drawing/2014/main" id="{F09923EE-DF2A-4C2A-A20D-7D3F2FE99622}"/>
              </a:ext>
            </a:extLst>
          </p:cNvPr>
          <p:cNvSpPr/>
          <p:nvPr/>
        </p:nvSpPr>
        <p:spPr>
          <a:xfrm>
            <a:off x="1916086" y="5259808"/>
            <a:ext cx="205723" cy="200055"/>
          </a:xfrm>
          <a:prstGeom prst="ellipse">
            <a:avLst/>
          </a:prstGeom>
          <a:noFill/>
          <a:ln w="28575">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8866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P spid="8" grpId="0"/>
      <p:bldP spid="9" grpId="0" animBg="1"/>
      <p:bldP spid="10" grpId="0"/>
      <p:bldP spid="11" grpId="0" animBg="1"/>
      <p:bldP spid="12" grpId="0"/>
      <p:bldP spid="14" grpId="0" animBg="1"/>
      <p:bldP spid="15" grpId="0"/>
      <p:bldP spid="16" grpId="0" animBg="1"/>
      <p:bldP spid="20" grpId="0"/>
      <p:bldP spid="2" grpId="0" animBg="1"/>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074459" cy="869950"/>
          </a:xfrm>
          <a:prstGeom prst="rect">
            <a:avLst/>
          </a:prstGeom>
        </p:spPr>
      </p:pic>
      <p:sp>
        <p:nvSpPr>
          <p:cNvPr id="4" name="Title 3"/>
          <p:cNvSpPr>
            <a:spLocks noGrp="1"/>
          </p:cNvSpPr>
          <p:nvPr>
            <p:ph type="title"/>
          </p:nvPr>
        </p:nvSpPr>
        <p:spPr>
          <a:xfrm>
            <a:off x="0" y="294041"/>
            <a:ext cx="3745089" cy="707849"/>
          </a:xfrm>
        </p:spPr>
        <p:txBody>
          <a:bodyPr>
            <a:noAutofit/>
          </a:bodyPr>
          <a:lstStyle/>
          <a:p>
            <a:r>
              <a:rPr lang="en-GB" sz="2800" b="1" dirty="0">
                <a:solidFill>
                  <a:schemeClr val="bg1"/>
                </a:solidFill>
              </a:rPr>
              <a:t>Am </a:t>
            </a:r>
            <a:r>
              <a:rPr lang="en-GB" sz="2800" b="1" dirty="0" err="1">
                <a:solidFill>
                  <a:schemeClr val="bg1"/>
                </a:solidFill>
              </a:rPr>
              <a:t>letzten</a:t>
            </a:r>
            <a:r>
              <a:rPr lang="en-GB" sz="2800" b="1" dirty="0">
                <a:solidFill>
                  <a:schemeClr val="bg1"/>
                </a:solidFill>
              </a:rPr>
              <a:t> Tag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5224" y="247046"/>
            <a:ext cx="10921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3979763" y="247046"/>
            <a:ext cx="8212237" cy="1200329"/>
          </a:xfrm>
          <a:prstGeom prst="rect">
            <a:avLst/>
          </a:prstGeom>
          <a:noFill/>
        </p:spPr>
        <p:txBody>
          <a:bodyPr wrap="square" rtlCol="0">
            <a:spAutoFit/>
          </a:bodyPr>
          <a:lstStyle/>
          <a:p>
            <a:r>
              <a:rPr lang="en-US" sz="2400" dirty="0">
                <a:solidFill>
                  <a:schemeClr val="accent5">
                    <a:lumMod val="50000"/>
                  </a:schemeClr>
                </a:solidFill>
              </a:rPr>
              <a:t>Mia und Wolfgang </a:t>
            </a:r>
            <a:r>
              <a:rPr lang="en-US" sz="2400" dirty="0" err="1">
                <a:solidFill>
                  <a:schemeClr val="accent5">
                    <a:lumMod val="50000"/>
                  </a:schemeClr>
                </a:solidFill>
              </a:rPr>
              <a:t>sind</a:t>
            </a:r>
            <a:r>
              <a:rPr lang="en-US" sz="2400" dirty="0">
                <a:solidFill>
                  <a:schemeClr val="accent5">
                    <a:lumMod val="50000"/>
                  </a:schemeClr>
                </a:solidFill>
              </a:rPr>
              <a:t> die </a:t>
            </a:r>
            <a:r>
              <a:rPr lang="en-US" sz="2400" dirty="0" err="1">
                <a:solidFill>
                  <a:schemeClr val="accent5">
                    <a:lumMod val="50000"/>
                  </a:schemeClr>
                </a:solidFill>
              </a:rPr>
              <a:t>Spielführer</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Wolfgang </a:t>
            </a:r>
            <a:r>
              <a:rPr lang="en-US" sz="2400" dirty="0" err="1">
                <a:solidFill>
                  <a:schemeClr val="accent5">
                    <a:lumMod val="50000"/>
                  </a:schemeClr>
                </a:solidFill>
              </a:rPr>
              <a:t>ist</a:t>
            </a:r>
            <a:r>
              <a:rPr lang="en-US" sz="2400" dirty="0">
                <a:solidFill>
                  <a:schemeClr val="accent5">
                    <a:lumMod val="50000"/>
                  </a:schemeClr>
                </a:solidFill>
              </a:rPr>
              <a:t> </a:t>
            </a:r>
            <a:r>
              <a:rPr lang="en-US" sz="2400" dirty="0" err="1">
                <a:solidFill>
                  <a:schemeClr val="accent5">
                    <a:lumMod val="50000"/>
                  </a:schemeClr>
                </a:solidFill>
              </a:rPr>
              <a:t>sehr</a:t>
            </a:r>
            <a:r>
              <a:rPr lang="en-US" sz="2400" dirty="0">
                <a:solidFill>
                  <a:schemeClr val="accent5">
                    <a:lumMod val="50000"/>
                  </a:schemeClr>
                </a:solidFill>
              </a:rPr>
              <a:t> </a:t>
            </a:r>
            <a:r>
              <a:rPr lang="en-US" sz="2400" u="sng" dirty="0" err="1">
                <a:solidFill>
                  <a:schemeClr val="accent5">
                    <a:lumMod val="50000"/>
                  </a:schemeClr>
                </a:solidFill>
              </a:rPr>
              <a:t>inklusiv</a:t>
            </a:r>
            <a:r>
              <a:rPr lang="en-US" sz="2400" dirty="0">
                <a:solidFill>
                  <a:schemeClr val="accent5">
                    <a:lumMod val="50000"/>
                  </a:schemeClr>
                </a:solidFill>
              </a:rPr>
              <a:t>, </a:t>
            </a:r>
            <a:r>
              <a:rPr lang="en-US" sz="2400" dirty="0" err="1">
                <a:solidFill>
                  <a:schemeClr val="accent5">
                    <a:lumMod val="50000"/>
                  </a:schemeClr>
                </a:solidFill>
              </a:rPr>
              <a:t>aber</a:t>
            </a:r>
            <a:r>
              <a:rPr lang="en-US" sz="2400" dirty="0">
                <a:solidFill>
                  <a:schemeClr val="accent5">
                    <a:lumMod val="50000"/>
                  </a:schemeClr>
                </a:solidFill>
              </a:rPr>
              <a:t> Mia </a:t>
            </a:r>
            <a:r>
              <a:rPr lang="en-US" sz="2400" u="sng" dirty="0" err="1">
                <a:solidFill>
                  <a:schemeClr val="accent5">
                    <a:lumMod val="50000"/>
                  </a:schemeClr>
                </a:solidFill>
              </a:rPr>
              <a:t>kommandiert</a:t>
            </a:r>
            <a:r>
              <a:rPr lang="en-US" sz="2400" dirty="0">
                <a:solidFill>
                  <a:schemeClr val="accent5">
                    <a:lumMod val="50000"/>
                  </a:schemeClr>
                </a:solidFill>
              </a:rPr>
              <a:t> </a:t>
            </a:r>
            <a:r>
              <a:rPr lang="en-US" sz="2400" dirty="0" err="1">
                <a:solidFill>
                  <a:schemeClr val="accent5">
                    <a:lumMod val="50000"/>
                  </a:schemeClr>
                </a:solidFill>
              </a:rPr>
              <a:t>gern</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Was </a:t>
            </a:r>
            <a:r>
              <a:rPr lang="en-US" sz="2400" dirty="0" err="1">
                <a:solidFill>
                  <a:schemeClr val="accent5">
                    <a:lumMod val="50000"/>
                  </a:schemeClr>
                </a:solidFill>
              </a:rPr>
              <a:t>sagen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6" name="Table 8">
            <a:extLst>
              <a:ext uri="{FF2B5EF4-FFF2-40B4-BE49-F238E27FC236}">
                <a16:creationId xmlns:a16="http://schemas.microsoft.com/office/drawing/2014/main" id="{C37D04FB-4A70-4C0F-B654-E6A97FB7D0C6}"/>
              </a:ext>
            </a:extLst>
          </p:cNvPr>
          <p:cNvGraphicFramePr>
            <a:graphicFrameLocks noGrp="1"/>
          </p:cNvGraphicFramePr>
          <p:nvPr>
            <p:extLst>
              <p:ext uri="{D42A27DB-BD31-4B8C-83A1-F6EECF244321}">
                <p14:modId xmlns:p14="http://schemas.microsoft.com/office/powerpoint/2010/main" val="4280573255"/>
              </p:ext>
            </p:extLst>
          </p:nvPr>
        </p:nvGraphicFramePr>
        <p:xfrm>
          <a:off x="624776" y="1820642"/>
          <a:ext cx="11178920" cy="4408630"/>
        </p:xfrm>
        <a:graphic>
          <a:graphicData uri="http://schemas.openxmlformats.org/drawingml/2006/table">
            <a:tbl>
              <a:tblPr firstRow="1" bandRow="1">
                <a:tableStyleId>{ED083AE6-46FA-4A59-8FB0-9F97EB10719F}</a:tableStyleId>
              </a:tblPr>
              <a:tblGrid>
                <a:gridCol w="5589460">
                  <a:extLst>
                    <a:ext uri="{9D8B030D-6E8A-4147-A177-3AD203B41FA5}">
                      <a16:colId xmlns:a16="http://schemas.microsoft.com/office/drawing/2014/main" val="4212669900"/>
                    </a:ext>
                  </a:extLst>
                </a:gridCol>
                <a:gridCol w="5589460">
                  <a:extLst>
                    <a:ext uri="{9D8B030D-6E8A-4147-A177-3AD203B41FA5}">
                      <a16:colId xmlns:a16="http://schemas.microsoft.com/office/drawing/2014/main" val="2759571706"/>
                    </a:ext>
                  </a:extLst>
                </a:gridCol>
              </a:tblGrid>
              <a:tr h="734772">
                <a:tc>
                  <a:txBody>
                    <a:bodyPr/>
                    <a:lstStyle/>
                    <a:p>
                      <a:pPr algn="ctr"/>
                      <a:r>
                        <a:rPr lang="en-GB" sz="2400" dirty="0">
                          <a:solidFill>
                            <a:srgbClr val="115076"/>
                          </a:solidFill>
                        </a:rPr>
                        <a:t>You (all) …</a:t>
                      </a:r>
                    </a:p>
                  </a:txBody>
                  <a:tcPr anchor="ctr"/>
                </a:tc>
                <a:tc>
                  <a:txBody>
                    <a:bodyPr/>
                    <a:lstStyle/>
                    <a:p>
                      <a:pPr algn="ctr"/>
                      <a:r>
                        <a:rPr lang="en-GB" sz="2400" dirty="0">
                          <a:solidFill>
                            <a:srgbClr val="115076"/>
                          </a:solidFill>
                        </a:rPr>
                        <a:t>We …</a:t>
                      </a:r>
                    </a:p>
                  </a:txBody>
                  <a:tcPr anchor="ctr"/>
                </a:tc>
                <a:extLst>
                  <a:ext uri="{0D108BD9-81ED-4DB2-BD59-A6C34878D82A}">
                    <a16:rowId xmlns:a16="http://schemas.microsoft.com/office/drawing/2014/main" val="2331391085"/>
                  </a:ext>
                </a:extLst>
              </a:tr>
              <a:tr h="3673858">
                <a:tc>
                  <a:txBody>
                    <a:bodyPr/>
                    <a:lstStyle/>
                    <a:p>
                      <a:endParaRPr lang="en-GB" sz="2400" dirty="0"/>
                    </a:p>
                    <a:p>
                      <a:endParaRPr lang="en-GB" sz="2400" dirty="0"/>
                    </a:p>
                    <a:p>
                      <a:endParaRPr lang="en-GB" sz="2400" dirty="0"/>
                    </a:p>
                    <a:p>
                      <a:endParaRPr lang="en-GB" sz="2400" dirty="0"/>
                    </a:p>
                    <a:p>
                      <a:endParaRPr lang="en-GB" sz="2400" dirty="0"/>
                    </a:p>
                    <a:p>
                      <a:endParaRPr lang="en-GB" sz="2400" dirty="0"/>
                    </a:p>
                  </a:txBody>
                  <a:tcPr/>
                </a:tc>
                <a:tc>
                  <a:txBody>
                    <a:bodyPr/>
                    <a:lstStyle/>
                    <a:p>
                      <a:endParaRPr lang="en-GB" sz="2400" dirty="0"/>
                    </a:p>
                  </a:txBody>
                  <a:tcPr/>
                </a:tc>
                <a:extLst>
                  <a:ext uri="{0D108BD9-81ED-4DB2-BD59-A6C34878D82A}">
                    <a16:rowId xmlns:a16="http://schemas.microsoft.com/office/drawing/2014/main" val="3881577276"/>
                  </a:ext>
                </a:extLst>
              </a:tr>
            </a:tbl>
          </a:graphicData>
        </a:graphic>
      </p:graphicFrame>
      <p:pic>
        <p:nvPicPr>
          <p:cNvPr id="18" name="Graphic 17" descr="Marketing">
            <a:extLst>
              <a:ext uri="{FF2B5EF4-FFF2-40B4-BE49-F238E27FC236}">
                <a16:creationId xmlns:a16="http://schemas.microsoft.com/office/drawing/2014/main" id="{800B1CCF-DEE8-4DF7-B845-A0DB6AC92F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4124" y="1130538"/>
            <a:ext cx="1662079" cy="1662079"/>
          </a:xfrm>
          <a:prstGeom prst="rect">
            <a:avLst/>
          </a:prstGeom>
        </p:spPr>
      </p:pic>
      <p:pic>
        <p:nvPicPr>
          <p:cNvPr id="19" name="Picture 18">
            <a:extLst>
              <a:ext uri="{FF2B5EF4-FFF2-40B4-BE49-F238E27FC236}">
                <a16:creationId xmlns:a16="http://schemas.microsoft.com/office/drawing/2014/main" id="{391F184D-DE29-44F0-ACD7-B09D9AFD40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4504"/>
          <a:stretch/>
        </p:blipFill>
        <p:spPr>
          <a:xfrm rot="21083589">
            <a:off x="610788" y="1251760"/>
            <a:ext cx="934010" cy="624358"/>
          </a:xfrm>
          <a:prstGeom prst="rect">
            <a:avLst/>
          </a:prstGeom>
        </p:spPr>
      </p:pic>
      <p:pic>
        <p:nvPicPr>
          <p:cNvPr id="20" name="Graphic 19" descr="Marketing">
            <a:extLst>
              <a:ext uri="{FF2B5EF4-FFF2-40B4-BE49-F238E27FC236}">
                <a16:creationId xmlns:a16="http://schemas.microsoft.com/office/drawing/2014/main" id="{C7EF8FE2-B7E9-4C30-92CD-EDFA610A96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10291071" y="1110244"/>
            <a:ext cx="1626490" cy="1662079"/>
          </a:xfrm>
          <a:prstGeom prst="rect">
            <a:avLst/>
          </a:prstGeom>
        </p:spPr>
      </p:pic>
      <p:pic>
        <p:nvPicPr>
          <p:cNvPr id="21" name="Picture 20" descr="A picture containing text, vector graphics&#10;&#10;Description automatically generated">
            <a:extLst>
              <a:ext uri="{FF2B5EF4-FFF2-40B4-BE49-F238E27FC236}">
                <a16:creationId xmlns:a16="http://schemas.microsoft.com/office/drawing/2014/main" id="{82F0ADAA-9F22-4973-A742-563FA537102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2980" b="25258"/>
          <a:stretch/>
        </p:blipFill>
        <p:spPr>
          <a:xfrm>
            <a:off x="10990240" y="1073444"/>
            <a:ext cx="707390" cy="759127"/>
          </a:xfrm>
          <a:prstGeom prst="rect">
            <a:avLst/>
          </a:prstGeom>
        </p:spPr>
      </p:pic>
    </p:spTree>
    <p:extLst>
      <p:ext uri="{BB962C8B-B14F-4D97-AF65-F5344CB8AC3E}">
        <p14:creationId xmlns:p14="http://schemas.microsoft.com/office/powerpoint/2010/main" val="2344393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Graphic 24" descr="Marketing">
            <a:extLst>
              <a:ext uri="{FF2B5EF4-FFF2-40B4-BE49-F238E27FC236}">
                <a16:creationId xmlns:a16="http://schemas.microsoft.com/office/drawing/2014/main" id="{392C6BE4-BC19-4020-987F-E20489E54C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0291071" y="1266358"/>
            <a:ext cx="1626490" cy="166207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034118" cy="869950"/>
          </a:xfrm>
          <a:prstGeom prst="rect">
            <a:avLst/>
          </a:prstGeom>
        </p:spPr>
      </p:pic>
      <p:sp>
        <p:nvSpPr>
          <p:cNvPr id="4" name="Title 3"/>
          <p:cNvSpPr>
            <a:spLocks noGrp="1"/>
          </p:cNvSpPr>
          <p:nvPr>
            <p:ph type="title"/>
          </p:nvPr>
        </p:nvSpPr>
        <p:spPr>
          <a:xfrm>
            <a:off x="0" y="294041"/>
            <a:ext cx="3745089" cy="707849"/>
          </a:xfrm>
        </p:spPr>
        <p:txBody>
          <a:bodyPr>
            <a:noAutofit/>
          </a:bodyPr>
          <a:lstStyle/>
          <a:p>
            <a:r>
              <a:rPr lang="en-GB" sz="2800" b="1" dirty="0">
                <a:solidFill>
                  <a:schemeClr val="bg1"/>
                </a:solidFill>
              </a:rPr>
              <a:t>Am </a:t>
            </a:r>
            <a:r>
              <a:rPr lang="en-GB" sz="2800" b="1" dirty="0" err="1">
                <a:solidFill>
                  <a:schemeClr val="bg1"/>
                </a:solidFill>
              </a:rPr>
              <a:t>letzten</a:t>
            </a:r>
            <a:r>
              <a:rPr lang="en-GB" sz="2800" b="1" dirty="0">
                <a:solidFill>
                  <a:schemeClr val="bg1"/>
                </a:solidFill>
              </a:rPr>
              <a:t> Tag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92118" y="247046"/>
            <a:ext cx="106520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0AA1DBE-D5A1-47CB-A9E2-AA1CD75BF34E}"/>
              </a:ext>
            </a:extLst>
          </p:cNvPr>
          <p:cNvSpPr txBox="1"/>
          <p:nvPr/>
        </p:nvSpPr>
        <p:spPr>
          <a:xfrm>
            <a:off x="3971365" y="247046"/>
            <a:ext cx="8686800" cy="1323439"/>
          </a:xfrm>
          <a:prstGeom prst="rect">
            <a:avLst/>
          </a:prstGeom>
          <a:noFill/>
        </p:spPr>
        <p:txBody>
          <a:bodyPr wrap="square" rtlCol="0">
            <a:spAutoFit/>
          </a:bodyPr>
          <a:lstStyle/>
          <a:p>
            <a:r>
              <a:rPr lang="en-US" sz="2000" dirty="0">
                <a:solidFill>
                  <a:schemeClr val="accent5">
                    <a:lumMod val="50000"/>
                  </a:schemeClr>
                </a:solidFill>
              </a:rPr>
              <a:t>Mia und Wolfgang </a:t>
            </a:r>
            <a:r>
              <a:rPr lang="en-US" sz="2000" dirty="0" err="1">
                <a:solidFill>
                  <a:schemeClr val="accent5">
                    <a:lumMod val="50000"/>
                  </a:schemeClr>
                </a:solidFill>
              </a:rPr>
              <a:t>sind</a:t>
            </a:r>
            <a:r>
              <a:rPr lang="en-US" sz="2000" dirty="0">
                <a:solidFill>
                  <a:schemeClr val="accent5">
                    <a:lumMod val="50000"/>
                  </a:schemeClr>
                </a:solidFill>
              </a:rPr>
              <a:t> die </a:t>
            </a:r>
            <a:r>
              <a:rPr lang="en-US" sz="2000" dirty="0" err="1">
                <a:solidFill>
                  <a:schemeClr val="accent5">
                    <a:lumMod val="50000"/>
                  </a:schemeClr>
                </a:solidFill>
              </a:rPr>
              <a:t>Spielführer</a:t>
            </a:r>
            <a:r>
              <a:rPr lang="en-US" sz="2000" dirty="0">
                <a:solidFill>
                  <a:schemeClr val="accent5">
                    <a:lumMod val="50000"/>
                  </a:schemeClr>
                </a:solidFill>
              </a:rPr>
              <a:t>.</a:t>
            </a:r>
            <a:br>
              <a:rPr lang="en-US" sz="2000" dirty="0">
                <a:solidFill>
                  <a:schemeClr val="accent5">
                    <a:lumMod val="50000"/>
                  </a:schemeClr>
                </a:solidFill>
              </a:rPr>
            </a:br>
            <a:r>
              <a:rPr lang="en-US" sz="2000" dirty="0">
                <a:solidFill>
                  <a:schemeClr val="accent5">
                    <a:lumMod val="50000"/>
                  </a:schemeClr>
                </a:solidFill>
              </a:rPr>
              <a:t>Wolfgang </a:t>
            </a:r>
            <a:r>
              <a:rPr lang="en-US" sz="2000" dirty="0" err="1">
                <a:solidFill>
                  <a:schemeClr val="accent5">
                    <a:lumMod val="50000"/>
                  </a:schemeClr>
                </a:solidFill>
              </a:rPr>
              <a:t>ist</a:t>
            </a:r>
            <a:r>
              <a:rPr lang="en-US" sz="2000" dirty="0">
                <a:solidFill>
                  <a:schemeClr val="accent5">
                    <a:lumMod val="50000"/>
                  </a:schemeClr>
                </a:solidFill>
              </a:rPr>
              <a:t> </a:t>
            </a:r>
            <a:r>
              <a:rPr lang="en-US" sz="2000" dirty="0" err="1">
                <a:solidFill>
                  <a:schemeClr val="accent5">
                    <a:lumMod val="50000"/>
                  </a:schemeClr>
                </a:solidFill>
              </a:rPr>
              <a:t>sehr</a:t>
            </a:r>
            <a:r>
              <a:rPr lang="en-US" sz="2000" dirty="0">
                <a:solidFill>
                  <a:schemeClr val="accent5">
                    <a:lumMod val="50000"/>
                  </a:schemeClr>
                </a:solidFill>
              </a:rPr>
              <a:t> </a:t>
            </a:r>
            <a:r>
              <a:rPr lang="en-US" sz="2000" u="sng" dirty="0" err="1">
                <a:solidFill>
                  <a:schemeClr val="accent5">
                    <a:lumMod val="50000"/>
                  </a:schemeClr>
                </a:solidFill>
              </a:rPr>
              <a:t>inklusiv</a:t>
            </a:r>
            <a:r>
              <a:rPr lang="en-US" sz="2000" dirty="0">
                <a:solidFill>
                  <a:schemeClr val="accent5">
                    <a:lumMod val="50000"/>
                  </a:schemeClr>
                </a:solidFill>
              </a:rPr>
              <a:t> </a:t>
            </a:r>
            <a:r>
              <a:rPr lang="en-US" sz="2000" dirty="0" err="1">
                <a:solidFill>
                  <a:schemeClr val="accent5">
                    <a:lumMod val="50000"/>
                  </a:schemeClr>
                </a:solidFill>
              </a:rPr>
              <a:t>aber</a:t>
            </a:r>
            <a:r>
              <a:rPr lang="en-US" sz="2000" dirty="0">
                <a:solidFill>
                  <a:schemeClr val="accent5">
                    <a:lumMod val="50000"/>
                  </a:schemeClr>
                </a:solidFill>
              </a:rPr>
              <a:t> Mia </a:t>
            </a:r>
            <a:r>
              <a:rPr lang="en-US" sz="2000" u="sng" dirty="0" err="1">
                <a:solidFill>
                  <a:schemeClr val="accent5">
                    <a:lumMod val="50000"/>
                  </a:schemeClr>
                </a:solidFill>
              </a:rPr>
              <a:t>kommandiert</a:t>
            </a:r>
            <a:r>
              <a:rPr lang="en-US" sz="2000" dirty="0">
                <a:solidFill>
                  <a:schemeClr val="accent5">
                    <a:lumMod val="50000"/>
                  </a:schemeClr>
                </a:solidFill>
              </a:rPr>
              <a:t> </a:t>
            </a:r>
            <a:r>
              <a:rPr lang="en-US" sz="2000" dirty="0" err="1">
                <a:solidFill>
                  <a:schemeClr val="accent5">
                    <a:lumMod val="50000"/>
                  </a:schemeClr>
                </a:solidFill>
              </a:rPr>
              <a:t>gern</a:t>
            </a:r>
            <a:r>
              <a:rPr lang="en-US" sz="2000" dirty="0">
                <a:solidFill>
                  <a:schemeClr val="accent5">
                    <a:lumMod val="50000"/>
                  </a:schemeClr>
                </a:solidFill>
              </a:rPr>
              <a:t>.</a:t>
            </a:r>
            <a:br>
              <a:rPr lang="en-US" sz="2000" dirty="0">
                <a:solidFill>
                  <a:schemeClr val="accent5">
                    <a:lumMod val="50000"/>
                  </a:schemeClr>
                </a:solidFill>
              </a:rPr>
            </a:br>
            <a:r>
              <a:rPr lang="en-US" sz="2000" b="1" dirty="0" err="1">
                <a:solidFill>
                  <a:schemeClr val="accent5">
                    <a:lumMod val="50000"/>
                  </a:schemeClr>
                </a:solidFill>
              </a:rPr>
              <a:t>Ist</a:t>
            </a:r>
            <a:r>
              <a:rPr lang="en-US" sz="2000" b="1" dirty="0">
                <a:solidFill>
                  <a:schemeClr val="accent5">
                    <a:lumMod val="50000"/>
                  </a:schemeClr>
                </a:solidFill>
              </a:rPr>
              <a:t> das ‘</a:t>
            </a:r>
            <a:r>
              <a:rPr lang="en-US" sz="2000" b="1" dirty="0" err="1">
                <a:solidFill>
                  <a:schemeClr val="accent5">
                    <a:lumMod val="50000"/>
                  </a:schemeClr>
                </a:solidFill>
              </a:rPr>
              <a:t>ihr</a:t>
            </a:r>
            <a:r>
              <a:rPr lang="en-US" sz="2000" b="1" dirty="0">
                <a:solidFill>
                  <a:schemeClr val="accent5">
                    <a:lumMod val="50000"/>
                  </a:schemeClr>
                </a:solidFill>
              </a:rPr>
              <a:t>’ (you all) </a:t>
            </a:r>
            <a:r>
              <a:rPr lang="en-US" sz="2000" b="1" dirty="0" err="1">
                <a:solidFill>
                  <a:schemeClr val="accent5">
                    <a:lumMod val="50000"/>
                  </a:schemeClr>
                </a:solidFill>
              </a:rPr>
              <a:t>oder</a:t>
            </a:r>
            <a:r>
              <a:rPr lang="en-US" sz="2000" b="1" dirty="0">
                <a:solidFill>
                  <a:schemeClr val="accent5">
                    <a:lumMod val="50000"/>
                  </a:schemeClr>
                </a:solidFill>
              </a:rPr>
              <a:t> ‘</a:t>
            </a:r>
            <a:r>
              <a:rPr lang="en-US" sz="2000" b="1" dirty="0" err="1">
                <a:solidFill>
                  <a:schemeClr val="accent5">
                    <a:lumMod val="50000"/>
                  </a:schemeClr>
                </a:solidFill>
              </a:rPr>
              <a:t>wir</a:t>
            </a:r>
            <a:r>
              <a:rPr lang="en-US" sz="2000" b="1" dirty="0">
                <a:solidFill>
                  <a:schemeClr val="accent5">
                    <a:lumMod val="50000"/>
                  </a:schemeClr>
                </a:solidFill>
              </a:rPr>
              <a:t>’ (we)? Welches Verb </a:t>
            </a:r>
            <a:r>
              <a:rPr lang="en-US" sz="2000" b="1" dirty="0" err="1">
                <a:solidFill>
                  <a:schemeClr val="accent5">
                    <a:lumMod val="50000"/>
                  </a:schemeClr>
                </a:solidFill>
              </a:rPr>
              <a:t>ist</a:t>
            </a:r>
            <a:r>
              <a:rPr lang="en-US" sz="2000" b="1" dirty="0">
                <a:solidFill>
                  <a:schemeClr val="accent5">
                    <a:lumMod val="50000"/>
                  </a:schemeClr>
                </a:solidFill>
              </a:rPr>
              <a:t> es?</a:t>
            </a:r>
            <a:br>
              <a:rPr lang="en-US" sz="2000" b="1" dirty="0">
                <a:solidFill>
                  <a:schemeClr val="accent5">
                    <a:lumMod val="50000"/>
                  </a:schemeClr>
                </a:solidFill>
              </a:rPr>
            </a:br>
            <a:r>
              <a:rPr lang="en-US" sz="2000" b="1" dirty="0">
                <a:solidFill>
                  <a:schemeClr val="accent5">
                    <a:lumMod val="50000"/>
                  </a:schemeClr>
                </a:solidFill>
              </a:rPr>
              <a:t>Dann </a:t>
            </a:r>
            <a:r>
              <a:rPr lang="en-US" sz="2000" b="1" dirty="0" err="1">
                <a:solidFill>
                  <a:schemeClr val="accent5">
                    <a:lumMod val="50000"/>
                  </a:schemeClr>
                </a:solidFill>
              </a:rPr>
              <a:t>schreib</a:t>
            </a:r>
            <a:r>
              <a:rPr lang="en-US" sz="2000" b="1" dirty="0">
                <a:solidFill>
                  <a:schemeClr val="accent5">
                    <a:lumMod val="50000"/>
                  </a:schemeClr>
                </a:solidFill>
              </a:rPr>
              <a:t> Mia and Wolf, und die </a:t>
            </a:r>
            <a:r>
              <a:rPr lang="en-US" sz="2000" b="1" dirty="0" err="1">
                <a:solidFill>
                  <a:schemeClr val="accent5">
                    <a:lumMod val="50000"/>
                  </a:schemeClr>
                </a:solidFill>
              </a:rPr>
              <a:t>Sätze</a:t>
            </a:r>
            <a:r>
              <a:rPr lang="en-US" sz="2000" b="1" dirty="0">
                <a:solidFill>
                  <a:schemeClr val="accent5">
                    <a:lumMod val="50000"/>
                  </a:schemeClr>
                </a:solidFill>
              </a:rPr>
              <a:t> auf </a:t>
            </a:r>
            <a:r>
              <a:rPr lang="en-US" sz="2000" b="1" dirty="0" err="1">
                <a:solidFill>
                  <a:schemeClr val="accent5">
                    <a:lumMod val="50000"/>
                  </a:schemeClr>
                </a:solidFill>
              </a:rPr>
              <a:t>Englisch</a:t>
            </a:r>
            <a:r>
              <a:rPr lang="en-US" sz="2000" b="1" dirty="0">
                <a:solidFill>
                  <a:schemeClr val="accent5">
                    <a:lumMod val="50000"/>
                  </a:schemeClr>
                </a:solidFill>
              </a:rPr>
              <a:t>.</a:t>
            </a:r>
          </a:p>
        </p:txBody>
      </p:sp>
      <p:pic>
        <p:nvPicPr>
          <p:cNvPr id="9" name="Picture 8" descr="A picture containing text, vector graphics&#10;&#10;Description automatically generated">
            <a:extLst>
              <a:ext uri="{FF2B5EF4-FFF2-40B4-BE49-F238E27FC236}">
                <a16:creationId xmlns:a16="http://schemas.microsoft.com/office/drawing/2014/main" id="{98022C9F-2C75-4AB7-A67B-4A34AC46AD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2980" b="25258"/>
          <a:stretch/>
        </p:blipFill>
        <p:spPr>
          <a:xfrm>
            <a:off x="10990240" y="1229558"/>
            <a:ext cx="707390" cy="759127"/>
          </a:xfrm>
          <a:prstGeom prst="rect">
            <a:avLst/>
          </a:prstGeom>
        </p:spPr>
      </p:pic>
      <p:sp>
        <p:nvSpPr>
          <p:cNvPr id="12" name="Speech Bubble: Rectangle with Corners Rounded 11">
            <a:extLst>
              <a:ext uri="{FF2B5EF4-FFF2-40B4-BE49-F238E27FC236}">
                <a16:creationId xmlns:a16="http://schemas.microsoft.com/office/drawing/2014/main" id="{271A6967-DC94-4EDA-8A09-92AF575E1386}"/>
              </a:ext>
            </a:extLst>
          </p:cNvPr>
          <p:cNvSpPr/>
          <p:nvPr/>
        </p:nvSpPr>
        <p:spPr>
          <a:xfrm rot="184863">
            <a:off x="358001" y="1532667"/>
            <a:ext cx="6148669"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1. </a:t>
            </a:r>
            <a:r>
              <a:rPr lang="en-US" sz="2000" dirty="0" err="1">
                <a:solidFill>
                  <a:srgbClr val="115076"/>
                </a:solidFill>
              </a:rPr>
              <a:t>Ihr</a:t>
            </a:r>
            <a:r>
              <a:rPr lang="en-US" sz="2000" dirty="0">
                <a:solidFill>
                  <a:srgbClr val="115076"/>
                </a:solidFill>
              </a:rPr>
              <a:t>  </a:t>
            </a:r>
            <a:r>
              <a:rPr lang="en-US" sz="2000" b="1" dirty="0" err="1">
                <a:solidFill>
                  <a:srgbClr val="115076"/>
                </a:solidFill>
              </a:rPr>
              <a:t>werdet</a:t>
            </a:r>
            <a:r>
              <a:rPr lang="en-US" sz="2000" dirty="0">
                <a:solidFill>
                  <a:srgbClr val="115076"/>
                </a:solidFill>
              </a:rPr>
              <a:t> | </a:t>
            </a:r>
            <a:r>
              <a:rPr lang="en-US" sz="2000" b="1" dirty="0" err="1">
                <a:solidFill>
                  <a:srgbClr val="115076"/>
                </a:solidFill>
              </a:rPr>
              <a:t>hofft</a:t>
            </a:r>
            <a:r>
              <a:rPr lang="en-US" sz="2000" dirty="0">
                <a:solidFill>
                  <a:srgbClr val="115076"/>
                </a:solidFill>
              </a:rPr>
              <a:t>, </a:t>
            </a:r>
            <a:r>
              <a:rPr lang="en-US" sz="2000" dirty="0" err="1">
                <a:solidFill>
                  <a:srgbClr val="115076"/>
                </a:solidFill>
              </a:rPr>
              <a:t>eure</a:t>
            </a:r>
            <a:r>
              <a:rPr lang="en-US" sz="2000" dirty="0">
                <a:solidFill>
                  <a:srgbClr val="115076"/>
                </a:solidFill>
              </a:rPr>
              <a:t> </a:t>
            </a:r>
            <a:r>
              <a:rPr lang="en-US" sz="2000" dirty="0" err="1">
                <a:solidFill>
                  <a:srgbClr val="115076"/>
                </a:solidFill>
              </a:rPr>
              <a:t>beste</a:t>
            </a:r>
            <a:r>
              <a:rPr lang="en-US" sz="2000" dirty="0">
                <a:solidFill>
                  <a:srgbClr val="115076"/>
                </a:solidFill>
              </a:rPr>
              <a:t> </a:t>
            </a:r>
            <a:r>
              <a:rPr lang="en-US" sz="2000" dirty="0" err="1">
                <a:solidFill>
                  <a:srgbClr val="115076"/>
                </a:solidFill>
              </a:rPr>
              <a:t>Leistung</a:t>
            </a:r>
            <a:r>
              <a:rPr lang="en-US" sz="2000" dirty="0">
                <a:solidFill>
                  <a:srgbClr val="115076"/>
                </a:solidFill>
              </a:rPr>
              <a:t> </a:t>
            </a:r>
            <a:r>
              <a:rPr lang="en-US" sz="2000" dirty="0" err="1">
                <a:solidFill>
                  <a:srgbClr val="115076"/>
                </a:solidFill>
              </a:rPr>
              <a:t>geben</a:t>
            </a:r>
            <a:r>
              <a:rPr lang="en-US" sz="2000" dirty="0">
                <a:solidFill>
                  <a:srgbClr val="115076"/>
                </a:solidFill>
              </a:rPr>
              <a:t>.  </a:t>
            </a:r>
            <a:endParaRPr lang="en-GB" sz="2000" dirty="0">
              <a:solidFill>
                <a:srgbClr val="115076"/>
              </a:solidFill>
            </a:endParaRPr>
          </a:p>
        </p:txBody>
      </p:sp>
      <p:sp>
        <p:nvSpPr>
          <p:cNvPr id="13" name="Speech Bubble: Rectangle with Corners Rounded 12">
            <a:extLst>
              <a:ext uri="{FF2B5EF4-FFF2-40B4-BE49-F238E27FC236}">
                <a16:creationId xmlns:a16="http://schemas.microsoft.com/office/drawing/2014/main" id="{2B55FEED-3181-44B7-B79A-A96DE9F1CABB}"/>
              </a:ext>
            </a:extLst>
          </p:cNvPr>
          <p:cNvSpPr/>
          <p:nvPr/>
        </p:nvSpPr>
        <p:spPr>
          <a:xfrm rot="21337414">
            <a:off x="2951814" y="2150043"/>
            <a:ext cx="7346250"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2. </a:t>
            </a:r>
            <a:r>
              <a:rPr lang="en-US" sz="2000" dirty="0" err="1">
                <a:solidFill>
                  <a:srgbClr val="115076"/>
                </a:solidFill>
              </a:rPr>
              <a:t>Wir</a:t>
            </a:r>
            <a:r>
              <a:rPr lang="en-US" sz="2000" dirty="0">
                <a:solidFill>
                  <a:srgbClr val="115076"/>
                </a:solidFill>
              </a:rPr>
              <a:t> </a:t>
            </a:r>
            <a:r>
              <a:rPr lang="en-US" sz="2000" b="1" dirty="0" err="1">
                <a:solidFill>
                  <a:srgbClr val="115076"/>
                </a:solidFill>
              </a:rPr>
              <a:t>haben</a:t>
            </a:r>
            <a:r>
              <a:rPr lang="en-US" sz="2000" b="1" dirty="0">
                <a:solidFill>
                  <a:srgbClr val="115076"/>
                </a:solidFill>
              </a:rPr>
              <a:t> Lust</a:t>
            </a:r>
            <a:r>
              <a:rPr lang="en-US" sz="2000" dirty="0">
                <a:solidFill>
                  <a:srgbClr val="115076"/>
                </a:solidFill>
              </a:rPr>
              <a:t>,| </a:t>
            </a:r>
            <a:r>
              <a:rPr lang="en-US" sz="2000" b="1" dirty="0" err="1">
                <a:solidFill>
                  <a:srgbClr val="115076"/>
                </a:solidFill>
              </a:rPr>
              <a:t>möchten</a:t>
            </a:r>
            <a:r>
              <a:rPr lang="en-US" sz="2000" dirty="0">
                <a:solidFill>
                  <a:srgbClr val="115076"/>
                </a:solidFill>
              </a:rPr>
              <a:t> </a:t>
            </a:r>
            <a:r>
              <a:rPr lang="en-US" sz="2000" dirty="0" err="1">
                <a:solidFill>
                  <a:srgbClr val="115076"/>
                </a:solidFill>
              </a:rPr>
              <a:t>unseren</a:t>
            </a:r>
            <a:r>
              <a:rPr lang="en-US" sz="2000" dirty="0">
                <a:solidFill>
                  <a:srgbClr val="115076"/>
                </a:solidFill>
              </a:rPr>
              <a:t> Geist stark </a:t>
            </a:r>
            <a:r>
              <a:rPr lang="en-US" sz="2000" dirty="0" err="1">
                <a:solidFill>
                  <a:srgbClr val="115076"/>
                </a:solidFill>
              </a:rPr>
              <a:t>machen</a:t>
            </a:r>
            <a:r>
              <a:rPr lang="en-US" sz="2000" dirty="0">
                <a:solidFill>
                  <a:srgbClr val="115076"/>
                </a:solidFill>
              </a:rPr>
              <a:t>. </a:t>
            </a:r>
            <a:endParaRPr lang="en-GB" sz="2000" dirty="0">
              <a:solidFill>
                <a:srgbClr val="115076"/>
              </a:solidFill>
            </a:endParaRPr>
          </a:p>
        </p:txBody>
      </p:sp>
      <p:sp>
        <p:nvSpPr>
          <p:cNvPr id="15" name="Speech Bubble: Rectangle with Corners Rounded 14">
            <a:extLst>
              <a:ext uri="{FF2B5EF4-FFF2-40B4-BE49-F238E27FC236}">
                <a16:creationId xmlns:a16="http://schemas.microsoft.com/office/drawing/2014/main" id="{F378A324-563A-4EAE-8522-ED5405112C19}"/>
              </a:ext>
            </a:extLst>
          </p:cNvPr>
          <p:cNvSpPr/>
          <p:nvPr/>
        </p:nvSpPr>
        <p:spPr>
          <a:xfrm>
            <a:off x="5708588" y="3545389"/>
            <a:ext cx="6315237"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4.  </a:t>
            </a:r>
            <a:r>
              <a:rPr lang="en-US" sz="2000" dirty="0" err="1">
                <a:solidFill>
                  <a:srgbClr val="115076"/>
                </a:solidFill>
              </a:rPr>
              <a:t>Ihr</a:t>
            </a:r>
            <a:r>
              <a:rPr lang="en-US" sz="2000" dirty="0">
                <a:solidFill>
                  <a:srgbClr val="115076"/>
                </a:solidFill>
              </a:rPr>
              <a:t>  </a:t>
            </a:r>
            <a:r>
              <a:rPr lang="en-US" sz="2000" b="1" dirty="0" err="1">
                <a:solidFill>
                  <a:srgbClr val="115076"/>
                </a:solidFill>
              </a:rPr>
              <a:t>möchtet</a:t>
            </a:r>
            <a:r>
              <a:rPr lang="en-US" sz="2000" dirty="0">
                <a:solidFill>
                  <a:srgbClr val="115076"/>
                </a:solidFill>
              </a:rPr>
              <a:t> |</a:t>
            </a:r>
            <a:r>
              <a:rPr lang="en-US" sz="2000" b="1" dirty="0" err="1">
                <a:solidFill>
                  <a:srgbClr val="115076"/>
                </a:solidFill>
              </a:rPr>
              <a:t>habt</a:t>
            </a:r>
            <a:r>
              <a:rPr lang="en-US" sz="2000" b="1" dirty="0">
                <a:solidFill>
                  <a:srgbClr val="115076"/>
                </a:solidFill>
              </a:rPr>
              <a:t> </a:t>
            </a:r>
            <a:r>
              <a:rPr lang="en-US" sz="2000" b="1" dirty="0" err="1">
                <a:solidFill>
                  <a:srgbClr val="115076"/>
                </a:solidFill>
              </a:rPr>
              <a:t>vor</a:t>
            </a:r>
            <a:r>
              <a:rPr lang="en-US" sz="2000" dirty="0">
                <a:solidFill>
                  <a:srgbClr val="115076"/>
                </a:solidFill>
              </a:rPr>
              <a:t>, </a:t>
            </a:r>
            <a:r>
              <a:rPr lang="en-US" sz="2000" dirty="0" err="1">
                <a:solidFill>
                  <a:srgbClr val="115076"/>
                </a:solidFill>
              </a:rPr>
              <a:t>Muskeln</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entwickeln</a:t>
            </a:r>
            <a:r>
              <a:rPr lang="en-US" sz="2000" dirty="0">
                <a:solidFill>
                  <a:srgbClr val="115076"/>
                </a:solidFill>
              </a:rPr>
              <a:t>. </a:t>
            </a:r>
            <a:endParaRPr lang="en-GB" sz="2000" dirty="0">
              <a:solidFill>
                <a:srgbClr val="115076"/>
              </a:solidFill>
            </a:endParaRPr>
          </a:p>
        </p:txBody>
      </p:sp>
      <p:sp>
        <p:nvSpPr>
          <p:cNvPr id="16" name="Speech Bubble: Rectangle with Corners Rounded 15">
            <a:extLst>
              <a:ext uri="{FF2B5EF4-FFF2-40B4-BE49-F238E27FC236}">
                <a16:creationId xmlns:a16="http://schemas.microsoft.com/office/drawing/2014/main" id="{B9B6C7D7-2BA1-41B3-8352-4FB023E563CA}"/>
              </a:ext>
            </a:extLst>
          </p:cNvPr>
          <p:cNvSpPr/>
          <p:nvPr/>
        </p:nvSpPr>
        <p:spPr>
          <a:xfrm rot="21376335">
            <a:off x="3977686" y="4528556"/>
            <a:ext cx="7590638"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6. </a:t>
            </a:r>
            <a:r>
              <a:rPr lang="en-US" sz="2000" dirty="0" err="1">
                <a:solidFill>
                  <a:srgbClr val="115076"/>
                </a:solidFill>
              </a:rPr>
              <a:t>Wir</a:t>
            </a:r>
            <a:r>
              <a:rPr lang="en-US" sz="2000" dirty="0">
                <a:solidFill>
                  <a:srgbClr val="115076"/>
                </a:solidFill>
              </a:rPr>
              <a:t> </a:t>
            </a:r>
            <a:r>
              <a:rPr lang="en-US" sz="2000" b="1" dirty="0" err="1">
                <a:solidFill>
                  <a:srgbClr val="115076"/>
                </a:solidFill>
              </a:rPr>
              <a:t>haben</a:t>
            </a:r>
            <a:r>
              <a:rPr lang="en-US" sz="2000" b="1" dirty="0">
                <a:solidFill>
                  <a:srgbClr val="115076"/>
                </a:solidFill>
              </a:rPr>
              <a:t> Lust</a:t>
            </a:r>
            <a:r>
              <a:rPr lang="en-US" sz="2000" dirty="0">
                <a:solidFill>
                  <a:srgbClr val="115076"/>
                </a:solidFill>
              </a:rPr>
              <a:t>, | </a:t>
            </a:r>
            <a:r>
              <a:rPr lang="en-US" sz="2000" b="1" dirty="0" err="1">
                <a:solidFill>
                  <a:srgbClr val="115076"/>
                </a:solidFill>
              </a:rPr>
              <a:t>möchten</a:t>
            </a:r>
            <a:r>
              <a:rPr lang="en-US" sz="2000" dirty="0">
                <a:solidFill>
                  <a:srgbClr val="115076"/>
                </a:solidFill>
              </a:rPr>
              <a:t> </a:t>
            </a:r>
            <a:r>
              <a:rPr lang="en-US" sz="2000" dirty="0" err="1">
                <a:solidFill>
                  <a:srgbClr val="115076"/>
                </a:solidFill>
              </a:rPr>
              <a:t>Teamgeist</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entwickeln</a:t>
            </a:r>
            <a:r>
              <a:rPr lang="en-US" sz="2000" dirty="0">
                <a:solidFill>
                  <a:srgbClr val="115076"/>
                </a:solidFill>
              </a:rPr>
              <a:t>.</a:t>
            </a:r>
            <a:endParaRPr lang="en-GB" sz="2000" dirty="0">
              <a:solidFill>
                <a:srgbClr val="115076"/>
              </a:solidFill>
            </a:endParaRPr>
          </a:p>
        </p:txBody>
      </p:sp>
      <p:sp>
        <p:nvSpPr>
          <p:cNvPr id="17" name="Speech Bubble: Rectangle with Corners Rounded 16">
            <a:extLst>
              <a:ext uri="{FF2B5EF4-FFF2-40B4-BE49-F238E27FC236}">
                <a16:creationId xmlns:a16="http://schemas.microsoft.com/office/drawing/2014/main" id="{C117EB5B-0FB2-4E39-A19C-8E7C1BE02F4B}"/>
              </a:ext>
            </a:extLst>
          </p:cNvPr>
          <p:cNvSpPr/>
          <p:nvPr/>
        </p:nvSpPr>
        <p:spPr>
          <a:xfrm rot="366629">
            <a:off x="153331" y="3833430"/>
            <a:ext cx="5784757"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a:t>
            </a:r>
            <a:r>
              <a:rPr lang="en-US" sz="2000" dirty="0" err="1">
                <a:solidFill>
                  <a:srgbClr val="115076"/>
                </a:solidFill>
              </a:rPr>
              <a:t>Ihr</a:t>
            </a:r>
            <a:r>
              <a:rPr lang="en-US" sz="2000" dirty="0">
                <a:solidFill>
                  <a:srgbClr val="115076"/>
                </a:solidFill>
              </a:rPr>
              <a:t> </a:t>
            </a:r>
            <a:r>
              <a:rPr lang="en-US" sz="2000" b="1" dirty="0" err="1">
                <a:solidFill>
                  <a:srgbClr val="115076"/>
                </a:solidFill>
              </a:rPr>
              <a:t>werdet</a:t>
            </a:r>
            <a:r>
              <a:rPr lang="en-US" sz="2000" b="1" dirty="0">
                <a:solidFill>
                  <a:srgbClr val="115076"/>
                </a:solidFill>
              </a:rPr>
              <a:t> </a:t>
            </a:r>
            <a:r>
              <a:rPr lang="en-US" sz="2000" dirty="0">
                <a:solidFill>
                  <a:srgbClr val="115076"/>
                </a:solidFill>
              </a:rPr>
              <a:t>| </a:t>
            </a:r>
            <a:r>
              <a:rPr lang="en-US" sz="2000" b="1" dirty="0" err="1">
                <a:solidFill>
                  <a:srgbClr val="115076"/>
                </a:solidFill>
              </a:rPr>
              <a:t>habt</a:t>
            </a:r>
            <a:r>
              <a:rPr lang="en-US" sz="2000" b="1" dirty="0">
                <a:solidFill>
                  <a:srgbClr val="115076"/>
                </a:solidFill>
              </a:rPr>
              <a:t> </a:t>
            </a:r>
            <a:r>
              <a:rPr lang="en-US" sz="2000" b="1" dirty="0" err="1">
                <a:solidFill>
                  <a:srgbClr val="115076"/>
                </a:solidFill>
              </a:rPr>
              <a:t>vor</a:t>
            </a:r>
            <a:r>
              <a:rPr lang="en-US" sz="2000" dirty="0">
                <a:solidFill>
                  <a:srgbClr val="115076"/>
                </a:solidFill>
              </a:rPr>
              <a:t>, </a:t>
            </a:r>
            <a:r>
              <a:rPr lang="en-US" sz="2000" dirty="0" err="1">
                <a:solidFill>
                  <a:srgbClr val="115076"/>
                </a:solidFill>
              </a:rPr>
              <a:t>keinen</a:t>
            </a:r>
            <a:r>
              <a:rPr lang="en-US" sz="2000" dirty="0">
                <a:solidFill>
                  <a:srgbClr val="115076"/>
                </a:solidFill>
              </a:rPr>
              <a:t> </a:t>
            </a:r>
            <a:r>
              <a:rPr lang="en-US" sz="2000" dirty="0" err="1">
                <a:solidFill>
                  <a:srgbClr val="115076"/>
                </a:solidFill>
              </a:rPr>
              <a:t>Unfall</a:t>
            </a:r>
            <a:r>
              <a:rPr lang="en-US" sz="2000" dirty="0">
                <a:solidFill>
                  <a:srgbClr val="115076"/>
                </a:solidFill>
              </a:rPr>
              <a:t> </a:t>
            </a:r>
            <a:r>
              <a:rPr lang="en-US" sz="2000" dirty="0" err="1">
                <a:solidFill>
                  <a:srgbClr val="115076"/>
                </a:solidFill>
              </a:rPr>
              <a:t>haben</a:t>
            </a:r>
            <a:r>
              <a:rPr lang="en-US" sz="2000" dirty="0">
                <a:solidFill>
                  <a:srgbClr val="115076"/>
                </a:solidFill>
              </a:rPr>
              <a:t>.</a:t>
            </a:r>
            <a:endParaRPr lang="en-GB" sz="2000" dirty="0">
              <a:solidFill>
                <a:srgbClr val="115076"/>
              </a:solidFill>
            </a:endParaRPr>
          </a:p>
        </p:txBody>
      </p:sp>
      <p:sp>
        <p:nvSpPr>
          <p:cNvPr id="18" name="Speech Bubble: Rectangle with Corners Rounded 17">
            <a:extLst>
              <a:ext uri="{FF2B5EF4-FFF2-40B4-BE49-F238E27FC236}">
                <a16:creationId xmlns:a16="http://schemas.microsoft.com/office/drawing/2014/main" id="{52FE78F5-05DA-456B-833E-9126D7CFAEE4}"/>
              </a:ext>
            </a:extLst>
          </p:cNvPr>
          <p:cNvSpPr/>
          <p:nvPr/>
        </p:nvSpPr>
        <p:spPr>
          <a:xfrm rot="267364">
            <a:off x="144354" y="5211293"/>
            <a:ext cx="5803591"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7. </a:t>
            </a:r>
            <a:r>
              <a:rPr lang="en-US" sz="2000" dirty="0" err="1">
                <a:solidFill>
                  <a:srgbClr val="115076"/>
                </a:solidFill>
              </a:rPr>
              <a:t>Ihr</a:t>
            </a:r>
            <a:r>
              <a:rPr lang="en-US" sz="2000" dirty="0">
                <a:solidFill>
                  <a:srgbClr val="115076"/>
                </a:solidFill>
              </a:rPr>
              <a:t>  </a:t>
            </a:r>
            <a:r>
              <a:rPr lang="en-US" sz="2000" b="1" dirty="0" err="1">
                <a:solidFill>
                  <a:srgbClr val="115076"/>
                </a:solidFill>
              </a:rPr>
              <a:t>hofft</a:t>
            </a:r>
            <a:r>
              <a:rPr lang="en-US" sz="2000" dirty="0">
                <a:solidFill>
                  <a:srgbClr val="115076"/>
                </a:solidFill>
              </a:rPr>
              <a:t>, | </a:t>
            </a:r>
            <a:r>
              <a:rPr lang="en-US" sz="2000" b="1" dirty="0" err="1">
                <a:solidFill>
                  <a:srgbClr val="115076"/>
                </a:solidFill>
              </a:rPr>
              <a:t>möchtet</a:t>
            </a:r>
            <a:r>
              <a:rPr lang="en-US" sz="2000" dirty="0">
                <a:solidFill>
                  <a:srgbClr val="115076"/>
                </a:solidFill>
              </a:rPr>
              <a:t> </a:t>
            </a:r>
            <a:r>
              <a:rPr lang="en-US" sz="2000" dirty="0" err="1">
                <a:solidFill>
                  <a:srgbClr val="115076"/>
                </a:solidFill>
              </a:rPr>
              <a:t>eines</a:t>
            </a:r>
            <a:r>
              <a:rPr lang="en-US" sz="2000" dirty="0">
                <a:solidFill>
                  <a:srgbClr val="115076"/>
                </a:solidFill>
              </a:rPr>
              <a:t> </a:t>
            </a:r>
            <a:r>
              <a:rPr lang="en-US" sz="2000" dirty="0" err="1">
                <a:solidFill>
                  <a:srgbClr val="115076"/>
                </a:solidFill>
              </a:rPr>
              <a:t>Tages</a:t>
            </a:r>
            <a:r>
              <a:rPr lang="en-US" sz="2000" dirty="0">
                <a:solidFill>
                  <a:srgbClr val="115076"/>
                </a:solidFill>
              </a:rPr>
              <a:t> </a:t>
            </a:r>
            <a:r>
              <a:rPr lang="en-US" sz="2000" dirty="0" err="1">
                <a:solidFill>
                  <a:srgbClr val="115076"/>
                </a:solidFill>
              </a:rPr>
              <a:t>laut</a:t>
            </a:r>
            <a:r>
              <a:rPr lang="en-US" sz="2000" dirty="0">
                <a:solidFill>
                  <a:srgbClr val="115076"/>
                </a:solidFill>
              </a:rPr>
              <a:t> </a:t>
            </a:r>
            <a:r>
              <a:rPr lang="en-US" sz="2000" dirty="0" err="1">
                <a:solidFill>
                  <a:srgbClr val="115076"/>
                </a:solidFill>
              </a:rPr>
              <a:t>feiern</a:t>
            </a:r>
            <a:r>
              <a:rPr lang="en-US" sz="2000" dirty="0">
                <a:solidFill>
                  <a:srgbClr val="115076"/>
                </a:solidFill>
              </a:rPr>
              <a:t>.</a:t>
            </a:r>
            <a:endParaRPr lang="en-GB" sz="2000" dirty="0">
              <a:solidFill>
                <a:srgbClr val="115076"/>
              </a:solidFill>
            </a:endParaRPr>
          </a:p>
        </p:txBody>
      </p:sp>
      <p:sp>
        <p:nvSpPr>
          <p:cNvPr id="19" name="Speech Bubble: Rectangle with Corners Rounded 18">
            <a:extLst>
              <a:ext uri="{FF2B5EF4-FFF2-40B4-BE49-F238E27FC236}">
                <a16:creationId xmlns:a16="http://schemas.microsoft.com/office/drawing/2014/main" id="{9AEC5940-CD26-4228-B145-4F81B9498694}"/>
              </a:ext>
            </a:extLst>
          </p:cNvPr>
          <p:cNvSpPr/>
          <p:nvPr/>
        </p:nvSpPr>
        <p:spPr>
          <a:xfrm>
            <a:off x="3512634" y="5868421"/>
            <a:ext cx="7950820"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8. </a:t>
            </a:r>
            <a:r>
              <a:rPr lang="en-US" sz="2000" dirty="0" err="1">
                <a:solidFill>
                  <a:srgbClr val="115076"/>
                </a:solidFill>
              </a:rPr>
              <a:t>Wir</a:t>
            </a:r>
            <a:r>
              <a:rPr lang="en-US" sz="2000" dirty="0">
                <a:solidFill>
                  <a:srgbClr val="115076"/>
                </a:solidFill>
              </a:rPr>
              <a:t>  </a:t>
            </a:r>
            <a:r>
              <a:rPr lang="en-US" sz="2000" b="1" dirty="0" err="1">
                <a:solidFill>
                  <a:srgbClr val="115076"/>
                </a:solidFill>
              </a:rPr>
              <a:t>haben</a:t>
            </a:r>
            <a:r>
              <a:rPr lang="en-US" sz="2000" b="1" dirty="0">
                <a:solidFill>
                  <a:srgbClr val="115076"/>
                </a:solidFill>
              </a:rPr>
              <a:t> </a:t>
            </a:r>
            <a:r>
              <a:rPr lang="en-US" sz="2000" b="1" dirty="0" err="1">
                <a:solidFill>
                  <a:srgbClr val="115076"/>
                </a:solidFill>
              </a:rPr>
              <a:t>vor</a:t>
            </a:r>
            <a:r>
              <a:rPr lang="en-US" sz="2000" dirty="0">
                <a:solidFill>
                  <a:srgbClr val="115076"/>
                </a:solidFill>
              </a:rPr>
              <a:t>, | </a:t>
            </a:r>
            <a:r>
              <a:rPr lang="en-US" sz="2000" b="1" dirty="0" err="1">
                <a:solidFill>
                  <a:srgbClr val="115076"/>
                </a:solidFill>
              </a:rPr>
              <a:t>werden</a:t>
            </a:r>
            <a:r>
              <a:rPr lang="en-US" sz="2000" dirty="0">
                <a:solidFill>
                  <a:srgbClr val="115076"/>
                </a:solidFill>
              </a:rPr>
              <a:t> in der </a:t>
            </a:r>
            <a:r>
              <a:rPr lang="en-US" sz="2000" dirty="0" err="1">
                <a:solidFill>
                  <a:srgbClr val="115076"/>
                </a:solidFill>
              </a:rPr>
              <a:t>Gegenwart</a:t>
            </a:r>
            <a:r>
              <a:rPr lang="en-US" sz="2000" dirty="0">
                <a:solidFill>
                  <a:srgbClr val="115076"/>
                </a:solidFill>
              </a:rPr>
              <a:t> </a:t>
            </a:r>
            <a:r>
              <a:rPr lang="en-US" sz="2000" dirty="0" err="1">
                <a:solidFill>
                  <a:srgbClr val="115076"/>
                </a:solidFill>
              </a:rPr>
              <a:t>Freiheit</a:t>
            </a:r>
            <a:r>
              <a:rPr lang="en-US" sz="2000" dirty="0">
                <a:solidFill>
                  <a:srgbClr val="115076"/>
                </a:solidFill>
              </a:rPr>
              <a:t> </a:t>
            </a:r>
            <a:r>
              <a:rPr lang="en-US" sz="2000" dirty="0" err="1">
                <a:solidFill>
                  <a:srgbClr val="115076"/>
                </a:solidFill>
              </a:rPr>
              <a:t>finden</a:t>
            </a:r>
            <a:r>
              <a:rPr lang="en-US" sz="2000" dirty="0">
                <a:solidFill>
                  <a:srgbClr val="115076"/>
                </a:solidFill>
              </a:rPr>
              <a:t>. </a:t>
            </a:r>
            <a:endParaRPr lang="en-GB" sz="2000" dirty="0">
              <a:solidFill>
                <a:srgbClr val="115076"/>
              </a:solidFill>
            </a:endParaRPr>
          </a:p>
        </p:txBody>
      </p:sp>
      <p:sp>
        <p:nvSpPr>
          <p:cNvPr id="2" name="Rectangle: Rounded Corners 1">
            <a:extLst>
              <a:ext uri="{FF2B5EF4-FFF2-40B4-BE49-F238E27FC236}">
                <a16:creationId xmlns:a16="http://schemas.microsoft.com/office/drawing/2014/main" id="{B5B63121-1A54-4630-AC4F-BA1DF2406882}"/>
              </a:ext>
            </a:extLst>
          </p:cNvPr>
          <p:cNvSpPr/>
          <p:nvPr/>
        </p:nvSpPr>
        <p:spPr>
          <a:xfrm rot="230887">
            <a:off x="686198" y="1457348"/>
            <a:ext cx="470828"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1" name="Rectangle: Rounded Corners 20">
            <a:extLst>
              <a:ext uri="{FF2B5EF4-FFF2-40B4-BE49-F238E27FC236}">
                <a16:creationId xmlns:a16="http://schemas.microsoft.com/office/drawing/2014/main" id="{0D7C1201-A169-4776-9D0B-EA8AF3E06BEC}"/>
              </a:ext>
            </a:extLst>
          </p:cNvPr>
          <p:cNvSpPr/>
          <p:nvPr/>
        </p:nvSpPr>
        <p:spPr>
          <a:xfrm rot="21223523">
            <a:off x="3279024" y="2400127"/>
            <a:ext cx="470828"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2" name="Rectangle: Rounded Corners 21">
            <a:extLst>
              <a:ext uri="{FF2B5EF4-FFF2-40B4-BE49-F238E27FC236}">
                <a16:creationId xmlns:a16="http://schemas.microsoft.com/office/drawing/2014/main" id="{4D94EAA4-7126-48DD-AA51-48810583E5F9}"/>
              </a:ext>
            </a:extLst>
          </p:cNvPr>
          <p:cNvSpPr/>
          <p:nvPr/>
        </p:nvSpPr>
        <p:spPr>
          <a:xfrm>
            <a:off x="6049290" y="3587945"/>
            <a:ext cx="545290"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3" name="Rectangle: Rounded Corners 22">
            <a:extLst>
              <a:ext uri="{FF2B5EF4-FFF2-40B4-BE49-F238E27FC236}">
                <a16:creationId xmlns:a16="http://schemas.microsoft.com/office/drawing/2014/main" id="{0779F5D1-A764-44FC-BCDF-92905556FBB1}"/>
              </a:ext>
            </a:extLst>
          </p:cNvPr>
          <p:cNvSpPr/>
          <p:nvPr/>
        </p:nvSpPr>
        <p:spPr>
          <a:xfrm rot="21400424">
            <a:off x="4328326" y="4773669"/>
            <a:ext cx="470828"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pic>
        <p:nvPicPr>
          <p:cNvPr id="24" name="Graphic 23" descr="Marketing">
            <a:extLst>
              <a:ext uri="{FF2B5EF4-FFF2-40B4-BE49-F238E27FC236}">
                <a16:creationId xmlns:a16="http://schemas.microsoft.com/office/drawing/2014/main" id="{3358F167-AD48-4518-A96C-E2D83AC5B6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268" y="1689001"/>
            <a:ext cx="1662079" cy="1662079"/>
          </a:xfrm>
          <a:prstGeom prst="rect">
            <a:avLst/>
          </a:prstGeom>
        </p:spPr>
      </p:pic>
      <p:pic>
        <p:nvPicPr>
          <p:cNvPr id="10" name="Picture 9">
            <a:extLst>
              <a:ext uri="{FF2B5EF4-FFF2-40B4-BE49-F238E27FC236}">
                <a16:creationId xmlns:a16="http://schemas.microsoft.com/office/drawing/2014/main" id="{671ACF47-647C-4792-BA96-A60C13EFC2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34504"/>
          <a:stretch/>
        </p:blipFill>
        <p:spPr>
          <a:xfrm rot="21083589">
            <a:off x="92932" y="1810223"/>
            <a:ext cx="934010" cy="624358"/>
          </a:xfrm>
          <a:prstGeom prst="rect">
            <a:avLst/>
          </a:prstGeom>
        </p:spPr>
      </p:pic>
      <p:sp>
        <p:nvSpPr>
          <p:cNvPr id="26" name="Rectangle: Rounded Corners 25">
            <a:extLst>
              <a:ext uri="{FF2B5EF4-FFF2-40B4-BE49-F238E27FC236}">
                <a16:creationId xmlns:a16="http://schemas.microsoft.com/office/drawing/2014/main" id="{53A01536-DB05-425D-AE58-88FDFAC86619}"/>
              </a:ext>
            </a:extLst>
          </p:cNvPr>
          <p:cNvSpPr/>
          <p:nvPr/>
        </p:nvSpPr>
        <p:spPr>
          <a:xfrm rot="230888">
            <a:off x="2116588" y="1521530"/>
            <a:ext cx="829136"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15076"/>
              </a:solidFill>
            </a:endParaRPr>
          </a:p>
        </p:txBody>
      </p:sp>
      <p:sp>
        <p:nvSpPr>
          <p:cNvPr id="27" name="Rectangle: Rounded Corners 26">
            <a:extLst>
              <a:ext uri="{FF2B5EF4-FFF2-40B4-BE49-F238E27FC236}">
                <a16:creationId xmlns:a16="http://schemas.microsoft.com/office/drawing/2014/main" id="{2E5ABE0E-0FFC-42A7-B79E-DE569BB5CF75}"/>
              </a:ext>
            </a:extLst>
          </p:cNvPr>
          <p:cNvSpPr/>
          <p:nvPr/>
        </p:nvSpPr>
        <p:spPr>
          <a:xfrm rot="21301800">
            <a:off x="3757681" y="2334991"/>
            <a:ext cx="1612119"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15076"/>
              </a:solidFill>
            </a:endParaRPr>
          </a:p>
        </p:txBody>
      </p:sp>
      <p:sp>
        <p:nvSpPr>
          <p:cNvPr id="14" name="Speech Bubble: Rectangle with Corners Rounded 13">
            <a:extLst>
              <a:ext uri="{FF2B5EF4-FFF2-40B4-BE49-F238E27FC236}">
                <a16:creationId xmlns:a16="http://schemas.microsoft.com/office/drawing/2014/main" id="{8E59A59A-6C23-4875-8F59-35CA1CDC71A4}"/>
              </a:ext>
            </a:extLst>
          </p:cNvPr>
          <p:cNvSpPr/>
          <p:nvPr/>
        </p:nvSpPr>
        <p:spPr>
          <a:xfrm>
            <a:off x="168174" y="2994268"/>
            <a:ext cx="6779035"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3. </a:t>
            </a:r>
            <a:r>
              <a:rPr lang="en-US" sz="2000" dirty="0" err="1">
                <a:solidFill>
                  <a:srgbClr val="115076"/>
                </a:solidFill>
              </a:rPr>
              <a:t>Wir</a:t>
            </a:r>
            <a:r>
              <a:rPr lang="en-US" sz="2000" dirty="0">
                <a:solidFill>
                  <a:srgbClr val="115076"/>
                </a:solidFill>
              </a:rPr>
              <a:t> </a:t>
            </a:r>
            <a:r>
              <a:rPr lang="en-US" sz="2000" b="1" dirty="0" err="1">
                <a:solidFill>
                  <a:srgbClr val="115076"/>
                </a:solidFill>
              </a:rPr>
              <a:t>hoffen</a:t>
            </a:r>
            <a:r>
              <a:rPr lang="en-US" sz="2000" b="1" dirty="0">
                <a:solidFill>
                  <a:srgbClr val="115076"/>
                </a:solidFill>
              </a:rPr>
              <a:t>,</a:t>
            </a:r>
            <a:r>
              <a:rPr lang="en-US" sz="2000" dirty="0">
                <a:solidFill>
                  <a:srgbClr val="115076"/>
                </a:solidFill>
              </a:rPr>
              <a:t> | </a:t>
            </a:r>
            <a:r>
              <a:rPr lang="en-US" sz="2000" b="1" dirty="0" err="1">
                <a:solidFill>
                  <a:srgbClr val="115076"/>
                </a:solidFill>
              </a:rPr>
              <a:t>werden</a:t>
            </a:r>
            <a:r>
              <a:rPr lang="en-US" sz="2000" dirty="0">
                <a:solidFill>
                  <a:srgbClr val="115076"/>
                </a:solidFill>
              </a:rPr>
              <a:t> </a:t>
            </a:r>
            <a:r>
              <a:rPr lang="en-US" sz="2000" dirty="0" err="1">
                <a:solidFill>
                  <a:srgbClr val="115076"/>
                </a:solidFill>
              </a:rPr>
              <a:t>alle</a:t>
            </a:r>
            <a:r>
              <a:rPr lang="en-US" sz="2000" dirty="0">
                <a:solidFill>
                  <a:srgbClr val="115076"/>
                </a:solidFill>
              </a:rPr>
              <a:t> </a:t>
            </a:r>
            <a:r>
              <a:rPr lang="en-US" sz="2000" dirty="0" err="1">
                <a:solidFill>
                  <a:srgbClr val="115076"/>
                </a:solidFill>
              </a:rPr>
              <a:t>zusammen</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gewinnen</a:t>
            </a:r>
            <a:r>
              <a:rPr lang="en-US" sz="2000" dirty="0">
                <a:solidFill>
                  <a:srgbClr val="115076"/>
                </a:solidFill>
              </a:rPr>
              <a:t>.</a:t>
            </a:r>
            <a:endParaRPr lang="en-GB" sz="2000" dirty="0">
              <a:solidFill>
                <a:srgbClr val="115076"/>
              </a:solidFill>
            </a:endParaRPr>
          </a:p>
        </p:txBody>
      </p:sp>
      <p:sp>
        <p:nvSpPr>
          <p:cNvPr id="20" name="Rectangle: Rounded Corners 19">
            <a:extLst>
              <a:ext uri="{FF2B5EF4-FFF2-40B4-BE49-F238E27FC236}">
                <a16:creationId xmlns:a16="http://schemas.microsoft.com/office/drawing/2014/main" id="{4D2C4C6E-5B53-447B-8C4D-675970B3A5EB}"/>
              </a:ext>
            </a:extLst>
          </p:cNvPr>
          <p:cNvSpPr/>
          <p:nvPr/>
        </p:nvSpPr>
        <p:spPr>
          <a:xfrm>
            <a:off x="506479" y="3059593"/>
            <a:ext cx="470828"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28" name="Rectangle: Rounded Corners 27">
            <a:extLst>
              <a:ext uri="{FF2B5EF4-FFF2-40B4-BE49-F238E27FC236}">
                <a16:creationId xmlns:a16="http://schemas.microsoft.com/office/drawing/2014/main" id="{DB8388EC-2C74-4007-B340-71E919C5D4F2}"/>
              </a:ext>
            </a:extLst>
          </p:cNvPr>
          <p:cNvSpPr/>
          <p:nvPr/>
        </p:nvSpPr>
        <p:spPr>
          <a:xfrm>
            <a:off x="1977945" y="3054799"/>
            <a:ext cx="1171048"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15076"/>
              </a:solidFill>
            </a:endParaRPr>
          </a:p>
        </p:txBody>
      </p:sp>
      <p:sp>
        <p:nvSpPr>
          <p:cNvPr id="29" name="Rectangle: Rounded Corners 28">
            <a:extLst>
              <a:ext uri="{FF2B5EF4-FFF2-40B4-BE49-F238E27FC236}">
                <a16:creationId xmlns:a16="http://schemas.microsoft.com/office/drawing/2014/main" id="{945409AD-2316-4BE1-A149-4087F293B015}"/>
              </a:ext>
            </a:extLst>
          </p:cNvPr>
          <p:cNvSpPr/>
          <p:nvPr/>
        </p:nvSpPr>
        <p:spPr>
          <a:xfrm>
            <a:off x="6594580" y="3587945"/>
            <a:ext cx="1255879"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15076"/>
              </a:solidFill>
            </a:endParaRPr>
          </a:p>
        </p:txBody>
      </p:sp>
      <p:sp>
        <p:nvSpPr>
          <p:cNvPr id="30" name="Rectangle: Rounded Corners 29">
            <a:extLst>
              <a:ext uri="{FF2B5EF4-FFF2-40B4-BE49-F238E27FC236}">
                <a16:creationId xmlns:a16="http://schemas.microsoft.com/office/drawing/2014/main" id="{32D34806-BE1C-4547-9494-08A49AE5648D}"/>
              </a:ext>
            </a:extLst>
          </p:cNvPr>
          <p:cNvSpPr/>
          <p:nvPr/>
        </p:nvSpPr>
        <p:spPr>
          <a:xfrm rot="370326">
            <a:off x="465099" y="3619611"/>
            <a:ext cx="470828"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31" name="Rectangle: Rounded Corners 30">
            <a:extLst>
              <a:ext uri="{FF2B5EF4-FFF2-40B4-BE49-F238E27FC236}">
                <a16:creationId xmlns:a16="http://schemas.microsoft.com/office/drawing/2014/main" id="{64982E56-2835-4F02-8DC3-3568041D774A}"/>
              </a:ext>
            </a:extLst>
          </p:cNvPr>
          <p:cNvSpPr/>
          <p:nvPr/>
        </p:nvSpPr>
        <p:spPr>
          <a:xfrm rot="384076">
            <a:off x="1888677" y="3808623"/>
            <a:ext cx="1274117"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15076"/>
              </a:solidFill>
            </a:endParaRPr>
          </a:p>
        </p:txBody>
      </p:sp>
      <p:sp>
        <p:nvSpPr>
          <p:cNvPr id="32" name="Rectangle: Rounded Corners 31">
            <a:extLst>
              <a:ext uri="{FF2B5EF4-FFF2-40B4-BE49-F238E27FC236}">
                <a16:creationId xmlns:a16="http://schemas.microsoft.com/office/drawing/2014/main" id="{E8D9A0EC-0916-4A90-8A53-B2C3E163D652}"/>
              </a:ext>
            </a:extLst>
          </p:cNvPr>
          <p:cNvSpPr/>
          <p:nvPr/>
        </p:nvSpPr>
        <p:spPr>
          <a:xfrm rot="21310204">
            <a:off x="6272296" y="4637213"/>
            <a:ext cx="1368035"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15076"/>
              </a:solidFill>
            </a:endParaRPr>
          </a:p>
        </p:txBody>
      </p:sp>
      <p:sp>
        <p:nvSpPr>
          <p:cNvPr id="33" name="Rectangle: Rounded Corners 32">
            <a:extLst>
              <a:ext uri="{FF2B5EF4-FFF2-40B4-BE49-F238E27FC236}">
                <a16:creationId xmlns:a16="http://schemas.microsoft.com/office/drawing/2014/main" id="{7189F07D-9E84-4C83-ADD1-1FE42AFBCDE2}"/>
              </a:ext>
            </a:extLst>
          </p:cNvPr>
          <p:cNvSpPr/>
          <p:nvPr/>
        </p:nvSpPr>
        <p:spPr>
          <a:xfrm rot="300901">
            <a:off x="473057" y="5068198"/>
            <a:ext cx="470828"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34" name="Rectangle: Rounded Corners 33">
            <a:extLst>
              <a:ext uri="{FF2B5EF4-FFF2-40B4-BE49-F238E27FC236}">
                <a16:creationId xmlns:a16="http://schemas.microsoft.com/office/drawing/2014/main" id="{7022B4F8-AFB2-48F1-85D4-C4F2C2A2013F}"/>
              </a:ext>
            </a:extLst>
          </p:cNvPr>
          <p:cNvSpPr/>
          <p:nvPr/>
        </p:nvSpPr>
        <p:spPr>
          <a:xfrm rot="272420">
            <a:off x="934395" y="5138256"/>
            <a:ext cx="951542"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15076"/>
              </a:solidFill>
            </a:endParaRPr>
          </a:p>
        </p:txBody>
      </p:sp>
      <p:sp>
        <p:nvSpPr>
          <p:cNvPr id="35" name="Rectangle: Rounded Corners 34">
            <a:extLst>
              <a:ext uri="{FF2B5EF4-FFF2-40B4-BE49-F238E27FC236}">
                <a16:creationId xmlns:a16="http://schemas.microsoft.com/office/drawing/2014/main" id="{5E448986-B4BF-4111-85B9-D174E7F0AEA6}"/>
              </a:ext>
            </a:extLst>
          </p:cNvPr>
          <p:cNvSpPr/>
          <p:nvPr/>
        </p:nvSpPr>
        <p:spPr>
          <a:xfrm>
            <a:off x="3840409" y="5926259"/>
            <a:ext cx="470828"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a:t>
            </a:r>
          </a:p>
        </p:txBody>
      </p:sp>
      <p:sp>
        <p:nvSpPr>
          <p:cNvPr id="36" name="Rectangle: Rounded Corners 35">
            <a:extLst>
              <a:ext uri="{FF2B5EF4-FFF2-40B4-BE49-F238E27FC236}">
                <a16:creationId xmlns:a16="http://schemas.microsoft.com/office/drawing/2014/main" id="{1DEC5B9A-FD85-42E3-8CD9-D06A2E2B6531}"/>
              </a:ext>
            </a:extLst>
          </p:cNvPr>
          <p:cNvSpPr/>
          <p:nvPr/>
        </p:nvSpPr>
        <p:spPr>
          <a:xfrm>
            <a:off x="4362834" y="5933295"/>
            <a:ext cx="1615770" cy="360676"/>
          </a:xfrm>
          <a:prstGeom prst="roundRect">
            <a:avLst/>
          </a:prstGeom>
          <a:solidFill>
            <a:srgbClr val="E3E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115076"/>
              </a:solidFill>
            </a:endParaRPr>
          </a:p>
        </p:txBody>
      </p:sp>
    </p:spTree>
    <p:extLst>
      <p:ext uri="{BB962C8B-B14F-4D97-AF65-F5344CB8AC3E}">
        <p14:creationId xmlns:p14="http://schemas.microsoft.com/office/powerpoint/2010/main" val="10949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P spid="22" grpId="0" animBg="1"/>
      <p:bldP spid="23" grpId="0" animBg="1"/>
      <p:bldP spid="26" grpId="0" animBg="1"/>
      <p:bldP spid="27" grpId="0" animBg="1"/>
      <p:bldP spid="20"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074459" cy="869950"/>
          </a:xfrm>
          <a:prstGeom prst="rect">
            <a:avLst/>
          </a:prstGeom>
        </p:spPr>
      </p:pic>
      <p:sp>
        <p:nvSpPr>
          <p:cNvPr id="4" name="Title 3"/>
          <p:cNvSpPr>
            <a:spLocks noGrp="1"/>
          </p:cNvSpPr>
          <p:nvPr>
            <p:ph type="title"/>
          </p:nvPr>
        </p:nvSpPr>
        <p:spPr>
          <a:xfrm>
            <a:off x="0" y="294041"/>
            <a:ext cx="3745089" cy="707849"/>
          </a:xfrm>
        </p:spPr>
        <p:txBody>
          <a:bodyPr>
            <a:noAutofit/>
          </a:bodyPr>
          <a:lstStyle/>
          <a:p>
            <a:r>
              <a:rPr lang="en-GB" sz="2800" b="1" dirty="0">
                <a:solidFill>
                  <a:schemeClr val="bg1"/>
                </a:solidFill>
              </a:rPr>
              <a:t>Am </a:t>
            </a:r>
            <a:r>
              <a:rPr lang="en-GB" sz="2800" b="1" dirty="0" err="1">
                <a:solidFill>
                  <a:schemeClr val="bg1"/>
                </a:solidFill>
              </a:rPr>
              <a:t>letzten</a:t>
            </a:r>
            <a:r>
              <a:rPr lang="en-GB" sz="2800" b="1" dirty="0">
                <a:solidFill>
                  <a:schemeClr val="bg1"/>
                </a:solidFill>
              </a:rPr>
              <a:t> Tag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65224" y="247046"/>
            <a:ext cx="109210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4261992" y="247046"/>
            <a:ext cx="6086329" cy="830997"/>
          </a:xfrm>
          <a:prstGeom prst="rect">
            <a:avLst/>
          </a:prstGeom>
          <a:noFill/>
        </p:spPr>
        <p:txBody>
          <a:bodyPr wrap="square" rtlCol="0">
            <a:spAutoFit/>
          </a:bodyPr>
          <a:lstStyle/>
          <a:p>
            <a:r>
              <a:rPr lang="en-US" sz="2400" dirty="0">
                <a:solidFill>
                  <a:schemeClr val="accent5">
                    <a:lumMod val="50000"/>
                  </a:schemeClr>
                </a:solidFill>
              </a:rPr>
              <a:t>Mia und Wolfgang </a:t>
            </a:r>
            <a:r>
              <a:rPr lang="en-US" sz="2400" dirty="0" err="1">
                <a:solidFill>
                  <a:schemeClr val="accent5">
                    <a:lumMod val="50000"/>
                  </a:schemeClr>
                </a:solidFill>
              </a:rPr>
              <a:t>sind</a:t>
            </a:r>
            <a:r>
              <a:rPr lang="en-US" sz="2400" dirty="0">
                <a:solidFill>
                  <a:schemeClr val="accent5">
                    <a:lumMod val="50000"/>
                  </a:schemeClr>
                </a:solidFill>
              </a:rPr>
              <a:t> die </a:t>
            </a:r>
            <a:r>
              <a:rPr lang="en-US" sz="2400" dirty="0" err="1">
                <a:solidFill>
                  <a:schemeClr val="accent5">
                    <a:lumMod val="50000"/>
                  </a:schemeClr>
                </a:solidFill>
              </a:rPr>
              <a:t>Spielführer</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Was </a:t>
            </a:r>
            <a:r>
              <a:rPr lang="en-US" sz="2400" dirty="0" err="1">
                <a:solidFill>
                  <a:schemeClr val="accent5">
                    <a:lumMod val="50000"/>
                  </a:schemeClr>
                </a:solidFill>
              </a:rPr>
              <a:t>sagen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Schreib</a:t>
            </a:r>
            <a:r>
              <a:rPr lang="en-US" sz="2400" dirty="0">
                <a:solidFill>
                  <a:schemeClr val="accent5">
                    <a:lumMod val="50000"/>
                  </a:schemeClr>
                </a:solidFill>
              </a:rPr>
              <a:t> auf </a:t>
            </a:r>
            <a:r>
              <a:rPr lang="en-US" sz="2400" dirty="0" err="1">
                <a:solidFill>
                  <a:schemeClr val="accent5">
                    <a:lumMod val="50000"/>
                  </a:schemeClr>
                </a:solidFill>
              </a:rPr>
              <a:t>Englisch</a:t>
            </a:r>
            <a:r>
              <a:rPr lang="en-US" sz="2400" dirty="0">
                <a:solidFill>
                  <a:schemeClr val="accent5">
                    <a:lumMod val="50000"/>
                  </a:schemeClr>
                </a:solidFill>
              </a:rPr>
              <a:t>.</a:t>
            </a:r>
          </a:p>
        </p:txBody>
      </p:sp>
      <p:graphicFrame>
        <p:nvGraphicFramePr>
          <p:cNvPr id="6" name="Table 8">
            <a:extLst>
              <a:ext uri="{FF2B5EF4-FFF2-40B4-BE49-F238E27FC236}">
                <a16:creationId xmlns:a16="http://schemas.microsoft.com/office/drawing/2014/main" id="{C37D04FB-4A70-4C0F-B654-E6A97FB7D0C6}"/>
              </a:ext>
            </a:extLst>
          </p:cNvPr>
          <p:cNvGraphicFramePr>
            <a:graphicFrameLocks noGrp="1"/>
          </p:cNvGraphicFramePr>
          <p:nvPr>
            <p:extLst>
              <p:ext uri="{D42A27DB-BD31-4B8C-83A1-F6EECF244321}">
                <p14:modId xmlns:p14="http://schemas.microsoft.com/office/powerpoint/2010/main" val="1330176036"/>
              </p:ext>
            </p:extLst>
          </p:nvPr>
        </p:nvGraphicFramePr>
        <p:xfrm>
          <a:off x="624776" y="1820642"/>
          <a:ext cx="11178920" cy="4408630"/>
        </p:xfrm>
        <a:graphic>
          <a:graphicData uri="http://schemas.openxmlformats.org/drawingml/2006/table">
            <a:tbl>
              <a:tblPr firstRow="1" bandRow="1">
                <a:tableStyleId>{1E171933-4619-4E11-9A3F-F7608DF75F80}</a:tableStyleId>
              </a:tblPr>
              <a:tblGrid>
                <a:gridCol w="5589460">
                  <a:extLst>
                    <a:ext uri="{9D8B030D-6E8A-4147-A177-3AD203B41FA5}">
                      <a16:colId xmlns:a16="http://schemas.microsoft.com/office/drawing/2014/main" val="4212669900"/>
                    </a:ext>
                  </a:extLst>
                </a:gridCol>
                <a:gridCol w="5589460">
                  <a:extLst>
                    <a:ext uri="{9D8B030D-6E8A-4147-A177-3AD203B41FA5}">
                      <a16:colId xmlns:a16="http://schemas.microsoft.com/office/drawing/2014/main" val="2759571706"/>
                    </a:ext>
                  </a:extLst>
                </a:gridCol>
              </a:tblGrid>
              <a:tr h="734772">
                <a:tc>
                  <a:txBody>
                    <a:bodyPr/>
                    <a:lstStyle/>
                    <a:p>
                      <a:pPr algn="ctr"/>
                      <a:r>
                        <a:rPr lang="en-GB" sz="2400" dirty="0"/>
                        <a:t>You (all) …</a:t>
                      </a:r>
                    </a:p>
                  </a:txBody>
                  <a:tcPr anchor="ctr"/>
                </a:tc>
                <a:tc>
                  <a:txBody>
                    <a:bodyPr/>
                    <a:lstStyle/>
                    <a:p>
                      <a:pPr algn="ctr"/>
                      <a:r>
                        <a:rPr lang="en-GB" sz="2400" dirty="0"/>
                        <a:t>We …</a:t>
                      </a:r>
                    </a:p>
                  </a:txBody>
                  <a:tcPr anchor="ctr"/>
                </a:tc>
                <a:extLst>
                  <a:ext uri="{0D108BD9-81ED-4DB2-BD59-A6C34878D82A}">
                    <a16:rowId xmlns:a16="http://schemas.microsoft.com/office/drawing/2014/main" val="2331391085"/>
                  </a:ext>
                </a:extLst>
              </a:tr>
              <a:tr h="3673858">
                <a:tc>
                  <a:txBody>
                    <a:bodyPr/>
                    <a:lstStyle/>
                    <a:p>
                      <a:endParaRPr lang="en-GB" sz="2400" dirty="0"/>
                    </a:p>
                    <a:p>
                      <a:endParaRPr lang="en-GB" sz="2400" dirty="0"/>
                    </a:p>
                    <a:p>
                      <a:endParaRPr lang="en-GB" sz="2400" dirty="0"/>
                    </a:p>
                    <a:p>
                      <a:endParaRPr lang="en-GB" sz="2400" dirty="0"/>
                    </a:p>
                    <a:p>
                      <a:endParaRPr lang="en-GB" sz="2400" dirty="0"/>
                    </a:p>
                    <a:p>
                      <a:endParaRPr lang="en-GB" sz="2400" dirty="0"/>
                    </a:p>
                  </a:txBody>
                  <a:tcPr/>
                </a:tc>
                <a:tc>
                  <a:txBody>
                    <a:bodyPr/>
                    <a:lstStyle/>
                    <a:p>
                      <a:endParaRPr lang="en-GB" sz="2400" dirty="0"/>
                    </a:p>
                  </a:txBody>
                  <a:tcPr/>
                </a:tc>
                <a:extLst>
                  <a:ext uri="{0D108BD9-81ED-4DB2-BD59-A6C34878D82A}">
                    <a16:rowId xmlns:a16="http://schemas.microsoft.com/office/drawing/2014/main" val="3881577276"/>
                  </a:ext>
                </a:extLst>
              </a:tr>
            </a:tbl>
          </a:graphicData>
        </a:graphic>
      </p:graphicFrame>
      <p:pic>
        <p:nvPicPr>
          <p:cNvPr id="8" name="Picture 7" descr="A picture containing text, vector graphics&#10;&#10;Description automatically generated">
            <a:extLst>
              <a:ext uri="{FF2B5EF4-FFF2-40B4-BE49-F238E27FC236}">
                <a16:creationId xmlns:a16="http://schemas.microsoft.com/office/drawing/2014/main" id="{23D4693D-460A-430E-96C2-016319AC91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76570" y="1304616"/>
            <a:ext cx="1227126" cy="1180819"/>
          </a:xfrm>
          <a:prstGeom prst="rect">
            <a:avLst/>
          </a:prstGeom>
        </p:spPr>
      </p:pic>
      <p:pic>
        <p:nvPicPr>
          <p:cNvPr id="10" name="Picture 9">
            <a:extLst>
              <a:ext uri="{FF2B5EF4-FFF2-40B4-BE49-F238E27FC236}">
                <a16:creationId xmlns:a16="http://schemas.microsoft.com/office/drawing/2014/main" id="{8E035688-1C05-46B7-8F23-7E8EBE0494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534" y="1532152"/>
            <a:ext cx="934010" cy="953283"/>
          </a:xfrm>
          <a:prstGeom prst="rect">
            <a:avLst/>
          </a:prstGeom>
        </p:spPr>
      </p:pic>
      <p:sp>
        <p:nvSpPr>
          <p:cNvPr id="9" name="Speech Bubble: Rectangle with Corners Rounded 8">
            <a:extLst>
              <a:ext uri="{FF2B5EF4-FFF2-40B4-BE49-F238E27FC236}">
                <a16:creationId xmlns:a16="http://schemas.microsoft.com/office/drawing/2014/main" id="{6A339FF5-4C99-40DA-8F08-4E127155EB10}"/>
              </a:ext>
            </a:extLst>
          </p:cNvPr>
          <p:cNvSpPr/>
          <p:nvPr/>
        </p:nvSpPr>
        <p:spPr>
          <a:xfrm>
            <a:off x="687786" y="2786574"/>
            <a:ext cx="5322211"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1. You will give your best achievement.  </a:t>
            </a:r>
            <a:endParaRPr lang="en-GB" sz="2000" dirty="0">
              <a:solidFill>
                <a:srgbClr val="115076"/>
              </a:solidFill>
            </a:endParaRPr>
          </a:p>
        </p:txBody>
      </p:sp>
      <p:sp>
        <p:nvSpPr>
          <p:cNvPr id="11" name="Speech Bubble: Rectangle with Corners Rounded 10">
            <a:extLst>
              <a:ext uri="{FF2B5EF4-FFF2-40B4-BE49-F238E27FC236}">
                <a16:creationId xmlns:a16="http://schemas.microsoft.com/office/drawing/2014/main" id="{7F11841A-4B6B-46C9-B841-59B3A803E1F7}"/>
              </a:ext>
            </a:extLst>
          </p:cNvPr>
          <p:cNvSpPr/>
          <p:nvPr/>
        </p:nvSpPr>
        <p:spPr>
          <a:xfrm>
            <a:off x="6151114" y="2786574"/>
            <a:ext cx="5604746"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2. We would like to make our minds strong. </a:t>
            </a:r>
            <a:endParaRPr lang="en-GB" sz="2000" dirty="0">
              <a:solidFill>
                <a:srgbClr val="115076"/>
              </a:solidFill>
            </a:endParaRPr>
          </a:p>
        </p:txBody>
      </p:sp>
      <p:sp>
        <p:nvSpPr>
          <p:cNvPr id="12" name="Speech Bubble: Rectangle with Corners Rounded 11">
            <a:extLst>
              <a:ext uri="{FF2B5EF4-FFF2-40B4-BE49-F238E27FC236}">
                <a16:creationId xmlns:a16="http://schemas.microsoft.com/office/drawing/2014/main" id="{7D903004-71A1-4D0C-9E3D-5A5881591B82}"/>
              </a:ext>
            </a:extLst>
          </p:cNvPr>
          <p:cNvSpPr/>
          <p:nvPr/>
        </p:nvSpPr>
        <p:spPr>
          <a:xfrm>
            <a:off x="6151114" y="3567309"/>
            <a:ext cx="5604746"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3. We hope to win all together.</a:t>
            </a:r>
            <a:endParaRPr lang="en-GB" sz="2000" dirty="0">
              <a:solidFill>
                <a:srgbClr val="115076"/>
              </a:solidFill>
            </a:endParaRPr>
          </a:p>
        </p:txBody>
      </p:sp>
      <p:sp>
        <p:nvSpPr>
          <p:cNvPr id="13" name="Speech Bubble: Rectangle with Corners Rounded 12">
            <a:extLst>
              <a:ext uri="{FF2B5EF4-FFF2-40B4-BE49-F238E27FC236}">
                <a16:creationId xmlns:a16="http://schemas.microsoft.com/office/drawing/2014/main" id="{3D23FF33-8F23-4454-B56F-AFC6066CB7C2}"/>
              </a:ext>
            </a:extLst>
          </p:cNvPr>
          <p:cNvSpPr/>
          <p:nvPr/>
        </p:nvSpPr>
        <p:spPr>
          <a:xfrm>
            <a:off x="681193" y="3583497"/>
            <a:ext cx="5328804"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4. You plan to develop muscles. </a:t>
            </a:r>
            <a:endParaRPr lang="en-GB" sz="2000" dirty="0">
              <a:solidFill>
                <a:srgbClr val="115076"/>
              </a:solidFill>
            </a:endParaRPr>
          </a:p>
        </p:txBody>
      </p:sp>
      <p:sp>
        <p:nvSpPr>
          <p:cNvPr id="14" name="Speech Bubble: Rectangle with Corners Rounded 13">
            <a:extLst>
              <a:ext uri="{FF2B5EF4-FFF2-40B4-BE49-F238E27FC236}">
                <a16:creationId xmlns:a16="http://schemas.microsoft.com/office/drawing/2014/main" id="{C4316FAC-FB86-418E-912C-A7F0C8FB694E}"/>
              </a:ext>
            </a:extLst>
          </p:cNvPr>
          <p:cNvSpPr/>
          <p:nvPr/>
        </p:nvSpPr>
        <p:spPr>
          <a:xfrm>
            <a:off x="6151114" y="4484191"/>
            <a:ext cx="5604746"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6. We feel like developing team spirit.</a:t>
            </a:r>
            <a:endParaRPr lang="en-GB" sz="2000" dirty="0">
              <a:solidFill>
                <a:srgbClr val="115076"/>
              </a:solidFill>
            </a:endParaRPr>
          </a:p>
        </p:txBody>
      </p:sp>
      <p:sp>
        <p:nvSpPr>
          <p:cNvPr id="15" name="Speech Bubble: Rectangle with Corners Rounded 14">
            <a:extLst>
              <a:ext uri="{FF2B5EF4-FFF2-40B4-BE49-F238E27FC236}">
                <a16:creationId xmlns:a16="http://schemas.microsoft.com/office/drawing/2014/main" id="{54B1CBD8-73B0-43A6-9675-7221AE11285C}"/>
              </a:ext>
            </a:extLst>
          </p:cNvPr>
          <p:cNvSpPr/>
          <p:nvPr/>
        </p:nvSpPr>
        <p:spPr>
          <a:xfrm>
            <a:off x="681193" y="4502048"/>
            <a:ext cx="5328804"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You will not have an accident.</a:t>
            </a:r>
            <a:endParaRPr lang="en-GB" sz="2000" dirty="0">
              <a:solidFill>
                <a:srgbClr val="115076"/>
              </a:solidFill>
            </a:endParaRPr>
          </a:p>
        </p:txBody>
      </p:sp>
      <p:sp>
        <p:nvSpPr>
          <p:cNvPr id="16" name="Speech Bubble: Rectangle with Corners Rounded 15">
            <a:extLst>
              <a:ext uri="{FF2B5EF4-FFF2-40B4-BE49-F238E27FC236}">
                <a16:creationId xmlns:a16="http://schemas.microsoft.com/office/drawing/2014/main" id="{B4A27673-D4D0-4CC0-BBAB-524A15D23C5B}"/>
              </a:ext>
            </a:extLst>
          </p:cNvPr>
          <p:cNvSpPr/>
          <p:nvPr/>
        </p:nvSpPr>
        <p:spPr>
          <a:xfrm>
            <a:off x="687786" y="5420599"/>
            <a:ext cx="5328804"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7. You want to celebrate loudly one day.</a:t>
            </a:r>
            <a:endParaRPr lang="en-GB" sz="2000" dirty="0">
              <a:solidFill>
                <a:srgbClr val="115076"/>
              </a:solidFill>
            </a:endParaRPr>
          </a:p>
        </p:txBody>
      </p:sp>
      <p:sp>
        <p:nvSpPr>
          <p:cNvPr id="17" name="Speech Bubble: Rectangle with Corners Rounded 16">
            <a:extLst>
              <a:ext uri="{FF2B5EF4-FFF2-40B4-BE49-F238E27FC236}">
                <a16:creationId xmlns:a16="http://schemas.microsoft.com/office/drawing/2014/main" id="{6F0C82E6-9E9D-4297-84F8-77195CBB3B5D}"/>
              </a:ext>
            </a:extLst>
          </p:cNvPr>
          <p:cNvSpPr/>
          <p:nvPr/>
        </p:nvSpPr>
        <p:spPr>
          <a:xfrm>
            <a:off x="6175412" y="5401073"/>
            <a:ext cx="5580448" cy="441460"/>
          </a:xfrm>
          <a:prstGeom prst="wedgeRoundRectCallout">
            <a:avLst>
              <a:gd name="adj1" fmla="val 19938"/>
              <a:gd name="adj2" fmla="val 18614"/>
              <a:gd name="adj3" fmla="val 16667"/>
            </a:avLst>
          </a:prstGeom>
          <a:solidFill>
            <a:srgbClr val="E3EAF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8. We will find freedom in the present. </a:t>
            </a:r>
            <a:endParaRPr lang="en-GB" sz="2000" dirty="0">
              <a:solidFill>
                <a:srgbClr val="115076"/>
              </a:solidFill>
            </a:endParaRPr>
          </a:p>
        </p:txBody>
      </p:sp>
    </p:spTree>
    <p:extLst>
      <p:ext uri="{BB962C8B-B14F-4D97-AF65-F5344CB8AC3E}">
        <p14:creationId xmlns:p14="http://schemas.microsoft.com/office/powerpoint/2010/main" val="425636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94129" y="294041"/>
            <a:ext cx="6373906" cy="707849"/>
          </a:xfrm>
        </p:spPr>
        <p:txBody>
          <a:bodyPr>
            <a:normAutofit fontScale="90000"/>
          </a:bodyPr>
          <a:lstStyle/>
          <a:p>
            <a:r>
              <a:rPr lang="en-GB" sz="3600" b="1" dirty="0">
                <a:solidFill>
                  <a:schemeClr val="bg1"/>
                </a:solidFill>
              </a:rPr>
              <a:t>Was </a:t>
            </a:r>
            <a:r>
              <a:rPr lang="en-GB" sz="3600" b="1" dirty="0" err="1">
                <a:solidFill>
                  <a:schemeClr val="bg1"/>
                </a:solidFill>
              </a:rPr>
              <a:t>sind</a:t>
            </a:r>
            <a:r>
              <a:rPr lang="en-GB" sz="3600" b="1" dirty="0">
                <a:solidFill>
                  <a:schemeClr val="bg1"/>
                </a:solidFill>
              </a:rPr>
              <a:t> </a:t>
            </a:r>
            <a:r>
              <a:rPr lang="en-GB" sz="3600" b="1" dirty="0" err="1">
                <a:solidFill>
                  <a:schemeClr val="bg1"/>
                </a:solidFill>
              </a:rPr>
              <a:t>deine</a:t>
            </a:r>
            <a:r>
              <a:rPr lang="en-GB" sz="3600" b="1" dirty="0">
                <a:solidFill>
                  <a:schemeClr val="bg1"/>
                </a:solidFill>
              </a:rPr>
              <a:t> </a:t>
            </a:r>
            <a:r>
              <a:rPr lang="en-GB" sz="3600" b="1" dirty="0" err="1">
                <a:solidFill>
                  <a:schemeClr val="bg1"/>
                </a:solidFill>
              </a:rPr>
              <a:t>Zukunftspläne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87879B72-11FB-4D66-B663-9F35B687FDD4}"/>
              </a:ext>
            </a:extLst>
          </p:cNvPr>
          <p:cNvSpPr txBox="1"/>
          <p:nvPr/>
        </p:nvSpPr>
        <p:spPr>
          <a:xfrm>
            <a:off x="451884" y="3015198"/>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A:</a:t>
            </a:r>
          </a:p>
        </p:txBody>
      </p:sp>
      <p:sp>
        <p:nvSpPr>
          <p:cNvPr id="8" name="TextBox 7">
            <a:extLst>
              <a:ext uri="{FF2B5EF4-FFF2-40B4-BE49-F238E27FC236}">
                <a16:creationId xmlns:a16="http://schemas.microsoft.com/office/drawing/2014/main" id="{F8CF2527-6ECB-4F8B-9ECB-247894BF6F79}"/>
              </a:ext>
            </a:extLst>
          </p:cNvPr>
          <p:cNvSpPr txBox="1"/>
          <p:nvPr/>
        </p:nvSpPr>
        <p:spPr>
          <a:xfrm>
            <a:off x="6997530" y="3015197"/>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B:</a:t>
            </a:r>
          </a:p>
        </p:txBody>
      </p:sp>
      <p:sp>
        <p:nvSpPr>
          <p:cNvPr id="9" name="Speech Bubble: Rectangle with Corners Rounded 8">
            <a:extLst>
              <a:ext uri="{FF2B5EF4-FFF2-40B4-BE49-F238E27FC236}">
                <a16:creationId xmlns:a16="http://schemas.microsoft.com/office/drawing/2014/main" id="{E18FA76C-70A6-4252-8CDE-35FC4B0C3EE3}"/>
              </a:ext>
            </a:extLst>
          </p:cNvPr>
          <p:cNvSpPr/>
          <p:nvPr/>
        </p:nvSpPr>
        <p:spPr>
          <a:xfrm>
            <a:off x="2742377" y="2702897"/>
            <a:ext cx="2354197" cy="1260949"/>
          </a:xfrm>
          <a:prstGeom prst="wedgeRoundRectCallout">
            <a:avLst>
              <a:gd name="adj1" fmla="val -68256"/>
              <a:gd name="adj2" fmla="val 3544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In der Zukunft </a:t>
            </a:r>
            <a:r>
              <a:rPr lang="en-US" sz="2000" dirty="0" err="1">
                <a:solidFill>
                  <a:schemeClr val="bg1"/>
                </a:solidFill>
              </a:rPr>
              <a:t>wirst</a:t>
            </a:r>
            <a:r>
              <a:rPr lang="en-US" sz="2000" dirty="0">
                <a:solidFill>
                  <a:schemeClr val="bg1"/>
                </a:solidFill>
              </a:rPr>
              <a:t> du… </a:t>
            </a:r>
            <a:r>
              <a:rPr lang="en-US" sz="2000" u="sng" dirty="0">
                <a:solidFill>
                  <a:schemeClr val="bg1"/>
                </a:solidFill>
              </a:rPr>
              <a:t> </a:t>
            </a:r>
            <a:endParaRPr lang="en-GB" sz="2000" u="sng" dirty="0">
              <a:solidFill>
                <a:schemeClr val="bg1"/>
              </a:solidFill>
            </a:endParaRPr>
          </a:p>
        </p:txBody>
      </p:sp>
      <p:sp>
        <p:nvSpPr>
          <p:cNvPr id="10" name="Speech Bubble: Rectangle with Corners Rounded 9">
            <a:extLst>
              <a:ext uri="{FF2B5EF4-FFF2-40B4-BE49-F238E27FC236}">
                <a16:creationId xmlns:a16="http://schemas.microsoft.com/office/drawing/2014/main" id="{7C8C4863-3920-4594-8C00-180FBD7B17E5}"/>
              </a:ext>
            </a:extLst>
          </p:cNvPr>
          <p:cNvSpPr/>
          <p:nvPr/>
        </p:nvSpPr>
        <p:spPr>
          <a:xfrm>
            <a:off x="9072120" y="3075057"/>
            <a:ext cx="2354197" cy="1260948"/>
          </a:xfrm>
          <a:prstGeom prst="wedgeRoundRectCallout">
            <a:avLst>
              <a:gd name="adj1" fmla="val -70333"/>
              <a:gd name="adj2" fmla="val -2551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…in </a:t>
            </a:r>
            <a:r>
              <a:rPr lang="en-US" sz="2000" dirty="0" err="1">
                <a:solidFill>
                  <a:schemeClr val="bg1"/>
                </a:solidFill>
              </a:rPr>
              <a:t>Spanien</a:t>
            </a:r>
            <a:r>
              <a:rPr lang="en-US" sz="2000" dirty="0">
                <a:solidFill>
                  <a:schemeClr val="bg1"/>
                </a:solidFill>
              </a:rPr>
              <a:t> </a:t>
            </a:r>
            <a:r>
              <a:rPr lang="en-US" sz="2000" dirty="0" err="1">
                <a:solidFill>
                  <a:schemeClr val="bg1"/>
                </a:solidFill>
              </a:rPr>
              <a:t>arbeiten</a:t>
            </a:r>
            <a:r>
              <a:rPr lang="en-US" sz="2000" dirty="0">
                <a:solidFill>
                  <a:schemeClr val="bg1"/>
                </a:solidFill>
              </a:rPr>
              <a:t>. </a:t>
            </a:r>
            <a:r>
              <a:rPr lang="en-US" sz="2000" u="sng" dirty="0">
                <a:solidFill>
                  <a:schemeClr val="bg1"/>
                </a:solidFill>
              </a:rPr>
              <a:t> </a:t>
            </a:r>
            <a:endParaRPr lang="en-GB" sz="2000" u="sng" dirty="0">
              <a:solidFill>
                <a:schemeClr val="bg1"/>
              </a:solidFill>
            </a:endParaRPr>
          </a:p>
        </p:txBody>
      </p:sp>
      <p:sp>
        <p:nvSpPr>
          <p:cNvPr id="11" name="TextBox 10">
            <a:extLst>
              <a:ext uri="{FF2B5EF4-FFF2-40B4-BE49-F238E27FC236}">
                <a16:creationId xmlns:a16="http://schemas.microsoft.com/office/drawing/2014/main" id="{C544D00B-88C8-4DA0-9493-7FFABB56AA8A}"/>
              </a:ext>
            </a:extLst>
          </p:cNvPr>
          <p:cNvSpPr txBox="1"/>
          <p:nvPr/>
        </p:nvSpPr>
        <p:spPr>
          <a:xfrm>
            <a:off x="143377" y="1274856"/>
            <a:ext cx="874862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Person A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beginnt</a:t>
            </a:r>
            <a:r>
              <a:rPr lang="en-US" sz="2400" dirty="0">
                <a:solidFill>
                  <a:srgbClr val="4472C4">
                    <a:lumMod val="50000"/>
                  </a:srgbClr>
                </a:solidFill>
                <a:latin typeface="Century Gothic" panose="020F0302020204030204"/>
              </a:rPr>
              <a: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a:t>
            </a:r>
            <a:b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b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2" name="Speech Bubble: Rectangle with Corners Rounded 11">
            <a:extLst>
              <a:ext uri="{FF2B5EF4-FFF2-40B4-BE49-F238E27FC236}">
                <a16:creationId xmlns:a16="http://schemas.microsoft.com/office/drawing/2014/main" id="{C4A8A863-D6A8-4F1A-8BEC-16E4AD83CA0F}"/>
              </a:ext>
            </a:extLst>
          </p:cNvPr>
          <p:cNvSpPr/>
          <p:nvPr/>
        </p:nvSpPr>
        <p:spPr>
          <a:xfrm>
            <a:off x="294817" y="4568569"/>
            <a:ext cx="4801757" cy="858301"/>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sp>
        <p:nvSpPr>
          <p:cNvPr id="20" name="TextBox 19">
            <a:extLst>
              <a:ext uri="{FF2B5EF4-FFF2-40B4-BE49-F238E27FC236}">
                <a16:creationId xmlns:a16="http://schemas.microsoft.com/office/drawing/2014/main" id="{C73E75C3-305B-42A6-AD0B-E1FA73DC1AA7}"/>
              </a:ext>
            </a:extLst>
          </p:cNvPr>
          <p:cNvSpPr txBox="1"/>
          <p:nvPr/>
        </p:nvSpPr>
        <p:spPr>
          <a:xfrm>
            <a:off x="312098" y="4220041"/>
            <a:ext cx="42055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future…</a:t>
            </a:r>
          </a:p>
        </p:txBody>
      </p:sp>
      <p:sp>
        <p:nvSpPr>
          <p:cNvPr id="2" name="Rectangle 1">
            <a:extLst>
              <a:ext uri="{FF2B5EF4-FFF2-40B4-BE49-F238E27FC236}">
                <a16:creationId xmlns:a16="http://schemas.microsoft.com/office/drawing/2014/main" id="{16F9D7FC-15E6-42DD-ACDB-DB09C934C409}"/>
              </a:ext>
            </a:extLst>
          </p:cNvPr>
          <p:cNvSpPr/>
          <p:nvPr/>
        </p:nvSpPr>
        <p:spPr>
          <a:xfrm>
            <a:off x="7908080" y="4568570"/>
            <a:ext cx="3989103" cy="707886"/>
          </a:xfrm>
          <a:prstGeom prst="rect">
            <a:avLst/>
          </a:prstGeom>
        </p:spPr>
        <p:txBody>
          <a:bodyPr wrap="square">
            <a:spAutoFit/>
          </a:bodyPr>
          <a:lstStyle/>
          <a:p>
            <a:pPr lvl="0"/>
            <a:r>
              <a:rPr lang="en-US" sz="2000" dirty="0">
                <a:solidFill>
                  <a:srgbClr val="115076"/>
                </a:solidFill>
              </a:rPr>
              <a:t>…in Deutschland </a:t>
            </a:r>
            <a:r>
              <a:rPr lang="en-US" sz="2000" b="1" dirty="0" err="1">
                <a:solidFill>
                  <a:srgbClr val="115076"/>
                </a:solidFill>
              </a:rPr>
              <a:t>zu</a:t>
            </a:r>
            <a:r>
              <a:rPr lang="en-US" sz="2000" dirty="0">
                <a:solidFill>
                  <a:srgbClr val="115076"/>
                </a:solidFill>
              </a:rPr>
              <a:t> </a:t>
            </a:r>
            <a:r>
              <a:rPr lang="en-US" sz="2000" dirty="0" err="1">
                <a:solidFill>
                  <a:srgbClr val="115076"/>
                </a:solidFill>
              </a:rPr>
              <a:t>wohnen</a:t>
            </a:r>
            <a:r>
              <a:rPr lang="en-US" sz="2000" dirty="0">
                <a:solidFill>
                  <a:srgbClr val="115076"/>
                </a:solidFill>
              </a:rPr>
              <a:t>.</a:t>
            </a:r>
          </a:p>
          <a:p>
            <a:pPr lvl="0"/>
            <a:r>
              <a:rPr lang="en-US" sz="2000" dirty="0">
                <a:solidFill>
                  <a:srgbClr val="115076"/>
                </a:solidFill>
              </a:rPr>
              <a:t>…in </a:t>
            </a:r>
            <a:r>
              <a:rPr lang="en-US" sz="2000" dirty="0" err="1">
                <a:solidFill>
                  <a:srgbClr val="115076"/>
                </a:solidFill>
              </a:rPr>
              <a:t>Spanien</a:t>
            </a:r>
            <a:r>
              <a:rPr lang="en-US" sz="2000" dirty="0">
                <a:solidFill>
                  <a:srgbClr val="115076"/>
                </a:solidFill>
              </a:rPr>
              <a:t> </a:t>
            </a:r>
            <a:r>
              <a:rPr lang="en-US" sz="2000" dirty="0" err="1">
                <a:solidFill>
                  <a:srgbClr val="115076"/>
                </a:solidFill>
              </a:rPr>
              <a:t>arbeiten</a:t>
            </a:r>
            <a:r>
              <a:rPr lang="en-US" sz="2000" dirty="0">
                <a:solidFill>
                  <a:srgbClr val="115076"/>
                </a:solidFill>
              </a:rPr>
              <a:t>.</a:t>
            </a:r>
            <a:endParaRPr lang="en-GB" sz="2000" dirty="0">
              <a:solidFill>
                <a:srgbClr val="115076"/>
              </a:solidFill>
            </a:endParaRPr>
          </a:p>
        </p:txBody>
      </p:sp>
      <p:sp>
        <p:nvSpPr>
          <p:cNvPr id="33" name="Speech Bubble: Rectangle with Corners Rounded 32">
            <a:extLst>
              <a:ext uri="{FF2B5EF4-FFF2-40B4-BE49-F238E27FC236}">
                <a16:creationId xmlns:a16="http://schemas.microsoft.com/office/drawing/2014/main" id="{54540783-CCF6-47C3-ADA0-BB6EAD5528CD}"/>
              </a:ext>
            </a:extLst>
          </p:cNvPr>
          <p:cNvSpPr/>
          <p:nvPr/>
        </p:nvSpPr>
        <p:spPr>
          <a:xfrm>
            <a:off x="6096001" y="4568570"/>
            <a:ext cx="5588950"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rgbClr val="115076"/>
                </a:solidFill>
              </a:rPr>
              <a:t>Beispiel</a:t>
            </a:r>
            <a:r>
              <a:rPr lang="en-US" sz="2000" dirty="0">
                <a:solidFill>
                  <a:srgbClr val="115076"/>
                </a:solidFill>
              </a:rPr>
              <a:t>:</a:t>
            </a:r>
            <a:endParaRPr lang="en-GB" sz="2000" dirty="0">
              <a:solidFill>
                <a:srgbClr val="115076"/>
              </a:solidFill>
            </a:endParaRPr>
          </a:p>
        </p:txBody>
      </p:sp>
      <p:pic>
        <p:nvPicPr>
          <p:cNvPr id="35" name="Graphic 34" descr="Pencil">
            <a:extLst>
              <a:ext uri="{FF2B5EF4-FFF2-40B4-BE49-F238E27FC236}">
                <a16:creationId xmlns:a16="http://schemas.microsoft.com/office/drawing/2014/main" id="{8BFEDE4C-CB51-4E28-8D9D-69981BF0EB1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4508090" y="4646618"/>
            <a:ext cx="534556" cy="534556"/>
          </a:xfrm>
          <a:prstGeom prst="rect">
            <a:avLst/>
          </a:prstGeom>
        </p:spPr>
      </p:pic>
      <p:sp>
        <p:nvSpPr>
          <p:cNvPr id="36" name="Rectangle 35">
            <a:extLst>
              <a:ext uri="{FF2B5EF4-FFF2-40B4-BE49-F238E27FC236}">
                <a16:creationId xmlns:a16="http://schemas.microsoft.com/office/drawing/2014/main" id="{30A52D7A-2EB1-47AB-B58D-BCC17E0D7A17}"/>
              </a:ext>
            </a:extLst>
          </p:cNvPr>
          <p:cNvSpPr/>
          <p:nvPr/>
        </p:nvSpPr>
        <p:spPr>
          <a:xfrm>
            <a:off x="336170" y="4587896"/>
            <a:ext cx="4626315" cy="707886"/>
          </a:xfrm>
          <a:prstGeom prst="rect">
            <a:avLst/>
          </a:prstGeom>
        </p:spPr>
        <p:txBody>
          <a:bodyPr wrap="square">
            <a:spAutoFit/>
          </a:bodyPr>
          <a:lstStyle/>
          <a:p>
            <a:r>
              <a:rPr lang="en-US" sz="2000" dirty="0">
                <a:solidFill>
                  <a:srgbClr val="115076"/>
                </a:solidFill>
              </a:rPr>
              <a:t>you (sing.) will…</a:t>
            </a:r>
            <a:br>
              <a:rPr lang="en-US" sz="2000" dirty="0">
                <a:solidFill>
                  <a:srgbClr val="115076"/>
                </a:solidFill>
              </a:rPr>
            </a:br>
            <a:r>
              <a:rPr lang="en-US" sz="2000" b="1" i="1" dirty="0">
                <a:solidFill>
                  <a:srgbClr val="115076"/>
                </a:solidFill>
              </a:rPr>
              <a:t>In the future you will work in Spain.</a:t>
            </a:r>
            <a:endParaRPr lang="en-GB" b="1" i="1" dirty="0"/>
          </a:p>
        </p:txBody>
      </p:sp>
      <p:sp>
        <p:nvSpPr>
          <p:cNvPr id="37" name="Rectangle: Rounded Corners 36">
            <a:extLst>
              <a:ext uri="{FF2B5EF4-FFF2-40B4-BE49-F238E27FC236}">
                <a16:creationId xmlns:a16="http://schemas.microsoft.com/office/drawing/2014/main" id="{0A8C8D7B-3114-48F7-A167-F5CC77367618}"/>
              </a:ext>
            </a:extLst>
          </p:cNvPr>
          <p:cNvSpPr/>
          <p:nvPr/>
        </p:nvSpPr>
        <p:spPr>
          <a:xfrm>
            <a:off x="336170" y="4967591"/>
            <a:ext cx="4322094" cy="362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peech Bubble: Rectangle with Corners Rounded 16">
            <a:extLst>
              <a:ext uri="{FF2B5EF4-FFF2-40B4-BE49-F238E27FC236}">
                <a16:creationId xmlns:a16="http://schemas.microsoft.com/office/drawing/2014/main" id="{BB0ABA1A-E2D1-4D15-85F0-813A9054C5F8}"/>
              </a:ext>
            </a:extLst>
          </p:cNvPr>
          <p:cNvSpPr/>
          <p:nvPr/>
        </p:nvSpPr>
        <p:spPr>
          <a:xfrm>
            <a:off x="4040064" y="944258"/>
            <a:ext cx="2781956" cy="1568791"/>
          </a:xfrm>
          <a:prstGeom prst="wedgeRoundRectCallout">
            <a:avLst>
              <a:gd name="adj1" fmla="val -45436"/>
              <a:gd name="adj2" fmla="val 8204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Remember: use </a:t>
            </a:r>
            <a:r>
              <a:rPr lang="en-US" sz="2000" b="1" dirty="0">
                <a:solidFill>
                  <a:schemeClr val="bg1"/>
                </a:solidFill>
              </a:rPr>
              <a:t>word order 2</a:t>
            </a:r>
            <a:r>
              <a:rPr lang="en-US" sz="2000" dirty="0">
                <a:solidFill>
                  <a:schemeClr val="bg1"/>
                </a:solidFill>
              </a:rPr>
              <a:t> when you begin your sentence with a time expression.</a:t>
            </a:r>
            <a:endParaRPr lang="en-GB" sz="2000" u="sng" dirty="0">
              <a:solidFill>
                <a:schemeClr val="bg1"/>
              </a:solidFill>
            </a:endParaRPr>
          </a:p>
        </p:txBody>
      </p:sp>
      <p:sp>
        <p:nvSpPr>
          <p:cNvPr id="18" name="Speech Bubble: Rectangle with Corners Rounded 17">
            <a:extLst>
              <a:ext uri="{FF2B5EF4-FFF2-40B4-BE49-F238E27FC236}">
                <a16:creationId xmlns:a16="http://schemas.microsoft.com/office/drawing/2014/main" id="{A0CC682F-6A9A-4854-AEB2-D07567DA729A}"/>
              </a:ext>
            </a:extLst>
          </p:cNvPr>
          <p:cNvSpPr/>
          <p:nvPr/>
        </p:nvSpPr>
        <p:spPr>
          <a:xfrm>
            <a:off x="6322160" y="5426871"/>
            <a:ext cx="5444556" cy="830997"/>
          </a:xfrm>
          <a:prstGeom prst="wedgeRoundRectCallout">
            <a:avLst>
              <a:gd name="adj1" fmla="val 23917"/>
              <a:gd name="adj2" fmla="val -6442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rPr>
              <a:t>Remember: </a:t>
            </a:r>
            <a:r>
              <a:rPr lang="en-US" sz="2000" b="1" dirty="0" err="1">
                <a:solidFill>
                  <a:schemeClr val="bg1"/>
                </a:solidFill>
              </a:rPr>
              <a:t>werden</a:t>
            </a:r>
            <a:r>
              <a:rPr lang="en-US" sz="2000" dirty="0">
                <a:solidFill>
                  <a:schemeClr val="bg1"/>
                </a:solidFill>
              </a:rPr>
              <a:t> and </a:t>
            </a:r>
            <a:r>
              <a:rPr lang="en-US" sz="2000" b="1" dirty="0">
                <a:solidFill>
                  <a:schemeClr val="bg1"/>
                </a:solidFill>
              </a:rPr>
              <a:t>modal verbs </a:t>
            </a:r>
            <a:r>
              <a:rPr lang="en-US" sz="2000" dirty="0">
                <a:solidFill>
                  <a:schemeClr val="bg1"/>
                </a:solidFill>
              </a:rPr>
              <a:t>do </a:t>
            </a:r>
            <a:r>
              <a:rPr lang="en-US" sz="2000" u="sng" dirty="0">
                <a:solidFill>
                  <a:schemeClr val="bg1"/>
                </a:solidFill>
              </a:rPr>
              <a:t>not</a:t>
            </a:r>
            <a:r>
              <a:rPr lang="en-US" sz="2000" dirty="0">
                <a:solidFill>
                  <a:schemeClr val="bg1"/>
                </a:solidFill>
              </a:rPr>
              <a:t> need </a:t>
            </a:r>
            <a:r>
              <a:rPr lang="en-US" sz="2000" b="1" i="1" dirty="0" err="1">
                <a:solidFill>
                  <a:schemeClr val="bg1"/>
                </a:solidFill>
              </a:rPr>
              <a:t>zu</a:t>
            </a:r>
            <a:r>
              <a:rPr lang="en-US" sz="2000" dirty="0">
                <a:solidFill>
                  <a:schemeClr val="bg1"/>
                </a:solidFill>
              </a:rPr>
              <a:t> before the infinitive.</a:t>
            </a:r>
            <a:endParaRPr lang="en-GB" sz="2000" u="sng" dirty="0">
              <a:solidFill>
                <a:schemeClr val="bg1"/>
              </a:solidFill>
            </a:endParaRPr>
          </a:p>
        </p:txBody>
      </p:sp>
      <p:sp>
        <p:nvSpPr>
          <p:cNvPr id="7" name="Oval 6">
            <a:extLst>
              <a:ext uri="{FF2B5EF4-FFF2-40B4-BE49-F238E27FC236}">
                <a16:creationId xmlns:a16="http://schemas.microsoft.com/office/drawing/2014/main" id="{C58E15E9-0CDF-4842-A061-5D69FC520BE5}"/>
              </a:ext>
            </a:extLst>
          </p:cNvPr>
          <p:cNvSpPr/>
          <p:nvPr/>
        </p:nvSpPr>
        <p:spPr>
          <a:xfrm>
            <a:off x="82585" y="3778370"/>
            <a:ext cx="2525703" cy="1498086"/>
          </a:xfrm>
          <a:prstGeom prst="ellipse">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E78ED0A-80E8-44A4-ADAB-6013AF729A6B}"/>
              </a:ext>
            </a:extLst>
          </p:cNvPr>
          <p:cNvSpPr txBox="1"/>
          <p:nvPr/>
        </p:nvSpPr>
        <p:spPr>
          <a:xfrm>
            <a:off x="6997530" y="1101992"/>
            <a:ext cx="50510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Person B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endet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den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Satz</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a:t>
            </a:r>
            <a:b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b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Ist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es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rPr>
              <a:t>zu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oder</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kein</a:t>
            </a:r>
            <a:r>
              <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rPr>
              <a:t>zu</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rPr>
              <a:t>? </a:t>
            </a:r>
          </a:p>
        </p:txBody>
      </p:sp>
    </p:spTree>
    <p:extLst>
      <p:ext uri="{BB962C8B-B14F-4D97-AF65-F5344CB8AC3E}">
        <p14:creationId xmlns:p14="http://schemas.microsoft.com/office/powerpoint/2010/main" val="34848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8" fill="hold" grpId="0" nodeType="clickEffect">
                                  <p:stCondLst>
                                    <p:cond delay="0"/>
                                  </p:stCondLst>
                                  <p:childTnLst>
                                    <p:animEffect transition="out" filter="wipe(left)">
                                      <p:cBhvr>
                                        <p:cTn id="34" dur="2000"/>
                                        <p:tgtEl>
                                          <p:spTgt spid="37"/>
                                        </p:tgtEl>
                                      </p:cBhvr>
                                    </p:animEffect>
                                    <p:set>
                                      <p:cBhvr>
                                        <p:cTn id="35" dur="1" fill="hold">
                                          <p:stCondLst>
                                            <p:cond delay="1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 grpId="0"/>
      <p:bldP spid="33" grpId="0" animBg="1"/>
      <p:bldP spid="37" grpId="0" animBg="1"/>
      <p:bldP spid="17" grpId="0" animBg="1"/>
      <p:bldP spid="18"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94129" y="294041"/>
            <a:ext cx="6373906" cy="707849"/>
          </a:xfrm>
        </p:spPr>
        <p:txBody>
          <a:bodyPr>
            <a:normAutofit fontScale="90000"/>
          </a:bodyPr>
          <a:lstStyle/>
          <a:p>
            <a:r>
              <a:rPr lang="en-GB" sz="3600" b="1" dirty="0">
                <a:solidFill>
                  <a:schemeClr val="bg1"/>
                </a:solidFill>
              </a:rPr>
              <a:t>Was </a:t>
            </a:r>
            <a:r>
              <a:rPr lang="en-GB" sz="3600" b="1" dirty="0" err="1">
                <a:solidFill>
                  <a:schemeClr val="bg1"/>
                </a:solidFill>
              </a:rPr>
              <a:t>sind</a:t>
            </a:r>
            <a:r>
              <a:rPr lang="en-GB" sz="3600" b="1" dirty="0">
                <a:solidFill>
                  <a:schemeClr val="bg1"/>
                </a:solidFill>
              </a:rPr>
              <a:t> </a:t>
            </a:r>
            <a:r>
              <a:rPr lang="en-GB" sz="3600" b="1" dirty="0" err="1">
                <a:solidFill>
                  <a:schemeClr val="bg1"/>
                </a:solidFill>
              </a:rPr>
              <a:t>deine</a:t>
            </a:r>
            <a:r>
              <a:rPr lang="en-GB" sz="3600" b="1" dirty="0">
                <a:solidFill>
                  <a:schemeClr val="bg1"/>
                </a:solidFill>
              </a:rPr>
              <a:t> </a:t>
            </a:r>
            <a:r>
              <a:rPr lang="en-GB" sz="3600" b="1" dirty="0" err="1">
                <a:solidFill>
                  <a:schemeClr val="bg1"/>
                </a:solidFill>
              </a:rPr>
              <a:t>Zukunftspläne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Speech Bubble: Rectangle with Corners Rounded 20">
            <a:extLst>
              <a:ext uri="{FF2B5EF4-FFF2-40B4-BE49-F238E27FC236}">
                <a16:creationId xmlns:a16="http://schemas.microsoft.com/office/drawing/2014/main" id="{7DE79A54-3A15-4C01-972B-DC80A1259762}"/>
              </a:ext>
            </a:extLst>
          </p:cNvPr>
          <p:cNvSpPr/>
          <p:nvPr/>
        </p:nvSpPr>
        <p:spPr>
          <a:xfrm>
            <a:off x="603150" y="2888251"/>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sp>
        <p:nvSpPr>
          <p:cNvPr id="23" name="TextBox 22">
            <a:extLst>
              <a:ext uri="{FF2B5EF4-FFF2-40B4-BE49-F238E27FC236}">
                <a16:creationId xmlns:a16="http://schemas.microsoft.com/office/drawing/2014/main" id="{2A107C2E-23CC-4C50-8CDC-10181B8D1D2E}"/>
              </a:ext>
            </a:extLst>
          </p:cNvPr>
          <p:cNvSpPr txBox="1"/>
          <p:nvPr/>
        </p:nvSpPr>
        <p:spPr>
          <a:xfrm>
            <a:off x="568219" y="2462119"/>
            <a:ext cx="42055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future…</a:t>
            </a:r>
          </a:p>
        </p:txBody>
      </p:sp>
      <p:pic>
        <p:nvPicPr>
          <p:cNvPr id="24" name="Graphic 23" descr="Pencil">
            <a:extLst>
              <a:ext uri="{FF2B5EF4-FFF2-40B4-BE49-F238E27FC236}">
                <a16:creationId xmlns:a16="http://schemas.microsoft.com/office/drawing/2014/main" id="{2151B0F2-B449-4FF0-A1E1-488D465AD58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4775070" y="2850848"/>
            <a:ext cx="534556" cy="534556"/>
          </a:xfrm>
          <a:prstGeom prst="rect">
            <a:avLst/>
          </a:prstGeom>
        </p:spPr>
      </p:pic>
      <p:sp>
        <p:nvSpPr>
          <p:cNvPr id="26" name="Rectangle 25">
            <a:extLst>
              <a:ext uri="{FF2B5EF4-FFF2-40B4-BE49-F238E27FC236}">
                <a16:creationId xmlns:a16="http://schemas.microsoft.com/office/drawing/2014/main" id="{0DC86366-8089-4EF6-BEB6-42507421C776}"/>
              </a:ext>
            </a:extLst>
          </p:cNvPr>
          <p:cNvSpPr/>
          <p:nvPr/>
        </p:nvSpPr>
        <p:spPr>
          <a:xfrm>
            <a:off x="644503" y="2907577"/>
            <a:ext cx="4626315" cy="400110"/>
          </a:xfrm>
          <a:prstGeom prst="rect">
            <a:avLst/>
          </a:prstGeom>
        </p:spPr>
        <p:txBody>
          <a:bodyPr wrap="square">
            <a:spAutoFit/>
          </a:bodyPr>
          <a:lstStyle/>
          <a:p>
            <a:r>
              <a:rPr lang="en-US" sz="2000" dirty="0">
                <a:solidFill>
                  <a:srgbClr val="115076"/>
                </a:solidFill>
              </a:rPr>
              <a:t>you (sing.) will…</a:t>
            </a:r>
            <a:endParaRPr lang="en-GB" b="1" i="1" dirty="0"/>
          </a:p>
        </p:txBody>
      </p:sp>
      <p:sp>
        <p:nvSpPr>
          <p:cNvPr id="30" name="TextBox 29">
            <a:extLst>
              <a:ext uri="{FF2B5EF4-FFF2-40B4-BE49-F238E27FC236}">
                <a16:creationId xmlns:a16="http://schemas.microsoft.com/office/drawing/2014/main" id="{6C3BAFFB-95EE-430A-A2B1-68BD4E9824CE}"/>
              </a:ext>
            </a:extLst>
          </p:cNvPr>
          <p:cNvSpPr txBox="1"/>
          <p:nvPr/>
        </p:nvSpPr>
        <p:spPr>
          <a:xfrm>
            <a:off x="662239" y="1984035"/>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A:</a:t>
            </a:r>
          </a:p>
        </p:txBody>
      </p:sp>
      <p:sp>
        <p:nvSpPr>
          <p:cNvPr id="32" name="TextBox 31">
            <a:extLst>
              <a:ext uri="{FF2B5EF4-FFF2-40B4-BE49-F238E27FC236}">
                <a16:creationId xmlns:a16="http://schemas.microsoft.com/office/drawing/2014/main" id="{1087CD34-DB5F-471D-8C64-020586DD1208}"/>
              </a:ext>
            </a:extLst>
          </p:cNvPr>
          <p:cNvSpPr txBox="1"/>
          <p:nvPr/>
        </p:nvSpPr>
        <p:spPr>
          <a:xfrm>
            <a:off x="6835710" y="1970436"/>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B:</a:t>
            </a:r>
          </a:p>
        </p:txBody>
      </p:sp>
      <p:sp>
        <p:nvSpPr>
          <p:cNvPr id="33" name="Speech Bubble: Rectangle with Corners Rounded 32">
            <a:extLst>
              <a:ext uri="{FF2B5EF4-FFF2-40B4-BE49-F238E27FC236}">
                <a16:creationId xmlns:a16="http://schemas.microsoft.com/office/drawing/2014/main" id="{7F911A6B-0FA1-4EC8-8FD9-5B66A66D7CF6}"/>
              </a:ext>
            </a:extLst>
          </p:cNvPr>
          <p:cNvSpPr/>
          <p:nvPr/>
        </p:nvSpPr>
        <p:spPr>
          <a:xfrm>
            <a:off x="620886" y="3463693"/>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pic>
        <p:nvPicPr>
          <p:cNvPr id="34" name="Graphic 33" descr="Pencil">
            <a:extLst>
              <a:ext uri="{FF2B5EF4-FFF2-40B4-BE49-F238E27FC236}">
                <a16:creationId xmlns:a16="http://schemas.microsoft.com/office/drawing/2014/main" id="{FD435EB2-B9B6-4937-ADCD-F2F58E0F7F3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4792806" y="3426290"/>
            <a:ext cx="534556" cy="534556"/>
          </a:xfrm>
          <a:prstGeom prst="rect">
            <a:avLst/>
          </a:prstGeom>
        </p:spPr>
      </p:pic>
      <p:sp>
        <p:nvSpPr>
          <p:cNvPr id="35" name="Rectangle 34">
            <a:extLst>
              <a:ext uri="{FF2B5EF4-FFF2-40B4-BE49-F238E27FC236}">
                <a16:creationId xmlns:a16="http://schemas.microsoft.com/office/drawing/2014/main" id="{26E63D37-AE7B-4BA7-91B9-EBABDF9662AF}"/>
              </a:ext>
            </a:extLst>
          </p:cNvPr>
          <p:cNvSpPr/>
          <p:nvPr/>
        </p:nvSpPr>
        <p:spPr>
          <a:xfrm>
            <a:off x="662239" y="3483019"/>
            <a:ext cx="4626315" cy="400110"/>
          </a:xfrm>
          <a:prstGeom prst="rect">
            <a:avLst/>
          </a:prstGeom>
        </p:spPr>
        <p:txBody>
          <a:bodyPr wrap="square">
            <a:spAutoFit/>
          </a:bodyPr>
          <a:lstStyle/>
          <a:p>
            <a:r>
              <a:rPr lang="en-US" sz="2000" dirty="0">
                <a:solidFill>
                  <a:srgbClr val="115076"/>
                </a:solidFill>
              </a:rPr>
              <a:t>you (sing.) hope…</a:t>
            </a:r>
            <a:endParaRPr lang="en-GB" b="1" i="1" dirty="0"/>
          </a:p>
        </p:txBody>
      </p:sp>
      <p:sp>
        <p:nvSpPr>
          <p:cNvPr id="36" name="Speech Bubble: Rectangle with Corners Rounded 35">
            <a:extLst>
              <a:ext uri="{FF2B5EF4-FFF2-40B4-BE49-F238E27FC236}">
                <a16:creationId xmlns:a16="http://schemas.microsoft.com/office/drawing/2014/main" id="{66796D10-197D-47F0-8969-3A86CE05B7EC}"/>
              </a:ext>
            </a:extLst>
          </p:cNvPr>
          <p:cNvSpPr/>
          <p:nvPr/>
        </p:nvSpPr>
        <p:spPr>
          <a:xfrm>
            <a:off x="608480" y="3973825"/>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sp>
        <p:nvSpPr>
          <p:cNvPr id="37" name="Rectangle 36">
            <a:extLst>
              <a:ext uri="{FF2B5EF4-FFF2-40B4-BE49-F238E27FC236}">
                <a16:creationId xmlns:a16="http://schemas.microsoft.com/office/drawing/2014/main" id="{E6AEAE92-5F9F-40A5-8D41-0E493815CA97}"/>
              </a:ext>
            </a:extLst>
          </p:cNvPr>
          <p:cNvSpPr/>
          <p:nvPr/>
        </p:nvSpPr>
        <p:spPr>
          <a:xfrm>
            <a:off x="649833" y="3993151"/>
            <a:ext cx="4626315" cy="400110"/>
          </a:xfrm>
          <a:prstGeom prst="rect">
            <a:avLst/>
          </a:prstGeom>
        </p:spPr>
        <p:txBody>
          <a:bodyPr wrap="square">
            <a:spAutoFit/>
          </a:bodyPr>
          <a:lstStyle/>
          <a:p>
            <a:r>
              <a:rPr lang="en-US" sz="2000" dirty="0">
                <a:solidFill>
                  <a:srgbClr val="115076"/>
                </a:solidFill>
              </a:rPr>
              <a:t>we (sing.) will…</a:t>
            </a:r>
            <a:endParaRPr lang="en-GB" b="1" i="1" dirty="0"/>
          </a:p>
        </p:txBody>
      </p:sp>
      <p:sp>
        <p:nvSpPr>
          <p:cNvPr id="38" name="Speech Bubble: Rectangle with Corners Rounded 37">
            <a:extLst>
              <a:ext uri="{FF2B5EF4-FFF2-40B4-BE49-F238E27FC236}">
                <a16:creationId xmlns:a16="http://schemas.microsoft.com/office/drawing/2014/main" id="{850B3F0B-59DB-45F4-AC96-29BE4F96F07B}"/>
              </a:ext>
            </a:extLst>
          </p:cNvPr>
          <p:cNvSpPr/>
          <p:nvPr/>
        </p:nvSpPr>
        <p:spPr>
          <a:xfrm>
            <a:off x="626216" y="4549267"/>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pic>
        <p:nvPicPr>
          <p:cNvPr id="39" name="Graphic 38" descr="Pencil">
            <a:extLst>
              <a:ext uri="{FF2B5EF4-FFF2-40B4-BE49-F238E27FC236}">
                <a16:creationId xmlns:a16="http://schemas.microsoft.com/office/drawing/2014/main" id="{3EA12E93-EC81-488B-9762-35715177535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4798136" y="4511864"/>
            <a:ext cx="534556" cy="534556"/>
          </a:xfrm>
          <a:prstGeom prst="rect">
            <a:avLst/>
          </a:prstGeom>
        </p:spPr>
      </p:pic>
      <p:sp>
        <p:nvSpPr>
          <p:cNvPr id="40" name="Rectangle 39">
            <a:extLst>
              <a:ext uri="{FF2B5EF4-FFF2-40B4-BE49-F238E27FC236}">
                <a16:creationId xmlns:a16="http://schemas.microsoft.com/office/drawing/2014/main" id="{331C6B27-E251-4843-AAF0-E6DF02A4570A}"/>
              </a:ext>
            </a:extLst>
          </p:cNvPr>
          <p:cNvSpPr/>
          <p:nvPr/>
        </p:nvSpPr>
        <p:spPr>
          <a:xfrm>
            <a:off x="667569" y="4568593"/>
            <a:ext cx="4626315" cy="400110"/>
          </a:xfrm>
          <a:prstGeom prst="rect">
            <a:avLst/>
          </a:prstGeom>
        </p:spPr>
        <p:txBody>
          <a:bodyPr wrap="square">
            <a:spAutoFit/>
          </a:bodyPr>
          <a:lstStyle/>
          <a:p>
            <a:r>
              <a:rPr lang="en-US" sz="2000" dirty="0">
                <a:solidFill>
                  <a:srgbClr val="115076"/>
                </a:solidFill>
              </a:rPr>
              <a:t>I (sing.) plan…</a:t>
            </a:r>
            <a:endParaRPr lang="en-GB" b="1" i="1" dirty="0"/>
          </a:p>
        </p:txBody>
      </p:sp>
      <p:sp>
        <p:nvSpPr>
          <p:cNvPr id="41" name="Speech Bubble: Rectangle with Corners Rounded 40">
            <a:extLst>
              <a:ext uri="{FF2B5EF4-FFF2-40B4-BE49-F238E27FC236}">
                <a16:creationId xmlns:a16="http://schemas.microsoft.com/office/drawing/2014/main" id="{9D4E0063-76FA-4F35-B79D-AEDC1EBDB1F4}"/>
              </a:ext>
            </a:extLst>
          </p:cNvPr>
          <p:cNvSpPr/>
          <p:nvPr/>
        </p:nvSpPr>
        <p:spPr>
          <a:xfrm>
            <a:off x="620886" y="5124231"/>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sp>
        <p:nvSpPr>
          <p:cNvPr id="42" name="Rectangle 41">
            <a:extLst>
              <a:ext uri="{FF2B5EF4-FFF2-40B4-BE49-F238E27FC236}">
                <a16:creationId xmlns:a16="http://schemas.microsoft.com/office/drawing/2014/main" id="{F42C28B8-CCE5-4662-BB7E-F4EFBB16DEA0}"/>
              </a:ext>
            </a:extLst>
          </p:cNvPr>
          <p:cNvSpPr/>
          <p:nvPr/>
        </p:nvSpPr>
        <p:spPr>
          <a:xfrm>
            <a:off x="662239" y="5143557"/>
            <a:ext cx="4626315" cy="400110"/>
          </a:xfrm>
          <a:prstGeom prst="rect">
            <a:avLst/>
          </a:prstGeom>
        </p:spPr>
        <p:txBody>
          <a:bodyPr wrap="square">
            <a:spAutoFit/>
          </a:bodyPr>
          <a:lstStyle/>
          <a:p>
            <a:r>
              <a:rPr lang="en-US" sz="2000" dirty="0">
                <a:solidFill>
                  <a:srgbClr val="115076"/>
                </a:solidFill>
              </a:rPr>
              <a:t>you (pl.) will…</a:t>
            </a:r>
            <a:endParaRPr lang="en-GB" b="1" i="1" dirty="0"/>
          </a:p>
        </p:txBody>
      </p:sp>
      <p:sp>
        <p:nvSpPr>
          <p:cNvPr id="43" name="Speech Bubble: Rectangle with Corners Rounded 42">
            <a:extLst>
              <a:ext uri="{FF2B5EF4-FFF2-40B4-BE49-F238E27FC236}">
                <a16:creationId xmlns:a16="http://schemas.microsoft.com/office/drawing/2014/main" id="{FE788065-917A-4270-AA64-9D8213E712E4}"/>
              </a:ext>
            </a:extLst>
          </p:cNvPr>
          <p:cNvSpPr/>
          <p:nvPr/>
        </p:nvSpPr>
        <p:spPr>
          <a:xfrm>
            <a:off x="638622" y="5699673"/>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pic>
        <p:nvPicPr>
          <p:cNvPr id="44" name="Graphic 43" descr="Pencil">
            <a:extLst>
              <a:ext uri="{FF2B5EF4-FFF2-40B4-BE49-F238E27FC236}">
                <a16:creationId xmlns:a16="http://schemas.microsoft.com/office/drawing/2014/main" id="{7E6A550B-4CB3-4AED-BAFC-56BF0AA677F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4810542" y="5662270"/>
            <a:ext cx="534556" cy="534556"/>
          </a:xfrm>
          <a:prstGeom prst="rect">
            <a:avLst/>
          </a:prstGeom>
        </p:spPr>
      </p:pic>
      <p:sp>
        <p:nvSpPr>
          <p:cNvPr id="45" name="Rectangle 44">
            <a:extLst>
              <a:ext uri="{FF2B5EF4-FFF2-40B4-BE49-F238E27FC236}">
                <a16:creationId xmlns:a16="http://schemas.microsoft.com/office/drawing/2014/main" id="{DC573055-E90E-47DD-B72C-F142183BA610}"/>
              </a:ext>
            </a:extLst>
          </p:cNvPr>
          <p:cNvSpPr/>
          <p:nvPr/>
        </p:nvSpPr>
        <p:spPr>
          <a:xfrm>
            <a:off x="679975" y="5718999"/>
            <a:ext cx="4626315" cy="400110"/>
          </a:xfrm>
          <a:prstGeom prst="rect">
            <a:avLst/>
          </a:prstGeom>
        </p:spPr>
        <p:txBody>
          <a:bodyPr wrap="square">
            <a:spAutoFit/>
          </a:bodyPr>
          <a:lstStyle/>
          <a:p>
            <a:r>
              <a:rPr lang="en-US" sz="2000" dirty="0">
                <a:solidFill>
                  <a:srgbClr val="115076"/>
                </a:solidFill>
              </a:rPr>
              <a:t>they (sing.) would like…</a:t>
            </a:r>
            <a:endParaRPr lang="en-GB" b="1" i="1" dirty="0"/>
          </a:p>
        </p:txBody>
      </p:sp>
      <p:pic>
        <p:nvPicPr>
          <p:cNvPr id="46" name="Graphic 45" descr="Pencil">
            <a:extLst>
              <a:ext uri="{FF2B5EF4-FFF2-40B4-BE49-F238E27FC236}">
                <a16:creationId xmlns:a16="http://schemas.microsoft.com/office/drawing/2014/main" id="{B1EBE366-DE01-4AD3-AE9B-4E92689228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4838576" y="3916504"/>
            <a:ext cx="534556" cy="534556"/>
          </a:xfrm>
          <a:prstGeom prst="rect">
            <a:avLst/>
          </a:prstGeom>
        </p:spPr>
      </p:pic>
      <p:pic>
        <p:nvPicPr>
          <p:cNvPr id="47" name="Graphic 46" descr="Pencil">
            <a:extLst>
              <a:ext uri="{FF2B5EF4-FFF2-40B4-BE49-F238E27FC236}">
                <a16:creationId xmlns:a16="http://schemas.microsoft.com/office/drawing/2014/main" id="{39C9319D-C3DD-49FC-8A56-9B0BD5C2CA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4838575" y="5054350"/>
            <a:ext cx="534556" cy="534556"/>
          </a:xfrm>
          <a:prstGeom prst="rect">
            <a:avLst/>
          </a:prstGeom>
        </p:spPr>
      </p:pic>
      <p:sp>
        <p:nvSpPr>
          <p:cNvPr id="48" name="Speech Bubble: Rectangle with Corners Rounded 47">
            <a:extLst>
              <a:ext uri="{FF2B5EF4-FFF2-40B4-BE49-F238E27FC236}">
                <a16:creationId xmlns:a16="http://schemas.microsoft.com/office/drawing/2014/main" id="{129C3021-9748-406C-A231-D402F86E110B}"/>
              </a:ext>
            </a:extLst>
          </p:cNvPr>
          <p:cNvSpPr/>
          <p:nvPr/>
        </p:nvSpPr>
        <p:spPr>
          <a:xfrm>
            <a:off x="6898384" y="2888251"/>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pic>
        <p:nvPicPr>
          <p:cNvPr id="49" name="Graphic 48" descr="Pencil">
            <a:extLst>
              <a:ext uri="{FF2B5EF4-FFF2-40B4-BE49-F238E27FC236}">
                <a16:creationId xmlns:a16="http://schemas.microsoft.com/office/drawing/2014/main" id="{53CFC94D-2E82-4BA3-B38B-FA39C87C9A1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11070304" y="2850848"/>
            <a:ext cx="534556" cy="534556"/>
          </a:xfrm>
          <a:prstGeom prst="rect">
            <a:avLst/>
          </a:prstGeom>
        </p:spPr>
      </p:pic>
      <p:sp>
        <p:nvSpPr>
          <p:cNvPr id="50" name="Rectangle 49">
            <a:extLst>
              <a:ext uri="{FF2B5EF4-FFF2-40B4-BE49-F238E27FC236}">
                <a16:creationId xmlns:a16="http://schemas.microsoft.com/office/drawing/2014/main" id="{9377824C-C5A6-435C-9E36-8FF65A514402}"/>
              </a:ext>
            </a:extLst>
          </p:cNvPr>
          <p:cNvSpPr/>
          <p:nvPr/>
        </p:nvSpPr>
        <p:spPr>
          <a:xfrm>
            <a:off x="6939737" y="2907577"/>
            <a:ext cx="4626315" cy="400110"/>
          </a:xfrm>
          <a:prstGeom prst="rect">
            <a:avLst/>
          </a:prstGeom>
        </p:spPr>
        <p:txBody>
          <a:bodyPr wrap="square">
            <a:spAutoFit/>
          </a:bodyPr>
          <a:lstStyle/>
          <a:p>
            <a:r>
              <a:rPr lang="en-US" sz="2000" dirty="0">
                <a:solidFill>
                  <a:srgbClr val="115076"/>
                </a:solidFill>
              </a:rPr>
              <a:t>I (sing.) hope…</a:t>
            </a:r>
            <a:endParaRPr lang="en-GB" b="1" i="1" dirty="0"/>
          </a:p>
        </p:txBody>
      </p:sp>
      <p:sp>
        <p:nvSpPr>
          <p:cNvPr id="51" name="Speech Bubble: Rectangle with Corners Rounded 50">
            <a:extLst>
              <a:ext uri="{FF2B5EF4-FFF2-40B4-BE49-F238E27FC236}">
                <a16:creationId xmlns:a16="http://schemas.microsoft.com/office/drawing/2014/main" id="{FB96F755-A7AD-48F5-92F3-37FB4E5B38F5}"/>
              </a:ext>
            </a:extLst>
          </p:cNvPr>
          <p:cNvSpPr/>
          <p:nvPr/>
        </p:nvSpPr>
        <p:spPr>
          <a:xfrm>
            <a:off x="6916120" y="3463693"/>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pic>
        <p:nvPicPr>
          <p:cNvPr id="52" name="Graphic 51" descr="Pencil">
            <a:extLst>
              <a:ext uri="{FF2B5EF4-FFF2-40B4-BE49-F238E27FC236}">
                <a16:creationId xmlns:a16="http://schemas.microsoft.com/office/drawing/2014/main" id="{6CCFC297-664E-434D-AEC1-03836AE9F94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11088040" y="3426290"/>
            <a:ext cx="534556" cy="534556"/>
          </a:xfrm>
          <a:prstGeom prst="rect">
            <a:avLst/>
          </a:prstGeom>
        </p:spPr>
      </p:pic>
      <p:sp>
        <p:nvSpPr>
          <p:cNvPr id="53" name="Rectangle 52">
            <a:extLst>
              <a:ext uri="{FF2B5EF4-FFF2-40B4-BE49-F238E27FC236}">
                <a16:creationId xmlns:a16="http://schemas.microsoft.com/office/drawing/2014/main" id="{1740A25F-63A6-4815-A77E-FDE26E2BA31D}"/>
              </a:ext>
            </a:extLst>
          </p:cNvPr>
          <p:cNvSpPr/>
          <p:nvPr/>
        </p:nvSpPr>
        <p:spPr>
          <a:xfrm>
            <a:off x="6957473" y="3483019"/>
            <a:ext cx="4626315" cy="400110"/>
          </a:xfrm>
          <a:prstGeom prst="rect">
            <a:avLst/>
          </a:prstGeom>
        </p:spPr>
        <p:txBody>
          <a:bodyPr wrap="square">
            <a:spAutoFit/>
          </a:bodyPr>
          <a:lstStyle/>
          <a:p>
            <a:r>
              <a:rPr lang="en-US" sz="2000" dirty="0">
                <a:solidFill>
                  <a:srgbClr val="115076"/>
                </a:solidFill>
              </a:rPr>
              <a:t>you (pl.) will…</a:t>
            </a:r>
            <a:endParaRPr lang="en-GB" b="1" i="1" dirty="0"/>
          </a:p>
        </p:txBody>
      </p:sp>
      <p:sp>
        <p:nvSpPr>
          <p:cNvPr id="54" name="Speech Bubble: Rectangle with Corners Rounded 53">
            <a:extLst>
              <a:ext uri="{FF2B5EF4-FFF2-40B4-BE49-F238E27FC236}">
                <a16:creationId xmlns:a16="http://schemas.microsoft.com/office/drawing/2014/main" id="{09729B5D-406C-473E-B688-343622D624EE}"/>
              </a:ext>
            </a:extLst>
          </p:cNvPr>
          <p:cNvSpPr/>
          <p:nvPr/>
        </p:nvSpPr>
        <p:spPr>
          <a:xfrm>
            <a:off x="6903714" y="3973825"/>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sp>
        <p:nvSpPr>
          <p:cNvPr id="55" name="Rectangle 54">
            <a:extLst>
              <a:ext uri="{FF2B5EF4-FFF2-40B4-BE49-F238E27FC236}">
                <a16:creationId xmlns:a16="http://schemas.microsoft.com/office/drawing/2014/main" id="{FAC926D1-3B44-43FF-B391-405123E8F4DC}"/>
              </a:ext>
            </a:extLst>
          </p:cNvPr>
          <p:cNvSpPr/>
          <p:nvPr/>
        </p:nvSpPr>
        <p:spPr>
          <a:xfrm>
            <a:off x="6945067" y="3993151"/>
            <a:ext cx="4626315" cy="400110"/>
          </a:xfrm>
          <a:prstGeom prst="rect">
            <a:avLst/>
          </a:prstGeom>
        </p:spPr>
        <p:txBody>
          <a:bodyPr wrap="square">
            <a:spAutoFit/>
          </a:bodyPr>
          <a:lstStyle/>
          <a:p>
            <a:r>
              <a:rPr lang="en-US" sz="2000" dirty="0">
                <a:solidFill>
                  <a:srgbClr val="115076"/>
                </a:solidFill>
              </a:rPr>
              <a:t>we (sing.) plan…</a:t>
            </a:r>
            <a:endParaRPr lang="en-GB" b="1" i="1" dirty="0"/>
          </a:p>
        </p:txBody>
      </p:sp>
      <p:sp>
        <p:nvSpPr>
          <p:cNvPr id="56" name="Speech Bubble: Rectangle with Corners Rounded 55">
            <a:extLst>
              <a:ext uri="{FF2B5EF4-FFF2-40B4-BE49-F238E27FC236}">
                <a16:creationId xmlns:a16="http://schemas.microsoft.com/office/drawing/2014/main" id="{9EE24E8B-C714-4F16-B66E-92DD8CB8BB96}"/>
              </a:ext>
            </a:extLst>
          </p:cNvPr>
          <p:cNvSpPr/>
          <p:nvPr/>
        </p:nvSpPr>
        <p:spPr>
          <a:xfrm>
            <a:off x="6921450" y="4549267"/>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pic>
        <p:nvPicPr>
          <p:cNvPr id="57" name="Graphic 56" descr="Pencil">
            <a:extLst>
              <a:ext uri="{FF2B5EF4-FFF2-40B4-BE49-F238E27FC236}">
                <a16:creationId xmlns:a16="http://schemas.microsoft.com/office/drawing/2014/main" id="{AD9219CD-648A-4D5E-815B-C0C9F3A5EE8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11093370" y="4511864"/>
            <a:ext cx="534556" cy="534556"/>
          </a:xfrm>
          <a:prstGeom prst="rect">
            <a:avLst/>
          </a:prstGeom>
        </p:spPr>
      </p:pic>
      <p:sp>
        <p:nvSpPr>
          <p:cNvPr id="58" name="Rectangle 57">
            <a:extLst>
              <a:ext uri="{FF2B5EF4-FFF2-40B4-BE49-F238E27FC236}">
                <a16:creationId xmlns:a16="http://schemas.microsoft.com/office/drawing/2014/main" id="{2FFF3832-E12B-4817-B41E-BB867B568647}"/>
              </a:ext>
            </a:extLst>
          </p:cNvPr>
          <p:cNvSpPr/>
          <p:nvPr/>
        </p:nvSpPr>
        <p:spPr>
          <a:xfrm>
            <a:off x="6962803" y="4568593"/>
            <a:ext cx="4626315" cy="400110"/>
          </a:xfrm>
          <a:prstGeom prst="rect">
            <a:avLst/>
          </a:prstGeom>
        </p:spPr>
        <p:txBody>
          <a:bodyPr wrap="square">
            <a:spAutoFit/>
          </a:bodyPr>
          <a:lstStyle/>
          <a:p>
            <a:r>
              <a:rPr lang="en-US" sz="2000" dirty="0">
                <a:solidFill>
                  <a:srgbClr val="115076"/>
                </a:solidFill>
              </a:rPr>
              <a:t>they (sing.) will…</a:t>
            </a:r>
            <a:endParaRPr lang="en-GB" b="1" i="1" dirty="0"/>
          </a:p>
        </p:txBody>
      </p:sp>
      <p:sp>
        <p:nvSpPr>
          <p:cNvPr id="59" name="Speech Bubble: Rectangle with Corners Rounded 58">
            <a:extLst>
              <a:ext uri="{FF2B5EF4-FFF2-40B4-BE49-F238E27FC236}">
                <a16:creationId xmlns:a16="http://schemas.microsoft.com/office/drawing/2014/main" id="{E550B365-830A-4112-BD13-DFBD48745150}"/>
              </a:ext>
            </a:extLst>
          </p:cNvPr>
          <p:cNvSpPr/>
          <p:nvPr/>
        </p:nvSpPr>
        <p:spPr>
          <a:xfrm>
            <a:off x="6916120" y="5124231"/>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sp>
        <p:nvSpPr>
          <p:cNvPr id="60" name="Rectangle 59">
            <a:extLst>
              <a:ext uri="{FF2B5EF4-FFF2-40B4-BE49-F238E27FC236}">
                <a16:creationId xmlns:a16="http://schemas.microsoft.com/office/drawing/2014/main" id="{202BA46C-6387-4DD0-A6C7-76CC96C32A3F}"/>
              </a:ext>
            </a:extLst>
          </p:cNvPr>
          <p:cNvSpPr/>
          <p:nvPr/>
        </p:nvSpPr>
        <p:spPr>
          <a:xfrm>
            <a:off x="6957473" y="5143557"/>
            <a:ext cx="4626315" cy="400110"/>
          </a:xfrm>
          <a:prstGeom prst="rect">
            <a:avLst/>
          </a:prstGeom>
        </p:spPr>
        <p:txBody>
          <a:bodyPr wrap="square">
            <a:spAutoFit/>
          </a:bodyPr>
          <a:lstStyle/>
          <a:p>
            <a:r>
              <a:rPr lang="en-US" sz="2000" dirty="0">
                <a:solidFill>
                  <a:srgbClr val="115076"/>
                </a:solidFill>
              </a:rPr>
              <a:t>we (pl.) would like…</a:t>
            </a:r>
            <a:endParaRPr lang="en-GB" b="1" i="1" dirty="0"/>
          </a:p>
        </p:txBody>
      </p:sp>
      <p:sp>
        <p:nvSpPr>
          <p:cNvPr id="61" name="Speech Bubble: Rectangle with Corners Rounded 60">
            <a:extLst>
              <a:ext uri="{FF2B5EF4-FFF2-40B4-BE49-F238E27FC236}">
                <a16:creationId xmlns:a16="http://schemas.microsoft.com/office/drawing/2014/main" id="{99AE1556-F4DE-4E1E-AAC4-A80D535C78AE}"/>
              </a:ext>
            </a:extLst>
          </p:cNvPr>
          <p:cNvSpPr/>
          <p:nvPr/>
        </p:nvSpPr>
        <p:spPr>
          <a:xfrm>
            <a:off x="6933856" y="5699673"/>
            <a:ext cx="4801757" cy="41943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br>
              <a:rPr lang="en-US" sz="2000" dirty="0">
                <a:solidFill>
                  <a:srgbClr val="115076"/>
                </a:solidFill>
              </a:rPr>
            </a:br>
            <a:endParaRPr lang="en-GB" sz="2000" dirty="0">
              <a:solidFill>
                <a:srgbClr val="115076"/>
              </a:solidFill>
            </a:endParaRPr>
          </a:p>
        </p:txBody>
      </p:sp>
      <p:pic>
        <p:nvPicPr>
          <p:cNvPr id="62" name="Graphic 61" descr="Pencil">
            <a:extLst>
              <a:ext uri="{FF2B5EF4-FFF2-40B4-BE49-F238E27FC236}">
                <a16:creationId xmlns:a16="http://schemas.microsoft.com/office/drawing/2014/main" id="{9AB4A0AB-084B-4916-A9C4-83534D96334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11105776" y="5662270"/>
            <a:ext cx="534556" cy="534556"/>
          </a:xfrm>
          <a:prstGeom prst="rect">
            <a:avLst/>
          </a:prstGeom>
        </p:spPr>
      </p:pic>
      <p:sp>
        <p:nvSpPr>
          <p:cNvPr id="63" name="Rectangle 62">
            <a:extLst>
              <a:ext uri="{FF2B5EF4-FFF2-40B4-BE49-F238E27FC236}">
                <a16:creationId xmlns:a16="http://schemas.microsoft.com/office/drawing/2014/main" id="{A22E9CBF-818B-49FE-9158-496F4FCFB918}"/>
              </a:ext>
            </a:extLst>
          </p:cNvPr>
          <p:cNvSpPr/>
          <p:nvPr/>
        </p:nvSpPr>
        <p:spPr>
          <a:xfrm>
            <a:off x="6975209" y="5718999"/>
            <a:ext cx="4626315" cy="400110"/>
          </a:xfrm>
          <a:prstGeom prst="rect">
            <a:avLst/>
          </a:prstGeom>
        </p:spPr>
        <p:txBody>
          <a:bodyPr wrap="square">
            <a:spAutoFit/>
          </a:bodyPr>
          <a:lstStyle/>
          <a:p>
            <a:r>
              <a:rPr lang="en-US" sz="2000" dirty="0">
                <a:solidFill>
                  <a:srgbClr val="115076"/>
                </a:solidFill>
              </a:rPr>
              <a:t>you (sing.) will…</a:t>
            </a:r>
            <a:endParaRPr lang="en-GB" b="1" i="1" dirty="0"/>
          </a:p>
        </p:txBody>
      </p:sp>
      <p:pic>
        <p:nvPicPr>
          <p:cNvPr id="64" name="Graphic 63" descr="Pencil">
            <a:extLst>
              <a:ext uri="{FF2B5EF4-FFF2-40B4-BE49-F238E27FC236}">
                <a16:creationId xmlns:a16="http://schemas.microsoft.com/office/drawing/2014/main" id="{717896AB-A434-4196-AAF7-2BFE3AD57AE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11133810" y="3916504"/>
            <a:ext cx="534556" cy="534556"/>
          </a:xfrm>
          <a:prstGeom prst="rect">
            <a:avLst/>
          </a:prstGeom>
        </p:spPr>
      </p:pic>
      <p:pic>
        <p:nvPicPr>
          <p:cNvPr id="65" name="Graphic 64" descr="Pencil">
            <a:extLst>
              <a:ext uri="{FF2B5EF4-FFF2-40B4-BE49-F238E27FC236}">
                <a16:creationId xmlns:a16="http://schemas.microsoft.com/office/drawing/2014/main" id="{776F15BC-B4D0-4F4A-8E7B-D30AC5DED88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3685591">
            <a:off x="11133809" y="5054350"/>
            <a:ext cx="534556" cy="534556"/>
          </a:xfrm>
          <a:prstGeom prst="rect">
            <a:avLst/>
          </a:prstGeom>
        </p:spPr>
      </p:pic>
      <p:sp>
        <p:nvSpPr>
          <p:cNvPr id="66" name="TextBox 65">
            <a:extLst>
              <a:ext uri="{FF2B5EF4-FFF2-40B4-BE49-F238E27FC236}">
                <a16:creationId xmlns:a16="http://schemas.microsoft.com/office/drawing/2014/main" id="{3D21D357-2980-4B07-A293-6874DD4B1CC8}"/>
              </a:ext>
            </a:extLst>
          </p:cNvPr>
          <p:cNvSpPr txBox="1"/>
          <p:nvPr/>
        </p:nvSpPr>
        <p:spPr>
          <a:xfrm>
            <a:off x="6804905" y="2443910"/>
            <a:ext cx="42055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the future…</a:t>
            </a:r>
          </a:p>
        </p:txBody>
      </p:sp>
      <p:sp>
        <p:nvSpPr>
          <p:cNvPr id="67" name="Speech Bubble: Rectangle with Corners Rounded 66">
            <a:extLst>
              <a:ext uri="{FF2B5EF4-FFF2-40B4-BE49-F238E27FC236}">
                <a16:creationId xmlns:a16="http://schemas.microsoft.com/office/drawing/2014/main" id="{EE81C35C-2527-4155-93CB-A3F55ACEC4B1}"/>
              </a:ext>
            </a:extLst>
          </p:cNvPr>
          <p:cNvSpPr/>
          <p:nvPr/>
        </p:nvSpPr>
        <p:spPr>
          <a:xfrm>
            <a:off x="3244470" y="1250786"/>
            <a:ext cx="3258786" cy="1305577"/>
          </a:xfrm>
          <a:prstGeom prst="wedgeRoundRectCallout">
            <a:avLst>
              <a:gd name="adj1" fmla="val -20207"/>
              <a:gd name="adj2" fmla="val 65291"/>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Remember: use </a:t>
            </a:r>
            <a:r>
              <a:rPr lang="en-US" sz="2000" b="1" dirty="0">
                <a:solidFill>
                  <a:schemeClr val="bg1"/>
                </a:solidFill>
              </a:rPr>
              <a:t>word order 2</a:t>
            </a:r>
            <a:r>
              <a:rPr lang="en-US" sz="2000" dirty="0">
                <a:solidFill>
                  <a:schemeClr val="bg1"/>
                </a:solidFill>
              </a:rPr>
              <a:t> when you begin your sentence with a time expression.</a:t>
            </a:r>
            <a:endParaRPr lang="en-GB" sz="2000" u="sng" dirty="0">
              <a:solidFill>
                <a:schemeClr val="bg1"/>
              </a:solidFill>
            </a:endParaRPr>
          </a:p>
        </p:txBody>
      </p:sp>
    </p:spTree>
    <p:extLst>
      <p:ext uri="{BB962C8B-B14F-4D97-AF65-F5344CB8AC3E}">
        <p14:creationId xmlns:p14="http://schemas.microsoft.com/office/powerpoint/2010/main" val="93990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63"/>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4"/>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6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6" grpId="0"/>
      <p:bldP spid="30" grpId="0" animBg="1"/>
      <p:bldP spid="32" grpId="0" animBg="1"/>
      <p:bldP spid="33" grpId="0" animBg="1"/>
      <p:bldP spid="35" grpId="0"/>
      <p:bldP spid="36" grpId="0" animBg="1"/>
      <p:bldP spid="37" grpId="0"/>
      <p:bldP spid="38" grpId="0" animBg="1"/>
      <p:bldP spid="40" grpId="0"/>
      <p:bldP spid="41" grpId="0" animBg="1"/>
      <p:bldP spid="42" grpId="0"/>
      <p:bldP spid="43" grpId="0" animBg="1"/>
      <p:bldP spid="45" grpId="0"/>
      <p:bldP spid="48" grpId="0" animBg="1"/>
      <p:bldP spid="50" grpId="0"/>
      <p:bldP spid="51" grpId="0" animBg="1"/>
      <p:bldP spid="53" grpId="0"/>
      <p:bldP spid="54" grpId="0" animBg="1"/>
      <p:bldP spid="55" grpId="0"/>
      <p:bldP spid="56" grpId="0" animBg="1"/>
      <p:bldP spid="58" grpId="0"/>
      <p:bldP spid="59" grpId="0" animBg="1"/>
      <p:bldP spid="60" grpId="0"/>
      <p:bldP spid="61" grpId="0" animBg="1"/>
      <p:bldP spid="63" grpId="0"/>
      <p:bldP spid="66" grpId="0"/>
      <p:bldP spid="6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1636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14467" y="247046"/>
            <a:ext cx="842859"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163651" y="294041"/>
            <a:ext cx="80024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passt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sng"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Thema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“Arbeit”?</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46" name="Table 46">
            <a:extLst>
              <a:ext uri="{FF2B5EF4-FFF2-40B4-BE49-F238E27FC236}">
                <a16:creationId xmlns:a16="http://schemas.microsoft.com/office/drawing/2014/main" id="{E93DA8F9-F1B6-4C4B-993C-134A4863AEF3}"/>
              </a:ext>
            </a:extLst>
          </p:cNvPr>
          <p:cNvGraphicFramePr>
            <a:graphicFrameLocks noGrp="1"/>
          </p:cNvGraphicFramePr>
          <p:nvPr>
            <p:extLst>
              <p:ext uri="{D42A27DB-BD31-4B8C-83A1-F6EECF244321}">
                <p14:modId xmlns:p14="http://schemas.microsoft.com/office/powerpoint/2010/main" val="1620990261"/>
              </p:ext>
            </p:extLst>
          </p:nvPr>
        </p:nvGraphicFramePr>
        <p:xfrm>
          <a:off x="898658" y="1428003"/>
          <a:ext cx="10962785" cy="4269350"/>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2192557">
                  <a:extLst>
                    <a:ext uri="{9D8B030D-6E8A-4147-A177-3AD203B41FA5}">
                      <a16:colId xmlns:a16="http://schemas.microsoft.com/office/drawing/2014/main" val="1511440372"/>
                    </a:ext>
                  </a:extLst>
                </a:gridCol>
                <a:gridCol w="2192557">
                  <a:extLst>
                    <a:ext uri="{9D8B030D-6E8A-4147-A177-3AD203B41FA5}">
                      <a16:colId xmlns:a16="http://schemas.microsoft.com/office/drawing/2014/main" val="71515109"/>
                    </a:ext>
                  </a:extLst>
                </a:gridCol>
                <a:gridCol w="2078320">
                  <a:extLst>
                    <a:ext uri="{9D8B030D-6E8A-4147-A177-3AD203B41FA5}">
                      <a16:colId xmlns:a16="http://schemas.microsoft.com/office/drawing/2014/main" val="1554207903"/>
                    </a:ext>
                  </a:extLst>
                </a:gridCol>
                <a:gridCol w="2461846">
                  <a:extLst>
                    <a:ext uri="{9D8B030D-6E8A-4147-A177-3AD203B41FA5}">
                      <a16:colId xmlns:a16="http://schemas.microsoft.com/office/drawing/2014/main" val="3072946494"/>
                    </a:ext>
                  </a:extLst>
                </a:gridCol>
                <a:gridCol w="2037505">
                  <a:extLst>
                    <a:ext uri="{9D8B030D-6E8A-4147-A177-3AD203B41FA5}">
                      <a16:colId xmlns:a16="http://schemas.microsoft.com/office/drawing/2014/main" val="908506071"/>
                    </a:ext>
                  </a:extLst>
                </a:gridCol>
              </a:tblGrid>
              <a:tr h="689278">
                <a:tc>
                  <a:txBody>
                    <a:bodyPr/>
                    <a:lstStyle/>
                    <a:p>
                      <a:pPr algn="ctr"/>
                      <a:r>
                        <a:rPr lang="en-GB" sz="2400" dirty="0">
                          <a:solidFill>
                            <a:srgbClr val="115076"/>
                          </a:solidFill>
                        </a:rPr>
                        <a:t>das Interview</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arbeiten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a:solidFill>
                            <a:srgbClr val="115076"/>
                          </a:solidFill>
                        </a:rPr>
                        <a:t>der </a:t>
                      </a:r>
                      <a:r>
                        <a:rPr lang="en-GB" sz="2400" b="1" dirty="0" err="1">
                          <a:solidFill>
                            <a:srgbClr val="115076"/>
                          </a:solidFill>
                        </a:rPr>
                        <a:t>Unfall</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Pflicht</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a:solidFill>
                            <a:srgbClr val="115076"/>
                          </a:solidFill>
                        </a:rPr>
                        <a:t>stark</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1817875454"/>
                  </a:ext>
                </a:extLst>
              </a:tr>
              <a:tr h="689278">
                <a:tc>
                  <a:txBody>
                    <a:bodyPr/>
                    <a:lstStyle/>
                    <a:p>
                      <a:pPr algn="ctr"/>
                      <a:r>
                        <a:rPr lang="en-GB" sz="2400" dirty="0">
                          <a:solidFill>
                            <a:srgbClr val="115076"/>
                          </a:solidFill>
                        </a:rPr>
                        <a:t>die </a:t>
                      </a:r>
                      <a:r>
                        <a:rPr lang="en-GB" sz="2400" dirty="0" err="1">
                          <a:solidFill>
                            <a:srgbClr val="115076"/>
                          </a:solidFill>
                        </a:rPr>
                        <a:t>Firma</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err="1">
                          <a:solidFill>
                            <a:srgbClr val="115076"/>
                          </a:solidFill>
                        </a:rPr>
                        <a:t>obwohl</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err="1">
                          <a:solidFill>
                            <a:srgbClr val="115076"/>
                          </a:solidFill>
                        </a:rPr>
                        <a:t>bringen</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verdienen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der Lehrer</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419509594"/>
                  </a:ext>
                </a:extLst>
              </a:tr>
              <a:tr h="689278">
                <a:tc>
                  <a:txBody>
                    <a:bodyPr/>
                    <a:lstStyle/>
                    <a:p>
                      <a:pPr algn="ctr"/>
                      <a:r>
                        <a:rPr lang="en-GB" sz="2400" b="1" dirty="0">
                          <a:solidFill>
                            <a:srgbClr val="115076"/>
                          </a:solidFill>
                        </a:rPr>
                        <a:t>die </a:t>
                      </a:r>
                      <a:r>
                        <a:rPr lang="en-GB" sz="2400" b="1" dirty="0" err="1">
                          <a:solidFill>
                            <a:srgbClr val="115076"/>
                          </a:solidFill>
                        </a:rPr>
                        <a:t>Zukunft</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Leistung</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der </a:t>
                      </a:r>
                      <a:r>
                        <a:rPr lang="en-GB" sz="2400" dirty="0" err="1">
                          <a:solidFill>
                            <a:srgbClr val="115076"/>
                          </a:solidFill>
                        </a:rPr>
                        <a:t>Beruf</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Ausbildung</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err="1">
                          <a:solidFill>
                            <a:srgbClr val="115076"/>
                          </a:solidFill>
                        </a:rPr>
                        <a:t>verbessern</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3928063488"/>
                  </a:ext>
                </a:extLst>
              </a:tr>
              <a:tr h="689278">
                <a:tc>
                  <a:txBody>
                    <a:bodyPr/>
                    <a:lstStyle/>
                    <a:p>
                      <a:pPr algn="ctr"/>
                      <a:r>
                        <a:rPr lang="en-GB" sz="2400" dirty="0">
                          <a:solidFill>
                            <a:srgbClr val="115076"/>
                          </a:solidFill>
                        </a:rPr>
                        <a:t>der </a:t>
                      </a:r>
                      <a:r>
                        <a:rPr lang="en-GB" sz="2400" dirty="0" err="1">
                          <a:solidFill>
                            <a:srgbClr val="115076"/>
                          </a:solidFill>
                        </a:rPr>
                        <a:t>Anwalt</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err="1">
                          <a:solidFill>
                            <a:srgbClr val="115076"/>
                          </a:solidFill>
                        </a:rPr>
                        <a:t>hoffen</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Karriere</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err="1">
                          <a:solidFill>
                            <a:srgbClr val="115076"/>
                          </a:solidFill>
                        </a:rPr>
                        <a:t>eines</a:t>
                      </a:r>
                      <a:r>
                        <a:rPr lang="en-GB" sz="2400" b="1" dirty="0">
                          <a:solidFill>
                            <a:srgbClr val="115076"/>
                          </a:solidFill>
                        </a:rPr>
                        <a:t> </a:t>
                      </a:r>
                      <a:r>
                        <a:rPr lang="en-GB" sz="2400" b="1" dirty="0" err="1">
                          <a:solidFill>
                            <a:srgbClr val="115076"/>
                          </a:solidFill>
                        </a:rPr>
                        <a:t>Tages</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der </a:t>
                      </a:r>
                      <a:r>
                        <a:rPr lang="en-GB" sz="2400" dirty="0" err="1">
                          <a:solidFill>
                            <a:srgbClr val="115076"/>
                          </a:solidFill>
                        </a:rPr>
                        <a:t>Forscher</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1537900196"/>
                  </a:ext>
                </a:extLst>
              </a:tr>
              <a:tr h="689278">
                <a:tc>
                  <a:txBody>
                    <a:bodyPr/>
                    <a:lstStyle/>
                    <a:p>
                      <a:pPr algn="ctr"/>
                      <a:r>
                        <a:rPr lang="en-GB" sz="2400" b="1" dirty="0" err="1">
                          <a:solidFill>
                            <a:srgbClr val="115076"/>
                          </a:solidFill>
                        </a:rPr>
                        <a:t>begonnen</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die </a:t>
                      </a:r>
                      <a:r>
                        <a:rPr lang="en-GB" sz="2400" dirty="0" err="1">
                          <a:solidFill>
                            <a:srgbClr val="115076"/>
                          </a:solidFill>
                        </a:rPr>
                        <a:t>Stunden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das </a:t>
                      </a:r>
                      <a:r>
                        <a:rPr lang="en-GB" sz="2400" dirty="0" err="1">
                          <a:solidFill>
                            <a:srgbClr val="115076"/>
                          </a:solidFill>
                        </a:rPr>
                        <a:t>Unter</a:t>
                      </a:r>
                      <a:r>
                        <a:rPr lang="en-GB" sz="2400" dirty="0">
                          <a:solidFill>
                            <a:srgbClr val="115076"/>
                          </a:solidFill>
                        </a:rPr>
                        <a:t>-</a:t>
                      </a:r>
                      <a:br>
                        <a:rPr lang="en-GB" sz="2400" dirty="0">
                          <a:solidFill>
                            <a:srgbClr val="115076"/>
                          </a:solidFill>
                        </a:rPr>
                      </a:br>
                      <a:r>
                        <a:rPr lang="en-GB" sz="2400" dirty="0" err="1">
                          <a:solidFill>
                            <a:srgbClr val="115076"/>
                          </a:solidFill>
                        </a:rPr>
                        <a:t>nehmen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a:solidFill>
                            <a:srgbClr val="115076"/>
                          </a:solidFill>
                        </a:rPr>
                        <a:t>die </a:t>
                      </a:r>
                      <a:r>
                        <a:rPr lang="en-GB" sz="2400" b="1" dirty="0" err="1">
                          <a:solidFill>
                            <a:srgbClr val="115076"/>
                          </a:solidFill>
                        </a:rPr>
                        <a:t>Reise</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der Job</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355360483"/>
                  </a:ext>
                </a:extLst>
              </a:tr>
              <a:tr h="689278">
                <a:tc>
                  <a:txBody>
                    <a:bodyPr/>
                    <a:lstStyle/>
                    <a:p>
                      <a:pPr algn="ctr"/>
                      <a:r>
                        <a:rPr lang="en-GB" sz="2400" dirty="0">
                          <a:solidFill>
                            <a:srgbClr val="115076"/>
                          </a:solidFill>
                        </a:rPr>
                        <a:t>die Uniform</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err="1">
                          <a:solidFill>
                            <a:srgbClr val="115076"/>
                          </a:solidFill>
                        </a:rPr>
                        <a:t>verlangen</a:t>
                      </a:r>
                      <a:endParaRPr lang="en-GB" sz="2400"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a:solidFill>
                            <a:srgbClr val="115076"/>
                          </a:solidFill>
                        </a:rPr>
                        <a:t>die </a:t>
                      </a:r>
                      <a:r>
                        <a:rPr lang="en-GB" sz="2400" b="1" dirty="0" err="1">
                          <a:solidFill>
                            <a:srgbClr val="115076"/>
                          </a:solidFill>
                        </a:rPr>
                        <a:t>Freiheit</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b="1" dirty="0" err="1">
                          <a:solidFill>
                            <a:srgbClr val="115076"/>
                          </a:solidFill>
                        </a:rPr>
                        <a:t>einige</a:t>
                      </a:r>
                      <a:endParaRPr lang="en-GB" sz="2400" b="1" dirty="0">
                        <a:solidFill>
                          <a:srgbClr val="115076"/>
                        </a:solidFill>
                      </a:endParaRP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r>
                        <a:rPr lang="en-GB" sz="2400" dirty="0">
                          <a:solidFill>
                            <a:srgbClr val="115076"/>
                          </a:solidFill>
                        </a:rPr>
                        <a:t>das Geld</a:t>
                      </a:r>
                    </a:p>
                  </a:txBody>
                  <a:tcPr anchor="ct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108290503"/>
                  </a:ext>
                </a:extLst>
              </a:tr>
            </a:tbl>
          </a:graphicData>
        </a:graphic>
      </p:graphicFrame>
      <p:sp>
        <p:nvSpPr>
          <p:cNvPr id="48" name="TextBox 47">
            <a:extLst>
              <a:ext uri="{FF2B5EF4-FFF2-40B4-BE49-F238E27FC236}">
                <a16:creationId xmlns:a16="http://schemas.microsoft.com/office/drawing/2014/main" id="{4BFAC5AE-CCCE-4185-A57E-94DA131F4CAB}"/>
              </a:ext>
            </a:extLst>
          </p:cNvPr>
          <p:cNvSpPr txBox="1"/>
          <p:nvPr/>
        </p:nvSpPr>
        <p:spPr>
          <a:xfrm>
            <a:off x="317587" y="1603027"/>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D1311FEC-01BC-407F-947D-037798FFD9AF}"/>
              </a:ext>
            </a:extLst>
          </p:cNvPr>
          <p:cNvSpPr txBox="1"/>
          <p:nvPr/>
        </p:nvSpPr>
        <p:spPr>
          <a:xfrm>
            <a:off x="317587" y="2272895"/>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FA97D24C-564D-42EA-ADE0-642D6C76197A}"/>
              </a:ext>
            </a:extLst>
          </p:cNvPr>
          <p:cNvSpPr txBox="1"/>
          <p:nvPr/>
        </p:nvSpPr>
        <p:spPr>
          <a:xfrm>
            <a:off x="320403" y="2942763"/>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1" name="TextBox 50">
            <a:extLst>
              <a:ext uri="{FF2B5EF4-FFF2-40B4-BE49-F238E27FC236}">
                <a16:creationId xmlns:a16="http://schemas.microsoft.com/office/drawing/2014/main" id="{19A7237C-BE4A-4EAA-8F59-0FAE69ABF653}"/>
              </a:ext>
            </a:extLst>
          </p:cNvPr>
          <p:cNvSpPr txBox="1"/>
          <p:nvPr/>
        </p:nvSpPr>
        <p:spPr>
          <a:xfrm>
            <a:off x="314771" y="3684404"/>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E5FCA0BD-840B-4ED0-9607-BB9C88830072}"/>
              </a:ext>
            </a:extLst>
          </p:cNvPr>
          <p:cNvSpPr txBox="1"/>
          <p:nvPr/>
        </p:nvSpPr>
        <p:spPr>
          <a:xfrm>
            <a:off x="314771" y="4354272"/>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45D31D3E-4691-47C0-950A-89943FABC069}"/>
              </a:ext>
            </a:extLst>
          </p:cNvPr>
          <p:cNvSpPr txBox="1"/>
          <p:nvPr/>
        </p:nvSpPr>
        <p:spPr>
          <a:xfrm>
            <a:off x="317587" y="5024140"/>
            <a:ext cx="460800" cy="461665"/>
          </a:xfrm>
          <a:prstGeom prst="rect">
            <a:avLst/>
          </a:prstGeom>
          <a:solidFill>
            <a:srgbClr val="FFF4E7"/>
          </a:solidFill>
          <a:ln w="12700">
            <a:solidFill>
              <a:srgbClr val="FFC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endPar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66922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94129" y="294041"/>
            <a:ext cx="6373906" cy="707849"/>
          </a:xfrm>
        </p:spPr>
        <p:txBody>
          <a:bodyPr>
            <a:normAutofit fontScale="90000"/>
          </a:bodyPr>
          <a:lstStyle/>
          <a:p>
            <a:r>
              <a:rPr lang="en-GB" sz="3600" b="1" dirty="0">
                <a:solidFill>
                  <a:schemeClr val="bg1"/>
                </a:solidFill>
              </a:rPr>
              <a:t>Was </a:t>
            </a:r>
            <a:r>
              <a:rPr lang="en-GB" sz="3600" b="1" dirty="0" err="1">
                <a:solidFill>
                  <a:schemeClr val="bg1"/>
                </a:solidFill>
              </a:rPr>
              <a:t>sind</a:t>
            </a:r>
            <a:r>
              <a:rPr lang="en-GB" sz="3600" b="1" dirty="0">
                <a:solidFill>
                  <a:schemeClr val="bg1"/>
                </a:solidFill>
              </a:rPr>
              <a:t> </a:t>
            </a:r>
            <a:r>
              <a:rPr lang="en-GB" sz="3600" b="1" dirty="0" err="1">
                <a:solidFill>
                  <a:schemeClr val="bg1"/>
                </a:solidFill>
              </a:rPr>
              <a:t>deine</a:t>
            </a:r>
            <a:r>
              <a:rPr lang="en-GB" sz="3600" b="1" dirty="0">
                <a:solidFill>
                  <a:schemeClr val="bg1"/>
                </a:solidFill>
              </a:rPr>
              <a:t> </a:t>
            </a:r>
            <a:r>
              <a:rPr lang="en-GB" sz="3600" b="1" dirty="0" err="1">
                <a:solidFill>
                  <a:schemeClr val="bg1"/>
                </a:solidFill>
              </a:rPr>
              <a:t>Zukunftspläne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C544D00B-88C8-4DA0-9493-7FFABB56AA8A}"/>
              </a:ext>
            </a:extLst>
          </p:cNvPr>
          <p:cNvSpPr txBox="1"/>
          <p:nvPr/>
        </p:nvSpPr>
        <p:spPr>
          <a:xfrm>
            <a:off x="48964" y="1271471"/>
            <a:ext cx="61494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beginnt</a:t>
            </a:r>
            <a:r>
              <a:rPr lang="en-US" sz="2000" dirty="0">
                <a:solidFill>
                  <a:srgbClr val="4472C4">
                    <a:lumMod val="50000"/>
                  </a:srgbClr>
                </a:solidFill>
                <a:latin typeface="Century Gothic" panose="020F0302020204030204"/>
              </a:rPr>
              <a: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805F8797-DD4D-4221-8246-A892647A6AEC}"/>
              </a:ext>
            </a:extLst>
          </p:cNvPr>
          <p:cNvSpPr txBox="1"/>
          <p:nvPr/>
        </p:nvSpPr>
        <p:spPr>
          <a:xfrm>
            <a:off x="2487939" y="1288049"/>
            <a:ext cx="61494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Satzendung</a:t>
            </a:r>
            <a:r>
              <a:rPr lang="en-US" sz="2000" dirty="0">
                <a:solidFill>
                  <a:srgbClr val="4472C4">
                    <a:lumMod val="50000"/>
                  </a:srgbClr>
                </a:solidFill>
                <a:latin typeface="Century Gothic" panose="020F0302020204030204"/>
              </a:rPr>
              <a: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3" name="Rectangle 22">
            <a:extLst>
              <a:ext uri="{FF2B5EF4-FFF2-40B4-BE49-F238E27FC236}">
                <a16:creationId xmlns:a16="http://schemas.microsoft.com/office/drawing/2014/main" id="{2C171E0B-1CFB-4978-A5FB-2965D3CD054F}"/>
              </a:ext>
            </a:extLst>
          </p:cNvPr>
          <p:cNvSpPr/>
          <p:nvPr/>
        </p:nvSpPr>
        <p:spPr>
          <a:xfrm>
            <a:off x="662353" y="1992134"/>
            <a:ext cx="3989103" cy="707886"/>
          </a:xfrm>
          <a:prstGeom prst="rect">
            <a:avLst/>
          </a:prstGeom>
        </p:spPr>
        <p:txBody>
          <a:bodyPr wrap="square">
            <a:spAutoFit/>
          </a:bodyPr>
          <a:lstStyle/>
          <a:p>
            <a:pPr lvl="0"/>
            <a:r>
              <a:rPr lang="en-US" sz="2000" dirty="0">
                <a:solidFill>
                  <a:srgbClr val="115076"/>
                </a:solidFill>
              </a:rPr>
              <a:t>…</a:t>
            </a:r>
            <a:r>
              <a:rPr lang="en-US" sz="2000" dirty="0" err="1">
                <a:solidFill>
                  <a:srgbClr val="115076"/>
                </a:solidFill>
              </a:rPr>
              <a:t>gesund</a:t>
            </a:r>
            <a:r>
              <a:rPr lang="en-US" sz="2000" dirty="0">
                <a:solidFill>
                  <a:srgbClr val="115076"/>
                </a:solidFill>
              </a:rPr>
              <a:t> </a:t>
            </a:r>
            <a:r>
              <a:rPr lang="en-US" sz="2000" dirty="0" err="1">
                <a:solidFill>
                  <a:srgbClr val="115076"/>
                </a:solidFill>
              </a:rPr>
              <a:t>bleiben</a:t>
            </a:r>
            <a:r>
              <a:rPr lang="en-US" sz="2000" dirty="0">
                <a:solidFill>
                  <a:srgbClr val="115076"/>
                </a:solidFill>
              </a:rPr>
              <a:t>.</a:t>
            </a:r>
          </a:p>
          <a:p>
            <a:pPr lvl="0"/>
            <a:r>
              <a:rPr lang="en-US" sz="2000" dirty="0">
                <a:solidFill>
                  <a:srgbClr val="115076"/>
                </a:solidFill>
              </a:rPr>
              <a:t>…</a:t>
            </a:r>
            <a:r>
              <a:rPr lang="en-US" sz="2000" dirty="0" err="1">
                <a:solidFill>
                  <a:srgbClr val="115076"/>
                </a:solidFill>
              </a:rPr>
              <a:t>keinen</a:t>
            </a:r>
            <a:r>
              <a:rPr lang="en-US" sz="2000" dirty="0">
                <a:solidFill>
                  <a:srgbClr val="115076"/>
                </a:solidFill>
              </a:rPr>
              <a:t> </a:t>
            </a:r>
            <a:r>
              <a:rPr lang="en-US" sz="2000" dirty="0" err="1">
                <a:solidFill>
                  <a:srgbClr val="115076"/>
                </a:solidFill>
              </a:rPr>
              <a:t>Unfall</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haben</a:t>
            </a:r>
            <a:r>
              <a:rPr lang="en-US" sz="2000" dirty="0">
                <a:solidFill>
                  <a:srgbClr val="115076"/>
                </a:solidFill>
              </a:rPr>
              <a:t>.</a:t>
            </a:r>
            <a:endParaRPr lang="en-GB" sz="2000" dirty="0">
              <a:solidFill>
                <a:srgbClr val="115076"/>
              </a:solidFill>
            </a:endParaRPr>
          </a:p>
        </p:txBody>
      </p:sp>
      <p:sp>
        <p:nvSpPr>
          <p:cNvPr id="26" name="Rectangle 25">
            <a:extLst>
              <a:ext uri="{FF2B5EF4-FFF2-40B4-BE49-F238E27FC236}">
                <a16:creationId xmlns:a16="http://schemas.microsoft.com/office/drawing/2014/main" id="{89EC5F30-9D24-4D12-9AF8-7D313ACD0EF1}"/>
              </a:ext>
            </a:extLst>
          </p:cNvPr>
          <p:cNvSpPr/>
          <p:nvPr/>
        </p:nvSpPr>
        <p:spPr>
          <a:xfrm>
            <a:off x="814753" y="3439375"/>
            <a:ext cx="4885401" cy="707886"/>
          </a:xfrm>
          <a:prstGeom prst="rect">
            <a:avLst/>
          </a:prstGeom>
        </p:spPr>
        <p:txBody>
          <a:bodyPr wrap="square">
            <a:spAutoFit/>
          </a:bodyPr>
          <a:lstStyle/>
          <a:p>
            <a:pPr lvl="0"/>
            <a:r>
              <a:rPr lang="en-US" sz="2000" dirty="0">
                <a:solidFill>
                  <a:srgbClr val="115076"/>
                </a:solidFill>
              </a:rPr>
              <a:t>…</a:t>
            </a:r>
            <a:r>
              <a:rPr lang="en-US" sz="2000" dirty="0" err="1">
                <a:solidFill>
                  <a:srgbClr val="115076"/>
                </a:solidFill>
              </a:rPr>
              <a:t>hoffentlich</a:t>
            </a:r>
            <a:r>
              <a:rPr lang="en-US" sz="2000" dirty="0">
                <a:solidFill>
                  <a:srgbClr val="115076"/>
                </a:solidFill>
              </a:rPr>
              <a:t> </a:t>
            </a:r>
            <a:r>
              <a:rPr lang="en-US" sz="2000" dirty="0" err="1">
                <a:solidFill>
                  <a:srgbClr val="115076"/>
                </a:solidFill>
              </a:rPr>
              <a:t>keinen</a:t>
            </a:r>
            <a:r>
              <a:rPr lang="en-US" sz="2000" dirty="0">
                <a:solidFill>
                  <a:srgbClr val="115076"/>
                </a:solidFill>
              </a:rPr>
              <a:t> Krieg </a:t>
            </a:r>
            <a:r>
              <a:rPr lang="en-US" sz="2000" dirty="0" err="1">
                <a:solidFill>
                  <a:srgbClr val="115076"/>
                </a:solidFill>
              </a:rPr>
              <a:t>zu</a:t>
            </a:r>
            <a:r>
              <a:rPr lang="en-US" sz="2000" dirty="0">
                <a:solidFill>
                  <a:srgbClr val="115076"/>
                </a:solidFill>
              </a:rPr>
              <a:t> </a:t>
            </a:r>
            <a:r>
              <a:rPr lang="en-US" sz="2000" dirty="0" err="1">
                <a:solidFill>
                  <a:srgbClr val="115076"/>
                </a:solidFill>
              </a:rPr>
              <a:t>erleben</a:t>
            </a:r>
            <a:r>
              <a:rPr lang="en-US" sz="2000" dirty="0">
                <a:solidFill>
                  <a:srgbClr val="115076"/>
                </a:solidFill>
              </a:rPr>
              <a:t>.</a:t>
            </a:r>
          </a:p>
          <a:p>
            <a:pPr lvl="0"/>
            <a:r>
              <a:rPr lang="en-US" sz="2000" dirty="0">
                <a:solidFill>
                  <a:srgbClr val="115076"/>
                </a:solidFill>
              </a:rPr>
              <a:t>…</a:t>
            </a:r>
            <a:r>
              <a:rPr lang="en-US" sz="2000" dirty="0" err="1">
                <a:solidFill>
                  <a:srgbClr val="115076"/>
                </a:solidFill>
              </a:rPr>
              <a:t>hoffentlich</a:t>
            </a:r>
            <a:r>
              <a:rPr lang="en-US" sz="2000" dirty="0">
                <a:solidFill>
                  <a:srgbClr val="115076"/>
                </a:solidFill>
              </a:rPr>
              <a:t> </a:t>
            </a:r>
            <a:r>
              <a:rPr lang="en-US" sz="2000" dirty="0" err="1">
                <a:solidFill>
                  <a:srgbClr val="115076"/>
                </a:solidFill>
              </a:rPr>
              <a:t>mehr</a:t>
            </a:r>
            <a:r>
              <a:rPr lang="en-US" sz="2000" dirty="0">
                <a:solidFill>
                  <a:srgbClr val="115076"/>
                </a:solidFill>
              </a:rPr>
              <a:t> </a:t>
            </a:r>
            <a:r>
              <a:rPr lang="en-US" sz="2000" dirty="0" err="1">
                <a:solidFill>
                  <a:srgbClr val="115076"/>
                </a:solidFill>
              </a:rPr>
              <a:t>Freiheit</a:t>
            </a:r>
            <a:r>
              <a:rPr lang="en-US" sz="2000" dirty="0">
                <a:solidFill>
                  <a:srgbClr val="115076"/>
                </a:solidFill>
              </a:rPr>
              <a:t> </a:t>
            </a:r>
            <a:r>
              <a:rPr lang="en-US" sz="2000" dirty="0" err="1">
                <a:solidFill>
                  <a:srgbClr val="115076"/>
                </a:solidFill>
              </a:rPr>
              <a:t>haben</a:t>
            </a:r>
            <a:r>
              <a:rPr lang="en-US" sz="2000" dirty="0">
                <a:solidFill>
                  <a:srgbClr val="115076"/>
                </a:solidFill>
              </a:rPr>
              <a:t>.</a:t>
            </a:r>
            <a:endParaRPr lang="en-GB" sz="2000" dirty="0">
              <a:solidFill>
                <a:srgbClr val="115076"/>
              </a:solidFill>
            </a:endParaRPr>
          </a:p>
        </p:txBody>
      </p:sp>
      <p:sp>
        <p:nvSpPr>
          <p:cNvPr id="29" name="Speech Bubble: Rectangle with Corners Rounded 28">
            <a:extLst>
              <a:ext uri="{FF2B5EF4-FFF2-40B4-BE49-F238E27FC236}">
                <a16:creationId xmlns:a16="http://schemas.microsoft.com/office/drawing/2014/main" id="{87EC61BF-F2FD-4CEA-8588-02042EB7BB45}"/>
              </a:ext>
            </a:extLst>
          </p:cNvPr>
          <p:cNvSpPr/>
          <p:nvPr/>
        </p:nvSpPr>
        <p:spPr>
          <a:xfrm>
            <a:off x="136189" y="3439375"/>
            <a:ext cx="5563966"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2. </a:t>
            </a:r>
            <a:endParaRPr lang="en-GB" sz="2000" dirty="0">
              <a:solidFill>
                <a:srgbClr val="115076"/>
              </a:solidFill>
            </a:endParaRPr>
          </a:p>
        </p:txBody>
      </p:sp>
      <p:sp>
        <p:nvSpPr>
          <p:cNvPr id="30" name="Rectangle 29">
            <a:extLst>
              <a:ext uri="{FF2B5EF4-FFF2-40B4-BE49-F238E27FC236}">
                <a16:creationId xmlns:a16="http://schemas.microsoft.com/office/drawing/2014/main" id="{32A03E81-B2F4-45D7-AEF4-1AE10E697177}"/>
              </a:ext>
            </a:extLst>
          </p:cNvPr>
          <p:cNvSpPr/>
          <p:nvPr/>
        </p:nvSpPr>
        <p:spPr>
          <a:xfrm>
            <a:off x="814754" y="4874700"/>
            <a:ext cx="4719147" cy="707886"/>
          </a:xfrm>
          <a:prstGeom prst="rect">
            <a:avLst/>
          </a:prstGeom>
        </p:spPr>
        <p:txBody>
          <a:bodyPr wrap="square">
            <a:spAutoFit/>
          </a:bodyPr>
          <a:lstStyle/>
          <a:p>
            <a:pPr lvl="0"/>
            <a:r>
              <a:rPr lang="en-US" sz="2000" dirty="0">
                <a:solidFill>
                  <a:srgbClr val="115076"/>
                </a:solidFill>
              </a:rPr>
              <a:t>…</a:t>
            </a:r>
            <a:r>
              <a:rPr lang="en-US" sz="2000" dirty="0" err="1">
                <a:solidFill>
                  <a:srgbClr val="115076"/>
                </a:solidFill>
              </a:rPr>
              <a:t>mindestens</a:t>
            </a:r>
            <a:r>
              <a:rPr lang="en-US" sz="2000" dirty="0">
                <a:solidFill>
                  <a:srgbClr val="115076"/>
                </a:solidFill>
              </a:rPr>
              <a:t> 20 Kilometer </a:t>
            </a:r>
            <a:r>
              <a:rPr lang="en-US" sz="2000" dirty="0" err="1">
                <a:solidFill>
                  <a:srgbClr val="115076"/>
                </a:solidFill>
              </a:rPr>
              <a:t>zu</a:t>
            </a:r>
            <a:r>
              <a:rPr lang="en-US" sz="2000" dirty="0">
                <a:solidFill>
                  <a:srgbClr val="115076"/>
                </a:solidFill>
              </a:rPr>
              <a:t> </a:t>
            </a:r>
            <a:r>
              <a:rPr lang="en-US" sz="2000" dirty="0" err="1">
                <a:solidFill>
                  <a:srgbClr val="115076"/>
                </a:solidFill>
              </a:rPr>
              <a:t>laufen</a:t>
            </a:r>
            <a:r>
              <a:rPr lang="en-US" sz="2000" dirty="0">
                <a:solidFill>
                  <a:srgbClr val="115076"/>
                </a:solidFill>
              </a:rPr>
              <a:t>.</a:t>
            </a:r>
          </a:p>
          <a:p>
            <a:pPr lvl="0"/>
            <a:r>
              <a:rPr lang="en-US" sz="2000" dirty="0">
                <a:solidFill>
                  <a:srgbClr val="115076"/>
                </a:solidFill>
              </a:rPr>
              <a:t>…um die </a:t>
            </a:r>
            <a:r>
              <a:rPr lang="en-US" sz="2000" dirty="0" err="1">
                <a:solidFill>
                  <a:srgbClr val="115076"/>
                </a:solidFill>
              </a:rPr>
              <a:t>halbe</a:t>
            </a:r>
            <a:r>
              <a:rPr lang="en-US" sz="2000" dirty="0">
                <a:solidFill>
                  <a:srgbClr val="115076"/>
                </a:solidFill>
              </a:rPr>
              <a:t> Welt </a:t>
            </a:r>
            <a:r>
              <a:rPr lang="en-US" sz="2000" dirty="0" err="1">
                <a:solidFill>
                  <a:srgbClr val="115076"/>
                </a:solidFill>
              </a:rPr>
              <a:t>fahren</a:t>
            </a:r>
            <a:r>
              <a:rPr lang="en-US" sz="2000" dirty="0">
                <a:solidFill>
                  <a:srgbClr val="115076"/>
                </a:solidFill>
              </a:rPr>
              <a:t>.</a:t>
            </a:r>
            <a:endParaRPr lang="en-GB" sz="2000" dirty="0">
              <a:solidFill>
                <a:srgbClr val="115076"/>
              </a:solidFill>
            </a:endParaRPr>
          </a:p>
        </p:txBody>
      </p:sp>
      <p:sp>
        <p:nvSpPr>
          <p:cNvPr id="32" name="Speech Bubble: Rectangle with Corners Rounded 31">
            <a:extLst>
              <a:ext uri="{FF2B5EF4-FFF2-40B4-BE49-F238E27FC236}">
                <a16:creationId xmlns:a16="http://schemas.microsoft.com/office/drawing/2014/main" id="{39720641-03C0-4E20-8059-2F0D124EA33F}"/>
              </a:ext>
            </a:extLst>
          </p:cNvPr>
          <p:cNvSpPr/>
          <p:nvPr/>
        </p:nvSpPr>
        <p:spPr>
          <a:xfrm>
            <a:off x="136189" y="4874700"/>
            <a:ext cx="5563966"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3. </a:t>
            </a:r>
            <a:endParaRPr lang="en-GB" sz="2000" dirty="0">
              <a:solidFill>
                <a:srgbClr val="115076"/>
              </a:solidFill>
            </a:endParaRPr>
          </a:p>
        </p:txBody>
      </p:sp>
      <p:sp>
        <p:nvSpPr>
          <p:cNvPr id="34" name="Speech Bubble: Rectangle with Corners Rounded 33">
            <a:extLst>
              <a:ext uri="{FF2B5EF4-FFF2-40B4-BE49-F238E27FC236}">
                <a16:creationId xmlns:a16="http://schemas.microsoft.com/office/drawing/2014/main" id="{C65CC2BD-B2D7-4933-B8AE-6C2DED3369F3}"/>
              </a:ext>
            </a:extLst>
          </p:cNvPr>
          <p:cNvSpPr/>
          <p:nvPr/>
        </p:nvSpPr>
        <p:spPr>
          <a:xfrm>
            <a:off x="136188" y="1983473"/>
            <a:ext cx="5563967"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1. </a:t>
            </a:r>
            <a:endParaRPr lang="en-GB" sz="2000" dirty="0">
              <a:solidFill>
                <a:srgbClr val="115076"/>
              </a:solidFill>
            </a:endParaRPr>
          </a:p>
        </p:txBody>
      </p:sp>
      <p:sp>
        <p:nvSpPr>
          <p:cNvPr id="35" name="Rectangle 34">
            <a:extLst>
              <a:ext uri="{FF2B5EF4-FFF2-40B4-BE49-F238E27FC236}">
                <a16:creationId xmlns:a16="http://schemas.microsoft.com/office/drawing/2014/main" id="{BD0BCF14-046C-4E05-8C9F-C328638FB6A7}"/>
              </a:ext>
            </a:extLst>
          </p:cNvPr>
          <p:cNvSpPr/>
          <p:nvPr/>
        </p:nvSpPr>
        <p:spPr>
          <a:xfrm>
            <a:off x="6645964" y="1980140"/>
            <a:ext cx="3989103" cy="707886"/>
          </a:xfrm>
          <a:prstGeom prst="rect">
            <a:avLst/>
          </a:prstGeom>
        </p:spPr>
        <p:txBody>
          <a:bodyPr wrap="square">
            <a:spAutoFit/>
          </a:bodyPr>
          <a:lstStyle/>
          <a:p>
            <a:pPr lvl="0"/>
            <a:r>
              <a:rPr lang="en-US" sz="2000" dirty="0">
                <a:solidFill>
                  <a:srgbClr val="115076"/>
                </a:solidFill>
              </a:rPr>
              <a:t>…</a:t>
            </a:r>
            <a:r>
              <a:rPr lang="en-US" sz="2000" dirty="0" err="1">
                <a:solidFill>
                  <a:srgbClr val="115076"/>
                </a:solidFill>
              </a:rPr>
              <a:t>groß</a:t>
            </a:r>
            <a:r>
              <a:rPr lang="en-US" sz="2000" dirty="0">
                <a:solidFill>
                  <a:srgbClr val="115076"/>
                </a:solidFill>
              </a:rPr>
              <a:t> und stark sein.</a:t>
            </a:r>
          </a:p>
          <a:p>
            <a:pPr lvl="0"/>
            <a:r>
              <a:rPr lang="en-US" sz="2000" dirty="0">
                <a:solidFill>
                  <a:srgbClr val="115076"/>
                </a:solidFill>
              </a:rPr>
              <a:t>…</a:t>
            </a:r>
            <a:r>
              <a:rPr lang="en-US" sz="2000" dirty="0" err="1">
                <a:solidFill>
                  <a:srgbClr val="115076"/>
                </a:solidFill>
              </a:rPr>
              <a:t>Muskeln</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entwickeln</a:t>
            </a:r>
            <a:r>
              <a:rPr lang="en-US" sz="2000" dirty="0">
                <a:solidFill>
                  <a:srgbClr val="115076"/>
                </a:solidFill>
              </a:rPr>
              <a:t>.</a:t>
            </a:r>
            <a:endParaRPr lang="en-GB" sz="2000" dirty="0">
              <a:solidFill>
                <a:srgbClr val="115076"/>
              </a:solidFill>
            </a:endParaRPr>
          </a:p>
        </p:txBody>
      </p:sp>
      <p:sp>
        <p:nvSpPr>
          <p:cNvPr id="36" name="Rectangle 35">
            <a:extLst>
              <a:ext uri="{FF2B5EF4-FFF2-40B4-BE49-F238E27FC236}">
                <a16:creationId xmlns:a16="http://schemas.microsoft.com/office/drawing/2014/main" id="{1658B861-5052-41C9-ABB5-A2508FEC0DD9}"/>
              </a:ext>
            </a:extLst>
          </p:cNvPr>
          <p:cNvSpPr/>
          <p:nvPr/>
        </p:nvSpPr>
        <p:spPr>
          <a:xfrm>
            <a:off x="6798365" y="3427381"/>
            <a:ext cx="4885401" cy="707886"/>
          </a:xfrm>
          <a:prstGeom prst="rect">
            <a:avLst/>
          </a:prstGeom>
        </p:spPr>
        <p:txBody>
          <a:bodyPr wrap="square">
            <a:spAutoFit/>
          </a:bodyPr>
          <a:lstStyle/>
          <a:p>
            <a:pPr lvl="0"/>
            <a:r>
              <a:rPr lang="en-US" sz="2000" dirty="0">
                <a:solidFill>
                  <a:srgbClr val="115076"/>
                </a:solidFill>
              </a:rPr>
              <a:t>…</a:t>
            </a:r>
            <a:r>
              <a:rPr lang="en-US" sz="2000" dirty="0" err="1">
                <a:solidFill>
                  <a:srgbClr val="115076"/>
                </a:solidFill>
              </a:rPr>
              <a:t>einige</a:t>
            </a:r>
            <a:r>
              <a:rPr lang="en-US" sz="2000" dirty="0">
                <a:solidFill>
                  <a:srgbClr val="115076"/>
                </a:solidFill>
              </a:rPr>
              <a:t> Reisen auf </a:t>
            </a:r>
            <a:r>
              <a:rPr lang="en-US" sz="2000" dirty="0" err="1">
                <a:solidFill>
                  <a:srgbClr val="115076"/>
                </a:solidFill>
              </a:rPr>
              <a:t>Inseln</a:t>
            </a:r>
            <a:r>
              <a:rPr lang="en-US" sz="2000" dirty="0">
                <a:solidFill>
                  <a:srgbClr val="115076"/>
                </a:solidFill>
              </a:rPr>
              <a:t> </a:t>
            </a:r>
            <a:r>
              <a:rPr lang="en-US" sz="2000" dirty="0" err="1">
                <a:solidFill>
                  <a:srgbClr val="115076"/>
                </a:solidFill>
              </a:rPr>
              <a:t>machen</a:t>
            </a:r>
            <a:r>
              <a:rPr lang="en-US" sz="2000" dirty="0">
                <a:solidFill>
                  <a:srgbClr val="115076"/>
                </a:solidFill>
              </a:rPr>
              <a:t>.</a:t>
            </a:r>
          </a:p>
          <a:p>
            <a:pPr lvl="0"/>
            <a:r>
              <a:rPr lang="en-US" sz="2000" dirty="0">
                <a:solidFill>
                  <a:srgbClr val="115076"/>
                </a:solidFill>
              </a:rPr>
              <a:t>…</a:t>
            </a:r>
            <a:r>
              <a:rPr lang="en-US" sz="2000" dirty="0" err="1">
                <a:solidFill>
                  <a:srgbClr val="115076"/>
                </a:solidFill>
              </a:rPr>
              <a:t>Singen</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üben</a:t>
            </a:r>
            <a:r>
              <a:rPr lang="en-US" sz="2000" dirty="0">
                <a:solidFill>
                  <a:srgbClr val="115076"/>
                </a:solidFill>
              </a:rPr>
              <a:t>.</a:t>
            </a:r>
            <a:endParaRPr lang="en-GB" sz="2000" dirty="0">
              <a:solidFill>
                <a:srgbClr val="115076"/>
              </a:solidFill>
            </a:endParaRPr>
          </a:p>
        </p:txBody>
      </p:sp>
      <p:sp>
        <p:nvSpPr>
          <p:cNvPr id="37" name="Speech Bubble: Rectangle with Corners Rounded 36">
            <a:extLst>
              <a:ext uri="{FF2B5EF4-FFF2-40B4-BE49-F238E27FC236}">
                <a16:creationId xmlns:a16="http://schemas.microsoft.com/office/drawing/2014/main" id="{2E12E32D-7DBC-4210-87A9-307D1018B7DE}"/>
              </a:ext>
            </a:extLst>
          </p:cNvPr>
          <p:cNvSpPr/>
          <p:nvPr/>
        </p:nvSpPr>
        <p:spPr>
          <a:xfrm>
            <a:off x="6119800" y="3427381"/>
            <a:ext cx="5672177"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a:t>
            </a:r>
            <a:endParaRPr lang="en-GB" sz="2000" dirty="0">
              <a:solidFill>
                <a:srgbClr val="115076"/>
              </a:solidFill>
            </a:endParaRPr>
          </a:p>
        </p:txBody>
      </p:sp>
      <p:sp>
        <p:nvSpPr>
          <p:cNvPr id="38" name="Rectangle 37">
            <a:extLst>
              <a:ext uri="{FF2B5EF4-FFF2-40B4-BE49-F238E27FC236}">
                <a16:creationId xmlns:a16="http://schemas.microsoft.com/office/drawing/2014/main" id="{C81812C1-5FB4-4735-9C2D-968E2F0DE871}"/>
              </a:ext>
            </a:extLst>
          </p:cNvPr>
          <p:cNvSpPr/>
          <p:nvPr/>
        </p:nvSpPr>
        <p:spPr>
          <a:xfrm>
            <a:off x="6798365" y="4862706"/>
            <a:ext cx="4578881" cy="707886"/>
          </a:xfrm>
          <a:prstGeom prst="rect">
            <a:avLst/>
          </a:prstGeom>
        </p:spPr>
        <p:txBody>
          <a:bodyPr wrap="square">
            <a:spAutoFit/>
          </a:bodyPr>
          <a:lstStyle/>
          <a:p>
            <a:pPr lvl="0"/>
            <a:r>
              <a:rPr lang="en-US" sz="2000" dirty="0">
                <a:solidFill>
                  <a:srgbClr val="115076"/>
                </a:solidFill>
              </a:rPr>
              <a:t>…</a:t>
            </a:r>
            <a:r>
              <a:rPr lang="en-US" sz="2000" dirty="0" err="1">
                <a:solidFill>
                  <a:srgbClr val="115076"/>
                </a:solidFill>
              </a:rPr>
              <a:t>eines</a:t>
            </a:r>
            <a:r>
              <a:rPr lang="en-US" sz="2000" dirty="0">
                <a:solidFill>
                  <a:srgbClr val="115076"/>
                </a:solidFill>
              </a:rPr>
              <a:t> </a:t>
            </a:r>
            <a:r>
              <a:rPr lang="en-US" sz="2000" dirty="0" err="1">
                <a:solidFill>
                  <a:srgbClr val="115076"/>
                </a:solidFill>
              </a:rPr>
              <a:t>Tages</a:t>
            </a:r>
            <a:r>
              <a:rPr lang="en-US" sz="2000" dirty="0">
                <a:solidFill>
                  <a:srgbClr val="115076"/>
                </a:solidFill>
              </a:rPr>
              <a:t> Kinder </a:t>
            </a:r>
            <a:r>
              <a:rPr lang="en-US" sz="2000" dirty="0" err="1">
                <a:solidFill>
                  <a:srgbClr val="115076"/>
                </a:solidFill>
              </a:rPr>
              <a:t>zu</a:t>
            </a:r>
            <a:r>
              <a:rPr lang="en-US" sz="2000" dirty="0">
                <a:solidFill>
                  <a:srgbClr val="115076"/>
                </a:solidFill>
              </a:rPr>
              <a:t> </a:t>
            </a:r>
            <a:r>
              <a:rPr lang="en-US" sz="2000" dirty="0" err="1">
                <a:solidFill>
                  <a:srgbClr val="115076"/>
                </a:solidFill>
              </a:rPr>
              <a:t>haben</a:t>
            </a:r>
            <a:r>
              <a:rPr lang="en-US" sz="2000" dirty="0">
                <a:solidFill>
                  <a:srgbClr val="115076"/>
                </a:solidFill>
              </a:rPr>
              <a:t>.</a:t>
            </a:r>
            <a:br>
              <a:rPr lang="en-US" sz="2000" dirty="0">
                <a:solidFill>
                  <a:srgbClr val="115076"/>
                </a:solidFill>
              </a:rPr>
            </a:br>
            <a:r>
              <a:rPr lang="en-US" sz="2000" dirty="0">
                <a:solidFill>
                  <a:srgbClr val="115076"/>
                </a:solidFill>
              </a:rPr>
              <a:t>…</a:t>
            </a:r>
            <a:r>
              <a:rPr lang="en-US" sz="2000" dirty="0" err="1">
                <a:solidFill>
                  <a:srgbClr val="115076"/>
                </a:solidFill>
              </a:rPr>
              <a:t>nach</a:t>
            </a:r>
            <a:r>
              <a:rPr lang="en-US" sz="2000" dirty="0">
                <a:solidFill>
                  <a:srgbClr val="115076"/>
                </a:solidFill>
              </a:rPr>
              <a:t> Deutschland </a:t>
            </a:r>
            <a:r>
              <a:rPr lang="en-US" sz="2000" dirty="0" err="1">
                <a:solidFill>
                  <a:srgbClr val="115076"/>
                </a:solidFill>
              </a:rPr>
              <a:t>fahren</a:t>
            </a:r>
            <a:r>
              <a:rPr lang="en-US" sz="2000" dirty="0">
                <a:solidFill>
                  <a:srgbClr val="115076"/>
                </a:solidFill>
              </a:rPr>
              <a:t>.</a:t>
            </a:r>
            <a:endParaRPr lang="en-GB" sz="2000" dirty="0">
              <a:solidFill>
                <a:srgbClr val="115076"/>
              </a:solidFill>
            </a:endParaRPr>
          </a:p>
        </p:txBody>
      </p:sp>
      <p:sp>
        <p:nvSpPr>
          <p:cNvPr id="39" name="Speech Bubble: Rectangle with Corners Rounded 38">
            <a:extLst>
              <a:ext uri="{FF2B5EF4-FFF2-40B4-BE49-F238E27FC236}">
                <a16:creationId xmlns:a16="http://schemas.microsoft.com/office/drawing/2014/main" id="{C7831AB0-016F-4FBC-9BD4-0DF541A647CD}"/>
              </a:ext>
            </a:extLst>
          </p:cNvPr>
          <p:cNvSpPr/>
          <p:nvPr/>
        </p:nvSpPr>
        <p:spPr>
          <a:xfrm>
            <a:off x="6119800" y="4862706"/>
            <a:ext cx="5672177"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6. </a:t>
            </a:r>
            <a:endParaRPr lang="en-GB" sz="2000" dirty="0">
              <a:solidFill>
                <a:srgbClr val="115076"/>
              </a:solidFill>
            </a:endParaRPr>
          </a:p>
        </p:txBody>
      </p:sp>
      <p:sp>
        <p:nvSpPr>
          <p:cNvPr id="40" name="Speech Bubble: Rectangle with Corners Rounded 39">
            <a:extLst>
              <a:ext uri="{FF2B5EF4-FFF2-40B4-BE49-F238E27FC236}">
                <a16:creationId xmlns:a16="http://schemas.microsoft.com/office/drawing/2014/main" id="{E8A75E98-4DD1-43E1-A87F-E1B2744F6EF0}"/>
              </a:ext>
            </a:extLst>
          </p:cNvPr>
          <p:cNvSpPr/>
          <p:nvPr/>
        </p:nvSpPr>
        <p:spPr>
          <a:xfrm>
            <a:off x="6119800" y="1971479"/>
            <a:ext cx="5672177"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4. </a:t>
            </a:r>
            <a:endParaRPr lang="en-GB" sz="2000" dirty="0">
              <a:solidFill>
                <a:srgbClr val="115076"/>
              </a:solidFill>
            </a:endParaRPr>
          </a:p>
        </p:txBody>
      </p:sp>
    </p:spTree>
    <p:extLst>
      <p:ext uri="{BB962C8B-B14F-4D97-AF65-F5344CB8AC3E}">
        <p14:creationId xmlns:p14="http://schemas.microsoft.com/office/powerpoint/2010/main" val="98625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animBg="1"/>
      <p:bldP spid="30" grpId="0"/>
      <p:bldP spid="32" grpId="0" animBg="1"/>
      <p:bldP spid="34" grpId="0" animBg="1"/>
      <p:bldP spid="35" grpId="0"/>
      <p:bldP spid="36" grpId="0"/>
      <p:bldP spid="37" grpId="0" animBg="1"/>
      <p:bldP spid="38" grpId="0"/>
      <p:bldP spid="39" grpId="0" animBg="1"/>
      <p:bldP spid="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94129" y="294041"/>
            <a:ext cx="6373906" cy="707849"/>
          </a:xfrm>
        </p:spPr>
        <p:txBody>
          <a:bodyPr>
            <a:normAutofit fontScale="90000"/>
          </a:bodyPr>
          <a:lstStyle/>
          <a:p>
            <a:r>
              <a:rPr lang="en-GB" sz="3600" b="1" dirty="0">
                <a:solidFill>
                  <a:schemeClr val="bg1"/>
                </a:solidFill>
              </a:rPr>
              <a:t>Was </a:t>
            </a:r>
            <a:r>
              <a:rPr lang="en-GB" sz="3600" b="1" dirty="0" err="1">
                <a:solidFill>
                  <a:schemeClr val="bg1"/>
                </a:solidFill>
              </a:rPr>
              <a:t>sind</a:t>
            </a:r>
            <a:r>
              <a:rPr lang="en-GB" sz="3600" b="1" dirty="0">
                <a:solidFill>
                  <a:schemeClr val="bg1"/>
                </a:solidFill>
              </a:rPr>
              <a:t> </a:t>
            </a:r>
            <a:r>
              <a:rPr lang="en-GB" sz="3600" b="1" dirty="0" err="1">
                <a:solidFill>
                  <a:schemeClr val="bg1"/>
                </a:solidFill>
              </a:rPr>
              <a:t>deine</a:t>
            </a:r>
            <a:r>
              <a:rPr lang="en-GB" sz="3600" b="1" dirty="0">
                <a:solidFill>
                  <a:schemeClr val="bg1"/>
                </a:solidFill>
              </a:rPr>
              <a:t> </a:t>
            </a:r>
            <a:r>
              <a:rPr lang="en-GB" sz="3600" b="1" dirty="0" err="1">
                <a:solidFill>
                  <a:schemeClr val="bg1"/>
                </a:solidFill>
              </a:rPr>
              <a:t>Zukunftspläne</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5235"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C544D00B-88C8-4DA0-9493-7FFABB56AA8A}"/>
              </a:ext>
            </a:extLst>
          </p:cNvPr>
          <p:cNvSpPr txBox="1"/>
          <p:nvPr/>
        </p:nvSpPr>
        <p:spPr>
          <a:xfrm>
            <a:off x="48964" y="1271471"/>
            <a:ext cx="61494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beginnt</a:t>
            </a:r>
            <a:r>
              <a:rPr lang="en-US" sz="2000" dirty="0">
                <a:solidFill>
                  <a:srgbClr val="4472C4">
                    <a:lumMod val="50000"/>
                  </a:srgbClr>
                </a:solidFill>
                <a:latin typeface="Century Gothic" panose="020F0302020204030204"/>
              </a:rPr>
              <a: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1" name="TextBox 20">
            <a:extLst>
              <a:ext uri="{FF2B5EF4-FFF2-40B4-BE49-F238E27FC236}">
                <a16:creationId xmlns:a16="http://schemas.microsoft.com/office/drawing/2014/main" id="{805F8797-DD4D-4221-8246-A892647A6AEC}"/>
              </a:ext>
            </a:extLst>
          </p:cNvPr>
          <p:cNvSpPr txBox="1"/>
          <p:nvPr/>
        </p:nvSpPr>
        <p:spPr>
          <a:xfrm>
            <a:off x="2487939" y="1288049"/>
            <a:ext cx="61494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Satzendung</a:t>
            </a:r>
            <a:r>
              <a:rPr lang="en-US" sz="2000" dirty="0">
                <a:solidFill>
                  <a:srgbClr val="4472C4">
                    <a:lumMod val="50000"/>
                  </a:srgbClr>
                </a:solidFill>
                <a:latin typeface="Century Gothic" panose="020F0302020204030204"/>
              </a:rPr>
              <a: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3" name="Rectangle 22">
            <a:extLst>
              <a:ext uri="{FF2B5EF4-FFF2-40B4-BE49-F238E27FC236}">
                <a16:creationId xmlns:a16="http://schemas.microsoft.com/office/drawing/2014/main" id="{2C171E0B-1CFB-4978-A5FB-2965D3CD054F}"/>
              </a:ext>
            </a:extLst>
          </p:cNvPr>
          <p:cNvSpPr/>
          <p:nvPr/>
        </p:nvSpPr>
        <p:spPr>
          <a:xfrm>
            <a:off x="662353" y="1992134"/>
            <a:ext cx="3989103" cy="707886"/>
          </a:xfrm>
          <a:prstGeom prst="rect">
            <a:avLst/>
          </a:prstGeom>
        </p:spPr>
        <p:txBody>
          <a:bodyPr wrap="square">
            <a:spAutoFit/>
          </a:bodyPr>
          <a:lstStyle/>
          <a:p>
            <a:pPr lvl="0"/>
            <a:r>
              <a:rPr lang="en-US" sz="2000" dirty="0">
                <a:solidFill>
                  <a:srgbClr val="115076"/>
                </a:solidFill>
              </a:rPr>
              <a:t>…</a:t>
            </a:r>
            <a:r>
              <a:rPr lang="en-US" sz="2000" dirty="0" err="1">
                <a:solidFill>
                  <a:srgbClr val="115076"/>
                </a:solidFill>
              </a:rPr>
              <a:t>eine</a:t>
            </a:r>
            <a:r>
              <a:rPr lang="en-US" sz="2000" dirty="0">
                <a:solidFill>
                  <a:srgbClr val="115076"/>
                </a:solidFill>
              </a:rPr>
              <a:t> </a:t>
            </a:r>
            <a:r>
              <a:rPr lang="en-US" sz="2000" dirty="0" err="1">
                <a:solidFill>
                  <a:srgbClr val="115076"/>
                </a:solidFill>
              </a:rPr>
              <a:t>Reise</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machen</a:t>
            </a:r>
            <a:r>
              <a:rPr lang="en-US" sz="2000" dirty="0">
                <a:solidFill>
                  <a:srgbClr val="115076"/>
                </a:solidFill>
              </a:rPr>
              <a:t>.</a:t>
            </a:r>
          </a:p>
          <a:p>
            <a:pPr lvl="0"/>
            <a:r>
              <a:rPr lang="en-US" sz="2000" dirty="0">
                <a:solidFill>
                  <a:srgbClr val="115076"/>
                </a:solidFill>
              </a:rPr>
              <a:t>…</a:t>
            </a:r>
            <a:r>
              <a:rPr lang="en-US" sz="2000" dirty="0" err="1">
                <a:solidFill>
                  <a:srgbClr val="115076"/>
                </a:solidFill>
              </a:rPr>
              <a:t>ans</a:t>
            </a:r>
            <a:r>
              <a:rPr lang="en-US" sz="2000" dirty="0">
                <a:solidFill>
                  <a:srgbClr val="115076"/>
                </a:solidFill>
              </a:rPr>
              <a:t> Meer </a:t>
            </a:r>
            <a:r>
              <a:rPr lang="en-US" sz="2000" dirty="0" err="1">
                <a:solidFill>
                  <a:srgbClr val="115076"/>
                </a:solidFill>
              </a:rPr>
              <a:t>fahren</a:t>
            </a:r>
            <a:r>
              <a:rPr lang="en-US" sz="2000" dirty="0">
                <a:solidFill>
                  <a:srgbClr val="115076"/>
                </a:solidFill>
              </a:rPr>
              <a:t>.</a:t>
            </a:r>
            <a:endParaRPr lang="en-GB" sz="2000" dirty="0">
              <a:solidFill>
                <a:srgbClr val="115076"/>
              </a:solidFill>
            </a:endParaRPr>
          </a:p>
        </p:txBody>
      </p:sp>
      <p:sp>
        <p:nvSpPr>
          <p:cNvPr id="26" name="Rectangle 25">
            <a:extLst>
              <a:ext uri="{FF2B5EF4-FFF2-40B4-BE49-F238E27FC236}">
                <a16:creationId xmlns:a16="http://schemas.microsoft.com/office/drawing/2014/main" id="{89EC5F30-9D24-4D12-9AF8-7D313ACD0EF1}"/>
              </a:ext>
            </a:extLst>
          </p:cNvPr>
          <p:cNvSpPr/>
          <p:nvPr/>
        </p:nvSpPr>
        <p:spPr>
          <a:xfrm>
            <a:off x="527724" y="3448036"/>
            <a:ext cx="5191920" cy="1015663"/>
          </a:xfrm>
          <a:prstGeom prst="rect">
            <a:avLst/>
          </a:prstGeom>
        </p:spPr>
        <p:txBody>
          <a:bodyPr wrap="square">
            <a:spAutoFit/>
          </a:bodyPr>
          <a:lstStyle/>
          <a:p>
            <a:pPr lvl="0"/>
            <a:r>
              <a:rPr lang="en-US" sz="2000" dirty="0">
                <a:solidFill>
                  <a:srgbClr val="115076"/>
                </a:solidFill>
              </a:rPr>
              <a:t>… </a:t>
            </a:r>
            <a:r>
              <a:rPr lang="en-US" sz="2000" dirty="0" err="1">
                <a:solidFill>
                  <a:srgbClr val="115076"/>
                </a:solidFill>
              </a:rPr>
              <a:t>einen</a:t>
            </a:r>
            <a:r>
              <a:rPr lang="en-US" sz="2000" dirty="0">
                <a:solidFill>
                  <a:srgbClr val="115076"/>
                </a:solidFill>
              </a:rPr>
              <a:t> </a:t>
            </a:r>
            <a:r>
              <a:rPr lang="en-US" sz="2000" dirty="0" err="1">
                <a:solidFill>
                  <a:srgbClr val="115076"/>
                </a:solidFill>
              </a:rPr>
              <a:t>Lebenspartner</a:t>
            </a:r>
            <a:r>
              <a:rPr lang="en-US" sz="2000" dirty="0">
                <a:solidFill>
                  <a:srgbClr val="115076"/>
                </a:solidFill>
              </a:rPr>
              <a:t> /</a:t>
            </a:r>
            <a:br>
              <a:rPr lang="en-US" sz="2000" dirty="0">
                <a:solidFill>
                  <a:srgbClr val="115076"/>
                </a:solidFill>
              </a:rPr>
            </a:br>
            <a:r>
              <a:rPr lang="en-US" sz="2000" dirty="0" err="1">
                <a:solidFill>
                  <a:srgbClr val="115076"/>
                </a:solidFill>
              </a:rPr>
              <a:t>eine</a:t>
            </a:r>
            <a:r>
              <a:rPr lang="en-US" sz="2000" dirty="0">
                <a:solidFill>
                  <a:srgbClr val="115076"/>
                </a:solidFill>
              </a:rPr>
              <a:t> </a:t>
            </a:r>
            <a:r>
              <a:rPr lang="en-US" sz="2000" dirty="0" err="1">
                <a:solidFill>
                  <a:srgbClr val="115076"/>
                </a:solidFill>
              </a:rPr>
              <a:t>Lebenspartnerin</a:t>
            </a:r>
            <a:r>
              <a:rPr lang="en-US" sz="2000" dirty="0">
                <a:solidFill>
                  <a:srgbClr val="115076"/>
                </a:solidFill>
              </a:rPr>
              <a:t> </a:t>
            </a:r>
            <a:r>
              <a:rPr lang="en-US" sz="2000" dirty="0" err="1">
                <a:solidFill>
                  <a:srgbClr val="115076"/>
                </a:solidFill>
              </a:rPr>
              <a:t>finden</a:t>
            </a:r>
            <a:r>
              <a:rPr lang="en-US" sz="2000" dirty="0">
                <a:solidFill>
                  <a:srgbClr val="115076"/>
                </a:solidFill>
              </a:rPr>
              <a:t>.</a:t>
            </a:r>
          </a:p>
          <a:p>
            <a:pPr lvl="0"/>
            <a:r>
              <a:rPr lang="en-US" sz="2000" dirty="0">
                <a:solidFill>
                  <a:srgbClr val="115076"/>
                </a:solidFill>
              </a:rPr>
              <a:t>… </a:t>
            </a:r>
            <a:r>
              <a:rPr lang="en-US" sz="2000" dirty="0" err="1">
                <a:solidFill>
                  <a:srgbClr val="115076"/>
                </a:solidFill>
              </a:rPr>
              <a:t>diese</a:t>
            </a:r>
            <a:r>
              <a:rPr lang="en-US" sz="2000" dirty="0">
                <a:solidFill>
                  <a:srgbClr val="115076"/>
                </a:solidFill>
              </a:rPr>
              <a:t> </a:t>
            </a:r>
            <a:r>
              <a:rPr lang="en-US" sz="2000" dirty="0" err="1">
                <a:solidFill>
                  <a:srgbClr val="115076"/>
                </a:solidFill>
              </a:rPr>
              <a:t>Insel</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verlassen</a:t>
            </a:r>
            <a:r>
              <a:rPr lang="en-US" sz="2000" dirty="0">
                <a:solidFill>
                  <a:srgbClr val="115076"/>
                </a:solidFill>
              </a:rPr>
              <a:t>. </a:t>
            </a:r>
            <a:endParaRPr lang="en-GB" sz="2000" dirty="0">
              <a:solidFill>
                <a:srgbClr val="115076"/>
              </a:solidFill>
            </a:endParaRPr>
          </a:p>
        </p:txBody>
      </p:sp>
      <p:sp>
        <p:nvSpPr>
          <p:cNvPr id="29" name="Speech Bubble: Rectangle with Corners Rounded 28">
            <a:extLst>
              <a:ext uri="{FF2B5EF4-FFF2-40B4-BE49-F238E27FC236}">
                <a16:creationId xmlns:a16="http://schemas.microsoft.com/office/drawing/2014/main" id="{87EC61BF-F2FD-4CEA-8588-02042EB7BB45}"/>
              </a:ext>
            </a:extLst>
          </p:cNvPr>
          <p:cNvSpPr/>
          <p:nvPr/>
        </p:nvSpPr>
        <p:spPr>
          <a:xfrm>
            <a:off x="136189" y="3439375"/>
            <a:ext cx="5563966" cy="1024324"/>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2. </a:t>
            </a:r>
            <a:endParaRPr lang="en-GB" sz="2000" dirty="0">
              <a:solidFill>
                <a:srgbClr val="115076"/>
              </a:solidFill>
            </a:endParaRPr>
          </a:p>
        </p:txBody>
      </p:sp>
      <p:sp>
        <p:nvSpPr>
          <p:cNvPr id="30" name="Rectangle 29">
            <a:extLst>
              <a:ext uri="{FF2B5EF4-FFF2-40B4-BE49-F238E27FC236}">
                <a16:creationId xmlns:a16="http://schemas.microsoft.com/office/drawing/2014/main" id="{32A03E81-B2F4-45D7-AEF4-1AE10E697177}"/>
              </a:ext>
            </a:extLst>
          </p:cNvPr>
          <p:cNvSpPr/>
          <p:nvPr/>
        </p:nvSpPr>
        <p:spPr>
          <a:xfrm>
            <a:off x="814754" y="4874700"/>
            <a:ext cx="4719147" cy="707886"/>
          </a:xfrm>
          <a:prstGeom prst="rect">
            <a:avLst/>
          </a:prstGeom>
        </p:spPr>
        <p:txBody>
          <a:bodyPr wrap="square">
            <a:spAutoFit/>
          </a:bodyPr>
          <a:lstStyle/>
          <a:p>
            <a:pPr lvl="0"/>
            <a:r>
              <a:rPr lang="en-US" sz="2000" dirty="0">
                <a:solidFill>
                  <a:srgbClr val="115076"/>
                </a:solidFill>
              </a:rPr>
              <a:t>…die </a:t>
            </a:r>
            <a:r>
              <a:rPr lang="en-US" sz="2000" dirty="0" err="1">
                <a:solidFill>
                  <a:srgbClr val="115076"/>
                </a:solidFill>
              </a:rPr>
              <a:t>Freiheit</a:t>
            </a:r>
            <a:r>
              <a:rPr lang="en-US" sz="2000" dirty="0">
                <a:solidFill>
                  <a:srgbClr val="115076"/>
                </a:solidFill>
              </a:rPr>
              <a:t> </a:t>
            </a:r>
            <a:r>
              <a:rPr lang="en-US" sz="2000" dirty="0" err="1">
                <a:solidFill>
                  <a:srgbClr val="115076"/>
                </a:solidFill>
              </a:rPr>
              <a:t>nicht</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verlieren</a:t>
            </a:r>
            <a:r>
              <a:rPr lang="en-US" sz="2000" dirty="0">
                <a:solidFill>
                  <a:srgbClr val="115076"/>
                </a:solidFill>
              </a:rPr>
              <a:t>.</a:t>
            </a:r>
          </a:p>
          <a:p>
            <a:pPr lvl="0"/>
            <a:r>
              <a:rPr lang="en-US" sz="2000" dirty="0">
                <a:solidFill>
                  <a:srgbClr val="115076"/>
                </a:solidFill>
              </a:rPr>
              <a:t>…die </a:t>
            </a:r>
            <a:r>
              <a:rPr lang="en-US" sz="2000" dirty="0" err="1">
                <a:solidFill>
                  <a:srgbClr val="115076"/>
                </a:solidFill>
              </a:rPr>
              <a:t>Gegenwart</a:t>
            </a:r>
            <a:r>
              <a:rPr lang="en-US" sz="2000" dirty="0">
                <a:solidFill>
                  <a:srgbClr val="115076"/>
                </a:solidFill>
              </a:rPr>
              <a:t> </a:t>
            </a:r>
            <a:r>
              <a:rPr lang="en-US" sz="2000" dirty="0" err="1">
                <a:solidFill>
                  <a:srgbClr val="115076"/>
                </a:solidFill>
              </a:rPr>
              <a:t>nicht</a:t>
            </a:r>
            <a:r>
              <a:rPr lang="en-US" sz="2000" dirty="0">
                <a:solidFill>
                  <a:srgbClr val="115076"/>
                </a:solidFill>
              </a:rPr>
              <a:t> </a:t>
            </a:r>
            <a:r>
              <a:rPr lang="en-US" sz="2000" dirty="0" err="1">
                <a:solidFill>
                  <a:srgbClr val="115076"/>
                </a:solidFill>
              </a:rPr>
              <a:t>vergessen</a:t>
            </a:r>
            <a:r>
              <a:rPr lang="en-US" sz="2000" dirty="0">
                <a:solidFill>
                  <a:srgbClr val="115076"/>
                </a:solidFill>
              </a:rPr>
              <a:t>.</a:t>
            </a:r>
            <a:endParaRPr lang="en-GB" sz="2000" dirty="0">
              <a:solidFill>
                <a:srgbClr val="115076"/>
              </a:solidFill>
            </a:endParaRPr>
          </a:p>
        </p:txBody>
      </p:sp>
      <p:sp>
        <p:nvSpPr>
          <p:cNvPr id="32" name="Speech Bubble: Rectangle with Corners Rounded 31">
            <a:extLst>
              <a:ext uri="{FF2B5EF4-FFF2-40B4-BE49-F238E27FC236}">
                <a16:creationId xmlns:a16="http://schemas.microsoft.com/office/drawing/2014/main" id="{39720641-03C0-4E20-8059-2F0D124EA33F}"/>
              </a:ext>
            </a:extLst>
          </p:cNvPr>
          <p:cNvSpPr/>
          <p:nvPr/>
        </p:nvSpPr>
        <p:spPr>
          <a:xfrm>
            <a:off x="136189" y="4874700"/>
            <a:ext cx="5563966"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3. </a:t>
            </a:r>
            <a:endParaRPr lang="en-GB" sz="2000" dirty="0">
              <a:solidFill>
                <a:srgbClr val="115076"/>
              </a:solidFill>
            </a:endParaRPr>
          </a:p>
        </p:txBody>
      </p:sp>
      <p:sp>
        <p:nvSpPr>
          <p:cNvPr id="34" name="Speech Bubble: Rectangle with Corners Rounded 33">
            <a:extLst>
              <a:ext uri="{FF2B5EF4-FFF2-40B4-BE49-F238E27FC236}">
                <a16:creationId xmlns:a16="http://schemas.microsoft.com/office/drawing/2014/main" id="{C65CC2BD-B2D7-4933-B8AE-6C2DED3369F3}"/>
              </a:ext>
            </a:extLst>
          </p:cNvPr>
          <p:cNvSpPr/>
          <p:nvPr/>
        </p:nvSpPr>
        <p:spPr>
          <a:xfrm>
            <a:off x="136188" y="1983473"/>
            <a:ext cx="5563967"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1. </a:t>
            </a:r>
            <a:endParaRPr lang="en-GB" sz="2000" dirty="0">
              <a:solidFill>
                <a:srgbClr val="115076"/>
              </a:solidFill>
            </a:endParaRPr>
          </a:p>
        </p:txBody>
      </p:sp>
      <p:sp>
        <p:nvSpPr>
          <p:cNvPr id="35" name="Rectangle 34">
            <a:extLst>
              <a:ext uri="{FF2B5EF4-FFF2-40B4-BE49-F238E27FC236}">
                <a16:creationId xmlns:a16="http://schemas.microsoft.com/office/drawing/2014/main" id="{BD0BCF14-046C-4E05-8C9F-C328638FB6A7}"/>
              </a:ext>
            </a:extLst>
          </p:cNvPr>
          <p:cNvSpPr/>
          <p:nvPr/>
        </p:nvSpPr>
        <p:spPr>
          <a:xfrm>
            <a:off x="6645964" y="1980140"/>
            <a:ext cx="5146013" cy="707886"/>
          </a:xfrm>
          <a:prstGeom prst="rect">
            <a:avLst/>
          </a:prstGeom>
        </p:spPr>
        <p:txBody>
          <a:bodyPr wrap="square">
            <a:spAutoFit/>
          </a:bodyPr>
          <a:lstStyle/>
          <a:p>
            <a:pPr lvl="0"/>
            <a:r>
              <a:rPr lang="en-US" sz="2000" dirty="0">
                <a:solidFill>
                  <a:srgbClr val="115076"/>
                </a:solidFill>
              </a:rPr>
              <a:t>…</a:t>
            </a:r>
            <a:r>
              <a:rPr lang="en-US" sz="2000" dirty="0" err="1">
                <a:solidFill>
                  <a:srgbClr val="115076"/>
                </a:solidFill>
              </a:rPr>
              <a:t>einige</a:t>
            </a:r>
            <a:r>
              <a:rPr lang="en-US" sz="2000" dirty="0">
                <a:solidFill>
                  <a:srgbClr val="115076"/>
                </a:solidFill>
              </a:rPr>
              <a:t> </a:t>
            </a:r>
            <a:r>
              <a:rPr lang="en-US" sz="2000" dirty="0" err="1">
                <a:solidFill>
                  <a:srgbClr val="115076"/>
                </a:solidFill>
              </a:rPr>
              <a:t>tolle</a:t>
            </a:r>
            <a:r>
              <a:rPr lang="en-US" sz="2000" dirty="0">
                <a:solidFill>
                  <a:srgbClr val="115076"/>
                </a:solidFill>
              </a:rPr>
              <a:t> </a:t>
            </a:r>
            <a:r>
              <a:rPr lang="en-US" sz="2000" dirty="0" err="1">
                <a:solidFill>
                  <a:srgbClr val="115076"/>
                </a:solidFill>
              </a:rPr>
              <a:t>Erfahrungen</a:t>
            </a:r>
            <a:r>
              <a:rPr lang="en-US" sz="2000" dirty="0">
                <a:solidFill>
                  <a:srgbClr val="115076"/>
                </a:solidFill>
              </a:rPr>
              <a:t> </a:t>
            </a:r>
            <a:r>
              <a:rPr lang="en-US" sz="2000" dirty="0" err="1">
                <a:solidFill>
                  <a:srgbClr val="115076"/>
                </a:solidFill>
              </a:rPr>
              <a:t>machen</a:t>
            </a:r>
            <a:r>
              <a:rPr lang="en-US" sz="2000" dirty="0">
                <a:solidFill>
                  <a:srgbClr val="115076"/>
                </a:solidFill>
              </a:rPr>
              <a:t>.</a:t>
            </a:r>
            <a:br>
              <a:rPr lang="en-US" sz="2000" dirty="0">
                <a:solidFill>
                  <a:srgbClr val="115076"/>
                </a:solidFill>
              </a:rPr>
            </a:br>
            <a:r>
              <a:rPr lang="en-US" sz="2000" dirty="0">
                <a:solidFill>
                  <a:srgbClr val="115076"/>
                </a:solidFill>
              </a:rPr>
              <a:t>… </a:t>
            </a:r>
            <a:r>
              <a:rPr lang="en-US" sz="2000" dirty="0" err="1">
                <a:solidFill>
                  <a:srgbClr val="115076"/>
                </a:solidFill>
              </a:rPr>
              <a:t>einige</a:t>
            </a:r>
            <a:r>
              <a:rPr lang="en-US" sz="2000" dirty="0">
                <a:solidFill>
                  <a:srgbClr val="115076"/>
                </a:solidFill>
              </a:rPr>
              <a:t> </a:t>
            </a:r>
            <a:r>
              <a:rPr lang="en-US" sz="2000" dirty="0" err="1">
                <a:solidFill>
                  <a:srgbClr val="115076"/>
                </a:solidFill>
              </a:rPr>
              <a:t>interessante</a:t>
            </a:r>
            <a:r>
              <a:rPr lang="en-US" sz="2000" dirty="0">
                <a:solidFill>
                  <a:srgbClr val="115076"/>
                </a:solidFill>
              </a:rPr>
              <a:t> Jobs </a:t>
            </a:r>
            <a:r>
              <a:rPr lang="en-US" sz="2000" dirty="0" err="1">
                <a:solidFill>
                  <a:srgbClr val="115076"/>
                </a:solidFill>
              </a:rPr>
              <a:t>zu</a:t>
            </a:r>
            <a:r>
              <a:rPr lang="en-US" sz="2000" dirty="0">
                <a:solidFill>
                  <a:srgbClr val="115076"/>
                </a:solidFill>
              </a:rPr>
              <a:t> </a:t>
            </a:r>
            <a:r>
              <a:rPr lang="en-US" sz="2000" dirty="0" err="1">
                <a:solidFill>
                  <a:srgbClr val="115076"/>
                </a:solidFill>
              </a:rPr>
              <a:t>haben</a:t>
            </a:r>
            <a:endParaRPr lang="en-GB" sz="2000" dirty="0">
              <a:solidFill>
                <a:srgbClr val="115076"/>
              </a:solidFill>
            </a:endParaRPr>
          </a:p>
        </p:txBody>
      </p:sp>
      <p:sp>
        <p:nvSpPr>
          <p:cNvPr id="36" name="Rectangle 35">
            <a:extLst>
              <a:ext uri="{FF2B5EF4-FFF2-40B4-BE49-F238E27FC236}">
                <a16:creationId xmlns:a16="http://schemas.microsoft.com/office/drawing/2014/main" id="{1658B861-5052-41C9-ABB5-A2508FEC0DD9}"/>
              </a:ext>
            </a:extLst>
          </p:cNvPr>
          <p:cNvSpPr/>
          <p:nvPr/>
        </p:nvSpPr>
        <p:spPr>
          <a:xfrm>
            <a:off x="6798365" y="3427381"/>
            <a:ext cx="4885401" cy="707886"/>
          </a:xfrm>
          <a:prstGeom prst="rect">
            <a:avLst/>
          </a:prstGeom>
        </p:spPr>
        <p:txBody>
          <a:bodyPr wrap="square">
            <a:spAutoFit/>
          </a:bodyPr>
          <a:lstStyle/>
          <a:p>
            <a:pPr lvl="0"/>
            <a:r>
              <a:rPr lang="en-US" sz="2000" dirty="0">
                <a:solidFill>
                  <a:srgbClr val="115076"/>
                </a:solidFill>
              </a:rPr>
              <a:t>…die Freunde </a:t>
            </a:r>
            <a:r>
              <a:rPr lang="en-US" sz="2000" dirty="0" err="1">
                <a:solidFill>
                  <a:srgbClr val="115076"/>
                </a:solidFill>
              </a:rPr>
              <a:t>nie</a:t>
            </a:r>
            <a:r>
              <a:rPr lang="en-US" sz="2000" dirty="0">
                <a:solidFill>
                  <a:srgbClr val="115076"/>
                </a:solidFill>
              </a:rPr>
              <a:t> </a:t>
            </a:r>
            <a:r>
              <a:rPr lang="en-US" sz="2000" dirty="0" err="1">
                <a:solidFill>
                  <a:srgbClr val="115076"/>
                </a:solidFill>
              </a:rPr>
              <a:t>verlassen</a:t>
            </a:r>
            <a:r>
              <a:rPr lang="en-US" sz="2000" dirty="0">
                <a:solidFill>
                  <a:srgbClr val="115076"/>
                </a:solidFill>
              </a:rPr>
              <a:t>.</a:t>
            </a:r>
            <a:br>
              <a:rPr lang="en-US" sz="2000" dirty="0">
                <a:solidFill>
                  <a:srgbClr val="115076"/>
                </a:solidFill>
              </a:rPr>
            </a:br>
            <a:r>
              <a:rPr lang="en-US" sz="2000" dirty="0">
                <a:solidFill>
                  <a:srgbClr val="115076"/>
                </a:solidFill>
              </a:rPr>
              <a:t>…</a:t>
            </a:r>
            <a:r>
              <a:rPr lang="en-US" sz="2000" dirty="0" err="1">
                <a:solidFill>
                  <a:srgbClr val="115076"/>
                </a:solidFill>
              </a:rPr>
              <a:t>einen</a:t>
            </a:r>
            <a:r>
              <a:rPr lang="en-US" sz="2000" dirty="0">
                <a:solidFill>
                  <a:srgbClr val="115076"/>
                </a:solidFill>
              </a:rPr>
              <a:t> starken Geist </a:t>
            </a:r>
            <a:r>
              <a:rPr lang="en-US" sz="2000" dirty="0" err="1">
                <a:solidFill>
                  <a:srgbClr val="115076"/>
                </a:solidFill>
              </a:rPr>
              <a:t>zu</a:t>
            </a:r>
            <a:r>
              <a:rPr lang="en-US" sz="2000" dirty="0">
                <a:solidFill>
                  <a:srgbClr val="115076"/>
                </a:solidFill>
              </a:rPr>
              <a:t> </a:t>
            </a:r>
            <a:r>
              <a:rPr lang="en-US" sz="2000" dirty="0" err="1">
                <a:solidFill>
                  <a:srgbClr val="115076"/>
                </a:solidFill>
              </a:rPr>
              <a:t>entwickeln</a:t>
            </a:r>
            <a:r>
              <a:rPr lang="en-US" sz="2000" dirty="0">
                <a:solidFill>
                  <a:srgbClr val="115076"/>
                </a:solidFill>
              </a:rPr>
              <a:t>.</a:t>
            </a:r>
            <a:endParaRPr lang="en-GB" sz="2000" dirty="0">
              <a:solidFill>
                <a:srgbClr val="115076"/>
              </a:solidFill>
            </a:endParaRPr>
          </a:p>
        </p:txBody>
      </p:sp>
      <p:sp>
        <p:nvSpPr>
          <p:cNvPr id="37" name="Speech Bubble: Rectangle with Corners Rounded 36">
            <a:extLst>
              <a:ext uri="{FF2B5EF4-FFF2-40B4-BE49-F238E27FC236}">
                <a16:creationId xmlns:a16="http://schemas.microsoft.com/office/drawing/2014/main" id="{2E12E32D-7DBC-4210-87A9-307D1018B7DE}"/>
              </a:ext>
            </a:extLst>
          </p:cNvPr>
          <p:cNvSpPr/>
          <p:nvPr/>
        </p:nvSpPr>
        <p:spPr>
          <a:xfrm>
            <a:off x="6119800" y="3427381"/>
            <a:ext cx="5672177"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5. </a:t>
            </a:r>
            <a:endParaRPr lang="en-GB" sz="2000" dirty="0">
              <a:solidFill>
                <a:srgbClr val="115076"/>
              </a:solidFill>
            </a:endParaRPr>
          </a:p>
        </p:txBody>
      </p:sp>
      <p:sp>
        <p:nvSpPr>
          <p:cNvPr id="38" name="Rectangle 37">
            <a:extLst>
              <a:ext uri="{FF2B5EF4-FFF2-40B4-BE49-F238E27FC236}">
                <a16:creationId xmlns:a16="http://schemas.microsoft.com/office/drawing/2014/main" id="{C81812C1-5FB4-4735-9C2D-968E2F0DE871}"/>
              </a:ext>
            </a:extLst>
          </p:cNvPr>
          <p:cNvSpPr/>
          <p:nvPr/>
        </p:nvSpPr>
        <p:spPr>
          <a:xfrm>
            <a:off x="6798365" y="4862706"/>
            <a:ext cx="5158962" cy="707886"/>
          </a:xfrm>
          <a:prstGeom prst="rect">
            <a:avLst/>
          </a:prstGeom>
        </p:spPr>
        <p:txBody>
          <a:bodyPr wrap="square">
            <a:spAutoFit/>
          </a:bodyPr>
          <a:lstStyle/>
          <a:p>
            <a:pPr lvl="0"/>
            <a:r>
              <a:rPr lang="en-US" sz="2000" dirty="0">
                <a:solidFill>
                  <a:srgbClr val="115076"/>
                </a:solidFill>
              </a:rPr>
              <a:t>… </a:t>
            </a:r>
            <a:r>
              <a:rPr lang="en-US" sz="2000" dirty="0" err="1">
                <a:solidFill>
                  <a:srgbClr val="115076"/>
                </a:solidFill>
              </a:rPr>
              <a:t>immer</a:t>
            </a:r>
            <a:r>
              <a:rPr lang="en-US" sz="2000" dirty="0">
                <a:solidFill>
                  <a:srgbClr val="115076"/>
                </a:solidFill>
              </a:rPr>
              <a:t> </a:t>
            </a:r>
            <a:r>
              <a:rPr lang="en-US" sz="2000" dirty="0" err="1">
                <a:solidFill>
                  <a:srgbClr val="115076"/>
                </a:solidFill>
              </a:rPr>
              <a:t>eine</a:t>
            </a:r>
            <a:r>
              <a:rPr lang="en-US" sz="2000" dirty="0">
                <a:solidFill>
                  <a:srgbClr val="115076"/>
                </a:solidFill>
              </a:rPr>
              <a:t> </a:t>
            </a:r>
            <a:r>
              <a:rPr lang="en-US" sz="2000" dirty="0" err="1">
                <a:solidFill>
                  <a:srgbClr val="115076"/>
                </a:solidFill>
              </a:rPr>
              <a:t>Bestleistung</a:t>
            </a:r>
            <a:r>
              <a:rPr lang="en-US" sz="2000" dirty="0">
                <a:solidFill>
                  <a:srgbClr val="115076"/>
                </a:solidFill>
              </a:rPr>
              <a:t> </a:t>
            </a:r>
            <a:r>
              <a:rPr lang="en-US" sz="2000" dirty="0" err="1">
                <a:solidFill>
                  <a:srgbClr val="115076"/>
                </a:solidFill>
              </a:rPr>
              <a:t>zu</a:t>
            </a:r>
            <a:r>
              <a:rPr lang="en-US" sz="2000" dirty="0">
                <a:solidFill>
                  <a:srgbClr val="115076"/>
                </a:solidFill>
              </a:rPr>
              <a:t> </a:t>
            </a:r>
            <a:r>
              <a:rPr lang="en-US" sz="2000" dirty="0" err="1">
                <a:solidFill>
                  <a:srgbClr val="115076"/>
                </a:solidFill>
              </a:rPr>
              <a:t>bringen</a:t>
            </a:r>
            <a:r>
              <a:rPr lang="en-US" sz="2000" dirty="0">
                <a:solidFill>
                  <a:srgbClr val="115076"/>
                </a:solidFill>
              </a:rPr>
              <a:t>.</a:t>
            </a:r>
            <a:br>
              <a:rPr lang="en-US" sz="2000" dirty="0">
                <a:solidFill>
                  <a:srgbClr val="115076"/>
                </a:solidFill>
              </a:rPr>
            </a:br>
            <a:r>
              <a:rPr lang="en-US" sz="2000" dirty="0">
                <a:solidFill>
                  <a:srgbClr val="115076"/>
                </a:solidFill>
              </a:rPr>
              <a:t>… die Fitness </a:t>
            </a:r>
            <a:r>
              <a:rPr lang="en-US" sz="2000" dirty="0" err="1">
                <a:solidFill>
                  <a:srgbClr val="115076"/>
                </a:solidFill>
              </a:rPr>
              <a:t>verbessern</a:t>
            </a:r>
            <a:r>
              <a:rPr lang="en-US" sz="2000" dirty="0">
                <a:solidFill>
                  <a:srgbClr val="115076"/>
                </a:solidFill>
              </a:rPr>
              <a:t>.</a:t>
            </a:r>
            <a:endParaRPr lang="en-GB" sz="2000" dirty="0">
              <a:solidFill>
                <a:srgbClr val="115076"/>
              </a:solidFill>
            </a:endParaRPr>
          </a:p>
        </p:txBody>
      </p:sp>
      <p:sp>
        <p:nvSpPr>
          <p:cNvPr id="39" name="Speech Bubble: Rectangle with Corners Rounded 38">
            <a:extLst>
              <a:ext uri="{FF2B5EF4-FFF2-40B4-BE49-F238E27FC236}">
                <a16:creationId xmlns:a16="http://schemas.microsoft.com/office/drawing/2014/main" id="{C7831AB0-016F-4FBC-9BD4-0DF541A647CD}"/>
              </a:ext>
            </a:extLst>
          </p:cNvPr>
          <p:cNvSpPr/>
          <p:nvPr/>
        </p:nvSpPr>
        <p:spPr>
          <a:xfrm>
            <a:off x="6119800" y="4862706"/>
            <a:ext cx="5672177"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6. </a:t>
            </a:r>
            <a:endParaRPr lang="en-GB" sz="2000" dirty="0">
              <a:solidFill>
                <a:srgbClr val="115076"/>
              </a:solidFill>
            </a:endParaRPr>
          </a:p>
        </p:txBody>
      </p:sp>
      <p:sp>
        <p:nvSpPr>
          <p:cNvPr id="40" name="Speech Bubble: Rectangle with Corners Rounded 39">
            <a:extLst>
              <a:ext uri="{FF2B5EF4-FFF2-40B4-BE49-F238E27FC236}">
                <a16:creationId xmlns:a16="http://schemas.microsoft.com/office/drawing/2014/main" id="{E8A75E98-4DD1-43E1-A87F-E1B2744F6EF0}"/>
              </a:ext>
            </a:extLst>
          </p:cNvPr>
          <p:cNvSpPr/>
          <p:nvPr/>
        </p:nvSpPr>
        <p:spPr>
          <a:xfrm>
            <a:off x="6119800" y="1971479"/>
            <a:ext cx="5672177" cy="707886"/>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115076"/>
                </a:solidFill>
              </a:rPr>
              <a:t>4. </a:t>
            </a:r>
            <a:endParaRPr lang="en-GB" sz="2000" dirty="0">
              <a:solidFill>
                <a:srgbClr val="115076"/>
              </a:solidFill>
            </a:endParaRPr>
          </a:p>
        </p:txBody>
      </p:sp>
    </p:spTree>
    <p:extLst>
      <p:ext uri="{BB962C8B-B14F-4D97-AF65-F5344CB8AC3E}">
        <p14:creationId xmlns:p14="http://schemas.microsoft.com/office/powerpoint/2010/main" val="397736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animBg="1"/>
      <p:bldP spid="30" grpId="0"/>
      <p:bldP spid="32" grpId="0" animBg="1"/>
      <p:bldP spid="34" grpId="0" animBg="1"/>
      <p:bldP spid="35" grpId="0"/>
      <p:bldP spid="36" grpId="0"/>
      <p:bldP spid="37" grpId="0" animBg="1"/>
      <p:bldP spid="38" grpId="0"/>
      <p:bldP spid="39" grpId="0" animBg="1"/>
      <p:bldP spid="4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74508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In der </a:t>
            </a:r>
            <a:r>
              <a:rPr lang="en-GB" sz="3600" b="1" dirty="0" err="1">
                <a:solidFill>
                  <a:schemeClr val="bg1"/>
                </a:solidFill>
              </a:rPr>
              <a:t>Zukunft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3556068" y="694559"/>
            <a:ext cx="3745089" cy="461665"/>
          </a:xfrm>
          <a:prstGeom prst="rect">
            <a:avLst/>
          </a:prstGeom>
          <a:noFill/>
        </p:spPr>
        <p:txBody>
          <a:bodyPr wrap="square" rtlCol="0">
            <a:spAutoFit/>
          </a:bodyPr>
          <a:lstStyle/>
          <a:p>
            <a:r>
              <a:rPr lang="en-US" sz="2400" dirty="0" err="1">
                <a:solidFill>
                  <a:schemeClr val="accent5">
                    <a:lumMod val="50000"/>
                  </a:schemeClr>
                </a:solidFill>
              </a:rPr>
              <a:t>Übersetze</a:t>
            </a:r>
            <a:r>
              <a:rPr lang="en-US" sz="2400" dirty="0">
                <a:solidFill>
                  <a:schemeClr val="accent5">
                    <a:lumMod val="50000"/>
                  </a:schemeClr>
                </a:solidFill>
              </a:rPr>
              <a:t> auf Deutsch. </a:t>
            </a:r>
          </a:p>
        </p:txBody>
      </p:sp>
      <p:sp>
        <p:nvSpPr>
          <p:cNvPr id="6" name="TextBox 5">
            <a:extLst>
              <a:ext uri="{FF2B5EF4-FFF2-40B4-BE49-F238E27FC236}">
                <a16:creationId xmlns:a16="http://schemas.microsoft.com/office/drawing/2014/main" id="{BBF6E875-5213-4A30-AA88-4947385754C0}"/>
              </a:ext>
            </a:extLst>
          </p:cNvPr>
          <p:cNvSpPr txBox="1"/>
          <p:nvPr/>
        </p:nvSpPr>
        <p:spPr>
          <a:xfrm>
            <a:off x="516658" y="1275599"/>
            <a:ext cx="711350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In the future we will have more freedom and no wars.</a:t>
            </a:r>
          </a:p>
        </p:txBody>
      </p:sp>
      <p:sp>
        <p:nvSpPr>
          <p:cNvPr id="8" name="TextBox 7">
            <a:extLst>
              <a:ext uri="{FF2B5EF4-FFF2-40B4-BE49-F238E27FC236}">
                <a16:creationId xmlns:a16="http://schemas.microsoft.com/office/drawing/2014/main" id="{B473DF88-5F27-4394-B1D0-9B8EC040C2BE}"/>
              </a:ext>
            </a:extLst>
          </p:cNvPr>
          <p:cNvSpPr txBox="1"/>
          <p:nvPr/>
        </p:nvSpPr>
        <p:spPr>
          <a:xfrm>
            <a:off x="516658" y="2312058"/>
            <a:ext cx="711350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2</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hope they will not have any (have no) accidents.</a:t>
            </a:r>
          </a:p>
        </p:txBody>
      </p:sp>
      <p:sp>
        <p:nvSpPr>
          <p:cNvPr id="9" name="TextBox 8">
            <a:extLst>
              <a:ext uri="{FF2B5EF4-FFF2-40B4-BE49-F238E27FC236}">
                <a16:creationId xmlns:a16="http://schemas.microsoft.com/office/drawing/2014/main" id="{A082F647-71B3-4BBC-A363-CA9A2D30F150}"/>
              </a:ext>
            </a:extLst>
          </p:cNvPr>
          <p:cNvSpPr txBox="1"/>
          <p:nvPr/>
        </p:nvSpPr>
        <p:spPr>
          <a:xfrm>
            <a:off x="529922" y="3329292"/>
            <a:ext cx="8046519"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I want to experience no war (don’t want to experience war).</a:t>
            </a:r>
          </a:p>
        </p:txBody>
      </p:sp>
      <p:sp>
        <p:nvSpPr>
          <p:cNvPr id="10" name="TextBox 9">
            <a:extLst>
              <a:ext uri="{FF2B5EF4-FFF2-40B4-BE49-F238E27FC236}">
                <a16:creationId xmlns:a16="http://schemas.microsoft.com/office/drawing/2014/main" id="{74FDD321-EB97-47FF-AA20-9D38C15B085A}"/>
              </a:ext>
            </a:extLst>
          </p:cNvPr>
          <p:cNvSpPr txBox="1"/>
          <p:nvPr/>
        </p:nvSpPr>
        <p:spPr>
          <a:xfrm>
            <a:off x="533566" y="4307864"/>
            <a:ext cx="711350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4</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She </a:t>
            </a:r>
            <a:r>
              <a:rPr lang="en-US" sz="2000" dirty="0">
                <a:solidFill>
                  <a:srgbClr val="4472C4">
                    <a:lumMod val="50000"/>
                  </a:srgbClr>
                </a:solidFill>
                <a:latin typeface="Century Gothic" panose="020F0302020204030204"/>
              </a:rPr>
              <a:t>plans to travel to the sea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1" name="TextBox 10">
            <a:extLst>
              <a:ext uri="{FF2B5EF4-FFF2-40B4-BE49-F238E27FC236}">
                <a16:creationId xmlns:a16="http://schemas.microsoft.com/office/drawing/2014/main" id="{1B4D99B8-8C44-46D2-B8F5-DC2D6AFE4749}"/>
              </a:ext>
            </a:extLst>
          </p:cNvPr>
          <p:cNvSpPr txBox="1"/>
          <p:nvPr/>
        </p:nvSpPr>
        <p:spPr>
          <a:xfrm>
            <a:off x="464999" y="5437270"/>
            <a:ext cx="8951002" cy="400110"/>
          </a:xfrm>
          <a:prstGeom prst="rect">
            <a:avLst/>
          </a:prstGeom>
          <a:solidFill>
            <a:schemeClr val="accent4">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 I hope the future brings a happy life for </a:t>
            </a:r>
            <a:r>
              <a:rPr lang="en-US" sz="2000" dirty="0">
                <a:solidFill>
                  <a:srgbClr val="4472C4">
                    <a:lumMod val="50000"/>
                  </a:srgbClr>
                </a:solidFill>
                <a:latin typeface="Century Gothic" panose="020F0302020204030204"/>
              </a:rPr>
              <a:t>everyone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one day.</a:t>
            </a:r>
          </a:p>
        </p:txBody>
      </p:sp>
      <p:sp>
        <p:nvSpPr>
          <p:cNvPr id="12" name="TextBox 11">
            <a:extLst>
              <a:ext uri="{FF2B5EF4-FFF2-40B4-BE49-F238E27FC236}">
                <a16:creationId xmlns:a16="http://schemas.microsoft.com/office/drawing/2014/main" id="{8639CDA9-CCA4-4AA6-985A-87C1A2305B90}"/>
              </a:ext>
            </a:extLst>
          </p:cNvPr>
          <p:cNvSpPr txBox="1"/>
          <p:nvPr/>
        </p:nvSpPr>
        <p:spPr>
          <a:xfrm>
            <a:off x="464999" y="1735387"/>
            <a:ext cx="843371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1. In der Zukunft </a:t>
            </a:r>
            <a:r>
              <a:rPr lang="en-US" sz="2000" i="1" dirty="0" err="1">
                <a:solidFill>
                  <a:srgbClr val="4472C4">
                    <a:lumMod val="50000"/>
                  </a:srgbClr>
                </a:solidFill>
                <a:latin typeface="Century Gothic" panose="020F0302020204030204"/>
              </a:rPr>
              <a:t>werden</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wir</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mehr</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Freiheit</a:t>
            </a:r>
            <a:r>
              <a:rPr lang="en-US" sz="2000" i="1" dirty="0">
                <a:solidFill>
                  <a:srgbClr val="4472C4">
                    <a:lumMod val="50000"/>
                  </a:srgbClr>
                </a:solidFill>
                <a:latin typeface="Century Gothic" panose="020F0302020204030204"/>
              </a:rPr>
              <a:t> und </a:t>
            </a:r>
            <a:r>
              <a:rPr lang="en-US" sz="2000" i="1" dirty="0" err="1">
                <a:solidFill>
                  <a:srgbClr val="4472C4">
                    <a:lumMod val="50000"/>
                  </a:srgbClr>
                </a:solidFill>
                <a:latin typeface="Century Gothic" panose="020F0302020204030204"/>
              </a:rPr>
              <a:t>keine</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Kriege</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haben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3" name="TextBox 12">
            <a:extLst>
              <a:ext uri="{FF2B5EF4-FFF2-40B4-BE49-F238E27FC236}">
                <a16:creationId xmlns:a16="http://schemas.microsoft.com/office/drawing/2014/main" id="{05FF0685-3B5F-4805-9C09-C5A636E33321}"/>
              </a:ext>
            </a:extLst>
          </p:cNvPr>
          <p:cNvSpPr txBox="1"/>
          <p:nvPr/>
        </p:nvSpPr>
        <p:spPr>
          <a:xfrm>
            <a:off x="464999" y="2759201"/>
            <a:ext cx="57615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2. Ich </a:t>
            </a:r>
            <a:r>
              <a:rPr lang="en-US" sz="2000" i="1" dirty="0" err="1">
                <a:solidFill>
                  <a:srgbClr val="4472C4">
                    <a:lumMod val="50000"/>
                  </a:srgbClr>
                </a:solidFill>
                <a:latin typeface="Century Gothic" panose="020F0302020204030204"/>
              </a:rPr>
              <a:t>hoffe</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sie</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werden</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keine</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Unfälle</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haben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4" name="TextBox 13">
            <a:extLst>
              <a:ext uri="{FF2B5EF4-FFF2-40B4-BE49-F238E27FC236}">
                <a16:creationId xmlns:a16="http://schemas.microsoft.com/office/drawing/2014/main" id="{A9706B38-FB90-4E8F-A5B7-7D13CDC3AC0F}"/>
              </a:ext>
            </a:extLst>
          </p:cNvPr>
          <p:cNvSpPr txBox="1"/>
          <p:nvPr/>
        </p:nvSpPr>
        <p:spPr>
          <a:xfrm>
            <a:off x="505278" y="3737773"/>
            <a:ext cx="404790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3. Ich will </a:t>
            </a:r>
            <a:r>
              <a:rPr lang="en-US" sz="2000" i="1" dirty="0" err="1">
                <a:solidFill>
                  <a:srgbClr val="4472C4">
                    <a:lumMod val="50000"/>
                  </a:srgbClr>
                </a:solidFill>
                <a:latin typeface="Century Gothic" panose="020F0302020204030204"/>
              </a:rPr>
              <a:t>keinen</a:t>
            </a:r>
            <a:r>
              <a:rPr lang="en-US" sz="2000" i="1" dirty="0">
                <a:solidFill>
                  <a:srgbClr val="4472C4">
                    <a:lumMod val="50000"/>
                  </a:srgbClr>
                </a:solidFill>
                <a:latin typeface="Century Gothic" panose="020F0302020204030204"/>
              </a:rPr>
              <a:t> Krieg </a:t>
            </a:r>
            <a:r>
              <a:rPr lang="en-US" sz="2000" i="1" dirty="0" err="1">
                <a:solidFill>
                  <a:srgbClr val="4472C4">
                    <a:lumMod val="50000"/>
                  </a:srgbClr>
                </a:solidFill>
                <a:latin typeface="Century Gothic" panose="020F0302020204030204"/>
              </a:rPr>
              <a:t>erleben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5" name="TextBox 14">
            <a:extLst>
              <a:ext uri="{FF2B5EF4-FFF2-40B4-BE49-F238E27FC236}">
                <a16:creationId xmlns:a16="http://schemas.microsoft.com/office/drawing/2014/main" id="{D494B0D6-120C-4347-B123-E1FF760E5C71}"/>
              </a:ext>
            </a:extLst>
          </p:cNvPr>
          <p:cNvSpPr txBox="1"/>
          <p:nvPr/>
        </p:nvSpPr>
        <p:spPr>
          <a:xfrm>
            <a:off x="508922" y="4723039"/>
            <a:ext cx="441018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4. Sie hat </a:t>
            </a:r>
            <a:r>
              <a:rPr lang="en-US" sz="2000" i="1" dirty="0" err="1">
                <a:solidFill>
                  <a:srgbClr val="4472C4">
                    <a:lumMod val="50000"/>
                  </a:srgbClr>
                </a:solidFill>
                <a:latin typeface="Century Gothic" panose="020F0302020204030204"/>
              </a:rPr>
              <a:t>vor</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ans</a:t>
            </a:r>
            <a:r>
              <a:rPr lang="en-US" sz="2000" i="1" dirty="0">
                <a:solidFill>
                  <a:srgbClr val="4472C4">
                    <a:lumMod val="50000"/>
                  </a:srgbClr>
                </a:solidFill>
                <a:latin typeface="Century Gothic" panose="020F0302020204030204"/>
              </a:rPr>
              <a:t> Meer </a:t>
            </a:r>
            <a:r>
              <a:rPr lang="en-US" sz="2000" i="1" dirty="0" err="1">
                <a:solidFill>
                  <a:srgbClr val="4472C4">
                    <a:lumMod val="50000"/>
                  </a:srgbClr>
                </a:solidFill>
                <a:latin typeface="Century Gothic" panose="020F0302020204030204"/>
              </a:rPr>
              <a:t>zu</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fahren</a:t>
            </a:r>
            <a:r>
              <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6" name="TextBox 15">
            <a:extLst>
              <a:ext uri="{FF2B5EF4-FFF2-40B4-BE49-F238E27FC236}">
                <a16:creationId xmlns:a16="http://schemas.microsoft.com/office/drawing/2014/main" id="{1AB18179-8C8E-4DFC-B413-76799C14422F}"/>
              </a:ext>
            </a:extLst>
          </p:cNvPr>
          <p:cNvSpPr txBox="1"/>
          <p:nvPr/>
        </p:nvSpPr>
        <p:spPr>
          <a:xfrm>
            <a:off x="464999" y="5845147"/>
            <a:ext cx="965668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rgbClr val="4472C4">
                    <a:lumMod val="50000"/>
                  </a:srgbClr>
                </a:solidFill>
                <a:latin typeface="Century Gothic" panose="020F0302020204030204"/>
              </a:rPr>
              <a:t>5. Ich </a:t>
            </a:r>
            <a:r>
              <a:rPr lang="en-US" sz="2000" i="1" dirty="0" err="1">
                <a:solidFill>
                  <a:srgbClr val="4472C4">
                    <a:lumMod val="50000"/>
                  </a:srgbClr>
                </a:solidFill>
                <a:latin typeface="Century Gothic" panose="020F0302020204030204"/>
              </a:rPr>
              <a:t>hoffe</a:t>
            </a:r>
            <a:r>
              <a:rPr lang="en-US" sz="2000" i="1" dirty="0">
                <a:solidFill>
                  <a:srgbClr val="4472C4">
                    <a:lumMod val="50000"/>
                  </a:srgbClr>
                </a:solidFill>
                <a:latin typeface="Century Gothic" panose="020F0302020204030204"/>
              </a:rPr>
              <a:t>, die Zukunft </a:t>
            </a:r>
            <a:r>
              <a:rPr lang="en-US" sz="2000" i="1" dirty="0" err="1">
                <a:solidFill>
                  <a:srgbClr val="4472C4">
                    <a:lumMod val="50000"/>
                  </a:srgbClr>
                </a:solidFill>
                <a:latin typeface="Century Gothic" panose="020F0302020204030204"/>
              </a:rPr>
              <a:t>bringt</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eines</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Tages</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ein</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glückliches</a:t>
            </a:r>
            <a:r>
              <a:rPr lang="en-US" sz="2000" i="1" dirty="0">
                <a:solidFill>
                  <a:srgbClr val="4472C4">
                    <a:lumMod val="50000"/>
                  </a:srgbClr>
                </a:solidFill>
                <a:latin typeface="Century Gothic" panose="020F0302020204030204"/>
              </a:rPr>
              <a:t> Leben </a:t>
            </a:r>
            <a:r>
              <a:rPr lang="en-US" sz="2000" i="1" dirty="0" err="1">
                <a:solidFill>
                  <a:srgbClr val="4472C4">
                    <a:lumMod val="50000"/>
                  </a:srgbClr>
                </a:solidFill>
                <a:latin typeface="Century Gothic" panose="020F0302020204030204"/>
              </a:rPr>
              <a:t>für</a:t>
            </a:r>
            <a:r>
              <a:rPr lang="en-US" sz="2000" i="1" dirty="0">
                <a:solidFill>
                  <a:srgbClr val="4472C4">
                    <a:lumMod val="50000"/>
                  </a:srgbClr>
                </a:solidFill>
                <a:latin typeface="Century Gothic" panose="020F0302020204030204"/>
              </a:rPr>
              <a:t> </a:t>
            </a:r>
            <a:r>
              <a:rPr lang="en-US" sz="2000" i="1" dirty="0" err="1">
                <a:solidFill>
                  <a:srgbClr val="4472C4">
                    <a:lumMod val="50000"/>
                  </a:srgbClr>
                </a:solidFill>
                <a:latin typeface="Century Gothic" panose="020F0302020204030204"/>
              </a:rPr>
              <a:t>alle</a:t>
            </a:r>
            <a:r>
              <a:rPr lang="en-US" sz="2000" i="1" dirty="0">
                <a:solidFill>
                  <a:srgbClr val="4472C4">
                    <a:lumMod val="50000"/>
                  </a:srgbClr>
                </a:solidFill>
                <a:latin typeface="Century Gothic" panose="020F0302020204030204"/>
              </a:rPr>
              <a:t>.</a:t>
            </a:r>
            <a:endParaRPr kumimoji="0" lang="en-US"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5476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2"/>
            <a:ext cx="4139900" cy="869951"/>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97649"/>
            <a:ext cx="5706319" cy="707849"/>
          </a:xfrm>
        </p:spPr>
        <p:txBody>
          <a:bodyPr>
            <a:normAutofit/>
          </a:bodyPr>
          <a:lstStyle/>
          <a:p>
            <a:r>
              <a:rPr lang="en-GB" sz="3600" b="1" dirty="0" err="1">
                <a:solidFill>
                  <a:schemeClr val="bg1"/>
                </a:solidFill>
                <a:latin typeface="Century Gothic" panose="020B0502020202020204" pitchFamily="34" charset="0"/>
              </a:rPr>
              <a:t>Hausaufgaben</a:t>
            </a:r>
            <a:endParaRPr lang="en-GB" sz="3600" b="1" dirty="0">
              <a:solidFill>
                <a:schemeClr val="bg1"/>
              </a:solidFill>
              <a:latin typeface="Century Gothic" panose="020B0502020202020204" pitchFamily="34" charset="0"/>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8485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Term 1.2, Week </a:t>
            </a:r>
            <a:r>
              <a:rPr lang="en-GB" sz="2800" b="1" dirty="0">
                <a:solidFill>
                  <a:srgbClr val="4472C4">
                    <a:lumMod val="50000"/>
                  </a:srgbClr>
                </a:solidFill>
                <a:latin typeface="Century Gothic" panose="020B0502020202020204" pitchFamily="34" charset="0"/>
                <a:ea typeface="Calibri" panose="020F0502020204030204" pitchFamily="34" charset="0"/>
                <a:cs typeface="Calibri" panose="020F0502020204030204" pitchFamily="34" charset="0"/>
              </a:rPr>
              <a:t>3</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4912515"/>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240881" y="2883007"/>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232924" y="3461510"/>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7"/>
          <a:stretch>
            <a:fillRect/>
          </a:stretch>
        </p:blipFill>
        <p:spPr>
          <a:xfrm>
            <a:off x="10641925" y="4800601"/>
            <a:ext cx="1300638" cy="1300638"/>
          </a:xfrm>
          <a:prstGeom prst="rect">
            <a:avLst/>
          </a:prstGeom>
        </p:spPr>
      </p:pic>
      <p:pic>
        <p:nvPicPr>
          <p:cNvPr id="18" name="Picture 17">
            <a:extLst>
              <a:ext uri="{FF2B5EF4-FFF2-40B4-BE49-F238E27FC236}">
                <a16:creationId xmlns:a16="http://schemas.microsoft.com/office/drawing/2014/main" id="{B7433242-7098-4556-B363-F22A53291E74}"/>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50342" y="2802246"/>
            <a:ext cx="1198090" cy="1183757"/>
          </a:xfrm>
          <a:prstGeom prst="rect">
            <a:avLst/>
          </a:prstGeom>
          <a:noFill/>
          <a:ln>
            <a:noFill/>
          </a:ln>
        </p:spPr>
      </p:pic>
    </p:spTree>
    <p:extLst>
      <p:ext uri="{BB962C8B-B14F-4D97-AF65-F5344CB8AC3E}">
        <p14:creationId xmlns:p14="http://schemas.microsoft.com/office/powerpoint/2010/main" val="3960721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026535" cy="869950"/>
          </a:xfrm>
          <a:prstGeom prst="rect">
            <a:avLst/>
          </a:prstGeom>
        </p:spPr>
      </p:pic>
      <p:sp>
        <p:nvSpPr>
          <p:cNvPr id="4" name="Title 3"/>
          <p:cNvSpPr>
            <a:spLocks noGrp="1"/>
          </p:cNvSpPr>
          <p:nvPr>
            <p:ph type="title"/>
          </p:nvPr>
        </p:nvSpPr>
        <p:spPr>
          <a:xfrm>
            <a:off x="1" y="294041"/>
            <a:ext cx="2530050"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98558" y="247046"/>
            <a:ext cx="95876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3080198" y="24057"/>
            <a:ext cx="7409041" cy="830997"/>
          </a:xfrm>
          <a:prstGeom prst="rect">
            <a:avLst/>
          </a:prstGeom>
          <a:noFill/>
        </p:spPr>
        <p:txBody>
          <a:bodyPr wrap="square" rtlCol="0">
            <a:spAutoFit/>
          </a:bodyPr>
          <a:lstStyle/>
          <a:p>
            <a:r>
              <a:rPr lang="en-US" sz="2400" dirty="0">
                <a:solidFill>
                  <a:schemeClr val="accent5">
                    <a:lumMod val="50000"/>
                  </a:schemeClr>
                </a:solidFill>
              </a:rPr>
              <a:t>Make many </a:t>
            </a:r>
            <a:r>
              <a:rPr lang="en-US" sz="2400" u="sng" dirty="0">
                <a:solidFill>
                  <a:schemeClr val="accent5">
                    <a:lumMod val="50000"/>
                  </a:schemeClr>
                </a:solidFill>
              </a:rPr>
              <a:t>German person nouns </a:t>
            </a:r>
            <a:r>
              <a:rPr lang="en-US" sz="2400" dirty="0">
                <a:solidFill>
                  <a:schemeClr val="accent5">
                    <a:lumMod val="50000"/>
                  </a:schemeClr>
                </a:solidFill>
              </a:rPr>
              <a:t>by adding </a:t>
            </a:r>
            <a:r>
              <a:rPr lang="en-US" sz="2400" b="1" dirty="0">
                <a:solidFill>
                  <a:schemeClr val="accent5">
                    <a:lumMod val="50000"/>
                  </a:schemeClr>
                </a:solidFill>
              </a:rPr>
              <a:t>der </a:t>
            </a:r>
            <a:r>
              <a:rPr lang="en-US" sz="2400" dirty="0">
                <a:solidFill>
                  <a:schemeClr val="accent5">
                    <a:lumMod val="50000"/>
                  </a:schemeClr>
                </a:solidFill>
              </a:rPr>
              <a:t>+ </a:t>
            </a:r>
            <a:r>
              <a:rPr lang="en-US" sz="2400" b="1" dirty="0">
                <a:solidFill>
                  <a:schemeClr val="accent5">
                    <a:lumMod val="50000"/>
                  </a:schemeClr>
                </a:solidFill>
              </a:rPr>
              <a:t>capital letter </a:t>
            </a:r>
            <a:r>
              <a:rPr lang="en-US" sz="2400" dirty="0">
                <a:solidFill>
                  <a:schemeClr val="accent5">
                    <a:lumMod val="50000"/>
                  </a:schemeClr>
                </a:solidFill>
              </a:rPr>
              <a:t>+</a:t>
            </a:r>
            <a:r>
              <a:rPr lang="en-US" sz="2400" b="1" dirty="0">
                <a:solidFill>
                  <a:schemeClr val="accent5">
                    <a:lumMod val="50000"/>
                  </a:schemeClr>
                </a:solidFill>
              </a:rPr>
              <a:t> </a:t>
            </a:r>
            <a:r>
              <a:rPr lang="en-US" sz="2400" b="1" dirty="0" err="1">
                <a:solidFill>
                  <a:schemeClr val="accent5">
                    <a:lumMod val="50000"/>
                  </a:schemeClr>
                </a:solidFill>
              </a:rPr>
              <a:t>er</a:t>
            </a:r>
            <a:r>
              <a:rPr lang="en-US" sz="2400" b="1" dirty="0">
                <a:solidFill>
                  <a:schemeClr val="accent5">
                    <a:lumMod val="50000"/>
                  </a:schemeClr>
                </a:solidFill>
              </a:rPr>
              <a:t> </a:t>
            </a:r>
            <a:r>
              <a:rPr lang="en-US" sz="2400" dirty="0">
                <a:solidFill>
                  <a:schemeClr val="accent5">
                    <a:lumMod val="50000"/>
                  </a:schemeClr>
                </a:solidFill>
              </a:rPr>
              <a:t>to the </a:t>
            </a:r>
            <a:r>
              <a:rPr lang="en-US" sz="2400" b="1" dirty="0">
                <a:solidFill>
                  <a:schemeClr val="accent5">
                    <a:lumMod val="50000"/>
                  </a:schemeClr>
                </a:solidFill>
              </a:rPr>
              <a:t>verb stem</a:t>
            </a:r>
            <a:r>
              <a:rPr lang="en-US" sz="2400" dirty="0">
                <a:solidFill>
                  <a:schemeClr val="accent5">
                    <a:lumMod val="50000"/>
                  </a:schemeClr>
                </a:solidFill>
              </a:rPr>
              <a:t>:</a:t>
            </a:r>
          </a:p>
        </p:txBody>
      </p:sp>
      <p:graphicFrame>
        <p:nvGraphicFramePr>
          <p:cNvPr id="7" name="Table 6">
            <a:extLst>
              <a:ext uri="{FF2B5EF4-FFF2-40B4-BE49-F238E27FC236}">
                <a16:creationId xmlns:a16="http://schemas.microsoft.com/office/drawing/2014/main" id="{C03D8EEF-4EF9-4AB4-ADE7-5BDC6FCE6C0A}"/>
              </a:ext>
            </a:extLst>
          </p:cNvPr>
          <p:cNvGraphicFramePr>
            <a:graphicFrameLocks noGrp="1"/>
          </p:cNvGraphicFramePr>
          <p:nvPr>
            <p:extLst>
              <p:ext uri="{D42A27DB-BD31-4B8C-83A1-F6EECF244321}">
                <p14:modId xmlns:p14="http://schemas.microsoft.com/office/powerpoint/2010/main" val="142034184"/>
              </p:ext>
            </p:extLst>
          </p:nvPr>
        </p:nvGraphicFramePr>
        <p:xfrm>
          <a:off x="294191" y="1713875"/>
          <a:ext cx="5742628" cy="4124415"/>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2871314">
                  <a:extLst>
                    <a:ext uri="{9D8B030D-6E8A-4147-A177-3AD203B41FA5}">
                      <a16:colId xmlns:a16="http://schemas.microsoft.com/office/drawing/2014/main" val="78360519"/>
                    </a:ext>
                  </a:extLst>
                </a:gridCol>
                <a:gridCol w="2871314">
                  <a:extLst>
                    <a:ext uri="{9D8B030D-6E8A-4147-A177-3AD203B41FA5}">
                      <a16:colId xmlns:a16="http://schemas.microsoft.com/office/drawing/2014/main" val="1304773047"/>
                    </a:ext>
                  </a:extLst>
                </a:gridCol>
              </a:tblGrid>
              <a:tr h="1374805">
                <a:tc>
                  <a:txBody>
                    <a:bodyPr/>
                    <a:lstStyle/>
                    <a:p>
                      <a:pPr algn="l"/>
                      <a:r>
                        <a:rPr lang="en-GB" sz="2800" dirty="0">
                          <a:solidFill>
                            <a:srgbClr val="115076"/>
                          </a:solidFill>
                        </a:rPr>
                        <a:t>A</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l"/>
                      <a:r>
                        <a:rPr lang="en-GB" sz="2800" dirty="0">
                          <a:solidFill>
                            <a:srgbClr val="115076"/>
                          </a:solidFill>
                        </a:rPr>
                        <a:t>B</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962834316"/>
                  </a:ext>
                </a:extLst>
              </a:tr>
              <a:tr h="1374805">
                <a:tc>
                  <a:txBody>
                    <a:bodyPr/>
                    <a:lstStyle/>
                    <a:p>
                      <a:pPr algn="l"/>
                      <a:r>
                        <a:rPr lang="en-GB" sz="2800" dirty="0">
                          <a:solidFill>
                            <a:srgbClr val="115076"/>
                          </a:solidFill>
                        </a:rPr>
                        <a:t>C</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l"/>
                      <a:r>
                        <a:rPr lang="en-GB" sz="2800" dirty="0">
                          <a:solidFill>
                            <a:srgbClr val="115076"/>
                          </a:solidFill>
                        </a:rPr>
                        <a:t>D</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3329307672"/>
                  </a:ext>
                </a:extLst>
              </a:tr>
              <a:tr h="1374805">
                <a:tc>
                  <a:txBody>
                    <a:bodyPr/>
                    <a:lstStyle/>
                    <a:p>
                      <a:pPr algn="l"/>
                      <a:r>
                        <a:rPr lang="en-GB" sz="2800" dirty="0">
                          <a:solidFill>
                            <a:srgbClr val="115076"/>
                          </a:solidFill>
                        </a:rPr>
                        <a:t>E</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l"/>
                      <a:r>
                        <a:rPr lang="en-GB" sz="2800" dirty="0">
                          <a:solidFill>
                            <a:srgbClr val="115076"/>
                          </a:solidFill>
                        </a:rPr>
                        <a:t>F</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4085219963"/>
                  </a:ext>
                </a:extLst>
              </a:tr>
            </a:tbl>
          </a:graphicData>
        </a:graphic>
      </p:graphicFrame>
      <p:pic>
        <p:nvPicPr>
          <p:cNvPr id="10" name="Picture 14" descr="Germany, Flag, Nationality, Country">
            <a:extLst>
              <a:ext uri="{FF2B5EF4-FFF2-40B4-BE49-F238E27FC236}">
                <a16:creationId xmlns:a16="http://schemas.microsoft.com/office/drawing/2014/main" id="{18E46364-66DD-42E7-AF4C-9A16885BAE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185" y="3199588"/>
            <a:ext cx="487347" cy="2927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8" descr="Spain, Flag, Spanish, National, Ensign">
            <a:extLst>
              <a:ext uri="{FF2B5EF4-FFF2-40B4-BE49-F238E27FC236}">
                <a16:creationId xmlns:a16="http://schemas.microsoft.com/office/drawing/2014/main" id="{5F886111-A05A-4A93-9A8B-475E8BB7F5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1207" y="3405467"/>
            <a:ext cx="427296" cy="2848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D4F7CE2-3690-4300-90E7-B19F304E4672}"/>
              </a:ext>
            </a:extLst>
          </p:cNvPr>
          <p:cNvSpPr txBox="1"/>
          <p:nvPr/>
        </p:nvSpPr>
        <p:spPr>
          <a:xfrm>
            <a:off x="5707219" y="1528253"/>
            <a:ext cx="5563891" cy="461665"/>
          </a:xfrm>
          <a:prstGeom prst="rect">
            <a:avLst/>
          </a:prstGeom>
          <a:noFill/>
        </p:spPr>
        <p:txBody>
          <a:bodyPr wrap="square" rtlCol="0">
            <a:spAutoFit/>
          </a:bodyPr>
          <a:lstStyle/>
          <a:p>
            <a:pPr algn="l"/>
            <a:r>
              <a:rPr lang="en-GB" sz="2400" dirty="0">
                <a:solidFill>
                  <a:schemeClr val="accent5">
                    <a:lumMod val="50000"/>
                  </a:schemeClr>
                </a:solidFill>
                <a:latin typeface="Wingdings 3" panose="05040102010807070707" pitchFamily="18" charset="2"/>
                <a:sym typeface="Wingdings 2" panose="05020102010507070707" pitchFamily="18" charset="2"/>
              </a:rPr>
              <a:t></a:t>
            </a:r>
            <a:r>
              <a:rPr lang="en-GB" sz="2400" dirty="0">
                <a:solidFill>
                  <a:schemeClr val="accent5">
                    <a:lumMod val="50000"/>
                  </a:schemeClr>
                </a:solidFill>
                <a:latin typeface="Wingdings 3" panose="05040102010807070707" pitchFamily="18" charset="2"/>
                <a:sym typeface="Wingdings" panose="05000000000000000000" pitchFamily="2" charset="2"/>
              </a:rPr>
              <a:t></a:t>
            </a:r>
            <a:r>
              <a:rPr lang="en-GB" sz="2400" dirty="0">
                <a:solidFill>
                  <a:schemeClr val="accent5">
                    <a:lumMod val="50000"/>
                  </a:schemeClr>
                </a:solidFill>
                <a:latin typeface="Wingdings 3" panose="05040102010807070707" pitchFamily="18" charset="2"/>
                <a:sym typeface="Webdings" panose="05030102010509060703" pitchFamily="18" charset="2"/>
              </a:rPr>
              <a:t></a:t>
            </a:r>
            <a:endParaRPr lang="en-GB" sz="2400" dirty="0">
              <a:solidFill>
                <a:schemeClr val="accent5">
                  <a:lumMod val="50000"/>
                </a:schemeClr>
              </a:solidFill>
              <a:latin typeface="Wingdings 3" panose="05040102010807070707" pitchFamily="18" charset="2"/>
            </a:endParaRPr>
          </a:p>
        </p:txBody>
      </p:sp>
      <p:pic>
        <p:nvPicPr>
          <p:cNvPr id="15" name="Graphic 14" descr="Truck">
            <a:extLst>
              <a:ext uri="{FF2B5EF4-FFF2-40B4-BE49-F238E27FC236}">
                <a16:creationId xmlns:a16="http://schemas.microsoft.com/office/drawing/2014/main" id="{88ADD1B6-7220-4405-9A8B-E6B825A42BD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179679" y="1573901"/>
            <a:ext cx="914400" cy="914400"/>
          </a:xfrm>
          <a:prstGeom prst="rect">
            <a:avLst/>
          </a:prstGeom>
        </p:spPr>
      </p:pic>
      <p:pic>
        <p:nvPicPr>
          <p:cNvPr id="39" name="Graphic 38" descr="Suitcase">
            <a:extLst>
              <a:ext uri="{FF2B5EF4-FFF2-40B4-BE49-F238E27FC236}">
                <a16:creationId xmlns:a16="http://schemas.microsoft.com/office/drawing/2014/main" id="{D94143CC-74CE-4DEE-BB0F-A7B0F991B39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74703" y="3053021"/>
            <a:ext cx="792480" cy="792480"/>
          </a:xfrm>
          <a:prstGeom prst="rect">
            <a:avLst/>
          </a:prstGeom>
        </p:spPr>
      </p:pic>
      <p:pic>
        <p:nvPicPr>
          <p:cNvPr id="49" name="Graphic 48" descr="Coins">
            <a:extLst>
              <a:ext uri="{FF2B5EF4-FFF2-40B4-BE49-F238E27FC236}">
                <a16:creationId xmlns:a16="http://schemas.microsoft.com/office/drawing/2014/main" id="{E5D09DBA-4F0A-4CFB-B8AD-70B30D52259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29071" y="4653371"/>
            <a:ext cx="473434" cy="473434"/>
          </a:xfrm>
          <a:prstGeom prst="rect">
            <a:avLst/>
          </a:prstGeom>
        </p:spPr>
      </p:pic>
      <p:pic>
        <p:nvPicPr>
          <p:cNvPr id="51" name="Graphic 50" descr="Money">
            <a:extLst>
              <a:ext uri="{FF2B5EF4-FFF2-40B4-BE49-F238E27FC236}">
                <a16:creationId xmlns:a16="http://schemas.microsoft.com/office/drawing/2014/main" id="{65C5581C-2298-46C3-B7D4-343486E983E7}"/>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81589" y="3105835"/>
            <a:ext cx="720411" cy="720411"/>
          </a:xfrm>
          <a:prstGeom prst="rect">
            <a:avLst/>
          </a:prstGeom>
        </p:spPr>
      </p:pic>
      <p:pic>
        <p:nvPicPr>
          <p:cNvPr id="69" name="Graphic 68" descr="Users">
            <a:extLst>
              <a:ext uri="{FF2B5EF4-FFF2-40B4-BE49-F238E27FC236}">
                <a16:creationId xmlns:a16="http://schemas.microsoft.com/office/drawing/2014/main" id="{56B64374-0CC5-4E5E-8DC6-9CFC700456E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314463" y="1625616"/>
            <a:ext cx="914400" cy="914400"/>
          </a:xfrm>
          <a:prstGeom prst="rect">
            <a:avLst/>
          </a:prstGeom>
        </p:spPr>
      </p:pic>
      <p:pic>
        <p:nvPicPr>
          <p:cNvPr id="71" name="Graphic 70" descr="Crawl">
            <a:extLst>
              <a:ext uri="{FF2B5EF4-FFF2-40B4-BE49-F238E27FC236}">
                <a16:creationId xmlns:a16="http://schemas.microsoft.com/office/drawing/2014/main" id="{6637F66C-912C-4F68-80F3-43BC62A446F7}"/>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636879" y="4497794"/>
            <a:ext cx="831655" cy="831655"/>
          </a:xfrm>
          <a:prstGeom prst="rect">
            <a:avLst/>
          </a:prstGeom>
        </p:spPr>
      </p:pic>
      <p:pic>
        <p:nvPicPr>
          <p:cNvPr id="79" name="Graphic 78" descr="Puzzle pieces">
            <a:extLst>
              <a:ext uri="{FF2B5EF4-FFF2-40B4-BE49-F238E27FC236}">
                <a16:creationId xmlns:a16="http://schemas.microsoft.com/office/drawing/2014/main" id="{C1C580BB-B886-4758-B5E7-09164B735965}"/>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922831" y="-142786"/>
            <a:ext cx="1182552" cy="1182552"/>
          </a:xfrm>
          <a:prstGeom prst="rect">
            <a:avLst/>
          </a:prstGeom>
        </p:spPr>
      </p:pic>
      <p:graphicFrame>
        <p:nvGraphicFramePr>
          <p:cNvPr id="80" name="Table 79">
            <a:extLst>
              <a:ext uri="{FF2B5EF4-FFF2-40B4-BE49-F238E27FC236}">
                <a16:creationId xmlns:a16="http://schemas.microsoft.com/office/drawing/2014/main" id="{6A3399C9-A7FC-4E9C-BC6E-C8829D49DC8B}"/>
              </a:ext>
            </a:extLst>
          </p:cNvPr>
          <p:cNvGraphicFramePr>
            <a:graphicFrameLocks noGrp="1"/>
          </p:cNvGraphicFramePr>
          <p:nvPr>
            <p:extLst>
              <p:ext uri="{D42A27DB-BD31-4B8C-83A1-F6EECF244321}">
                <p14:modId xmlns:p14="http://schemas.microsoft.com/office/powerpoint/2010/main" val="2087396294"/>
              </p:ext>
            </p:extLst>
          </p:nvPr>
        </p:nvGraphicFramePr>
        <p:xfrm>
          <a:off x="6299863" y="1720720"/>
          <a:ext cx="5742628" cy="4124415"/>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2871314">
                  <a:extLst>
                    <a:ext uri="{9D8B030D-6E8A-4147-A177-3AD203B41FA5}">
                      <a16:colId xmlns:a16="http://schemas.microsoft.com/office/drawing/2014/main" val="78360519"/>
                    </a:ext>
                  </a:extLst>
                </a:gridCol>
                <a:gridCol w="2871314">
                  <a:extLst>
                    <a:ext uri="{9D8B030D-6E8A-4147-A177-3AD203B41FA5}">
                      <a16:colId xmlns:a16="http://schemas.microsoft.com/office/drawing/2014/main" val="1304773047"/>
                    </a:ext>
                  </a:extLst>
                </a:gridCol>
              </a:tblGrid>
              <a:tr h="1374805">
                <a:tc>
                  <a:txBody>
                    <a:bodyPr/>
                    <a:lstStyle/>
                    <a:p>
                      <a:pPr algn="l"/>
                      <a:r>
                        <a:rPr lang="en-GB" sz="2800" dirty="0">
                          <a:solidFill>
                            <a:srgbClr val="115076"/>
                          </a:solidFill>
                        </a:rPr>
                        <a:t>G</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l"/>
                      <a:r>
                        <a:rPr lang="en-GB" sz="2800" dirty="0">
                          <a:solidFill>
                            <a:srgbClr val="115076"/>
                          </a:solidFill>
                        </a:rPr>
                        <a:t>H</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2962834316"/>
                  </a:ext>
                </a:extLst>
              </a:tr>
              <a:tr h="1374805">
                <a:tc>
                  <a:txBody>
                    <a:bodyPr/>
                    <a:lstStyle/>
                    <a:p>
                      <a:pPr algn="l"/>
                      <a:r>
                        <a:rPr lang="en-GB" sz="2800" dirty="0">
                          <a:solidFill>
                            <a:srgbClr val="115076"/>
                          </a:solidFill>
                        </a:rPr>
                        <a:t>I</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endParaRPr lang="en-GB" sz="2000" dirty="0">
                        <a:solidFill>
                          <a:srgbClr val="115076"/>
                        </a:solidFill>
                      </a:endParaRP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3329307672"/>
                  </a:ext>
                </a:extLst>
              </a:tr>
              <a:tr h="1374805">
                <a:tc>
                  <a:txBody>
                    <a:bodyPr/>
                    <a:lstStyle/>
                    <a:p>
                      <a:pPr algn="l"/>
                      <a:r>
                        <a:rPr lang="en-GB" sz="2800" dirty="0">
                          <a:solidFill>
                            <a:srgbClr val="115076"/>
                          </a:solidFill>
                        </a:rPr>
                        <a:t>K</a:t>
                      </a: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tc>
                  <a:txBody>
                    <a:bodyPr/>
                    <a:lstStyle/>
                    <a:p>
                      <a:pPr algn="ctr"/>
                      <a:endParaRPr lang="en-GB" sz="2000" dirty="0">
                        <a:solidFill>
                          <a:srgbClr val="115076"/>
                        </a:solidFill>
                      </a:endParaRPr>
                    </a:p>
                  </a:txBody>
                  <a:tcPr>
                    <a:lnL w="12700" cap="flat" cmpd="sng" algn="ctr">
                      <a:solidFill>
                        <a:schemeClr val="accent5">
                          <a:lumMod val="50000"/>
                        </a:schemeClr>
                      </a:solidFill>
                      <a:prstDash val="sysDashDot"/>
                      <a:round/>
                      <a:headEnd type="none" w="med" len="med"/>
                      <a:tailEnd type="none" w="med" len="med"/>
                    </a:lnL>
                    <a:lnR w="12700" cap="flat" cmpd="sng" algn="ctr">
                      <a:solidFill>
                        <a:schemeClr val="accent5">
                          <a:lumMod val="50000"/>
                        </a:schemeClr>
                      </a:solidFill>
                      <a:prstDash val="sysDashDot"/>
                      <a:round/>
                      <a:headEnd type="none" w="med" len="med"/>
                      <a:tailEnd type="none" w="med" len="med"/>
                    </a:lnR>
                    <a:lnT w="12700" cap="flat" cmpd="sng" algn="ctr">
                      <a:solidFill>
                        <a:schemeClr val="accent5">
                          <a:lumMod val="50000"/>
                        </a:schemeClr>
                      </a:solidFill>
                      <a:prstDash val="sysDashDot"/>
                      <a:round/>
                      <a:headEnd type="none" w="med" len="med"/>
                      <a:tailEnd type="none" w="med" len="med"/>
                    </a:lnT>
                    <a:lnB w="12700" cap="flat" cmpd="sng" algn="ctr">
                      <a:solidFill>
                        <a:schemeClr val="accent5">
                          <a:lumMod val="50000"/>
                        </a:schemeClr>
                      </a:solidFill>
                      <a:prstDash val="sysDashDot"/>
                      <a:round/>
                      <a:headEnd type="none" w="med" len="med"/>
                      <a:tailEnd type="none" w="med" len="med"/>
                    </a:lnB>
                    <a:solidFill>
                      <a:schemeClr val="bg1"/>
                    </a:solidFill>
                  </a:tcPr>
                </a:tc>
                <a:extLst>
                  <a:ext uri="{0D108BD9-81ED-4DB2-BD59-A6C34878D82A}">
                    <a16:rowId xmlns:a16="http://schemas.microsoft.com/office/drawing/2014/main" val="4085219963"/>
                  </a:ext>
                </a:extLst>
              </a:tr>
            </a:tbl>
          </a:graphicData>
        </a:graphic>
      </p:graphicFrame>
      <p:graphicFrame>
        <p:nvGraphicFramePr>
          <p:cNvPr id="81" name="Table 81">
            <a:extLst>
              <a:ext uri="{FF2B5EF4-FFF2-40B4-BE49-F238E27FC236}">
                <a16:creationId xmlns:a16="http://schemas.microsoft.com/office/drawing/2014/main" id="{1E092CAA-752C-4281-9328-1D964F8F5B2D}"/>
              </a:ext>
            </a:extLst>
          </p:cNvPr>
          <p:cNvGraphicFramePr>
            <a:graphicFrameLocks noGrp="1"/>
          </p:cNvGraphicFramePr>
          <p:nvPr>
            <p:extLst>
              <p:ext uri="{D42A27DB-BD31-4B8C-83A1-F6EECF244321}">
                <p14:modId xmlns:p14="http://schemas.microsoft.com/office/powerpoint/2010/main" val="2068463884"/>
              </p:ext>
            </p:extLst>
          </p:nvPr>
        </p:nvGraphicFramePr>
        <p:xfrm>
          <a:off x="758651" y="2313355"/>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mitarbeiten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Mitarbeiter</a:t>
                      </a:r>
                    </a:p>
                  </a:txBody>
                  <a:tcPr/>
                </a:tc>
                <a:extLst>
                  <a:ext uri="{0D108BD9-81ED-4DB2-BD59-A6C34878D82A}">
                    <a16:rowId xmlns:a16="http://schemas.microsoft.com/office/drawing/2014/main" val="3892300499"/>
                  </a:ext>
                </a:extLst>
              </a:tr>
            </a:tbl>
          </a:graphicData>
        </a:graphic>
      </p:graphicFrame>
      <p:sp>
        <p:nvSpPr>
          <p:cNvPr id="83" name="Rectangle: Rounded Corners 82">
            <a:extLst>
              <a:ext uri="{FF2B5EF4-FFF2-40B4-BE49-F238E27FC236}">
                <a16:creationId xmlns:a16="http://schemas.microsoft.com/office/drawing/2014/main" id="{00D19441-1E67-4891-9737-BCE4166AB234}"/>
              </a:ext>
            </a:extLst>
          </p:cNvPr>
          <p:cNvSpPr/>
          <p:nvPr/>
        </p:nvSpPr>
        <p:spPr>
          <a:xfrm>
            <a:off x="758651" y="2709595"/>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graphicFrame>
        <p:nvGraphicFramePr>
          <p:cNvPr id="84" name="Table 81">
            <a:extLst>
              <a:ext uri="{FF2B5EF4-FFF2-40B4-BE49-F238E27FC236}">
                <a16:creationId xmlns:a16="http://schemas.microsoft.com/office/drawing/2014/main" id="{76598942-6246-443B-838D-53D9B5183169}"/>
              </a:ext>
            </a:extLst>
          </p:cNvPr>
          <p:cNvGraphicFramePr>
            <a:graphicFrameLocks noGrp="1"/>
          </p:cNvGraphicFramePr>
          <p:nvPr>
            <p:extLst>
              <p:ext uri="{D42A27DB-BD31-4B8C-83A1-F6EECF244321}">
                <p14:modId xmlns:p14="http://schemas.microsoft.com/office/powerpoint/2010/main" val="1406775933"/>
              </p:ext>
            </p:extLst>
          </p:nvPr>
        </p:nvGraphicFramePr>
        <p:xfrm>
          <a:off x="3529257" y="2305028"/>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fahren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Fahrer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sp>
        <p:nvSpPr>
          <p:cNvPr id="85" name="Rectangle: Rounded Corners 84">
            <a:extLst>
              <a:ext uri="{FF2B5EF4-FFF2-40B4-BE49-F238E27FC236}">
                <a16:creationId xmlns:a16="http://schemas.microsoft.com/office/drawing/2014/main" id="{77C1228F-7646-41E1-840A-627A064878C4}"/>
              </a:ext>
            </a:extLst>
          </p:cNvPr>
          <p:cNvSpPr/>
          <p:nvPr/>
        </p:nvSpPr>
        <p:spPr>
          <a:xfrm>
            <a:off x="3586412" y="2732769"/>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graphicFrame>
        <p:nvGraphicFramePr>
          <p:cNvPr id="86" name="Table 81">
            <a:extLst>
              <a:ext uri="{FF2B5EF4-FFF2-40B4-BE49-F238E27FC236}">
                <a16:creationId xmlns:a16="http://schemas.microsoft.com/office/drawing/2014/main" id="{4AA4660E-C9F1-4E4A-A285-DD67329F04FF}"/>
              </a:ext>
            </a:extLst>
          </p:cNvPr>
          <p:cNvGraphicFramePr>
            <a:graphicFrameLocks noGrp="1"/>
          </p:cNvGraphicFramePr>
          <p:nvPr>
            <p:extLst>
              <p:ext uri="{D42A27DB-BD31-4B8C-83A1-F6EECF244321}">
                <p14:modId xmlns:p14="http://schemas.microsoft.com/office/powerpoint/2010/main" val="2323241668"/>
              </p:ext>
            </p:extLst>
          </p:nvPr>
        </p:nvGraphicFramePr>
        <p:xfrm>
          <a:off x="822860" y="3705315"/>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übersetzen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Übersetzer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graphicFrame>
        <p:nvGraphicFramePr>
          <p:cNvPr id="87" name="Table 81">
            <a:extLst>
              <a:ext uri="{FF2B5EF4-FFF2-40B4-BE49-F238E27FC236}">
                <a16:creationId xmlns:a16="http://schemas.microsoft.com/office/drawing/2014/main" id="{94327FA3-819D-46C1-AEB7-7F258200B457}"/>
              </a:ext>
            </a:extLst>
          </p:cNvPr>
          <p:cNvGraphicFramePr>
            <a:graphicFrameLocks noGrp="1"/>
          </p:cNvGraphicFramePr>
          <p:nvPr>
            <p:extLst>
              <p:ext uri="{D42A27DB-BD31-4B8C-83A1-F6EECF244321}">
                <p14:modId xmlns:p14="http://schemas.microsoft.com/office/powerpoint/2010/main" val="2055381707"/>
              </p:ext>
            </p:extLst>
          </p:nvPr>
        </p:nvGraphicFramePr>
        <p:xfrm>
          <a:off x="3690153" y="3722243"/>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kaufen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Käufer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graphicFrame>
        <p:nvGraphicFramePr>
          <p:cNvPr id="88" name="Table 81">
            <a:extLst>
              <a:ext uri="{FF2B5EF4-FFF2-40B4-BE49-F238E27FC236}">
                <a16:creationId xmlns:a16="http://schemas.microsoft.com/office/drawing/2014/main" id="{AF17A2BD-417F-4A01-855B-29CC267C6800}"/>
              </a:ext>
            </a:extLst>
          </p:cNvPr>
          <p:cNvGraphicFramePr>
            <a:graphicFrameLocks noGrp="1"/>
          </p:cNvGraphicFramePr>
          <p:nvPr>
            <p:extLst>
              <p:ext uri="{D42A27DB-BD31-4B8C-83A1-F6EECF244321}">
                <p14:modId xmlns:p14="http://schemas.microsoft.com/office/powerpoint/2010/main" val="2560845306"/>
              </p:ext>
            </p:extLst>
          </p:nvPr>
        </p:nvGraphicFramePr>
        <p:xfrm>
          <a:off x="752074" y="5062710"/>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verkaufen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Verkäufer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pic>
        <p:nvPicPr>
          <p:cNvPr id="92" name="Graphic 91" descr="Marketing">
            <a:extLst>
              <a:ext uri="{FF2B5EF4-FFF2-40B4-BE49-F238E27FC236}">
                <a16:creationId xmlns:a16="http://schemas.microsoft.com/office/drawing/2014/main" id="{11A8408D-FEBD-44B8-8A37-97CE6AFC2A44}"/>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3500582" y="4476010"/>
            <a:ext cx="792480" cy="792480"/>
          </a:xfrm>
          <a:prstGeom prst="rect">
            <a:avLst/>
          </a:prstGeom>
        </p:spPr>
      </p:pic>
      <p:pic>
        <p:nvPicPr>
          <p:cNvPr id="96" name="Graphic 95" descr="Newspaper">
            <a:extLst>
              <a:ext uri="{FF2B5EF4-FFF2-40B4-BE49-F238E27FC236}">
                <a16:creationId xmlns:a16="http://schemas.microsoft.com/office/drawing/2014/main" id="{EFBF5412-786F-4CED-89DC-B44A0ABAE8A9}"/>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2481441" y="3105835"/>
            <a:ext cx="677674" cy="677674"/>
          </a:xfrm>
          <a:prstGeom prst="rect">
            <a:avLst/>
          </a:prstGeom>
        </p:spPr>
      </p:pic>
      <p:pic>
        <p:nvPicPr>
          <p:cNvPr id="11" name="Picture 16" descr="France, Flag, National, Symbols">
            <a:extLst>
              <a:ext uri="{FF2B5EF4-FFF2-40B4-BE49-F238E27FC236}">
                <a16:creationId xmlns:a16="http://schemas.microsoft.com/office/drawing/2014/main" id="{D454D49D-237A-4EAF-A181-77282BCB9EB7}"/>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2275185" y="3122633"/>
            <a:ext cx="424251" cy="282834"/>
          </a:xfrm>
          <a:prstGeom prst="rect">
            <a:avLst/>
          </a:prstGeom>
          <a:noFill/>
          <a:extLst>
            <a:ext uri="{909E8E84-426E-40DD-AFC4-6F175D3DCCD1}">
              <a14:hiddenFill xmlns:a14="http://schemas.microsoft.com/office/drawing/2010/main">
                <a:solidFill>
                  <a:srgbClr val="FFFFFF"/>
                </a:solidFill>
              </a14:hiddenFill>
            </a:ext>
          </a:extLst>
        </p:spPr>
      </p:pic>
      <p:pic>
        <p:nvPicPr>
          <p:cNvPr id="101" name="Graphic 100" descr="Newspaper">
            <a:extLst>
              <a:ext uri="{FF2B5EF4-FFF2-40B4-BE49-F238E27FC236}">
                <a16:creationId xmlns:a16="http://schemas.microsoft.com/office/drawing/2014/main" id="{C330E1C7-82B2-4835-BCB1-A09A8D6641E1}"/>
              </a:ext>
            </a:extLst>
          </p:cNvPr>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11969" y="3402240"/>
            <a:ext cx="677674" cy="677674"/>
          </a:xfrm>
          <a:prstGeom prst="rect">
            <a:avLst/>
          </a:prstGeom>
        </p:spPr>
      </p:pic>
      <p:cxnSp>
        <p:nvCxnSpPr>
          <p:cNvPr id="103" name="Straight Arrow Connector 102">
            <a:extLst>
              <a:ext uri="{FF2B5EF4-FFF2-40B4-BE49-F238E27FC236}">
                <a16:creationId xmlns:a16="http://schemas.microsoft.com/office/drawing/2014/main" id="{18EFF14E-2FDB-4C0E-A773-D732E1AA9C5A}"/>
              </a:ext>
            </a:extLst>
          </p:cNvPr>
          <p:cNvCxnSpPr/>
          <p:nvPr/>
        </p:nvCxnSpPr>
        <p:spPr>
          <a:xfrm>
            <a:off x="1558829" y="3492341"/>
            <a:ext cx="71635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Rounded Corners 103">
            <a:extLst>
              <a:ext uri="{FF2B5EF4-FFF2-40B4-BE49-F238E27FC236}">
                <a16:creationId xmlns:a16="http://schemas.microsoft.com/office/drawing/2014/main" id="{07AB6F07-C222-4FAB-88B0-A6704BF34D7A}"/>
              </a:ext>
            </a:extLst>
          </p:cNvPr>
          <p:cNvSpPr/>
          <p:nvPr/>
        </p:nvSpPr>
        <p:spPr>
          <a:xfrm>
            <a:off x="788678" y="4133256"/>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graphicFrame>
        <p:nvGraphicFramePr>
          <p:cNvPr id="105" name="Table 81">
            <a:extLst>
              <a:ext uri="{FF2B5EF4-FFF2-40B4-BE49-F238E27FC236}">
                <a16:creationId xmlns:a16="http://schemas.microsoft.com/office/drawing/2014/main" id="{AAEBDC9C-7D7F-4E92-8DD1-69252D16E0C7}"/>
              </a:ext>
            </a:extLst>
          </p:cNvPr>
          <p:cNvGraphicFramePr>
            <a:graphicFrameLocks noGrp="1"/>
          </p:cNvGraphicFramePr>
          <p:nvPr>
            <p:extLst>
              <p:ext uri="{D42A27DB-BD31-4B8C-83A1-F6EECF244321}">
                <p14:modId xmlns:p14="http://schemas.microsoft.com/office/powerpoint/2010/main" val="3033159371"/>
              </p:ext>
            </p:extLst>
          </p:nvPr>
        </p:nvGraphicFramePr>
        <p:xfrm>
          <a:off x="3612160" y="5070091"/>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trainieren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Trainer</a:t>
                      </a:r>
                    </a:p>
                  </a:txBody>
                  <a:tcPr/>
                </a:tc>
                <a:extLst>
                  <a:ext uri="{0D108BD9-81ED-4DB2-BD59-A6C34878D82A}">
                    <a16:rowId xmlns:a16="http://schemas.microsoft.com/office/drawing/2014/main" val="3892300499"/>
                  </a:ext>
                </a:extLst>
              </a:tr>
            </a:tbl>
          </a:graphicData>
        </a:graphic>
      </p:graphicFrame>
      <p:pic>
        <p:nvPicPr>
          <p:cNvPr id="107" name="Graphic 106" descr="Register">
            <a:extLst>
              <a:ext uri="{FF2B5EF4-FFF2-40B4-BE49-F238E27FC236}">
                <a16:creationId xmlns:a16="http://schemas.microsoft.com/office/drawing/2014/main" id="{891BFA08-6947-4D1A-8EA6-4C5DF17279FE}"/>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50270" y="4514723"/>
            <a:ext cx="647976" cy="647976"/>
          </a:xfrm>
          <a:prstGeom prst="rect">
            <a:avLst/>
          </a:prstGeom>
        </p:spPr>
      </p:pic>
      <p:sp>
        <p:nvSpPr>
          <p:cNvPr id="108" name="Rectangle: Rounded Corners 107">
            <a:extLst>
              <a:ext uri="{FF2B5EF4-FFF2-40B4-BE49-F238E27FC236}">
                <a16:creationId xmlns:a16="http://schemas.microsoft.com/office/drawing/2014/main" id="{6836D8FD-0D8F-461C-AFE1-C0A8FB394416}"/>
              </a:ext>
            </a:extLst>
          </p:cNvPr>
          <p:cNvSpPr/>
          <p:nvPr/>
        </p:nvSpPr>
        <p:spPr>
          <a:xfrm>
            <a:off x="3797667" y="4140428"/>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sp>
        <p:nvSpPr>
          <p:cNvPr id="109" name="Rectangle: Rounded Corners 108">
            <a:extLst>
              <a:ext uri="{FF2B5EF4-FFF2-40B4-BE49-F238E27FC236}">
                <a16:creationId xmlns:a16="http://schemas.microsoft.com/office/drawing/2014/main" id="{D21252AC-CE84-464D-81B6-8BF936C16624}"/>
              </a:ext>
            </a:extLst>
          </p:cNvPr>
          <p:cNvSpPr/>
          <p:nvPr/>
        </p:nvSpPr>
        <p:spPr>
          <a:xfrm>
            <a:off x="740761" y="5512028"/>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sp>
        <p:nvSpPr>
          <p:cNvPr id="110" name="Rectangle: Rounded Corners 109">
            <a:extLst>
              <a:ext uri="{FF2B5EF4-FFF2-40B4-BE49-F238E27FC236}">
                <a16:creationId xmlns:a16="http://schemas.microsoft.com/office/drawing/2014/main" id="{DB4200B7-F068-4560-BC40-DDA28F0EDEA8}"/>
              </a:ext>
            </a:extLst>
          </p:cNvPr>
          <p:cNvSpPr/>
          <p:nvPr/>
        </p:nvSpPr>
        <p:spPr>
          <a:xfrm>
            <a:off x="3682668" y="5498860"/>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 ___________</a:t>
            </a:r>
          </a:p>
        </p:txBody>
      </p:sp>
      <p:graphicFrame>
        <p:nvGraphicFramePr>
          <p:cNvPr id="111" name="Table 81">
            <a:extLst>
              <a:ext uri="{FF2B5EF4-FFF2-40B4-BE49-F238E27FC236}">
                <a16:creationId xmlns:a16="http://schemas.microsoft.com/office/drawing/2014/main" id="{6764631F-D09F-4B94-BBCC-FB085A7D6264}"/>
              </a:ext>
            </a:extLst>
          </p:cNvPr>
          <p:cNvGraphicFramePr>
            <a:graphicFrameLocks noGrp="1"/>
          </p:cNvGraphicFramePr>
          <p:nvPr>
            <p:extLst>
              <p:ext uri="{D42A27DB-BD31-4B8C-83A1-F6EECF244321}">
                <p14:modId xmlns:p14="http://schemas.microsoft.com/office/powerpoint/2010/main" val="65860527"/>
              </p:ext>
            </p:extLst>
          </p:nvPr>
        </p:nvGraphicFramePr>
        <p:xfrm>
          <a:off x="6832225" y="2361202"/>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lehren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Lehrer</a:t>
                      </a:r>
                    </a:p>
                  </a:txBody>
                  <a:tcPr/>
                </a:tc>
                <a:extLst>
                  <a:ext uri="{0D108BD9-81ED-4DB2-BD59-A6C34878D82A}">
                    <a16:rowId xmlns:a16="http://schemas.microsoft.com/office/drawing/2014/main" val="3892300499"/>
                  </a:ext>
                </a:extLst>
              </a:tr>
            </a:tbl>
          </a:graphicData>
        </a:graphic>
      </p:graphicFrame>
      <p:pic>
        <p:nvPicPr>
          <p:cNvPr id="17" name="Graphic 16" descr="Classroom">
            <a:extLst>
              <a:ext uri="{FF2B5EF4-FFF2-40B4-BE49-F238E27FC236}">
                <a16:creationId xmlns:a16="http://schemas.microsoft.com/office/drawing/2014/main" id="{DBF26B25-8922-476E-B677-15E272A6A510}"/>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366815" y="1710603"/>
            <a:ext cx="854372" cy="854372"/>
          </a:xfrm>
          <a:prstGeom prst="rect">
            <a:avLst/>
          </a:prstGeom>
        </p:spPr>
      </p:pic>
      <p:sp>
        <p:nvSpPr>
          <p:cNvPr id="112" name="Rectangle: Rounded Corners 111">
            <a:extLst>
              <a:ext uri="{FF2B5EF4-FFF2-40B4-BE49-F238E27FC236}">
                <a16:creationId xmlns:a16="http://schemas.microsoft.com/office/drawing/2014/main" id="{E477C5C7-BA73-4C79-A409-B97AB60131C9}"/>
              </a:ext>
            </a:extLst>
          </p:cNvPr>
          <p:cNvSpPr/>
          <p:nvPr/>
        </p:nvSpPr>
        <p:spPr>
          <a:xfrm>
            <a:off x="6840980" y="2457810"/>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___________</a:t>
            </a:r>
          </a:p>
        </p:txBody>
      </p:sp>
      <p:sp>
        <p:nvSpPr>
          <p:cNvPr id="113" name="TextBox 112">
            <a:extLst>
              <a:ext uri="{FF2B5EF4-FFF2-40B4-BE49-F238E27FC236}">
                <a16:creationId xmlns:a16="http://schemas.microsoft.com/office/drawing/2014/main" id="{7BDBF1AB-4B5A-4CE0-B308-D152A7D3C82B}"/>
              </a:ext>
            </a:extLst>
          </p:cNvPr>
          <p:cNvSpPr txBox="1"/>
          <p:nvPr/>
        </p:nvSpPr>
        <p:spPr>
          <a:xfrm>
            <a:off x="3055330" y="804441"/>
            <a:ext cx="8135843" cy="461665"/>
          </a:xfrm>
          <a:prstGeom prst="rect">
            <a:avLst/>
          </a:prstGeom>
          <a:noFill/>
        </p:spPr>
        <p:txBody>
          <a:bodyPr wrap="square" rtlCol="0">
            <a:spAutoFit/>
          </a:bodyPr>
          <a:lstStyle/>
          <a:p>
            <a:r>
              <a:rPr lang="en-US" sz="2400" dirty="0" err="1">
                <a:solidFill>
                  <a:schemeClr val="accent5">
                    <a:lumMod val="50000"/>
                  </a:schemeClr>
                </a:solidFill>
              </a:rPr>
              <a:t>Beispiel</a:t>
            </a:r>
            <a:r>
              <a:rPr lang="en-US" sz="2400" dirty="0">
                <a:solidFill>
                  <a:schemeClr val="accent5">
                    <a:lumMod val="50000"/>
                  </a:schemeClr>
                </a:solidFill>
              </a:rPr>
              <a:t>: </a:t>
            </a:r>
            <a:r>
              <a:rPr lang="en-US" sz="2400" b="1" dirty="0" err="1">
                <a:solidFill>
                  <a:schemeClr val="accent5">
                    <a:lumMod val="50000"/>
                  </a:schemeClr>
                </a:solidFill>
              </a:rPr>
              <a:t>arbeiten</a:t>
            </a:r>
            <a:r>
              <a:rPr lang="en-US" sz="2400" dirty="0">
                <a:solidFill>
                  <a:schemeClr val="accent5">
                    <a:lumMod val="50000"/>
                  </a:schemeClr>
                </a:solidFill>
              </a:rPr>
              <a:t> (to work) </a:t>
            </a:r>
            <a:r>
              <a:rPr lang="en-US" sz="2400" dirty="0">
                <a:solidFill>
                  <a:schemeClr val="accent5">
                    <a:lumMod val="50000"/>
                  </a:schemeClr>
                </a:solidFill>
                <a:sym typeface="Wingdings" panose="05000000000000000000" pitchFamily="2" charset="2"/>
              </a:rPr>
              <a:t> </a:t>
            </a:r>
            <a:r>
              <a:rPr lang="en-US" sz="2400" b="1" dirty="0">
                <a:solidFill>
                  <a:schemeClr val="accent5">
                    <a:lumMod val="50000"/>
                  </a:schemeClr>
                </a:solidFill>
                <a:sym typeface="Wingdings" panose="05000000000000000000" pitchFamily="2" charset="2"/>
              </a:rPr>
              <a:t>der </a:t>
            </a:r>
            <a:r>
              <a:rPr lang="en-US" sz="2400" b="1" dirty="0" err="1">
                <a:solidFill>
                  <a:schemeClr val="accent5">
                    <a:lumMod val="50000"/>
                  </a:schemeClr>
                </a:solidFill>
                <a:sym typeface="Wingdings" panose="05000000000000000000" pitchFamily="2" charset="2"/>
              </a:rPr>
              <a:t>Arbeiter</a:t>
            </a:r>
            <a:r>
              <a:rPr lang="en-US" sz="2400" b="1" dirty="0">
                <a:solidFill>
                  <a:schemeClr val="accent5">
                    <a:lumMod val="50000"/>
                  </a:schemeClr>
                </a:solidFill>
                <a:sym typeface="Wingdings" panose="05000000000000000000" pitchFamily="2" charset="2"/>
              </a:rPr>
              <a:t> </a:t>
            </a:r>
            <a:r>
              <a:rPr lang="en-US" sz="2400" dirty="0">
                <a:solidFill>
                  <a:schemeClr val="accent5">
                    <a:lumMod val="50000"/>
                  </a:schemeClr>
                </a:solidFill>
                <a:sym typeface="Wingdings" panose="05000000000000000000" pitchFamily="2" charset="2"/>
              </a:rPr>
              <a:t>(worker)</a:t>
            </a:r>
            <a:endParaRPr lang="en-US" sz="2400" dirty="0">
              <a:solidFill>
                <a:schemeClr val="accent5">
                  <a:lumMod val="50000"/>
                </a:schemeClr>
              </a:solidFill>
            </a:endParaRPr>
          </a:p>
        </p:txBody>
      </p:sp>
      <p:sp>
        <p:nvSpPr>
          <p:cNvPr id="114" name="TextBox 113">
            <a:extLst>
              <a:ext uri="{FF2B5EF4-FFF2-40B4-BE49-F238E27FC236}">
                <a16:creationId xmlns:a16="http://schemas.microsoft.com/office/drawing/2014/main" id="{DD284649-15F4-4DD0-B43F-5408729D7452}"/>
              </a:ext>
            </a:extLst>
          </p:cNvPr>
          <p:cNvSpPr txBox="1"/>
          <p:nvPr/>
        </p:nvSpPr>
        <p:spPr>
          <a:xfrm>
            <a:off x="208546" y="1244860"/>
            <a:ext cx="7409041"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A-F und das </a:t>
            </a:r>
            <a:r>
              <a:rPr lang="en-US" sz="2400" dirty="0" err="1">
                <a:solidFill>
                  <a:schemeClr val="accent5">
                    <a:lumMod val="50000"/>
                  </a:schemeClr>
                </a:solidFill>
              </a:rPr>
              <a:t>Substantiv</a:t>
            </a:r>
            <a:r>
              <a:rPr lang="en-US" sz="2400" dirty="0">
                <a:solidFill>
                  <a:schemeClr val="accent5">
                    <a:lumMod val="50000"/>
                  </a:schemeClr>
                </a:solidFill>
              </a:rPr>
              <a:t>:</a:t>
            </a:r>
          </a:p>
        </p:txBody>
      </p:sp>
      <p:sp>
        <p:nvSpPr>
          <p:cNvPr id="115" name="TextBox 114">
            <a:extLst>
              <a:ext uri="{FF2B5EF4-FFF2-40B4-BE49-F238E27FC236}">
                <a16:creationId xmlns:a16="http://schemas.microsoft.com/office/drawing/2014/main" id="{C0136DF5-A388-4CDD-8888-1A17DA3C361B}"/>
              </a:ext>
            </a:extLst>
          </p:cNvPr>
          <p:cNvSpPr txBox="1"/>
          <p:nvPr/>
        </p:nvSpPr>
        <p:spPr>
          <a:xfrm>
            <a:off x="6199744" y="1280587"/>
            <a:ext cx="5842747" cy="461665"/>
          </a:xfrm>
          <a:prstGeom prst="rect">
            <a:avLst/>
          </a:prstGeom>
          <a:noFill/>
        </p:spPr>
        <p:txBody>
          <a:bodyPr wrap="square" rtlCol="0">
            <a:spAutoFit/>
          </a:bodyPr>
          <a:lstStyle/>
          <a:p>
            <a:r>
              <a:rPr lang="en-US" sz="2400" dirty="0" err="1">
                <a:solidFill>
                  <a:schemeClr val="accent5">
                    <a:lumMod val="50000"/>
                  </a:schemeClr>
                </a:solidFill>
              </a:rPr>
              <a:t>Schreib</a:t>
            </a:r>
            <a:r>
              <a:rPr lang="en-US" sz="2400" dirty="0">
                <a:solidFill>
                  <a:schemeClr val="accent5">
                    <a:lumMod val="50000"/>
                  </a:schemeClr>
                </a:solidFill>
              </a:rPr>
              <a:t> G-L und das Verb:</a:t>
            </a:r>
          </a:p>
        </p:txBody>
      </p:sp>
      <p:pic>
        <p:nvPicPr>
          <p:cNvPr id="27" name="Graphic 26" descr="Drama">
            <a:extLst>
              <a:ext uri="{FF2B5EF4-FFF2-40B4-BE49-F238E27FC236}">
                <a16:creationId xmlns:a16="http://schemas.microsoft.com/office/drawing/2014/main" id="{3E8D6BE5-F39C-402F-AE57-D9A9F2C5A760}"/>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406055" y="1818369"/>
            <a:ext cx="914400" cy="914400"/>
          </a:xfrm>
          <a:prstGeom prst="rect">
            <a:avLst/>
          </a:prstGeom>
        </p:spPr>
      </p:pic>
      <p:graphicFrame>
        <p:nvGraphicFramePr>
          <p:cNvPr id="72" name="Table 81">
            <a:extLst>
              <a:ext uri="{FF2B5EF4-FFF2-40B4-BE49-F238E27FC236}">
                <a16:creationId xmlns:a16="http://schemas.microsoft.com/office/drawing/2014/main" id="{046A4FED-0C31-4F22-AC7C-CECB78C06481}"/>
              </a:ext>
            </a:extLst>
          </p:cNvPr>
          <p:cNvGraphicFramePr>
            <a:graphicFrameLocks noGrp="1"/>
          </p:cNvGraphicFramePr>
          <p:nvPr>
            <p:extLst>
              <p:ext uri="{D42A27DB-BD31-4B8C-83A1-F6EECF244321}">
                <p14:modId xmlns:p14="http://schemas.microsoft.com/office/powerpoint/2010/main" val="73269924"/>
              </p:ext>
            </p:extLst>
          </p:nvPr>
        </p:nvGraphicFramePr>
        <p:xfrm>
          <a:off x="9625861" y="2345869"/>
          <a:ext cx="2356661" cy="792480"/>
        </p:xfrm>
        <a:graphic>
          <a:graphicData uri="http://schemas.openxmlformats.org/drawingml/2006/table">
            <a:tbl>
              <a:tblPr firstRow="1" bandRow="1">
                <a:tableStyleId>{2D5ABB26-0587-4C30-8999-92F81FD0307C}</a:tableStyleId>
              </a:tblPr>
              <a:tblGrid>
                <a:gridCol w="2356661">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schauspielen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Schauspieler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sp>
        <p:nvSpPr>
          <p:cNvPr id="74" name="Rectangle: Rounded Corners 73">
            <a:extLst>
              <a:ext uri="{FF2B5EF4-FFF2-40B4-BE49-F238E27FC236}">
                <a16:creationId xmlns:a16="http://schemas.microsoft.com/office/drawing/2014/main" id="{718B096E-ADC7-4EBE-AC09-1848730EF304}"/>
              </a:ext>
            </a:extLst>
          </p:cNvPr>
          <p:cNvSpPr/>
          <p:nvPr/>
        </p:nvSpPr>
        <p:spPr>
          <a:xfrm>
            <a:off x="9920429" y="2434651"/>
            <a:ext cx="2026023" cy="2996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___________</a:t>
            </a:r>
          </a:p>
        </p:txBody>
      </p:sp>
      <p:pic>
        <p:nvPicPr>
          <p:cNvPr id="37" name="Graphic 36" descr="Presentation with bar chart">
            <a:extLst>
              <a:ext uri="{FF2B5EF4-FFF2-40B4-BE49-F238E27FC236}">
                <a16:creationId xmlns:a16="http://schemas.microsoft.com/office/drawing/2014/main" id="{C957DA2A-F69A-43CB-8E7B-FE42A96CDAD1}"/>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6534813" y="3090699"/>
            <a:ext cx="914400" cy="914400"/>
          </a:xfrm>
          <a:prstGeom prst="rect">
            <a:avLst/>
          </a:prstGeom>
        </p:spPr>
      </p:pic>
      <p:graphicFrame>
        <p:nvGraphicFramePr>
          <p:cNvPr id="76" name="Table 81">
            <a:extLst>
              <a:ext uri="{FF2B5EF4-FFF2-40B4-BE49-F238E27FC236}">
                <a16:creationId xmlns:a16="http://schemas.microsoft.com/office/drawing/2014/main" id="{D9A440AF-0805-43AE-83F3-EBE270787B17}"/>
              </a:ext>
            </a:extLst>
          </p:cNvPr>
          <p:cNvGraphicFramePr>
            <a:graphicFrameLocks noGrp="1"/>
          </p:cNvGraphicFramePr>
          <p:nvPr>
            <p:extLst>
              <p:ext uri="{D42A27DB-BD31-4B8C-83A1-F6EECF244321}">
                <p14:modId xmlns:p14="http://schemas.microsoft.com/office/powerpoint/2010/main" val="7218898"/>
              </p:ext>
            </p:extLst>
          </p:nvPr>
        </p:nvGraphicFramePr>
        <p:xfrm>
          <a:off x="7208175" y="3620275"/>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managen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Manager</a:t>
                      </a:r>
                    </a:p>
                  </a:txBody>
                  <a:tcPr/>
                </a:tc>
                <a:extLst>
                  <a:ext uri="{0D108BD9-81ED-4DB2-BD59-A6C34878D82A}">
                    <a16:rowId xmlns:a16="http://schemas.microsoft.com/office/drawing/2014/main" val="3892300499"/>
                  </a:ext>
                </a:extLst>
              </a:tr>
            </a:tbl>
          </a:graphicData>
        </a:graphic>
      </p:graphicFrame>
      <p:sp>
        <p:nvSpPr>
          <p:cNvPr id="78" name="Rectangle: Rounded Corners 77">
            <a:extLst>
              <a:ext uri="{FF2B5EF4-FFF2-40B4-BE49-F238E27FC236}">
                <a16:creationId xmlns:a16="http://schemas.microsoft.com/office/drawing/2014/main" id="{AC8738D1-58FD-43C7-8380-884BB6728022}"/>
              </a:ext>
            </a:extLst>
          </p:cNvPr>
          <p:cNvSpPr/>
          <p:nvPr/>
        </p:nvSpPr>
        <p:spPr>
          <a:xfrm>
            <a:off x="7151377" y="3718159"/>
            <a:ext cx="1943641" cy="24450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___________</a:t>
            </a:r>
          </a:p>
        </p:txBody>
      </p:sp>
      <p:pic>
        <p:nvPicPr>
          <p:cNvPr id="29" name="Graphic 28" descr="Music notes">
            <a:extLst>
              <a:ext uri="{FF2B5EF4-FFF2-40B4-BE49-F238E27FC236}">
                <a16:creationId xmlns:a16="http://schemas.microsoft.com/office/drawing/2014/main" id="{17289AA8-482B-4B72-9510-5B2C930DFC36}"/>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200972" y="3017687"/>
            <a:ext cx="914400" cy="914400"/>
          </a:xfrm>
          <a:prstGeom prst="rect">
            <a:avLst/>
          </a:prstGeom>
        </p:spPr>
      </p:pic>
      <p:graphicFrame>
        <p:nvGraphicFramePr>
          <p:cNvPr id="82" name="Table 81">
            <a:extLst>
              <a:ext uri="{FF2B5EF4-FFF2-40B4-BE49-F238E27FC236}">
                <a16:creationId xmlns:a16="http://schemas.microsoft.com/office/drawing/2014/main" id="{C5A2BC4A-59B8-49A0-9773-BC04EB101002}"/>
              </a:ext>
            </a:extLst>
          </p:cNvPr>
          <p:cNvGraphicFramePr>
            <a:graphicFrameLocks noGrp="1"/>
          </p:cNvGraphicFramePr>
          <p:nvPr>
            <p:extLst>
              <p:ext uri="{D42A27DB-BD31-4B8C-83A1-F6EECF244321}">
                <p14:modId xmlns:p14="http://schemas.microsoft.com/office/powerpoint/2010/main" val="3933697399"/>
              </p:ext>
            </p:extLst>
          </p:nvPr>
        </p:nvGraphicFramePr>
        <p:xfrm>
          <a:off x="9727096" y="3553337"/>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singen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Sänger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sp>
        <p:nvSpPr>
          <p:cNvPr id="89" name="Rectangle: Rounded Corners 88">
            <a:extLst>
              <a:ext uri="{FF2B5EF4-FFF2-40B4-BE49-F238E27FC236}">
                <a16:creationId xmlns:a16="http://schemas.microsoft.com/office/drawing/2014/main" id="{B2702649-B359-4ED4-AEA9-60333AB084DD}"/>
              </a:ext>
            </a:extLst>
          </p:cNvPr>
          <p:cNvSpPr/>
          <p:nvPr/>
        </p:nvSpPr>
        <p:spPr>
          <a:xfrm>
            <a:off x="10053094" y="3625372"/>
            <a:ext cx="1617197" cy="30141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a:t>
            </a:r>
          </a:p>
        </p:txBody>
      </p:sp>
      <p:graphicFrame>
        <p:nvGraphicFramePr>
          <p:cNvPr id="91" name="Table 81">
            <a:extLst>
              <a:ext uri="{FF2B5EF4-FFF2-40B4-BE49-F238E27FC236}">
                <a16:creationId xmlns:a16="http://schemas.microsoft.com/office/drawing/2014/main" id="{7423CB8C-A2ED-4EA8-907C-25FAE1F00A70}"/>
              </a:ext>
            </a:extLst>
          </p:cNvPr>
          <p:cNvGraphicFramePr>
            <a:graphicFrameLocks noGrp="1"/>
          </p:cNvGraphicFramePr>
          <p:nvPr>
            <p:extLst>
              <p:ext uri="{D42A27DB-BD31-4B8C-83A1-F6EECF244321}">
                <p14:modId xmlns:p14="http://schemas.microsoft.com/office/powerpoint/2010/main" val="780505303"/>
              </p:ext>
            </p:extLst>
          </p:nvPr>
        </p:nvGraphicFramePr>
        <p:xfrm>
          <a:off x="7086580" y="4946807"/>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helfen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Helfer</a:t>
                      </a:r>
                    </a:p>
                  </a:txBody>
                  <a:tcPr/>
                </a:tc>
                <a:extLst>
                  <a:ext uri="{0D108BD9-81ED-4DB2-BD59-A6C34878D82A}">
                    <a16:rowId xmlns:a16="http://schemas.microsoft.com/office/drawing/2014/main" val="3892300499"/>
                  </a:ext>
                </a:extLst>
              </a:tr>
            </a:tbl>
          </a:graphicData>
        </a:graphic>
      </p:graphicFrame>
      <p:pic>
        <p:nvPicPr>
          <p:cNvPr id="59" name="Graphic 58" descr="Call center">
            <a:extLst>
              <a:ext uri="{FF2B5EF4-FFF2-40B4-BE49-F238E27FC236}">
                <a16:creationId xmlns:a16="http://schemas.microsoft.com/office/drawing/2014/main" id="{3A180409-98B9-4669-B937-CE2BC7769B92}"/>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409248" y="4527145"/>
            <a:ext cx="914400" cy="914400"/>
          </a:xfrm>
          <a:prstGeom prst="rect">
            <a:avLst/>
          </a:prstGeom>
        </p:spPr>
      </p:pic>
      <p:sp>
        <p:nvSpPr>
          <p:cNvPr id="93" name="Rectangle: Rounded Corners 92">
            <a:extLst>
              <a:ext uri="{FF2B5EF4-FFF2-40B4-BE49-F238E27FC236}">
                <a16:creationId xmlns:a16="http://schemas.microsoft.com/office/drawing/2014/main" id="{C9E472AF-D6E1-4F65-8514-9DB4146F01F4}"/>
              </a:ext>
            </a:extLst>
          </p:cNvPr>
          <p:cNvSpPr/>
          <p:nvPr/>
        </p:nvSpPr>
        <p:spPr>
          <a:xfrm>
            <a:off x="7323648" y="4984345"/>
            <a:ext cx="1603696" cy="30840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a:t>
            </a:r>
          </a:p>
        </p:txBody>
      </p:sp>
      <p:graphicFrame>
        <p:nvGraphicFramePr>
          <p:cNvPr id="95" name="Table 81">
            <a:extLst>
              <a:ext uri="{FF2B5EF4-FFF2-40B4-BE49-F238E27FC236}">
                <a16:creationId xmlns:a16="http://schemas.microsoft.com/office/drawing/2014/main" id="{42B31C88-50DD-4192-9236-476B9B976D31}"/>
              </a:ext>
            </a:extLst>
          </p:cNvPr>
          <p:cNvGraphicFramePr>
            <a:graphicFrameLocks noGrp="1"/>
          </p:cNvGraphicFramePr>
          <p:nvPr>
            <p:extLst>
              <p:ext uri="{D42A27DB-BD31-4B8C-83A1-F6EECF244321}">
                <p14:modId xmlns:p14="http://schemas.microsoft.com/office/powerpoint/2010/main" val="2606175000"/>
              </p:ext>
            </p:extLst>
          </p:nvPr>
        </p:nvGraphicFramePr>
        <p:xfrm>
          <a:off x="9640262" y="4967085"/>
          <a:ext cx="2026023" cy="792480"/>
        </p:xfrm>
        <a:graphic>
          <a:graphicData uri="http://schemas.openxmlformats.org/drawingml/2006/table">
            <a:tbl>
              <a:tblPr firstRow="1" bandRow="1">
                <a:tableStyleId>{2D5ABB26-0587-4C30-8999-92F81FD0307C}</a:tableStyleId>
              </a:tblPr>
              <a:tblGrid>
                <a:gridCol w="2026023">
                  <a:extLst>
                    <a:ext uri="{9D8B030D-6E8A-4147-A177-3AD203B41FA5}">
                      <a16:colId xmlns:a16="http://schemas.microsoft.com/office/drawing/2014/main" val="2618221214"/>
                    </a:ext>
                  </a:extLst>
                </a:gridCol>
              </a:tblGrid>
              <a:tr h="370840">
                <a:tc>
                  <a:txBody>
                    <a:bodyPr/>
                    <a:lstStyle/>
                    <a:p>
                      <a:pPr algn="ctr"/>
                      <a:r>
                        <a:rPr lang="en-GB" sz="2000" dirty="0" err="1">
                          <a:solidFill>
                            <a:srgbClr val="115076"/>
                          </a:solidFill>
                        </a:rPr>
                        <a:t>forschen</a:t>
                      </a:r>
                      <a:endParaRPr lang="en-GB" sz="2000" dirty="0">
                        <a:solidFill>
                          <a:srgbClr val="115076"/>
                        </a:solidFill>
                      </a:endParaRPr>
                    </a:p>
                  </a:txBody>
                  <a:tcPr/>
                </a:tc>
                <a:extLst>
                  <a:ext uri="{0D108BD9-81ED-4DB2-BD59-A6C34878D82A}">
                    <a16:rowId xmlns:a16="http://schemas.microsoft.com/office/drawing/2014/main" val="4026674650"/>
                  </a:ext>
                </a:extLst>
              </a:tr>
              <a:tr h="370840">
                <a:tc>
                  <a:txBody>
                    <a:bodyPr/>
                    <a:lstStyle/>
                    <a:p>
                      <a:pPr algn="ctr"/>
                      <a:r>
                        <a:rPr lang="en-GB" sz="2000" dirty="0">
                          <a:solidFill>
                            <a:srgbClr val="115076"/>
                          </a:solidFill>
                        </a:rPr>
                        <a:t>der </a:t>
                      </a:r>
                      <a:r>
                        <a:rPr lang="en-GB" sz="2000" dirty="0" err="1">
                          <a:solidFill>
                            <a:srgbClr val="115076"/>
                          </a:solidFill>
                        </a:rPr>
                        <a:t>Forscher</a:t>
                      </a:r>
                      <a:endParaRPr lang="en-GB" sz="2000" dirty="0">
                        <a:solidFill>
                          <a:srgbClr val="115076"/>
                        </a:solidFill>
                      </a:endParaRPr>
                    </a:p>
                  </a:txBody>
                  <a:tcPr/>
                </a:tc>
                <a:extLst>
                  <a:ext uri="{0D108BD9-81ED-4DB2-BD59-A6C34878D82A}">
                    <a16:rowId xmlns:a16="http://schemas.microsoft.com/office/drawing/2014/main" val="3892300499"/>
                  </a:ext>
                </a:extLst>
              </a:tr>
            </a:tbl>
          </a:graphicData>
        </a:graphic>
      </p:graphicFrame>
      <p:pic>
        <p:nvPicPr>
          <p:cNvPr id="43" name="Graphic 42" descr="Bug under magnifying glass">
            <a:extLst>
              <a:ext uri="{FF2B5EF4-FFF2-40B4-BE49-F238E27FC236}">
                <a16:creationId xmlns:a16="http://schemas.microsoft.com/office/drawing/2014/main" id="{9ADF0BFE-2E1C-4862-9A8C-D9E573C52E58}"/>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119612" y="4597628"/>
            <a:ext cx="914400" cy="914400"/>
          </a:xfrm>
          <a:prstGeom prst="rect">
            <a:avLst/>
          </a:prstGeom>
        </p:spPr>
      </p:pic>
      <p:sp>
        <p:nvSpPr>
          <p:cNvPr id="97" name="Rectangle: Rounded Corners 96">
            <a:extLst>
              <a:ext uri="{FF2B5EF4-FFF2-40B4-BE49-F238E27FC236}">
                <a16:creationId xmlns:a16="http://schemas.microsoft.com/office/drawing/2014/main" id="{49FBB5CA-302F-42C1-93B1-962B2794AAC6}"/>
              </a:ext>
            </a:extLst>
          </p:cNvPr>
          <p:cNvSpPr/>
          <p:nvPr/>
        </p:nvSpPr>
        <p:spPr>
          <a:xfrm>
            <a:off x="10063667" y="5074788"/>
            <a:ext cx="1481050" cy="2294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115076"/>
                </a:solidFill>
              </a:rPr>
              <a:t>___________</a:t>
            </a:r>
          </a:p>
        </p:txBody>
      </p:sp>
      <p:sp>
        <p:nvSpPr>
          <p:cNvPr id="99" name="Speech Bubble: Rectangle with Corners Rounded 98">
            <a:extLst>
              <a:ext uri="{FF2B5EF4-FFF2-40B4-BE49-F238E27FC236}">
                <a16:creationId xmlns:a16="http://schemas.microsoft.com/office/drawing/2014/main" id="{2AB944B2-DAF5-4654-9F9C-61BB8CAF17C6}"/>
              </a:ext>
            </a:extLst>
          </p:cNvPr>
          <p:cNvSpPr/>
          <p:nvPr/>
        </p:nvSpPr>
        <p:spPr>
          <a:xfrm>
            <a:off x="6272306" y="3074112"/>
            <a:ext cx="3376447" cy="1777132"/>
          </a:xfrm>
          <a:prstGeom prst="wedgeRoundRectCallout">
            <a:avLst>
              <a:gd name="adj1" fmla="val -98273"/>
              <a:gd name="adj2" fmla="val 7327"/>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[au] changes to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äu</a:t>
            </a:r>
            <a:r>
              <a:rPr lang="en-GB" sz="2400" dirty="0">
                <a:solidFill>
                  <a:prstClr val="white"/>
                </a:solidFill>
                <a:latin typeface="Century Gothic" panose="020F0302020204030204"/>
              </a:rPr>
              <a:t>] – it changes the pronunciation too! </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2" name="Speech Bubble: Rectangle with Corners Rounded 101">
            <a:extLst>
              <a:ext uri="{FF2B5EF4-FFF2-40B4-BE49-F238E27FC236}">
                <a16:creationId xmlns:a16="http://schemas.microsoft.com/office/drawing/2014/main" id="{890ECD84-016C-4255-B366-D17086A21C9D}"/>
              </a:ext>
            </a:extLst>
          </p:cNvPr>
          <p:cNvSpPr/>
          <p:nvPr/>
        </p:nvSpPr>
        <p:spPr>
          <a:xfrm>
            <a:off x="6282265" y="3091225"/>
            <a:ext cx="3376447" cy="1777132"/>
          </a:xfrm>
          <a:prstGeom prst="wedgeRoundRectCallout">
            <a:avLst>
              <a:gd name="adj1" fmla="val -174831"/>
              <a:gd name="adj2" fmla="val 7956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Note that [au] changes to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äu</a:t>
            </a:r>
            <a:r>
              <a:rPr lang="en-GB" sz="2400" dirty="0">
                <a:solidFill>
                  <a:prstClr val="white"/>
                </a:solidFill>
                <a:latin typeface="Century Gothic" panose="020F0302020204030204"/>
              </a:rPr>
              <a:t>] – it changes the pronunciation too! </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06" name="Speech Bubble: Rectangle with Corners Rounded 105">
            <a:extLst>
              <a:ext uri="{FF2B5EF4-FFF2-40B4-BE49-F238E27FC236}">
                <a16:creationId xmlns:a16="http://schemas.microsoft.com/office/drawing/2014/main" id="{5AE2995D-A4FF-4D02-9DAB-2A0F27AF7482}"/>
              </a:ext>
            </a:extLst>
          </p:cNvPr>
          <p:cNvSpPr/>
          <p:nvPr/>
        </p:nvSpPr>
        <p:spPr>
          <a:xfrm>
            <a:off x="2989862" y="2524251"/>
            <a:ext cx="2556857" cy="1125907"/>
          </a:xfrm>
          <a:prstGeom prst="wedgeRoundRectCallout">
            <a:avLst>
              <a:gd name="adj1" fmla="val 25704"/>
              <a:gd name="adj2" fmla="val 174035"/>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ieren</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verbs remove –</a:t>
            </a:r>
            <a:r>
              <a:rPr kumimoji="0" lang="en-GB" sz="2400" b="0" i="0" u="none" strike="noStrike" kern="1200" cap="none" spc="0" normalizeH="0" baseline="0" noProof="0" dirty="0" err="1">
                <a:ln>
                  <a:noFill/>
                </a:ln>
                <a:solidFill>
                  <a:prstClr val="white"/>
                </a:solidFill>
                <a:effectLst/>
                <a:uLnTx/>
                <a:uFillTx/>
                <a:latin typeface="Century Gothic" panose="020F0302020204030204"/>
                <a:ea typeface="+mn-ea"/>
                <a:cs typeface="+mn-cs"/>
              </a:rPr>
              <a:t>ieren</a:t>
            </a:r>
            <a:r>
              <a:rPr kumimoji="0" lang="en-GB" sz="2400" b="0" i="0" u="none" strike="noStrike" kern="1200" cap="none" spc="0" normalizeH="0" noProof="0" dirty="0">
                <a:ln>
                  <a:noFill/>
                </a:ln>
                <a:solidFill>
                  <a:prstClr val="white"/>
                </a:solidFill>
                <a:effectLst/>
                <a:uLnTx/>
                <a:uFillTx/>
                <a:latin typeface="Century Gothic" panose="020F0302020204030204"/>
                <a:ea typeface="+mn-ea"/>
                <a:cs typeface="+mn-cs"/>
              </a:rPr>
              <a:t> and add –er! </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53" name="Graphic 52" descr="Microphone">
            <a:extLst>
              <a:ext uri="{FF2B5EF4-FFF2-40B4-BE49-F238E27FC236}">
                <a16:creationId xmlns:a16="http://schemas.microsoft.com/office/drawing/2014/main" id="{02BE7CF3-4EA9-4BF0-9165-CAD05E903414}"/>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9460546" y="3773193"/>
            <a:ext cx="720466" cy="720466"/>
          </a:xfrm>
          <a:prstGeom prst="rect">
            <a:avLst/>
          </a:prstGeom>
        </p:spPr>
      </p:pic>
      <p:sp>
        <p:nvSpPr>
          <p:cNvPr id="116" name="Speech Bubble: Rectangle with Corners Rounded 115">
            <a:extLst>
              <a:ext uri="{FF2B5EF4-FFF2-40B4-BE49-F238E27FC236}">
                <a16:creationId xmlns:a16="http://schemas.microsoft.com/office/drawing/2014/main" id="{47513C4B-8391-4380-A870-B3CAEBB66039}"/>
              </a:ext>
            </a:extLst>
          </p:cNvPr>
          <p:cNvSpPr/>
          <p:nvPr/>
        </p:nvSpPr>
        <p:spPr>
          <a:xfrm>
            <a:off x="277564" y="5891632"/>
            <a:ext cx="3251693" cy="461665"/>
          </a:xfrm>
          <a:prstGeom prst="wedgeRoundRectCallout">
            <a:avLst>
              <a:gd name="adj1" fmla="val 19919"/>
              <a:gd name="adj2" fmla="val 49825"/>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übersetzen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translate</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8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9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10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1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78"/>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89"/>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9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animBg="1"/>
      <p:bldP spid="85" grpId="0" animBg="1"/>
      <p:bldP spid="104" grpId="0" animBg="1"/>
      <p:bldP spid="108" grpId="0" animBg="1"/>
      <p:bldP spid="109" grpId="0" animBg="1"/>
      <p:bldP spid="110" grpId="0" animBg="1"/>
      <p:bldP spid="112" grpId="0" animBg="1"/>
      <p:bldP spid="113" grpId="0"/>
      <p:bldP spid="114" grpId="0"/>
      <p:bldP spid="115" grpId="0"/>
      <p:bldP spid="74" grpId="0" animBg="1"/>
      <p:bldP spid="78" grpId="0" animBg="1"/>
      <p:bldP spid="89" grpId="0" animBg="1"/>
      <p:bldP spid="93" grpId="0" animBg="1"/>
      <p:bldP spid="97" grpId="0" animBg="1"/>
      <p:bldP spid="99" grpId="0" animBg="1"/>
      <p:bldP spid="99" grpId="1" animBg="1"/>
      <p:bldP spid="102" grpId="0" animBg="1"/>
      <p:bldP spid="102" grpId="1" animBg="1"/>
      <p:bldP spid="106" grpId="0" animBg="1"/>
      <p:bldP spid="106" grpId="1" animBg="1"/>
      <p:bldP spid="1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3" y="93590"/>
            <a:ext cx="2346329" cy="869950"/>
          </a:xfrm>
          <a:prstGeom prst="rect">
            <a:avLst/>
          </a:prstGeom>
        </p:spPr>
      </p:pic>
      <p:sp>
        <p:nvSpPr>
          <p:cNvPr id="4" name="Title 3"/>
          <p:cNvSpPr>
            <a:spLocks noGrp="1"/>
          </p:cNvSpPr>
          <p:nvPr>
            <p:ph type="title"/>
          </p:nvPr>
        </p:nvSpPr>
        <p:spPr>
          <a:xfrm>
            <a:off x="0" y="108726"/>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826234" y="524656"/>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A:</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fontAlgn="base">
              <a:spcBef>
                <a:spcPct val="0"/>
              </a:spcBef>
              <a:spcAft>
                <a:spcPct val="0"/>
              </a:spcAft>
              <a:defRPr/>
            </a:pPr>
            <a:endParaRPr lang="en-GB" sz="2000" dirty="0">
              <a:solidFill>
                <a:prstClr val="black"/>
              </a:solidFill>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097724" y="1310828"/>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fontAlgn="base">
              <a:spcBef>
                <a:spcPct val="0"/>
              </a:spcBef>
              <a:spcAft>
                <a:spcPct val="0"/>
              </a:spcAft>
              <a:defRPr/>
            </a:pPr>
            <a:endParaRPr lang="en-GB" sz="2000" dirty="0">
              <a:solidFill>
                <a:prstClr val="black"/>
              </a:solidFill>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60</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50000"/>
              </a:spcBef>
              <a:spcAft>
                <a:spcPct val="0"/>
              </a:spcAft>
            </a:pPr>
            <a:r>
              <a:rPr lang="en-GB" b="1" dirty="0" err="1">
                <a:solidFill>
                  <a:srgbClr val="5B9BD5">
                    <a:lumMod val="50000"/>
                  </a:srgbClr>
                </a:solidFill>
                <a:latin typeface="Century Gothic" panose="020B0502020202020204" pitchFamily="34" charset="0"/>
              </a:rPr>
              <a:t>Sekunden</a:t>
            </a:r>
            <a:endParaRPr lang="en-GB" b="1" dirty="0">
              <a:solidFill>
                <a:srgbClr val="5B9BD5">
                  <a:lumMod val="50000"/>
                </a:srgbClr>
              </a:solidFill>
              <a:latin typeface="Century Gothic" panose="020B0502020202020204" pitchFamily="34"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fr-FR" sz="2400" dirty="0">
              <a:solidFill>
                <a:srgbClr val="5B9BD5">
                  <a:lumMod val="50000"/>
                </a:srgbClr>
              </a:solidFill>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fontAlgn="base" hangingPunct="1">
              <a:spcBef>
                <a:spcPct val="50000"/>
              </a:spcBef>
              <a:spcAft>
                <a:spcPct val="0"/>
              </a:spcAft>
            </a:pPr>
            <a:r>
              <a:rPr lang="en-GB" sz="1600" b="1" dirty="0">
                <a:solidFill>
                  <a:srgbClr val="5B9BD5">
                    <a:lumMod val="50000"/>
                  </a:srgbClr>
                </a:solidFill>
                <a:latin typeface="Century Gothic" panose="020B0502020202020204" pitchFamily="34"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fontAlgn="base">
              <a:spcBef>
                <a:spcPct val="0"/>
              </a:spcBef>
              <a:spcAft>
                <a:spcPct val="0"/>
              </a:spcAft>
              <a:defRPr/>
            </a:pPr>
            <a:r>
              <a:rPr lang="en-GB" b="1" dirty="0">
                <a:solidFill>
                  <a:prstClr val="white"/>
                </a:solidFill>
              </a:rPr>
              <a:t>LOS!</a:t>
            </a:r>
          </a:p>
        </p:txBody>
      </p:sp>
      <p:pic>
        <p:nvPicPr>
          <p:cNvPr id="18" name="Graphic 17" descr="Marketing">
            <a:extLst>
              <a:ext uri="{FF2B5EF4-FFF2-40B4-BE49-F238E27FC236}">
                <a16:creationId xmlns:a16="http://schemas.microsoft.com/office/drawing/2014/main" id="{6F9C4B0F-2D04-4B35-BA38-50C6364C425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63561" y="435471"/>
            <a:ext cx="792480" cy="792480"/>
          </a:xfrm>
          <a:prstGeom prst="rect">
            <a:avLst/>
          </a:prstGeom>
        </p:spPr>
      </p:pic>
      <p:sp>
        <p:nvSpPr>
          <p:cNvPr id="19" name="TextBox 18">
            <a:extLst>
              <a:ext uri="{FF2B5EF4-FFF2-40B4-BE49-F238E27FC236}">
                <a16:creationId xmlns:a16="http://schemas.microsoft.com/office/drawing/2014/main" id="{F4ABF886-23F6-4C48-AA48-3AC6D3ABC20E}"/>
              </a:ext>
            </a:extLst>
          </p:cNvPr>
          <p:cNvSpPr txBox="1"/>
          <p:nvPr/>
        </p:nvSpPr>
        <p:spPr>
          <a:xfrm>
            <a:off x="2826234" y="1032304"/>
            <a:ext cx="1397907" cy="400081"/>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Person B:</a:t>
            </a:r>
          </a:p>
        </p:txBody>
      </p:sp>
      <p:sp>
        <p:nvSpPr>
          <p:cNvPr id="20" name="Speech Bubble: Rectangle with Corners Rounded 19">
            <a:extLst>
              <a:ext uri="{FF2B5EF4-FFF2-40B4-BE49-F238E27FC236}">
                <a16:creationId xmlns:a16="http://schemas.microsoft.com/office/drawing/2014/main" id="{F84B88BC-8E41-4D58-BF79-74B3FD06203F}"/>
              </a:ext>
            </a:extLst>
          </p:cNvPr>
          <p:cNvSpPr/>
          <p:nvPr/>
        </p:nvSpPr>
        <p:spPr>
          <a:xfrm>
            <a:off x="4465874" y="561703"/>
            <a:ext cx="3989102" cy="364533"/>
          </a:xfrm>
          <a:prstGeom prst="wedgeRoundRectCallout">
            <a:avLst>
              <a:gd name="adj1" fmla="val -55134"/>
              <a:gd name="adj2" fmla="val -2025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rgbClr val="115076"/>
                </a:solidFill>
              </a:rPr>
              <a:t>Diese</a:t>
            </a:r>
            <a:r>
              <a:rPr lang="en-US" sz="2000" dirty="0">
                <a:solidFill>
                  <a:srgbClr val="115076"/>
                </a:solidFill>
              </a:rPr>
              <a:t> Person </a:t>
            </a:r>
            <a:r>
              <a:rPr lang="en-US" sz="2000" b="1" dirty="0" err="1">
                <a:solidFill>
                  <a:srgbClr val="115076"/>
                </a:solidFill>
              </a:rPr>
              <a:t>trainiert</a:t>
            </a:r>
            <a:r>
              <a:rPr lang="en-US" sz="2000" b="1" dirty="0">
                <a:solidFill>
                  <a:srgbClr val="115076"/>
                </a:solidFill>
              </a:rPr>
              <a:t> </a:t>
            </a:r>
            <a:r>
              <a:rPr lang="en-US" sz="2000" dirty="0" err="1">
                <a:solidFill>
                  <a:srgbClr val="115076"/>
                </a:solidFill>
              </a:rPr>
              <a:t>als</a:t>
            </a:r>
            <a:r>
              <a:rPr lang="en-US" sz="2000" dirty="0">
                <a:solidFill>
                  <a:srgbClr val="115076"/>
                </a:solidFill>
              </a:rPr>
              <a:t> </a:t>
            </a:r>
            <a:r>
              <a:rPr lang="en-US" sz="2000" dirty="0" err="1">
                <a:solidFill>
                  <a:srgbClr val="115076"/>
                </a:solidFill>
              </a:rPr>
              <a:t>Beruf</a:t>
            </a:r>
            <a:r>
              <a:rPr lang="en-US" sz="2000" dirty="0">
                <a:solidFill>
                  <a:srgbClr val="115076"/>
                </a:solidFill>
              </a:rPr>
              <a:t>. </a:t>
            </a:r>
            <a:r>
              <a:rPr lang="en-US" sz="2000" u="sng" dirty="0">
                <a:solidFill>
                  <a:srgbClr val="115076"/>
                </a:solidFill>
              </a:rPr>
              <a:t> </a:t>
            </a:r>
            <a:endParaRPr lang="en-GB" sz="2000" u="sng" dirty="0">
              <a:solidFill>
                <a:srgbClr val="115076"/>
              </a:solidFill>
            </a:endParaRPr>
          </a:p>
        </p:txBody>
      </p:sp>
      <p:sp>
        <p:nvSpPr>
          <p:cNvPr id="21" name="Speech Bubble: Rectangle with Corners Rounded 20">
            <a:extLst>
              <a:ext uri="{FF2B5EF4-FFF2-40B4-BE49-F238E27FC236}">
                <a16:creationId xmlns:a16="http://schemas.microsoft.com/office/drawing/2014/main" id="{9D951C8D-5545-497F-920E-6AFF3A566DC4}"/>
              </a:ext>
            </a:extLst>
          </p:cNvPr>
          <p:cNvSpPr/>
          <p:nvPr/>
        </p:nvSpPr>
        <p:spPr>
          <a:xfrm>
            <a:off x="4388564" y="1007484"/>
            <a:ext cx="1087912" cy="400080"/>
          </a:xfrm>
          <a:prstGeom prst="wedgeRoundRectCallout">
            <a:avLst>
              <a:gd name="adj1" fmla="val -61291"/>
              <a:gd name="adj2" fmla="val 249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115076"/>
                </a:solidFill>
              </a:rPr>
              <a:t>Trainer</a:t>
            </a:r>
            <a:endParaRPr lang="en-GB" sz="2000" b="1" dirty="0">
              <a:solidFill>
                <a:srgbClr val="115076"/>
              </a:solidFill>
            </a:endParaRPr>
          </a:p>
        </p:txBody>
      </p:sp>
      <p:sp>
        <p:nvSpPr>
          <p:cNvPr id="22" name="Speech Bubble: Rectangle with Corners Rounded 21">
            <a:extLst>
              <a:ext uri="{FF2B5EF4-FFF2-40B4-BE49-F238E27FC236}">
                <a16:creationId xmlns:a16="http://schemas.microsoft.com/office/drawing/2014/main" id="{ED6877CF-5321-417F-9E3A-C23743322C41}"/>
              </a:ext>
            </a:extLst>
          </p:cNvPr>
          <p:cNvSpPr/>
          <p:nvPr/>
        </p:nvSpPr>
        <p:spPr>
          <a:xfrm>
            <a:off x="100169" y="1357594"/>
            <a:ext cx="3120465" cy="1282838"/>
          </a:xfrm>
          <a:prstGeom prst="wedgeRoundRectCallout">
            <a:avLst>
              <a:gd name="adj1" fmla="val 110348"/>
              <a:gd name="adj2" fmla="val -49401"/>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For the German word ending  –</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drop your jaw more than you would for English –</a:t>
            </a:r>
            <a:r>
              <a:rPr kumimoji="0" lang="en-GB" sz="2000" b="0" i="0" u="none" strike="noStrike" kern="1200" cap="none" spc="0" normalizeH="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23" name="Graphic 22" descr="Bug under magnifying glass">
            <a:extLst>
              <a:ext uri="{FF2B5EF4-FFF2-40B4-BE49-F238E27FC236}">
                <a16:creationId xmlns:a16="http://schemas.microsoft.com/office/drawing/2014/main" id="{D2939A05-1B53-4357-8893-897723AB659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8197" y="2892276"/>
            <a:ext cx="914400" cy="914400"/>
          </a:xfrm>
          <a:prstGeom prst="rect">
            <a:avLst/>
          </a:prstGeom>
        </p:spPr>
      </p:pic>
      <p:sp>
        <p:nvSpPr>
          <p:cNvPr id="24" name="TextBox 23">
            <a:extLst>
              <a:ext uri="{FF2B5EF4-FFF2-40B4-BE49-F238E27FC236}">
                <a16:creationId xmlns:a16="http://schemas.microsoft.com/office/drawing/2014/main" id="{9E880B1B-6114-418F-BDA4-6BD4650855EE}"/>
              </a:ext>
            </a:extLst>
          </p:cNvPr>
          <p:cNvSpPr txBox="1"/>
          <p:nvPr/>
        </p:nvSpPr>
        <p:spPr>
          <a:xfrm>
            <a:off x="2279241" y="39100"/>
            <a:ext cx="4613282" cy="400110"/>
          </a:xfrm>
          <a:prstGeom prst="rect">
            <a:avLst/>
          </a:prstGeom>
          <a:noFill/>
        </p:spPr>
        <p:txBody>
          <a:bodyPr wrap="square" rtlCol="0">
            <a:spAutoFit/>
          </a:bodyPr>
          <a:lstStyle/>
          <a:p>
            <a:pPr algn="l"/>
            <a:r>
              <a:rPr lang="en-US" sz="2000" dirty="0">
                <a:solidFill>
                  <a:schemeClr val="accent5">
                    <a:lumMod val="50000"/>
                  </a:schemeClr>
                </a:solidFill>
              </a:rPr>
              <a:t>Person A </a:t>
            </a:r>
            <a:r>
              <a:rPr lang="en-US" sz="2000" dirty="0" err="1">
                <a:solidFill>
                  <a:schemeClr val="accent5">
                    <a:lumMod val="50000"/>
                  </a:schemeClr>
                </a:solidFill>
              </a:rPr>
              <a:t>wählt</a:t>
            </a:r>
            <a:r>
              <a:rPr lang="en-US" sz="2000" dirty="0">
                <a:solidFill>
                  <a:schemeClr val="accent5">
                    <a:lumMod val="50000"/>
                  </a:schemeClr>
                </a:solidFill>
              </a:rPr>
              <a:t> </a:t>
            </a:r>
            <a:r>
              <a:rPr lang="en-US" sz="2000" dirty="0" err="1">
                <a:solidFill>
                  <a:schemeClr val="accent5">
                    <a:lumMod val="50000"/>
                  </a:schemeClr>
                </a:solidFill>
              </a:rPr>
              <a:t>aus</a:t>
            </a:r>
            <a:r>
              <a:rPr lang="en-US" sz="2000" dirty="0">
                <a:solidFill>
                  <a:schemeClr val="accent5">
                    <a:lumMod val="50000"/>
                  </a:schemeClr>
                </a:solidFill>
              </a:rPr>
              <a:t>, Person B </a:t>
            </a:r>
            <a:r>
              <a:rPr lang="en-US" sz="2000" dirty="0" err="1">
                <a:solidFill>
                  <a:schemeClr val="accent5">
                    <a:lumMod val="50000"/>
                  </a:schemeClr>
                </a:solidFill>
              </a:rPr>
              <a:t>spricht</a:t>
            </a:r>
            <a:r>
              <a:rPr lang="en-US" sz="2000" dirty="0">
                <a:solidFill>
                  <a:schemeClr val="accent5">
                    <a:lumMod val="50000"/>
                  </a:schemeClr>
                </a:solidFill>
              </a:rPr>
              <a:t>. </a:t>
            </a:r>
            <a:endParaRPr lang="en-GB" sz="2000" dirty="0">
              <a:solidFill>
                <a:schemeClr val="accent5">
                  <a:lumMod val="50000"/>
                </a:schemeClr>
              </a:solidFill>
            </a:endParaRPr>
          </a:p>
        </p:txBody>
      </p:sp>
      <p:sp>
        <p:nvSpPr>
          <p:cNvPr id="25" name="TextBox 24">
            <a:extLst>
              <a:ext uri="{FF2B5EF4-FFF2-40B4-BE49-F238E27FC236}">
                <a16:creationId xmlns:a16="http://schemas.microsoft.com/office/drawing/2014/main" id="{76EC8F75-0D39-4E14-BB8F-1D9C9C431E70}"/>
              </a:ext>
            </a:extLst>
          </p:cNvPr>
          <p:cNvSpPr txBox="1"/>
          <p:nvPr/>
        </p:nvSpPr>
        <p:spPr>
          <a:xfrm>
            <a:off x="1679067" y="738518"/>
            <a:ext cx="402247" cy="400110"/>
          </a:xfrm>
          <a:prstGeom prst="rect">
            <a:avLst/>
          </a:prstGeom>
          <a:solidFill>
            <a:schemeClr val="accent4">
              <a:lumMod val="20000"/>
              <a:lumOff val="80000"/>
            </a:schemeClr>
          </a:solidFill>
          <a:ln>
            <a:solidFill>
              <a:srgbClr val="002060"/>
            </a:solidFill>
          </a:ln>
        </p:spPr>
        <p:txBody>
          <a:bodyPr wrap="square" rtlCol="0">
            <a:spAutoFit/>
          </a:bodyPr>
          <a:lstStyle/>
          <a:p>
            <a:r>
              <a:rPr lang="en-US" sz="2000" dirty="0">
                <a:solidFill>
                  <a:schemeClr val="accent5">
                    <a:lumMod val="50000"/>
                  </a:schemeClr>
                </a:solidFill>
              </a:rPr>
              <a:t>1.</a:t>
            </a:r>
          </a:p>
        </p:txBody>
      </p:sp>
      <p:sp>
        <p:nvSpPr>
          <p:cNvPr id="26" name="TextBox 25">
            <a:hlinkClick r:id="" action="ppaction://noaction">
              <a:snd r:embed="rId9" name="9.1.2.2 slide 5 Forscher.wav"/>
            </a:hlinkClick>
            <a:extLst>
              <a:ext uri="{FF2B5EF4-FFF2-40B4-BE49-F238E27FC236}">
                <a16:creationId xmlns:a16="http://schemas.microsoft.com/office/drawing/2014/main" id="{6E354C1B-5A62-46A9-A5BC-46DCCD41397D}"/>
              </a:ext>
            </a:extLst>
          </p:cNvPr>
          <p:cNvSpPr txBox="1"/>
          <p:nvPr/>
        </p:nvSpPr>
        <p:spPr>
          <a:xfrm>
            <a:off x="347968" y="3028890"/>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2</a:t>
            </a:r>
          </a:p>
        </p:txBody>
      </p:sp>
      <p:sp>
        <p:nvSpPr>
          <p:cNvPr id="27" name="TextBox 26">
            <a:hlinkClick r:id="" action="ppaction://noaction">
              <a:snd r:embed="rId10" name="9.1.2.2 slide 5 Lehrer.wav"/>
            </a:hlinkClick>
            <a:extLst>
              <a:ext uri="{FF2B5EF4-FFF2-40B4-BE49-F238E27FC236}">
                <a16:creationId xmlns:a16="http://schemas.microsoft.com/office/drawing/2014/main" id="{56104A6E-A780-45BC-98A4-AD0260CE66AD}"/>
              </a:ext>
            </a:extLst>
          </p:cNvPr>
          <p:cNvSpPr txBox="1"/>
          <p:nvPr/>
        </p:nvSpPr>
        <p:spPr>
          <a:xfrm>
            <a:off x="347967" y="421744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3</a:t>
            </a:r>
          </a:p>
        </p:txBody>
      </p:sp>
      <p:sp>
        <p:nvSpPr>
          <p:cNvPr id="28" name="TextBox 27">
            <a:hlinkClick r:id="" action="ppaction://noaction">
              <a:snd r:embed="rId11" name="9.1.2.2 slide 5 Mitarbeiter.wav"/>
            </a:hlinkClick>
            <a:extLst>
              <a:ext uri="{FF2B5EF4-FFF2-40B4-BE49-F238E27FC236}">
                <a16:creationId xmlns:a16="http://schemas.microsoft.com/office/drawing/2014/main" id="{E45E95D4-7CC2-4120-A8DD-1E51B0B81EBB}"/>
              </a:ext>
            </a:extLst>
          </p:cNvPr>
          <p:cNvSpPr txBox="1"/>
          <p:nvPr/>
        </p:nvSpPr>
        <p:spPr>
          <a:xfrm>
            <a:off x="339960" y="533367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4</a:t>
            </a:r>
          </a:p>
        </p:txBody>
      </p:sp>
      <p:sp>
        <p:nvSpPr>
          <p:cNvPr id="29" name="TextBox 28">
            <a:hlinkClick r:id="" action="ppaction://noaction">
              <a:snd r:embed="rId12" name="9.1.2.2 slide 5 Schauspieler.wav"/>
            </a:hlinkClick>
            <a:extLst>
              <a:ext uri="{FF2B5EF4-FFF2-40B4-BE49-F238E27FC236}">
                <a16:creationId xmlns:a16="http://schemas.microsoft.com/office/drawing/2014/main" id="{CFB064A6-9CA7-4785-B87E-19A2F46FCB54}"/>
              </a:ext>
            </a:extLst>
          </p:cNvPr>
          <p:cNvSpPr txBox="1"/>
          <p:nvPr/>
        </p:nvSpPr>
        <p:spPr>
          <a:xfrm>
            <a:off x="3576153" y="213721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5</a:t>
            </a:r>
          </a:p>
        </p:txBody>
      </p:sp>
      <p:sp>
        <p:nvSpPr>
          <p:cNvPr id="30" name="TextBox 29">
            <a:hlinkClick r:id="" action="ppaction://noaction">
              <a:snd r:embed="rId13" name="9.1.2.2 slide 5 Verkäufer.wav"/>
            </a:hlinkClick>
            <a:extLst>
              <a:ext uri="{FF2B5EF4-FFF2-40B4-BE49-F238E27FC236}">
                <a16:creationId xmlns:a16="http://schemas.microsoft.com/office/drawing/2014/main" id="{9C705205-7F9D-48E3-9DC1-1C1781BD0AEA}"/>
              </a:ext>
            </a:extLst>
          </p:cNvPr>
          <p:cNvSpPr txBox="1"/>
          <p:nvPr/>
        </p:nvSpPr>
        <p:spPr>
          <a:xfrm>
            <a:off x="3575638" y="3041908"/>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6</a:t>
            </a:r>
          </a:p>
        </p:txBody>
      </p:sp>
      <p:sp>
        <p:nvSpPr>
          <p:cNvPr id="31" name="TextBox 30">
            <a:hlinkClick r:id="" action="ppaction://noaction">
              <a:snd r:embed="rId14" name="9.1.2.2 slide 5 Helfer.wav"/>
            </a:hlinkClick>
            <a:extLst>
              <a:ext uri="{FF2B5EF4-FFF2-40B4-BE49-F238E27FC236}">
                <a16:creationId xmlns:a16="http://schemas.microsoft.com/office/drawing/2014/main" id="{36B381A8-5006-4D55-BD9D-218FD8E1BD60}"/>
              </a:ext>
            </a:extLst>
          </p:cNvPr>
          <p:cNvSpPr txBox="1"/>
          <p:nvPr/>
        </p:nvSpPr>
        <p:spPr>
          <a:xfrm>
            <a:off x="3572639" y="421744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7</a:t>
            </a:r>
          </a:p>
        </p:txBody>
      </p:sp>
      <p:sp>
        <p:nvSpPr>
          <p:cNvPr id="32" name="TextBox 31">
            <a:hlinkClick r:id="" action="ppaction://noaction">
              <a:snd r:embed="rId15" name="9.1.2.2 slide 5 Manager.wav"/>
            </a:hlinkClick>
            <a:extLst>
              <a:ext uri="{FF2B5EF4-FFF2-40B4-BE49-F238E27FC236}">
                <a16:creationId xmlns:a16="http://schemas.microsoft.com/office/drawing/2014/main" id="{8D2DC82C-D148-4AF5-95B0-7E7E56AA6FF6}"/>
              </a:ext>
            </a:extLst>
          </p:cNvPr>
          <p:cNvSpPr txBox="1"/>
          <p:nvPr/>
        </p:nvSpPr>
        <p:spPr>
          <a:xfrm>
            <a:off x="3575924" y="533367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8</a:t>
            </a:r>
          </a:p>
        </p:txBody>
      </p:sp>
      <p:sp>
        <p:nvSpPr>
          <p:cNvPr id="33" name="TextBox 32">
            <a:hlinkClick r:id="" action="ppaction://noaction">
              <a:snd r:embed="rId16" name="9.1.2.2 slide 5 Fahrer.wav"/>
            </a:hlinkClick>
            <a:extLst>
              <a:ext uri="{FF2B5EF4-FFF2-40B4-BE49-F238E27FC236}">
                <a16:creationId xmlns:a16="http://schemas.microsoft.com/office/drawing/2014/main" id="{7D50F848-ADC2-49A8-902B-C845E95FD939}"/>
              </a:ext>
            </a:extLst>
          </p:cNvPr>
          <p:cNvSpPr txBox="1"/>
          <p:nvPr/>
        </p:nvSpPr>
        <p:spPr>
          <a:xfrm>
            <a:off x="7042202" y="1493531"/>
            <a:ext cx="40224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9</a:t>
            </a:r>
          </a:p>
        </p:txBody>
      </p:sp>
      <p:sp>
        <p:nvSpPr>
          <p:cNvPr id="34" name="TextBox 33">
            <a:hlinkClick r:id="" action="ppaction://noaction">
              <a:snd r:embed="rId17" name="9.1.2.2 slide 5 Übersetzer.wav"/>
            </a:hlinkClick>
            <a:extLst>
              <a:ext uri="{FF2B5EF4-FFF2-40B4-BE49-F238E27FC236}">
                <a16:creationId xmlns:a16="http://schemas.microsoft.com/office/drawing/2014/main" id="{4EB158C3-D05E-4987-AF75-BC34EB60BCB5}"/>
              </a:ext>
            </a:extLst>
          </p:cNvPr>
          <p:cNvSpPr txBox="1"/>
          <p:nvPr/>
        </p:nvSpPr>
        <p:spPr>
          <a:xfrm>
            <a:off x="7081307" y="2645630"/>
            <a:ext cx="477887" cy="400110"/>
          </a:xfrm>
          <a:prstGeom prst="rect">
            <a:avLst/>
          </a:prstGeom>
          <a:solidFill>
            <a:schemeClr val="accent4">
              <a:lumMod val="20000"/>
              <a:lumOff val="80000"/>
            </a:schemeClr>
          </a:solidFill>
          <a:ln>
            <a:solidFill>
              <a:srgbClr val="002060"/>
            </a:solidFill>
          </a:ln>
        </p:spPr>
        <p:txBody>
          <a:bodyPr wrap="square" rtlCol="0">
            <a:spAutoFit/>
          </a:bodyPr>
          <a:lstStyle/>
          <a:p>
            <a:pPr algn="ctr"/>
            <a:r>
              <a:rPr lang="en-US" sz="2000" dirty="0">
                <a:solidFill>
                  <a:schemeClr val="accent5">
                    <a:lumMod val="50000"/>
                  </a:schemeClr>
                </a:solidFill>
              </a:rPr>
              <a:t>10</a:t>
            </a:r>
          </a:p>
        </p:txBody>
      </p:sp>
      <p:sp>
        <p:nvSpPr>
          <p:cNvPr id="35" name="TextBox 34">
            <a:hlinkClick r:id="" action="ppaction://noaction">
              <a:snd r:embed="rId18" name="9.1.2.2 slide 5 Käufer.wav"/>
            </a:hlinkClick>
            <a:extLst>
              <a:ext uri="{FF2B5EF4-FFF2-40B4-BE49-F238E27FC236}">
                <a16:creationId xmlns:a16="http://schemas.microsoft.com/office/drawing/2014/main" id="{1F87CA7F-78FA-4F8C-95BB-3DCAA42A64B6}"/>
              </a:ext>
            </a:extLst>
          </p:cNvPr>
          <p:cNvSpPr txBox="1"/>
          <p:nvPr/>
        </p:nvSpPr>
        <p:spPr>
          <a:xfrm>
            <a:off x="7122329" y="3996488"/>
            <a:ext cx="47788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11</a:t>
            </a:r>
          </a:p>
        </p:txBody>
      </p:sp>
      <p:sp>
        <p:nvSpPr>
          <p:cNvPr id="36" name="TextBox 35">
            <a:hlinkClick r:id="" action="ppaction://noaction">
              <a:snd r:embed="rId19" name="9.1.2.2 slide 5 Sänger.wav"/>
            </a:hlinkClick>
            <a:extLst>
              <a:ext uri="{FF2B5EF4-FFF2-40B4-BE49-F238E27FC236}">
                <a16:creationId xmlns:a16="http://schemas.microsoft.com/office/drawing/2014/main" id="{D605F9CF-341B-4C89-8AD5-0E4C298FBE9B}"/>
              </a:ext>
            </a:extLst>
          </p:cNvPr>
          <p:cNvSpPr txBox="1"/>
          <p:nvPr/>
        </p:nvSpPr>
        <p:spPr>
          <a:xfrm>
            <a:off x="7122330" y="5326679"/>
            <a:ext cx="477887" cy="400110"/>
          </a:xfrm>
          <a:prstGeom prst="rect">
            <a:avLst/>
          </a:prstGeom>
          <a:solidFill>
            <a:schemeClr val="accent4">
              <a:lumMod val="20000"/>
              <a:lumOff val="80000"/>
            </a:schemeClr>
          </a:solidFill>
          <a:ln>
            <a:solidFill>
              <a:srgbClr val="002060"/>
            </a:solidFill>
          </a:ln>
          <a:effectLst>
            <a:outerShdw blurRad="50800" dist="38100" dir="2700000" algn="tl" rotWithShape="0">
              <a:prstClr val="black">
                <a:alpha val="40000"/>
              </a:prstClr>
            </a:outerShdw>
          </a:effectLst>
        </p:spPr>
        <p:txBody>
          <a:bodyPr wrap="square" rtlCol="0">
            <a:spAutoFit/>
          </a:bodyPr>
          <a:lstStyle/>
          <a:p>
            <a:pPr algn="ctr"/>
            <a:r>
              <a:rPr lang="en-US" sz="2000" dirty="0">
                <a:solidFill>
                  <a:schemeClr val="accent5">
                    <a:lumMod val="50000"/>
                  </a:schemeClr>
                </a:solidFill>
              </a:rPr>
              <a:t>12</a:t>
            </a:r>
          </a:p>
        </p:txBody>
      </p:sp>
      <p:sp>
        <p:nvSpPr>
          <p:cNvPr id="37" name="Speech Bubble: Rectangle with Corners Rounded 36">
            <a:extLst>
              <a:ext uri="{FF2B5EF4-FFF2-40B4-BE49-F238E27FC236}">
                <a16:creationId xmlns:a16="http://schemas.microsoft.com/office/drawing/2014/main" id="{05853505-1967-43A6-A1E7-D87A377C25CC}"/>
              </a:ext>
            </a:extLst>
          </p:cNvPr>
          <p:cNvSpPr/>
          <p:nvPr/>
        </p:nvSpPr>
        <p:spPr>
          <a:xfrm>
            <a:off x="1605390" y="3224768"/>
            <a:ext cx="1308274" cy="349637"/>
          </a:xfrm>
          <a:prstGeom prst="wedgeRoundRectCallout">
            <a:avLst>
              <a:gd name="adj1" fmla="val -12750"/>
              <a:gd name="adj2" fmla="val 4195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Forscher</a:t>
            </a:r>
            <a:endParaRPr lang="en-GB" sz="2000" b="1" dirty="0">
              <a:solidFill>
                <a:srgbClr val="115076"/>
              </a:solidFill>
            </a:endParaRPr>
          </a:p>
        </p:txBody>
      </p:sp>
      <p:pic>
        <p:nvPicPr>
          <p:cNvPr id="38" name="Graphic 37" descr="Classroom">
            <a:extLst>
              <a:ext uri="{FF2B5EF4-FFF2-40B4-BE49-F238E27FC236}">
                <a16:creationId xmlns:a16="http://schemas.microsoft.com/office/drawing/2014/main" id="{C6E84B61-E092-4926-871C-D042ACEF6A95}"/>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03422" y="4002726"/>
            <a:ext cx="854372" cy="854372"/>
          </a:xfrm>
          <a:prstGeom prst="rect">
            <a:avLst/>
          </a:prstGeom>
        </p:spPr>
      </p:pic>
      <p:sp>
        <p:nvSpPr>
          <p:cNvPr id="39" name="Speech Bubble: Rectangle with Corners Rounded 38">
            <a:extLst>
              <a:ext uri="{FF2B5EF4-FFF2-40B4-BE49-F238E27FC236}">
                <a16:creationId xmlns:a16="http://schemas.microsoft.com/office/drawing/2014/main" id="{58F7CA10-F248-4DDE-A19D-1886BF221362}"/>
              </a:ext>
            </a:extLst>
          </p:cNvPr>
          <p:cNvSpPr/>
          <p:nvPr/>
        </p:nvSpPr>
        <p:spPr>
          <a:xfrm>
            <a:off x="5138926" y="4535306"/>
            <a:ext cx="1208691" cy="400110"/>
          </a:xfrm>
          <a:prstGeom prst="wedgeRoundRectCallout">
            <a:avLst>
              <a:gd name="adj1" fmla="val 14333"/>
              <a:gd name="adj2" fmla="val 16280"/>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Helfer</a:t>
            </a:r>
            <a:endParaRPr lang="en-GB" sz="2000" b="1" dirty="0">
              <a:solidFill>
                <a:srgbClr val="115076"/>
              </a:solidFill>
            </a:endParaRPr>
          </a:p>
        </p:txBody>
      </p:sp>
      <p:sp>
        <p:nvSpPr>
          <p:cNvPr id="40" name="Speech Bubble: Rectangle with Corners Rounded 39">
            <a:extLst>
              <a:ext uri="{FF2B5EF4-FFF2-40B4-BE49-F238E27FC236}">
                <a16:creationId xmlns:a16="http://schemas.microsoft.com/office/drawing/2014/main" id="{5CB79071-6AA5-4EE7-BE64-E9C86C81D53F}"/>
              </a:ext>
            </a:extLst>
          </p:cNvPr>
          <p:cNvSpPr/>
          <p:nvPr/>
        </p:nvSpPr>
        <p:spPr>
          <a:xfrm>
            <a:off x="1619443" y="5589445"/>
            <a:ext cx="1546600" cy="400110"/>
          </a:xfrm>
          <a:prstGeom prst="wedgeRoundRectCallout">
            <a:avLst>
              <a:gd name="adj1" fmla="val -12284"/>
              <a:gd name="adj2" fmla="val 139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Mitarbeiter</a:t>
            </a:r>
            <a:endParaRPr lang="en-GB" sz="2000" b="1" dirty="0">
              <a:solidFill>
                <a:srgbClr val="115076"/>
              </a:solidFill>
            </a:endParaRPr>
          </a:p>
        </p:txBody>
      </p:sp>
      <p:sp>
        <p:nvSpPr>
          <p:cNvPr id="41" name="Speech Bubble: Rectangle with Corners Rounded 40">
            <a:extLst>
              <a:ext uri="{FF2B5EF4-FFF2-40B4-BE49-F238E27FC236}">
                <a16:creationId xmlns:a16="http://schemas.microsoft.com/office/drawing/2014/main" id="{8EA7F2EA-7653-4D0A-97C9-A246549E6AC8}"/>
              </a:ext>
            </a:extLst>
          </p:cNvPr>
          <p:cNvSpPr/>
          <p:nvPr/>
        </p:nvSpPr>
        <p:spPr>
          <a:xfrm>
            <a:off x="4780070" y="2326130"/>
            <a:ext cx="1896360" cy="441460"/>
          </a:xfrm>
          <a:prstGeom prst="wedgeRoundRectCallout">
            <a:avLst>
              <a:gd name="adj1" fmla="val 19938"/>
              <a:gd name="adj2" fmla="val 1861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Schauspieler</a:t>
            </a:r>
            <a:endParaRPr lang="en-GB" sz="2000" b="1" dirty="0">
              <a:solidFill>
                <a:srgbClr val="115076"/>
              </a:solidFill>
            </a:endParaRPr>
          </a:p>
        </p:txBody>
      </p:sp>
      <p:sp>
        <p:nvSpPr>
          <p:cNvPr id="42" name="Speech Bubble: Rectangle with Corners Rounded 41">
            <a:extLst>
              <a:ext uri="{FF2B5EF4-FFF2-40B4-BE49-F238E27FC236}">
                <a16:creationId xmlns:a16="http://schemas.microsoft.com/office/drawing/2014/main" id="{53FFB1CE-5E9B-43A5-8927-51A88EBDC578}"/>
              </a:ext>
            </a:extLst>
          </p:cNvPr>
          <p:cNvSpPr/>
          <p:nvPr/>
        </p:nvSpPr>
        <p:spPr>
          <a:xfrm>
            <a:off x="5056825" y="3435161"/>
            <a:ext cx="1476910" cy="400110"/>
          </a:xfrm>
          <a:prstGeom prst="wedgeRoundRectCallout">
            <a:avLst>
              <a:gd name="adj1" fmla="val -20111"/>
              <a:gd name="adj2" fmla="val 927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Verkäufer</a:t>
            </a:r>
            <a:endParaRPr lang="en-GB" sz="2000" b="1" dirty="0">
              <a:solidFill>
                <a:srgbClr val="115076"/>
              </a:solidFill>
            </a:endParaRPr>
          </a:p>
        </p:txBody>
      </p:sp>
      <p:sp>
        <p:nvSpPr>
          <p:cNvPr id="43" name="Speech Bubble: Rectangle with Corners Rounded 42">
            <a:extLst>
              <a:ext uri="{FF2B5EF4-FFF2-40B4-BE49-F238E27FC236}">
                <a16:creationId xmlns:a16="http://schemas.microsoft.com/office/drawing/2014/main" id="{2F388E57-AC82-4313-8724-284B76837D96}"/>
              </a:ext>
            </a:extLst>
          </p:cNvPr>
          <p:cNvSpPr/>
          <p:nvPr/>
        </p:nvSpPr>
        <p:spPr>
          <a:xfrm>
            <a:off x="4889238" y="5664329"/>
            <a:ext cx="1405239" cy="400110"/>
          </a:xfrm>
          <a:prstGeom prst="wedgeRoundRectCallout">
            <a:avLst>
              <a:gd name="adj1" fmla="val -1076"/>
              <a:gd name="adj2" fmla="val 6944"/>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a:solidFill>
                  <a:srgbClr val="115076"/>
                </a:solidFill>
              </a:rPr>
              <a:t>Manager</a:t>
            </a:r>
            <a:endParaRPr lang="en-GB" sz="2000" b="1" dirty="0">
              <a:solidFill>
                <a:srgbClr val="115076"/>
              </a:solidFill>
            </a:endParaRPr>
          </a:p>
        </p:txBody>
      </p:sp>
      <p:sp>
        <p:nvSpPr>
          <p:cNvPr id="44" name="Speech Bubble: Rectangle with Corners Rounded 43">
            <a:extLst>
              <a:ext uri="{FF2B5EF4-FFF2-40B4-BE49-F238E27FC236}">
                <a16:creationId xmlns:a16="http://schemas.microsoft.com/office/drawing/2014/main" id="{5254E18E-5EFB-452A-A2A1-D5E7C0495EB6}"/>
              </a:ext>
            </a:extLst>
          </p:cNvPr>
          <p:cNvSpPr/>
          <p:nvPr/>
        </p:nvSpPr>
        <p:spPr>
          <a:xfrm>
            <a:off x="8190637" y="3155113"/>
            <a:ext cx="1540292" cy="364533"/>
          </a:xfrm>
          <a:prstGeom prst="wedgeRoundRectCallout">
            <a:avLst>
              <a:gd name="adj1" fmla="val -10883"/>
              <a:gd name="adj2" fmla="val 1394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Übersetzer</a:t>
            </a:r>
            <a:endParaRPr lang="en-GB" sz="2000" b="1" dirty="0">
              <a:solidFill>
                <a:srgbClr val="115076"/>
              </a:solidFill>
            </a:endParaRPr>
          </a:p>
        </p:txBody>
      </p:sp>
      <p:sp>
        <p:nvSpPr>
          <p:cNvPr id="45" name="Speech Bubble: Rectangle with Corners Rounded 44">
            <a:extLst>
              <a:ext uri="{FF2B5EF4-FFF2-40B4-BE49-F238E27FC236}">
                <a16:creationId xmlns:a16="http://schemas.microsoft.com/office/drawing/2014/main" id="{1B914328-14FC-4D5E-8AE6-B69048E07515}"/>
              </a:ext>
            </a:extLst>
          </p:cNvPr>
          <p:cNvSpPr/>
          <p:nvPr/>
        </p:nvSpPr>
        <p:spPr>
          <a:xfrm>
            <a:off x="8512463" y="1671824"/>
            <a:ext cx="1208691" cy="364533"/>
          </a:xfrm>
          <a:prstGeom prst="wedgeRoundRectCallout">
            <a:avLst>
              <a:gd name="adj1" fmla="val 4527"/>
              <a:gd name="adj2" fmla="val 2795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Fahrer</a:t>
            </a:r>
            <a:endParaRPr lang="en-GB" sz="2000" b="1" dirty="0">
              <a:solidFill>
                <a:srgbClr val="115076"/>
              </a:solidFill>
            </a:endParaRPr>
          </a:p>
        </p:txBody>
      </p:sp>
      <p:sp>
        <p:nvSpPr>
          <p:cNvPr id="46" name="Speech Bubble: Rectangle with Corners Rounded 45">
            <a:extLst>
              <a:ext uri="{FF2B5EF4-FFF2-40B4-BE49-F238E27FC236}">
                <a16:creationId xmlns:a16="http://schemas.microsoft.com/office/drawing/2014/main" id="{A2AE9236-9212-4309-BF53-3D091688F9B6}"/>
              </a:ext>
            </a:extLst>
          </p:cNvPr>
          <p:cNvSpPr/>
          <p:nvPr/>
        </p:nvSpPr>
        <p:spPr>
          <a:xfrm>
            <a:off x="8506925" y="4309858"/>
            <a:ext cx="1208691" cy="364533"/>
          </a:xfrm>
          <a:prstGeom prst="wedgeRoundRectCallout">
            <a:avLst>
              <a:gd name="adj1" fmla="val -13685"/>
              <a:gd name="adj2" fmla="val 227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Käufer</a:t>
            </a:r>
            <a:endParaRPr lang="en-GB" sz="2000" b="1" dirty="0">
              <a:solidFill>
                <a:srgbClr val="115076"/>
              </a:solidFill>
            </a:endParaRPr>
          </a:p>
        </p:txBody>
      </p:sp>
      <p:sp>
        <p:nvSpPr>
          <p:cNvPr id="47" name="Speech Bubble: Rectangle with Corners Rounded 46">
            <a:extLst>
              <a:ext uri="{FF2B5EF4-FFF2-40B4-BE49-F238E27FC236}">
                <a16:creationId xmlns:a16="http://schemas.microsoft.com/office/drawing/2014/main" id="{A939A0DC-E9D4-4920-8BEB-ABFA02E72E6D}"/>
              </a:ext>
            </a:extLst>
          </p:cNvPr>
          <p:cNvSpPr/>
          <p:nvPr/>
        </p:nvSpPr>
        <p:spPr>
          <a:xfrm>
            <a:off x="1672332" y="4389354"/>
            <a:ext cx="1208691" cy="375384"/>
          </a:xfrm>
          <a:prstGeom prst="wedgeRoundRectCallout">
            <a:avLst>
              <a:gd name="adj1" fmla="val -1076"/>
              <a:gd name="adj2" fmla="val 2094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115076"/>
                </a:solidFill>
              </a:rPr>
              <a:t>Lehrer</a:t>
            </a:r>
            <a:endParaRPr lang="en-GB" sz="2000" b="1" dirty="0">
              <a:solidFill>
                <a:srgbClr val="115076"/>
              </a:solidFill>
            </a:endParaRPr>
          </a:p>
        </p:txBody>
      </p:sp>
      <p:sp>
        <p:nvSpPr>
          <p:cNvPr id="48" name="Speech Bubble: Rectangle with Corners Rounded 47">
            <a:extLst>
              <a:ext uri="{FF2B5EF4-FFF2-40B4-BE49-F238E27FC236}">
                <a16:creationId xmlns:a16="http://schemas.microsoft.com/office/drawing/2014/main" id="{6C9346F8-917A-494F-9C90-7F34E3FBA9B5}"/>
              </a:ext>
            </a:extLst>
          </p:cNvPr>
          <p:cNvSpPr/>
          <p:nvPr/>
        </p:nvSpPr>
        <p:spPr>
          <a:xfrm>
            <a:off x="8485659" y="5582699"/>
            <a:ext cx="1208691" cy="364533"/>
          </a:xfrm>
          <a:prstGeom prst="wedgeRoundRectCallout">
            <a:avLst>
              <a:gd name="adj1" fmla="val -24893"/>
              <a:gd name="adj2" fmla="val 232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115076"/>
                </a:solidFill>
              </a:rPr>
              <a:t>Sänger</a:t>
            </a:r>
            <a:endParaRPr lang="en-GB" sz="2000" b="1" dirty="0">
              <a:solidFill>
                <a:srgbClr val="115076"/>
              </a:solidFill>
            </a:endParaRPr>
          </a:p>
        </p:txBody>
      </p:sp>
      <p:pic>
        <p:nvPicPr>
          <p:cNvPr id="49" name="Graphic 48" descr="Newspaper">
            <a:extLst>
              <a:ext uri="{FF2B5EF4-FFF2-40B4-BE49-F238E27FC236}">
                <a16:creationId xmlns:a16="http://schemas.microsoft.com/office/drawing/2014/main" id="{393E91F2-3331-4B57-83F0-8D1D5CD4A38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585881" y="3066407"/>
            <a:ext cx="588543" cy="645103"/>
          </a:xfrm>
          <a:prstGeom prst="rect">
            <a:avLst/>
          </a:prstGeom>
        </p:spPr>
      </p:pic>
      <p:pic>
        <p:nvPicPr>
          <p:cNvPr id="50" name="Graphic 49" descr="Newspaper">
            <a:extLst>
              <a:ext uri="{FF2B5EF4-FFF2-40B4-BE49-F238E27FC236}">
                <a16:creationId xmlns:a16="http://schemas.microsoft.com/office/drawing/2014/main" id="{0AB8FBAC-9EE1-40CA-AC4B-7453FA9EC97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586850" y="2504130"/>
            <a:ext cx="588543" cy="645103"/>
          </a:xfrm>
          <a:prstGeom prst="rect">
            <a:avLst/>
          </a:prstGeom>
        </p:spPr>
      </p:pic>
      <p:cxnSp>
        <p:nvCxnSpPr>
          <p:cNvPr id="51" name="Straight Arrow Connector 50">
            <a:extLst>
              <a:ext uri="{FF2B5EF4-FFF2-40B4-BE49-F238E27FC236}">
                <a16:creationId xmlns:a16="http://schemas.microsoft.com/office/drawing/2014/main" id="{EEDBE251-BFB6-4815-AE03-0374CF91599E}"/>
              </a:ext>
            </a:extLst>
          </p:cNvPr>
          <p:cNvCxnSpPr>
            <a:cxnSpLocks/>
          </p:cNvCxnSpPr>
          <p:nvPr/>
        </p:nvCxnSpPr>
        <p:spPr>
          <a:xfrm>
            <a:off x="7854955" y="2869657"/>
            <a:ext cx="0" cy="46777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Graphic 52" descr="Users">
            <a:extLst>
              <a:ext uri="{FF2B5EF4-FFF2-40B4-BE49-F238E27FC236}">
                <a16:creationId xmlns:a16="http://schemas.microsoft.com/office/drawing/2014/main" id="{AC9ED874-0603-4E3D-82A9-38AD0A51E392}"/>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824682" y="5160879"/>
            <a:ext cx="800954" cy="800954"/>
          </a:xfrm>
          <a:prstGeom prst="rect">
            <a:avLst/>
          </a:prstGeom>
        </p:spPr>
      </p:pic>
      <p:pic>
        <p:nvPicPr>
          <p:cNvPr id="54" name="Graphic 53" descr="Drama">
            <a:extLst>
              <a:ext uri="{FF2B5EF4-FFF2-40B4-BE49-F238E27FC236}">
                <a16:creationId xmlns:a16="http://schemas.microsoft.com/office/drawing/2014/main" id="{D2B2F613-D5E2-42F3-B532-B40EEEE7D6DE}"/>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054599" y="1931391"/>
            <a:ext cx="725471" cy="725471"/>
          </a:xfrm>
          <a:prstGeom prst="rect">
            <a:avLst/>
          </a:prstGeom>
        </p:spPr>
      </p:pic>
      <p:pic>
        <p:nvPicPr>
          <p:cNvPr id="55" name="Graphic 54" descr="Presentation with bar chart">
            <a:extLst>
              <a:ext uri="{FF2B5EF4-FFF2-40B4-BE49-F238E27FC236}">
                <a16:creationId xmlns:a16="http://schemas.microsoft.com/office/drawing/2014/main" id="{7189CF79-E648-4C07-AF36-FCB8ACB87A09}"/>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940591" y="5229330"/>
            <a:ext cx="914400" cy="914400"/>
          </a:xfrm>
          <a:prstGeom prst="rect">
            <a:avLst/>
          </a:prstGeom>
        </p:spPr>
      </p:pic>
      <p:pic>
        <p:nvPicPr>
          <p:cNvPr id="56" name="Graphic 55" descr="Music notes">
            <a:extLst>
              <a:ext uri="{FF2B5EF4-FFF2-40B4-BE49-F238E27FC236}">
                <a16:creationId xmlns:a16="http://schemas.microsoft.com/office/drawing/2014/main" id="{CC34FE2F-3577-4BFB-B635-E1473D2C666F}"/>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7664120" y="4984778"/>
            <a:ext cx="914400" cy="914400"/>
          </a:xfrm>
          <a:prstGeom prst="rect">
            <a:avLst/>
          </a:prstGeom>
        </p:spPr>
      </p:pic>
      <p:pic>
        <p:nvPicPr>
          <p:cNvPr id="57" name="Graphic 56" descr="Call center">
            <a:extLst>
              <a:ext uri="{FF2B5EF4-FFF2-40B4-BE49-F238E27FC236}">
                <a16:creationId xmlns:a16="http://schemas.microsoft.com/office/drawing/2014/main" id="{582EFD9E-6AC5-42CB-AE8D-46F74CD12140}"/>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3948185" y="3975907"/>
            <a:ext cx="914400" cy="914400"/>
          </a:xfrm>
          <a:prstGeom prst="rect">
            <a:avLst/>
          </a:prstGeom>
        </p:spPr>
      </p:pic>
      <p:pic>
        <p:nvPicPr>
          <p:cNvPr id="58" name="Graphic 57" descr="Register">
            <a:extLst>
              <a:ext uri="{FF2B5EF4-FFF2-40B4-BE49-F238E27FC236}">
                <a16:creationId xmlns:a16="http://schemas.microsoft.com/office/drawing/2014/main" id="{DBB8CFDD-030E-4D54-BE03-B6BD3A1F714B}"/>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4041063" y="3006776"/>
            <a:ext cx="647976" cy="647976"/>
          </a:xfrm>
          <a:prstGeom prst="rect">
            <a:avLst/>
          </a:prstGeom>
        </p:spPr>
      </p:pic>
      <p:pic>
        <p:nvPicPr>
          <p:cNvPr id="59" name="Graphic 58" descr="Coins">
            <a:extLst>
              <a:ext uri="{FF2B5EF4-FFF2-40B4-BE49-F238E27FC236}">
                <a16:creationId xmlns:a16="http://schemas.microsoft.com/office/drawing/2014/main" id="{A693A6CF-03B9-415F-B4A3-CDC33CBE0D9D}"/>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4616781" y="3035761"/>
            <a:ext cx="473434" cy="473434"/>
          </a:xfrm>
          <a:prstGeom prst="rect">
            <a:avLst/>
          </a:prstGeom>
        </p:spPr>
      </p:pic>
      <p:pic>
        <p:nvPicPr>
          <p:cNvPr id="60" name="Graphic 59" descr="Truck">
            <a:extLst>
              <a:ext uri="{FF2B5EF4-FFF2-40B4-BE49-F238E27FC236}">
                <a16:creationId xmlns:a16="http://schemas.microsoft.com/office/drawing/2014/main" id="{79948DD6-29FD-40AD-B8C6-A98CED623EB9}"/>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557373" y="1268234"/>
            <a:ext cx="914400" cy="914400"/>
          </a:xfrm>
          <a:prstGeom prst="rect">
            <a:avLst/>
          </a:prstGeom>
        </p:spPr>
      </p:pic>
      <p:pic>
        <p:nvPicPr>
          <p:cNvPr id="61" name="Graphic 60" descr="Suitcase">
            <a:extLst>
              <a:ext uri="{FF2B5EF4-FFF2-40B4-BE49-F238E27FC236}">
                <a16:creationId xmlns:a16="http://schemas.microsoft.com/office/drawing/2014/main" id="{9531E467-A7BD-4D91-8D1A-9608DA0231C7}"/>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600216" y="3750108"/>
            <a:ext cx="703878" cy="703878"/>
          </a:xfrm>
          <a:prstGeom prst="rect">
            <a:avLst/>
          </a:prstGeom>
        </p:spPr>
      </p:pic>
      <p:pic>
        <p:nvPicPr>
          <p:cNvPr id="62" name="Graphic 61" descr="Money">
            <a:extLst>
              <a:ext uri="{FF2B5EF4-FFF2-40B4-BE49-F238E27FC236}">
                <a16:creationId xmlns:a16="http://schemas.microsoft.com/office/drawing/2014/main" id="{DE6977C2-9A9A-4F0D-8225-A59B4B3B3878}"/>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591950" y="4222207"/>
            <a:ext cx="720411" cy="720411"/>
          </a:xfrm>
          <a:prstGeom prst="rect">
            <a:avLst/>
          </a:prstGeom>
        </p:spPr>
      </p:pic>
      <p:sp>
        <p:nvSpPr>
          <p:cNvPr id="2" name="TextBox 1">
            <a:extLst>
              <a:ext uri="{FF2B5EF4-FFF2-40B4-BE49-F238E27FC236}">
                <a16:creationId xmlns:a16="http://schemas.microsoft.com/office/drawing/2014/main" id="{C3347CA6-5545-4B25-B380-E24261819B93}"/>
              </a:ext>
            </a:extLst>
          </p:cNvPr>
          <p:cNvSpPr txBox="1"/>
          <p:nvPr/>
        </p:nvSpPr>
        <p:spPr>
          <a:xfrm>
            <a:off x="1401066" y="2834431"/>
            <a:ext cx="1858262" cy="400110"/>
          </a:xfrm>
          <a:prstGeom prst="rect">
            <a:avLst/>
          </a:prstGeom>
          <a:noFill/>
        </p:spPr>
        <p:txBody>
          <a:bodyPr wrap="square" rtlCol="0">
            <a:spAutoFit/>
          </a:bodyPr>
          <a:lstStyle/>
          <a:p>
            <a:pPr algn="l"/>
            <a:r>
              <a:rPr lang="en-GB" sz="2000" dirty="0">
                <a:solidFill>
                  <a:srgbClr val="115076"/>
                </a:solidFill>
              </a:rPr>
              <a:t>[researcher]</a:t>
            </a:r>
          </a:p>
        </p:txBody>
      </p:sp>
      <p:sp>
        <p:nvSpPr>
          <p:cNvPr id="63" name="TextBox 62">
            <a:extLst>
              <a:ext uri="{FF2B5EF4-FFF2-40B4-BE49-F238E27FC236}">
                <a16:creationId xmlns:a16="http://schemas.microsoft.com/office/drawing/2014/main" id="{02A1F5EE-2EE4-496B-B8AB-7593D5BC5F0F}"/>
              </a:ext>
            </a:extLst>
          </p:cNvPr>
          <p:cNvSpPr txBox="1"/>
          <p:nvPr/>
        </p:nvSpPr>
        <p:spPr>
          <a:xfrm>
            <a:off x="1476912" y="3934385"/>
            <a:ext cx="1549282" cy="400110"/>
          </a:xfrm>
          <a:prstGeom prst="rect">
            <a:avLst/>
          </a:prstGeom>
          <a:noFill/>
        </p:spPr>
        <p:txBody>
          <a:bodyPr wrap="square" rtlCol="0">
            <a:spAutoFit/>
          </a:bodyPr>
          <a:lstStyle/>
          <a:p>
            <a:pPr algn="ctr"/>
            <a:r>
              <a:rPr lang="en-GB" sz="2000" dirty="0">
                <a:solidFill>
                  <a:srgbClr val="115076"/>
                </a:solidFill>
              </a:rPr>
              <a:t>[teacher]</a:t>
            </a:r>
          </a:p>
        </p:txBody>
      </p:sp>
      <p:sp>
        <p:nvSpPr>
          <p:cNvPr id="64" name="TextBox 63">
            <a:extLst>
              <a:ext uri="{FF2B5EF4-FFF2-40B4-BE49-F238E27FC236}">
                <a16:creationId xmlns:a16="http://schemas.microsoft.com/office/drawing/2014/main" id="{A1E84A59-8059-4120-BC67-DD73A78B434D}"/>
              </a:ext>
            </a:extLst>
          </p:cNvPr>
          <p:cNvSpPr txBox="1"/>
          <p:nvPr/>
        </p:nvSpPr>
        <p:spPr>
          <a:xfrm>
            <a:off x="1445379" y="5161246"/>
            <a:ext cx="1734391" cy="400110"/>
          </a:xfrm>
          <a:prstGeom prst="rect">
            <a:avLst/>
          </a:prstGeom>
          <a:noFill/>
        </p:spPr>
        <p:txBody>
          <a:bodyPr wrap="square" rtlCol="0">
            <a:spAutoFit/>
          </a:bodyPr>
          <a:lstStyle/>
          <a:p>
            <a:pPr algn="ctr"/>
            <a:r>
              <a:rPr lang="en-GB" sz="2000" dirty="0">
                <a:solidFill>
                  <a:srgbClr val="115076"/>
                </a:solidFill>
              </a:rPr>
              <a:t>[co-worker]</a:t>
            </a:r>
          </a:p>
        </p:txBody>
      </p:sp>
      <p:sp>
        <p:nvSpPr>
          <p:cNvPr id="16" name="Rectangle 15">
            <a:extLst>
              <a:ext uri="{FF2B5EF4-FFF2-40B4-BE49-F238E27FC236}">
                <a16:creationId xmlns:a16="http://schemas.microsoft.com/office/drawing/2014/main" id="{C5CA4FA6-DB0B-4973-9BBC-2777CB597A15}"/>
              </a:ext>
            </a:extLst>
          </p:cNvPr>
          <p:cNvSpPr/>
          <p:nvPr/>
        </p:nvSpPr>
        <p:spPr>
          <a:xfrm>
            <a:off x="6774619" y="40348"/>
            <a:ext cx="3288080" cy="400110"/>
          </a:xfrm>
          <a:prstGeom prst="rect">
            <a:avLst/>
          </a:prstGeom>
        </p:spPr>
        <p:txBody>
          <a:bodyPr wrap="none">
            <a:spAutoFit/>
          </a:bodyPr>
          <a:lstStyle/>
          <a:p>
            <a:r>
              <a:rPr lang="en-US" sz="2000" b="1" dirty="0">
                <a:solidFill>
                  <a:srgbClr val="4472C4">
                    <a:lumMod val="50000"/>
                  </a:srgbClr>
                </a:solidFill>
              </a:rPr>
              <a:t>Dann </a:t>
            </a:r>
            <a:r>
              <a:rPr lang="en-US" sz="2000" b="1" dirty="0" err="1">
                <a:solidFill>
                  <a:srgbClr val="4472C4">
                    <a:lumMod val="50000"/>
                  </a:srgbClr>
                </a:solidFill>
              </a:rPr>
              <a:t>tauscht</a:t>
            </a:r>
            <a:r>
              <a:rPr lang="en-US" sz="2000" b="1" dirty="0">
                <a:solidFill>
                  <a:srgbClr val="4472C4">
                    <a:lumMod val="50000"/>
                  </a:srgbClr>
                </a:solidFill>
              </a:rPr>
              <a:t> die </a:t>
            </a:r>
            <a:r>
              <a:rPr lang="en-US" sz="2000" b="1" dirty="0" err="1">
                <a:solidFill>
                  <a:srgbClr val="4472C4">
                    <a:lumMod val="50000"/>
                  </a:srgbClr>
                </a:solidFill>
              </a:rPr>
              <a:t>Rollen</a:t>
            </a:r>
            <a:r>
              <a:rPr lang="en-US" sz="2000" b="1" dirty="0">
                <a:solidFill>
                  <a:srgbClr val="4472C4">
                    <a:lumMod val="50000"/>
                  </a:srgbClr>
                </a:solidFill>
              </a:rPr>
              <a:t>. </a:t>
            </a:r>
            <a:endParaRPr lang="en-GB" b="1" dirty="0"/>
          </a:p>
        </p:txBody>
      </p:sp>
      <p:sp>
        <p:nvSpPr>
          <p:cNvPr id="65" name="TextBox 64">
            <a:extLst>
              <a:ext uri="{FF2B5EF4-FFF2-40B4-BE49-F238E27FC236}">
                <a16:creationId xmlns:a16="http://schemas.microsoft.com/office/drawing/2014/main" id="{44C88833-ABBC-4F19-B80C-F30DC0EE9004}"/>
              </a:ext>
            </a:extLst>
          </p:cNvPr>
          <p:cNvSpPr txBox="1"/>
          <p:nvPr/>
        </p:nvSpPr>
        <p:spPr>
          <a:xfrm>
            <a:off x="4766752" y="1888779"/>
            <a:ext cx="1734391" cy="400110"/>
          </a:xfrm>
          <a:prstGeom prst="rect">
            <a:avLst/>
          </a:prstGeom>
          <a:noFill/>
        </p:spPr>
        <p:txBody>
          <a:bodyPr wrap="square" rtlCol="0">
            <a:spAutoFit/>
          </a:bodyPr>
          <a:lstStyle/>
          <a:p>
            <a:pPr algn="ctr"/>
            <a:r>
              <a:rPr lang="en-GB" sz="2000" dirty="0">
                <a:solidFill>
                  <a:srgbClr val="115076"/>
                </a:solidFill>
              </a:rPr>
              <a:t>[actor]</a:t>
            </a:r>
          </a:p>
        </p:txBody>
      </p:sp>
      <p:sp>
        <p:nvSpPr>
          <p:cNvPr id="66" name="TextBox 65">
            <a:extLst>
              <a:ext uri="{FF2B5EF4-FFF2-40B4-BE49-F238E27FC236}">
                <a16:creationId xmlns:a16="http://schemas.microsoft.com/office/drawing/2014/main" id="{F30F4FAA-9F93-41C9-9CC7-FFB99A92E585}"/>
              </a:ext>
            </a:extLst>
          </p:cNvPr>
          <p:cNvSpPr txBox="1"/>
          <p:nvPr/>
        </p:nvSpPr>
        <p:spPr>
          <a:xfrm>
            <a:off x="4927272" y="3049567"/>
            <a:ext cx="1872250" cy="400110"/>
          </a:xfrm>
          <a:prstGeom prst="rect">
            <a:avLst/>
          </a:prstGeom>
          <a:noFill/>
        </p:spPr>
        <p:txBody>
          <a:bodyPr wrap="square" rtlCol="0">
            <a:spAutoFit/>
          </a:bodyPr>
          <a:lstStyle/>
          <a:p>
            <a:pPr algn="ctr"/>
            <a:r>
              <a:rPr lang="en-GB" sz="2000" dirty="0">
                <a:solidFill>
                  <a:srgbClr val="115076"/>
                </a:solidFill>
              </a:rPr>
              <a:t>[salesperson]</a:t>
            </a:r>
          </a:p>
        </p:txBody>
      </p:sp>
      <p:sp>
        <p:nvSpPr>
          <p:cNvPr id="67" name="TextBox 66">
            <a:extLst>
              <a:ext uri="{FF2B5EF4-FFF2-40B4-BE49-F238E27FC236}">
                <a16:creationId xmlns:a16="http://schemas.microsoft.com/office/drawing/2014/main" id="{C9E0A9F8-BD2D-4D9E-93B1-508365E19157}"/>
              </a:ext>
            </a:extLst>
          </p:cNvPr>
          <p:cNvSpPr txBox="1"/>
          <p:nvPr/>
        </p:nvSpPr>
        <p:spPr>
          <a:xfrm>
            <a:off x="4526808" y="4135963"/>
            <a:ext cx="2327468" cy="400110"/>
          </a:xfrm>
          <a:prstGeom prst="rect">
            <a:avLst/>
          </a:prstGeom>
          <a:noFill/>
        </p:spPr>
        <p:txBody>
          <a:bodyPr wrap="square" rtlCol="0">
            <a:spAutoFit/>
          </a:bodyPr>
          <a:lstStyle/>
          <a:p>
            <a:pPr algn="ctr"/>
            <a:r>
              <a:rPr lang="en-GB" sz="2000" dirty="0">
                <a:solidFill>
                  <a:srgbClr val="115076"/>
                </a:solidFill>
              </a:rPr>
              <a:t>[helper/assistant]</a:t>
            </a:r>
          </a:p>
        </p:txBody>
      </p:sp>
      <p:sp>
        <p:nvSpPr>
          <p:cNvPr id="68" name="TextBox 67">
            <a:extLst>
              <a:ext uri="{FF2B5EF4-FFF2-40B4-BE49-F238E27FC236}">
                <a16:creationId xmlns:a16="http://schemas.microsoft.com/office/drawing/2014/main" id="{D66EAB79-7D65-4A21-8AF9-25062BB81287}"/>
              </a:ext>
            </a:extLst>
          </p:cNvPr>
          <p:cNvSpPr txBox="1"/>
          <p:nvPr/>
        </p:nvSpPr>
        <p:spPr>
          <a:xfrm>
            <a:off x="4670087" y="5232416"/>
            <a:ext cx="1800904" cy="400110"/>
          </a:xfrm>
          <a:prstGeom prst="rect">
            <a:avLst/>
          </a:prstGeom>
          <a:noFill/>
        </p:spPr>
        <p:txBody>
          <a:bodyPr wrap="square" rtlCol="0">
            <a:spAutoFit/>
          </a:bodyPr>
          <a:lstStyle/>
          <a:p>
            <a:pPr algn="ctr"/>
            <a:r>
              <a:rPr lang="en-GB" sz="2000" dirty="0">
                <a:solidFill>
                  <a:srgbClr val="115076"/>
                </a:solidFill>
              </a:rPr>
              <a:t>[manager]</a:t>
            </a:r>
          </a:p>
        </p:txBody>
      </p:sp>
      <p:sp>
        <p:nvSpPr>
          <p:cNvPr id="69" name="TextBox 68">
            <a:extLst>
              <a:ext uri="{FF2B5EF4-FFF2-40B4-BE49-F238E27FC236}">
                <a16:creationId xmlns:a16="http://schemas.microsoft.com/office/drawing/2014/main" id="{F203CB8E-0467-42D2-AF96-FDFE2ED7B777}"/>
              </a:ext>
            </a:extLst>
          </p:cNvPr>
          <p:cNvSpPr txBox="1"/>
          <p:nvPr/>
        </p:nvSpPr>
        <p:spPr>
          <a:xfrm>
            <a:off x="8198327" y="1271714"/>
            <a:ext cx="1734391" cy="400110"/>
          </a:xfrm>
          <a:prstGeom prst="rect">
            <a:avLst/>
          </a:prstGeom>
          <a:noFill/>
        </p:spPr>
        <p:txBody>
          <a:bodyPr wrap="square" rtlCol="0">
            <a:spAutoFit/>
          </a:bodyPr>
          <a:lstStyle/>
          <a:p>
            <a:pPr algn="ctr"/>
            <a:r>
              <a:rPr lang="en-GB" sz="2000" dirty="0">
                <a:solidFill>
                  <a:srgbClr val="115076"/>
                </a:solidFill>
              </a:rPr>
              <a:t>[driver]</a:t>
            </a:r>
          </a:p>
        </p:txBody>
      </p:sp>
      <p:pic>
        <p:nvPicPr>
          <p:cNvPr id="71" name="Graphic 70" descr="Microphone">
            <a:extLst>
              <a:ext uri="{FF2B5EF4-FFF2-40B4-BE49-F238E27FC236}">
                <a16:creationId xmlns:a16="http://schemas.microsoft.com/office/drawing/2014/main" id="{D18E0A01-C071-4BB7-B6F6-50C736AC16FA}"/>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7465935" y="5574532"/>
            <a:ext cx="720466" cy="720466"/>
          </a:xfrm>
          <a:prstGeom prst="rect">
            <a:avLst/>
          </a:prstGeom>
        </p:spPr>
      </p:pic>
      <p:sp>
        <p:nvSpPr>
          <p:cNvPr id="72" name="TextBox 71">
            <a:extLst>
              <a:ext uri="{FF2B5EF4-FFF2-40B4-BE49-F238E27FC236}">
                <a16:creationId xmlns:a16="http://schemas.microsoft.com/office/drawing/2014/main" id="{023336B2-A9C6-4DE9-A9D9-3B42B06CF219}"/>
              </a:ext>
            </a:extLst>
          </p:cNvPr>
          <p:cNvSpPr txBox="1"/>
          <p:nvPr/>
        </p:nvSpPr>
        <p:spPr>
          <a:xfrm>
            <a:off x="8148753" y="2758546"/>
            <a:ext cx="1734391" cy="400110"/>
          </a:xfrm>
          <a:prstGeom prst="rect">
            <a:avLst/>
          </a:prstGeom>
          <a:noFill/>
        </p:spPr>
        <p:txBody>
          <a:bodyPr wrap="square" rtlCol="0">
            <a:spAutoFit/>
          </a:bodyPr>
          <a:lstStyle/>
          <a:p>
            <a:pPr algn="ctr"/>
            <a:r>
              <a:rPr lang="en-GB" sz="2000" dirty="0">
                <a:solidFill>
                  <a:srgbClr val="115076"/>
                </a:solidFill>
              </a:rPr>
              <a:t>[translator]</a:t>
            </a:r>
          </a:p>
        </p:txBody>
      </p:sp>
      <p:sp>
        <p:nvSpPr>
          <p:cNvPr id="73" name="TextBox 72">
            <a:extLst>
              <a:ext uri="{FF2B5EF4-FFF2-40B4-BE49-F238E27FC236}">
                <a16:creationId xmlns:a16="http://schemas.microsoft.com/office/drawing/2014/main" id="{2EDD53D9-A98D-4509-A7D8-60B5B495D718}"/>
              </a:ext>
            </a:extLst>
          </p:cNvPr>
          <p:cNvSpPr txBox="1"/>
          <p:nvPr/>
        </p:nvSpPr>
        <p:spPr>
          <a:xfrm>
            <a:off x="8223988" y="3914335"/>
            <a:ext cx="1734391" cy="400110"/>
          </a:xfrm>
          <a:prstGeom prst="rect">
            <a:avLst/>
          </a:prstGeom>
          <a:noFill/>
        </p:spPr>
        <p:txBody>
          <a:bodyPr wrap="square" rtlCol="0">
            <a:spAutoFit/>
          </a:bodyPr>
          <a:lstStyle/>
          <a:p>
            <a:pPr algn="ctr"/>
            <a:r>
              <a:rPr lang="en-GB" sz="2000" dirty="0">
                <a:solidFill>
                  <a:srgbClr val="115076"/>
                </a:solidFill>
              </a:rPr>
              <a:t>[buyer]</a:t>
            </a:r>
          </a:p>
        </p:txBody>
      </p:sp>
      <p:sp>
        <p:nvSpPr>
          <p:cNvPr id="74" name="TextBox 73">
            <a:extLst>
              <a:ext uri="{FF2B5EF4-FFF2-40B4-BE49-F238E27FC236}">
                <a16:creationId xmlns:a16="http://schemas.microsoft.com/office/drawing/2014/main" id="{393C6A5E-7992-4A67-A025-4338689DC0F8}"/>
              </a:ext>
            </a:extLst>
          </p:cNvPr>
          <p:cNvSpPr txBox="1"/>
          <p:nvPr/>
        </p:nvSpPr>
        <p:spPr>
          <a:xfrm>
            <a:off x="8174424" y="5202151"/>
            <a:ext cx="1734391" cy="400110"/>
          </a:xfrm>
          <a:prstGeom prst="rect">
            <a:avLst/>
          </a:prstGeom>
          <a:noFill/>
        </p:spPr>
        <p:txBody>
          <a:bodyPr wrap="square" rtlCol="0">
            <a:spAutoFit/>
          </a:bodyPr>
          <a:lstStyle/>
          <a:p>
            <a:pPr algn="ctr"/>
            <a:r>
              <a:rPr lang="en-GB" sz="2000" dirty="0">
                <a:solidFill>
                  <a:srgbClr val="115076"/>
                </a:solidFill>
              </a:rPr>
              <a:t>[singer]</a:t>
            </a:r>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12" presetClass="exit" presetSubtype="4" fill="hold" nodeType="afterEffect">
                                  <p:stCondLst>
                                    <p:cond delay="0"/>
                                  </p:stCondLst>
                                  <p:childTnLst>
                                    <p:animEffect transition="out" filter="slide(fromBottom)">
                                      <p:cBhvr>
                                        <p:cTn id="81" dur="59000"/>
                                        <p:tgtEl>
                                          <p:spTgt spid="7"/>
                                        </p:tgtEl>
                                      </p:cBhvr>
                                    </p:animEffect>
                                    <p:set>
                                      <p:cBhvr>
                                        <p:cTn id="82"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7" grpId="0" animBg="1"/>
      <p:bldP spid="19" grpId="0" animBg="1"/>
      <p:bldP spid="20" grpId="0" animBg="1"/>
      <p:bldP spid="21" grpId="0" animBg="1"/>
      <p:bldP spid="22" grpId="0" animBg="1"/>
      <p:bldP spid="25"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19911A58-CDB2-4546-AF71-99BDCCF9DE73}"/>
              </a:ext>
            </a:extLst>
          </p:cNvPr>
          <p:cNvGrpSpPr/>
          <p:nvPr/>
        </p:nvGrpSpPr>
        <p:grpSpPr>
          <a:xfrm>
            <a:off x="1751893" y="2012078"/>
            <a:ext cx="7207742" cy="4040714"/>
            <a:chOff x="1751893" y="2012078"/>
            <a:chExt cx="7207742" cy="4040714"/>
          </a:xfrm>
        </p:grpSpPr>
        <p:pic>
          <p:nvPicPr>
            <p:cNvPr id="41" name="Picture 40">
              <a:extLst>
                <a:ext uri="{FF2B5EF4-FFF2-40B4-BE49-F238E27FC236}">
                  <a16:creationId xmlns:a16="http://schemas.microsoft.com/office/drawing/2014/main" id="{5CA3642A-FC8D-4F6F-8CF5-336C28AF5A4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999" b="9567"/>
            <a:stretch/>
          </p:blipFill>
          <p:spPr>
            <a:xfrm>
              <a:off x="1751893" y="2012078"/>
              <a:ext cx="7207742" cy="4040714"/>
            </a:xfrm>
            <a:prstGeom prst="rect">
              <a:avLst/>
            </a:prstGeom>
          </p:spPr>
        </p:pic>
        <p:sp>
          <p:nvSpPr>
            <p:cNvPr id="42" name="TextBox 41">
              <a:extLst>
                <a:ext uri="{FF2B5EF4-FFF2-40B4-BE49-F238E27FC236}">
                  <a16:creationId xmlns:a16="http://schemas.microsoft.com/office/drawing/2014/main" id="{9730933C-74CD-42D4-95A7-BF286C53734B}"/>
                </a:ext>
              </a:extLst>
            </p:cNvPr>
            <p:cNvSpPr txBox="1"/>
            <p:nvPr/>
          </p:nvSpPr>
          <p:spPr>
            <a:xfrm>
              <a:off x="3561563" y="2292399"/>
              <a:ext cx="3993266" cy="2123658"/>
            </a:xfrm>
            <a:prstGeom prst="rect">
              <a:avLst/>
            </a:prstGeom>
            <a:noFill/>
          </p:spPr>
          <p:txBody>
            <a:bodyPr wrap="square" rtlCol="0">
              <a:spAutoFit/>
            </a:bodyPr>
            <a:lstStyle/>
            <a:p>
              <a:pPr algn="ctr"/>
              <a:r>
                <a:rPr lang="en-GB" sz="4400" dirty="0">
                  <a:solidFill>
                    <a:srgbClr val="FFFF00"/>
                  </a:solidFill>
                  <a:latin typeface="Arial Rounded MT Bold" panose="020F0704030504030204" pitchFamily="34" charset="0"/>
                </a:rPr>
                <a:t>Was hast du </a:t>
              </a:r>
              <a:r>
                <a:rPr lang="en-GB" sz="4400" dirty="0" err="1">
                  <a:solidFill>
                    <a:srgbClr val="FFFF00"/>
                  </a:solidFill>
                  <a:latin typeface="Arial Rounded MT Bold" panose="020F0704030504030204" pitchFamily="34" charset="0"/>
                </a:rPr>
                <a:t>mit</a:t>
              </a:r>
              <a:r>
                <a:rPr lang="en-GB" sz="4400" dirty="0">
                  <a:solidFill>
                    <a:srgbClr val="FFFF00"/>
                  </a:solidFill>
                  <a:latin typeface="Arial Rounded MT Bold" panose="020F0704030504030204" pitchFamily="34" charset="0"/>
                </a:rPr>
                <a:t> </a:t>
              </a:r>
              <a:r>
                <a:rPr lang="en-GB" sz="4400" dirty="0" err="1">
                  <a:solidFill>
                    <a:srgbClr val="FFFF00"/>
                  </a:solidFill>
                  <a:latin typeface="Arial Rounded MT Bold" panose="020F0704030504030204" pitchFamily="34" charset="0"/>
                </a:rPr>
                <a:t>deinem</a:t>
              </a:r>
              <a:r>
                <a:rPr lang="en-GB" sz="4400" dirty="0">
                  <a:solidFill>
                    <a:srgbClr val="FFFF00"/>
                  </a:solidFill>
                  <a:latin typeface="Arial Rounded MT Bold" panose="020F0704030504030204" pitchFamily="34" charset="0"/>
                </a:rPr>
                <a:t> Leben </a:t>
              </a:r>
              <a:r>
                <a:rPr lang="en-GB" sz="4400" dirty="0" err="1">
                  <a:solidFill>
                    <a:srgbClr val="FFFF00"/>
                  </a:solidFill>
                  <a:latin typeface="Arial Rounded MT Bold" panose="020F0704030504030204" pitchFamily="34" charset="0"/>
                </a:rPr>
                <a:t>vor</a:t>
              </a:r>
              <a:r>
                <a:rPr lang="en-GB" sz="4400" dirty="0">
                  <a:solidFill>
                    <a:srgbClr val="FFFF00"/>
                  </a:solidFill>
                  <a:latin typeface="Arial Rounded MT Bold" panose="020F0704030504030204" pitchFamily="34" charset="0"/>
                </a:rPr>
                <a:t>?</a:t>
              </a:r>
            </a:p>
          </p:txBody>
        </p:sp>
        <p:sp>
          <p:nvSpPr>
            <p:cNvPr id="61" name="TextBox 60">
              <a:extLst>
                <a:ext uri="{FF2B5EF4-FFF2-40B4-BE49-F238E27FC236}">
                  <a16:creationId xmlns:a16="http://schemas.microsoft.com/office/drawing/2014/main" id="{252F4D47-E650-4415-B63C-6487BA6BDCC1}"/>
                </a:ext>
              </a:extLst>
            </p:cNvPr>
            <p:cNvSpPr txBox="1"/>
            <p:nvPr/>
          </p:nvSpPr>
          <p:spPr>
            <a:xfrm>
              <a:off x="3687535" y="4663000"/>
              <a:ext cx="3993266" cy="1107996"/>
            </a:xfrm>
            <a:prstGeom prst="rect">
              <a:avLst/>
            </a:prstGeom>
            <a:noFill/>
          </p:spPr>
          <p:txBody>
            <a:bodyPr wrap="square" rtlCol="0">
              <a:spAutoFit/>
            </a:bodyPr>
            <a:lstStyle/>
            <a:p>
              <a:pPr algn="ctr"/>
              <a:r>
                <a:rPr lang="en-GB" sz="6600" dirty="0" err="1">
                  <a:solidFill>
                    <a:srgbClr val="FFFF00"/>
                  </a:solidFill>
                  <a:latin typeface="Arial Rounded MT Bold" panose="020F0704030504030204" pitchFamily="34" charset="0"/>
                </a:rPr>
                <a:t>Zukunft</a:t>
              </a:r>
              <a:endParaRPr lang="en-GB" sz="6600" dirty="0">
                <a:solidFill>
                  <a:srgbClr val="FFFF00"/>
                </a:solidFill>
                <a:latin typeface="Arial Rounded MT Bold" panose="020F0704030504030204" pitchFamily="34" charset="0"/>
              </a:endParaRPr>
            </a:p>
          </p:txBody>
        </p:sp>
      </p:grpSp>
      <p:graphicFrame>
        <p:nvGraphicFramePr>
          <p:cNvPr id="4" name="Group 239">
            <a:extLst>
              <a:ext uri="{FF2B5EF4-FFF2-40B4-BE49-F238E27FC236}">
                <a16:creationId xmlns:a16="http://schemas.microsoft.com/office/drawing/2014/main" id="{BB813F37-1A0A-40BC-B12B-0A3B6D9F1E73}"/>
              </a:ext>
            </a:extLst>
          </p:cNvPr>
          <p:cNvGraphicFramePr>
            <a:graphicFrameLocks noGrp="1"/>
          </p:cNvGraphicFramePr>
          <p:nvPr>
            <p:extLst>
              <p:ext uri="{D42A27DB-BD31-4B8C-83A1-F6EECF244321}">
                <p14:modId xmlns:p14="http://schemas.microsoft.com/office/powerpoint/2010/main" val="2996760388"/>
              </p:ext>
            </p:extLst>
          </p:nvPr>
        </p:nvGraphicFramePr>
        <p:xfrm>
          <a:off x="656313" y="1394214"/>
          <a:ext cx="8284640" cy="4659968"/>
        </p:xfrm>
        <a:graphic>
          <a:graphicData uri="http://schemas.openxmlformats.org/drawingml/2006/table">
            <a:tbl>
              <a:tblPr/>
              <a:tblGrid>
                <a:gridCol w="1080604">
                  <a:extLst>
                    <a:ext uri="{9D8B030D-6E8A-4147-A177-3AD203B41FA5}">
                      <a16:colId xmlns:a16="http://schemas.microsoft.com/office/drawing/2014/main" val="20000"/>
                    </a:ext>
                  </a:extLst>
                </a:gridCol>
                <a:gridCol w="1801009">
                  <a:extLst>
                    <a:ext uri="{9D8B030D-6E8A-4147-A177-3AD203B41FA5}">
                      <a16:colId xmlns:a16="http://schemas.microsoft.com/office/drawing/2014/main" val="20001"/>
                    </a:ext>
                  </a:extLst>
                </a:gridCol>
                <a:gridCol w="1801009">
                  <a:extLst>
                    <a:ext uri="{9D8B030D-6E8A-4147-A177-3AD203B41FA5}">
                      <a16:colId xmlns:a16="http://schemas.microsoft.com/office/drawing/2014/main" val="20002"/>
                    </a:ext>
                  </a:extLst>
                </a:gridCol>
                <a:gridCol w="1801009">
                  <a:extLst>
                    <a:ext uri="{9D8B030D-6E8A-4147-A177-3AD203B41FA5}">
                      <a16:colId xmlns:a16="http://schemas.microsoft.com/office/drawing/2014/main" val="20003"/>
                    </a:ext>
                  </a:extLst>
                </a:gridCol>
                <a:gridCol w="1801009">
                  <a:extLst>
                    <a:ext uri="{9D8B030D-6E8A-4147-A177-3AD203B41FA5}">
                      <a16:colId xmlns:a16="http://schemas.microsoft.com/office/drawing/2014/main" val="4079479649"/>
                    </a:ext>
                  </a:extLst>
                </a:gridCol>
              </a:tblGrid>
              <a:tr h="73638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1</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2</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3</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algn="ctr"/>
                      <a:r>
                        <a:rPr lang="en-GB" sz="3200" b="1" dirty="0">
                          <a:solidFill>
                            <a:srgbClr val="115076"/>
                          </a:solidFill>
                          <a:latin typeface="+mj-lt"/>
                        </a:rPr>
                        <a:t>4</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980897">
                <a:tc>
                  <a:txBody>
                    <a:bodyPr/>
                    <a:lstStyle/>
                    <a:p>
                      <a:pPr algn="ctr"/>
                      <a:r>
                        <a:rPr lang="en-GB" sz="3200" b="1" dirty="0">
                          <a:solidFill>
                            <a:srgbClr val="115076"/>
                          </a:solidFill>
                          <a:latin typeface="+mj-lt"/>
                        </a:rPr>
                        <a:t>A</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80897">
                <a:tc>
                  <a:txBody>
                    <a:bodyPr/>
                    <a:lstStyle/>
                    <a:p>
                      <a:pPr algn="ctr"/>
                      <a:r>
                        <a:rPr lang="en-GB" sz="3200" b="1" dirty="0">
                          <a:solidFill>
                            <a:srgbClr val="115076"/>
                          </a:solidFill>
                          <a:latin typeface="+mj-lt"/>
                        </a:rPr>
                        <a:t>B</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80897">
                <a:tc>
                  <a:txBody>
                    <a:bodyPr/>
                    <a:lstStyle/>
                    <a:p>
                      <a:pPr algn="ctr"/>
                      <a:r>
                        <a:rPr lang="en-GB" sz="3200" b="1" dirty="0">
                          <a:solidFill>
                            <a:srgbClr val="115076"/>
                          </a:solidFill>
                          <a:latin typeface="+mj-lt"/>
                        </a:rPr>
                        <a:t>C</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80897">
                <a:tc>
                  <a:txBody>
                    <a:bodyPr/>
                    <a:lstStyle/>
                    <a:p>
                      <a:pPr algn="ctr"/>
                      <a:r>
                        <a:rPr lang="en-GB" sz="3200" b="1" dirty="0">
                          <a:solidFill>
                            <a:srgbClr val="115076"/>
                          </a:solidFill>
                          <a:latin typeface="+mj-lt"/>
                        </a:rPr>
                        <a:t>D</a:t>
                      </a:r>
                    </a:p>
                  </a:txBody>
                  <a:tcPr anchor="ctr" horzOverflow="overflow">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solidFill>
                        <a:srgbClr val="115076"/>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dirty="0">
                        <a:ln>
                          <a:noFill/>
                        </a:ln>
                        <a:solidFill>
                          <a:srgbClr val="115076"/>
                        </a:solidFill>
                        <a:effectLst/>
                        <a:latin typeface="+mj-lt"/>
                      </a:endParaRP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59" name="Picture 58" descr="background rectangle">
            <a:extLst>
              <a:ext uri="{FF2B5EF4-FFF2-40B4-BE49-F238E27FC236}">
                <a16:creationId xmlns:a16="http://schemas.microsoft.com/office/drawing/2014/main" id="{16D0A508-53FC-4086-9FEC-8258EDEF8520}"/>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520241" cy="869950"/>
          </a:xfrm>
          <a:prstGeom prst="rect">
            <a:avLst/>
          </a:prstGeom>
        </p:spPr>
      </p:pic>
      <p:sp>
        <p:nvSpPr>
          <p:cNvPr id="39" name="Title 3">
            <a:extLst>
              <a:ext uri="{FF2B5EF4-FFF2-40B4-BE49-F238E27FC236}">
                <a16:creationId xmlns:a16="http://schemas.microsoft.com/office/drawing/2014/main" id="{F88C8955-129F-48A7-9951-E22F32607279}"/>
              </a:ext>
            </a:extLst>
          </p:cNvPr>
          <p:cNvSpPr>
            <a:spLocks noGrp="1"/>
          </p:cNvSpPr>
          <p:nvPr>
            <p:ph type="title"/>
          </p:nvPr>
        </p:nvSpPr>
        <p:spPr>
          <a:xfrm>
            <a:off x="-9674" y="261109"/>
            <a:ext cx="5265384" cy="707849"/>
          </a:xfrm>
        </p:spPr>
        <p:txBody>
          <a:bodyPr>
            <a:normAutofit/>
          </a:bodyPr>
          <a:lstStyle/>
          <a:p>
            <a:r>
              <a:rPr lang="en-GB" sz="3600" b="1" dirty="0">
                <a:solidFill>
                  <a:schemeClr val="bg1"/>
                </a:solidFill>
              </a:rPr>
              <a:t>Was hast du </a:t>
            </a:r>
            <a:r>
              <a:rPr lang="en-GB" sz="3600" b="1" dirty="0" err="1">
                <a:solidFill>
                  <a:schemeClr val="bg1"/>
                </a:solidFill>
              </a:rPr>
              <a:t>vor</a:t>
            </a:r>
            <a:r>
              <a:rPr lang="en-GB" sz="3600" b="1" dirty="0">
                <a:solidFill>
                  <a:schemeClr val="bg1"/>
                </a:solidFill>
              </a:rPr>
              <a:t>?</a:t>
            </a:r>
          </a:p>
        </p:txBody>
      </p:sp>
      <p:sp>
        <p:nvSpPr>
          <p:cNvPr id="40" name="Rectangle 39">
            <a:hlinkClick r:id="" action="ppaction://noaction">
              <a:snd r:embed="rId5" name="9.1.2.2 slide 5 a1.wav"/>
            </a:hlinkClick>
            <a:extLst>
              <a:ext uri="{FF2B5EF4-FFF2-40B4-BE49-F238E27FC236}">
                <a16:creationId xmlns:a16="http://schemas.microsoft.com/office/drawing/2014/main" id="{3A07C35A-69F1-4A8A-A644-B79420459932}"/>
              </a:ext>
            </a:extLst>
          </p:cNvPr>
          <p:cNvSpPr/>
          <p:nvPr/>
        </p:nvSpPr>
        <p:spPr>
          <a:xfrm>
            <a:off x="9445708" y="215934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A1</a:t>
            </a:r>
          </a:p>
        </p:txBody>
      </p:sp>
      <p:sp>
        <p:nvSpPr>
          <p:cNvPr id="43" name="Rectangle 42">
            <a:hlinkClick r:id="" action="ppaction://noaction">
              <a:snd r:embed="rId6" name="9.1.2.2 slide 5 a3.wav"/>
            </a:hlinkClick>
            <a:extLst>
              <a:ext uri="{FF2B5EF4-FFF2-40B4-BE49-F238E27FC236}">
                <a16:creationId xmlns:a16="http://schemas.microsoft.com/office/drawing/2014/main" id="{547006C7-313A-476D-BB9F-6D08F54D6B28}"/>
              </a:ext>
            </a:extLst>
          </p:cNvPr>
          <p:cNvSpPr/>
          <p:nvPr/>
        </p:nvSpPr>
        <p:spPr>
          <a:xfrm>
            <a:off x="9445708" y="265170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A3</a:t>
            </a:r>
          </a:p>
        </p:txBody>
      </p:sp>
      <p:sp>
        <p:nvSpPr>
          <p:cNvPr id="44" name="Rectangle 43">
            <a:hlinkClick r:id="" action="ppaction://noaction">
              <a:snd r:embed="rId7" name="9.1.2.2 slide 5 a2.wav"/>
            </a:hlinkClick>
            <a:extLst>
              <a:ext uri="{FF2B5EF4-FFF2-40B4-BE49-F238E27FC236}">
                <a16:creationId xmlns:a16="http://schemas.microsoft.com/office/drawing/2014/main" id="{0C2F4D30-BBDD-4326-9B24-52643B4AE3ED}"/>
              </a:ext>
            </a:extLst>
          </p:cNvPr>
          <p:cNvSpPr/>
          <p:nvPr/>
        </p:nvSpPr>
        <p:spPr>
          <a:xfrm>
            <a:off x="10439229" y="215934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A2</a:t>
            </a:r>
          </a:p>
        </p:txBody>
      </p:sp>
      <p:sp>
        <p:nvSpPr>
          <p:cNvPr id="45" name="Rectangle 44">
            <a:hlinkClick r:id="" action="ppaction://noaction">
              <a:snd r:embed="rId8" name="9.1.2.2 slide 5 a4.wav"/>
            </a:hlinkClick>
            <a:extLst>
              <a:ext uri="{FF2B5EF4-FFF2-40B4-BE49-F238E27FC236}">
                <a16:creationId xmlns:a16="http://schemas.microsoft.com/office/drawing/2014/main" id="{F30E3D0C-859B-44DB-AB68-069912F60098}"/>
              </a:ext>
            </a:extLst>
          </p:cNvPr>
          <p:cNvSpPr/>
          <p:nvPr/>
        </p:nvSpPr>
        <p:spPr>
          <a:xfrm>
            <a:off x="10439229" y="265170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A4</a:t>
            </a:r>
          </a:p>
        </p:txBody>
      </p:sp>
      <p:sp>
        <p:nvSpPr>
          <p:cNvPr id="46" name="Rectangle 45">
            <a:hlinkClick r:id="" action="ppaction://noaction">
              <a:snd r:embed="rId9" name="9.1.2.2 slide 5 b1.wav"/>
            </a:hlinkClick>
            <a:extLst>
              <a:ext uri="{FF2B5EF4-FFF2-40B4-BE49-F238E27FC236}">
                <a16:creationId xmlns:a16="http://schemas.microsoft.com/office/drawing/2014/main" id="{98672970-931D-4635-90EA-0E9316ECB4FE}"/>
              </a:ext>
            </a:extLst>
          </p:cNvPr>
          <p:cNvSpPr/>
          <p:nvPr/>
        </p:nvSpPr>
        <p:spPr>
          <a:xfrm>
            <a:off x="9445708" y="314405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B1</a:t>
            </a:r>
          </a:p>
        </p:txBody>
      </p:sp>
      <p:sp>
        <p:nvSpPr>
          <p:cNvPr id="47" name="Rectangle 46">
            <a:hlinkClick r:id="" action="ppaction://noaction">
              <a:snd r:embed="rId10" name="9.1.2.2 slide 5 b3.wav"/>
            </a:hlinkClick>
            <a:extLst>
              <a:ext uri="{FF2B5EF4-FFF2-40B4-BE49-F238E27FC236}">
                <a16:creationId xmlns:a16="http://schemas.microsoft.com/office/drawing/2014/main" id="{9F972EBF-F787-4BA4-A3FE-0DF42A8B20AD}"/>
              </a:ext>
            </a:extLst>
          </p:cNvPr>
          <p:cNvSpPr/>
          <p:nvPr/>
        </p:nvSpPr>
        <p:spPr>
          <a:xfrm>
            <a:off x="9445708" y="363641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B3</a:t>
            </a:r>
          </a:p>
        </p:txBody>
      </p:sp>
      <p:sp>
        <p:nvSpPr>
          <p:cNvPr id="48" name="Rectangle 47">
            <a:hlinkClick r:id="" action="ppaction://noaction">
              <a:snd r:embed="rId11" name="9.1.2.2 slide 5 b2.wav"/>
            </a:hlinkClick>
            <a:extLst>
              <a:ext uri="{FF2B5EF4-FFF2-40B4-BE49-F238E27FC236}">
                <a16:creationId xmlns:a16="http://schemas.microsoft.com/office/drawing/2014/main" id="{E48A2ADF-4820-46BB-A52E-4D976BA5A477}"/>
              </a:ext>
            </a:extLst>
          </p:cNvPr>
          <p:cNvSpPr/>
          <p:nvPr/>
        </p:nvSpPr>
        <p:spPr>
          <a:xfrm>
            <a:off x="10439229" y="314405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B2</a:t>
            </a:r>
          </a:p>
        </p:txBody>
      </p:sp>
      <p:sp>
        <p:nvSpPr>
          <p:cNvPr id="49" name="Rectangle 48">
            <a:hlinkClick r:id="" action="ppaction://noaction">
              <a:snd r:embed="rId12" name="9.1.2.2 slide 5 b4.wav"/>
            </a:hlinkClick>
            <a:extLst>
              <a:ext uri="{FF2B5EF4-FFF2-40B4-BE49-F238E27FC236}">
                <a16:creationId xmlns:a16="http://schemas.microsoft.com/office/drawing/2014/main" id="{33F44D95-2782-4C86-A8AD-B0B219C66B2E}"/>
              </a:ext>
            </a:extLst>
          </p:cNvPr>
          <p:cNvSpPr/>
          <p:nvPr/>
        </p:nvSpPr>
        <p:spPr>
          <a:xfrm>
            <a:off x="10439229" y="363641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B4</a:t>
            </a:r>
          </a:p>
        </p:txBody>
      </p:sp>
      <p:sp>
        <p:nvSpPr>
          <p:cNvPr id="50" name="Rectangle 49">
            <a:hlinkClick r:id="" action="ppaction://noaction">
              <a:snd r:embed="rId13" name="9.1.2.2 slide 5 c1.wav"/>
            </a:hlinkClick>
            <a:extLst>
              <a:ext uri="{FF2B5EF4-FFF2-40B4-BE49-F238E27FC236}">
                <a16:creationId xmlns:a16="http://schemas.microsoft.com/office/drawing/2014/main" id="{D44CE2FD-FED5-4363-B728-643A986922C4}"/>
              </a:ext>
            </a:extLst>
          </p:cNvPr>
          <p:cNvSpPr/>
          <p:nvPr/>
        </p:nvSpPr>
        <p:spPr>
          <a:xfrm>
            <a:off x="9445708" y="412876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C1</a:t>
            </a:r>
          </a:p>
        </p:txBody>
      </p:sp>
      <p:sp>
        <p:nvSpPr>
          <p:cNvPr id="51" name="Rectangle 50">
            <a:hlinkClick r:id="" action="ppaction://noaction">
              <a:snd r:embed="rId14" name="9.1.2.2 slide 5 c3.wav"/>
            </a:hlinkClick>
            <a:extLst>
              <a:ext uri="{FF2B5EF4-FFF2-40B4-BE49-F238E27FC236}">
                <a16:creationId xmlns:a16="http://schemas.microsoft.com/office/drawing/2014/main" id="{005D567D-6980-4915-9C13-FED04FDEB564}"/>
              </a:ext>
            </a:extLst>
          </p:cNvPr>
          <p:cNvSpPr/>
          <p:nvPr/>
        </p:nvSpPr>
        <p:spPr>
          <a:xfrm>
            <a:off x="9445708" y="462112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C3</a:t>
            </a:r>
          </a:p>
        </p:txBody>
      </p:sp>
      <p:sp>
        <p:nvSpPr>
          <p:cNvPr id="52" name="Rectangle 51">
            <a:hlinkClick r:id="" action="ppaction://noaction">
              <a:snd r:embed="rId15" name="9.1.2.2 slide 5 c2.wav"/>
            </a:hlinkClick>
            <a:extLst>
              <a:ext uri="{FF2B5EF4-FFF2-40B4-BE49-F238E27FC236}">
                <a16:creationId xmlns:a16="http://schemas.microsoft.com/office/drawing/2014/main" id="{C7A4FA02-9A38-497D-83F0-A1F83E94E888}"/>
              </a:ext>
            </a:extLst>
          </p:cNvPr>
          <p:cNvSpPr/>
          <p:nvPr/>
        </p:nvSpPr>
        <p:spPr>
          <a:xfrm>
            <a:off x="10439229" y="412876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C2</a:t>
            </a:r>
          </a:p>
        </p:txBody>
      </p:sp>
      <p:sp>
        <p:nvSpPr>
          <p:cNvPr id="53" name="Rectangle 52">
            <a:hlinkClick r:id="" action="ppaction://noaction">
              <a:snd r:embed="rId16" name="9.1.2.2 slide 5 c4.wav"/>
            </a:hlinkClick>
            <a:extLst>
              <a:ext uri="{FF2B5EF4-FFF2-40B4-BE49-F238E27FC236}">
                <a16:creationId xmlns:a16="http://schemas.microsoft.com/office/drawing/2014/main" id="{F0E7D8B4-BFC7-4F92-8DF3-AF4119BC9BE5}"/>
              </a:ext>
            </a:extLst>
          </p:cNvPr>
          <p:cNvSpPr/>
          <p:nvPr/>
        </p:nvSpPr>
        <p:spPr>
          <a:xfrm>
            <a:off x="10439229" y="4621123"/>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C4</a:t>
            </a:r>
          </a:p>
        </p:txBody>
      </p:sp>
      <p:sp>
        <p:nvSpPr>
          <p:cNvPr id="54" name="Rectangle 53">
            <a:hlinkClick r:id="" action="ppaction://noaction">
              <a:snd r:embed="rId17" name="9.1.2.2 slide 5 d1.wav"/>
            </a:hlinkClick>
            <a:extLst>
              <a:ext uri="{FF2B5EF4-FFF2-40B4-BE49-F238E27FC236}">
                <a16:creationId xmlns:a16="http://schemas.microsoft.com/office/drawing/2014/main" id="{5554AACE-01D1-40D4-9919-26A3EBC02516}"/>
              </a:ext>
            </a:extLst>
          </p:cNvPr>
          <p:cNvSpPr/>
          <p:nvPr/>
        </p:nvSpPr>
        <p:spPr>
          <a:xfrm>
            <a:off x="9445708" y="511347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D1</a:t>
            </a:r>
          </a:p>
        </p:txBody>
      </p:sp>
      <p:sp>
        <p:nvSpPr>
          <p:cNvPr id="55" name="Rectangle 54">
            <a:hlinkClick r:id="" action="ppaction://noaction">
              <a:snd r:embed="rId18" name="9.1.2.2 slide 5 d3.wav"/>
            </a:hlinkClick>
            <a:extLst>
              <a:ext uri="{FF2B5EF4-FFF2-40B4-BE49-F238E27FC236}">
                <a16:creationId xmlns:a16="http://schemas.microsoft.com/office/drawing/2014/main" id="{2209AA40-D458-4A1F-BE98-BD36ADF381C1}"/>
              </a:ext>
            </a:extLst>
          </p:cNvPr>
          <p:cNvSpPr/>
          <p:nvPr/>
        </p:nvSpPr>
        <p:spPr>
          <a:xfrm>
            <a:off x="9445708" y="5605834"/>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D3</a:t>
            </a:r>
          </a:p>
        </p:txBody>
      </p:sp>
      <p:sp>
        <p:nvSpPr>
          <p:cNvPr id="56" name="Rectangle 55">
            <a:hlinkClick r:id="" action="ppaction://noaction">
              <a:snd r:embed="rId19" name="9.1.2.2 slide 5 d2.wav"/>
            </a:hlinkClick>
            <a:extLst>
              <a:ext uri="{FF2B5EF4-FFF2-40B4-BE49-F238E27FC236}">
                <a16:creationId xmlns:a16="http://schemas.microsoft.com/office/drawing/2014/main" id="{CEF3018B-B1BF-4323-98F1-6762CC21BCA8}"/>
              </a:ext>
            </a:extLst>
          </p:cNvPr>
          <p:cNvSpPr/>
          <p:nvPr/>
        </p:nvSpPr>
        <p:spPr>
          <a:xfrm>
            <a:off x="10439229" y="5113478"/>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D2</a:t>
            </a:r>
          </a:p>
        </p:txBody>
      </p:sp>
      <p:sp>
        <p:nvSpPr>
          <p:cNvPr id="57" name="Rectangle 56">
            <a:hlinkClick r:id="" action="ppaction://noaction">
              <a:snd r:embed="rId20" name="9.1.2.2 slide 5 d4.wav"/>
            </a:hlinkClick>
            <a:extLst>
              <a:ext uri="{FF2B5EF4-FFF2-40B4-BE49-F238E27FC236}">
                <a16:creationId xmlns:a16="http://schemas.microsoft.com/office/drawing/2014/main" id="{27E6BD66-4DB3-4437-B0ED-A88D7DC9A341}"/>
              </a:ext>
            </a:extLst>
          </p:cNvPr>
          <p:cNvSpPr/>
          <p:nvPr/>
        </p:nvSpPr>
        <p:spPr>
          <a:xfrm>
            <a:off x="10439229" y="5605834"/>
            <a:ext cx="799334"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D4</a:t>
            </a:r>
          </a:p>
        </p:txBody>
      </p:sp>
      <p:sp>
        <p:nvSpPr>
          <p:cNvPr id="58" name="Rectangle 57">
            <a:extLst>
              <a:ext uri="{FF2B5EF4-FFF2-40B4-BE49-F238E27FC236}">
                <a16:creationId xmlns:a16="http://schemas.microsoft.com/office/drawing/2014/main" id="{2F487EB8-7881-42A8-B588-F9CB597B2AE8}"/>
              </a:ext>
            </a:extLst>
          </p:cNvPr>
          <p:cNvSpPr/>
          <p:nvPr/>
        </p:nvSpPr>
        <p:spPr>
          <a:xfrm>
            <a:off x="9449697" y="1546780"/>
            <a:ext cx="1787509" cy="400919"/>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audio:</a:t>
            </a:r>
          </a:p>
        </p:txBody>
      </p:sp>
      <p:sp>
        <p:nvSpPr>
          <p:cNvPr id="60" name="Rounded Rectangle 11">
            <a:extLst>
              <a:ext uri="{FF2B5EF4-FFF2-40B4-BE49-F238E27FC236}">
                <a16:creationId xmlns:a16="http://schemas.microsoft.com/office/drawing/2014/main" id="{0748212F-486D-45C3-99AC-186886C9D8FF}"/>
              </a:ext>
            </a:extLst>
          </p:cNvPr>
          <p:cNvSpPr/>
          <p:nvPr/>
        </p:nvSpPr>
        <p:spPr>
          <a:xfrm>
            <a:off x="9782356" y="247046"/>
            <a:ext cx="238357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4" name="Speech Bubble: Rectangle with Corners Rounded 63">
            <a:extLst>
              <a:ext uri="{FF2B5EF4-FFF2-40B4-BE49-F238E27FC236}">
                <a16:creationId xmlns:a16="http://schemas.microsoft.com/office/drawing/2014/main" id="{D46D0EF0-FBEA-409A-ABFD-D19869BC508E}"/>
              </a:ext>
            </a:extLst>
          </p:cNvPr>
          <p:cNvSpPr/>
          <p:nvPr/>
        </p:nvSpPr>
        <p:spPr>
          <a:xfrm>
            <a:off x="3986306" y="197855"/>
            <a:ext cx="5796050" cy="1052861"/>
          </a:xfrm>
          <a:prstGeom prst="wedgeRoundRectCallout">
            <a:avLst>
              <a:gd name="adj1" fmla="val -24377"/>
              <a:gd name="adj2" fmla="val 1000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vorhaben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a separable </a:t>
            </a:r>
            <a:r>
              <a:rPr kumimoji="0" lang="en-GB" sz="2000" b="0" i="0" u="none" strike="noStrike" kern="1200" cap="none" spc="0" normalizeH="0" baseline="0" noProof="0" dirty="0">
                <a:ln>
                  <a:noFill/>
                </a:ln>
                <a:solidFill>
                  <a:prstClr val="white"/>
                </a:solidFill>
                <a:effectLst/>
                <a:uLnTx/>
                <a:uFillTx/>
                <a:latin typeface="Century Gothic" panose="020F0302020204030204"/>
              </a:rPr>
              <a:t>verb. </a:t>
            </a:r>
            <a:r>
              <a:rPr lang="en-GB" sz="2000" dirty="0"/>
              <a:t>In the present tense, the prefix </a:t>
            </a:r>
            <a:r>
              <a:rPr lang="en-GB" sz="2000" b="1" i="1" dirty="0" err="1"/>
              <a:t>vor</a:t>
            </a:r>
            <a:r>
              <a:rPr lang="en-GB" sz="2000" dirty="0"/>
              <a:t> goes at the end of the clause! Don’t confuse </a:t>
            </a:r>
            <a:r>
              <a:rPr lang="en-GB" sz="2000" b="1" i="1" dirty="0" err="1"/>
              <a:t>vorhaben</a:t>
            </a:r>
            <a:r>
              <a:rPr lang="en-GB" sz="2000" dirty="0"/>
              <a:t> with </a:t>
            </a:r>
            <a:r>
              <a:rPr lang="en-GB" sz="2000" b="1" i="1" dirty="0" err="1"/>
              <a:t>haben</a:t>
            </a:r>
            <a:r>
              <a:rPr lang="en-GB" sz="2000" b="1" i="1" dirty="0"/>
              <a:t>.</a:t>
            </a:r>
            <a:endParaRPr kumimoji="0" lang="fr-FR" sz="2000" b="1" i="1" u="none" strike="noStrike" kern="1200" cap="none" spc="0" normalizeH="0" baseline="0" noProof="0" dirty="0">
              <a:ln>
                <a:noFill/>
              </a:ln>
              <a:solidFill>
                <a:prstClr val="white"/>
              </a:solidFill>
              <a:effectLst/>
              <a:uLnTx/>
              <a:uFillTx/>
              <a:latin typeface="Century Gothic" panose="020F0302020204030204"/>
            </a:endParaRPr>
          </a:p>
        </p:txBody>
      </p:sp>
      <p:sp>
        <p:nvSpPr>
          <p:cNvPr id="3" name="Rectangle 2">
            <a:extLst>
              <a:ext uri="{FF2B5EF4-FFF2-40B4-BE49-F238E27FC236}">
                <a16:creationId xmlns:a16="http://schemas.microsoft.com/office/drawing/2014/main" id="{02D0A42B-9E23-465F-85A7-6313B675526E}"/>
              </a:ext>
            </a:extLst>
          </p:cNvPr>
          <p:cNvSpPr/>
          <p:nvPr/>
        </p:nvSpPr>
        <p:spPr>
          <a:xfrm>
            <a:off x="1730568" y="2129793"/>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mostly</a:t>
            </a:r>
          </a:p>
        </p:txBody>
      </p:sp>
      <p:sp>
        <p:nvSpPr>
          <p:cNvPr id="2" name="Rectangle 1">
            <a:extLst>
              <a:ext uri="{FF2B5EF4-FFF2-40B4-BE49-F238E27FC236}">
                <a16:creationId xmlns:a16="http://schemas.microsoft.com/office/drawing/2014/main" id="{8923AD7B-7C63-484E-AC73-1AAB6D360825}"/>
              </a:ext>
            </a:extLst>
          </p:cNvPr>
          <p:cNvSpPr/>
          <p:nvPr/>
        </p:nvSpPr>
        <p:spPr>
          <a:xfrm>
            <a:off x="1710872" y="2121836"/>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63" name="Rectangle 62">
            <a:extLst>
              <a:ext uri="{FF2B5EF4-FFF2-40B4-BE49-F238E27FC236}">
                <a16:creationId xmlns:a16="http://schemas.microsoft.com/office/drawing/2014/main" id="{F52309BA-FDCE-410E-A5B7-F9284D9ECACA}"/>
              </a:ext>
            </a:extLst>
          </p:cNvPr>
          <p:cNvSpPr/>
          <p:nvPr/>
        </p:nvSpPr>
        <p:spPr>
          <a:xfrm>
            <a:off x="3535259" y="2136650"/>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at least</a:t>
            </a:r>
          </a:p>
        </p:txBody>
      </p:sp>
      <p:sp>
        <p:nvSpPr>
          <p:cNvPr id="65" name="Rectangle 64">
            <a:extLst>
              <a:ext uri="{FF2B5EF4-FFF2-40B4-BE49-F238E27FC236}">
                <a16:creationId xmlns:a16="http://schemas.microsoft.com/office/drawing/2014/main" id="{B7D9CB14-92AA-4570-BFF2-E66B8A1F09B7}"/>
              </a:ext>
            </a:extLst>
          </p:cNvPr>
          <p:cNvSpPr/>
          <p:nvPr/>
        </p:nvSpPr>
        <p:spPr>
          <a:xfrm>
            <a:off x="5339459" y="2133240"/>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duty</a:t>
            </a:r>
          </a:p>
        </p:txBody>
      </p:sp>
      <p:sp>
        <p:nvSpPr>
          <p:cNvPr id="66" name="Rectangle 65">
            <a:extLst>
              <a:ext uri="{FF2B5EF4-FFF2-40B4-BE49-F238E27FC236}">
                <a16:creationId xmlns:a16="http://schemas.microsoft.com/office/drawing/2014/main" id="{78101445-FFCF-4A82-9836-F1431BED4521}"/>
              </a:ext>
            </a:extLst>
          </p:cNvPr>
          <p:cNvSpPr/>
          <p:nvPr/>
        </p:nvSpPr>
        <p:spPr>
          <a:xfrm>
            <a:off x="7146924" y="2134408"/>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to demand</a:t>
            </a:r>
          </a:p>
        </p:txBody>
      </p:sp>
      <p:sp>
        <p:nvSpPr>
          <p:cNvPr id="67" name="Rectangle 66">
            <a:extLst>
              <a:ext uri="{FF2B5EF4-FFF2-40B4-BE49-F238E27FC236}">
                <a16:creationId xmlns:a16="http://schemas.microsoft.com/office/drawing/2014/main" id="{94B2FE6C-9613-4C66-BA27-EF95C9790CA3}"/>
              </a:ext>
            </a:extLst>
          </p:cNvPr>
          <p:cNvSpPr/>
          <p:nvPr/>
        </p:nvSpPr>
        <p:spPr>
          <a:xfrm>
            <a:off x="1727794" y="3107033"/>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started</a:t>
            </a:r>
          </a:p>
        </p:txBody>
      </p:sp>
      <p:sp>
        <p:nvSpPr>
          <p:cNvPr id="68" name="Rectangle 67">
            <a:extLst>
              <a:ext uri="{FF2B5EF4-FFF2-40B4-BE49-F238E27FC236}">
                <a16:creationId xmlns:a16="http://schemas.microsoft.com/office/drawing/2014/main" id="{6CF4DF78-C0EA-42A2-BDD0-14983391A13E}"/>
              </a:ext>
            </a:extLst>
          </p:cNvPr>
          <p:cNvSpPr/>
          <p:nvPr/>
        </p:nvSpPr>
        <p:spPr>
          <a:xfrm>
            <a:off x="3531994" y="3106138"/>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journey, trip</a:t>
            </a:r>
          </a:p>
        </p:txBody>
      </p:sp>
      <p:sp>
        <p:nvSpPr>
          <p:cNvPr id="69" name="Rectangle 68">
            <a:extLst>
              <a:ext uri="{FF2B5EF4-FFF2-40B4-BE49-F238E27FC236}">
                <a16:creationId xmlns:a16="http://schemas.microsoft.com/office/drawing/2014/main" id="{FFBEBF64-07E4-42D3-948C-759241421AAA}"/>
              </a:ext>
            </a:extLst>
          </p:cNvPr>
          <p:cNvSpPr/>
          <p:nvPr/>
        </p:nvSpPr>
        <p:spPr>
          <a:xfrm>
            <a:off x="5338757" y="3118870"/>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mind, spirit</a:t>
            </a:r>
          </a:p>
        </p:txBody>
      </p:sp>
      <p:sp>
        <p:nvSpPr>
          <p:cNvPr id="70" name="Rectangle 69">
            <a:extLst>
              <a:ext uri="{FF2B5EF4-FFF2-40B4-BE49-F238E27FC236}">
                <a16:creationId xmlns:a16="http://schemas.microsoft.com/office/drawing/2014/main" id="{ACC0FB81-D045-45C8-B5B7-CFCD3906AFF9}"/>
              </a:ext>
            </a:extLst>
          </p:cNvPr>
          <p:cNvSpPr/>
          <p:nvPr/>
        </p:nvSpPr>
        <p:spPr>
          <a:xfrm>
            <a:off x="7145605" y="3106138"/>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50" b="1" dirty="0">
                <a:solidFill>
                  <a:srgbClr val="115076"/>
                </a:solidFill>
              </a:rPr>
              <a:t>achievement</a:t>
            </a:r>
          </a:p>
        </p:txBody>
      </p:sp>
      <p:sp>
        <p:nvSpPr>
          <p:cNvPr id="71" name="Rectangle 70">
            <a:extLst>
              <a:ext uri="{FF2B5EF4-FFF2-40B4-BE49-F238E27FC236}">
                <a16:creationId xmlns:a16="http://schemas.microsoft.com/office/drawing/2014/main" id="{E6C30A8D-713F-4BA8-8FAD-2C71E0B7834A}"/>
              </a:ext>
            </a:extLst>
          </p:cNvPr>
          <p:cNvSpPr/>
          <p:nvPr/>
        </p:nvSpPr>
        <p:spPr>
          <a:xfrm>
            <a:off x="1727794" y="4088083"/>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to hope</a:t>
            </a:r>
          </a:p>
        </p:txBody>
      </p:sp>
      <p:sp>
        <p:nvSpPr>
          <p:cNvPr id="72" name="Rectangle 71">
            <a:extLst>
              <a:ext uri="{FF2B5EF4-FFF2-40B4-BE49-F238E27FC236}">
                <a16:creationId xmlns:a16="http://schemas.microsoft.com/office/drawing/2014/main" id="{F3A5BBF8-F207-44B5-BBD7-B69535B60C2B}"/>
              </a:ext>
            </a:extLst>
          </p:cNvPr>
          <p:cNvSpPr/>
          <p:nvPr/>
        </p:nvSpPr>
        <p:spPr>
          <a:xfrm>
            <a:off x="3533610" y="4094857"/>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to practise</a:t>
            </a:r>
          </a:p>
        </p:txBody>
      </p:sp>
      <p:sp>
        <p:nvSpPr>
          <p:cNvPr id="73" name="Rectangle 72">
            <a:extLst>
              <a:ext uri="{FF2B5EF4-FFF2-40B4-BE49-F238E27FC236}">
                <a16:creationId xmlns:a16="http://schemas.microsoft.com/office/drawing/2014/main" id="{D681AB90-38B4-4219-AFEC-711B06988842}"/>
              </a:ext>
            </a:extLst>
          </p:cNvPr>
          <p:cNvSpPr/>
          <p:nvPr/>
        </p:nvSpPr>
        <p:spPr>
          <a:xfrm>
            <a:off x="5340138" y="4094857"/>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to develop</a:t>
            </a:r>
          </a:p>
        </p:txBody>
      </p:sp>
      <p:sp>
        <p:nvSpPr>
          <p:cNvPr id="74" name="Rectangle 73">
            <a:extLst>
              <a:ext uri="{FF2B5EF4-FFF2-40B4-BE49-F238E27FC236}">
                <a16:creationId xmlns:a16="http://schemas.microsoft.com/office/drawing/2014/main" id="{B8D33CD7-B974-45A4-9839-485C943BF9E2}"/>
              </a:ext>
            </a:extLst>
          </p:cNvPr>
          <p:cNvSpPr/>
          <p:nvPr/>
        </p:nvSpPr>
        <p:spPr>
          <a:xfrm>
            <a:off x="7144658" y="4094857"/>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to improve</a:t>
            </a:r>
          </a:p>
        </p:txBody>
      </p:sp>
      <p:sp>
        <p:nvSpPr>
          <p:cNvPr id="75" name="Rectangle 74">
            <a:extLst>
              <a:ext uri="{FF2B5EF4-FFF2-40B4-BE49-F238E27FC236}">
                <a16:creationId xmlns:a16="http://schemas.microsoft.com/office/drawing/2014/main" id="{6F757110-CC0B-4CF3-95AD-B3BE32835642}"/>
              </a:ext>
            </a:extLst>
          </p:cNvPr>
          <p:cNvSpPr/>
          <p:nvPr/>
        </p:nvSpPr>
        <p:spPr>
          <a:xfrm>
            <a:off x="1735928" y="5076802"/>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although</a:t>
            </a:r>
          </a:p>
        </p:txBody>
      </p:sp>
      <p:sp>
        <p:nvSpPr>
          <p:cNvPr id="76" name="Rectangle 75">
            <a:extLst>
              <a:ext uri="{FF2B5EF4-FFF2-40B4-BE49-F238E27FC236}">
                <a16:creationId xmlns:a16="http://schemas.microsoft.com/office/drawing/2014/main" id="{798DCC10-87F1-4A63-ABDD-D3932A586CB6}"/>
              </a:ext>
            </a:extLst>
          </p:cNvPr>
          <p:cNvSpPr/>
          <p:nvPr/>
        </p:nvSpPr>
        <p:spPr>
          <a:xfrm>
            <a:off x="3541744" y="5083576"/>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some</a:t>
            </a:r>
          </a:p>
        </p:txBody>
      </p:sp>
      <p:sp>
        <p:nvSpPr>
          <p:cNvPr id="77" name="Rectangle 76">
            <a:extLst>
              <a:ext uri="{FF2B5EF4-FFF2-40B4-BE49-F238E27FC236}">
                <a16:creationId xmlns:a16="http://schemas.microsoft.com/office/drawing/2014/main" id="{AE23F0E7-6D13-4F9C-8882-865BF5CF4940}"/>
              </a:ext>
            </a:extLst>
          </p:cNvPr>
          <p:cNvSpPr/>
          <p:nvPr/>
        </p:nvSpPr>
        <p:spPr>
          <a:xfrm>
            <a:off x="5348272" y="5083576"/>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to have in mind, be planning</a:t>
            </a:r>
          </a:p>
        </p:txBody>
      </p:sp>
      <p:sp>
        <p:nvSpPr>
          <p:cNvPr id="78" name="Rectangle 77">
            <a:extLst>
              <a:ext uri="{FF2B5EF4-FFF2-40B4-BE49-F238E27FC236}">
                <a16:creationId xmlns:a16="http://schemas.microsoft.com/office/drawing/2014/main" id="{9EED8A08-8D1A-4CE6-BD41-C3DC0F9F07D4}"/>
              </a:ext>
            </a:extLst>
          </p:cNvPr>
          <p:cNvSpPr/>
          <p:nvPr/>
        </p:nvSpPr>
        <p:spPr>
          <a:xfrm>
            <a:off x="7152792" y="5083576"/>
            <a:ext cx="1797260" cy="982764"/>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115076"/>
                </a:solidFill>
              </a:rPr>
              <a:t>the past</a:t>
            </a:r>
          </a:p>
        </p:txBody>
      </p:sp>
      <p:sp>
        <p:nvSpPr>
          <p:cNvPr id="79" name="Rectangle 78">
            <a:extLst>
              <a:ext uri="{FF2B5EF4-FFF2-40B4-BE49-F238E27FC236}">
                <a16:creationId xmlns:a16="http://schemas.microsoft.com/office/drawing/2014/main" id="{2D8712D1-97CF-4FCD-8A43-8C0404D4D326}"/>
              </a:ext>
            </a:extLst>
          </p:cNvPr>
          <p:cNvSpPr/>
          <p:nvPr/>
        </p:nvSpPr>
        <p:spPr>
          <a:xfrm>
            <a:off x="3525794" y="2120037"/>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0" name="Rectangle 79">
            <a:extLst>
              <a:ext uri="{FF2B5EF4-FFF2-40B4-BE49-F238E27FC236}">
                <a16:creationId xmlns:a16="http://schemas.microsoft.com/office/drawing/2014/main" id="{59EBD5BF-4E0D-42C4-B6D1-2512536A7FE2}"/>
              </a:ext>
            </a:extLst>
          </p:cNvPr>
          <p:cNvSpPr/>
          <p:nvPr/>
        </p:nvSpPr>
        <p:spPr>
          <a:xfrm>
            <a:off x="5333838" y="2117168"/>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1" name="Rectangle 80">
            <a:extLst>
              <a:ext uri="{FF2B5EF4-FFF2-40B4-BE49-F238E27FC236}">
                <a16:creationId xmlns:a16="http://schemas.microsoft.com/office/drawing/2014/main" id="{7F68C032-C5C5-498C-9EAE-BB99595F3590}"/>
              </a:ext>
            </a:extLst>
          </p:cNvPr>
          <p:cNvSpPr/>
          <p:nvPr/>
        </p:nvSpPr>
        <p:spPr>
          <a:xfrm>
            <a:off x="7139667" y="2128185"/>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2" name="Rectangle 81">
            <a:extLst>
              <a:ext uri="{FF2B5EF4-FFF2-40B4-BE49-F238E27FC236}">
                <a16:creationId xmlns:a16="http://schemas.microsoft.com/office/drawing/2014/main" id="{D62B1EC4-B372-4677-8BC1-D5D13CC8C1D1}"/>
              </a:ext>
            </a:extLst>
          </p:cNvPr>
          <p:cNvSpPr/>
          <p:nvPr/>
        </p:nvSpPr>
        <p:spPr>
          <a:xfrm>
            <a:off x="1707805" y="3101043"/>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3" name="Rectangle 82">
            <a:extLst>
              <a:ext uri="{FF2B5EF4-FFF2-40B4-BE49-F238E27FC236}">
                <a16:creationId xmlns:a16="http://schemas.microsoft.com/office/drawing/2014/main" id="{109469F5-701B-4B0B-9E70-CA4C6BA1C09E}"/>
              </a:ext>
            </a:extLst>
          </p:cNvPr>
          <p:cNvSpPr/>
          <p:nvPr/>
        </p:nvSpPr>
        <p:spPr>
          <a:xfrm>
            <a:off x="3522727" y="3099244"/>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4" name="Rectangle 83">
            <a:extLst>
              <a:ext uri="{FF2B5EF4-FFF2-40B4-BE49-F238E27FC236}">
                <a16:creationId xmlns:a16="http://schemas.microsoft.com/office/drawing/2014/main" id="{10998C0F-EC71-4FAF-9731-5F4FF44922D9}"/>
              </a:ext>
            </a:extLst>
          </p:cNvPr>
          <p:cNvSpPr/>
          <p:nvPr/>
        </p:nvSpPr>
        <p:spPr>
          <a:xfrm>
            <a:off x="5330771" y="3096375"/>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5" name="Rectangle 84">
            <a:extLst>
              <a:ext uri="{FF2B5EF4-FFF2-40B4-BE49-F238E27FC236}">
                <a16:creationId xmlns:a16="http://schemas.microsoft.com/office/drawing/2014/main" id="{4663E7FA-1530-414A-833E-2EEF7A2E95B9}"/>
              </a:ext>
            </a:extLst>
          </p:cNvPr>
          <p:cNvSpPr/>
          <p:nvPr/>
        </p:nvSpPr>
        <p:spPr>
          <a:xfrm>
            <a:off x="7136600" y="3107392"/>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6" name="Rectangle 85">
            <a:extLst>
              <a:ext uri="{FF2B5EF4-FFF2-40B4-BE49-F238E27FC236}">
                <a16:creationId xmlns:a16="http://schemas.microsoft.com/office/drawing/2014/main" id="{D7DC0E9B-3E02-4A03-9653-ED3AFEF9ACA3}"/>
              </a:ext>
            </a:extLst>
          </p:cNvPr>
          <p:cNvSpPr/>
          <p:nvPr/>
        </p:nvSpPr>
        <p:spPr>
          <a:xfrm>
            <a:off x="1709785" y="4081217"/>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7" name="Rectangle 86">
            <a:extLst>
              <a:ext uri="{FF2B5EF4-FFF2-40B4-BE49-F238E27FC236}">
                <a16:creationId xmlns:a16="http://schemas.microsoft.com/office/drawing/2014/main" id="{75E52051-2B08-4914-912D-9AA6E9673548}"/>
              </a:ext>
            </a:extLst>
          </p:cNvPr>
          <p:cNvSpPr/>
          <p:nvPr/>
        </p:nvSpPr>
        <p:spPr>
          <a:xfrm>
            <a:off x="3524707" y="4079418"/>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8" name="Rectangle 87">
            <a:extLst>
              <a:ext uri="{FF2B5EF4-FFF2-40B4-BE49-F238E27FC236}">
                <a16:creationId xmlns:a16="http://schemas.microsoft.com/office/drawing/2014/main" id="{55D98B48-20DD-4080-A80D-186D080BBF58}"/>
              </a:ext>
            </a:extLst>
          </p:cNvPr>
          <p:cNvSpPr/>
          <p:nvPr/>
        </p:nvSpPr>
        <p:spPr>
          <a:xfrm>
            <a:off x="5332751" y="4076549"/>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89" name="Rectangle 88">
            <a:extLst>
              <a:ext uri="{FF2B5EF4-FFF2-40B4-BE49-F238E27FC236}">
                <a16:creationId xmlns:a16="http://schemas.microsoft.com/office/drawing/2014/main" id="{72F5C4AD-ABC1-423D-A2BB-DE066D011E3F}"/>
              </a:ext>
            </a:extLst>
          </p:cNvPr>
          <p:cNvSpPr/>
          <p:nvPr/>
        </p:nvSpPr>
        <p:spPr>
          <a:xfrm>
            <a:off x="7138580" y="4087566"/>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90" name="Rectangle 89">
            <a:extLst>
              <a:ext uri="{FF2B5EF4-FFF2-40B4-BE49-F238E27FC236}">
                <a16:creationId xmlns:a16="http://schemas.microsoft.com/office/drawing/2014/main" id="{B2760E90-C084-47AD-A0E1-C61BCC0B09CC}"/>
              </a:ext>
            </a:extLst>
          </p:cNvPr>
          <p:cNvSpPr/>
          <p:nvPr/>
        </p:nvSpPr>
        <p:spPr>
          <a:xfrm>
            <a:off x="1725204" y="5062961"/>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91" name="Rectangle 90">
            <a:extLst>
              <a:ext uri="{FF2B5EF4-FFF2-40B4-BE49-F238E27FC236}">
                <a16:creationId xmlns:a16="http://schemas.microsoft.com/office/drawing/2014/main" id="{ECF25382-05F5-4FE8-BA03-718C95B7DF36}"/>
              </a:ext>
            </a:extLst>
          </p:cNvPr>
          <p:cNvSpPr/>
          <p:nvPr/>
        </p:nvSpPr>
        <p:spPr>
          <a:xfrm>
            <a:off x="3529724" y="5069356"/>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92" name="Rectangle 91">
            <a:extLst>
              <a:ext uri="{FF2B5EF4-FFF2-40B4-BE49-F238E27FC236}">
                <a16:creationId xmlns:a16="http://schemas.microsoft.com/office/drawing/2014/main" id="{6201DF3C-7A55-4A9F-BA5B-5693FF0D2ED3}"/>
              </a:ext>
            </a:extLst>
          </p:cNvPr>
          <p:cNvSpPr/>
          <p:nvPr/>
        </p:nvSpPr>
        <p:spPr>
          <a:xfrm>
            <a:off x="5335887" y="5069746"/>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
        <p:nvSpPr>
          <p:cNvPr id="93" name="Rectangle 92">
            <a:extLst>
              <a:ext uri="{FF2B5EF4-FFF2-40B4-BE49-F238E27FC236}">
                <a16:creationId xmlns:a16="http://schemas.microsoft.com/office/drawing/2014/main" id="{0C7D3CFC-5576-45E2-A2AD-C4F2C8C8423E}"/>
              </a:ext>
            </a:extLst>
          </p:cNvPr>
          <p:cNvSpPr/>
          <p:nvPr/>
        </p:nvSpPr>
        <p:spPr>
          <a:xfrm>
            <a:off x="7133569" y="5079863"/>
            <a:ext cx="1829159" cy="978694"/>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b="1" dirty="0"/>
              <a:t>?</a:t>
            </a:r>
          </a:p>
        </p:txBody>
      </p:sp>
    </p:spTree>
    <p:extLst>
      <p:ext uri="{BB962C8B-B14F-4D97-AF65-F5344CB8AC3E}">
        <p14:creationId xmlns:p14="http://schemas.microsoft.com/office/powerpoint/2010/main" val="325855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2"/>
                                        </p:tgtEl>
                                      </p:cBhvr>
                                    </p:animEffect>
                                    <p:set>
                                      <p:cBhvr>
                                        <p:cTn id="13" dur="1" fill="hold">
                                          <p:stCondLst>
                                            <p:cond delay="19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14" presetClass="exit" presetSubtype="10" fill="hold" grpId="0" nodeType="clickEffect">
                                  <p:stCondLst>
                                    <p:cond delay="0"/>
                                  </p:stCondLst>
                                  <p:childTnLst>
                                    <p:animEffect transition="out" filter="randombar(horizontal)">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0" restart="whenNotActive" fill="hold" evtFilter="cancelBubble" nodeType="interactiveSeq">
                <p:stCondLst>
                  <p:cond evt="onClick" delay="0">
                    <p:tgtEl>
                      <p:spTgt spid="63"/>
                    </p:tgtEl>
                  </p:cond>
                </p:stCondLst>
                <p:endSync evt="end" delay="0">
                  <p:rtn val="all"/>
                </p:endSync>
                <p:childTnLst>
                  <p:par>
                    <p:cTn id="21" fill="hold">
                      <p:stCondLst>
                        <p:cond delay="0"/>
                      </p:stCondLst>
                      <p:childTnLst>
                        <p:par>
                          <p:cTn id="22" fill="hold">
                            <p:stCondLst>
                              <p:cond delay="0"/>
                            </p:stCondLst>
                            <p:childTnLst>
                              <p:par>
                                <p:cTn id="23" presetID="14" presetClass="exit" presetSubtype="10" fill="hold" grpId="0" nodeType="clickEffect">
                                  <p:stCondLst>
                                    <p:cond delay="0"/>
                                  </p:stCondLst>
                                  <p:childTnLst>
                                    <p:animEffect transition="out" filter="randombar(horizontal)">
                                      <p:cBhvr>
                                        <p:cTn id="24" dur="500"/>
                                        <p:tgtEl>
                                          <p:spTgt spid="63"/>
                                        </p:tgtEl>
                                      </p:cBhvr>
                                    </p:animEffect>
                                    <p:set>
                                      <p:cBhvr>
                                        <p:cTn id="25"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26" restart="whenNotActive" fill="hold" evtFilter="cancelBubble" nodeType="interactiveSeq">
                <p:stCondLst>
                  <p:cond evt="onClick" delay="0">
                    <p:tgtEl>
                      <p:spTgt spid="65"/>
                    </p:tgtEl>
                  </p:cond>
                </p:stCondLst>
                <p:endSync evt="end" delay="0">
                  <p:rtn val="all"/>
                </p:endSync>
                <p:childTnLst>
                  <p:par>
                    <p:cTn id="27" fill="hold">
                      <p:stCondLst>
                        <p:cond delay="0"/>
                      </p:stCondLst>
                      <p:childTnLst>
                        <p:par>
                          <p:cTn id="28" fill="hold">
                            <p:stCondLst>
                              <p:cond delay="0"/>
                            </p:stCondLst>
                            <p:childTnLst>
                              <p:par>
                                <p:cTn id="29" presetID="14" presetClass="exit" presetSubtype="10" fill="hold" grpId="0" nodeType="clickEffect">
                                  <p:stCondLst>
                                    <p:cond delay="0"/>
                                  </p:stCondLst>
                                  <p:childTnLst>
                                    <p:animEffect transition="out" filter="randombar(horizontal)">
                                      <p:cBhvr>
                                        <p:cTn id="30" dur="500"/>
                                        <p:tgtEl>
                                          <p:spTgt spid="65"/>
                                        </p:tgtEl>
                                      </p:cBhvr>
                                    </p:animEffect>
                                    <p:set>
                                      <p:cBhvr>
                                        <p:cTn id="31"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32" restart="whenNotActive" fill="hold" evtFilter="cancelBubble" nodeType="interactiveSeq">
                <p:stCondLst>
                  <p:cond evt="onClick" delay="0">
                    <p:tgtEl>
                      <p:spTgt spid="66"/>
                    </p:tgtEl>
                  </p:cond>
                </p:stCondLst>
                <p:endSync evt="end" delay="0">
                  <p:rtn val="all"/>
                </p:endSync>
                <p:childTnLst>
                  <p:par>
                    <p:cTn id="33" fill="hold">
                      <p:stCondLst>
                        <p:cond delay="0"/>
                      </p:stCondLst>
                      <p:childTnLst>
                        <p:par>
                          <p:cTn id="34" fill="hold">
                            <p:stCondLst>
                              <p:cond delay="0"/>
                            </p:stCondLst>
                            <p:childTnLst>
                              <p:par>
                                <p:cTn id="35" presetID="14" presetClass="exit" presetSubtype="10" fill="hold" grpId="0" nodeType="clickEffect">
                                  <p:stCondLst>
                                    <p:cond delay="0"/>
                                  </p:stCondLst>
                                  <p:childTnLst>
                                    <p:animEffect transition="out" filter="randombar(horizontal)">
                                      <p:cBhvr>
                                        <p:cTn id="36" dur="500"/>
                                        <p:tgtEl>
                                          <p:spTgt spid="66"/>
                                        </p:tgtEl>
                                      </p:cBhvr>
                                    </p:animEffect>
                                    <p:set>
                                      <p:cBhvr>
                                        <p:cTn id="37" dur="1" fill="hold">
                                          <p:stCondLst>
                                            <p:cond delay="4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8" restart="whenNotActive" fill="hold" evtFilter="cancelBubble" nodeType="interactiveSeq">
                <p:stCondLst>
                  <p:cond evt="onClick" delay="0">
                    <p:tgtEl>
                      <p:spTgt spid="67"/>
                    </p:tgtEl>
                  </p:cond>
                </p:stCondLst>
                <p:endSync evt="end" delay="0">
                  <p:rtn val="all"/>
                </p:endSync>
                <p:childTnLst>
                  <p:par>
                    <p:cTn id="39" fill="hold">
                      <p:stCondLst>
                        <p:cond delay="0"/>
                      </p:stCondLst>
                      <p:childTnLst>
                        <p:par>
                          <p:cTn id="40" fill="hold">
                            <p:stCondLst>
                              <p:cond delay="0"/>
                            </p:stCondLst>
                            <p:childTnLst>
                              <p:par>
                                <p:cTn id="41" presetID="14" presetClass="exit" presetSubtype="10" fill="hold" grpId="0" nodeType="clickEffect">
                                  <p:stCondLst>
                                    <p:cond delay="0"/>
                                  </p:stCondLst>
                                  <p:childTnLst>
                                    <p:animEffect transition="out" filter="randombar(horizontal)">
                                      <p:cBhvr>
                                        <p:cTn id="42" dur="500"/>
                                        <p:tgtEl>
                                          <p:spTgt spid="67"/>
                                        </p:tgtEl>
                                      </p:cBhvr>
                                    </p:animEffect>
                                    <p:set>
                                      <p:cBhvr>
                                        <p:cTn id="43"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4" restart="whenNotActive" fill="hold" evtFilter="cancelBubble" nodeType="interactiveSeq">
                <p:stCondLst>
                  <p:cond evt="onClick" delay="0">
                    <p:tgtEl>
                      <p:spTgt spid="68"/>
                    </p:tgtEl>
                  </p:cond>
                </p:stCondLst>
                <p:endSync evt="end" delay="0">
                  <p:rtn val="all"/>
                </p:endSync>
                <p:childTnLst>
                  <p:par>
                    <p:cTn id="45" fill="hold">
                      <p:stCondLst>
                        <p:cond delay="0"/>
                      </p:stCondLst>
                      <p:childTnLst>
                        <p:par>
                          <p:cTn id="46" fill="hold">
                            <p:stCondLst>
                              <p:cond delay="0"/>
                            </p:stCondLst>
                            <p:childTnLst>
                              <p:par>
                                <p:cTn id="47" presetID="14" presetClass="exit" presetSubtype="10" fill="hold" grpId="0" nodeType="clickEffect">
                                  <p:stCondLst>
                                    <p:cond delay="0"/>
                                  </p:stCondLst>
                                  <p:childTnLst>
                                    <p:animEffect transition="out" filter="randombar(horizontal)">
                                      <p:cBhvr>
                                        <p:cTn id="48" dur="500"/>
                                        <p:tgtEl>
                                          <p:spTgt spid="68"/>
                                        </p:tgtEl>
                                      </p:cBhvr>
                                    </p:animEffect>
                                    <p:set>
                                      <p:cBhvr>
                                        <p:cTn id="4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50" restart="whenNotActive" fill="hold" evtFilter="cancelBubble" nodeType="interactiveSeq">
                <p:stCondLst>
                  <p:cond evt="onClick" delay="0">
                    <p:tgtEl>
                      <p:spTgt spid="69"/>
                    </p:tgtEl>
                  </p:cond>
                </p:stCondLst>
                <p:endSync evt="end" delay="0">
                  <p:rtn val="all"/>
                </p:endSync>
                <p:childTnLst>
                  <p:par>
                    <p:cTn id="51" fill="hold">
                      <p:stCondLst>
                        <p:cond delay="0"/>
                      </p:stCondLst>
                      <p:childTnLst>
                        <p:par>
                          <p:cTn id="52" fill="hold">
                            <p:stCondLst>
                              <p:cond delay="0"/>
                            </p:stCondLst>
                            <p:childTnLst>
                              <p:par>
                                <p:cTn id="53" presetID="14" presetClass="exit" presetSubtype="10" fill="hold" grpId="0" nodeType="clickEffect">
                                  <p:stCondLst>
                                    <p:cond delay="0"/>
                                  </p:stCondLst>
                                  <p:childTnLst>
                                    <p:animEffect transition="out" filter="randombar(horizontal)">
                                      <p:cBhvr>
                                        <p:cTn id="54" dur="500"/>
                                        <p:tgtEl>
                                          <p:spTgt spid="69"/>
                                        </p:tgtEl>
                                      </p:cBhvr>
                                    </p:animEffect>
                                    <p:set>
                                      <p:cBhvr>
                                        <p:cTn id="55" dur="1" fill="hold">
                                          <p:stCondLst>
                                            <p:cond delay="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56" restart="whenNotActive" fill="hold" evtFilter="cancelBubble" nodeType="interactiveSeq">
                <p:stCondLst>
                  <p:cond evt="onClick" delay="0">
                    <p:tgtEl>
                      <p:spTgt spid="70"/>
                    </p:tgtEl>
                  </p:cond>
                </p:stCondLst>
                <p:endSync evt="end" delay="0">
                  <p:rtn val="all"/>
                </p:endSync>
                <p:childTnLst>
                  <p:par>
                    <p:cTn id="57" fill="hold">
                      <p:stCondLst>
                        <p:cond delay="0"/>
                      </p:stCondLst>
                      <p:childTnLst>
                        <p:par>
                          <p:cTn id="58" fill="hold">
                            <p:stCondLst>
                              <p:cond delay="0"/>
                            </p:stCondLst>
                            <p:childTnLst>
                              <p:par>
                                <p:cTn id="59" presetID="14" presetClass="exit" presetSubtype="10" fill="hold" grpId="0" nodeType="clickEffect">
                                  <p:stCondLst>
                                    <p:cond delay="0"/>
                                  </p:stCondLst>
                                  <p:childTnLst>
                                    <p:animEffect transition="out" filter="randombar(horizontal)">
                                      <p:cBhvr>
                                        <p:cTn id="60" dur="500"/>
                                        <p:tgtEl>
                                          <p:spTgt spid="70"/>
                                        </p:tgtEl>
                                      </p:cBhvr>
                                    </p:animEffect>
                                    <p:set>
                                      <p:cBhvr>
                                        <p:cTn id="61" dur="1" fill="hold">
                                          <p:stCondLst>
                                            <p:cond delay="499"/>
                                          </p:stCondLst>
                                        </p:cTn>
                                        <p:tgtEl>
                                          <p:spTgt spid="70"/>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62" restart="whenNotActive" fill="hold" evtFilter="cancelBubble" nodeType="interactiveSeq">
                <p:stCondLst>
                  <p:cond evt="onClick" delay="0">
                    <p:tgtEl>
                      <p:spTgt spid="71"/>
                    </p:tgtEl>
                  </p:cond>
                </p:stCondLst>
                <p:endSync evt="end" delay="0">
                  <p:rtn val="all"/>
                </p:endSync>
                <p:childTnLst>
                  <p:par>
                    <p:cTn id="63" fill="hold">
                      <p:stCondLst>
                        <p:cond delay="0"/>
                      </p:stCondLst>
                      <p:childTnLst>
                        <p:par>
                          <p:cTn id="64" fill="hold">
                            <p:stCondLst>
                              <p:cond delay="0"/>
                            </p:stCondLst>
                            <p:childTnLst>
                              <p:par>
                                <p:cTn id="65" presetID="14" presetClass="exit" presetSubtype="10" fill="hold" grpId="0" nodeType="clickEffect">
                                  <p:stCondLst>
                                    <p:cond delay="0"/>
                                  </p:stCondLst>
                                  <p:childTnLst>
                                    <p:animEffect transition="out" filter="randombar(horizontal)">
                                      <p:cBhvr>
                                        <p:cTn id="66" dur="500"/>
                                        <p:tgtEl>
                                          <p:spTgt spid="71"/>
                                        </p:tgtEl>
                                      </p:cBhvr>
                                    </p:animEffect>
                                    <p:set>
                                      <p:cBhvr>
                                        <p:cTn id="67"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68" restart="whenNotActive" fill="hold" evtFilter="cancelBubble" nodeType="interactiveSeq">
                <p:stCondLst>
                  <p:cond evt="onClick" delay="0">
                    <p:tgtEl>
                      <p:spTgt spid="72"/>
                    </p:tgtEl>
                  </p:cond>
                </p:stCondLst>
                <p:endSync evt="end" delay="0">
                  <p:rtn val="all"/>
                </p:endSync>
                <p:childTnLst>
                  <p:par>
                    <p:cTn id="69" fill="hold">
                      <p:stCondLst>
                        <p:cond delay="0"/>
                      </p:stCondLst>
                      <p:childTnLst>
                        <p:par>
                          <p:cTn id="70" fill="hold">
                            <p:stCondLst>
                              <p:cond delay="0"/>
                            </p:stCondLst>
                            <p:childTnLst>
                              <p:par>
                                <p:cTn id="71" presetID="14" presetClass="exit" presetSubtype="10" fill="hold" grpId="0" nodeType="clickEffect">
                                  <p:stCondLst>
                                    <p:cond delay="0"/>
                                  </p:stCondLst>
                                  <p:childTnLst>
                                    <p:animEffect transition="out" filter="randombar(horizontal)">
                                      <p:cBhvr>
                                        <p:cTn id="72" dur="500"/>
                                        <p:tgtEl>
                                          <p:spTgt spid="72"/>
                                        </p:tgtEl>
                                      </p:cBhvr>
                                    </p:animEffect>
                                    <p:set>
                                      <p:cBhvr>
                                        <p:cTn id="73"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74" restart="whenNotActive" fill="hold" evtFilter="cancelBubble" nodeType="interactiveSeq">
                <p:stCondLst>
                  <p:cond evt="onClick" delay="0">
                    <p:tgtEl>
                      <p:spTgt spid="73"/>
                    </p:tgtEl>
                  </p:cond>
                </p:stCondLst>
                <p:endSync evt="end" delay="0">
                  <p:rtn val="all"/>
                </p:endSync>
                <p:childTnLst>
                  <p:par>
                    <p:cTn id="75" fill="hold">
                      <p:stCondLst>
                        <p:cond delay="0"/>
                      </p:stCondLst>
                      <p:childTnLst>
                        <p:par>
                          <p:cTn id="76" fill="hold">
                            <p:stCondLst>
                              <p:cond delay="0"/>
                            </p:stCondLst>
                            <p:childTnLst>
                              <p:par>
                                <p:cTn id="77" presetID="14" presetClass="exit" presetSubtype="10" fill="hold" grpId="0" nodeType="clickEffect">
                                  <p:stCondLst>
                                    <p:cond delay="0"/>
                                  </p:stCondLst>
                                  <p:childTnLst>
                                    <p:animEffect transition="out" filter="randombar(horizontal)">
                                      <p:cBhvr>
                                        <p:cTn id="78" dur="500"/>
                                        <p:tgtEl>
                                          <p:spTgt spid="73"/>
                                        </p:tgtEl>
                                      </p:cBhvr>
                                    </p:animEffect>
                                    <p:set>
                                      <p:cBhvr>
                                        <p:cTn id="79"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80" restart="whenNotActive" fill="hold" evtFilter="cancelBubble" nodeType="interactiveSeq">
                <p:stCondLst>
                  <p:cond evt="onClick" delay="0">
                    <p:tgtEl>
                      <p:spTgt spid="74"/>
                    </p:tgtEl>
                  </p:cond>
                </p:stCondLst>
                <p:endSync evt="end" delay="0">
                  <p:rtn val="all"/>
                </p:endSync>
                <p:childTnLst>
                  <p:par>
                    <p:cTn id="81" fill="hold">
                      <p:stCondLst>
                        <p:cond delay="0"/>
                      </p:stCondLst>
                      <p:childTnLst>
                        <p:par>
                          <p:cTn id="82" fill="hold">
                            <p:stCondLst>
                              <p:cond delay="0"/>
                            </p:stCondLst>
                            <p:childTnLst>
                              <p:par>
                                <p:cTn id="83" presetID="14" presetClass="exit" presetSubtype="10" fill="hold" grpId="0" nodeType="clickEffect">
                                  <p:stCondLst>
                                    <p:cond delay="0"/>
                                  </p:stCondLst>
                                  <p:childTnLst>
                                    <p:animEffect transition="out" filter="randombar(horizontal)">
                                      <p:cBhvr>
                                        <p:cTn id="84" dur="500"/>
                                        <p:tgtEl>
                                          <p:spTgt spid="74"/>
                                        </p:tgtEl>
                                      </p:cBhvr>
                                    </p:animEffect>
                                    <p:set>
                                      <p:cBhvr>
                                        <p:cTn id="85"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86" restart="whenNotActive" fill="hold" evtFilter="cancelBubble" nodeType="interactiveSeq">
                <p:stCondLst>
                  <p:cond evt="onClick" delay="0">
                    <p:tgtEl>
                      <p:spTgt spid="75"/>
                    </p:tgtEl>
                  </p:cond>
                </p:stCondLst>
                <p:endSync evt="end" delay="0">
                  <p:rtn val="all"/>
                </p:endSync>
                <p:childTnLst>
                  <p:par>
                    <p:cTn id="87" fill="hold">
                      <p:stCondLst>
                        <p:cond delay="0"/>
                      </p:stCondLst>
                      <p:childTnLst>
                        <p:par>
                          <p:cTn id="88" fill="hold">
                            <p:stCondLst>
                              <p:cond delay="0"/>
                            </p:stCondLst>
                            <p:childTnLst>
                              <p:par>
                                <p:cTn id="89" presetID="14" presetClass="exit" presetSubtype="10" fill="hold" grpId="0" nodeType="clickEffect">
                                  <p:stCondLst>
                                    <p:cond delay="0"/>
                                  </p:stCondLst>
                                  <p:childTnLst>
                                    <p:animEffect transition="out" filter="randombar(horizontal)">
                                      <p:cBhvr>
                                        <p:cTn id="90" dur="500"/>
                                        <p:tgtEl>
                                          <p:spTgt spid="75"/>
                                        </p:tgtEl>
                                      </p:cBhvr>
                                    </p:animEffect>
                                    <p:set>
                                      <p:cBhvr>
                                        <p:cTn id="9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2" restart="whenNotActive" fill="hold" evtFilter="cancelBubble" nodeType="interactiveSeq">
                <p:stCondLst>
                  <p:cond evt="onClick" delay="0">
                    <p:tgtEl>
                      <p:spTgt spid="76"/>
                    </p:tgtEl>
                  </p:cond>
                </p:stCondLst>
                <p:endSync evt="end" delay="0">
                  <p:rtn val="all"/>
                </p:endSync>
                <p:childTnLst>
                  <p:par>
                    <p:cTn id="93" fill="hold">
                      <p:stCondLst>
                        <p:cond delay="0"/>
                      </p:stCondLst>
                      <p:childTnLst>
                        <p:par>
                          <p:cTn id="94" fill="hold">
                            <p:stCondLst>
                              <p:cond delay="0"/>
                            </p:stCondLst>
                            <p:childTnLst>
                              <p:par>
                                <p:cTn id="95" presetID="14" presetClass="exit" presetSubtype="10" fill="hold" grpId="0" nodeType="clickEffect">
                                  <p:stCondLst>
                                    <p:cond delay="0"/>
                                  </p:stCondLst>
                                  <p:childTnLst>
                                    <p:animEffect transition="out" filter="randombar(horizontal)">
                                      <p:cBhvr>
                                        <p:cTn id="96" dur="500"/>
                                        <p:tgtEl>
                                          <p:spTgt spid="76"/>
                                        </p:tgtEl>
                                      </p:cBhvr>
                                    </p:animEffect>
                                    <p:set>
                                      <p:cBhvr>
                                        <p:cTn id="9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98" restart="whenNotActive" fill="hold" evtFilter="cancelBubble" nodeType="interactiveSeq">
                <p:stCondLst>
                  <p:cond evt="onClick" delay="0">
                    <p:tgtEl>
                      <p:spTgt spid="77"/>
                    </p:tgtEl>
                  </p:cond>
                </p:stCondLst>
                <p:endSync evt="end" delay="0">
                  <p:rtn val="all"/>
                </p:endSync>
                <p:childTnLst>
                  <p:par>
                    <p:cTn id="99" fill="hold">
                      <p:stCondLst>
                        <p:cond delay="0"/>
                      </p:stCondLst>
                      <p:childTnLst>
                        <p:par>
                          <p:cTn id="100" fill="hold">
                            <p:stCondLst>
                              <p:cond delay="0"/>
                            </p:stCondLst>
                            <p:childTnLst>
                              <p:par>
                                <p:cTn id="101" presetID="14" presetClass="exit" presetSubtype="10" fill="hold" grpId="0" nodeType="clickEffect">
                                  <p:stCondLst>
                                    <p:cond delay="0"/>
                                  </p:stCondLst>
                                  <p:childTnLst>
                                    <p:animEffect transition="out" filter="randombar(horizontal)">
                                      <p:cBhvr>
                                        <p:cTn id="102" dur="500"/>
                                        <p:tgtEl>
                                          <p:spTgt spid="77"/>
                                        </p:tgtEl>
                                      </p:cBhvr>
                                    </p:animEffect>
                                    <p:set>
                                      <p:cBhvr>
                                        <p:cTn id="103" dur="1" fill="hold">
                                          <p:stCondLst>
                                            <p:cond delay="4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04" restart="whenNotActive" fill="hold" evtFilter="cancelBubble" nodeType="interactiveSeq">
                <p:stCondLst>
                  <p:cond evt="onClick" delay="0">
                    <p:tgtEl>
                      <p:spTgt spid="78"/>
                    </p:tgtEl>
                  </p:cond>
                </p:stCondLst>
                <p:endSync evt="end" delay="0">
                  <p:rtn val="all"/>
                </p:endSync>
                <p:childTnLst>
                  <p:par>
                    <p:cTn id="105" fill="hold">
                      <p:stCondLst>
                        <p:cond delay="0"/>
                      </p:stCondLst>
                      <p:childTnLst>
                        <p:par>
                          <p:cTn id="106" fill="hold">
                            <p:stCondLst>
                              <p:cond delay="0"/>
                            </p:stCondLst>
                            <p:childTnLst>
                              <p:par>
                                <p:cTn id="107" presetID="14" presetClass="exit" presetSubtype="10" fill="hold" grpId="0" nodeType="clickEffect">
                                  <p:stCondLst>
                                    <p:cond delay="0"/>
                                  </p:stCondLst>
                                  <p:childTnLst>
                                    <p:animEffect transition="out" filter="randombar(horizontal)">
                                      <p:cBhvr>
                                        <p:cTn id="108" dur="500"/>
                                        <p:tgtEl>
                                          <p:spTgt spid="78"/>
                                        </p:tgtEl>
                                      </p:cBhvr>
                                    </p:animEffect>
                                    <p:set>
                                      <p:cBhvr>
                                        <p:cTn id="109" dur="1" fill="hold">
                                          <p:stCondLst>
                                            <p:cond delay="4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78"/>
                  </p:tgtEl>
                </p:cond>
              </p:nextCondLst>
            </p:seq>
            <p:seq concurrent="1" nextAc="seek">
              <p:cTn id="110" restart="whenNotActive" fill="hold" evtFilter="cancelBubble" nodeType="interactiveSeq">
                <p:stCondLst>
                  <p:cond evt="onClick" delay="0">
                    <p:tgtEl>
                      <p:spTgt spid="79"/>
                    </p:tgtEl>
                  </p:cond>
                </p:stCondLst>
                <p:endSync evt="end" delay="0">
                  <p:rtn val="all"/>
                </p:endSync>
                <p:childTnLst>
                  <p:par>
                    <p:cTn id="111" fill="hold">
                      <p:stCondLst>
                        <p:cond delay="0"/>
                      </p:stCondLst>
                      <p:childTnLst>
                        <p:par>
                          <p:cTn id="112" fill="hold">
                            <p:stCondLst>
                              <p:cond delay="0"/>
                            </p:stCondLst>
                            <p:childTnLst>
                              <p:par>
                                <p:cTn id="113" presetID="6" presetClass="exit" presetSubtype="32" fill="hold" grpId="0" nodeType="clickEffect">
                                  <p:stCondLst>
                                    <p:cond delay="0"/>
                                  </p:stCondLst>
                                  <p:childTnLst>
                                    <p:animEffect transition="out" filter="circle(out)">
                                      <p:cBhvr>
                                        <p:cTn id="114" dur="2000"/>
                                        <p:tgtEl>
                                          <p:spTgt spid="79"/>
                                        </p:tgtEl>
                                      </p:cBhvr>
                                    </p:animEffect>
                                    <p:set>
                                      <p:cBhvr>
                                        <p:cTn id="115" dur="1" fill="hold">
                                          <p:stCondLst>
                                            <p:cond delay="1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116" restart="whenNotActive" fill="hold" evtFilter="cancelBubble" nodeType="interactiveSeq">
                <p:stCondLst>
                  <p:cond evt="onClick" delay="0">
                    <p:tgtEl>
                      <p:spTgt spid="80"/>
                    </p:tgtEl>
                  </p:cond>
                </p:stCondLst>
                <p:endSync evt="end" delay="0">
                  <p:rtn val="all"/>
                </p:endSync>
                <p:childTnLst>
                  <p:par>
                    <p:cTn id="117" fill="hold">
                      <p:stCondLst>
                        <p:cond delay="0"/>
                      </p:stCondLst>
                      <p:childTnLst>
                        <p:par>
                          <p:cTn id="118" fill="hold">
                            <p:stCondLst>
                              <p:cond delay="0"/>
                            </p:stCondLst>
                            <p:childTnLst>
                              <p:par>
                                <p:cTn id="119" presetID="6" presetClass="exit" presetSubtype="32" fill="hold" grpId="0" nodeType="clickEffect">
                                  <p:stCondLst>
                                    <p:cond delay="0"/>
                                  </p:stCondLst>
                                  <p:childTnLst>
                                    <p:animEffect transition="out" filter="circle(out)">
                                      <p:cBhvr>
                                        <p:cTn id="120" dur="2000"/>
                                        <p:tgtEl>
                                          <p:spTgt spid="80"/>
                                        </p:tgtEl>
                                      </p:cBhvr>
                                    </p:animEffect>
                                    <p:set>
                                      <p:cBhvr>
                                        <p:cTn id="121"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122" restart="whenNotActive" fill="hold" evtFilter="cancelBubble" nodeType="interactiveSeq">
                <p:stCondLst>
                  <p:cond evt="onClick" delay="0">
                    <p:tgtEl>
                      <p:spTgt spid="81"/>
                    </p:tgtEl>
                  </p:cond>
                </p:stCondLst>
                <p:endSync evt="end" delay="0">
                  <p:rtn val="all"/>
                </p:endSync>
                <p:childTnLst>
                  <p:par>
                    <p:cTn id="123" fill="hold">
                      <p:stCondLst>
                        <p:cond delay="0"/>
                      </p:stCondLst>
                      <p:childTnLst>
                        <p:par>
                          <p:cTn id="124" fill="hold">
                            <p:stCondLst>
                              <p:cond delay="0"/>
                            </p:stCondLst>
                            <p:childTnLst>
                              <p:par>
                                <p:cTn id="125" presetID="6" presetClass="exit" presetSubtype="32" fill="hold" grpId="0" nodeType="clickEffect">
                                  <p:stCondLst>
                                    <p:cond delay="0"/>
                                  </p:stCondLst>
                                  <p:childTnLst>
                                    <p:animEffect transition="out" filter="circle(out)">
                                      <p:cBhvr>
                                        <p:cTn id="126" dur="2000"/>
                                        <p:tgtEl>
                                          <p:spTgt spid="81"/>
                                        </p:tgtEl>
                                      </p:cBhvr>
                                    </p:animEffect>
                                    <p:set>
                                      <p:cBhvr>
                                        <p:cTn id="127" dur="1" fill="hold">
                                          <p:stCondLst>
                                            <p:cond delay="19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seq concurrent="1" nextAc="seek">
              <p:cTn id="128" restart="whenNotActive" fill="hold" evtFilter="cancelBubble" nodeType="interactiveSeq">
                <p:stCondLst>
                  <p:cond evt="onClick" delay="0">
                    <p:tgtEl>
                      <p:spTgt spid="82"/>
                    </p:tgtEl>
                  </p:cond>
                </p:stCondLst>
                <p:endSync evt="end" delay="0">
                  <p:rtn val="all"/>
                </p:endSync>
                <p:childTnLst>
                  <p:par>
                    <p:cTn id="129" fill="hold">
                      <p:stCondLst>
                        <p:cond delay="0"/>
                      </p:stCondLst>
                      <p:childTnLst>
                        <p:par>
                          <p:cTn id="130" fill="hold">
                            <p:stCondLst>
                              <p:cond delay="0"/>
                            </p:stCondLst>
                            <p:childTnLst>
                              <p:par>
                                <p:cTn id="131" presetID="6" presetClass="exit" presetSubtype="32" fill="hold" grpId="0" nodeType="clickEffect">
                                  <p:stCondLst>
                                    <p:cond delay="0"/>
                                  </p:stCondLst>
                                  <p:childTnLst>
                                    <p:animEffect transition="out" filter="circle(out)">
                                      <p:cBhvr>
                                        <p:cTn id="132" dur="2000"/>
                                        <p:tgtEl>
                                          <p:spTgt spid="82"/>
                                        </p:tgtEl>
                                      </p:cBhvr>
                                    </p:animEffect>
                                    <p:set>
                                      <p:cBhvr>
                                        <p:cTn id="133" dur="1" fill="hold">
                                          <p:stCondLst>
                                            <p:cond delay="1999"/>
                                          </p:stCondLst>
                                        </p:cTn>
                                        <p:tgtEl>
                                          <p:spTgt spid="82"/>
                                        </p:tgtEl>
                                        <p:attrNameLst>
                                          <p:attrName>style.visibility</p:attrName>
                                        </p:attrNameLst>
                                      </p:cBhvr>
                                      <p:to>
                                        <p:strVal val="hidden"/>
                                      </p:to>
                                    </p:set>
                                  </p:childTnLst>
                                </p:cTn>
                              </p:par>
                            </p:childTnLst>
                          </p:cTn>
                        </p:par>
                      </p:childTnLst>
                    </p:cTn>
                  </p:par>
                </p:childTnLst>
              </p:cTn>
              <p:nextCondLst>
                <p:cond evt="onClick" delay="0">
                  <p:tgtEl>
                    <p:spTgt spid="82"/>
                  </p:tgtEl>
                </p:cond>
              </p:nextCondLst>
            </p:seq>
            <p:seq concurrent="1" nextAc="seek">
              <p:cTn id="134" restart="whenNotActive" fill="hold" evtFilter="cancelBubble" nodeType="interactiveSeq">
                <p:stCondLst>
                  <p:cond evt="onClick" delay="0">
                    <p:tgtEl>
                      <p:spTgt spid="83"/>
                    </p:tgtEl>
                  </p:cond>
                </p:stCondLst>
                <p:endSync evt="end" delay="0">
                  <p:rtn val="all"/>
                </p:endSync>
                <p:childTnLst>
                  <p:par>
                    <p:cTn id="135" fill="hold">
                      <p:stCondLst>
                        <p:cond delay="0"/>
                      </p:stCondLst>
                      <p:childTnLst>
                        <p:par>
                          <p:cTn id="136" fill="hold">
                            <p:stCondLst>
                              <p:cond delay="0"/>
                            </p:stCondLst>
                            <p:childTnLst>
                              <p:par>
                                <p:cTn id="137" presetID="6" presetClass="exit" presetSubtype="32" fill="hold" grpId="0" nodeType="clickEffect">
                                  <p:stCondLst>
                                    <p:cond delay="0"/>
                                  </p:stCondLst>
                                  <p:childTnLst>
                                    <p:animEffect transition="out" filter="circle(out)">
                                      <p:cBhvr>
                                        <p:cTn id="138" dur="2000"/>
                                        <p:tgtEl>
                                          <p:spTgt spid="83"/>
                                        </p:tgtEl>
                                      </p:cBhvr>
                                    </p:animEffect>
                                    <p:set>
                                      <p:cBhvr>
                                        <p:cTn id="139" dur="1" fill="hold">
                                          <p:stCondLst>
                                            <p:cond delay="19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140" restart="whenNotActive" fill="hold" evtFilter="cancelBubble" nodeType="interactiveSeq">
                <p:stCondLst>
                  <p:cond evt="onClick" delay="0">
                    <p:tgtEl>
                      <p:spTgt spid="84"/>
                    </p:tgtEl>
                  </p:cond>
                </p:stCondLst>
                <p:endSync evt="end" delay="0">
                  <p:rtn val="all"/>
                </p:endSync>
                <p:childTnLst>
                  <p:par>
                    <p:cTn id="141" fill="hold">
                      <p:stCondLst>
                        <p:cond delay="0"/>
                      </p:stCondLst>
                      <p:childTnLst>
                        <p:par>
                          <p:cTn id="142" fill="hold">
                            <p:stCondLst>
                              <p:cond delay="0"/>
                            </p:stCondLst>
                            <p:childTnLst>
                              <p:par>
                                <p:cTn id="143" presetID="6" presetClass="exit" presetSubtype="32" fill="hold" grpId="0" nodeType="clickEffect">
                                  <p:stCondLst>
                                    <p:cond delay="0"/>
                                  </p:stCondLst>
                                  <p:childTnLst>
                                    <p:animEffect transition="out" filter="circle(out)">
                                      <p:cBhvr>
                                        <p:cTn id="144" dur="2000"/>
                                        <p:tgtEl>
                                          <p:spTgt spid="84"/>
                                        </p:tgtEl>
                                      </p:cBhvr>
                                    </p:animEffect>
                                    <p:set>
                                      <p:cBhvr>
                                        <p:cTn id="145" dur="1" fill="hold">
                                          <p:stCondLst>
                                            <p:cond delay="19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146" restart="whenNotActive" fill="hold" evtFilter="cancelBubble" nodeType="interactiveSeq">
                <p:stCondLst>
                  <p:cond evt="onClick" delay="0">
                    <p:tgtEl>
                      <p:spTgt spid="85"/>
                    </p:tgtEl>
                  </p:cond>
                </p:stCondLst>
                <p:endSync evt="end" delay="0">
                  <p:rtn val="all"/>
                </p:endSync>
                <p:childTnLst>
                  <p:par>
                    <p:cTn id="147" fill="hold">
                      <p:stCondLst>
                        <p:cond delay="0"/>
                      </p:stCondLst>
                      <p:childTnLst>
                        <p:par>
                          <p:cTn id="148" fill="hold">
                            <p:stCondLst>
                              <p:cond delay="0"/>
                            </p:stCondLst>
                            <p:childTnLst>
                              <p:par>
                                <p:cTn id="149" presetID="6" presetClass="exit" presetSubtype="32" fill="hold" grpId="0" nodeType="clickEffect">
                                  <p:stCondLst>
                                    <p:cond delay="0"/>
                                  </p:stCondLst>
                                  <p:childTnLst>
                                    <p:animEffect transition="out" filter="circle(out)">
                                      <p:cBhvr>
                                        <p:cTn id="150" dur="2000"/>
                                        <p:tgtEl>
                                          <p:spTgt spid="85"/>
                                        </p:tgtEl>
                                      </p:cBhvr>
                                    </p:animEffect>
                                    <p:set>
                                      <p:cBhvr>
                                        <p:cTn id="151" dur="1" fill="hold">
                                          <p:stCondLst>
                                            <p:cond delay="19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152" restart="whenNotActive" fill="hold" evtFilter="cancelBubble" nodeType="interactiveSeq">
                <p:stCondLst>
                  <p:cond evt="onClick" delay="0">
                    <p:tgtEl>
                      <p:spTgt spid="86"/>
                    </p:tgtEl>
                  </p:cond>
                </p:stCondLst>
                <p:endSync evt="end" delay="0">
                  <p:rtn val="all"/>
                </p:endSync>
                <p:childTnLst>
                  <p:par>
                    <p:cTn id="153" fill="hold">
                      <p:stCondLst>
                        <p:cond delay="0"/>
                      </p:stCondLst>
                      <p:childTnLst>
                        <p:par>
                          <p:cTn id="154" fill="hold">
                            <p:stCondLst>
                              <p:cond delay="0"/>
                            </p:stCondLst>
                            <p:childTnLst>
                              <p:par>
                                <p:cTn id="155" presetID="6" presetClass="exit" presetSubtype="32" fill="hold" grpId="0" nodeType="clickEffect">
                                  <p:stCondLst>
                                    <p:cond delay="0"/>
                                  </p:stCondLst>
                                  <p:childTnLst>
                                    <p:animEffect transition="out" filter="circle(out)">
                                      <p:cBhvr>
                                        <p:cTn id="156" dur="2000"/>
                                        <p:tgtEl>
                                          <p:spTgt spid="86"/>
                                        </p:tgtEl>
                                      </p:cBhvr>
                                    </p:animEffect>
                                    <p:set>
                                      <p:cBhvr>
                                        <p:cTn id="157" dur="1" fill="hold">
                                          <p:stCondLst>
                                            <p:cond delay="19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158" restart="whenNotActive" fill="hold" evtFilter="cancelBubble" nodeType="interactiveSeq">
                <p:stCondLst>
                  <p:cond evt="onClick" delay="0">
                    <p:tgtEl>
                      <p:spTgt spid="87"/>
                    </p:tgtEl>
                  </p:cond>
                </p:stCondLst>
                <p:endSync evt="end" delay="0">
                  <p:rtn val="all"/>
                </p:endSync>
                <p:childTnLst>
                  <p:par>
                    <p:cTn id="159" fill="hold">
                      <p:stCondLst>
                        <p:cond delay="0"/>
                      </p:stCondLst>
                      <p:childTnLst>
                        <p:par>
                          <p:cTn id="160" fill="hold">
                            <p:stCondLst>
                              <p:cond delay="0"/>
                            </p:stCondLst>
                            <p:childTnLst>
                              <p:par>
                                <p:cTn id="161" presetID="6" presetClass="exit" presetSubtype="32" fill="hold" grpId="0" nodeType="clickEffect">
                                  <p:stCondLst>
                                    <p:cond delay="0"/>
                                  </p:stCondLst>
                                  <p:childTnLst>
                                    <p:animEffect transition="out" filter="circle(out)">
                                      <p:cBhvr>
                                        <p:cTn id="162" dur="2000"/>
                                        <p:tgtEl>
                                          <p:spTgt spid="87"/>
                                        </p:tgtEl>
                                      </p:cBhvr>
                                    </p:animEffect>
                                    <p:set>
                                      <p:cBhvr>
                                        <p:cTn id="163" dur="1" fill="hold">
                                          <p:stCondLst>
                                            <p:cond delay="19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164" restart="whenNotActive" fill="hold" evtFilter="cancelBubble" nodeType="interactiveSeq">
                <p:stCondLst>
                  <p:cond evt="onClick" delay="0">
                    <p:tgtEl>
                      <p:spTgt spid="88"/>
                    </p:tgtEl>
                  </p:cond>
                </p:stCondLst>
                <p:endSync evt="end" delay="0">
                  <p:rtn val="all"/>
                </p:endSync>
                <p:childTnLst>
                  <p:par>
                    <p:cTn id="165" fill="hold">
                      <p:stCondLst>
                        <p:cond delay="0"/>
                      </p:stCondLst>
                      <p:childTnLst>
                        <p:par>
                          <p:cTn id="166" fill="hold">
                            <p:stCondLst>
                              <p:cond delay="0"/>
                            </p:stCondLst>
                            <p:childTnLst>
                              <p:par>
                                <p:cTn id="167" presetID="6" presetClass="exit" presetSubtype="32" fill="hold" grpId="0" nodeType="clickEffect">
                                  <p:stCondLst>
                                    <p:cond delay="0"/>
                                  </p:stCondLst>
                                  <p:childTnLst>
                                    <p:animEffect transition="out" filter="circle(out)">
                                      <p:cBhvr>
                                        <p:cTn id="168" dur="2000"/>
                                        <p:tgtEl>
                                          <p:spTgt spid="88"/>
                                        </p:tgtEl>
                                      </p:cBhvr>
                                    </p:animEffect>
                                    <p:set>
                                      <p:cBhvr>
                                        <p:cTn id="169" dur="1" fill="hold">
                                          <p:stCondLst>
                                            <p:cond delay="19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170" restart="whenNotActive" fill="hold" evtFilter="cancelBubble" nodeType="interactiveSeq">
                <p:stCondLst>
                  <p:cond evt="onClick" delay="0">
                    <p:tgtEl>
                      <p:spTgt spid="89"/>
                    </p:tgtEl>
                  </p:cond>
                </p:stCondLst>
                <p:endSync evt="end" delay="0">
                  <p:rtn val="all"/>
                </p:endSync>
                <p:childTnLst>
                  <p:par>
                    <p:cTn id="171" fill="hold">
                      <p:stCondLst>
                        <p:cond delay="0"/>
                      </p:stCondLst>
                      <p:childTnLst>
                        <p:par>
                          <p:cTn id="172" fill="hold">
                            <p:stCondLst>
                              <p:cond delay="0"/>
                            </p:stCondLst>
                            <p:childTnLst>
                              <p:par>
                                <p:cTn id="173" presetID="6" presetClass="exit" presetSubtype="32" fill="hold" grpId="0" nodeType="clickEffect">
                                  <p:stCondLst>
                                    <p:cond delay="0"/>
                                  </p:stCondLst>
                                  <p:childTnLst>
                                    <p:animEffect transition="out" filter="circle(out)">
                                      <p:cBhvr>
                                        <p:cTn id="174" dur="2000"/>
                                        <p:tgtEl>
                                          <p:spTgt spid="89"/>
                                        </p:tgtEl>
                                      </p:cBhvr>
                                    </p:animEffect>
                                    <p:set>
                                      <p:cBhvr>
                                        <p:cTn id="175" dur="1" fill="hold">
                                          <p:stCondLst>
                                            <p:cond delay="19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176" restart="whenNotActive" fill="hold" evtFilter="cancelBubble" nodeType="interactiveSeq">
                <p:stCondLst>
                  <p:cond evt="onClick" delay="0">
                    <p:tgtEl>
                      <p:spTgt spid="90"/>
                    </p:tgtEl>
                  </p:cond>
                </p:stCondLst>
                <p:endSync evt="end" delay="0">
                  <p:rtn val="all"/>
                </p:endSync>
                <p:childTnLst>
                  <p:par>
                    <p:cTn id="177" fill="hold">
                      <p:stCondLst>
                        <p:cond delay="0"/>
                      </p:stCondLst>
                      <p:childTnLst>
                        <p:par>
                          <p:cTn id="178" fill="hold">
                            <p:stCondLst>
                              <p:cond delay="0"/>
                            </p:stCondLst>
                            <p:childTnLst>
                              <p:par>
                                <p:cTn id="179" presetID="6" presetClass="exit" presetSubtype="32" fill="hold" grpId="0" nodeType="clickEffect">
                                  <p:stCondLst>
                                    <p:cond delay="0"/>
                                  </p:stCondLst>
                                  <p:childTnLst>
                                    <p:animEffect transition="out" filter="circle(out)">
                                      <p:cBhvr>
                                        <p:cTn id="180" dur="2000"/>
                                        <p:tgtEl>
                                          <p:spTgt spid="90"/>
                                        </p:tgtEl>
                                      </p:cBhvr>
                                    </p:animEffect>
                                    <p:set>
                                      <p:cBhvr>
                                        <p:cTn id="181" dur="1" fill="hold">
                                          <p:stCondLst>
                                            <p:cond delay="19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182" restart="whenNotActive" fill="hold" evtFilter="cancelBubble" nodeType="interactiveSeq">
                <p:stCondLst>
                  <p:cond evt="onClick" delay="0">
                    <p:tgtEl>
                      <p:spTgt spid="91"/>
                    </p:tgtEl>
                  </p:cond>
                </p:stCondLst>
                <p:endSync evt="end" delay="0">
                  <p:rtn val="all"/>
                </p:endSync>
                <p:childTnLst>
                  <p:par>
                    <p:cTn id="183" fill="hold">
                      <p:stCondLst>
                        <p:cond delay="0"/>
                      </p:stCondLst>
                      <p:childTnLst>
                        <p:par>
                          <p:cTn id="184" fill="hold">
                            <p:stCondLst>
                              <p:cond delay="0"/>
                            </p:stCondLst>
                            <p:childTnLst>
                              <p:par>
                                <p:cTn id="185" presetID="6" presetClass="exit" presetSubtype="32" fill="hold" grpId="0" nodeType="clickEffect">
                                  <p:stCondLst>
                                    <p:cond delay="0"/>
                                  </p:stCondLst>
                                  <p:childTnLst>
                                    <p:animEffect transition="out" filter="circle(out)">
                                      <p:cBhvr>
                                        <p:cTn id="186" dur="2000"/>
                                        <p:tgtEl>
                                          <p:spTgt spid="91"/>
                                        </p:tgtEl>
                                      </p:cBhvr>
                                    </p:animEffect>
                                    <p:set>
                                      <p:cBhvr>
                                        <p:cTn id="187" dur="1" fill="hold">
                                          <p:stCondLst>
                                            <p:cond delay="19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188" restart="whenNotActive" fill="hold" evtFilter="cancelBubble" nodeType="interactiveSeq">
                <p:stCondLst>
                  <p:cond evt="onClick" delay="0">
                    <p:tgtEl>
                      <p:spTgt spid="92"/>
                    </p:tgtEl>
                  </p:cond>
                </p:stCondLst>
                <p:endSync evt="end" delay="0">
                  <p:rtn val="all"/>
                </p:endSync>
                <p:childTnLst>
                  <p:par>
                    <p:cTn id="189" fill="hold">
                      <p:stCondLst>
                        <p:cond delay="0"/>
                      </p:stCondLst>
                      <p:childTnLst>
                        <p:par>
                          <p:cTn id="190" fill="hold">
                            <p:stCondLst>
                              <p:cond delay="0"/>
                            </p:stCondLst>
                            <p:childTnLst>
                              <p:par>
                                <p:cTn id="191" presetID="6" presetClass="exit" presetSubtype="32" fill="hold" grpId="0" nodeType="clickEffect">
                                  <p:stCondLst>
                                    <p:cond delay="0"/>
                                  </p:stCondLst>
                                  <p:childTnLst>
                                    <p:animEffect transition="out" filter="circle(out)">
                                      <p:cBhvr>
                                        <p:cTn id="192" dur="2000"/>
                                        <p:tgtEl>
                                          <p:spTgt spid="92"/>
                                        </p:tgtEl>
                                      </p:cBhvr>
                                    </p:animEffect>
                                    <p:set>
                                      <p:cBhvr>
                                        <p:cTn id="193" dur="1" fill="hold">
                                          <p:stCondLst>
                                            <p:cond delay="1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194" restart="whenNotActive" fill="hold" evtFilter="cancelBubble" nodeType="interactiveSeq">
                <p:stCondLst>
                  <p:cond evt="onClick" delay="0">
                    <p:tgtEl>
                      <p:spTgt spid="93"/>
                    </p:tgtEl>
                  </p:cond>
                </p:stCondLst>
                <p:endSync evt="end" delay="0">
                  <p:rtn val="all"/>
                </p:endSync>
                <p:childTnLst>
                  <p:par>
                    <p:cTn id="195" fill="hold">
                      <p:stCondLst>
                        <p:cond delay="0"/>
                      </p:stCondLst>
                      <p:childTnLst>
                        <p:par>
                          <p:cTn id="196" fill="hold">
                            <p:stCondLst>
                              <p:cond delay="0"/>
                            </p:stCondLst>
                            <p:childTnLst>
                              <p:par>
                                <p:cTn id="197" presetID="6" presetClass="exit" presetSubtype="32" fill="hold" grpId="0" nodeType="clickEffect">
                                  <p:stCondLst>
                                    <p:cond delay="0"/>
                                  </p:stCondLst>
                                  <p:childTnLst>
                                    <p:animEffect transition="out" filter="circle(out)">
                                      <p:cBhvr>
                                        <p:cTn id="198" dur="2000"/>
                                        <p:tgtEl>
                                          <p:spTgt spid="93"/>
                                        </p:tgtEl>
                                      </p:cBhvr>
                                    </p:animEffect>
                                    <p:set>
                                      <p:cBhvr>
                                        <p:cTn id="199" dur="1" fill="hold">
                                          <p:stCondLst>
                                            <p:cond delay="19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childTnLst>
        </p:cTn>
      </p:par>
    </p:tnLst>
    <p:bldLst>
      <p:bldP spid="64" grpId="0" animBg="1"/>
      <p:bldP spid="3" grpId="0" animBg="1"/>
      <p:bldP spid="2" grpId="0" animBg="1"/>
      <p:bldP spid="63"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294"/>
            <a:ext cx="3899971" cy="869950"/>
          </a:xfrm>
          <a:prstGeom prst="rect">
            <a:avLst/>
          </a:prstGeom>
        </p:spPr>
      </p:pic>
      <p:sp>
        <p:nvSpPr>
          <p:cNvPr id="4" name="Title 3"/>
          <p:cNvSpPr>
            <a:spLocks noGrp="1"/>
          </p:cNvSpPr>
          <p:nvPr>
            <p:ph type="title"/>
          </p:nvPr>
        </p:nvSpPr>
        <p:spPr>
          <a:xfrm>
            <a:off x="0" y="151294"/>
            <a:ext cx="6096000" cy="707849"/>
          </a:xfrm>
        </p:spPr>
        <p:txBody>
          <a:bodyPr>
            <a:normAutofit/>
          </a:bodyPr>
          <a:lstStyle/>
          <a:p>
            <a:r>
              <a:rPr lang="en-GB" sz="3600" b="1" dirty="0" err="1">
                <a:solidFill>
                  <a:schemeClr val="bg1"/>
                </a:solidFill>
              </a:rPr>
              <a:t>Mutti</a:t>
            </a:r>
            <a:r>
              <a:rPr lang="en-GB" sz="3600" b="1" dirty="0">
                <a:solidFill>
                  <a:schemeClr val="bg1"/>
                </a:solidFill>
              </a:rPr>
              <a:t> hat </a:t>
            </a:r>
            <a:r>
              <a:rPr lang="en-GB" sz="3600" b="1" dirty="0" err="1">
                <a:solidFill>
                  <a:schemeClr val="bg1"/>
                </a:solidFill>
              </a:rPr>
              <a:t>Gäste</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872310" y="232229"/>
            <a:ext cx="67753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Gäste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2365748335"/>
              </p:ext>
            </p:extLst>
          </p:nvPr>
        </p:nvGraphicFramePr>
        <p:xfrm>
          <a:off x="4505860" y="1287652"/>
          <a:ext cx="7606173" cy="4881549"/>
        </p:xfrm>
        <a:graphic>
          <a:graphicData uri="http://schemas.openxmlformats.org/drawingml/2006/table">
            <a:tbl>
              <a:tblPr firstRow="1" bandRow="1">
                <a:tableStyleId>{00A15C55-8517-42AA-B614-E9B94910E393}</a:tableStyleId>
              </a:tblPr>
              <a:tblGrid>
                <a:gridCol w="523340">
                  <a:extLst>
                    <a:ext uri="{9D8B030D-6E8A-4147-A177-3AD203B41FA5}">
                      <a16:colId xmlns:a16="http://schemas.microsoft.com/office/drawing/2014/main" val="2607353726"/>
                    </a:ext>
                  </a:extLst>
                </a:gridCol>
                <a:gridCol w="4902107">
                  <a:extLst>
                    <a:ext uri="{9D8B030D-6E8A-4147-A177-3AD203B41FA5}">
                      <a16:colId xmlns:a16="http://schemas.microsoft.com/office/drawing/2014/main" val="1600817978"/>
                    </a:ext>
                  </a:extLst>
                </a:gridCol>
                <a:gridCol w="860611">
                  <a:extLst>
                    <a:ext uri="{9D8B030D-6E8A-4147-A177-3AD203B41FA5}">
                      <a16:colId xmlns:a16="http://schemas.microsoft.com/office/drawing/2014/main" val="4128092149"/>
                    </a:ext>
                  </a:extLst>
                </a:gridCol>
                <a:gridCol w="1320115">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ein</a:t>
                      </a:r>
                      <a:r>
                        <a:rPr kumimoji="0" lang="en-GB" sz="2000" u="none" strike="noStrike" kern="1200" cap="none" spc="0" normalizeH="0" baseline="0" noProof="0" dirty="0">
                          <a:ln>
                            <a:noFill/>
                          </a:ln>
                          <a:effectLst/>
                          <a:uLnTx/>
                          <a:uFillTx/>
                        </a:rPr>
                        <a:t> Plan</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schon</a:t>
                      </a:r>
                      <a:r>
                        <a:rPr lang="en-GB" sz="2000" dirty="0"/>
                        <a:t> </a:t>
                      </a:r>
                      <a:r>
                        <a:rPr lang="en-GB" sz="2000" dirty="0" err="1"/>
                        <a:t>gemacht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He is planning a lot / has lots of plans.</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You are planning a trip to Italy.</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They spent two weeks on an island.</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Mrs Becker, what you have lost?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You are also planning a pool party.</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One day she started a new career.</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rPr>
                        <a:t>I did training at a computer firm.</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rgbClr val="115076"/>
                          </a:solidFill>
                        </a:rPr>
                        <a:t>We are planning a time travel trip to the past.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9.1.2.2 slide 7 1.wav"/>
            </a:hlinkClick>
            <a:extLst>
              <a:ext uri="{FF2B5EF4-FFF2-40B4-BE49-F238E27FC236}">
                <a16:creationId xmlns:a16="http://schemas.microsoft.com/office/drawing/2014/main" id="{3B418770-1E72-B240-9307-3BBF955557C6}"/>
              </a:ext>
            </a:extLst>
          </p:cNvPr>
          <p:cNvSpPr/>
          <p:nvPr/>
        </p:nvSpPr>
        <p:spPr>
          <a:xfrm>
            <a:off x="4591446" y="205314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5121257" y="2057039"/>
            <a:ext cx="4594298" cy="323165"/>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1932" y="2165503"/>
            <a:ext cx="282522" cy="294294"/>
          </a:xfrm>
          <a:prstGeom prst="rect">
            <a:avLst/>
          </a:prstGeom>
        </p:spPr>
      </p:pic>
      <p:sp>
        <p:nvSpPr>
          <p:cNvPr id="11" name="Action Button: Custom 16">
            <a:hlinkClick r:id="" action="ppaction://noaction" highlightClick="1">
              <a:snd r:embed="rId6" name="9.1.2.2 slide 7 2.wav"/>
            </a:hlinkClick>
            <a:extLst>
              <a:ext uri="{FF2B5EF4-FFF2-40B4-BE49-F238E27FC236}">
                <a16:creationId xmlns:a16="http://schemas.microsoft.com/office/drawing/2014/main" id="{F18D09F0-0D24-5B4F-A26E-132DCCD8073A}"/>
              </a:ext>
            </a:extLst>
          </p:cNvPr>
          <p:cNvSpPr/>
          <p:nvPr/>
        </p:nvSpPr>
        <p:spPr>
          <a:xfrm>
            <a:off x="4602753" y="251831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5108932" y="2556377"/>
            <a:ext cx="3924264" cy="35793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6281" y="2707456"/>
            <a:ext cx="282522" cy="294294"/>
          </a:xfrm>
          <a:prstGeom prst="rect">
            <a:avLst/>
          </a:prstGeom>
        </p:spPr>
      </p:pic>
      <p:sp>
        <p:nvSpPr>
          <p:cNvPr id="14" name="Action Button: Custom 16">
            <a:hlinkClick r:id="" action="ppaction://noaction" highlightClick="1">
              <a:snd r:embed="rId7" name="9.1.2.2 slide 7 3.wav"/>
            </a:hlinkClick>
            <a:extLst>
              <a:ext uri="{FF2B5EF4-FFF2-40B4-BE49-F238E27FC236}">
                <a16:creationId xmlns:a16="http://schemas.microsoft.com/office/drawing/2014/main" id="{747EFDEF-0DCF-DB44-BBF0-27990DDE521B}"/>
              </a:ext>
            </a:extLst>
          </p:cNvPr>
          <p:cNvSpPr/>
          <p:nvPr/>
        </p:nvSpPr>
        <p:spPr>
          <a:xfrm>
            <a:off x="4602753" y="303585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5095646" y="3114451"/>
            <a:ext cx="4471112" cy="29672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8274" y="3061425"/>
            <a:ext cx="282522" cy="294294"/>
          </a:xfrm>
          <a:prstGeom prst="rect">
            <a:avLst/>
          </a:prstGeom>
        </p:spPr>
      </p:pic>
      <p:sp>
        <p:nvSpPr>
          <p:cNvPr id="17" name="Action Button: Custom 16">
            <a:hlinkClick r:id="" action="ppaction://noaction" highlightClick="1">
              <a:snd r:embed="rId8" name="9.1.2.2 slide 7 4.wav"/>
            </a:hlinkClick>
            <a:extLst>
              <a:ext uri="{FF2B5EF4-FFF2-40B4-BE49-F238E27FC236}">
                <a16:creationId xmlns:a16="http://schemas.microsoft.com/office/drawing/2014/main" id="{408DED6B-8D00-7843-820C-3A35CED50594}"/>
              </a:ext>
            </a:extLst>
          </p:cNvPr>
          <p:cNvSpPr/>
          <p:nvPr/>
        </p:nvSpPr>
        <p:spPr>
          <a:xfrm>
            <a:off x="4591446" y="352054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5132428" y="3547208"/>
            <a:ext cx="4635508"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55746" y="3573121"/>
            <a:ext cx="282522" cy="294294"/>
          </a:xfrm>
          <a:prstGeom prst="rect">
            <a:avLst/>
          </a:prstGeom>
        </p:spPr>
      </p:pic>
      <p:sp>
        <p:nvSpPr>
          <p:cNvPr id="20" name="Action Button: Custom 16">
            <a:hlinkClick r:id="" action="ppaction://noaction" highlightClick="1">
              <a:snd r:embed="rId9" name="9.1.2.2 slide 7 5.wav"/>
            </a:hlinkClick>
            <a:extLst>
              <a:ext uri="{FF2B5EF4-FFF2-40B4-BE49-F238E27FC236}">
                <a16:creationId xmlns:a16="http://schemas.microsoft.com/office/drawing/2014/main" id="{25121CCC-82F7-F14F-B30E-8A5AD31BE634}"/>
              </a:ext>
            </a:extLst>
          </p:cNvPr>
          <p:cNvSpPr/>
          <p:nvPr/>
        </p:nvSpPr>
        <p:spPr>
          <a:xfrm>
            <a:off x="4591446" y="4017951"/>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5068876" y="4017951"/>
            <a:ext cx="4646679" cy="363494"/>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46896" y="4144266"/>
            <a:ext cx="282522" cy="294294"/>
          </a:xfrm>
          <a:prstGeom prst="rect">
            <a:avLst/>
          </a:prstGeom>
        </p:spPr>
      </p:pic>
      <p:sp>
        <p:nvSpPr>
          <p:cNvPr id="23" name="Action Button: Custom 16">
            <a:hlinkClick r:id="" action="ppaction://noaction" highlightClick="1">
              <a:snd r:embed="rId10" name="9.1.2.2 slide 7 6.wav"/>
            </a:hlinkClick>
            <a:extLst>
              <a:ext uri="{FF2B5EF4-FFF2-40B4-BE49-F238E27FC236}">
                <a16:creationId xmlns:a16="http://schemas.microsoft.com/office/drawing/2014/main" id="{DA5FAA28-0FFE-FD44-82BD-8BEA8CA05A2D}"/>
              </a:ext>
            </a:extLst>
          </p:cNvPr>
          <p:cNvSpPr/>
          <p:nvPr/>
        </p:nvSpPr>
        <p:spPr>
          <a:xfrm>
            <a:off x="4589368" y="450124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5121257" y="4531858"/>
            <a:ext cx="4513654" cy="35188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81985" y="4555012"/>
            <a:ext cx="282522" cy="294294"/>
          </a:xfrm>
          <a:prstGeom prst="rect">
            <a:avLst/>
          </a:prstGeom>
        </p:spPr>
      </p:pic>
      <p:sp>
        <p:nvSpPr>
          <p:cNvPr id="26" name="Action Button: Custom 16">
            <a:hlinkClick r:id="" action="ppaction://noaction" highlightClick="1">
              <a:snd r:embed="rId11" name="9.1.2.2 slide 7 7.wav"/>
            </a:hlinkClick>
            <a:extLst>
              <a:ext uri="{FF2B5EF4-FFF2-40B4-BE49-F238E27FC236}">
                <a16:creationId xmlns:a16="http://schemas.microsoft.com/office/drawing/2014/main" id="{B941CF18-9FF3-084E-9E12-F82721CE7509}"/>
              </a:ext>
            </a:extLst>
          </p:cNvPr>
          <p:cNvSpPr/>
          <p:nvPr/>
        </p:nvSpPr>
        <p:spPr>
          <a:xfrm>
            <a:off x="4589670" y="501438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5121257" y="5027536"/>
            <a:ext cx="4391812" cy="396000"/>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42787" y="5116092"/>
            <a:ext cx="282522" cy="294294"/>
          </a:xfrm>
          <a:prstGeom prst="rect">
            <a:avLst/>
          </a:prstGeom>
        </p:spPr>
      </p:pic>
      <p:sp>
        <p:nvSpPr>
          <p:cNvPr id="29" name="Action Button: Custom 16">
            <a:hlinkClick r:id="" action="ppaction://noaction" highlightClick="1">
              <a:snd r:embed="rId12" name="9.1.2.2 slide 7 8ii.wav"/>
            </a:hlinkClick>
            <a:extLst>
              <a:ext uri="{FF2B5EF4-FFF2-40B4-BE49-F238E27FC236}">
                <a16:creationId xmlns:a16="http://schemas.microsoft.com/office/drawing/2014/main" id="{13F9AB66-2DAB-A849-89C4-7AF59987F5A8}"/>
              </a:ext>
            </a:extLst>
          </p:cNvPr>
          <p:cNvSpPr/>
          <p:nvPr/>
        </p:nvSpPr>
        <p:spPr>
          <a:xfrm>
            <a:off x="4589368" y="561131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5068876" y="5471457"/>
            <a:ext cx="4776373" cy="64982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4235" y="5718372"/>
            <a:ext cx="282522" cy="294294"/>
          </a:xfrm>
          <a:prstGeom prst="rect">
            <a:avLst/>
          </a:prstGeom>
        </p:spPr>
      </p:pic>
      <p:sp>
        <p:nvSpPr>
          <p:cNvPr id="32" name="TextBox 31">
            <a:extLst>
              <a:ext uri="{FF2B5EF4-FFF2-40B4-BE49-F238E27FC236}">
                <a16:creationId xmlns:a16="http://schemas.microsoft.com/office/drawing/2014/main" id="{A80662A4-49DE-4516-9EAB-F0653E241D8F}"/>
              </a:ext>
            </a:extLst>
          </p:cNvPr>
          <p:cNvSpPr txBox="1"/>
          <p:nvPr/>
        </p:nvSpPr>
        <p:spPr>
          <a:xfrm>
            <a:off x="3872310" y="610284"/>
            <a:ext cx="82397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Plan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schon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3" name="Picture 32" descr="A picture containing logo&#10;&#10;Description automatically generated">
            <a:extLst>
              <a:ext uri="{FF2B5EF4-FFF2-40B4-BE49-F238E27FC236}">
                <a16:creationId xmlns:a16="http://schemas.microsoft.com/office/drawing/2014/main" id="{69F7BDB0-8658-4192-8CB0-D1880704279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1278" y="1095310"/>
            <a:ext cx="1483826" cy="1669305"/>
          </a:xfrm>
          <a:prstGeom prst="rect">
            <a:avLst/>
          </a:prstGeom>
        </p:spPr>
      </p:pic>
      <p:sp>
        <p:nvSpPr>
          <p:cNvPr id="34" name="Speech Bubble: Rectangle with Corners Rounded 33">
            <a:extLst>
              <a:ext uri="{FF2B5EF4-FFF2-40B4-BE49-F238E27FC236}">
                <a16:creationId xmlns:a16="http://schemas.microsoft.com/office/drawing/2014/main" id="{994A1F9A-BC2F-48E3-A5E4-16325423AC57}"/>
              </a:ext>
            </a:extLst>
          </p:cNvPr>
          <p:cNvSpPr/>
          <p:nvPr/>
        </p:nvSpPr>
        <p:spPr>
          <a:xfrm>
            <a:off x="1604561" y="1134359"/>
            <a:ext cx="3796628" cy="809827"/>
          </a:xfrm>
          <a:prstGeom prst="wedgeRoundRectCallout">
            <a:avLst>
              <a:gd name="adj1" fmla="val -66790"/>
              <a:gd name="adj2" fmla="val -1022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Ich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habe</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viel</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gemacht</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und ich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habe</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viel</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vor</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endParaRPr kumimoji="0" lang="en-GB" sz="2000" b="0" i="0" u="none" strike="noStrike" kern="1200" cap="none" spc="0" normalizeH="0" baseline="0" noProof="0" dirty="0">
              <a:ln>
                <a:noFill/>
              </a:ln>
              <a:solidFill>
                <a:srgbClr val="44546A"/>
              </a:solidFill>
              <a:effectLst/>
              <a:uLnTx/>
              <a:uFillTx/>
              <a:latin typeface="Century Gothic" panose="020F0302020204030204"/>
              <a:ea typeface="+mn-ea"/>
              <a:cs typeface="+mn-cs"/>
            </a:endParaRPr>
          </a:p>
        </p:txBody>
      </p:sp>
      <p:pic>
        <p:nvPicPr>
          <p:cNvPr id="35" name="Picture 34" descr="Elderly, Couple, Grandparents, Senior">
            <a:extLst>
              <a:ext uri="{FF2B5EF4-FFF2-40B4-BE49-F238E27FC236}">
                <a16:creationId xmlns:a16="http://schemas.microsoft.com/office/drawing/2014/main" id="{5FBAEB42-4552-4EB9-B6D1-BD5A942260D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42721" y="2610285"/>
            <a:ext cx="1731934" cy="1701901"/>
          </a:xfrm>
          <a:prstGeom prst="rect">
            <a:avLst/>
          </a:prstGeom>
          <a:noFill/>
          <a:extLst>
            <a:ext uri="{909E8E84-426E-40DD-AFC4-6F175D3DCCD1}">
              <a14:hiddenFill xmlns:a14="http://schemas.microsoft.com/office/drawing/2010/main">
                <a:solidFill>
                  <a:srgbClr val="FFFFFF"/>
                </a:solidFill>
              </a14:hiddenFill>
            </a:ext>
          </a:extLst>
        </p:spPr>
      </p:pic>
      <p:sp>
        <p:nvSpPr>
          <p:cNvPr id="36" name="Speech Bubble: Rectangle with Corners Rounded 35">
            <a:extLst>
              <a:ext uri="{FF2B5EF4-FFF2-40B4-BE49-F238E27FC236}">
                <a16:creationId xmlns:a16="http://schemas.microsoft.com/office/drawing/2014/main" id="{921A193A-6AD5-4E49-92A6-97AD224BA89C}"/>
              </a:ext>
            </a:extLst>
          </p:cNvPr>
          <p:cNvSpPr/>
          <p:nvPr/>
        </p:nvSpPr>
        <p:spPr>
          <a:xfrm>
            <a:off x="345938" y="3744518"/>
            <a:ext cx="2794060" cy="1701901"/>
          </a:xfrm>
          <a:prstGeom prst="wedgeRoundRectCallout">
            <a:avLst>
              <a:gd name="adj1" fmla="val 39443"/>
              <a:gd name="adj2" fmla="val -6857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Wir</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haben</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eine</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Weltreise</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gemacht</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und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wir</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haben</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einen</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Kunstkurs</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 an der Uni </a:t>
            </a:r>
            <a:r>
              <a:rPr kumimoji="0" lang="en-US" sz="2000" b="0" i="0" u="none" strike="noStrike" kern="1200" cap="none" spc="0" normalizeH="0" baseline="0" noProof="0" dirty="0" err="1">
                <a:ln>
                  <a:noFill/>
                </a:ln>
                <a:solidFill>
                  <a:srgbClr val="44546A"/>
                </a:solidFill>
                <a:effectLst/>
                <a:uLnTx/>
                <a:uFillTx/>
                <a:latin typeface="Century Gothic" panose="020F0302020204030204"/>
                <a:ea typeface="+mn-ea"/>
                <a:cs typeface="+mn-cs"/>
              </a:rPr>
              <a:t>vor</a:t>
            </a:r>
            <a:r>
              <a:rPr kumimoji="0" lang="en-US" sz="2000" b="0" i="0" u="none" strike="noStrike" kern="1200" cap="none" spc="0" normalizeH="0" baseline="0" noProof="0" dirty="0">
                <a:ln>
                  <a:noFill/>
                </a:ln>
                <a:solidFill>
                  <a:srgbClr val="44546A"/>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44546A"/>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F003769-14D1-4C35-9423-AC8A3B620EC2}"/>
              </a:ext>
            </a:extLst>
          </p:cNvPr>
          <p:cNvSpPr txBox="1"/>
          <p:nvPr/>
        </p:nvSpPr>
        <p:spPr>
          <a:xfrm>
            <a:off x="1282309" y="5628845"/>
            <a:ext cx="311203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Herr </a:t>
            </a:r>
            <a:r>
              <a:rPr kumimoji="0" lang="fr-FR"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a:t>
            </a:r>
            <a:r>
              <a:rPr kumimoji="0" lang="fr-FR"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Frau Fischer</a:t>
            </a:r>
          </a:p>
        </p:txBody>
      </p:sp>
      <p:pic>
        <p:nvPicPr>
          <p:cNvPr id="1028" name="Picture 4" descr="Travel, World, Around The World, Plane, Logo Travel">
            <a:extLst>
              <a:ext uri="{FF2B5EF4-FFF2-40B4-BE49-F238E27FC236}">
                <a16:creationId xmlns:a16="http://schemas.microsoft.com/office/drawing/2014/main" id="{1AA2EA59-AB00-4CC1-A802-43FD38373B6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278304" y="2764615"/>
            <a:ext cx="929329" cy="899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tist, Colorful, Paint Brush, Palette">
            <a:extLst>
              <a:ext uri="{FF2B5EF4-FFF2-40B4-BE49-F238E27FC236}">
                <a16:creationId xmlns:a16="http://schemas.microsoft.com/office/drawing/2014/main" id="{C1E6373F-55AB-4FDA-B4CC-4DE376BF3F52}"/>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66288" y="5231373"/>
            <a:ext cx="916217" cy="993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61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EE3B67EC-B704-483D-A783-B598E2460C99}"/>
              </a:ext>
            </a:extLst>
          </p:cNvPr>
          <p:cNvSpPr/>
          <p:nvPr/>
        </p:nvSpPr>
        <p:spPr>
          <a:xfrm>
            <a:off x="9307476" y="5495685"/>
            <a:ext cx="2614276"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256834" cy="869950"/>
          </a:xfrm>
          <a:prstGeom prst="rect">
            <a:avLst/>
          </a:prstGeom>
        </p:spPr>
      </p:pic>
      <p:sp>
        <p:nvSpPr>
          <p:cNvPr id="4" name="Title 3"/>
          <p:cNvSpPr>
            <a:spLocks noGrp="1"/>
          </p:cNvSpPr>
          <p:nvPr>
            <p:ph type="title"/>
          </p:nvPr>
        </p:nvSpPr>
        <p:spPr>
          <a:xfrm>
            <a:off x="0" y="294041"/>
            <a:ext cx="7431932" cy="707849"/>
          </a:xfrm>
        </p:spPr>
        <p:txBody>
          <a:bodyPr>
            <a:normAutofit/>
          </a:bodyPr>
          <a:lstStyle/>
          <a:p>
            <a:r>
              <a:rPr lang="en-GB" sz="3200" b="1" dirty="0" err="1">
                <a:solidFill>
                  <a:schemeClr val="bg1"/>
                </a:solidFill>
              </a:rPr>
              <a:t>Adjektivendungen</a:t>
            </a:r>
            <a:r>
              <a:rPr lang="en-GB" sz="3200" b="1" dirty="0">
                <a:solidFill>
                  <a:schemeClr val="bg1"/>
                </a:solidFill>
              </a:rPr>
              <a:t> – R1 und R2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1" name="TextBox 20">
            <a:extLst>
              <a:ext uri="{FF2B5EF4-FFF2-40B4-BE49-F238E27FC236}">
                <a16:creationId xmlns:a16="http://schemas.microsoft.com/office/drawing/2014/main" id="{645DBEBD-119E-4D58-BE0D-B4F4B6960AB8}"/>
              </a:ext>
            </a:extLst>
          </p:cNvPr>
          <p:cNvSpPr txBox="1"/>
          <p:nvPr/>
        </p:nvSpPr>
        <p:spPr>
          <a:xfrm>
            <a:off x="116559" y="1288165"/>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know that adjectives add endings when they come </a:t>
            </a:r>
            <a:r>
              <a:rPr kumimoji="0" lang="en-US" sz="22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front of a noun</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3" name="Rectangle 22">
            <a:extLst>
              <a:ext uri="{FF2B5EF4-FFF2-40B4-BE49-F238E27FC236}">
                <a16:creationId xmlns:a16="http://schemas.microsoft.com/office/drawing/2014/main" id="{CF35F34C-659D-44E6-9C90-1E734574AF4E}"/>
              </a:ext>
            </a:extLst>
          </p:cNvPr>
          <p:cNvSpPr/>
          <p:nvPr/>
        </p:nvSpPr>
        <p:spPr>
          <a:xfrm>
            <a:off x="928853" y="2405208"/>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CB88505B-445C-4F6F-8D07-6B7FE22AF407}"/>
              </a:ext>
            </a:extLst>
          </p:cNvPr>
          <p:cNvSpPr txBox="1"/>
          <p:nvPr/>
        </p:nvSpPr>
        <p:spPr>
          <a:xfrm>
            <a:off x="913601" y="2410163"/>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stark</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Wind</a:t>
            </a:r>
          </a:p>
        </p:txBody>
      </p:sp>
      <p:sp>
        <p:nvSpPr>
          <p:cNvPr id="32" name="TextBox 31">
            <a:extLst>
              <a:ext uri="{FF2B5EF4-FFF2-40B4-BE49-F238E27FC236}">
                <a16:creationId xmlns:a16="http://schemas.microsoft.com/office/drawing/2014/main" id="{4D6AA3AA-7080-4C3D-A635-F75E0368FF4F}"/>
              </a:ext>
            </a:extLst>
          </p:cNvPr>
          <p:cNvSpPr txBox="1"/>
          <p:nvPr/>
        </p:nvSpPr>
        <p:spPr>
          <a:xfrm>
            <a:off x="101762" y="1819163"/>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to recall the endings for adjectives before an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indefinite article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R1/R2:</a:t>
            </a:r>
          </a:p>
        </p:txBody>
      </p:sp>
      <p:sp>
        <p:nvSpPr>
          <p:cNvPr id="33" name="Rectangle 32">
            <a:extLst>
              <a:ext uri="{FF2B5EF4-FFF2-40B4-BE49-F238E27FC236}">
                <a16:creationId xmlns:a16="http://schemas.microsoft.com/office/drawing/2014/main" id="{11BFA25D-DAEA-45C7-9A27-90CBDBD8AF9B}"/>
              </a:ext>
            </a:extLst>
          </p:cNvPr>
          <p:cNvSpPr/>
          <p:nvPr/>
        </p:nvSpPr>
        <p:spPr>
          <a:xfrm>
            <a:off x="212907" y="2405208"/>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A149693E-756A-4325-982F-6F99670FFDE1}"/>
              </a:ext>
            </a:extLst>
          </p:cNvPr>
          <p:cNvSpPr txBox="1"/>
          <p:nvPr/>
        </p:nvSpPr>
        <p:spPr>
          <a:xfrm>
            <a:off x="212906" y="2400253"/>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a:t>
            </a:r>
          </a:p>
        </p:txBody>
      </p:sp>
      <p:sp>
        <p:nvSpPr>
          <p:cNvPr id="36" name="Rectangle 35">
            <a:extLst>
              <a:ext uri="{FF2B5EF4-FFF2-40B4-BE49-F238E27FC236}">
                <a16:creationId xmlns:a16="http://schemas.microsoft.com/office/drawing/2014/main" id="{221E2678-D4FD-4401-8CE1-0F40C9CB4C2A}"/>
              </a:ext>
            </a:extLst>
          </p:cNvPr>
          <p:cNvSpPr/>
          <p:nvPr/>
        </p:nvSpPr>
        <p:spPr>
          <a:xfrm>
            <a:off x="3911059" y="2405207"/>
            <a:ext cx="294476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AF3C4335-1897-4F86-9E99-1E02E83641C0}"/>
              </a:ext>
            </a:extLst>
          </p:cNvPr>
          <p:cNvSpPr txBox="1"/>
          <p:nvPr/>
        </p:nvSpPr>
        <p:spPr>
          <a:xfrm>
            <a:off x="3918149" y="2398506"/>
            <a:ext cx="32019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035AE0E4-F760-4D10-8B95-060ECB251E93}"/>
              </a:ext>
            </a:extLst>
          </p:cNvPr>
          <p:cNvSpPr/>
          <p:nvPr/>
        </p:nvSpPr>
        <p:spPr>
          <a:xfrm>
            <a:off x="7012908" y="2400252"/>
            <a:ext cx="2683856"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9E53E65A-4615-40F5-BB22-6D5AA74DFB66}"/>
              </a:ext>
            </a:extLst>
          </p:cNvPr>
          <p:cNvSpPr txBox="1"/>
          <p:nvPr/>
        </p:nvSpPr>
        <p:spPr>
          <a:xfrm>
            <a:off x="7012908" y="2400253"/>
            <a:ext cx="27339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blau</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Meer</a:t>
            </a:r>
          </a:p>
        </p:txBody>
      </p:sp>
      <p:sp>
        <p:nvSpPr>
          <p:cNvPr id="40" name="Rectangle 39">
            <a:extLst>
              <a:ext uri="{FF2B5EF4-FFF2-40B4-BE49-F238E27FC236}">
                <a16:creationId xmlns:a16="http://schemas.microsoft.com/office/drawing/2014/main" id="{2A156DCD-B958-4AD4-9332-2C39D74E8EF8}"/>
              </a:ext>
            </a:extLst>
          </p:cNvPr>
          <p:cNvSpPr/>
          <p:nvPr/>
        </p:nvSpPr>
        <p:spPr>
          <a:xfrm>
            <a:off x="928853" y="3055049"/>
            <a:ext cx="3140411"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4A4DFA62-59C3-403A-A2DA-AE2228410ED9}"/>
              </a:ext>
            </a:extLst>
          </p:cNvPr>
          <p:cNvSpPr txBox="1"/>
          <p:nvPr/>
        </p:nvSpPr>
        <p:spPr>
          <a:xfrm>
            <a:off x="928854" y="3055050"/>
            <a:ext cx="31151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a:solidFill>
                  <a:srgbClr val="4472C4">
                    <a:lumMod val="50000"/>
                  </a:srgbClr>
                </a:solidFill>
                <a:latin typeface="Century Gothic" panose="020F0302020204030204"/>
              </a:rPr>
              <a:t>stark</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Wind</a:t>
            </a:r>
          </a:p>
        </p:txBody>
      </p:sp>
      <p:sp>
        <p:nvSpPr>
          <p:cNvPr id="42" name="Rectangle 41">
            <a:extLst>
              <a:ext uri="{FF2B5EF4-FFF2-40B4-BE49-F238E27FC236}">
                <a16:creationId xmlns:a16="http://schemas.microsoft.com/office/drawing/2014/main" id="{5312A548-068A-4333-9308-75C76CF5DE93}"/>
              </a:ext>
            </a:extLst>
          </p:cNvPr>
          <p:cNvSpPr/>
          <p:nvPr/>
        </p:nvSpPr>
        <p:spPr>
          <a:xfrm>
            <a:off x="212907" y="3055049"/>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F7EF8FE4-E685-45CE-AF89-EB1AB12DBAF9}"/>
              </a:ext>
            </a:extLst>
          </p:cNvPr>
          <p:cNvSpPr txBox="1"/>
          <p:nvPr/>
        </p:nvSpPr>
        <p:spPr>
          <a:xfrm>
            <a:off x="212906" y="3050094"/>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R2:</a:t>
            </a:r>
          </a:p>
        </p:txBody>
      </p:sp>
      <p:sp>
        <p:nvSpPr>
          <p:cNvPr id="44" name="Rectangle 43">
            <a:extLst>
              <a:ext uri="{FF2B5EF4-FFF2-40B4-BE49-F238E27FC236}">
                <a16:creationId xmlns:a16="http://schemas.microsoft.com/office/drawing/2014/main" id="{32C062F7-31AA-4ADA-8C83-FA555E316B87}"/>
              </a:ext>
            </a:extLst>
          </p:cNvPr>
          <p:cNvSpPr/>
          <p:nvPr/>
        </p:nvSpPr>
        <p:spPr>
          <a:xfrm>
            <a:off x="4160031" y="3055048"/>
            <a:ext cx="2789920"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4341EA99-C708-4FB6-BA0A-39BE39027885}"/>
              </a:ext>
            </a:extLst>
          </p:cNvPr>
          <p:cNvSpPr txBox="1"/>
          <p:nvPr/>
        </p:nvSpPr>
        <p:spPr>
          <a:xfrm>
            <a:off x="4065779" y="3060004"/>
            <a:ext cx="314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466E716A-A3A4-4880-9C0F-79C291EF7801}"/>
              </a:ext>
            </a:extLst>
          </p:cNvPr>
          <p:cNvSpPr/>
          <p:nvPr/>
        </p:nvSpPr>
        <p:spPr>
          <a:xfrm>
            <a:off x="7012908" y="3050093"/>
            <a:ext cx="2683855"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9621905F-62A7-4CFC-A48C-FE695D9C770F}"/>
              </a:ext>
            </a:extLst>
          </p:cNvPr>
          <p:cNvSpPr txBox="1"/>
          <p:nvPr/>
        </p:nvSpPr>
        <p:spPr>
          <a:xfrm>
            <a:off x="7012909" y="3050094"/>
            <a:ext cx="27794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2400" b="1" dirty="0" err="1">
                <a:solidFill>
                  <a:srgbClr val="4472C4">
                    <a:lumMod val="50000"/>
                  </a:srgbClr>
                </a:solidFill>
                <a:latin typeface="Century Gothic" panose="020F0302020204030204"/>
              </a:rPr>
              <a:t>blau</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Meer</a:t>
            </a:r>
          </a:p>
        </p:txBody>
      </p:sp>
      <p:sp>
        <p:nvSpPr>
          <p:cNvPr id="48" name="TextBox 47">
            <a:extLst>
              <a:ext uri="{FF2B5EF4-FFF2-40B4-BE49-F238E27FC236}">
                <a16:creationId xmlns:a16="http://schemas.microsoft.com/office/drawing/2014/main" id="{F6976B02-B1B3-4D96-9968-9012CBF119B3}"/>
              </a:ext>
            </a:extLst>
          </p:cNvPr>
          <p:cNvSpPr txBox="1"/>
          <p:nvPr/>
        </p:nvSpPr>
        <p:spPr>
          <a:xfrm>
            <a:off x="101762" y="4282014"/>
            <a:ext cx="1136047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Now </a:t>
            </a:r>
            <a:r>
              <a:rPr lang="en-US" sz="2200" noProof="0" dirty="0">
                <a:solidFill>
                  <a:srgbClr val="4472C4">
                    <a:lumMod val="50000"/>
                  </a:srgbClr>
                </a:solidFill>
                <a:latin typeface="Century Gothic" panose="020F0302020204030204"/>
              </a:rPr>
              <a:t>try to recall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endings for adjectives before a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definite article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R1/R2:</a:t>
            </a:r>
          </a:p>
        </p:txBody>
      </p:sp>
      <p:sp>
        <p:nvSpPr>
          <p:cNvPr id="49" name="Rectangle 48">
            <a:extLst>
              <a:ext uri="{FF2B5EF4-FFF2-40B4-BE49-F238E27FC236}">
                <a16:creationId xmlns:a16="http://schemas.microsoft.com/office/drawing/2014/main" id="{7C9CCEE6-C11C-442D-9F99-ED93A5961719}"/>
              </a:ext>
            </a:extLst>
          </p:cNvPr>
          <p:cNvSpPr/>
          <p:nvPr/>
        </p:nvSpPr>
        <p:spPr>
          <a:xfrm>
            <a:off x="928853" y="4835497"/>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DAC4B01B-3C1F-4DE2-9D29-C272D0D96FF2}"/>
              </a:ext>
            </a:extLst>
          </p:cNvPr>
          <p:cNvSpPr txBox="1"/>
          <p:nvPr/>
        </p:nvSpPr>
        <p:spPr>
          <a:xfrm>
            <a:off x="928853" y="4835498"/>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stark</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Wind</a:t>
            </a:r>
          </a:p>
        </p:txBody>
      </p:sp>
      <p:sp>
        <p:nvSpPr>
          <p:cNvPr id="51" name="Rectangle 50">
            <a:extLst>
              <a:ext uri="{FF2B5EF4-FFF2-40B4-BE49-F238E27FC236}">
                <a16:creationId xmlns:a16="http://schemas.microsoft.com/office/drawing/2014/main" id="{1CBEC126-ADB9-44E9-A581-2810558559EC}"/>
              </a:ext>
            </a:extLst>
          </p:cNvPr>
          <p:cNvSpPr/>
          <p:nvPr/>
        </p:nvSpPr>
        <p:spPr>
          <a:xfrm>
            <a:off x="212907" y="4835497"/>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2" name="TextBox 51">
            <a:extLst>
              <a:ext uri="{FF2B5EF4-FFF2-40B4-BE49-F238E27FC236}">
                <a16:creationId xmlns:a16="http://schemas.microsoft.com/office/drawing/2014/main" id="{8A5E91E2-4134-455D-B11D-B9F757E13E29}"/>
              </a:ext>
            </a:extLst>
          </p:cNvPr>
          <p:cNvSpPr txBox="1"/>
          <p:nvPr/>
        </p:nvSpPr>
        <p:spPr>
          <a:xfrm>
            <a:off x="212906" y="4830542"/>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R1:</a:t>
            </a:r>
          </a:p>
        </p:txBody>
      </p:sp>
      <p:sp>
        <p:nvSpPr>
          <p:cNvPr id="53" name="Rectangle 52">
            <a:extLst>
              <a:ext uri="{FF2B5EF4-FFF2-40B4-BE49-F238E27FC236}">
                <a16:creationId xmlns:a16="http://schemas.microsoft.com/office/drawing/2014/main" id="{0B46784C-60CD-405D-82E5-8587C6207146}"/>
              </a:ext>
            </a:extLst>
          </p:cNvPr>
          <p:cNvSpPr/>
          <p:nvPr/>
        </p:nvSpPr>
        <p:spPr>
          <a:xfrm>
            <a:off x="3779171" y="4838045"/>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C47E6798-3AEA-4E76-8E5C-B5A1AADF23EF}"/>
              </a:ext>
            </a:extLst>
          </p:cNvPr>
          <p:cNvSpPr txBox="1"/>
          <p:nvPr/>
        </p:nvSpPr>
        <p:spPr>
          <a:xfrm>
            <a:off x="3779171" y="4838046"/>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Rectangle 54">
            <a:extLst>
              <a:ext uri="{FF2B5EF4-FFF2-40B4-BE49-F238E27FC236}">
                <a16:creationId xmlns:a16="http://schemas.microsoft.com/office/drawing/2014/main" id="{55268C7F-2A9D-470F-91CA-238D06036D86}"/>
              </a:ext>
            </a:extLst>
          </p:cNvPr>
          <p:cNvSpPr/>
          <p:nvPr/>
        </p:nvSpPr>
        <p:spPr>
          <a:xfrm>
            <a:off x="6550537" y="4833090"/>
            <a:ext cx="2683854"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F3FF4F84-84D6-4FB5-A09A-81D339602455}"/>
              </a:ext>
            </a:extLst>
          </p:cNvPr>
          <p:cNvSpPr txBox="1"/>
          <p:nvPr/>
        </p:nvSpPr>
        <p:spPr>
          <a:xfrm>
            <a:off x="6550536" y="4833091"/>
            <a:ext cx="26838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lang="en-GB" sz="2400" b="1" dirty="0" err="1">
                <a:solidFill>
                  <a:srgbClr val="4472C4">
                    <a:lumMod val="50000"/>
                  </a:srgbClr>
                </a:solidFill>
                <a:latin typeface="Century Gothic" panose="020F0302020204030204"/>
              </a:rPr>
              <a:t>blau</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Meer</a:t>
            </a:r>
          </a:p>
        </p:txBody>
      </p:sp>
      <p:sp>
        <p:nvSpPr>
          <p:cNvPr id="58" name="Rectangle 57">
            <a:extLst>
              <a:ext uri="{FF2B5EF4-FFF2-40B4-BE49-F238E27FC236}">
                <a16:creationId xmlns:a16="http://schemas.microsoft.com/office/drawing/2014/main" id="{904D9A74-B6E0-4F0D-AD21-E3AA9C058299}"/>
              </a:ext>
            </a:extLst>
          </p:cNvPr>
          <p:cNvSpPr/>
          <p:nvPr/>
        </p:nvSpPr>
        <p:spPr>
          <a:xfrm>
            <a:off x="928854" y="5509203"/>
            <a:ext cx="2743364"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64D41111-8EED-4248-A180-7081D3C8E5CD}"/>
              </a:ext>
            </a:extLst>
          </p:cNvPr>
          <p:cNvSpPr txBox="1"/>
          <p:nvPr/>
        </p:nvSpPr>
        <p:spPr>
          <a:xfrm>
            <a:off x="928853" y="5509204"/>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den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stark</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en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Wind</a:t>
            </a:r>
          </a:p>
        </p:txBody>
      </p:sp>
      <p:sp>
        <p:nvSpPr>
          <p:cNvPr id="60" name="Rectangle 59">
            <a:extLst>
              <a:ext uri="{FF2B5EF4-FFF2-40B4-BE49-F238E27FC236}">
                <a16:creationId xmlns:a16="http://schemas.microsoft.com/office/drawing/2014/main" id="{C1843035-E8AB-4920-AFDE-435E99A65881}"/>
              </a:ext>
            </a:extLst>
          </p:cNvPr>
          <p:cNvSpPr/>
          <p:nvPr/>
        </p:nvSpPr>
        <p:spPr>
          <a:xfrm>
            <a:off x="212907" y="5509203"/>
            <a:ext cx="550808" cy="45671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CF5691FC-9EBB-45E9-899D-80F1850EB88D}"/>
              </a:ext>
            </a:extLst>
          </p:cNvPr>
          <p:cNvSpPr txBox="1"/>
          <p:nvPr/>
        </p:nvSpPr>
        <p:spPr>
          <a:xfrm>
            <a:off x="212906" y="5504248"/>
            <a:ext cx="646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R2:</a:t>
            </a:r>
          </a:p>
        </p:txBody>
      </p:sp>
      <p:sp>
        <p:nvSpPr>
          <p:cNvPr id="62" name="Rectangle 61">
            <a:extLst>
              <a:ext uri="{FF2B5EF4-FFF2-40B4-BE49-F238E27FC236}">
                <a16:creationId xmlns:a16="http://schemas.microsoft.com/office/drawing/2014/main" id="{54BFE8B4-2D32-47A9-92FA-4F30720E237F}"/>
              </a:ext>
            </a:extLst>
          </p:cNvPr>
          <p:cNvSpPr/>
          <p:nvPr/>
        </p:nvSpPr>
        <p:spPr>
          <a:xfrm>
            <a:off x="3779171" y="5511751"/>
            <a:ext cx="2614277"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A2AF9ACC-7EC6-4188-8ECB-4388A1CAB462}"/>
              </a:ext>
            </a:extLst>
          </p:cNvPr>
          <p:cNvSpPr txBox="1"/>
          <p:nvPr/>
        </p:nvSpPr>
        <p:spPr>
          <a:xfrm>
            <a:off x="3779171" y="5511752"/>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Reise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1768CABA-58E3-4254-A9A6-2159F0E81E13}"/>
              </a:ext>
            </a:extLst>
          </p:cNvPr>
          <p:cNvSpPr/>
          <p:nvPr/>
        </p:nvSpPr>
        <p:spPr>
          <a:xfrm>
            <a:off x="6550537" y="5506796"/>
            <a:ext cx="2683852"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A89F3683-10D0-4527-B586-7A4B7C8B2104}"/>
              </a:ext>
            </a:extLst>
          </p:cNvPr>
          <p:cNvSpPr txBox="1"/>
          <p:nvPr/>
        </p:nvSpPr>
        <p:spPr>
          <a:xfrm>
            <a:off x="6550536" y="5506797"/>
            <a:ext cx="27339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lang="en-GB" sz="2400" b="1" dirty="0" err="1">
                <a:solidFill>
                  <a:srgbClr val="4472C4">
                    <a:lumMod val="50000"/>
                  </a:srgbClr>
                </a:solidFill>
                <a:latin typeface="Century Gothic" panose="020F0302020204030204"/>
              </a:rPr>
              <a:t>blau</a:t>
            </a:r>
            <a:r>
              <a:rPr kumimoji="0" lang="en-GB" sz="2400" b="1" i="0" u="none" strike="noStrike" kern="1200" cap="none" spc="0" normalizeH="0" baseline="0" noProof="0" dirty="0">
                <a:ln>
                  <a:noFill/>
                </a:ln>
                <a:solidFill>
                  <a:srgbClr val="DAA520"/>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Meer</a:t>
            </a:r>
          </a:p>
        </p:txBody>
      </p:sp>
      <p:sp>
        <p:nvSpPr>
          <p:cNvPr id="68" name="Rectangle 67">
            <a:extLst>
              <a:ext uri="{FF2B5EF4-FFF2-40B4-BE49-F238E27FC236}">
                <a16:creationId xmlns:a16="http://schemas.microsoft.com/office/drawing/2014/main" id="{AFA814CD-4377-433F-9A2D-FFBD72668122}"/>
              </a:ext>
            </a:extLst>
          </p:cNvPr>
          <p:cNvSpPr/>
          <p:nvPr/>
        </p:nvSpPr>
        <p:spPr>
          <a:xfrm>
            <a:off x="9284435" y="4829483"/>
            <a:ext cx="2614275" cy="466621"/>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56C794F9-8415-4B20-BD39-F61A416CEB8D}"/>
              </a:ext>
            </a:extLst>
          </p:cNvPr>
          <p:cNvSpPr txBox="1"/>
          <p:nvPr/>
        </p:nvSpPr>
        <p:spPr>
          <a:xfrm>
            <a:off x="9208721" y="4877693"/>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lang="en-GB" sz="2400" b="1" dirty="0" err="1">
                <a:solidFill>
                  <a:srgbClr val="4472C4">
                    <a:lumMod val="50000"/>
                  </a:srgbClr>
                </a:solidFill>
                <a:latin typeface="Century Gothic" panose="020F0302020204030204"/>
              </a:rPr>
              <a:t>klein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Inseln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4AD995E3-6969-447E-AF9E-F842841C1083}"/>
              </a:ext>
            </a:extLst>
          </p:cNvPr>
          <p:cNvSpPr txBox="1"/>
          <p:nvPr/>
        </p:nvSpPr>
        <p:spPr>
          <a:xfrm>
            <a:off x="2218627" y="2420078"/>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03EA57F1-EC15-4D39-BCCB-1638699AB3ED}"/>
              </a:ext>
            </a:extLst>
          </p:cNvPr>
          <p:cNvSpPr txBox="1"/>
          <p:nvPr/>
        </p:nvSpPr>
        <p:spPr>
          <a:xfrm>
            <a:off x="5618286" y="2420078"/>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CECFC47-3359-461C-891F-40E94703B436}"/>
              </a:ext>
            </a:extLst>
          </p:cNvPr>
          <p:cNvSpPr txBox="1"/>
          <p:nvPr/>
        </p:nvSpPr>
        <p:spPr>
          <a:xfrm>
            <a:off x="8306150" y="2437275"/>
            <a:ext cx="349250"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extLst>
              <a:ext uri="{FF2B5EF4-FFF2-40B4-BE49-F238E27FC236}">
                <a16:creationId xmlns:a16="http://schemas.microsoft.com/office/drawing/2014/main" id="{657A11E9-B9B1-44A6-8622-13E176157D79}"/>
              </a:ext>
            </a:extLst>
          </p:cNvPr>
          <p:cNvSpPr txBox="1"/>
          <p:nvPr/>
        </p:nvSpPr>
        <p:spPr>
          <a:xfrm>
            <a:off x="5787622" y="3124792"/>
            <a:ext cx="307184"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48C51399-A8CB-417F-9E17-D97809E0AFB4}"/>
              </a:ext>
            </a:extLst>
          </p:cNvPr>
          <p:cNvSpPr txBox="1"/>
          <p:nvPr/>
        </p:nvSpPr>
        <p:spPr>
          <a:xfrm>
            <a:off x="8297397" y="3116379"/>
            <a:ext cx="321561"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extLst>
              <a:ext uri="{FF2B5EF4-FFF2-40B4-BE49-F238E27FC236}">
                <a16:creationId xmlns:a16="http://schemas.microsoft.com/office/drawing/2014/main" id="{929BA5AE-6987-4EE9-A0FD-29BCC275C3C0}"/>
              </a:ext>
            </a:extLst>
          </p:cNvPr>
          <p:cNvSpPr txBox="1"/>
          <p:nvPr/>
        </p:nvSpPr>
        <p:spPr>
          <a:xfrm>
            <a:off x="2646691" y="3105908"/>
            <a:ext cx="418339"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FBA5782D-1D31-48D8-ABA7-EE4C9BEB006A}"/>
              </a:ext>
            </a:extLst>
          </p:cNvPr>
          <p:cNvSpPr txBox="1"/>
          <p:nvPr/>
        </p:nvSpPr>
        <p:spPr>
          <a:xfrm>
            <a:off x="5320994" y="4891610"/>
            <a:ext cx="227821"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extLst>
              <a:ext uri="{FF2B5EF4-FFF2-40B4-BE49-F238E27FC236}">
                <a16:creationId xmlns:a16="http://schemas.microsoft.com/office/drawing/2014/main" id="{2718C80F-ED82-4159-9D15-039347611310}"/>
              </a:ext>
            </a:extLst>
          </p:cNvPr>
          <p:cNvSpPr txBox="1"/>
          <p:nvPr/>
        </p:nvSpPr>
        <p:spPr>
          <a:xfrm>
            <a:off x="7926993" y="4901386"/>
            <a:ext cx="255986"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8FE2092F-0DB3-4F5E-814A-7BD844C1979B}"/>
              </a:ext>
            </a:extLst>
          </p:cNvPr>
          <p:cNvSpPr txBox="1"/>
          <p:nvPr/>
        </p:nvSpPr>
        <p:spPr>
          <a:xfrm>
            <a:off x="10560487" y="4876708"/>
            <a:ext cx="374650"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6B97A496-4FED-4C07-AED5-ACB08F9CA521}"/>
              </a:ext>
            </a:extLst>
          </p:cNvPr>
          <p:cNvSpPr txBox="1"/>
          <p:nvPr/>
        </p:nvSpPr>
        <p:spPr>
          <a:xfrm>
            <a:off x="2312015" y="4861086"/>
            <a:ext cx="282121"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Speech Bubble: Rectangle with Corners Rounded 65">
            <a:extLst>
              <a:ext uri="{FF2B5EF4-FFF2-40B4-BE49-F238E27FC236}">
                <a16:creationId xmlns:a16="http://schemas.microsoft.com/office/drawing/2014/main" id="{9A7458AA-867D-4789-8F7A-628E75F2A1CB}"/>
              </a:ext>
            </a:extLst>
          </p:cNvPr>
          <p:cNvSpPr/>
          <p:nvPr/>
        </p:nvSpPr>
        <p:spPr>
          <a:xfrm>
            <a:off x="9890072" y="2472112"/>
            <a:ext cx="2210127" cy="1766647"/>
          </a:xfrm>
          <a:prstGeom prst="wedgeRoundRectCallout">
            <a:avLst>
              <a:gd name="adj1" fmla="val -64558"/>
              <a:gd name="adj2" fmla="val 33456"/>
              <a:gd name="adj3" fmla="val 16667"/>
            </a:avLst>
          </a:prstGeom>
          <a:solidFill>
            <a:srgbClr val="115076"/>
          </a:solid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Only the masculine endings differ between R1</a:t>
            </a:r>
            <a:r>
              <a:rPr kumimoji="0" lang="en-GB" sz="2000" b="0" i="0" u="none" strike="noStrike" kern="1200" cap="none" spc="0" normalizeH="0" noProof="0" dirty="0">
                <a:ln>
                  <a:noFill/>
                </a:ln>
                <a:solidFill>
                  <a:srgbClr val="FFF4E7"/>
                </a:solidFill>
                <a:effectLst/>
                <a:uLnTx/>
                <a:uFillTx/>
                <a:latin typeface="Century Gothic" panose="020F0302020204030204"/>
                <a:ea typeface="+mn-ea"/>
                <a:cs typeface="+mn-cs"/>
              </a:rPr>
              <a:t> and </a:t>
            </a:r>
            <a:r>
              <a:rPr kumimoji="0" lang="en-GB" sz="2000" b="0" i="0" u="none" strike="noStrike" kern="1200" cap="none" spc="0" normalizeH="0" baseline="0" noProof="0" dirty="0">
                <a:ln>
                  <a:noFill/>
                </a:ln>
                <a:solidFill>
                  <a:srgbClr val="FFF4E7"/>
                </a:solidFill>
                <a:effectLst/>
                <a:uLnTx/>
                <a:uFillTx/>
                <a:latin typeface="Century Gothic" panose="020F0302020204030204"/>
                <a:ea typeface="+mn-ea"/>
                <a:cs typeface="+mn-cs"/>
              </a:rPr>
              <a:t>R2!</a:t>
            </a:r>
            <a:endParaRPr kumimoji="0" lang="fr-FR" sz="2000" b="0" i="0" u="none" strike="noStrike" kern="1200" cap="none" spc="0" normalizeH="0" baseline="0" noProof="0" dirty="0">
              <a:ln>
                <a:noFill/>
              </a:ln>
              <a:solidFill>
                <a:srgbClr val="FFF4E7"/>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2D3D62C2-E774-41E5-A232-3076E93B3658}"/>
              </a:ext>
            </a:extLst>
          </p:cNvPr>
          <p:cNvSpPr txBox="1"/>
          <p:nvPr/>
        </p:nvSpPr>
        <p:spPr>
          <a:xfrm>
            <a:off x="9220826" y="5538693"/>
            <a:ext cx="28117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lang="en-GB" sz="2400" b="1" dirty="0" err="1">
                <a:solidFill>
                  <a:srgbClr val="4472C4">
                    <a:lumMod val="50000"/>
                  </a:srgbClr>
                </a:solidFill>
                <a:latin typeface="Century Gothic" panose="020F0302020204030204"/>
              </a:rPr>
              <a:t>klein</a:t>
            </a:r>
            <a:r>
              <a:rPr kumimoji="0" lang="en-GB" sz="2400" b="1" i="0" u="none" strike="noStrike" kern="1200" cap="none" spc="0" normalizeH="0" baseline="0" noProof="0" dirty="0" err="1">
                <a:ln>
                  <a:noFill/>
                </a:ln>
                <a:solidFill>
                  <a:srgbClr val="DAA520"/>
                </a:solidFill>
                <a:effectLst/>
                <a:uLnTx/>
                <a:uFillTx/>
                <a:latin typeface="Century Gothic" panose="020F0302020204030204"/>
                <a:ea typeface="+mn-ea"/>
                <a:cs typeface="+mn-cs"/>
              </a:rPr>
              <a: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Inseln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extLst>
              <a:ext uri="{FF2B5EF4-FFF2-40B4-BE49-F238E27FC236}">
                <a16:creationId xmlns:a16="http://schemas.microsoft.com/office/drawing/2014/main" id="{3B57C7FC-D800-4A4E-BAAE-9528216F5595}"/>
              </a:ext>
            </a:extLst>
          </p:cNvPr>
          <p:cNvSpPr txBox="1"/>
          <p:nvPr/>
        </p:nvSpPr>
        <p:spPr>
          <a:xfrm>
            <a:off x="10576671" y="5520580"/>
            <a:ext cx="374650" cy="36933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8DF53E76-383C-492C-89EA-C2E63E50C941}"/>
              </a:ext>
            </a:extLst>
          </p:cNvPr>
          <p:cNvSpPr txBox="1"/>
          <p:nvPr/>
        </p:nvSpPr>
        <p:spPr>
          <a:xfrm>
            <a:off x="2403370" y="5555507"/>
            <a:ext cx="388545"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Oval 9">
            <a:extLst>
              <a:ext uri="{FF2B5EF4-FFF2-40B4-BE49-F238E27FC236}">
                <a16:creationId xmlns:a16="http://schemas.microsoft.com/office/drawing/2014/main" id="{C2EDDDDF-79CC-48ED-84C4-5D9DA0723889}"/>
              </a:ext>
            </a:extLst>
          </p:cNvPr>
          <p:cNvSpPr/>
          <p:nvPr/>
        </p:nvSpPr>
        <p:spPr>
          <a:xfrm>
            <a:off x="2363290" y="5496343"/>
            <a:ext cx="428625" cy="539797"/>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612DB3CB-3B59-4E57-9542-0176AAC01C45}"/>
              </a:ext>
            </a:extLst>
          </p:cNvPr>
          <p:cNvSpPr txBox="1"/>
          <p:nvPr/>
        </p:nvSpPr>
        <p:spPr>
          <a:xfrm>
            <a:off x="5310877" y="5524816"/>
            <a:ext cx="227821"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134E122E-BDC0-4484-84A2-05EE41D6B0DE}"/>
              </a:ext>
            </a:extLst>
          </p:cNvPr>
          <p:cNvSpPr txBox="1"/>
          <p:nvPr/>
        </p:nvSpPr>
        <p:spPr>
          <a:xfrm>
            <a:off x="7933238" y="5524816"/>
            <a:ext cx="227821" cy="379108"/>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Oval 82">
            <a:extLst>
              <a:ext uri="{FF2B5EF4-FFF2-40B4-BE49-F238E27FC236}">
                <a16:creationId xmlns:a16="http://schemas.microsoft.com/office/drawing/2014/main" id="{A4C31F05-AD83-41B4-8CC4-13F0E581A07A}"/>
              </a:ext>
            </a:extLst>
          </p:cNvPr>
          <p:cNvSpPr/>
          <p:nvPr/>
        </p:nvSpPr>
        <p:spPr>
          <a:xfrm>
            <a:off x="2643662" y="3018459"/>
            <a:ext cx="428625" cy="539797"/>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4" name="Oval 83">
            <a:extLst>
              <a:ext uri="{FF2B5EF4-FFF2-40B4-BE49-F238E27FC236}">
                <a16:creationId xmlns:a16="http://schemas.microsoft.com/office/drawing/2014/main" id="{A4C31F05-AD83-41B4-8CC4-13F0E581A07A}"/>
              </a:ext>
            </a:extLst>
          </p:cNvPr>
          <p:cNvSpPr/>
          <p:nvPr/>
        </p:nvSpPr>
        <p:spPr>
          <a:xfrm>
            <a:off x="2215037" y="2347919"/>
            <a:ext cx="428625" cy="539797"/>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5" name="Oval 84">
            <a:extLst>
              <a:ext uri="{FF2B5EF4-FFF2-40B4-BE49-F238E27FC236}">
                <a16:creationId xmlns:a16="http://schemas.microsoft.com/office/drawing/2014/main" id="{A4C31F05-AD83-41B4-8CC4-13F0E581A07A}"/>
              </a:ext>
            </a:extLst>
          </p:cNvPr>
          <p:cNvSpPr/>
          <p:nvPr/>
        </p:nvSpPr>
        <p:spPr>
          <a:xfrm>
            <a:off x="2263868" y="4798908"/>
            <a:ext cx="428625" cy="539797"/>
          </a:xfrm>
          <a:prstGeom prst="ellipse">
            <a:avLst/>
          </a:prstGeom>
          <a:no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53344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1" nodeType="clickEffect">
                                  <p:stCondLst>
                                    <p:cond delay="0"/>
                                  </p:stCondLst>
                                  <p:childTnLst>
                                    <p:set>
                                      <p:cBhvr>
                                        <p:cTn id="60" dur="1" fill="hold">
                                          <p:stCondLst>
                                            <p:cond delay="0"/>
                                          </p:stCondLst>
                                        </p:cTn>
                                        <p:tgtEl>
                                          <p:spTgt spid="1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73"/>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74"/>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7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75"/>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76"/>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5"/>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8"/>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81"/>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81"/>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1" nodeType="clickEffect">
                                  <p:stCondLst>
                                    <p:cond delay="0"/>
                                  </p:stCondLst>
                                  <p:childTnLst>
                                    <p:set>
                                      <p:cBhvr>
                                        <p:cTn id="122" dur="1" fill="hold">
                                          <p:stCondLst>
                                            <p:cond delay="0"/>
                                          </p:stCondLst>
                                        </p:cTn>
                                        <p:tgtEl>
                                          <p:spTgt spid="78"/>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79"/>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1" nodeType="clickEffect">
                                  <p:stCondLst>
                                    <p:cond delay="0"/>
                                  </p:stCondLst>
                                  <p:childTnLst>
                                    <p:set>
                                      <p:cBhvr>
                                        <p:cTn id="130" dur="1" fill="hold">
                                          <p:stCondLst>
                                            <p:cond delay="0"/>
                                          </p:stCondLst>
                                        </p:cTn>
                                        <p:tgtEl>
                                          <p:spTgt spid="80"/>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58"/>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59"/>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61"/>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6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6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6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65"/>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72"/>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7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8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57"/>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67"/>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70"/>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xit" presetSubtype="0" fill="hold" grpId="1" nodeType="clickEffect">
                                  <p:stCondLst>
                                    <p:cond delay="0"/>
                                  </p:stCondLst>
                                  <p:childTnLst>
                                    <p:set>
                                      <p:cBhvr>
                                        <p:cTn id="164" dur="1" fill="hold">
                                          <p:stCondLst>
                                            <p:cond delay="0"/>
                                          </p:stCondLst>
                                        </p:cTn>
                                        <p:tgtEl>
                                          <p:spTgt spid="71"/>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 presetClass="exit" presetSubtype="0" fill="hold" grpId="1" nodeType="clickEffect">
                                  <p:stCondLst>
                                    <p:cond delay="0"/>
                                  </p:stCondLst>
                                  <p:childTnLst>
                                    <p:set>
                                      <p:cBhvr>
                                        <p:cTn id="168" dur="1" fill="hold">
                                          <p:stCondLst>
                                            <p:cond delay="0"/>
                                          </p:stCondLst>
                                        </p:cTn>
                                        <p:tgtEl>
                                          <p:spTgt spid="72"/>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1" presetClass="exit" presetSubtype="0" fill="hold" grpId="1" nodeType="clickEffect">
                                  <p:stCondLst>
                                    <p:cond delay="0"/>
                                  </p:stCondLst>
                                  <p:childTnLst>
                                    <p:set>
                                      <p:cBhvr>
                                        <p:cTn id="172" dur="1" fill="hold">
                                          <p:stCondLst>
                                            <p:cond delay="0"/>
                                          </p:stCondLst>
                                        </p:cTn>
                                        <p:tgtEl>
                                          <p:spTgt spid="82"/>
                                        </p:tgtEl>
                                        <p:attrNameLst>
                                          <p:attrName>style.visibility</p:attrName>
                                        </p:attrNameLst>
                                      </p:cBhvr>
                                      <p:to>
                                        <p:strVal val="hidden"/>
                                      </p:to>
                                    </p:set>
                                  </p:childTnLst>
                                </p:cTn>
                              </p:par>
                            </p:childTnLst>
                          </p:cTn>
                        </p:par>
                      </p:childTnLst>
                    </p:cTn>
                  </p:par>
                  <p:par>
                    <p:cTn id="173" fill="hold">
                      <p:stCondLst>
                        <p:cond delay="indefinite"/>
                      </p:stCondLst>
                      <p:childTnLst>
                        <p:par>
                          <p:cTn id="174" fill="hold">
                            <p:stCondLst>
                              <p:cond delay="0"/>
                            </p:stCondLst>
                            <p:childTnLst>
                              <p:par>
                                <p:cTn id="175" presetID="1" presetClass="exit" presetSubtype="0" fill="hold" grpId="1" nodeType="clickEffect">
                                  <p:stCondLst>
                                    <p:cond delay="0"/>
                                  </p:stCondLst>
                                  <p:childTnLst>
                                    <p:set>
                                      <p:cBhvr>
                                        <p:cTn id="176" dur="1" fill="hold">
                                          <p:stCondLst>
                                            <p:cond delay="0"/>
                                          </p:stCondLst>
                                        </p:cTn>
                                        <p:tgtEl>
                                          <p:spTgt spid="70"/>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10"/>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83"/>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66"/>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84"/>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animBg="1"/>
      <p:bldP spid="21" grpId="0"/>
      <p:bldP spid="23" grpId="0" animBg="1"/>
      <p:bldP spid="24" grpId="0"/>
      <p:bldP spid="32" grpId="0"/>
      <p:bldP spid="33" grpId="0" animBg="1"/>
      <p:bldP spid="34" grpId="0"/>
      <p:bldP spid="36" grpId="0" animBg="1"/>
      <p:bldP spid="37" grpId="0"/>
      <p:bldP spid="38" grpId="0" animBg="1"/>
      <p:bldP spid="39" grpId="0"/>
      <p:bldP spid="40" grpId="0" animBg="1"/>
      <p:bldP spid="41" grpId="0"/>
      <p:bldP spid="42" grpId="0" animBg="1"/>
      <p:bldP spid="43" grpId="0"/>
      <p:bldP spid="44" grpId="0" animBg="1"/>
      <p:bldP spid="45" grpId="0"/>
      <p:bldP spid="46" grpId="0" animBg="1"/>
      <p:bldP spid="47" grpId="0"/>
      <p:bldP spid="48" grpId="0"/>
      <p:bldP spid="49" grpId="0" animBg="1"/>
      <p:bldP spid="50" grpId="0"/>
      <p:bldP spid="51" grpId="0" animBg="1"/>
      <p:bldP spid="52" grpId="0"/>
      <p:bldP spid="53" grpId="0" animBg="1"/>
      <p:bldP spid="54" grpId="0"/>
      <p:bldP spid="55" grpId="0" animBg="1"/>
      <p:bldP spid="56" grpId="0"/>
      <p:bldP spid="58" grpId="0" animBg="1"/>
      <p:bldP spid="59" grpId="0"/>
      <p:bldP spid="60" grpId="0" animBg="1"/>
      <p:bldP spid="61" grpId="0"/>
      <p:bldP spid="62" grpId="0" animBg="1"/>
      <p:bldP spid="63" grpId="0"/>
      <p:bldP spid="64" grpId="0" animBg="1"/>
      <p:bldP spid="65" grpId="0"/>
      <p:bldP spid="68" grpId="0" animBg="1"/>
      <p:bldP spid="69" grpId="0"/>
      <p:bldP spid="11" grpId="0" animBg="1"/>
      <p:bldP spid="11"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66" grpId="0" animBg="1"/>
      <p:bldP spid="57" grpId="0"/>
      <p:bldP spid="70" grpId="0" animBg="1"/>
      <p:bldP spid="70" grpId="1" animBg="1"/>
      <p:bldP spid="71" grpId="0" animBg="1"/>
      <p:bldP spid="71" grpId="1" animBg="1"/>
      <p:bldP spid="10" grpId="0" animBg="1"/>
      <p:bldP spid="72" grpId="0" animBg="1"/>
      <p:bldP spid="72" grpId="1" animBg="1"/>
      <p:bldP spid="82" grpId="0" animBg="1"/>
      <p:bldP spid="82" grpId="1" animBg="1"/>
      <p:bldP spid="83" grpId="0" animBg="1"/>
      <p:bldP spid="84" grpId="0" animBg="1"/>
      <p:bldP spid="8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50" name="Picture 2" descr="Road, Landscape, Countryside, Pavement, Asphalt">
            <a:extLst>
              <a:ext uri="{FF2B5EF4-FFF2-40B4-BE49-F238E27FC236}">
                <a16:creationId xmlns:a16="http://schemas.microsoft.com/office/drawing/2014/main" id="{2F095D84-3BD7-42FD-8237-AF0B29769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817"/>
            <a:ext cx="12192000" cy="647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4041"/>
            <a:ext cx="3621740" cy="869950"/>
          </a:xfrm>
          <a:prstGeom prst="rect">
            <a:avLst/>
          </a:prstGeom>
        </p:spPr>
      </p:pic>
      <p:sp>
        <p:nvSpPr>
          <p:cNvPr id="4" name="Title 3"/>
          <p:cNvSpPr>
            <a:spLocks noGrp="1"/>
          </p:cNvSpPr>
          <p:nvPr>
            <p:ph type="title"/>
          </p:nvPr>
        </p:nvSpPr>
        <p:spPr>
          <a:xfrm>
            <a:off x="0" y="294041"/>
            <a:ext cx="5857875" cy="707849"/>
          </a:xfrm>
        </p:spPr>
        <p:txBody>
          <a:bodyPr>
            <a:normAutofit/>
          </a:bodyPr>
          <a:lstStyle/>
          <a:p>
            <a:r>
              <a:rPr lang="en-GB" sz="3600" b="1" dirty="0">
                <a:solidFill>
                  <a:schemeClr val="bg1"/>
                </a:solidFill>
              </a:rPr>
              <a:t>Ein </a:t>
            </a:r>
            <a:r>
              <a:rPr lang="en-GB" sz="3600" b="1" dirty="0" err="1">
                <a:solidFill>
                  <a:schemeClr val="bg1"/>
                </a:solidFill>
              </a:rPr>
              <a:t>Ferienjob</a:t>
            </a:r>
            <a:endParaRPr lang="en-GB" sz="3600" b="1" dirty="0">
              <a:solidFill>
                <a:schemeClr val="bg1"/>
              </a:solidFill>
            </a:endParaRPr>
          </a:p>
        </p:txBody>
      </p:sp>
      <p:sp>
        <p:nvSpPr>
          <p:cNvPr id="7" name="Rounded Rectangle 11">
            <a:extLst>
              <a:ext uri="{FF2B5EF4-FFF2-40B4-BE49-F238E27FC236}">
                <a16:creationId xmlns:a16="http://schemas.microsoft.com/office/drawing/2014/main" id="{9B931AA2-4AA9-4ADE-A169-CB15C10A0B74}"/>
              </a:ext>
            </a:extLst>
          </p:cNvPr>
          <p:cNvSpPr/>
          <p:nvPr/>
        </p:nvSpPr>
        <p:spPr>
          <a:xfrm>
            <a:off x="11069417" y="247047"/>
            <a:ext cx="889782" cy="39600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9" name="Group 8">
            <a:extLst>
              <a:ext uri="{FF2B5EF4-FFF2-40B4-BE49-F238E27FC236}">
                <a16:creationId xmlns:a16="http://schemas.microsoft.com/office/drawing/2014/main" id="{0D3AB66A-FCEE-4988-9D3E-6BD018E8DFD7}"/>
              </a:ext>
            </a:extLst>
          </p:cNvPr>
          <p:cNvGrpSpPr/>
          <p:nvPr/>
        </p:nvGrpSpPr>
        <p:grpSpPr>
          <a:xfrm>
            <a:off x="-303699" y="1845649"/>
            <a:ext cx="14065106" cy="1200329"/>
            <a:chOff x="96804" y="1780721"/>
            <a:chExt cx="11994482" cy="1382485"/>
          </a:xfrm>
        </p:grpSpPr>
        <p:sp>
          <p:nvSpPr>
            <p:cNvPr id="10" name="TextBox 9">
              <a:extLst>
                <a:ext uri="{FF2B5EF4-FFF2-40B4-BE49-F238E27FC236}">
                  <a16:creationId xmlns:a16="http://schemas.microsoft.com/office/drawing/2014/main" id="{56503945-40F6-4AE8-B2B7-B3462CADB68A}"/>
                </a:ext>
              </a:extLst>
            </p:cNvPr>
            <p:cNvSpPr txBox="1"/>
            <p:nvPr/>
          </p:nvSpPr>
          <p:spPr>
            <a:xfrm>
              <a:off x="2373086" y="1780721"/>
              <a:ext cx="7609114" cy="1382485"/>
            </a:xfrm>
            <a:prstGeom prst="rect">
              <a:avLst/>
            </a:prstGeom>
            <a:solidFill>
              <a:schemeClr val="bg1"/>
            </a:solidFill>
            <a:ln w="19050">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1612D4A-FBFC-4A14-8CA7-A0C63D4C1955}"/>
                </a:ext>
              </a:extLst>
            </p:cNvPr>
            <p:cNvSpPr txBox="1"/>
            <p:nvPr/>
          </p:nvSpPr>
          <p:spPr>
            <a:xfrm>
              <a:off x="255650" y="2523517"/>
              <a:ext cx="11835636" cy="6026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Freizeit</a:t>
              </a:r>
              <a:r>
                <a:rPr lang="en-GB" sz="2800" i="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camp </a:t>
              </a:r>
              <a:r>
                <a:rPr lang="en-GB" sz="2800" i="1"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für</a:t>
              </a:r>
              <a:r>
                <a:rPr lang="en-GB" sz="2800" i="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Kinder</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18336599-34EE-47FD-BC8A-06FED52D5FE7}"/>
                </a:ext>
              </a:extLst>
            </p:cNvPr>
            <p:cNvSpPr txBox="1"/>
            <p:nvPr/>
          </p:nvSpPr>
          <p:spPr>
            <a:xfrm>
              <a:off x="96804" y="1841321"/>
              <a:ext cx="11827286" cy="6735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Ferienhelfer</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innen</a:t>
              </a:r>
              <a:r>
                <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gesucht</a:t>
              </a:r>
              <a:endParaRPr kumimoji="0" lang="fr-FR"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sp>
        <p:nvSpPr>
          <p:cNvPr id="13" name="TextBox 12">
            <a:extLst>
              <a:ext uri="{FF2B5EF4-FFF2-40B4-BE49-F238E27FC236}">
                <a16:creationId xmlns:a16="http://schemas.microsoft.com/office/drawing/2014/main" id="{E16CDD6A-6C1D-4654-8BA9-48D88FD496E6}"/>
              </a:ext>
            </a:extLst>
          </p:cNvPr>
          <p:cNvSpPr txBox="1"/>
          <p:nvPr/>
        </p:nvSpPr>
        <p:spPr>
          <a:xfrm>
            <a:off x="2679158" y="1209472"/>
            <a:ext cx="8390259" cy="461665"/>
          </a:xfrm>
          <a:prstGeom prst="rect">
            <a:avLst/>
          </a:prstGeom>
          <a:solidFill>
            <a:schemeClr val="bg1"/>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interessante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Anzeig</a:t>
            </a:r>
            <a:r>
              <a:rPr lang="en-US" sz="2400" dirty="0">
                <a:solidFill>
                  <a:srgbClr val="4472C4">
                    <a:lumMod val="50000"/>
                  </a:srgbClr>
                </a:solidFill>
                <a:latin typeface="Century Gothic" panose="020F0302020204030204"/>
              </a:rPr>
              <a:t>e in der Schule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5" name="Picture 4" descr="A picture containing text, doll, vector graphics&#10;&#10;Description automatically generated">
            <a:extLst>
              <a:ext uri="{FF2B5EF4-FFF2-40B4-BE49-F238E27FC236}">
                <a16:creationId xmlns:a16="http://schemas.microsoft.com/office/drawing/2014/main" id="{B700D884-0C3A-4DC5-8086-62BA4FAEC8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5009" y="4957602"/>
            <a:ext cx="1954893" cy="1614657"/>
          </a:xfrm>
          <a:prstGeom prst="rect">
            <a:avLst/>
          </a:prstGeom>
        </p:spPr>
      </p:pic>
      <p:sp>
        <p:nvSpPr>
          <p:cNvPr id="15" name="TextBox 14">
            <a:extLst>
              <a:ext uri="{FF2B5EF4-FFF2-40B4-BE49-F238E27FC236}">
                <a16:creationId xmlns:a16="http://schemas.microsoft.com/office/drawing/2014/main" id="{D38C9FE2-6604-44CE-873C-275610CDACF3}"/>
              </a:ext>
            </a:extLst>
          </p:cNvPr>
          <p:cNvSpPr txBox="1"/>
          <p:nvPr/>
        </p:nvSpPr>
        <p:spPr>
          <a:xfrm>
            <a:off x="88358" y="3288594"/>
            <a:ext cx="5181600" cy="3046988"/>
          </a:xfrm>
          <a:prstGeom prst="rect">
            <a:avLst/>
          </a:prstGeom>
          <a:solidFill>
            <a:schemeClr val="bg1"/>
          </a:solidFill>
          <a:ln>
            <a:solidFill>
              <a:srgbClr val="115076"/>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Die USA und Deutschland </a:t>
            </a:r>
            <a:r>
              <a:rPr lang="en-US" sz="2400" dirty="0" err="1">
                <a:solidFill>
                  <a:srgbClr val="4472C4">
                    <a:lumMod val="50000"/>
                  </a:srgbClr>
                </a:solidFill>
                <a:latin typeface="Century Gothic" panose="020F0302020204030204"/>
              </a:rPr>
              <a:t>sind</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beide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Bundesstaat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mit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Bundesländern</a:t>
            </a:r>
            <a:r>
              <a:rPr lang="en-US" sz="2400" dirty="0">
                <a:solidFill>
                  <a:srgbClr val="4472C4">
                    <a:lumMod val="50000"/>
                  </a:srgbClr>
                </a:solidFill>
                <a:latin typeface="Century Gothic" panose="020F0302020204030204"/>
              </a:rPr>
              <a:t> (USA: 52, D: 16). </a:t>
            </a:r>
            <a:r>
              <a:rPr lang="en-US" sz="2400" dirty="0" err="1">
                <a:solidFill>
                  <a:srgbClr val="4472C4">
                    <a:lumMod val="50000"/>
                  </a:srgbClr>
                </a:solidFill>
                <a:latin typeface="Century Gothic" panose="020F0302020204030204"/>
              </a:rPr>
              <a:t>Viele</a:t>
            </a:r>
            <a:r>
              <a:rPr lang="en-US" sz="2400" dirty="0">
                <a:solidFill>
                  <a:srgbClr val="4472C4">
                    <a:lumMod val="50000"/>
                  </a:srgbClr>
                </a:solidFill>
                <a:latin typeface="Century Gothic" panose="020F0302020204030204"/>
              </a:rPr>
              <a:t> deutsche </a:t>
            </a:r>
            <a:r>
              <a:rPr lang="en-US" sz="2400" dirty="0" err="1">
                <a:solidFill>
                  <a:srgbClr val="4472C4">
                    <a:lumMod val="50000"/>
                  </a:srgbClr>
                </a:solidFill>
                <a:latin typeface="Century Gothic" panose="020F0302020204030204"/>
              </a:rPr>
              <a:t>Jugendliche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verbringen</a:t>
            </a:r>
            <a:r>
              <a:rPr lang="en-US" sz="2400" dirty="0">
                <a:solidFill>
                  <a:srgbClr val="4472C4">
                    <a:lumMod val="50000"/>
                  </a:srgbClr>
                </a:solidFill>
                <a:latin typeface="Century Gothic" panose="020F0302020204030204"/>
              </a:rPr>
              <a:t> gerne </a:t>
            </a:r>
            <a:r>
              <a:rPr lang="en-US" sz="2400" dirty="0" err="1">
                <a:solidFill>
                  <a:srgbClr val="4472C4">
                    <a:lumMod val="50000"/>
                  </a:srgbClr>
                </a:solidFill>
                <a:latin typeface="Century Gothic" panose="020F0302020204030204"/>
              </a:rPr>
              <a:t>einige</a:t>
            </a:r>
            <a:r>
              <a:rPr lang="en-US" sz="2400" dirty="0">
                <a:solidFill>
                  <a:srgbClr val="4472C4">
                    <a:lumMod val="50000"/>
                  </a:srgbClr>
                </a:solidFill>
                <a:latin typeface="Century Gothic" panose="020F0302020204030204"/>
              </a:rPr>
              <a:t> Zeit – </a:t>
            </a:r>
            <a:r>
              <a:rPr lang="en-US" sz="2400" dirty="0" err="1">
                <a:solidFill>
                  <a:srgbClr val="4472C4">
                    <a:lumMod val="50000"/>
                  </a:srgbClr>
                </a:solidFill>
                <a:latin typeface="Century Gothic" panose="020F0302020204030204"/>
              </a:rPr>
              <a:t>ein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paar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Monate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oder</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auch</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ein</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Jahr</a:t>
            </a:r>
            <a:r>
              <a:rPr lang="en-US" sz="2400" dirty="0">
                <a:solidFill>
                  <a:srgbClr val="4472C4">
                    <a:lumMod val="50000"/>
                  </a:srgbClr>
                </a:solidFill>
                <a:latin typeface="Century Gothic" panose="020F0302020204030204"/>
              </a:rPr>
              <a:t> – In den USA. Reisen und </a:t>
            </a:r>
            <a:r>
              <a:rPr lang="en-US" sz="2400" dirty="0" err="1">
                <a:solidFill>
                  <a:srgbClr val="4472C4">
                    <a:lumMod val="50000"/>
                  </a:srgbClr>
                </a:solidFill>
                <a:latin typeface="Century Gothic" panose="020F0302020204030204"/>
              </a:rPr>
              <a:t>eine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Sprache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lernen</a:t>
            </a:r>
            <a:r>
              <a:rPr lang="en-US" sz="2400" dirty="0">
                <a:solidFill>
                  <a:srgbClr val="4472C4">
                    <a:lumMod val="50000"/>
                  </a:srgbClr>
                </a:solidFill>
                <a:latin typeface="Century Gothic" panose="020F0302020204030204"/>
              </a:rPr>
              <a:t> – </a:t>
            </a:r>
            <a:r>
              <a:rPr lang="en-US" sz="2400" dirty="0" err="1">
                <a:solidFill>
                  <a:srgbClr val="4472C4">
                    <a:lumMod val="50000"/>
                  </a:srgbClr>
                </a:solidFill>
                <a:latin typeface="Century Gothic" panose="020F0302020204030204"/>
              </a:rPr>
              <a:t>klingt</a:t>
            </a:r>
            <a:r>
              <a:rPr lang="en-US" sz="2400" dirty="0">
                <a:solidFill>
                  <a:srgbClr val="4472C4">
                    <a:lumMod val="50000"/>
                  </a:srgbClr>
                </a:solidFill>
                <a:latin typeface="Century Gothic" panose="020F0302020204030204"/>
              </a:rPr>
              <a:t> gut, </a:t>
            </a:r>
            <a:r>
              <a:rPr lang="en-US" sz="2400" dirty="0" err="1">
                <a:solidFill>
                  <a:srgbClr val="4472C4">
                    <a:lumMod val="50000"/>
                  </a:srgbClr>
                </a:solidFill>
                <a:latin typeface="Century Gothic" panose="020F0302020204030204"/>
              </a:rPr>
              <a:t>oder</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6" name="Picture 8" descr="America, Flag, Landmark, Statue Of Liberty">
            <a:extLst>
              <a:ext uri="{FF2B5EF4-FFF2-40B4-BE49-F238E27FC236}">
                <a16:creationId xmlns:a16="http://schemas.microsoft.com/office/drawing/2014/main" id="{512953D4-92CB-40F9-BDC8-DA4CA422DA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55689" y="1713539"/>
            <a:ext cx="1728426" cy="3456852"/>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58F9E7DB-196A-4507-92F7-A38F008447F8}"/>
              </a:ext>
            </a:extLst>
          </p:cNvPr>
          <p:cNvSpPr/>
          <p:nvPr/>
        </p:nvSpPr>
        <p:spPr>
          <a:xfrm>
            <a:off x="40707" y="2236789"/>
            <a:ext cx="3540327" cy="960205"/>
          </a:xfrm>
          <a:prstGeom prst="wedgeRoundRectCallout">
            <a:avLst>
              <a:gd name="adj1" fmla="val 14099"/>
              <a:gd name="adj2" fmla="val 48807"/>
              <a:gd name="adj3" fmla="val 16667"/>
            </a:avLst>
          </a:prstGeom>
          <a:solidFill>
            <a:schemeClr val="accent1">
              <a:lumMod val="50000"/>
            </a:schemeClr>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der/die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Jugendliche</a:t>
            </a:r>
            <a:r>
              <a:rPr lang="en-GB" sz="2000" dirty="0">
                <a:solidFill>
                  <a:prstClr val="white"/>
                </a:solidFill>
              </a:rPr>
              <a:t> – adolescent, young person</a:t>
            </a:r>
            <a:br>
              <a:rPr lang="en-GB" sz="2000" dirty="0">
                <a:solidFill>
                  <a:prstClr val="white"/>
                </a:solidFill>
              </a:rPr>
            </a:br>
            <a:r>
              <a:rPr lang="en-GB" sz="2000" dirty="0" err="1">
                <a:solidFill>
                  <a:prstClr val="white"/>
                </a:solidFill>
              </a:rPr>
              <a:t>klingen</a:t>
            </a:r>
            <a:r>
              <a:rPr lang="en-GB" sz="2000" dirty="0">
                <a:solidFill>
                  <a:prstClr val="white"/>
                </a:solidFill>
              </a:rPr>
              <a:t> – to sound</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D2E059C9-B9CB-4854-A7D2-E0BE90353FD4}"/>
              </a:ext>
            </a:extLst>
          </p:cNvPr>
          <p:cNvSpPr/>
          <p:nvPr/>
        </p:nvSpPr>
        <p:spPr>
          <a:xfrm>
            <a:off x="9744563" y="5170391"/>
            <a:ext cx="2366770" cy="1200329"/>
          </a:xfrm>
          <a:prstGeom prst="wedgeRoundRectCallout">
            <a:avLst>
              <a:gd name="adj1" fmla="val -58006"/>
              <a:gd name="adj2" fmla="val -17020"/>
              <a:gd name="adj3" fmla="val 16667"/>
            </a:avLst>
          </a:prstGeom>
          <a:solidFill>
            <a:schemeClr val="accent1">
              <a:lumMod val="50000"/>
            </a:schemeClr>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Wenn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älter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bin,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möchte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ich so was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066912"/>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5" id="{3725901B-0E02-274F-9B7E-6D7C73D471C2}" vid="{99350C39-AFDF-6248-B95F-29A28823DE8C}"/>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966</TotalTime>
  <Words>10042</Words>
  <Application>Microsoft Office PowerPoint</Application>
  <PresentationFormat>Widescreen</PresentationFormat>
  <Paragraphs>1249</Paragraphs>
  <Slides>33</Slides>
  <Notes>33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33</vt:i4>
      </vt:variant>
    </vt:vector>
  </HeadingPairs>
  <TitlesOfParts>
    <vt:vector size="45" baseType="lpstr">
      <vt:lpstr>Arial</vt:lpstr>
      <vt:lpstr>Arial Rounded MT Bold</vt:lpstr>
      <vt:lpstr>Calibri</vt:lpstr>
      <vt:lpstr>Calibri Light</vt:lpstr>
      <vt:lpstr>Century Gothic</vt:lpstr>
      <vt:lpstr>Ink Free</vt:lpstr>
      <vt:lpstr>Wingdings 3</vt:lpstr>
      <vt:lpstr>1_Office Theme</vt:lpstr>
      <vt:lpstr>9_Office Theme</vt:lpstr>
      <vt:lpstr>2_Office Theme</vt:lpstr>
      <vt:lpstr>5_Office Theme</vt:lpstr>
      <vt:lpstr>Office Theme</vt:lpstr>
      <vt:lpstr>Was werden wir werden? </vt:lpstr>
      <vt:lpstr>Auftakt</vt:lpstr>
      <vt:lpstr>Auftakt</vt:lpstr>
      <vt:lpstr>Vokabeln</vt:lpstr>
      <vt:lpstr>Phonetik</vt:lpstr>
      <vt:lpstr>Was hast du vor?</vt:lpstr>
      <vt:lpstr>Mutti hat Gäste</vt:lpstr>
      <vt:lpstr>Adjektivendungen – R1 und R2</vt:lpstr>
      <vt:lpstr>Ein Ferienjob</vt:lpstr>
      <vt:lpstr>ein Traum</vt:lpstr>
      <vt:lpstr>das Futur</vt:lpstr>
      <vt:lpstr>Am Fitnesscamp [1/2]</vt:lpstr>
      <vt:lpstr>Am Fitnesscamp [2/2]</vt:lpstr>
      <vt:lpstr>Am Fitnesscamp</vt:lpstr>
      <vt:lpstr>Ein Brief von Mia</vt:lpstr>
      <vt:lpstr>Was werden wir werden? </vt:lpstr>
      <vt:lpstr>Phonetik</vt:lpstr>
      <vt:lpstr>Phonetik</vt:lpstr>
      <vt:lpstr>Phonetik</vt:lpstr>
      <vt:lpstr>Wortfamilie Arbeit</vt:lpstr>
      <vt:lpstr>Vokabeln</vt:lpstr>
      <vt:lpstr>das Futur</vt:lpstr>
      <vt:lpstr>Was sagt der Trainer?</vt:lpstr>
      <vt:lpstr>zu + infinitive</vt:lpstr>
      <vt:lpstr>Am letzten Tag [1/3]</vt:lpstr>
      <vt:lpstr>Am letzten Tag [2/3]</vt:lpstr>
      <vt:lpstr>Am letzten Tag [3/3]</vt:lpstr>
      <vt:lpstr>Was sind deine Zukunftspläne?</vt:lpstr>
      <vt:lpstr>Was sind deine Zukunftspläne?</vt:lpstr>
      <vt:lpstr>Was sind deine Zukunftspläne?</vt:lpstr>
      <vt:lpstr>Was sind deine Zukunftspläne?</vt:lpstr>
      <vt:lpstr>In der Zukunft</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Rachel Hawkes</cp:lastModifiedBy>
  <cp:revision>173</cp:revision>
  <dcterms:created xsi:type="dcterms:W3CDTF">2020-07-18T21:51:12Z</dcterms:created>
  <dcterms:modified xsi:type="dcterms:W3CDTF">2021-06-19T05:52:50Z</dcterms:modified>
</cp:coreProperties>
</file>