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 autoAdjust="0"/>
    <p:restoredTop sz="82587" autoAdjust="0"/>
  </p:normalViewPr>
  <p:slideViewPr>
    <p:cSldViewPr snapToGrid="0" showGuides="1">
      <p:cViewPr>
        <p:scale>
          <a:sx n="75" d="100"/>
          <a:sy n="75" d="100"/>
        </p:scale>
        <p:origin x="216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099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5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0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506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45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8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3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5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26/03/2021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34C6-D515-6C48-BE5E-A82403C2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15859"/>
            <a:ext cx="10515600" cy="348209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</a:rPr>
              <a:t>Spanish Y8 scheme of work overview</a:t>
            </a:r>
            <a:endParaRPr lang="en-US" sz="1600" dirty="0"/>
          </a:p>
        </p:txBody>
      </p:sp>
      <p:graphicFrame>
        <p:nvGraphicFramePr>
          <p:cNvPr id="4" name="Table 3" descr="showing the context, grammar, phonics and vocabularly covered in year 7 Spanish terms 1.1 and 1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15200"/>
              </p:ext>
            </p:extLst>
          </p:nvPr>
        </p:nvGraphicFramePr>
        <p:xfrm>
          <a:off x="194733" y="364068"/>
          <a:ext cx="11802533" cy="57850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events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in the past and present (travel)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Comparing past experiences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what people and places are like now vs in general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Comparing what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you and someone else (‘we’) do (news and media, parties and celebrations)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what people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do (at home)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what people can and must do 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Past tense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(preterite)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–ar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verbs in 1</a:t>
                      </a:r>
                      <a:r>
                        <a:rPr lang="en-GB" sz="105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105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for traits and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for state 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English and Spanish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question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formation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Present-tense –er verbs in 1</a:t>
                      </a:r>
                      <a:r>
                        <a:rPr lang="en-GB" sz="105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Present tense –ir verbs in 1</a:t>
                      </a:r>
                      <a:r>
                        <a:rPr lang="en-GB" sz="105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1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Subject pronouns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Present simple for ongoing/unfinished actions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Spanish syllables (consonant-vowel pairs)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Strong vowels [a], [e], [o]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Weak vowels [i], [u]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Final syllable stress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Penultimate syllable stress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Year 8, we focus explicitly on some common word patterns between Spanish and English. The words are high-frequency and often cognates or semi-cognates with English. 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Feminine nouns ending in –dad (e.g. realidad,</a:t>
                      </a:r>
                      <a:r>
                        <a:rPr lang="en-GB" sz="105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sociedad)</a:t>
                      </a:r>
                      <a:endParaRPr lang="en-GB" sz="105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1.2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events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in the past and present (at school)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events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in the past and present (free time activities)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how people feel in the present (feelings and emotions)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future plans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about what people do (work)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 tense (preterite)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–er and –ir verbs in 1</a:t>
                      </a:r>
                      <a:r>
                        <a:rPr lang="en-GB" sz="105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2</a:t>
                      </a:r>
                      <a:r>
                        <a:rPr lang="en-GB" sz="105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singular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Prenominal adjectives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 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DAR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1st and 3</a:t>
                      </a:r>
                      <a:r>
                        <a:rPr lang="en-GB" sz="105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 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3</a:t>
                      </a:r>
                      <a:r>
                        <a:rPr lang="en-GB" sz="105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Para + infinitive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present tense verbs</a:t>
                      </a:r>
                      <a:endParaRPr lang="en-GB" sz="105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28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final syllable stress with –er/-ir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the preterite (-í)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Ante-penultimate syllable stress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SSCs [L] and [LL]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‘hard C’ [CA], [CO], [CU]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[CU] + vowel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[CE], [CI]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‘de’ to link nouns (e.g.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partido de fútbol)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Nouns 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used with 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idiomatic ways (e.g. dar una vuelta, ir de paseo)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95388" y="6484858"/>
            <a:ext cx="2365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mtClean="0">
                <a:solidFill>
                  <a:schemeClr val="bg1"/>
                </a:solidFill>
                <a:latin typeface="Century Gothic" panose="020B0502020202020204" pitchFamily="34" charset="0"/>
              </a:rPr>
              <a:t>Date updated: 26.03.21</a:t>
            </a:r>
            <a:endParaRPr lang="en-GB" sz="14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C05E05-939D-904D-BD63-1B82DD62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166074"/>
            <a:ext cx="10515600" cy="273419"/>
          </a:xfrm>
        </p:spPr>
        <p:txBody>
          <a:bodyPr>
            <a:normAutofit/>
          </a:bodyPr>
          <a:lstStyle/>
          <a:p>
            <a:r>
              <a:rPr lang="en-GB" sz="1200" b="1" dirty="0">
                <a:solidFill>
                  <a:srgbClr val="1F4E79"/>
                </a:solidFill>
              </a:rPr>
              <a:t>Assessment</a:t>
            </a:r>
            <a:r>
              <a:rPr lang="en-GB" sz="1200" dirty="0">
                <a:solidFill>
                  <a:srgbClr val="1F4E79"/>
                </a:solidFill>
              </a:rPr>
              <a:t>: 1</a:t>
            </a:r>
            <a:r>
              <a:rPr lang="en-GB" sz="1200" baseline="30000" dirty="0">
                <a:solidFill>
                  <a:srgbClr val="1F4E79"/>
                </a:solidFill>
              </a:rPr>
              <a:t>st</a:t>
            </a:r>
            <a:r>
              <a:rPr lang="en-GB" sz="1200" dirty="0">
                <a:solidFill>
                  <a:srgbClr val="1F4E79"/>
                </a:solidFill>
              </a:rPr>
              <a:t> half spring term (Week 2.1.4). Separate phonics, vocabulary and grammar assessments. Total assessment time: 35 minutes.</a:t>
            </a:r>
            <a:endParaRPr lang="en-US" sz="1200" dirty="0"/>
          </a:p>
        </p:txBody>
      </p:sp>
      <p:graphicFrame>
        <p:nvGraphicFramePr>
          <p:cNvPr id="2" name="Table 1" descr="showing the context, grammar, phonics and vocabularly covered in year 7 Spanish terms 2.1 and 2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38647"/>
              </p:ext>
            </p:extLst>
          </p:nvPr>
        </p:nvGraphicFramePr>
        <p:xfrm>
          <a:off x="194733" y="439493"/>
          <a:ext cx="11802533" cy="56176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6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1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what people do (technology and social networks)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what different people did in the past (Free time activities)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Tallking about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the environment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you do for others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Routines and daily life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Past tense (preterite) –ar verbs in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Past tense (preterite) –er and –ir verbs in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Personal ‘a’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Reflexive ‘me’ and ‘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possessive adjectives ‘mi’, ‘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SSC [z] (alongside ‘soft C’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ce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], [ci])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SSC [que], [qui]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‘hard G’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ga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], [go],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‘soft G’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],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gi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(alongside [j])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question words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high-frequency regular –ar/-er/-ir verbs in new contexts.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</a:t>
                      </a:r>
                      <a:b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(-ar/-er/-ir verbs)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 new meanings of the verbs ‘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sacar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’, ‘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conocer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‘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2.2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 series of events (Narration)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giving and receiving (Birthdays)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how things make people feel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opinions about school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OVS 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 order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Direct object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pronouns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‘lo’, ‘la’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Indirect object pronouns (me, 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le)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Gustar-type verbs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777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 [n] and [ñ]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[v] and [b]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[r] and [rr], including the pronunciation of [r] in word-initial position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silent [h]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 knowledge of words from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range of word classes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Consolidate previously taught  vocabulary by using them for further practice of sound-symbol correspondences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1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61EB77-8CFA-7141-9A19-6A9B83D8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" y="5985981"/>
            <a:ext cx="11353800" cy="461665"/>
          </a:xfrm>
        </p:spPr>
        <p:txBody>
          <a:bodyPr>
            <a:normAutofit/>
          </a:bodyPr>
          <a:lstStyle/>
          <a:p>
            <a:r>
              <a:rPr lang="en-GB" sz="1200" b="1" dirty="0">
                <a:solidFill>
                  <a:srgbClr val="1F4E79"/>
                </a:solidFill>
              </a:rPr>
              <a:t>Assessment</a:t>
            </a:r>
            <a:r>
              <a:rPr lang="en-GB" sz="1200" dirty="0">
                <a:solidFill>
                  <a:srgbClr val="1F4E79"/>
                </a:solidFill>
              </a:rPr>
              <a:t>: Week 3.2.3  </a:t>
            </a:r>
            <a:br>
              <a:rPr lang="en-GB" sz="1200" dirty="0">
                <a:solidFill>
                  <a:srgbClr val="1F4E79"/>
                </a:solidFill>
              </a:rPr>
            </a:br>
            <a:r>
              <a:rPr lang="en-GB" sz="1200" dirty="0">
                <a:solidFill>
                  <a:srgbClr val="1F4E79"/>
                </a:solidFill>
              </a:rPr>
              <a:t>Separate phonics, vocabulary and grammar achievement tests. [45 minutes]. Proficiency tests [L,R,W,S]. [45 minutes]</a:t>
            </a:r>
            <a:endParaRPr lang="en-US" sz="1200" dirty="0"/>
          </a:p>
        </p:txBody>
      </p:sp>
      <p:graphicFrame>
        <p:nvGraphicFramePr>
          <p:cNvPr id="2" name="Table 1" descr="showing the context, grammar, phonics and vocabularly covered in year 7 Spanish terms 3.1 and 3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56656"/>
              </p:ext>
            </p:extLst>
          </p:nvPr>
        </p:nvGraphicFramePr>
        <p:xfrm>
          <a:off x="124117" y="135998"/>
          <a:ext cx="11802533" cy="58777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10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3.1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Visiting a Spanish speaking city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family members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how people feel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things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what people do and did (sport)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where people go and went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10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(es, son), adjective agreement, para + infinitive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adjectives ‘</a:t>
                      </a:r>
                      <a:r>
                        <a:rPr lang="en-GB" sz="110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and </a:t>
                      </a:r>
                      <a:r>
                        <a:rPr lang="en-GB" sz="1100" b="0" u="none" strike="noStrike" kern="1200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</a:t>
                      </a:r>
                      <a:r>
                        <a:rPr lang="en-GB" sz="1100" b="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nuestro’</a:t>
                      </a: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Comparatives ‘</a:t>
                      </a:r>
                      <a:r>
                        <a:rPr lang="en-GB" sz="110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más</a:t>
                      </a: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and ‘</a:t>
                      </a:r>
                      <a:r>
                        <a:rPr lang="en-GB" sz="110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menos</a:t>
                      </a: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Adjectives with comparative meaning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Demonstratives ‘</a:t>
                      </a:r>
                      <a:r>
                        <a:rPr lang="en-GB" sz="110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este</a:t>
                      </a:r>
                      <a:r>
                        <a:rPr lang="en-GB" sz="1100" b="0" u="none" strike="noStrike" kern="1200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</a:t>
                      </a:r>
                      <a:r>
                        <a:rPr lang="en-GB" sz="1100" b="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‘</a:t>
                      </a:r>
                      <a:r>
                        <a:rPr lang="en-GB" sz="1100" b="0" u="none" strike="noStrike" kern="1200" baseline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</a:t>
                      </a:r>
                      <a:r>
                        <a:rPr lang="en-GB" sz="1100" b="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’, ‘estos’, ‘estas’</a:t>
                      </a: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HACER</a:t>
                      </a: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past (preterite) in singular persons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past (preterite) in singular persons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Spelling changes</a:t>
                      </a: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with –ar verbs in 1</a:t>
                      </a:r>
                      <a:r>
                        <a:rPr lang="en-GB" sz="11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past (preterite) (-qué, -gué)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strong vowels</a:t>
                      </a: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[a], [e], [o]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weak vowels [i], [u]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final syllable stress (including regular verbs in the </a:t>
                      </a:r>
                      <a:r>
                        <a:rPr lang="en-GB" sz="11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preterite</a:t>
                      </a: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1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ce</a:t>
                      </a:r>
                      <a:r>
                        <a:rPr lang="en-GB" sz="11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], [ci] and [z]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 knowledge of numbers (21-30)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Consolidate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knowledge of adjectives by learning to use them in comparisons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3.2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Asking questions about what people did 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Learning about a famous Spanish speaking person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school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what is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happening now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</a:t>
                      </a:r>
                      <a:r>
                        <a:rPr lang="en-GB" sz="110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Hispanic traditions 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past and future trips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(-ar, -er, -ir verbs) in singular persons in past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(-ar, -er, -ir verbs) in plural persons in past and present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 continuous with –</a:t>
                      </a:r>
                      <a:r>
                        <a:rPr lang="en-GB" sz="110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 continuous with –ir/-er verbs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future plans with </a:t>
                      </a:r>
                      <a:r>
                        <a:rPr lang="en-GB" sz="1100" b="1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100" b="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[revisited]</a:t>
                      </a:r>
                      <a:endParaRPr lang="en-GB" sz="1100" b="1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penultimate syllable stress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ante-penultimate</a:t>
                      </a: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syllable stress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use of accent on singular vs plural nouns with final-syllable stress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spelling changes –qué and –gué in the preterite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a range of vocabulary</a:t>
                      </a:r>
                      <a:r>
                        <a:rPr lang="en-GB" sz="11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from Year 7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through work with a challenging text.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1103</Words>
  <Application>Microsoft Office PowerPoint</Application>
  <PresentationFormat>Widescreen</PresentationFormat>
  <Paragraphs>226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1_Office Theme</vt:lpstr>
      <vt:lpstr>Spanish Y8 scheme of work overview</vt:lpstr>
      <vt:lpstr>Assessment: 1st half spring term (Week 2.1.4). Separate phonics, vocabulary and grammar assessments. Total assessment time: 35 minutes.</vt:lpstr>
      <vt:lpstr>Assessment: Week 3.2.3   Separate phonics, vocabulary and grammar achievement tests. [45 minutes]. Proficiency tests [L,R,W,S]. [45 minutes]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Nicholas Avery</cp:lastModifiedBy>
  <cp:revision>35</cp:revision>
  <dcterms:created xsi:type="dcterms:W3CDTF">2019-12-19T07:11:52Z</dcterms:created>
  <dcterms:modified xsi:type="dcterms:W3CDTF">2021-03-26T07:33:33Z</dcterms:modified>
</cp:coreProperties>
</file>