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870" autoAdjust="0"/>
  </p:normalViewPr>
  <p:slideViewPr>
    <p:cSldViewPr snapToGrid="0" showGuides="1">
      <p:cViewPr varScale="1">
        <p:scale>
          <a:sx n="86" d="100"/>
          <a:sy n="86" d="100"/>
        </p:scale>
        <p:origin x="1416" y="78"/>
      </p:cViewPr>
      <p:guideLst>
        <p:guide orient="horz" pos="2160"/>
        <p:guide pos="3840"/>
      </p:guideLst>
    </p:cSldViewPr>
  </p:slid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14B3A-276E-4495-A39C-9ADE8769EB3D}" type="datetimeFigureOut">
              <a:rPr lang="en-GB" smtClean="0"/>
              <a:t>27/09/2019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EE5-D008-40C2-B0A2-2684CA012423}" type="slidenum">
              <a:rPr lang="en-GB" smtClean="0"/>
              <a:t>‹#›</a:t>
            </a:fld>
            <a:endParaRPr lang="en-GB"/>
          </a:p>
        </p:txBody>
      </p:sp>
    </p:spTree>
    <p:extLst>
      <p:ext uri="{BB962C8B-B14F-4D97-AF65-F5344CB8AC3E}">
        <p14:creationId xmlns:p14="http://schemas.microsoft.com/office/powerpoint/2010/main" val="283154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individual </a:t>
            </a:r>
            <a:r>
              <a:rPr lang="en-GB" b="1" baseline="0" dirty="0"/>
              <a:t>SSC ‘z’ </a:t>
            </a:r>
            <a:r>
              <a:rPr lang="en-GB" baseline="0" dirty="0"/>
              <a:t>and then present and practise the pronunciation of the </a:t>
            </a:r>
            <a:r>
              <a:rPr lang="en-GB" b="1" baseline="0" dirty="0"/>
              <a:t>source word ‘</a:t>
            </a:r>
            <a:r>
              <a:rPr lang="en-GB" b="1" baseline="0" dirty="0" err="1"/>
              <a:t>zug</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 possible gesture for this would be to mime wheels, holding your hands at your sides, elbows bent, forearms facing forwards in a right angle, and draw small circles with them, in the air (to denote the wheels of a train going round).</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67610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a:t>
            </a:r>
            <a:r>
              <a:rPr lang="en-GB" baseline="0" dirty="0" smtClean="0"/>
              <a:t> and elicit the pronunciation of the </a:t>
            </a:r>
            <a:r>
              <a:rPr lang="en-GB" b="1" baseline="0" dirty="0" smtClean="0"/>
              <a:t>individual SSC ‘Z’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Word frequency rankings (1 is the most common word in German): </a:t>
            </a:r>
            <a:br>
              <a:rPr lang="en-GB" baseline="0" dirty="0" smtClean="0"/>
            </a:br>
            <a:r>
              <a:rPr lang="en-GB" b="1" baseline="0" dirty="0" smtClean="0"/>
              <a:t>Zug </a:t>
            </a:r>
            <a:r>
              <a:rPr lang="en-GB" baseline="0" dirty="0" smtClean="0"/>
              <a:t>[613]; </a:t>
            </a:r>
            <a:r>
              <a:rPr lang="en-GB" b="1" baseline="0" dirty="0" smtClean="0"/>
              <a:t>Zimmer</a:t>
            </a:r>
            <a:r>
              <a:rPr lang="en-GB" b="0" baseline="0" dirty="0" smtClean="0"/>
              <a:t> [609]</a:t>
            </a:r>
            <a:r>
              <a:rPr lang="en-GB" baseline="0" dirty="0" smtClean="0"/>
              <a:t> </a:t>
            </a:r>
            <a:r>
              <a:rPr lang="en-GB" b="1" baseline="0" dirty="0" err="1" smtClean="0"/>
              <a:t>zehn</a:t>
            </a:r>
            <a:r>
              <a:rPr lang="en-GB" baseline="0" dirty="0" smtClean="0"/>
              <a:t> [314]; </a:t>
            </a:r>
            <a:r>
              <a:rPr lang="en-GB" b="1" baseline="0" dirty="0" err="1" smtClean="0"/>
              <a:t>Arzt</a:t>
            </a:r>
            <a:r>
              <a:rPr lang="en-GB" b="1" baseline="0" dirty="0" smtClean="0"/>
              <a:t> </a:t>
            </a:r>
            <a:r>
              <a:rPr lang="en-GB" baseline="0" dirty="0" smtClean="0"/>
              <a:t>[614]; </a:t>
            </a:r>
            <a:r>
              <a:rPr lang="en-GB" b="1" baseline="0" dirty="0" err="1" smtClean="0"/>
              <a:t>Platz</a:t>
            </a:r>
            <a:r>
              <a:rPr lang="en-GB" b="1" baseline="0" dirty="0" smtClean="0"/>
              <a:t> </a:t>
            </a:r>
            <a:r>
              <a:rPr lang="en-GB" baseline="0" dirty="0" smtClean="0"/>
              <a:t>[344]; </a:t>
            </a:r>
            <a:r>
              <a:rPr lang="en-GB" b="1" baseline="0" dirty="0" err="1" smtClean="0"/>
              <a:t>sitzen</a:t>
            </a:r>
            <a:r>
              <a:rPr lang="en-GB" b="1" baseline="0" dirty="0" smtClean="0"/>
              <a:t> </a:t>
            </a:r>
            <a:r>
              <a:rPr lang="en-GB" baseline="0" dirty="0" smtClean="0"/>
              <a:t>[261].</a:t>
            </a:r>
            <a:br>
              <a:rPr lang="en-GB" baseline="0" dirty="0" smtClean="0"/>
            </a:br>
            <a:r>
              <a:rPr lang="en-GB" i="1" dirty="0" smtClean="0"/>
              <a:t>Source:  Jones, R.L. &amp; </a:t>
            </a:r>
            <a:r>
              <a:rPr lang="en-GB" i="1" dirty="0" err="1" smtClean="0"/>
              <a:t>Tschirner</a:t>
            </a:r>
            <a:r>
              <a:rPr lang="en-GB" i="1" dirty="0" smtClean="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422208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pictures to focus on the SSC alone.</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2243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Without sound</a:t>
            </a:r>
            <a:r>
              <a:rPr lang="en-GB" baseline="0" dirty="0" smtClean="0"/>
              <a:t> to elicit the pronunciation.</a:t>
            </a:r>
            <a:endParaRPr lang="en-GB" i="1" dirty="0" smtClean="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0957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include</a:t>
            </a:r>
            <a:r>
              <a:rPr lang="en-GB" baseline="0" dirty="0" smtClean="0"/>
              <a:t> SSC cluster words from the first four weeks of the NCELP SOW.</a:t>
            </a:r>
            <a:br>
              <a:rPr lang="en-GB" baseline="0" dirty="0" smtClean="0"/>
            </a:br>
            <a:r>
              <a:rPr lang="en-GB" baseline="0" dirty="0" smtClean="0"/>
              <a:t>They have met the words ‘</a:t>
            </a:r>
            <a:r>
              <a:rPr lang="en-GB" baseline="0" dirty="0" err="1" smtClean="0"/>
              <a:t>lang</a:t>
            </a:r>
            <a:r>
              <a:rPr lang="en-GB" baseline="0" dirty="0" smtClean="0"/>
              <a:t>’ and ‘</a:t>
            </a:r>
            <a:r>
              <a:rPr lang="en-GB" baseline="0" dirty="0" err="1" smtClean="0"/>
              <a:t>kurz</a:t>
            </a:r>
            <a:r>
              <a:rPr lang="en-GB" baseline="0" dirty="0" smtClean="0"/>
              <a:t>’, previously. These can be re-introduced and modelled on the board, if required.</a:t>
            </a:r>
            <a:br>
              <a:rPr lang="en-GB" baseline="0" dirty="0" smtClean="0"/>
            </a:br>
            <a:r>
              <a:rPr lang="en-GB" dirty="0" smtClean="0"/>
              <a:t/>
            </a:r>
            <a:br>
              <a:rPr lang="en-GB" dirty="0" smtClean="0"/>
            </a:br>
            <a:r>
              <a:rPr lang="en-GB" dirty="0" smtClean="0"/>
              <a:t>Suggested</a:t>
            </a:r>
            <a:r>
              <a:rPr lang="en-GB" baseline="0" dirty="0" smtClean="0"/>
              <a:t> answers:</a:t>
            </a:r>
          </a:p>
          <a:p>
            <a:endParaRPr lang="en-GB" baseline="0" dirty="0" smtClean="0"/>
          </a:p>
          <a:p>
            <a:r>
              <a:rPr lang="en-GB" baseline="0" dirty="0" smtClean="0"/>
              <a:t>1. Tag – der ‘A’ </a:t>
            </a:r>
            <a:r>
              <a:rPr lang="en-GB" baseline="0" dirty="0" err="1" smtClean="0"/>
              <a:t>ist</a:t>
            </a:r>
            <a:r>
              <a:rPr lang="en-GB" baseline="0" dirty="0" smtClean="0"/>
              <a:t> </a:t>
            </a:r>
            <a:r>
              <a:rPr lang="en-GB" baseline="0" dirty="0" err="1" smtClean="0"/>
              <a:t>lang</a:t>
            </a:r>
            <a:r>
              <a:rPr lang="en-GB" baseline="0" dirty="0" smtClean="0"/>
              <a:t> / </a:t>
            </a:r>
            <a:r>
              <a:rPr lang="en-GB" baseline="0" dirty="0" err="1" smtClean="0"/>
              <a:t>nicht</a:t>
            </a:r>
            <a:r>
              <a:rPr lang="en-GB" baseline="0" dirty="0" smtClean="0"/>
              <a:t> </a:t>
            </a:r>
            <a:r>
              <a:rPr lang="en-GB" baseline="0" dirty="0" err="1" smtClean="0"/>
              <a:t>kurz</a:t>
            </a:r>
            <a:r>
              <a:rPr lang="en-GB" baseline="0" dirty="0" smtClean="0"/>
              <a:t>.</a:t>
            </a:r>
            <a:br>
              <a:rPr lang="en-GB" baseline="0" dirty="0" smtClean="0"/>
            </a:br>
            <a:r>
              <a:rPr lang="en-GB" baseline="0" dirty="0" smtClean="0"/>
              <a:t>2. </a:t>
            </a:r>
            <a:r>
              <a:rPr lang="en-GB" baseline="0" dirty="0" err="1" smtClean="0"/>
              <a:t>eng</a:t>
            </a:r>
            <a:r>
              <a:rPr lang="en-GB" baseline="0" dirty="0" smtClean="0"/>
              <a:t> – der ‘E’ </a:t>
            </a:r>
            <a:r>
              <a:rPr lang="en-GB" baseline="0" dirty="0" err="1" smtClean="0"/>
              <a:t>ist</a:t>
            </a:r>
            <a:r>
              <a:rPr lang="en-GB" baseline="0" dirty="0" smtClean="0"/>
              <a:t>  </a:t>
            </a:r>
            <a:r>
              <a:rPr lang="en-GB" baseline="0" dirty="0" err="1" smtClean="0"/>
              <a:t>kurz</a:t>
            </a:r>
            <a:r>
              <a:rPr lang="en-GB" baseline="0" dirty="0" smtClean="0"/>
              <a:t> / </a:t>
            </a:r>
            <a:r>
              <a:rPr lang="en-GB" baseline="0" dirty="0" err="1" smtClean="0"/>
              <a:t>nicht</a:t>
            </a:r>
            <a:r>
              <a:rPr lang="en-GB" baseline="0" dirty="0" smtClean="0"/>
              <a:t> lang.</a:t>
            </a:r>
            <a:br>
              <a:rPr lang="en-GB" baseline="0" dirty="0" smtClean="0"/>
            </a:br>
            <a:r>
              <a:rPr lang="en-GB" baseline="0" dirty="0" smtClean="0"/>
              <a:t>3. </a:t>
            </a:r>
            <a:r>
              <a:rPr lang="en-GB" baseline="0" dirty="0" err="1" smtClean="0"/>
              <a:t>geben</a:t>
            </a:r>
            <a:r>
              <a:rPr lang="en-GB" baseline="0" dirty="0" smtClean="0"/>
              <a:t> – der ‘E ‘ </a:t>
            </a:r>
            <a:r>
              <a:rPr lang="en-GB" baseline="0" dirty="0" err="1" smtClean="0"/>
              <a:t>ist</a:t>
            </a:r>
            <a:r>
              <a:rPr lang="en-GB" baseline="0" dirty="0" smtClean="0"/>
              <a:t> lang.</a:t>
            </a:r>
            <a:br>
              <a:rPr lang="en-GB" baseline="0" dirty="0" smtClean="0"/>
            </a:br>
            <a:r>
              <a:rPr lang="en-GB" baseline="0" dirty="0" smtClean="0"/>
              <a:t>4. Zug – der ‘U’ </a:t>
            </a:r>
            <a:r>
              <a:rPr lang="en-GB" baseline="0" dirty="0" err="1" smtClean="0"/>
              <a:t>ist</a:t>
            </a:r>
            <a:r>
              <a:rPr lang="en-GB" baseline="0" dirty="0" smtClean="0"/>
              <a:t> </a:t>
            </a:r>
            <a:r>
              <a:rPr lang="en-GB" baseline="0" dirty="0" err="1" smtClean="0"/>
              <a:t>lang</a:t>
            </a:r>
            <a:r>
              <a:rPr lang="en-GB" baseline="0" dirty="0" smtClean="0"/>
              <a:t> (this one is trickier because they have not explicitly practised the ‘U’ SSC but they have learnt all three words, so if able to pronounce them, they will hopefully notice that Zug has a longer sounding vowel, plus they have been introduced to the rules about long/short vowels in German.</a:t>
            </a:r>
            <a:br>
              <a:rPr lang="en-GB" baseline="0" dirty="0" smtClean="0"/>
            </a:br>
            <a:r>
              <a:rPr lang="en-GB" baseline="0" dirty="0" smtClean="0"/>
              <a:t>5. </a:t>
            </a:r>
            <a:r>
              <a:rPr lang="en-GB" baseline="0" dirty="0" err="1" smtClean="0"/>
              <a:t>zehn</a:t>
            </a:r>
            <a:r>
              <a:rPr lang="en-GB" baseline="0" dirty="0" smtClean="0"/>
              <a:t> – ‘EI’ </a:t>
            </a:r>
            <a:r>
              <a:rPr lang="en-GB" baseline="0" dirty="0" err="1" smtClean="0"/>
              <a:t>ist</a:t>
            </a:r>
            <a:r>
              <a:rPr lang="en-GB" baseline="0" dirty="0" smtClean="0"/>
              <a:t> </a:t>
            </a:r>
            <a:r>
              <a:rPr lang="en-GB" baseline="0" dirty="0" err="1" smtClean="0"/>
              <a:t>nicht</a:t>
            </a:r>
            <a:r>
              <a:rPr lang="en-GB" baseline="0" dirty="0" smtClean="0"/>
              <a:t> da. OR </a:t>
            </a:r>
            <a:r>
              <a:rPr lang="en-GB" baseline="0" dirty="0" err="1" smtClean="0"/>
              <a:t>ein</a:t>
            </a:r>
            <a:r>
              <a:rPr lang="en-GB" baseline="0" dirty="0" smtClean="0"/>
              <a:t> – das Wort </a:t>
            </a:r>
            <a:r>
              <a:rPr lang="en-GB" baseline="0" dirty="0" err="1" smtClean="0"/>
              <a:t>beginnt</a:t>
            </a:r>
            <a:r>
              <a:rPr lang="en-GB" baseline="0" dirty="0" smtClean="0"/>
              <a:t> </a:t>
            </a:r>
            <a:r>
              <a:rPr lang="en-GB" baseline="0" dirty="0" err="1" smtClean="0"/>
              <a:t>nicht</a:t>
            </a:r>
            <a:r>
              <a:rPr lang="en-GB" baseline="0" dirty="0" smtClean="0"/>
              <a:t> </a:t>
            </a:r>
            <a:r>
              <a:rPr lang="en-GB" baseline="0" dirty="0" err="1" smtClean="0"/>
              <a:t>mit</a:t>
            </a:r>
            <a:r>
              <a:rPr lang="en-GB" baseline="0" dirty="0" smtClean="0"/>
              <a:t> ‘Z’.</a:t>
            </a:r>
          </a:p>
          <a:p>
            <a:endParaRPr lang="en-GB" baseline="0" smtClean="0"/>
          </a:p>
          <a:p>
            <a:endParaRPr lang="en-GB" dirty="0" smtClean="0"/>
          </a:p>
        </p:txBody>
      </p:sp>
      <p:sp>
        <p:nvSpPr>
          <p:cNvPr id="4" name="Slide Number Placeholder 3"/>
          <p:cNvSpPr>
            <a:spLocks noGrp="1"/>
          </p:cNvSpPr>
          <p:nvPr>
            <p:ph type="sldNum" sz="quarter" idx="10"/>
          </p:nvPr>
        </p:nvSpPr>
        <p:spPr/>
        <p:txBody>
          <a:bodyPr/>
          <a:lstStyle/>
          <a:p>
            <a:fld id="{99E13EE5-D008-40C2-B0A2-2684CA012423}" type="slidenum">
              <a:rPr lang="en-GB" smtClean="0"/>
              <a:t>5</a:t>
            </a:fld>
            <a:endParaRPr lang="en-GB"/>
          </a:p>
        </p:txBody>
      </p:sp>
    </p:spTree>
    <p:extLst>
      <p:ext uri="{BB962C8B-B14F-4D97-AF65-F5344CB8AC3E}">
        <p14:creationId xmlns:p14="http://schemas.microsoft.com/office/powerpoint/2010/main" val="127261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709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279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11319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266752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91826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12217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23101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14290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26529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999631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8526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5196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5043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28700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274046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53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4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388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31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7940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23679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27/09/2019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2511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 by Steve Clarke</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137567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765032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audio" Target="../media/audio4.wav"/><Relationship Id="rId11" Type="http://schemas.openxmlformats.org/officeDocument/2006/relationships/image" Target="../media/image6.png"/><Relationship Id="rId5" Type="http://schemas.openxmlformats.org/officeDocument/2006/relationships/audio" Target="../media/audio3.wav"/><Relationship Id="rId15" Type="http://schemas.openxmlformats.org/officeDocument/2006/relationships/image" Target="../media/image10.png"/><Relationship Id="rId10" Type="http://schemas.openxmlformats.org/officeDocument/2006/relationships/image" Target="../media/image5.png"/><Relationship Id="rId19" Type="http://schemas.openxmlformats.org/officeDocument/2006/relationships/image" Target="../media/image14.jpe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14.jpe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5123" y="873824"/>
            <a:ext cx="6061753" cy="3415673"/>
          </a:xfrm>
          <a:prstGeom prst="rect">
            <a:avLst/>
          </a:prstGeom>
        </p:spPr>
      </p:pic>
      <p:sp>
        <p:nvSpPr>
          <p:cNvPr id="6" name="Rectangle 5"/>
          <p:cNvSpPr/>
          <p:nvPr/>
        </p:nvSpPr>
        <p:spPr>
          <a:xfrm>
            <a:off x="4513857" y="4289497"/>
            <a:ext cx="2895343" cy="1938992"/>
          </a:xfrm>
          <a:prstGeom prst="rect">
            <a:avLst/>
          </a:prstGeom>
        </p:spPr>
        <p:txBody>
          <a:bodyPr wrap="none">
            <a:spAutoFit/>
          </a:bodyPr>
          <a:lstStyle/>
          <a:p>
            <a:pPr algn="ctr"/>
            <a:r>
              <a:rPr lang="en-GB" sz="12000" dirty="0">
                <a:solidFill>
                  <a:srgbClr val="FFC000"/>
                </a:solidFill>
                <a:latin typeface="Century Gothic" panose="020B0502020202020204" pitchFamily="34" charset="0"/>
              </a:rPr>
              <a:t>Z</a:t>
            </a:r>
            <a:r>
              <a:rPr lang="en-GB" sz="12000" dirty="0">
                <a:solidFill>
                  <a:srgbClr val="002060"/>
                </a:solidFill>
                <a:latin typeface="Century Gothic" panose="020B0502020202020204" pitchFamily="34" charset="0"/>
              </a:rPr>
              <a:t>ug</a:t>
            </a:r>
          </a:p>
        </p:txBody>
      </p:sp>
      <p:sp>
        <p:nvSpPr>
          <p:cNvPr id="7" name="Rectangle 6"/>
          <p:cNvSpPr/>
          <p:nvPr/>
        </p:nvSpPr>
        <p:spPr>
          <a:xfrm>
            <a:off x="291424" y="-1019002"/>
            <a:ext cx="1600118" cy="3785652"/>
          </a:xfrm>
          <a:prstGeom prst="rect">
            <a:avLst/>
          </a:prstGeom>
        </p:spPr>
        <p:txBody>
          <a:bodyPr wrap="none">
            <a:spAutoFit/>
          </a:bodyPr>
          <a:lstStyle/>
          <a:p>
            <a:r>
              <a:rPr lang="en-GB" sz="24000" b="1" dirty="0">
                <a:solidFill>
                  <a:srgbClr val="FFCC00"/>
                </a:solidFill>
                <a:latin typeface="Century Gothic" panose="020B0502020202020204" pitchFamily="34" charset="0"/>
              </a:rPr>
              <a:t>z</a:t>
            </a:r>
            <a:endParaRPr lang="en-GB" sz="24000" b="1" dirty="0">
              <a:solidFill>
                <a:prstClr val="black"/>
              </a:solidFill>
              <a:latin typeface="Century Gothic" panose="020B0502020202020204" pitchFamily="34" charset="0"/>
            </a:endParaRPr>
          </a:p>
        </p:txBody>
      </p:sp>
      <p:sp>
        <p:nvSpPr>
          <p:cNvPr id="8" name="TextBox 7"/>
          <p:cNvSpPr txBox="1"/>
          <p:nvPr/>
        </p:nvSpPr>
        <p:spPr>
          <a:xfrm>
            <a:off x="70899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Steve Clarke / Rachel Hawkes</a:t>
            </a:r>
          </a:p>
        </p:txBody>
      </p:sp>
    </p:spTree>
    <p:extLst>
      <p:ext uri="{BB962C8B-B14F-4D97-AF65-F5344CB8AC3E}">
        <p14:creationId xmlns:p14="http://schemas.microsoft.com/office/powerpoint/2010/main" val="24972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z.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Zug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Zug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22777" y="1594459"/>
            <a:ext cx="3802879" cy="255919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a:solidFill>
                  <a:srgbClr val="FFCC00"/>
                </a:solidFill>
                <a:latin typeface="Century Gothic" panose="020B0502020202020204" pitchFamily="34" charset="0"/>
              </a:rPr>
              <a:t>Z</a:t>
            </a:r>
            <a:r>
              <a:rPr lang="en-GB" sz="8800" dirty="0">
                <a:solidFill>
                  <a:srgbClr val="002060"/>
                </a:solidFill>
                <a:latin typeface="Century Gothic" panose="020B0502020202020204" pitchFamily="34" charset="0"/>
              </a:rPr>
              <a:t>ug</a:t>
            </a:r>
          </a:p>
        </p:txBody>
      </p:sp>
      <p:sp>
        <p:nvSpPr>
          <p:cNvPr id="5" name="Rectangle 4"/>
          <p:cNvSpPr/>
          <p:nvPr/>
        </p:nvSpPr>
        <p:spPr>
          <a:xfrm>
            <a:off x="911719" y="600860"/>
            <a:ext cx="2611613" cy="923330"/>
          </a:xfrm>
          <a:prstGeom prst="rect">
            <a:avLst/>
          </a:prstGeom>
        </p:spPr>
        <p:txBody>
          <a:bodyPr wrap="none">
            <a:spAutoFit/>
          </a:bodyPr>
          <a:lstStyle/>
          <a:p>
            <a:pPr algn="ctr"/>
            <a:r>
              <a:rPr lang="en-GB" sz="5400" dirty="0">
                <a:solidFill>
                  <a:srgbClr val="FFCC00"/>
                </a:solidFill>
                <a:latin typeface="Century Gothic" panose="020B0502020202020204" pitchFamily="34" charset="0"/>
              </a:rPr>
              <a:t>Z</a:t>
            </a:r>
            <a:r>
              <a:rPr lang="en-GB" sz="5400" dirty="0">
                <a:solidFill>
                  <a:srgbClr val="002060"/>
                </a:solidFill>
                <a:latin typeface="Century Gothic" panose="020B0502020202020204" pitchFamily="34" charset="0"/>
              </a:rPr>
              <a:t>immer</a:t>
            </a:r>
          </a:p>
        </p:txBody>
      </p:sp>
      <p:sp>
        <p:nvSpPr>
          <p:cNvPr id="6" name="Rectangle 5"/>
          <p:cNvSpPr/>
          <p:nvPr/>
        </p:nvSpPr>
        <p:spPr>
          <a:xfrm>
            <a:off x="1401795" y="3146191"/>
            <a:ext cx="143500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Ar</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7" name="Rectangle 6"/>
          <p:cNvSpPr/>
          <p:nvPr/>
        </p:nvSpPr>
        <p:spPr>
          <a:xfrm>
            <a:off x="9187305" y="3254312"/>
            <a:ext cx="19928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sit</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en</a:t>
            </a:r>
            <a:endParaRPr lang="en-GB" sz="5400" i="1" dirty="0">
              <a:solidFill>
                <a:srgbClr val="002060"/>
              </a:solidFill>
              <a:latin typeface="Century Gothic" panose="020B0502020202020204" pitchFamily="34" charset="0"/>
            </a:endParaRPr>
          </a:p>
        </p:txBody>
      </p:sp>
      <p:sp>
        <p:nvSpPr>
          <p:cNvPr id="8" name="Rectangle 7"/>
          <p:cNvSpPr/>
          <p:nvPr/>
        </p:nvSpPr>
        <p:spPr>
          <a:xfrm>
            <a:off x="5224607" y="4178495"/>
            <a:ext cx="174278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Plat</a:t>
            </a:r>
            <a:r>
              <a:rPr lang="en-GB" sz="5400" dirty="0" err="1">
                <a:solidFill>
                  <a:srgbClr val="FFCC00"/>
                </a:solidFill>
                <a:latin typeface="Century Gothic" panose="020B0502020202020204" pitchFamily="34" charset="0"/>
              </a:rPr>
              <a:t>z</a:t>
            </a:r>
            <a:endParaRPr lang="en-GB" sz="5400" dirty="0">
              <a:solidFill>
                <a:srgbClr val="FFCC00"/>
              </a:solidFill>
              <a:latin typeface="Century Gothic" panose="020B0502020202020204" pitchFamily="34" charset="0"/>
            </a:endParaRPr>
          </a:p>
        </p:txBody>
      </p:sp>
      <p:sp>
        <p:nvSpPr>
          <p:cNvPr id="9" name="Rectangle 8"/>
          <p:cNvSpPr/>
          <p:nvPr/>
        </p:nvSpPr>
        <p:spPr>
          <a:xfrm>
            <a:off x="9282023" y="601738"/>
            <a:ext cx="1773242"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ehn</a:t>
            </a:r>
            <a:endParaRPr lang="en-GB" sz="5400" dirty="0">
              <a:solidFill>
                <a:srgbClr val="002060"/>
              </a:solidFill>
              <a:latin typeface="Century Gothic" panose="020B0502020202020204" pitchFamily="34"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6593" y="1533073"/>
            <a:ext cx="1841232" cy="1304206"/>
          </a:xfrm>
          <a:prstGeom prst="rect">
            <a:avLst/>
          </a:prstGeom>
        </p:spPr>
      </p:pic>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5242" y="4153650"/>
            <a:ext cx="1226946" cy="1677947"/>
          </a:xfrm>
          <a:prstGeom prst="rect">
            <a:avLst/>
          </a:prstGeom>
        </p:spPr>
      </p:pic>
      <p:grpSp>
        <p:nvGrpSpPr>
          <p:cNvPr id="22" name="Group 21"/>
          <p:cNvGrpSpPr/>
          <p:nvPr/>
        </p:nvGrpSpPr>
        <p:grpSpPr>
          <a:xfrm>
            <a:off x="9152414" y="1551427"/>
            <a:ext cx="1960522" cy="1351426"/>
            <a:chOff x="9152414" y="1551427"/>
            <a:chExt cx="1960522" cy="1351426"/>
          </a:xfrm>
        </p:grpSpPr>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52414" y="1551427"/>
              <a:ext cx="946683" cy="1351426"/>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83732" y="1551427"/>
              <a:ext cx="929204" cy="1327434"/>
            </a:xfrm>
            <a:prstGeom prst="rect">
              <a:avLst/>
            </a:prstGeom>
          </p:spPr>
        </p:pic>
      </p:gr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64939" y="4069521"/>
            <a:ext cx="743136" cy="2156552"/>
          </a:xfrm>
          <a:prstGeom prst="rect">
            <a:avLst/>
          </a:prstGeom>
        </p:spPr>
      </p:pic>
      <p:grpSp>
        <p:nvGrpSpPr>
          <p:cNvPr id="23" name="Group 22"/>
          <p:cNvGrpSpPr/>
          <p:nvPr/>
        </p:nvGrpSpPr>
        <p:grpSpPr>
          <a:xfrm>
            <a:off x="4855206" y="5062899"/>
            <a:ext cx="1998909" cy="1216716"/>
            <a:chOff x="4855206" y="5062899"/>
            <a:chExt cx="1998909" cy="1216716"/>
          </a:xfrm>
        </p:grpSpPr>
        <p:grpSp>
          <p:nvGrpSpPr>
            <p:cNvPr id="12" name="Group 11"/>
            <p:cNvGrpSpPr/>
            <p:nvPr/>
          </p:nvGrpSpPr>
          <p:grpSpPr>
            <a:xfrm>
              <a:off x="4855206" y="5101825"/>
              <a:ext cx="1103497" cy="1177790"/>
              <a:chOff x="1815157" y="3608524"/>
              <a:chExt cx="1989172" cy="1804621"/>
            </a:xfrm>
          </p:grpSpPr>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15157" y="4309154"/>
                <a:ext cx="1989172" cy="1103991"/>
              </a:xfrm>
              <a:prstGeom prst="rect">
                <a:avLst/>
              </a:prstGeom>
            </p:spPr>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95136" y="3608524"/>
                <a:ext cx="757452" cy="789012"/>
              </a:xfrm>
              <a:prstGeom prst="rect">
                <a:avLst/>
              </a:prstGeom>
            </p:spPr>
          </p:pic>
        </p:grpSp>
        <p:grpSp>
          <p:nvGrpSpPr>
            <p:cNvPr id="19" name="Group 18"/>
            <p:cNvGrpSpPr/>
            <p:nvPr/>
          </p:nvGrpSpPr>
          <p:grpSpPr>
            <a:xfrm>
              <a:off x="6308037" y="5062899"/>
              <a:ext cx="546078" cy="1216716"/>
              <a:chOff x="2073444" y="3240087"/>
              <a:chExt cx="935661" cy="2084745"/>
            </a:xfrm>
          </p:grpSpPr>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73444" y="3935306"/>
                <a:ext cx="935661" cy="1389526"/>
              </a:xfrm>
              <a:prstGeom prst="rect">
                <a:avLst/>
              </a:prstGeom>
            </p:spPr>
          </p:pic>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24837" y="3240087"/>
                <a:ext cx="581170" cy="662795"/>
              </a:xfrm>
              <a:prstGeom prst="rect">
                <a:avLst/>
              </a:prstGeom>
            </p:spPr>
          </p:pic>
        </p:grpSp>
      </p:grpSp>
      <p:pic>
        <p:nvPicPr>
          <p:cNvPr id="18" name="Picture 17"/>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8529" y="1783221"/>
            <a:ext cx="1970351" cy="1110252"/>
          </a:xfrm>
          <a:prstGeom prst="rect">
            <a:avLst/>
          </a:prstGeom>
        </p:spPr>
      </p:pic>
      <p:sp>
        <p:nvSpPr>
          <p:cNvPr id="20" name="TextBox 19"/>
          <p:cNvSpPr txBox="1"/>
          <p:nvPr/>
        </p:nvSpPr>
        <p:spPr>
          <a:xfrm>
            <a:off x="5430085" y="-35975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z</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1" name="TextBox 20"/>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7171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z.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Zug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Zimm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Zimm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6" name="zeh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subTnLst>
                                    <p:audio>
                                      <p:cMediaNode>
                                        <p:cTn display="0" masterRel="sameClick">
                                          <p:stCondLst>
                                            <p:cond evt="begin" delay="0">
                                              <p:tn val="33"/>
                                            </p:cond>
                                          </p:stCondLst>
                                          <p:endCondLst>
                                            <p:cond evt="onStopAudio" delay="0">
                                              <p:tgtEl>
                                                <p:sldTgt/>
                                              </p:tgtEl>
                                            </p:cond>
                                          </p:endCondLst>
                                        </p:cTn>
                                        <p:tgtEl>
                                          <p:sndTgt r:embed="rId6" name="zehn.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7" name="Arzt.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subTnLst>
                                    <p:audio>
                                      <p:cMediaNode>
                                        <p:cTn display="0" masterRel="sameClick">
                                          <p:stCondLst>
                                            <p:cond evt="begin" delay="0">
                                              <p:tn val="43"/>
                                            </p:cond>
                                          </p:stCondLst>
                                          <p:endCondLst>
                                            <p:cond evt="onStopAudio" delay="0">
                                              <p:tgtEl>
                                                <p:sldTgt/>
                                              </p:tgtEl>
                                            </p:cond>
                                          </p:endCondLst>
                                        </p:cTn>
                                        <p:tgtEl>
                                          <p:sndTgt r:embed="rId7" name="Arzt.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subTnLst>
                                    <p:audio>
                                      <p:cMediaNode>
                                        <p:cTn display="0" masterRel="sameClick">
                                          <p:stCondLst>
                                            <p:cond evt="begin" delay="0">
                                              <p:tn val="48"/>
                                            </p:cond>
                                          </p:stCondLst>
                                          <p:endCondLst>
                                            <p:cond evt="onStopAudio" delay="0">
                                              <p:tgtEl>
                                                <p:sldTgt/>
                                              </p:tgtEl>
                                            </p:cond>
                                          </p:endCondLst>
                                        </p:cTn>
                                        <p:tgtEl>
                                          <p:sndTgt r:embed="rId8" name="Platz.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subTnLst>
                                    <p:audio>
                                      <p:cMediaNode>
                                        <p:cTn display="0" masterRel="sameClick">
                                          <p:stCondLst>
                                            <p:cond evt="begin" delay="0">
                                              <p:tn val="53"/>
                                            </p:cond>
                                          </p:stCondLst>
                                          <p:endCondLst>
                                            <p:cond evt="onStopAudio" delay="0">
                                              <p:tgtEl>
                                                <p:sldTgt/>
                                              </p:tgtEl>
                                            </p:cond>
                                          </p:endCondLst>
                                        </p:cTn>
                                        <p:tgtEl>
                                          <p:sndTgt r:embed="rId8" name="Platz.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9" name="sitzen.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subTnLst>
                                    <p:audio>
                                      <p:cMediaNode>
                                        <p:cTn display="0" masterRel="sameClick">
                                          <p:stCondLst>
                                            <p:cond evt="begin" delay="0">
                                              <p:tn val="63"/>
                                            </p:cond>
                                          </p:stCondLst>
                                          <p:endCondLst>
                                            <p:cond evt="onStopAudio" delay="0">
                                              <p:tgtEl>
                                                <p:sldTgt/>
                                              </p:tgtEl>
                                            </p:cond>
                                          </p:endCondLst>
                                        </p:cTn>
                                        <p:tgtEl>
                                          <p:sndTgt r:embed="rId9" name="sitz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22777" y="1594459"/>
            <a:ext cx="3802879" cy="255919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a:solidFill>
                  <a:srgbClr val="FFCC00"/>
                </a:solidFill>
                <a:latin typeface="Century Gothic" panose="020B0502020202020204" pitchFamily="34" charset="0"/>
              </a:rPr>
              <a:t>Z</a:t>
            </a:r>
            <a:r>
              <a:rPr lang="en-GB" sz="8800" dirty="0">
                <a:solidFill>
                  <a:srgbClr val="002060"/>
                </a:solidFill>
                <a:latin typeface="Century Gothic" panose="020B0502020202020204" pitchFamily="34" charset="0"/>
              </a:rPr>
              <a:t>ug</a:t>
            </a:r>
          </a:p>
        </p:txBody>
      </p:sp>
      <p:sp>
        <p:nvSpPr>
          <p:cNvPr id="5" name="Rectangle 4"/>
          <p:cNvSpPr/>
          <p:nvPr/>
        </p:nvSpPr>
        <p:spPr>
          <a:xfrm>
            <a:off x="911719" y="600860"/>
            <a:ext cx="2611613" cy="923330"/>
          </a:xfrm>
          <a:prstGeom prst="rect">
            <a:avLst/>
          </a:prstGeom>
        </p:spPr>
        <p:txBody>
          <a:bodyPr wrap="none">
            <a:spAutoFit/>
          </a:bodyPr>
          <a:lstStyle/>
          <a:p>
            <a:pPr algn="ctr"/>
            <a:r>
              <a:rPr lang="en-GB" sz="5400" dirty="0">
                <a:solidFill>
                  <a:srgbClr val="FFCC00"/>
                </a:solidFill>
                <a:latin typeface="Century Gothic" panose="020B0502020202020204" pitchFamily="34" charset="0"/>
              </a:rPr>
              <a:t>Z</a:t>
            </a:r>
            <a:r>
              <a:rPr lang="en-GB" sz="5400" dirty="0">
                <a:solidFill>
                  <a:srgbClr val="002060"/>
                </a:solidFill>
                <a:latin typeface="Century Gothic" panose="020B0502020202020204" pitchFamily="34" charset="0"/>
              </a:rPr>
              <a:t>immer</a:t>
            </a:r>
          </a:p>
        </p:txBody>
      </p:sp>
      <p:sp>
        <p:nvSpPr>
          <p:cNvPr id="6" name="Rectangle 5"/>
          <p:cNvSpPr/>
          <p:nvPr/>
        </p:nvSpPr>
        <p:spPr>
          <a:xfrm>
            <a:off x="1401795" y="3146191"/>
            <a:ext cx="143500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Ar</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7" name="Rectangle 6"/>
          <p:cNvSpPr/>
          <p:nvPr/>
        </p:nvSpPr>
        <p:spPr>
          <a:xfrm>
            <a:off x="9187305" y="3254312"/>
            <a:ext cx="19928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sit</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en</a:t>
            </a:r>
            <a:endParaRPr lang="en-GB" sz="5400" i="1" dirty="0">
              <a:solidFill>
                <a:srgbClr val="002060"/>
              </a:solidFill>
              <a:latin typeface="Century Gothic" panose="020B0502020202020204" pitchFamily="34" charset="0"/>
            </a:endParaRPr>
          </a:p>
        </p:txBody>
      </p:sp>
      <p:sp>
        <p:nvSpPr>
          <p:cNvPr id="8" name="Rectangle 7"/>
          <p:cNvSpPr/>
          <p:nvPr/>
        </p:nvSpPr>
        <p:spPr>
          <a:xfrm>
            <a:off x="5224607" y="4178495"/>
            <a:ext cx="174278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Plat</a:t>
            </a:r>
            <a:r>
              <a:rPr lang="en-GB" sz="5400" dirty="0" err="1">
                <a:solidFill>
                  <a:srgbClr val="FFCC00"/>
                </a:solidFill>
                <a:latin typeface="Century Gothic" panose="020B0502020202020204" pitchFamily="34" charset="0"/>
              </a:rPr>
              <a:t>z</a:t>
            </a:r>
            <a:endParaRPr lang="en-GB" sz="5400" dirty="0">
              <a:solidFill>
                <a:srgbClr val="FFCC00"/>
              </a:solidFill>
              <a:latin typeface="Century Gothic" panose="020B0502020202020204" pitchFamily="34" charset="0"/>
            </a:endParaRPr>
          </a:p>
        </p:txBody>
      </p:sp>
      <p:sp>
        <p:nvSpPr>
          <p:cNvPr id="9" name="Rectangle 8"/>
          <p:cNvSpPr/>
          <p:nvPr/>
        </p:nvSpPr>
        <p:spPr>
          <a:xfrm>
            <a:off x="9282023" y="601738"/>
            <a:ext cx="1773242"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ehn</a:t>
            </a:r>
            <a:endParaRPr lang="en-GB" sz="5400" dirty="0">
              <a:solidFill>
                <a:srgbClr val="002060"/>
              </a:solidFill>
              <a:latin typeface="Century Gothic" panose="020B0502020202020204" pitchFamily="34" charset="0"/>
            </a:endParaRPr>
          </a:p>
        </p:txBody>
      </p:sp>
      <p:pic>
        <p:nvPicPr>
          <p:cNvPr id="18" name="Picture 1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8529" y="1783221"/>
            <a:ext cx="1970351" cy="1110252"/>
          </a:xfrm>
          <a:prstGeom prst="rect">
            <a:avLst/>
          </a:prstGeom>
        </p:spPr>
      </p:pic>
      <p:sp>
        <p:nvSpPr>
          <p:cNvPr id="20" name="TextBox 19"/>
          <p:cNvSpPr txBox="1"/>
          <p:nvPr/>
        </p:nvSpPr>
        <p:spPr>
          <a:xfrm>
            <a:off x="5430085" y="-35975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z</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1" name="TextBox 20"/>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33777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z.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Zug_sour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Zimm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zeh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Arzt.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8" name="Platz.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sitz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4222777" y="1594459"/>
            <a:ext cx="3802879" cy="2559191"/>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8800" dirty="0">
                <a:solidFill>
                  <a:srgbClr val="FFCC00"/>
                </a:solidFill>
                <a:latin typeface="Century Gothic" panose="020B0502020202020204" pitchFamily="34" charset="0"/>
              </a:rPr>
              <a:t>Z</a:t>
            </a:r>
            <a:r>
              <a:rPr lang="en-GB" sz="8800" dirty="0">
                <a:solidFill>
                  <a:srgbClr val="002060"/>
                </a:solidFill>
                <a:latin typeface="Century Gothic" panose="020B0502020202020204" pitchFamily="34" charset="0"/>
              </a:rPr>
              <a:t>ug</a:t>
            </a:r>
          </a:p>
        </p:txBody>
      </p:sp>
      <p:sp>
        <p:nvSpPr>
          <p:cNvPr id="5" name="Rectangle 4"/>
          <p:cNvSpPr/>
          <p:nvPr/>
        </p:nvSpPr>
        <p:spPr>
          <a:xfrm>
            <a:off x="911719" y="600860"/>
            <a:ext cx="2611613" cy="923330"/>
          </a:xfrm>
          <a:prstGeom prst="rect">
            <a:avLst/>
          </a:prstGeom>
        </p:spPr>
        <p:txBody>
          <a:bodyPr wrap="none">
            <a:spAutoFit/>
          </a:bodyPr>
          <a:lstStyle/>
          <a:p>
            <a:pPr algn="ctr"/>
            <a:r>
              <a:rPr lang="en-GB" sz="5400" dirty="0">
                <a:solidFill>
                  <a:srgbClr val="FFCC00"/>
                </a:solidFill>
                <a:latin typeface="Century Gothic" panose="020B0502020202020204" pitchFamily="34" charset="0"/>
              </a:rPr>
              <a:t>Z</a:t>
            </a:r>
            <a:r>
              <a:rPr lang="en-GB" sz="5400" dirty="0">
                <a:solidFill>
                  <a:srgbClr val="002060"/>
                </a:solidFill>
                <a:latin typeface="Century Gothic" panose="020B0502020202020204" pitchFamily="34" charset="0"/>
              </a:rPr>
              <a:t>immer</a:t>
            </a:r>
          </a:p>
        </p:txBody>
      </p:sp>
      <p:sp>
        <p:nvSpPr>
          <p:cNvPr id="6" name="Rectangle 5"/>
          <p:cNvSpPr/>
          <p:nvPr/>
        </p:nvSpPr>
        <p:spPr>
          <a:xfrm>
            <a:off x="1401795" y="3146191"/>
            <a:ext cx="1435008"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Ar</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t</a:t>
            </a:r>
            <a:endParaRPr lang="en-GB" sz="5400" dirty="0">
              <a:solidFill>
                <a:srgbClr val="002060"/>
              </a:solidFill>
              <a:latin typeface="Century Gothic" panose="020B0502020202020204" pitchFamily="34" charset="0"/>
            </a:endParaRPr>
          </a:p>
        </p:txBody>
      </p:sp>
      <p:sp>
        <p:nvSpPr>
          <p:cNvPr id="7" name="Rectangle 6"/>
          <p:cNvSpPr/>
          <p:nvPr/>
        </p:nvSpPr>
        <p:spPr>
          <a:xfrm>
            <a:off x="9152414" y="3169473"/>
            <a:ext cx="19928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sit</a:t>
            </a: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en</a:t>
            </a:r>
            <a:endParaRPr lang="en-GB" sz="5400" i="1" dirty="0">
              <a:solidFill>
                <a:srgbClr val="002060"/>
              </a:solidFill>
              <a:latin typeface="Century Gothic" panose="020B0502020202020204" pitchFamily="34" charset="0"/>
            </a:endParaRPr>
          </a:p>
        </p:txBody>
      </p:sp>
      <p:sp>
        <p:nvSpPr>
          <p:cNvPr id="8" name="Rectangle 7"/>
          <p:cNvSpPr/>
          <p:nvPr/>
        </p:nvSpPr>
        <p:spPr>
          <a:xfrm>
            <a:off x="5224607" y="4178495"/>
            <a:ext cx="1742785"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Plat</a:t>
            </a:r>
            <a:r>
              <a:rPr lang="en-GB" sz="5400" dirty="0" err="1">
                <a:solidFill>
                  <a:srgbClr val="FFCC00"/>
                </a:solidFill>
                <a:latin typeface="Century Gothic" panose="020B0502020202020204" pitchFamily="34" charset="0"/>
              </a:rPr>
              <a:t>z</a:t>
            </a:r>
            <a:endParaRPr lang="en-GB" sz="5400" dirty="0">
              <a:solidFill>
                <a:srgbClr val="FFCC00"/>
              </a:solidFill>
              <a:latin typeface="Century Gothic" panose="020B0502020202020204" pitchFamily="34" charset="0"/>
            </a:endParaRPr>
          </a:p>
        </p:txBody>
      </p:sp>
      <p:sp>
        <p:nvSpPr>
          <p:cNvPr id="9" name="Rectangle 8"/>
          <p:cNvSpPr/>
          <p:nvPr/>
        </p:nvSpPr>
        <p:spPr>
          <a:xfrm>
            <a:off x="9282023" y="601738"/>
            <a:ext cx="1773242" cy="923330"/>
          </a:xfrm>
          <a:prstGeom prst="rect">
            <a:avLst/>
          </a:prstGeom>
        </p:spPr>
        <p:txBody>
          <a:bodyPr wrap="none">
            <a:spAutoFit/>
          </a:bodyPr>
          <a:lstStyle/>
          <a:p>
            <a:pPr algn="ctr"/>
            <a:r>
              <a:rPr lang="en-GB" sz="5400" dirty="0" err="1">
                <a:solidFill>
                  <a:srgbClr val="FFCC00"/>
                </a:solidFill>
                <a:latin typeface="Century Gothic" panose="020B0502020202020204" pitchFamily="34" charset="0"/>
              </a:rPr>
              <a:t>z</a:t>
            </a:r>
            <a:r>
              <a:rPr lang="en-GB" sz="5400" dirty="0" err="1">
                <a:solidFill>
                  <a:srgbClr val="002060"/>
                </a:solidFill>
                <a:latin typeface="Century Gothic" panose="020B0502020202020204" pitchFamily="34" charset="0"/>
              </a:rPr>
              <a:t>ehn</a:t>
            </a:r>
            <a:endParaRPr lang="en-GB" sz="5400" dirty="0">
              <a:solidFill>
                <a:srgbClr val="002060"/>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593" y="1533073"/>
            <a:ext cx="1841232" cy="13042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5242" y="4153650"/>
            <a:ext cx="1226946" cy="1677947"/>
          </a:xfrm>
          <a:prstGeom prst="rect">
            <a:avLst/>
          </a:prstGeom>
        </p:spPr>
      </p:pic>
      <p:grpSp>
        <p:nvGrpSpPr>
          <p:cNvPr id="22" name="Group 21"/>
          <p:cNvGrpSpPr/>
          <p:nvPr/>
        </p:nvGrpSpPr>
        <p:grpSpPr>
          <a:xfrm>
            <a:off x="9152414" y="1551427"/>
            <a:ext cx="1960522" cy="1351426"/>
            <a:chOff x="9152414" y="1551427"/>
            <a:chExt cx="1960522" cy="1351426"/>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2414" y="1551427"/>
              <a:ext cx="946683" cy="135142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3732" y="1551427"/>
              <a:ext cx="929204" cy="1327434"/>
            </a:xfrm>
            <a:prstGeom prst="rect">
              <a:avLst/>
            </a:prstGeom>
          </p:spPr>
        </p:pic>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4939" y="4069521"/>
            <a:ext cx="743136" cy="2156552"/>
          </a:xfrm>
          <a:prstGeom prst="rect">
            <a:avLst/>
          </a:prstGeom>
        </p:spPr>
      </p:pic>
      <p:grpSp>
        <p:nvGrpSpPr>
          <p:cNvPr id="23" name="Group 22"/>
          <p:cNvGrpSpPr/>
          <p:nvPr/>
        </p:nvGrpSpPr>
        <p:grpSpPr>
          <a:xfrm>
            <a:off x="4855206" y="5062899"/>
            <a:ext cx="1998909" cy="1216716"/>
            <a:chOff x="4855206" y="5062899"/>
            <a:chExt cx="1998909" cy="1216716"/>
          </a:xfrm>
        </p:grpSpPr>
        <p:grpSp>
          <p:nvGrpSpPr>
            <p:cNvPr id="12" name="Group 11"/>
            <p:cNvGrpSpPr/>
            <p:nvPr/>
          </p:nvGrpSpPr>
          <p:grpSpPr>
            <a:xfrm>
              <a:off x="4855206" y="5101825"/>
              <a:ext cx="1103497" cy="1177790"/>
              <a:chOff x="1815157" y="3608524"/>
              <a:chExt cx="1989172" cy="1804621"/>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5157" y="4309154"/>
                <a:ext cx="1989172" cy="1103991"/>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5136" y="3608524"/>
                <a:ext cx="757452" cy="789012"/>
              </a:xfrm>
              <a:prstGeom prst="rect">
                <a:avLst/>
              </a:prstGeom>
            </p:spPr>
          </p:pic>
        </p:grpSp>
        <p:grpSp>
          <p:nvGrpSpPr>
            <p:cNvPr id="19" name="Group 18"/>
            <p:cNvGrpSpPr/>
            <p:nvPr/>
          </p:nvGrpSpPr>
          <p:grpSpPr>
            <a:xfrm>
              <a:off x="6308037" y="5062899"/>
              <a:ext cx="546078" cy="1216716"/>
              <a:chOff x="2073444" y="3240087"/>
              <a:chExt cx="935661" cy="2084745"/>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3444" y="3935306"/>
                <a:ext cx="935661" cy="1389526"/>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4837" y="3240087"/>
                <a:ext cx="581170" cy="662795"/>
              </a:xfrm>
              <a:prstGeom prst="rect">
                <a:avLst/>
              </a:prstGeom>
            </p:spPr>
          </p:pic>
        </p:grpSp>
      </p:grpSp>
      <p:pic>
        <p:nvPicPr>
          <p:cNvPr id="18" name="Picture 17"/>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8529" y="1783221"/>
            <a:ext cx="1970351" cy="1110252"/>
          </a:xfrm>
          <a:prstGeom prst="rect">
            <a:avLst/>
          </a:prstGeom>
        </p:spPr>
      </p:pic>
      <p:sp>
        <p:nvSpPr>
          <p:cNvPr id="20" name="TextBox 19"/>
          <p:cNvSpPr txBox="1"/>
          <p:nvPr/>
        </p:nvSpPr>
        <p:spPr>
          <a:xfrm>
            <a:off x="5430085" y="-359753"/>
            <a:ext cx="1340069" cy="1938992"/>
          </a:xfrm>
          <a:prstGeom prst="rect">
            <a:avLst/>
          </a:prstGeom>
          <a:noFill/>
        </p:spPr>
        <p:txBody>
          <a:bodyPr wrap="square" rtlCol="0">
            <a:spAutoFit/>
          </a:bodyPr>
          <a:lstStyle/>
          <a:p>
            <a:pPr algn="ctr"/>
            <a:r>
              <a:rPr lang="en-GB" sz="12000" b="1" dirty="0">
                <a:solidFill>
                  <a:srgbClr val="002060"/>
                </a:solidFill>
                <a:latin typeface="Century Gothic" panose="020B0502020202020204" pitchFamily="34" charset="0"/>
                <a:cs typeface="Calibri" panose="020F0502020204030204" pitchFamily="34" charset="0"/>
              </a:rPr>
              <a:t>z</a:t>
            </a:r>
            <a:endParaRPr lang="en-GB" sz="12000" b="1" dirty="0">
              <a:solidFill>
                <a:srgbClr val="002060"/>
              </a:solidFill>
              <a:latin typeface="Century Gothic" panose="020B0502020202020204" pitchFamily="34" charset="0"/>
              <a:cs typeface="Calibri" panose="020F0502020204030204" pitchFamily="34" charset="0"/>
            </a:endParaRPr>
          </a:p>
        </p:txBody>
      </p:sp>
      <p:sp>
        <p:nvSpPr>
          <p:cNvPr id="21" name="TextBox 20"/>
          <p:cNvSpPr txBox="1"/>
          <p:nvPr/>
        </p:nvSpPr>
        <p:spPr>
          <a:xfrm>
            <a:off x="8093786"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 </a:t>
            </a:r>
            <a:r>
              <a:rPr lang="en-GB" sz="1200" dirty="0">
                <a:solidFill>
                  <a:prstClr val="white"/>
                </a:solidFill>
                <a:latin typeface="Century Gothic" panose="020B0502020202020204" pitchFamily="34" charset="0"/>
              </a:rPr>
              <a:t>Rachel Hawkes</a:t>
            </a:r>
          </a:p>
        </p:txBody>
      </p:sp>
    </p:spTree>
    <p:extLst>
      <p:ext uri="{BB962C8B-B14F-4D97-AF65-F5344CB8AC3E}">
        <p14:creationId xmlns:p14="http://schemas.microsoft.com/office/powerpoint/2010/main" val="212725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733" y="237066"/>
            <a:ext cx="7315200" cy="461665"/>
          </a:xfrm>
          <a:prstGeom prst="rect">
            <a:avLst/>
          </a:prstGeom>
          <a:noFill/>
        </p:spPr>
        <p:txBody>
          <a:bodyPr wrap="square" rtlCol="0">
            <a:spAutoFit/>
          </a:bodyPr>
          <a:lstStyle/>
          <a:p>
            <a:r>
              <a:rPr lang="en-GB" sz="2400" dirty="0" smtClean="0">
                <a:solidFill>
                  <a:schemeClr val="accent5">
                    <a:lumMod val="50000"/>
                  </a:schemeClr>
                </a:solidFill>
                <a:latin typeface="Century Gothic" panose="020B0502020202020204" pitchFamily="34" charset="0"/>
              </a:rPr>
              <a:t>Was </a:t>
            </a:r>
            <a:r>
              <a:rPr lang="en-GB" sz="2400" dirty="0" err="1" smtClean="0">
                <a:solidFill>
                  <a:schemeClr val="accent5">
                    <a:lumMod val="50000"/>
                  </a:schemeClr>
                </a:solidFill>
                <a:latin typeface="Century Gothic" panose="020B0502020202020204" pitchFamily="34" charset="0"/>
              </a:rPr>
              <a:t>ist</a:t>
            </a:r>
            <a:r>
              <a:rPr lang="en-GB" sz="2400" dirty="0" smtClean="0">
                <a:solidFill>
                  <a:schemeClr val="accent5">
                    <a:lumMod val="50000"/>
                  </a:schemeClr>
                </a:solidFill>
                <a:latin typeface="Century Gothic" panose="020B0502020202020204" pitchFamily="34" charset="0"/>
              </a:rPr>
              <a:t> die </a:t>
            </a:r>
            <a:r>
              <a:rPr lang="en-GB" sz="2400" dirty="0" err="1" smtClean="0">
                <a:solidFill>
                  <a:schemeClr val="accent5">
                    <a:lumMod val="50000"/>
                  </a:schemeClr>
                </a:solidFill>
                <a:latin typeface="Century Gothic" panose="020B0502020202020204" pitchFamily="34" charset="0"/>
              </a:rPr>
              <a:t>Ausnahme</a:t>
            </a:r>
            <a:r>
              <a:rPr lang="en-GB" sz="2400" dirty="0" smtClean="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5" name="Action Button: Custom 4">
            <a:hlinkClick r:id="" action="ppaction://noaction" highlightClick="1">
              <a:snd r:embed="rId3" name="RadioQuiz_1.1.wav"/>
            </a:hlinkClick>
          </p:cNvPr>
          <p:cNvSpPr/>
          <p:nvPr/>
        </p:nvSpPr>
        <p:spPr>
          <a:xfrm>
            <a:off x="407252" y="980959"/>
            <a:ext cx="639752" cy="684346"/>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DAA520"/>
                </a:solidFill>
                <a:latin typeface="Century Gothic" panose="020B0502020202020204" pitchFamily="34" charset="0"/>
              </a:rPr>
              <a:t>1</a:t>
            </a:r>
            <a:endParaRPr lang="en-GB" sz="4800" b="1" dirty="0">
              <a:solidFill>
                <a:srgbClr val="DAA520"/>
              </a:solidFill>
              <a:latin typeface="Century Gothic" panose="020B0502020202020204" pitchFamily="34" charset="0"/>
            </a:endParaRPr>
          </a:p>
        </p:txBody>
      </p:sp>
      <p:sp>
        <p:nvSpPr>
          <p:cNvPr id="6" name="Action Button: Custom 5">
            <a:hlinkClick r:id="" action="ppaction://noaction" highlightClick="1">
              <a:snd r:embed="rId4" name="RadioQuiz_1.2.wav"/>
            </a:hlinkClick>
          </p:cNvPr>
          <p:cNvSpPr/>
          <p:nvPr/>
        </p:nvSpPr>
        <p:spPr>
          <a:xfrm>
            <a:off x="407252" y="1983560"/>
            <a:ext cx="639752" cy="684346"/>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DAA520"/>
                </a:solidFill>
                <a:latin typeface="Century Gothic" panose="020B0502020202020204" pitchFamily="34" charset="0"/>
              </a:rPr>
              <a:t>2</a:t>
            </a:r>
            <a:endParaRPr lang="en-GB" sz="4800" b="1" dirty="0">
              <a:solidFill>
                <a:srgbClr val="DAA520"/>
              </a:solidFill>
              <a:latin typeface="Century Gothic" panose="020B0502020202020204" pitchFamily="34" charset="0"/>
            </a:endParaRPr>
          </a:p>
        </p:txBody>
      </p:sp>
      <p:sp>
        <p:nvSpPr>
          <p:cNvPr id="7" name="Action Button: Custom 6">
            <a:hlinkClick r:id="" action="ppaction://noaction" highlightClick="1">
              <a:snd r:embed="rId5" name="RadioQuiz_1.3.wav"/>
            </a:hlinkClick>
          </p:cNvPr>
          <p:cNvSpPr/>
          <p:nvPr/>
        </p:nvSpPr>
        <p:spPr>
          <a:xfrm>
            <a:off x="407252" y="2986161"/>
            <a:ext cx="639752" cy="684346"/>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DAA520"/>
                </a:solidFill>
                <a:latin typeface="Century Gothic" panose="020B0502020202020204" pitchFamily="34" charset="0"/>
              </a:rPr>
              <a:t>3</a:t>
            </a:r>
            <a:endParaRPr lang="en-GB" sz="4800" b="1" dirty="0">
              <a:solidFill>
                <a:srgbClr val="DAA520"/>
              </a:solidFill>
              <a:latin typeface="Century Gothic" panose="020B0502020202020204" pitchFamily="34" charset="0"/>
            </a:endParaRPr>
          </a:p>
        </p:txBody>
      </p:sp>
      <p:sp>
        <p:nvSpPr>
          <p:cNvPr id="8" name="Action Button: Custom 7">
            <a:hlinkClick r:id="" action="ppaction://noaction" highlightClick="1">
              <a:snd r:embed="rId6" name="RadioQuiz_1.4.wav"/>
            </a:hlinkClick>
          </p:cNvPr>
          <p:cNvSpPr/>
          <p:nvPr/>
        </p:nvSpPr>
        <p:spPr>
          <a:xfrm>
            <a:off x="407252" y="4086748"/>
            <a:ext cx="639752" cy="684346"/>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DAA520"/>
                </a:solidFill>
                <a:latin typeface="Century Gothic" panose="020B0502020202020204" pitchFamily="34" charset="0"/>
              </a:rPr>
              <a:t>4</a:t>
            </a:r>
            <a:endParaRPr lang="en-GB" sz="4800" b="1" dirty="0">
              <a:solidFill>
                <a:srgbClr val="DAA520"/>
              </a:solidFill>
              <a:latin typeface="Century Gothic" panose="020B0502020202020204" pitchFamily="34" charset="0"/>
            </a:endParaRPr>
          </a:p>
        </p:txBody>
      </p:sp>
      <p:sp>
        <p:nvSpPr>
          <p:cNvPr id="10" name="Action Button: Custom 9">
            <a:hlinkClick r:id="" action="ppaction://noaction" highlightClick="1">
              <a:snd r:embed="rId6" name="RadioQuiz_1.4.wav"/>
            </a:hlinkClick>
          </p:cNvPr>
          <p:cNvSpPr/>
          <p:nvPr/>
        </p:nvSpPr>
        <p:spPr>
          <a:xfrm>
            <a:off x="407252" y="5187335"/>
            <a:ext cx="639752" cy="684346"/>
          </a:xfrm>
          <a:prstGeom prst="actionButtonBlank">
            <a:avLst/>
          </a:prstGeom>
          <a:solidFill>
            <a:srgbClr val="115076"/>
          </a:solidFill>
          <a:ln w="3810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rgbClr val="DAA520"/>
                </a:solidFill>
                <a:latin typeface="Century Gothic" panose="020B0502020202020204" pitchFamily="34" charset="0"/>
              </a:rPr>
              <a:t>5</a:t>
            </a:r>
            <a:endParaRPr lang="en-GB" sz="4800" b="1" dirty="0">
              <a:solidFill>
                <a:srgbClr val="DAA520"/>
              </a:solidFill>
              <a:latin typeface="Century Gothic" panose="020B0502020202020204" pitchFamily="34" charset="0"/>
            </a:endParaRPr>
          </a:p>
        </p:txBody>
      </p:sp>
      <p:sp>
        <p:nvSpPr>
          <p:cNvPr id="11" name="Rounded Rectangle 10"/>
          <p:cNvSpPr/>
          <p:nvPr/>
        </p:nvSpPr>
        <p:spPr>
          <a:xfrm>
            <a:off x="1261533" y="1084226"/>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Platz</a:t>
            </a:r>
            <a:endParaRPr lang="en-GB" sz="3600" dirty="0"/>
          </a:p>
        </p:txBody>
      </p:sp>
      <p:sp>
        <p:nvSpPr>
          <p:cNvPr id="12" name="Rounded Rectangle 11"/>
          <p:cNvSpPr/>
          <p:nvPr/>
        </p:nvSpPr>
        <p:spPr>
          <a:xfrm>
            <a:off x="3412067" y="1071689"/>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Tag</a:t>
            </a:r>
            <a:endParaRPr lang="en-GB" sz="3600" dirty="0"/>
          </a:p>
        </p:txBody>
      </p:sp>
      <p:sp>
        <p:nvSpPr>
          <p:cNvPr id="13" name="Rounded Rectangle 12"/>
          <p:cNvSpPr/>
          <p:nvPr/>
        </p:nvSpPr>
        <p:spPr>
          <a:xfrm>
            <a:off x="5647266" y="1066213"/>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Gast</a:t>
            </a:r>
            <a:endParaRPr lang="en-GB" sz="3600" dirty="0"/>
          </a:p>
        </p:txBody>
      </p:sp>
      <p:sp>
        <p:nvSpPr>
          <p:cNvPr id="14" name="Rounded Rectangle 13"/>
          <p:cNvSpPr/>
          <p:nvPr/>
        </p:nvSpPr>
        <p:spPr>
          <a:xfrm>
            <a:off x="1261533" y="2090159"/>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zehn</a:t>
            </a:r>
            <a:endParaRPr lang="en-GB" sz="3600" dirty="0"/>
          </a:p>
        </p:txBody>
      </p:sp>
      <p:sp>
        <p:nvSpPr>
          <p:cNvPr id="15" name="Rounded Rectangle 14"/>
          <p:cNvSpPr/>
          <p:nvPr/>
        </p:nvSpPr>
        <p:spPr>
          <a:xfrm>
            <a:off x="3412067" y="2090159"/>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Leben</a:t>
            </a:r>
            <a:endParaRPr lang="en-GB" sz="3600" dirty="0"/>
          </a:p>
        </p:txBody>
      </p:sp>
      <p:sp>
        <p:nvSpPr>
          <p:cNvPr id="16" name="Rounded Rectangle 15"/>
          <p:cNvSpPr/>
          <p:nvPr/>
        </p:nvSpPr>
        <p:spPr>
          <a:xfrm>
            <a:off x="5621039" y="2090159"/>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eng</a:t>
            </a:r>
            <a:endParaRPr lang="en-GB" sz="3600"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632" y="1066213"/>
            <a:ext cx="467934" cy="48743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8838" y="2090159"/>
            <a:ext cx="467934" cy="487431"/>
          </a:xfrm>
          <a:prstGeom prst="rect">
            <a:avLst/>
          </a:prstGeom>
        </p:spPr>
      </p:pic>
      <p:sp>
        <p:nvSpPr>
          <p:cNvPr id="19" name="Rounded Rectangle 18"/>
          <p:cNvSpPr/>
          <p:nvPr/>
        </p:nvSpPr>
        <p:spPr>
          <a:xfrm>
            <a:off x="1261533" y="3043575"/>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sitzen</a:t>
            </a:r>
            <a:endParaRPr lang="en-GB" sz="3600" dirty="0"/>
          </a:p>
        </p:txBody>
      </p:sp>
      <p:sp>
        <p:nvSpPr>
          <p:cNvPr id="20" name="Rounded Rectangle 19"/>
          <p:cNvSpPr/>
          <p:nvPr/>
        </p:nvSpPr>
        <p:spPr>
          <a:xfrm>
            <a:off x="3412067" y="3043575"/>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geben</a:t>
            </a:r>
            <a:endParaRPr lang="en-GB" sz="3600" dirty="0"/>
          </a:p>
        </p:txBody>
      </p:sp>
      <p:sp>
        <p:nvSpPr>
          <p:cNvPr id="21" name="Rounded Rectangle 20"/>
          <p:cNvSpPr/>
          <p:nvPr/>
        </p:nvSpPr>
        <p:spPr>
          <a:xfrm>
            <a:off x="5621039" y="3043575"/>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denken</a:t>
            </a:r>
            <a:endParaRPr lang="en-GB" sz="3600" dirty="0"/>
          </a:p>
        </p:txBody>
      </p:sp>
      <p:sp>
        <p:nvSpPr>
          <p:cNvPr id="22" name="Rounded Rectangle 21"/>
          <p:cNvSpPr/>
          <p:nvPr/>
        </p:nvSpPr>
        <p:spPr>
          <a:xfrm>
            <a:off x="1283836" y="4155741"/>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Ende</a:t>
            </a:r>
            <a:endParaRPr lang="en-GB" sz="3600" dirty="0"/>
          </a:p>
        </p:txBody>
      </p:sp>
      <p:sp>
        <p:nvSpPr>
          <p:cNvPr id="23" name="Rounded Rectangle 22"/>
          <p:cNvSpPr/>
          <p:nvPr/>
        </p:nvSpPr>
        <p:spPr>
          <a:xfrm>
            <a:off x="3434370" y="4155741"/>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Klasse</a:t>
            </a:r>
            <a:endParaRPr lang="en-GB" sz="3600" dirty="0"/>
          </a:p>
        </p:txBody>
      </p:sp>
      <p:sp>
        <p:nvSpPr>
          <p:cNvPr id="24" name="Rounded Rectangle 23"/>
          <p:cNvSpPr/>
          <p:nvPr/>
        </p:nvSpPr>
        <p:spPr>
          <a:xfrm>
            <a:off x="5643342" y="4155741"/>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Zug</a:t>
            </a:r>
            <a:endParaRPr lang="en-GB" sz="3600" dirty="0"/>
          </a:p>
        </p:txBody>
      </p:sp>
      <p:sp>
        <p:nvSpPr>
          <p:cNvPr id="25" name="Rounded Rectangle 24"/>
          <p:cNvSpPr/>
          <p:nvPr/>
        </p:nvSpPr>
        <p:spPr>
          <a:xfrm>
            <a:off x="1302423" y="5286844"/>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zehn</a:t>
            </a:r>
            <a:endParaRPr lang="en-GB" sz="3600" dirty="0"/>
          </a:p>
        </p:txBody>
      </p:sp>
      <p:sp>
        <p:nvSpPr>
          <p:cNvPr id="26" name="Rounded Rectangle 25"/>
          <p:cNvSpPr/>
          <p:nvPr/>
        </p:nvSpPr>
        <p:spPr>
          <a:xfrm>
            <a:off x="3452957" y="5286844"/>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ein</a:t>
            </a:r>
            <a:endParaRPr lang="en-GB" sz="3600" dirty="0"/>
          </a:p>
        </p:txBody>
      </p:sp>
      <p:sp>
        <p:nvSpPr>
          <p:cNvPr id="27" name="Rounded Rectangle 26"/>
          <p:cNvSpPr/>
          <p:nvPr/>
        </p:nvSpPr>
        <p:spPr>
          <a:xfrm>
            <a:off x="5661929" y="5286844"/>
            <a:ext cx="1845733" cy="513838"/>
          </a:xfrm>
          <a:prstGeom prst="roundRect">
            <a:avLst/>
          </a:prstGeom>
          <a:solidFill>
            <a:srgbClr val="11507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t>zwei</a:t>
            </a:r>
            <a:endParaRPr lang="en-GB" sz="3600" dirty="0"/>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1486" y="2977546"/>
            <a:ext cx="467934" cy="487431"/>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8838" y="4124455"/>
            <a:ext cx="467934" cy="487431"/>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2845" y="5244126"/>
            <a:ext cx="467934" cy="487431"/>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8997" y="5256361"/>
            <a:ext cx="467934" cy="487431"/>
          </a:xfrm>
          <a:prstGeom prst="rect">
            <a:avLst/>
          </a:prstGeom>
        </p:spPr>
      </p:pic>
    </p:spTree>
    <p:extLst>
      <p:ext uri="{BB962C8B-B14F-4D97-AF65-F5344CB8AC3E}">
        <p14:creationId xmlns:p14="http://schemas.microsoft.com/office/powerpoint/2010/main" val="40562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199</Words>
  <Application>Microsoft Office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cp:revision>
  <dcterms:created xsi:type="dcterms:W3CDTF">2019-09-27T14:02:33Z</dcterms:created>
  <dcterms:modified xsi:type="dcterms:W3CDTF">2019-09-27T14:28:55Z</dcterms:modified>
</cp:coreProperties>
</file>