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Lst>
  <p:notesMasterIdLst>
    <p:notesMasterId r:id="rId36"/>
  </p:notesMasterIdLst>
  <p:sldIdLst>
    <p:sldId id="258" r:id="rId4"/>
    <p:sldId id="313" r:id="rId5"/>
    <p:sldId id="637" r:id="rId6"/>
    <p:sldId id="638" r:id="rId7"/>
    <p:sldId id="324" r:id="rId8"/>
    <p:sldId id="639" r:id="rId9"/>
    <p:sldId id="627" r:id="rId10"/>
    <p:sldId id="654" r:id="rId11"/>
    <p:sldId id="631" r:id="rId12"/>
    <p:sldId id="673" r:id="rId13"/>
    <p:sldId id="317" r:id="rId14"/>
    <p:sldId id="651" r:id="rId15"/>
    <p:sldId id="672" r:id="rId16"/>
    <p:sldId id="503" r:id="rId17"/>
    <p:sldId id="662" r:id="rId18"/>
    <p:sldId id="632" r:id="rId19"/>
    <p:sldId id="647" r:id="rId20"/>
    <p:sldId id="648" r:id="rId21"/>
    <p:sldId id="649" r:id="rId22"/>
    <p:sldId id="663" r:id="rId23"/>
    <p:sldId id="633" r:id="rId24"/>
    <p:sldId id="650" r:id="rId25"/>
    <p:sldId id="636" r:id="rId26"/>
    <p:sldId id="319" r:id="rId27"/>
    <p:sldId id="666" r:id="rId28"/>
    <p:sldId id="664" r:id="rId29"/>
    <p:sldId id="660" r:id="rId30"/>
    <p:sldId id="674" r:id="rId31"/>
    <p:sldId id="675" r:id="rId32"/>
    <p:sldId id="448" r:id="rId33"/>
    <p:sldId id="354" r:id="rId34"/>
    <p:sldId id="32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Owen" initials="SO" lastIdx="15" clrIdx="0">
    <p:extLst>
      <p:ext uri="{19B8F6BF-5375-455C-9EA6-DF929625EA0E}">
        <p15:presenceInfo xmlns:p15="http://schemas.microsoft.com/office/powerpoint/2012/main" userId="Stephen Ow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EE6000"/>
    <a:srgbClr val="EAEFF7"/>
    <a:srgbClr val="D2DEEF"/>
    <a:srgbClr val="8D7649"/>
    <a:srgbClr val="A88D58"/>
    <a:srgbClr val="FF832F"/>
    <a:srgbClr val="E3EAFD"/>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80" autoAdjust="0"/>
    <p:restoredTop sz="82960" autoAdjust="0"/>
  </p:normalViewPr>
  <p:slideViewPr>
    <p:cSldViewPr snapToGrid="0">
      <p:cViewPr varScale="1">
        <p:scale>
          <a:sx n="88" d="100"/>
          <a:sy n="88" d="100"/>
        </p:scale>
        <p:origin x="1608" y="184"/>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howGuides="1">
      <p:cViewPr varScale="1">
        <p:scale>
          <a:sx n="56" d="100"/>
          <a:sy n="56" d="100"/>
        </p:scale>
        <p:origin x="2856"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09/07/2021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baseline="-25000" dirty="0">
                <a:solidFill>
                  <a:schemeClr val="tx1"/>
                </a:solidFill>
                <a:effectLst/>
                <a:latin typeface="+mn-lt"/>
                <a:ea typeface="+mn-ea"/>
                <a:cs typeface="+mn-cs"/>
              </a:rPr>
              <a:t>Artwork by </a:t>
            </a:r>
            <a:r>
              <a:rPr lang="en-CA" sz="1200" b="0" i="0" u="none" strike="noStrike" kern="1200" baseline="-25000" dirty="0" err="1">
                <a:solidFill>
                  <a:schemeClr val="tx1"/>
                </a:solidFill>
                <a:effectLst/>
                <a:latin typeface="+mn-lt"/>
                <a:ea typeface="+mn-ea"/>
                <a:cs typeface="+mn-cs"/>
              </a:rPr>
              <a:t>Chloé</a:t>
            </a:r>
            <a:r>
              <a:rPr lang="en-CA" sz="1200" b="0" i="0" u="none" strike="noStrike" kern="1200" baseline="-25000" dirty="0">
                <a:solidFill>
                  <a:schemeClr val="tx1"/>
                </a:solidFill>
                <a:effectLst/>
                <a:latin typeface="+mn-lt"/>
                <a:ea typeface="+mn-ea"/>
                <a:cs typeface="+mn-cs"/>
              </a:rPr>
              <a:t> </a:t>
            </a:r>
            <a:r>
              <a:rPr lang="en-CA" sz="1200" b="0" i="0" u="none" strike="noStrike" kern="1200" baseline="-25000" dirty="0" err="1">
                <a:solidFill>
                  <a:schemeClr val="tx1"/>
                </a:solidFill>
                <a:effectLst/>
                <a:latin typeface="+mn-lt"/>
                <a:ea typeface="+mn-ea"/>
                <a:cs typeface="+mn-cs"/>
              </a:rPr>
              <a:t>Motard</a:t>
            </a:r>
            <a:r>
              <a:rPr lang="en-CA" sz="1200" b="0" i="0" u="none" strike="noStrike" kern="1200" baseline="-250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25000" dirty="0"/>
              <a:t>Native teacher feedback provided by Sarah </a:t>
            </a:r>
            <a:r>
              <a:rPr lang="en-GB" b="0" baseline="-25000" dirty="0" err="1"/>
              <a:t>Brichory</a:t>
            </a:r>
            <a:r>
              <a:rPr lang="en-GB" b="0" baseline="-25000" dirty="0"/>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25000" dirty="0"/>
              <a:t>With thanks to Rachel Hawkes for her input on the lesson material.</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0" baseline="-2500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baseline="-25000" dirty="0"/>
              <a:t>Learning outcomes (lesson 1):</a:t>
            </a:r>
            <a:endParaRPr lang="en-GB" b="0"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25000" dirty="0"/>
              <a:t>Revision of phonics, vocabulary and grammar from terms 1.1, 1.2 and 2.1 with a selection of revisited Y7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25000" dirty="0"/>
              <a:t>Grammar features: </a:t>
            </a:r>
            <a:r>
              <a:rPr lang="en-GB" sz="1200" b="0" kern="1200" baseline="-25000" dirty="0" err="1">
                <a:solidFill>
                  <a:schemeClr val="tx1"/>
                </a:solidFill>
                <a:latin typeface="+mn-lt"/>
                <a:ea typeface="+mn-ea"/>
                <a:cs typeface="+mn-cs"/>
              </a:rPr>
              <a:t>ce</a:t>
            </a:r>
            <a:r>
              <a:rPr lang="en-GB" sz="1200" b="0" kern="1200" baseline="-25000" dirty="0">
                <a:solidFill>
                  <a:schemeClr val="tx1"/>
                </a:solidFill>
                <a:latin typeface="+mn-lt"/>
                <a:ea typeface="+mn-ea"/>
                <a:cs typeface="+mn-cs"/>
              </a:rPr>
              <a:t>(t)(</a:t>
            </a:r>
            <a:r>
              <a:rPr lang="en-GB" sz="1200" b="0" kern="1200" baseline="-25000" dirty="0" err="1">
                <a:solidFill>
                  <a:schemeClr val="tx1"/>
                </a:solidFill>
                <a:latin typeface="+mn-lt"/>
                <a:ea typeface="+mn-ea"/>
                <a:cs typeface="+mn-cs"/>
              </a:rPr>
              <a:t>te</a:t>
            </a:r>
            <a:r>
              <a:rPr lang="en-GB" sz="1200" b="0" kern="1200" baseline="-25000" dirty="0">
                <a:solidFill>
                  <a:schemeClr val="tx1"/>
                </a:solidFill>
                <a:latin typeface="+mn-lt"/>
                <a:ea typeface="+mn-ea"/>
                <a:cs typeface="+mn-cs"/>
              </a:rPr>
              <a:t>)/</a:t>
            </a:r>
            <a:r>
              <a:rPr lang="en-GB" sz="1200" b="0" kern="1200" baseline="-25000" dirty="0" err="1">
                <a:solidFill>
                  <a:schemeClr val="tx1"/>
                </a:solidFill>
                <a:latin typeface="+mn-lt"/>
                <a:ea typeface="+mn-ea"/>
                <a:cs typeface="+mn-cs"/>
              </a:rPr>
              <a:t>ces</a:t>
            </a:r>
            <a:r>
              <a:rPr lang="en-GB" sz="1200" b="0" kern="1200" baseline="-25000" dirty="0">
                <a:solidFill>
                  <a:schemeClr val="tx1"/>
                </a:solidFill>
                <a:latin typeface="+mn-lt"/>
                <a:ea typeface="+mn-ea"/>
                <a:cs typeface="+mn-cs"/>
              </a:rPr>
              <a:t>, present vs perfect (je, </a:t>
            </a:r>
            <a:r>
              <a:rPr lang="en-GB" sz="1200" b="0" kern="1200" baseline="-25000" dirty="0" err="1">
                <a:solidFill>
                  <a:schemeClr val="tx1"/>
                </a:solidFill>
                <a:latin typeface="+mn-lt"/>
                <a:ea typeface="+mn-ea"/>
                <a:cs typeface="+mn-cs"/>
              </a:rPr>
              <a:t>tu</a:t>
            </a:r>
            <a:r>
              <a:rPr lang="en-GB" sz="1200" b="0" kern="1200" baseline="-25000" dirty="0">
                <a:solidFill>
                  <a:schemeClr val="tx1"/>
                </a:solidFill>
                <a:latin typeface="+mn-lt"/>
                <a:ea typeface="+mn-ea"/>
                <a:cs typeface="+mn-cs"/>
              </a:rPr>
              <a:t>, il/</a:t>
            </a:r>
            <a:r>
              <a:rPr lang="en-GB" sz="1200" b="0" kern="1200" baseline="-25000" dirty="0" err="1">
                <a:solidFill>
                  <a:schemeClr val="tx1"/>
                </a:solidFill>
                <a:latin typeface="+mn-lt"/>
                <a:ea typeface="+mn-ea"/>
                <a:cs typeface="+mn-cs"/>
              </a:rPr>
              <a:t>elle</a:t>
            </a:r>
            <a:r>
              <a:rPr lang="en-GB" sz="1200" b="0" kern="1200" baseline="-25000" dirty="0">
                <a:solidFill>
                  <a:schemeClr val="tx1"/>
                </a:solidFill>
                <a:latin typeface="+mn-lt"/>
                <a:ea typeface="+mn-ea"/>
                <a:cs typeface="+mn-cs"/>
              </a:rPr>
              <a:t>), </a:t>
            </a:r>
            <a:r>
              <a:rPr lang="en-GB" sz="1200" b="0" i="1" kern="1200" baseline="-25000" dirty="0">
                <a:solidFill>
                  <a:schemeClr val="tx1"/>
                </a:solidFill>
                <a:latin typeface="+mn-lt"/>
                <a:ea typeface="+mn-ea"/>
                <a:cs typeface="+mn-cs"/>
              </a:rPr>
              <a:t>faire </a:t>
            </a:r>
            <a:r>
              <a:rPr lang="en-GB" sz="1200" b="0" i="0" kern="1200" baseline="-25000" dirty="0">
                <a:solidFill>
                  <a:schemeClr val="tx1"/>
                </a:solidFill>
                <a:latin typeface="+mn-lt"/>
                <a:ea typeface="+mn-ea"/>
                <a:cs typeface="+mn-cs"/>
              </a:rPr>
              <a:t>and </a:t>
            </a:r>
            <a:r>
              <a:rPr lang="en-GB" sz="1200" b="0" i="1" kern="1200" baseline="-25000" dirty="0" err="1">
                <a:solidFill>
                  <a:schemeClr val="tx1"/>
                </a:solidFill>
                <a:latin typeface="+mn-lt"/>
                <a:ea typeface="+mn-ea"/>
                <a:cs typeface="+mn-cs"/>
              </a:rPr>
              <a:t>jouer</a:t>
            </a:r>
            <a:r>
              <a:rPr lang="en-GB" sz="1200" b="0" i="1" kern="1200" baseline="-25000" dirty="0">
                <a:solidFill>
                  <a:schemeClr val="tx1"/>
                </a:solidFill>
                <a:latin typeface="+mn-lt"/>
                <a:ea typeface="+mn-ea"/>
                <a:cs typeface="+mn-cs"/>
              </a:rPr>
              <a:t> </a:t>
            </a:r>
            <a:r>
              <a:rPr lang="en-GB" sz="1200" b="0" i="0" kern="1200" baseline="-25000" dirty="0">
                <a:solidFill>
                  <a:schemeClr val="tx1"/>
                </a:solidFill>
                <a:latin typeface="+mn-lt"/>
                <a:ea typeface="+mn-ea"/>
                <a:cs typeface="+mn-cs"/>
              </a:rPr>
              <a:t>with </a:t>
            </a:r>
            <a:r>
              <a:rPr lang="en-US" b="0" i="1" baseline="-25000" dirty="0"/>
              <a:t>de</a:t>
            </a:r>
            <a:r>
              <a:rPr lang="en-US" b="0" baseline="-25000" dirty="0"/>
              <a:t> and</a:t>
            </a:r>
            <a:r>
              <a:rPr lang="en-US" b="0" i="1" baseline="-25000" dirty="0"/>
              <a:t> à, </a:t>
            </a:r>
            <a:r>
              <a:rPr lang="en-GB" sz="1200" b="0" kern="1200" baseline="-25000" dirty="0">
                <a:solidFill>
                  <a:schemeClr val="tx1"/>
                </a:solidFill>
                <a:latin typeface="+mn-lt"/>
                <a:ea typeface="+mn-ea"/>
                <a:cs typeface="+mn-cs"/>
              </a:rPr>
              <a:t>pronoun ‘on’, formal ‘</a:t>
            </a:r>
            <a:r>
              <a:rPr lang="en-GB" sz="1200" b="0" kern="1200" baseline="-25000" dirty="0" err="1">
                <a:solidFill>
                  <a:schemeClr val="tx1"/>
                </a:solidFill>
                <a:latin typeface="+mn-lt"/>
                <a:ea typeface="+mn-ea"/>
                <a:cs typeface="+mn-cs"/>
              </a:rPr>
              <a:t>vous</a:t>
            </a:r>
            <a:r>
              <a:rPr lang="en-GB" sz="1200" b="0" kern="1200" baseline="-25000" dirty="0">
                <a:solidFill>
                  <a:schemeClr val="tx1"/>
                </a:solidFill>
                <a:latin typeface="+mn-lt"/>
                <a:ea typeface="+mn-ea"/>
                <a:cs typeface="+mn-cs"/>
              </a:rPr>
              <a:t>’, forms of ‘de’, possessive adjectives, </a:t>
            </a:r>
            <a:r>
              <a:rPr lang="en-GB" sz="1200" b="0" kern="1200" baseline="-25000" dirty="0" err="1">
                <a:solidFill>
                  <a:schemeClr val="tx1"/>
                </a:solidFill>
                <a:latin typeface="+mn-lt"/>
                <a:ea typeface="+mn-ea"/>
                <a:cs typeface="+mn-cs"/>
              </a:rPr>
              <a:t>quel</a:t>
            </a:r>
            <a:r>
              <a:rPr lang="en-GB" sz="1200" b="0" kern="1200" baseline="-25000" dirty="0">
                <a:solidFill>
                  <a:schemeClr val="tx1"/>
                </a:solidFill>
                <a:latin typeface="+mn-lt"/>
                <a:ea typeface="+mn-ea"/>
                <a:cs typeface="+mn-cs"/>
              </a:rPr>
              <a:t>(le)(s), </a:t>
            </a:r>
            <a:r>
              <a:rPr lang="en-GB" b="0" baseline="-25000" dirty="0"/>
              <a:t>job titles</a:t>
            </a:r>
            <a:endParaRPr lang="en-GB" sz="1200" b="0" kern="1200" baseline="-250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Word </a:t>
            </a:r>
            <a:r>
              <a:rPr lang="fr-FR" sz="1800" b="1" baseline="-250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frequency</a:t>
            </a:r>
            <a:r>
              <a:rPr lang="fr-FR" sz="1800" b="1"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(1 </a:t>
            </a:r>
            <a:r>
              <a:rPr lang="fr-FR" sz="1800" b="1" baseline="-250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is</a:t>
            </a:r>
            <a:r>
              <a:rPr lang="fr-FR" sz="1800" b="1"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the </a:t>
            </a:r>
            <a:r>
              <a:rPr lang="fr-FR" sz="1800" b="1" baseline="-250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most</a:t>
            </a:r>
            <a:r>
              <a:rPr lang="fr-FR" sz="1800" b="1"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fr-FR" sz="1800" b="1" baseline="-250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frequent</a:t>
            </a:r>
            <a:r>
              <a:rPr lang="fr-FR" sz="1800" b="1"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fr-FR" sz="1800" b="1" baseline="-250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word</a:t>
            </a:r>
            <a:r>
              <a:rPr lang="fr-FR" sz="1800" b="1"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b="1" baseline="-250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Year</a:t>
            </a:r>
            <a:r>
              <a:rPr lang="fr-FR" sz="1800" b="1"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7 </a:t>
            </a:r>
            <a:r>
              <a:rPr lang="fr-FR" sz="1800" b="1" baseline="-250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revisit</a:t>
            </a:r>
            <a:r>
              <a:rPr lang="fr-FR" sz="1800" b="1"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fr-FR" sz="1800"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créer [332], faire, je fais, il fait, elle fait, nous faisons, vous faites, ils font, elles font [25], partager [527], passer [90], porter [105], trouver [83], acteur, actrice [1152], ami, amie [467], classe [778], chanteur, chanteuse [3251], chose [125], collège [2116], cuisine [2618], élève [1068], enfant [126], exercice1 [1290], famille [172], fenêtre [1604], fermer [757], fête [1490], frère [1043], film [848], lettre [480], liste [924], match [1906], maths [3438], médecin [1152], ménage [2326], mère [645], moderne [1239], modèle [958], musique [1139], père [569], poème [3031], poète [2307], professeur, professeure [1150], promenade [&gt;5000], salle [812], science [1114], sœur [1558], vie [132], amusant [4695], ouvert [897], de2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25000" dirty="0"/>
          </a:p>
          <a:p>
            <a:r>
              <a:rPr lang="en-CA" sz="1200" b="0" i="0" u="none" strike="noStrike" kern="1200" baseline="-25000" dirty="0">
                <a:solidFill>
                  <a:schemeClr val="tx1"/>
                </a:solidFill>
                <a:effectLst/>
                <a:latin typeface="+mn-lt"/>
                <a:ea typeface="+mn-ea"/>
                <a:cs typeface="+mn-cs"/>
              </a:rPr>
              <a:t>The frequency rankings for words that occur in this PowerPoint which have been</a:t>
            </a:r>
            <a:r>
              <a:rPr lang="en-CA" sz="1200" b="0" i="1" u="none" strike="noStrike" kern="1200" baseline="-25000" dirty="0">
                <a:solidFill>
                  <a:schemeClr val="tx1"/>
                </a:solidFill>
                <a:effectLst/>
                <a:latin typeface="+mn-lt"/>
                <a:ea typeface="+mn-ea"/>
                <a:cs typeface="+mn-cs"/>
              </a:rPr>
              <a:t> previously</a:t>
            </a:r>
            <a:r>
              <a:rPr lang="en-CA" sz="1200" b="0" i="0" u="none" strike="noStrike" kern="1200" baseline="-250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baseline="-25000" dirty="0">
                <a:solidFill>
                  <a:schemeClr val="tx1"/>
                </a:solidFill>
                <a:effectLst/>
                <a:latin typeface="+mn-lt"/>
                <a:ea typeface="+mn-ea"/>
                <a:cs typeface="+mn-cs"/>
              </a:rPr>
              <a:t>For any </a:t>
            </a:r>
            <a:r>
              <a:rPr lang="en-CA" sz="1200" b="0" i="1" u="none" strike="noStrike" kern="1200" baseline="-25000" dirty="0">
                <a:solidFill>
                  <a:schemeClr val="tx1"/>
                </a:solidFill>
                <a:effectLst/>
                <a:latin typeface="+mn-lt"/>
                <a:ea typeface="+mn-ea"/>
                <a:cs typeface="+mn-cs"/>
              </a:rPr>
              <a:t>other </a:t>
            </a:r>
            <a:r>
              <a:rPr lang="en-CA" sz="1200" b="0" i="0" u="none" strike="noStrike" kern="1200" baseline="-250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Timing: 5 minutes</a:t>
            </a:r>
          </a:p>
          <a:p>
            <a:endParaRPr lang="en-US" b="1" baseline="-25000" dirty="0"/>
          </a:p>
          <a:p>
            <a:r>
              <a:rPr lang="en-US" b="1" baseline="-25000" dirty="0"/>
              <a:t>Aim:</a:t>
            </a:r>
            <a:r>
              <a:rPr lang="en-US" b="0" baseline="-25000" dirty="0"/>
              <a:t> aural recognition </a:t>
            </a:r>
            <a:r>
              <a:rPr lang="en-GB" b="0" baseline="-25000" dirty="0"/>
              <a:t>of liaison after -t, -s, -on, -x, and connecting this with meaning (choice of nouns).</a:t>
            </a:r>
            <a:endParaRPr kumimoji="0" lang="en-GB" sz="1200" b="0" i="0" u="none" strike="noStrike" kern="1200" cap="none" spc="0" normalizeH="0" baseline="-25000" noProof="0" dirty="0">
              <a:ln>
                <a:noFill/>
              </a:ln>
              <a:solidFill>
                <a:prstClr val="white"/>
              </a:solidFill>
              <a:effectLst/>
              <a:uLnTx/>
              <a:uFillTx/>
              <a:latin typeface="Century Gothic" panose="020F0302020204030204"/>
              <a:ea typeface="+mn-ea"/>
              <a:cs typeface="+mn-cs"/>
            </a:endParaRPr>
          </a:p>
          <a:p>
            <a:endParaRPr lang="en-US" b="1" baseline="-25000" dirty="0"/>
          </a:p>
          <a:p>
            <a:r>
              <a:rPr lang="en-US" b="1" baseline="-25000" dirty="0"/>
              <a:t>Procedure:</a:t>
            </a:r>
          </a:p>
          <a:p>
            <a:pPr marL="0" indent="0">
              <a:buNone/>
            </a:pPr>
            <a:r>
              <a:rPr lang="en-US" b="0" baseline="-25000" dirty="0"/>
              <a:t>1. Teacher recaps the four sounds affected by liaison that students have encountered so far.</a:t>
            </a:r>
          </a:p>
          <a:p>
            <a:pPr marL="0" indent="0">
              <a:buNone/>
            </a:pPr>
            <a:r>
              <a:rPr lang="en-GB" b="0" baseline="-25000" dirty="0"/>
              <a:t>2. Click to hear a sentence with the noun obscured.</a:t>
            </a:r>
            <a:endParaRPr lang="en-US" b="0" i="1" baseline="-25000" dirty="0"/>
          </a:p>
          <a:p>
            <a:pPr marL="0" indent="0">
              <a:buNone/>
            </a:pPr>
            <a:r>
              <a:rPr lang="en-US" b="0" i="0" baseline="-25000" dirty="0"/>
              <a:t>3. Students focus on the sound they head before the beep and decide whether the think that word is entering into a liaison pattern or not (with lower-level classes, the teacher may wish to confirm whether or not this is the case before proceeding.</a:t>
            </a:r>
          </a:p>
          <a:p>
            <a:pPr marL="0" indent="0">
              <a:buNone/>
            </a:pPr>
            <a:r>
              <a:rPr lang="en-US" b="0" i="0" baseline="-25000" dirty="0"/>
              <a:t>4. Students then decide, based on the first letter of each noun, which word must complete the sentence.</a:t>
            </a:r>
            <a:endParaRPr lang="en-US" b="0" baseline="-25000" dirty="0"/>
          </a:p>
          <a:p>
            <a:r>
              <a:rPr lang="en-US" b="0" baseline="-25000" dirty="0"/>
              <a:t>5. Click to hear full sentence, with noun included.  After each answer, teachers elicit (chorally) the English meanings from students.</a:t>
            </a:r>
          </a:p>
          <a:p>
            <a:endParaRPr lang="en-US" b="0" baseline="-25000" dirty="0"/>
          </a:p>
          <a:p>
            <a:r>
              <a:rPr lang="en-US" b="1" baseline="-2500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1. </a:t>
            </a:r>
            <a:r>
              <a:rPr lang="en-US" b="0" baseline="-25000" dirty="0" err="1"/>
              <a:t>C’es</a:t>
            </a:r>
            <a:r>
              <a:rPr lang="en-US" b="1" baseline="-25000" dirty="0" err="1"/>
              <a:t>t</a:t>
            </a:r>
            <a:r>
              <a:rPr lang="en-US" b="0" baseline="-25000" dirty="0"/>
              <a:t> [</a:t>
            </a:r>
            <a:r>
              <a:rPr lang="en-US" b="0" baseline="-25000" dirty="0" err="1"/>
              <a:t>amusant</a:t>
            </a:r>
            <a:r>
              <a:rPr lang="en-US" b="0" baseline="-250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2. Nous </a:t>
            </a:r>
            <a:r>
              <a:rPr lang="en-US" b="0" baseline="-25000" dirty="0" err="1"/>
              <a:t>jouons</a:t>
            </a:r>
            <a:r>
              <a:rPr lang="en-US" b="0" baseline="-25000" dirty="0"/>
              <a:t> [dehors].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3. Je parle avec mo</a:t>
            </a:r>
            <a:r>
              <a:rPr lang="en-US" b="1" baseline="-25000" dirty="0"/>
              <a:t>n</a:t>
            </a:r>
            <a:r>
              <a:rPr lang="en-US" b="0" baseline="-25000" dirty="0"/>
              <a:t> [</a:t>
            </a:r>
            <a:r>
              <a:rPr lang="en-US" b="0" baseline="-25000" dirty="0" err="1"/>
              <a:t>ami</a:t>
            </a:r>
            <a:r>
              <a:rPr lang="en-US" b="0" baseline="-25000" dirty="0"/>
              <a:t>].</a:t>
            </a:r>
          </a:p>
          <a:p>
            <a:pPr marL="0" indent="0">
              <a:buNone/>
            </a:pPr>
            <a:r>
              <a:rPr lang="en-US" b="0" baseline="-25000" dirty="0"/>
              <a:t>4. Il y a deu</a:t>
            </a:r>
            <a:r>
              <a:rPr lang="en-US" b="1" baseline="-25000" dirty="0"/>
              <a:t>x</a:t>
            </a:r>
            <a:r>
              <a:rPr lang="en-US" b="0" baseline="-25000" dirty="0"/>
              <a:t> [</a:t>
            </a:r>
            <a:r>
              <a:rPr lang="en-US" b="0" baseline="-25000" dirty="0" err="1"/>
              <a:t>équipes</a:t>
            </a:r>
            <a:r>
              <a:rPr lang="en-US" b="0" baseline="-25000" dirty="0"/>
              <a:t>].</a:t>
            </a:r>
          </a:p>
          <a:p>
            <a:pPr marL="0" indent="0">
              <a:buNone/>
            </a:pPr>
            <a:r>
              <a:rPr lang="en-US" b="0" baseline="-25000" dirty="0"/>
              <a:t>5. Sophie passe du temps avec son [</a:t>
            </a:r>
            <a:r>
              <a:rPr lang="en-GB" sz="1200" b="0" baseline="-25000" dirty="0">
                <a:solidFill>
                  <a:schemeClr val="accent5">
                    <a:lumMod val="50000"/>
                  </a:schemeClr>
                </a:solidFill>
              </a:rPr>
              <a:t>frère]</a:t>
            </a:r>
            <a:r>
              <a:rPr lang="en-US" b="0" baseline="-25000" dirty="0"/>
              <a:t>.</a:t>
            </a:r>
          </a:p>
          <a:p>
            <a:pPr marL="0" indent="0">
              <a:buNone/>
            </a:pPr>
            <a:r>
              <a:rPr lang="en-US" b="0" baseline="-25000" dirty="0"/>
              <a:t>6. Nous </a:t>
            </a:r>
            <a:r>
              <a:rPr lang="en-US" b="0" baseline="-25000" dirty="0" err="1"/>
              <a:t>allons</a:t>
            </a:r>
            <a:r>
              <a:rPr lang="en-US" b="0" baseline="-25000" dirty="0"/>
              <a:t> aux [toilettes].</a:t>
            </a:r>
          </a:p>
          <a:p>
            <a:pPr marL="0" indent="0">
              <a:buNone/>
            </a:pPr>
            <a:r>
              <a:rPr lang="en-US" b="0" baseline="-25000" dirty="0"/>
              <a:t>7. “</a:t>
            </a:r>
            <a:r>
              <a:rPr lang="en-US" b="0" baseline="-25000" dirty="0" err="1"/>
              <a:t>Vou</a:t>
            </a:r>
            <a:r>
              <a:rPr lang="en-US" b="1" baseline="-25000" dirty="0" err="1"/>
              <a:t>s</a:t>
            </a:r>
            <a:r>
              <a:rPr lang="en-US" b="0" baseline="-25000" dirty="0"/>
              <a:t> [</a:t>
            </a:r>
            <a:r>
              <a:rPr lang="en-US" b="0" baseline="-25000" dirty="0" err="1"/>
              <a:t>avez</a:t>
            </a:r>
            <a:r>
              <a:rPr lang="en-US" b="0" baseline="-25000" dirty="0"/>
              <a:t>] cinq minutes” </a:t>
            </a:r>
            <a:r>
              <a:rPr lang="en-US" b="0" baseline="-25000" dirty="0" err="1"/>
              <a:t>dit</a:t>
            </a:r>
            <a:r>
              <a:rPr lang="en-US" b="0" baseline="-25000" dirty="0"/>
              <a:t> la </a:t>
            </a:r>
            <a:r>
              <a:rPr lang="en-US" b="0" baseline="-25000" dirty="0" err="1"/>
              <a:t>professeure</a:t>
            </a:r>
            <a:r>
              <a:rPr lang="en-US" b="0" baseline="-25000" dirty="0"/>
              <a:t>.</a:t>
            </a:r>
          </a:p>
          <a:p>
            <a:pPr marL="0" indent="0">
              <a:buNone/>
            </a:pPr>
            <a:r>
              <a:rPr lang="en-US" b="0" baseline="-25000" dirty="0"/>
              <a:t>8. </a:t>
            </a:r>
            <a:r>
              <a:rPr lang="en-US" b="0" baseline="-25000" dirty="0" err="1"/>
              <a:t>C’est</a:t>
            </a:r>
            <a:r>
              <a:rPr lang="en-US" b="0" baseline="-25000" dirty="0"/>
              <a:t> [la fin de la] pause.</a:t>
            </a:r>
          </a:p>
          <a:p>
            <a:endParaRPr lang="en-US" b="1"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cognate used (1 is the most frequent word in French): </a:t>
            </a:r>
            <a:br>
              <a:rPr lang="en-GB" baseline="-25000" dirty="0"/>
            </a:br>
            <a:r>
              <a:rPr lang="en-GB" baseline="-25000" dirty="0"/>
              <a:t>pause [2647], liaison [1968], fin [111], toilette [4215]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103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25000" noProof="0" dirty="0">
              <a:ln>
                <a:noFill/>
              </a:ln>
              <a:solidFill>
                <a:srgbClr val="4472C4">
                  <a:lumMod val="50000"/>
                </a:srgbClr>
              </a:solidFill>
              <a:effectLst/>
              <a:uLnTx/>
              <a:uFillTx/>
              <a:latin typeface="Century Gothic" panose="020F0302020204030204"/>
              <a:ea typeface="+mn-ea"/>
              <a:cs typeface="+mn-cs"/>
            </a:endParaRPr>
          </a:p>
          <a:p>
            <a:r>
              <a:rPr lang="en-US" b="1" baseline="-25000" dirty="0"/>
              <a:t>Aim: </a:t>
            </a:r>
            <a:r>
              <a:rPr lang="en-US" b="0" baseline="-25000" dirty="0"/>
              <a:t>To revise knowledge of masculine and feminine noun formation through known words and to apply it to unknown words.</a:t>
            </a:r>
          </a:p>
          <a:p>
            <a:endParaRPr lang="en-US" b="1" baseline="-25000" dirty="0"/>
          </a:p>
          <a:p>
            <a:r>
              <a:rPr lang="en-US" b="1" baseline="-25000" dirty="0"/>
              <a:t>Procedure:</a:t>
            </a:r>
          </a:p>
          <a:p>
            <a:r>
              <a:rPr lang="en-US" b="0" baseline="-25000" dirty="0"/>
              <a:t>1. Begin with a recap of known patterns form changing masculine nouns into feminine. These are: 1) article change only, 2)+e, 3) </a:t>
            </a:r>
            <a:r>
              <a:rPr lang="en-US" b="0" baseline="-25000" dirty="0" err="1"/>
              <a:t>eur</a:t>
            </a:r>
            <a:r>
              <a:rPr lang="en-US" b="0" baseline="-25000" dirty="0"/>
              <a:t> -&gt; rice (with the exception of </a:t>
            </a:r>
            <a:r>
              <a:rPr lang="en-US" b="0" i="1" baseline="-25000" dirty="0"/>
              <a:t>chanteur/chanteuse</a:t>
            </a:r>
            <a:r>
              <a:rPr lang="en-US" b="0" i="0" baseline="-25000" dirty="0"/>
              <a:t>).</a:t>
            </a:r>
            <a:endParaRPr lang="en-US" b="0" baseline="-25000" dirty="0"/>
          </a:p>
          <a:p>
            <a:r>
              <a:rPr lang="en-US" b="0" baseline="-25000" dirty="0"/>
              <a:t>2. Students write the masculine form of the feminine versions of job titles shown and vice versa, using their knowledge of masculine and feminine noun patterns to inform their choices.</a:t>
            </a:r>
          </a:p>
          <a:p>
            <a:r>
              <a:rPr lang="en-US" b="0" baseline="-25000" dirty="0"/>
              <a:t>3. Click to reveal the correct answers one by one.</a:t>
            </a:r>
          </a:p>
          <a:p>
            <a:endParaRPr lang="en-US" b="0"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unknown words (1 is the most frequent word in French): </a:t>
            </a:r>
            <a:endParaRPr lang="en-GB" b="0"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25000" dirty="0" err="1"/>
              <a:t>dessinateur</a:t>
            </a:r>
            <a:r>
              <a:rPr lang="en-GB" b="0" baseline="-25000" dirty="0"/>
              <a:t>, </a:t>
            </a:r>
            <a:r>
              <a:rPr lang="en-GB" b="0" baseline="-25000" dirty="0" err="1"/>
              <a:t>dessinatrice</a:t>
            </a:r>
            <a:r>
              <a:rPr lang="en-GB" b="0" baseline="-25000" dirty="0"/>
              <a:t> [&gt;5000] </a:t>
            </a:r>
            <a:r>
              <a:rPr lang="en-GB" b="0" baseline="-25000" dirty="0" err="1"/>
              <a:t>écrivain</a:t>
            </a:r>
            <a:r>
              <a:rPr lang="en-GB" b="0" baseline="-25000" dirty="0"/>
              <a:t>, </a:t>
            </a:r>
            <a:r>
              <a:rPr lang="en-GB" b="0" baseline="-25000" dirty="0" err="1"/>
              <a:t>écrivaine</a:t>
            </a:r>
            <a:r>
              <a:rPr lang="en-GB" b="0" baseline="-25000" dirty="0"/>
              <a:t> [1738] </a:t>
            </a:r>
            <a:endParaRPr lang="en-GB"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250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unknown cognates (1 is the most frequent word in French): </a:t>
            </a:r>
            <a:endParaRPr lang="en-GB" b="0"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25000" dirty="0" err="1"/>
              <a:t>forme</a:t>
            </a:r>
            <a:r>
              <a:rPr lang="en-GB" b="0" baseline="-25000" dirty="0"/>
              <a:t> [369], </a:t>
            </a:r>
            <a:r>
              <a:rPr lang="en-GB" b="0" baseline="-25000" dirty="0" err="1"/>
              <a:t>masculin</a:t>
            </a:r>
            <a:r>
              <a:rPr lang="en-GB" b="0" baseline="-25000" dirty="0"/>
              <a:t> [3741], </a:t>
            </a:r>
            <a:r>
              <a:rPr lang="en-GB" b="0" baseline="-25000" dirty="0" err="1"/>
              <a:t>fèminin</a:t>
            </a:r>
            <a:r>
              <a:rPr lang="en-GB" b="0" baseline="-25000" dirty="0"/>
              <a:t> [2381], </a:t>
            </a:r>
            <a:r>
              <a:rPr lang="en-GB" b="0" baseline="-25000" dirty="0" err="1"/>
              <a:t>sénateur</a:t>
            </a:r>
            <a:r>
              <a:rPr lang="en-GB" b="0" baseline="-25000" dirty="0"/>
              <a:t>, </a:t>
            </a:r>
            <a:r>
              <a:rPr lang="en-GB" b="0" baseline="-25000" dirty="0" err="1"/>
              <a:t>sénatrice</a:t>
            </a:r>
            <a:r>
              <a:rPr lang="en-GB" b="0" baseline="-25000" dirty="0"/>
              <a:t> [684], </a:t>
            </a:r>
            <a:r>
              <a:rPr lang="en-GB" b="0" baseline="-25000" dirty="0" err="1"/>
              <a:t>agriculteur</a:t>
            </a:r>
            <a:r>
              <a:rPr lang="en-GB" b="0" baseline="-25000" dirty="0"/>
              <a:t>, </a:t>
            </a:r>
            <a:r>
              <a:rPr lang="en-GB" b="0" baseline="-25000" dirty="0" err="1"/>
              <a:t>agricultrice</a:t>
            </a:r>
            <a:r>
              <a:rPr lang="en-GB" b="0" baseline="-25000" dirty="0"/>
              <a:t> [2306], </a:t>
            </a:r>
            <a:r>
              <a:rPr lang="en-GB" b="0" baseline="-25000" dirty="0" err="1"/>
              <a:t>traducteur</a:t>
            </a:r>
            <a:r>
              <a:rPr lang="en-GB" b="0" baseline="-25000" dirty="0"/>
              <a:t>, </a:t>
            </a:r>
            <a:r>
              <a:rPr lang="en-GB" b="0" baseline="-25000" dirty="0" err="1"/>
              <a:t>traductrice</a:t>
            </a:r>
            <a:r>
              <a:rPr lang="en-GB" b="0" baseline="-25000" dirty="0"/>
              <a:t> [&gt;5000]</a:t>
            </a:r>
            <a:endParaRPr lang="en-GB"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131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Timing: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25000" noProof="0" dirty="0">
              <a:ln>
                <a:noFill/>
              </a:ln>
              <a:solidFill>
                <a:srgbClr val="4472C4">
                  <a:lumMod val="50000"/>
                </a:srgbClr>
              </a:solidFill>
              <a:effectLst/>
              <a:uLnTx/>
              <a:uFillTx/>
              <a:latin typeface="Century Gothic" panose="020F0302020204030204"/>
              <a:ea typeface="+mn-ea"/>
              <a:cs typeface="+mn-cs"/>
            </a:endParaRPr>
          </a:p>
          <a:p>
            <a:r>
              <a:rPr lang="en-US" b="1" baseline="-25000" dirty="0"/>
              <a:t>Aim: </a:t>
            </a:r>
            <a:r>
              <a:rPr lang="en-US" b="0" baseline="-25000" dirty="0"/>
              <a:t>To remind students that some job titles remain the same (apart from the article) in the masculine and feminine forms, and to </a:t>
            </a:r>
            <a:r>
              <a:rPr lang="en-US" b="0" baseline="-25000" dirty="0" err="1"/>
              <a:t>practise</a:t>
            </a:r>
            <a:r>
              <a:rPr lang="en-US" b="0" baseline="-25000" dirty="0"/>
              <a:t> these and other revisited vocabulary in a translation exercise.</a:t>
            </a:r>
          </a:p>
          <a:p>
            <a:endParaRPr lang="en-US" b="1" baseline="-25000" dirty="0"/>
          </a:p>
          <a:p>
            <a:r>
              <a:rPr lang="en-US" b="1" baseline="-25000" dirty="0"/>
              <a:t>Procedure:</a:t>
            </a:r>
          </a:p>
          <a:p>
            <a:r>
              <a:rPr lang="en-US" b="0" baseline="-25000" dirty="0"/>
              <a:t>1. Cycle through the information on the top part of the slide using the animation sequence.</a:t>
            </a:r>
          </a:p>
          <a:p>
            <a:r>
              <a:rPr lang="en-US" b="0" baseline="-25000" dirty="0"/>
              <a:t>2. Students translate the sentences 1-4 into English. Click to bring them up one at a time.</a:t>
            </a:r>
          </a:p>
          <a:p>
            <a:r>
              <a:rPr lang="en-US" b="0" baseline="-25000" dirty="0"/>
              <a:t>3. Suggested translations appear on the following slide.</a:t>
            </a:r>
          </a:p>
          <a:p>
            <a:endParaRPr lang="en-US" b="0"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Word </a:t>
            </a:r>
            <a:r>
              <a:rPr lang="fr-FR" sz="1200" b="1" baseline="-250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frequency</a:t>
            </a:r>
            <a:r>
              <a:rPr lang="fr-FR" sz="1200" b="1"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(1 </a:t>
            </a:r>
            <a:r>
              <a:rPr lang="fr-FR" sz="1200" b="1" baseline="-250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is</a:t>
            </a:r>
            <a:r>
              <a:rPr lang="fr-FR" sz="1200" b="1"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the </a:t>
            </a:r>
            <a:r>
              <a:rPr lang="fr-FR" sz="1200" b="1" baseline="-250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most</a:t>
            </a:r>
            <a:r>
              <a:rPr lang="fr-FR" sz="1200" b="1"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fr-FR" sz="1200" b="1" baseline="-250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frequent</a:t>
            </a:r>
            <a:r>
              <a:rPr lang="fr-FR" sz="1200" b="1"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fr-FR" sz="1200" b="1" baseline="-250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word</a:t>
            </a:r>
            <a:r>
              <a:rPr lang="fr-FR" sz="1200" b="1"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baseline="-250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Year</a:t>
            </a:r>
            <a:r>
              <a:rPr lang="fr-FR" sz="1200" b="1"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7 </a:t>
            </a:r>
            <a:r>
              <a:rPr lang="fr-FR" sz="1200" b="1" baseline="-250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revisit</a:t>
            </a:r>
            <a:r>
              <a:rPr lang="fr-FR" sz="1200" b="1"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fr-FR" sz="1200"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créer [332], faire, je fais, il fait, elle fait, nous faisons, vous faites, ils font, elles font [25], partager [527], passer [90], porter [105], trouver [83], acteur, actrice [1152], ami, amie [467], classe [778], chanteur, chanteuse [3251], chose [125], collège [2116], cuisine [2618], élève [1068], enfant [126], exercice1 [1290], famille [172], fenêtre [1604], fermer [757], fête [1490], frère [1043], lettre [480], liste [924], match [1906], médecin [1152], ménage [2326], mère [645], moderne [1239], modèle [958], musique [1139], père [569], poème [3031], poète [2307], professeur, professeure [1150], promenade [&gt;5000], salle [812], sœur [1558], vie [132], amusant [4695], ouvert [897], de2 [2]</a:t>
            </a:r>
            <a:endParaRPr lang="en-GB" b="0"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40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25000" dirty="0"/>
              <a:t>Suggested answers for the translation exercise.</a:t>
            </a:r>
            <a:endParaRPr lang="en-US" b="0"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4306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baseline="-25000" dirty="0">
                <a:solidFill>
                  <a:schemeClr val="tx1"/>
                </a:solidFill>
                <a:effectLst/>
                <a:latin typeface="+mn-lt"/>
                <a:ea typeface="+mn-ea"/>
                <a:cs typeface="+mn-cs"/>
              </a:rPr>
              <a:t>Artwork by </a:t>
            </a:r>
            <a:r>
              <a:rPr lang="en-CA" sz="1200" b="0" i="0" u="none" strike="noStrike" kern="1200" baseline="-25000" dirty="0" err="1">
                <a:solidFill>
                  <a:schemeClr val="tx1"/>
                </a:solidFill>
                <a:effectLst/>
                <a:latin typeface="+mn-lt"/>
                <a:ea typeface="+mn-ea"/>
                <a:cs typeface="+mn-cs"/>
              </a:rPr>
              <a:t>Chloé</a:t>
            </a:r>
            <a:r>
              <a:rPr lang="en-CA" sz="1200" b="0" i="0" u="none" strike="noStrike" kern="1200" baseline="-25000" dirty="0">
                <a:solidFill>
                  <a:schemeClr val="tx1"/>
                </a:solidFill>
                <a:effectLst/>
                <a:latin typeface="+mn-lt"/>
                <a:ea typeface="+mn-ea"/>
                <a:cs typeface="+mn-cs"/>
              </a:rPr>
              <a:t> </a:t>
            </a:r>
            <a:r>
              <a:rPr lang="en-CA" sz="1200" b="0" i="0" u="none" strike="noStrike" kern="1200" baseline="-25000" dirty="0" err="1">
                <a:solidFill>
                  <a:schemeClr val="tx1"/>
                </a:solidFill>
                <a:effectLst/>
                <a:latin typeface="+mn-lt"/>
                <a:ea typeface="+mn-ea"/>
                <a:cs typeface="+mn-cs"/>
              </a:rPr>
              <a:t>Motard</a:t>
            </a:r>
            <a:r>
              <a:rPr lang="en-CA" sz="1200" b="0" i="0" u="none" strike="noStrike" kern="1200" baseline="-250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25000" dirty="0"/>
              <a:t>Native teacher feedback provided by Sarah </a:t>
            </a:r>
            <a:r>
              <a:rPr lang="en-GB" b="0" baseline="-25000" dirty="0" err="1"/>
              <a:t>Brichory</a:t>
            </a:r>
            <a:r>
              <a:rPr lang="en-GB" b="0" baseline="-25000" dirty="0"/>
              <a:t>.</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baseline="-25000" dirty="0"/>
              <a:t>With thanks to Rachel Hawkes for her input on the lesson material.</a:t>
            </a:r>
            <a:endParaRPr lang="en-CA" sz="1200" b="0" i="0" u="none" strike="noStrike" kern="1200" baseline="-250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baseline="-2500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baseline="-25000" dirty="0"/>
              <a:t>Learning outcomes (lesson 2):</a:t>
            </a:r>
            <a:endParaRPr lang="en-GB" b="0"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25000" dirty="0"/>
              <a:t>Revision of vocabulary and grammar from terms 1.1, 1.2 and 2.1 for assessment (with a selection of revisited Y7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25000" dirty="0"/>
              <a:t>Grammar features: </a:t>
            </a:r>
            <a:r>
              <a:rPr lang="en-GB" b="0" i="1" baseline="-25000" dirty="0" err="1"/>
              <a:t>est-ce</a:t>
            </a:r>
            <a:r>
              <a:rPr lang="en-GB" b="0" i="1" baseline="-25000" dirty="0"/>
              <a:t> que</a:t>
            </a:r>
            <a:r>
              <a:rPr lang="en-GB" b="0" baseline="-25000" dirty="0"/>
              <a:t>, negation in the perfect tense, partitive article with parts and quantities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baseline="-2500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Word </a:t>
            </a:r>
            <a:r>
              <a:rPr lang="fr-FR" sz="1200" b="1" baseline="-250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frequency</a:t>
            </a:r>
            <a:r>
              <a:rPr lang="fr-FR" sz="1200" b="1"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(1 </a:t>
            </a:r>
            <a:r>
              <a:rPr lang="fr-FR" sz="1200" b="1" baseline="-250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is</a:t>
            </a:r>
            <a:r>
              <a:rPr lang="fr-FR" sz="1200" b="1"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the </a:t>
            </a:r>
            <a:r>
              <a:rPr lang="fr-FR" sz="1200" b="1" baseline="-250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most</a:t>
            </a:r>
            <a:r>
              <a:rPr lang="fr-FR" sz="1200" b="1"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fr-FR" sz="1200" b="1" baseline="-250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frequent</a:t>
            </a:r>
            <a:r>
              <a:rPr lang="fr-FR" sz="1200" b="1"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fr-FR" sz="1200" b="1" baseline="-250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word</a:t>
            </a:r>
            <a:r>
              <a:rPr lang="fr-FR" sz="1200" b="1"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baseline="-250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Year</a:t>
            </a:r>
            <a:r>
              <a:rPr lang="fr-FR" sz="1200" b="1"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7 </a:t>
            </a:r>
            <a:r>
              <a:rPr lang="fr-FR" sz="1200" b="1" baseline="-250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revisit</a:t>
            </a:r>
            <a:r>
              <a:rPr lang="fr-FR" sz="1200" b="1"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fr-FR" sz="1200" baseline="-250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créer [332], faire, je fais, il fait, elle fait, nous faisons, vous faites, ils font, elles font [25], partager [527], passer [90], porter [105], trouver [83], acteur, actrice [1152], ami, amie [467], classe [778], chanteur, chanteuse [3251], chose [125], collège [2116], cuisine [2618], élève [1068], enfant [126], exercice1 [1290], famille [172], fenêtre [1604], fermer [757], fête [1490], frère [1043], film [848], lettre [480], liste [924], match [1906], maths [3438], médecin [1152], ménage [2326], mère [645], moderne [1239], modèle [958], musique [1139], père [569], poème [3031], poète [2307], professeur, professeure [1150], promenade [&gt;5000], salle [812], science [1114], sœur [1558], vie [132], amusant [4695], ouvert [897], de2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25000" dirty="0"/>
          </a:p>
          <a:p>
            <a:r>
              <a:rPr lang="en-CA" sz="1000" b="0" i="0" u="none" strike="noStrike" kern="1200" baseline="-25000" dirty="0">
                <a:solidFill>
                  <a:schemeClr val="tx1"/>
                </a:solidFill>
                <a:effectLst/>
                <a:latin typeface="+mn-lt"/>
                <a:ea typeface="+mn-ea"/>
                <a:cs typeface="+mn-cs"/>
              </a:rPr>
              <a:t>The frequency rankings for words that occur in this PowerPoint which have been</a:t>
            </a:r>
            <a:r>
              <a:rPr lang="en-CA" sz="1000" b="0" i="1" u="none" strike="noStrike" kern="1200" baseline="-25000" dirty="0">
                <a:solidFill>
                  <a:schemeClr val="tx1"/>
                </a:solidFill>
                <a:effectLst/>
                <a:latin typeface="+mn-lt"/>
                <a:ea typeface="+mn-ea"/>
                <a:cs typeface="+mn-cs"/>
              </a:rPr>
              <a:t> previously</a:t>
            </a:r>
            <a:r>
              <a:rPr lang="en-CA" sz="1000" b="0" i="0" u="none" strike="noStrike" kern="1200" baseline="-250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000" b="0" i="0" u="none" strike="noStrike" kern="1200" baseline="-25000" dirty="0">
                <a:solidFill>
                  <a:schemeClr val="tx1"/>
                </a:solidFill>
                <a:effectLst/>
                <a:latin typeface="+mn-lt"/>
                <a:ea typeface="+mn-ea"/>
                <a:cs typeface="+mn-cs"/>
              </a:rPr>
              <a:t>For any </a:t>
            </a:r>
            <a:r>
              <a:rPr lang="en-CA" sz="1000" b="0" i="1" u="none" strike="noStrike" kern="1200" baseline="-25000" dirty="0">
                <a:solidFill>
                  <a:schemeClr val="tx1"/>
                </a:solidFill>
                <a:effectLst/>
                <a:latin typeface="+mn-lt"/>
                <a:ea typeface="+mn-ea"/>
                <a:cs typeface="+mn-cs"/>
              </a:rPr>
              <a:t>other </a:t>
            </a:r>
            <a:r>
              <a:rPr lang="en-CA" sz="1000" b="0" i="0" u="none" strike="noStrike" kern="1200" baseline="-25000" dirty="0">
                <a:solidFill>
                  <a:schemeClr val="tx1"/>
                </a:solidFill>
                <a:effectLst/>
                <a:latin typeface="+mn-lt"/>
                <a:ea typeface="+mn-ea"/>
                <a:cs typeface="+mn-cs"/>
              </a:rPr>
              <a:t>words that occur incidentally in this PowerPoint, frequency rankings will be provided in the notes field wherever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baseline="-2500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644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latin typeface="+mn-lt"/>
              </a:rPr>
              <a:t>Timing: 3 minutes</a:t>
            </a:r>
          </a:p>
          <a:p>
            <a:endParaRPr lang="en-US" b="1" baseline="-25000" dirty="0">
              <a:latin typeface="+mn-lt"/>
            </a:endParaRPr>
          </a:p>
          <a:p>
            <a:r>
              <a:rPr lang="en-US" b="1" baseline="-25000" dirty="0">
                <a:latin typeface="+mn-lt"/>
              </a:rPr>
              <a:t>Aim: </a:t>
            </a:r>
            <a:r>
              <a:rPr lang="en-US" b="0" baseline="-25000" dirty="0">
                <a:latin typeface="+mn-lt"/>
              </a:rPr>
              <a:t>Recapping the concept of uncountable nouns, and the use of the partitive article with these.</a:t>
            </a:r>
          </a:p>
          <a:p>
            <a:endParaRPr lang="en-US" b="0" baseline="-25000" dirty="0">
              <a:latin typeface="+mn-lt"/>
            </a:endParaRPr>
          </a:p>
          <a:p>
            <a:r>
              <a:rPr lang="en-US" b="1" baseline="-25000" dirty="0"/>
              <a:t>Procedure:</a:t>
            </a:r>
          </a:p>
          <a:p>
            <a:pPr marL="0" indent="0">
              <a:buNone/>
            </a:pPr>
            <a:r>
              <a:rPr lang="en-US" b="0" baseline="-25000" dirty="0"/>
              <a:t>1. Cycle through the information on the slide using the animation sequence.</a:t>
            </a:r>
          </a:p>
          <a:p>
            <a:pPr marL="0" indent="0">
              <a:buNone/>
            </a:pPr>
            <a:r>
              <a:rPr lang="en-US" b="0" baseline="-25000" dirty="0"/>
              <a:t>2. Elicit the French translation for each English phrase in italics (click to reveal French, then move on to next phrase)</a:t>
            </a:r>
          </a:p>
          <a:p>
            <a:endParaRPr lang="en-US" b="0" baseline="-25000" dirty="0">
              <a:latin typeface="+mn-lt"/>
            </a:endParaRPr>
          </a:p>
        </p:txBody>
      </p:sp>
      <p:sp>
        <p:nvSpPr>
          <p:cNvPr id="4" name="Slide Number Placeholder 3"/>
          <p:cNvSpPr>
            <a:spLocks noGrp="1"/>
          </p:cNvSpPr>
          <p:nvPr>
            <p:ph type="sldNum" sz="quarter" idx="5"/>
          </p:nvPr>
        </p:nvSpPr>
        <p:spPr/>
        <p:txBody>
          <a:bodyPr/>
          <a:lstStyle/>
          <a:p>
            <a:pPr>
              <a:defRPr/>
            </a:pPr>
            <a:fld id="{051212F4-EB5A-464B-92EC-DACFCB1CC2CD}" type="slidenum">
              <a:rPr lang="en-GB" smtClean="0">
                <a:solidFill>
                  <a:prstClr val="black"/>
                </a:solidFill>
              </a:rPr>
              <a:pPr>
                <a:defRPr/>
              </a:pPr>
              <a:t>15</a:t>
            </a:fld>
            <a:endParaRPr lang="en-GB">
              <a:solidFill>
                <a:prstClr val="black"/>
              </a:solidFill>
            </a:endParaRPr>
          </a:p>
        </p:txBody>
      </p:sp>
    </p:spTree>
    <p:extLst>
      <p:ext uri="{BB962C8B-B14F-4D97-AF65-F5344CB8AC3E}">
        <p14:creationId xmlns:p14="http://schemas.microsoft.com/office/powerpoint/2010/main" val="2520592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Timing: 2 minutes (for 4 slides)</a:t>
            </a:r>
          </a:p>
          <a:p>
            <a:endParaRPr lang="en-US" b="1" baseline="-25000" dirty="0"/>
          </a:p>
          <a:p>
            <a:r>
              <a:rPr lang="en-US" b="1" baseline="-25000" dirty="0"/>
              <a:t>Aim: </a:t>
            </a:r>
            <a:r>
              <a:rPr lang="en-US" b="0" baseline="-25000" dirty="0"/>
              <a:t>Written recognition of partitive and indefinite articles and connecting these with meaning (parts and wholes).</a:t>
            </a:r>
          </a:p>
          <a:p>
            <a:endParaRPr lang="en-US" b="1" baseline="-25000" dirty="0"/>
          </a:p>
          <a:p>
            <a:r>
              <a:rPr lang="en-US" b="1" baseline="-25000" dirty="0"/>
              <a:t>Procedure:</a:t>
            </a:r>
          </a:p>
          <a:p>
            <a:r>
              <a:rPr lang="en-US" b="0" baseline="-25000" dirty="0"/>
              <a:t>1. Students read the sentences and decide which picture – a whole item, or part(s) of it – completes the sentence, using their knowledge of articles to help them.</a:t>
            </a:r>
          </a:p>
          <a:p>
            <a:r>
              <a:rPr lang="en-US" b="0" baseline="-25000" dirty="0"/>
              <a:t>2. Click to reveal the correct answer.</a:t>
            </a:r>
          </a:p>
          <a:p>
            <a:endParaRPr lang="en-US" b="0"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unknown words used (1 is the most frequent word in French): </a:t>
            </a:r>
            <a:br>
              <a:rPr lang="en-GB" baseline="-25000" dirty="0"/>
            </a:br>
            <a:r>
              <a:rPr lang="en-GB" baseline="-25000" dirty="0" err="1"/>
              <a:t>pomme</a:t>
            </a:r>
            <a:r>
              <a:rPr lang="en-GB" baseline="-25000" dirty="0"/>
              <a:t> [2847]</a:t>
            </a:r>
            <a:endParaRPr lang="en-US" b="0"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918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25000" dirty="0"/>
              <a:t>As for previous slide.</a:t>
            </a:r>
          </a:p>
          <a:p>
            <a:endParaRPr lang="en-GB" b="1"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cognates used (1 is the most frequent word in French): </a:t>
            </a:r>
            <a:br>
              <a:rPr lang="en-GB" baseline="-25000" dirty="0"/>
            </a:br>
            <a:r>
              <a:rPr lang="en-GB" baseline="-25000" dirty="0"/>
              <a:t>pizza [&gt;5000]</a:t>
            </a:r>
            <a:endParaRPr lang="en-GB" sz="1200" b="0" i="0" kern="1200" baseline="-250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0412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25000" dirty="0"/>
              <a:t>As for previous slide.</a:t>
            </a:r>
          </a:p>
          <a:p>
            <a:endParaRPr lang="en-GB" b="1"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cognates used (1 is the most frequent word in French): </a:t>
            </a:r>
            <a:br>
              <a:rPr lang="en-GB" baseline="-25000" dirty="0"/>
            </a:br>
            <a:r>
              <a:rPr lang="en-GB" baseline="-25000" dirty="0" err="1"/>
              <a:t>concombre</a:t>
            </a:r>
            <a:r>
              <a:rPr lang="en-GB" baseline="-2500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466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25000"/>
              <a:t>As for previous slide.</a:t>
            </a:r>
            <a:endParaRPr lang="en-US" b="1"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9017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Timing: 10 minutes </a:t>
            </a:r>
            <a:r>
              <a:rPr lang="en-US" b="0" baseline="-25000" dirty="0"/>
              <a:t>for three slides</a:t>
            </a:r>
            <a:endParaRPr lang="en-US" b="1" baseline="-25000" dirty="0"/>
          </a:p>
          <a:p>
            <a:endParaRPr lang="en-US" b="1" baseline="-25000" dirty="0"/>
          </a:p>
          <a:p>
            <a:r>
              <a:rPr lang="en-US" b="1" baseline="-25000" dirty="0"/>
              <a:t>Aim:</a:t>
            </a:r>
            <a:r>
              <a:rPr lang="en-US" b="1" baseline="0" dirty="0"/>
              <a:t> </a:t>
            </a:r>
            <a:r>
              <a:rPr lang="en-US" b="0" baseline="-25000" dirty="0"/>
              <a:t>Transcription of previously-encountered SSCs.</a:t>
            </a:r>
          </a:p>
          <a:p>
            <a:endParaRPr lang="en-US" b="1" baseline="-25000" dirty="0"/>
          </a:p>
          <a:p>
            <a:r>
              <a:rPr lang="en-US" b="1" baseline="-25000" dirty="0"/>
              <a:t>Procedure:</a:t>
            </a:r>
          </a:p>
          <a:p>
            <a:r>
              <a:rPr lang="en-US" b="0" baseline="-25000" dirty="0"/>
              <a:t>1. Click on the numbered buttons to play the audio.</a:t>
            </a:r>
          </a:p>
          <a:p>
            <a:r>
              <a:rPr lang="en-US" b="0" baseline="-25000" dirty="0"/>
              <a:t>2. Students listen and write the missing SSC in each case. The number of letters in the target SSC is indicated, helping to limit possible answers.</a:t>
            </a:r>
          </a:p>
          <a:p>
            <a:r>
              <a:rPr lang="en-US" b="0" baseline="-25000" dirty="0"/>
              <a:t>3. Click to reveal the answers one by one. Praise should be given for correctly transcribing the SSCs that appear on clicks or any of the alternative answers appearing in bold in the transcript below. Teachers should take the opportunity to recap the SSCs that look different, but sound identical.</a:t>
            </a:r>
          </a:p>
          <a:p>
            <a:endParaRPr lang="en-US" b="0" baseline="-25000" dirty="0"/>
          </a:p>
          <a:p>
            <a:r>
              <a:rPr lang="en-US" b="1" baseline="-2500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1.</a:t>
            </a:r>
            <a:r>
              <a:rPr lang="en-GB" sz="1200" baseline="-25000" dirty="0">
                <a:solidFill>
                  <a:schemeClr val="accent5">
                    <a:lumMod val="50000"/>
                  </a:schemeClr>
                </a:solidFill>
              </a:rPr>
              <a:t> « </a:t>
            </a:r>
            <a:r>
              <a:rPr lang="en-GB" sz="1200" baseline="-25000" dirty="0" err="1">
                <a:solidFill>
                  <a:schemeClr val="accent5">
                    <a:lumMod val="50000"/>
                  </a:schemeClr>
                </a:solidFill>
              </a:rPr>
              <a:t>J’ai</a:t>
            </a:r>
            <a:r>
              <a:rPr lang="en-GB" sz="1200" baseline="-25000" dirty="0">
                <a:solidFill>
                  <a:schemeClr val="accent5">
                    <a:lumMod val="50000"/>
                  </a:schemeClr>
                </a:solidFill>
              </a:rPr>
              <a:t> </a:t>
            </a:r>
            <a:r>
              <a:rPr lang="en-GB" sz="1200" baseline="-25000" dirty="0" err="1">
                <a:solidFill>
                  <a:schemeClr val="accent5">
                    <a:lumMod val="50000"/>
                  </a:schemeClr>
                </a:solidFill>
              </a:rPr>
              <a:t>f</a:t>
            </a:r>
            <a:r>
              <a:rPr lang="en-GB" sz="1200" b="1" baseline="-25000" dirty="0" err="1">
                <a:solidFill>
                  <a:schemeClr val="accent5">
                    <a:lumMod val="50000"/>
                  </a:schemeClr>
                </a:solidFill>
              </a:rPr>
              <a:t>aim</a:t>
            </a:r>
            <a:r>
              <a:rPr lang="en-GB" sz="1200" baseline="-25000" dirty="0">
                <a:solidFill>
                  <a:schemeClr val="accent5">
                    <a:lumMod val="50000"/>
                  </a:schemeClr>
                </a:solidFill>
              </a:rPr>
              <a:t> ! » </a:t>
            </a:r>
            <a:r>
              <a:rPr lang="en-GB" sz="1200" baseline="-25000" dirty="0" err="1">
                <a:solidFill>
                  <a:schemeClr val="accent5">
                    <a:lumMod val="50000"/>
                  </a:schemeClr>
                </a:solidFill>
              </a:rPr>
              <a:t>dit</a:t>
            </a:r>
            <a:r>
              <a:rPr lang="en-GB" sz="1200" baseline="-25000" dirty="0">
                <a:solidFill>
                  <a:schemeClr val="accent5">
                    <a:lumMod val="50000"/>
                  </a:schemeClr>
                </a:solidFill>
              </a:rPr>
              <a:t> </a:t>
            </a:r>
            <a:r>
              <a:rPr lang="en-US" sz="1200" baseline="-25000" dirty="0" err="1">
                <a:solidFill>
                  <a:srgbClr val="4472C4">
                    <a:lumMod val="50000"/>
                  </a:srgbClr>
                </a:solidFill>
              </a:rPr>
              <a:t>Léa</a:t>
            </a:r>
            <a:r>
              <a:rPr lang="en-US" sz="1200" baseline="-25000" dirty="0">
                <a:solidFill>
                  <a:srgbClr val="4472C4">
                    <a:lumMod val="50000"/>
                  </a:srgbClr>
                </a:solidFill>
              </a:rPr>
              <a:t>. Elle fait la cuisine.</a:t>
            </a:r>
            <a:r>
              <a:rPr lang="en-GB" sz="1200" baseline="-25000" dirty="0">
                <a:solidFill>
                  <a:schemeClr val="accent5">
                    <a:lumMod val="50000"/>
                  </a:schemeClr>
                </a:solidFill>
              </a:rPr>
              <a:t> [also accept: </a:t>
            </a:r>
            <a:r>
              <a:rPr lang="en-GB" sz="1200" b="1" baseline="-25000" dirty="0">
                <a:solidFill>
                  <a:schemeClr val="accent5">
                    <a:lumMod val="50000"/>
                  </a:schemeClr>
                </a:solidFill>
              </a:rPr>
              <a:t>ain</a:t>
            </a:r>
            <a:r>
              <a:rPr lang="en-GB" sz="1200" b="0" baseline="-25000" dirty="0">
                <a:solidFill>
                  <a:schemeClr val="accent5">
                    <a:lumMod val="50000"/>
                  </a:schemeClr>
                </a:solidFill>
              </a:rPr>
              <a:t>]</a:t>
            </a:r>
            <a:endParaRPr lang="en-US" b="1"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2.</a:t>
            </a:r>
            <a:r>
              <a:rPr lang="en-GB" sz="1200" baseline="-25000" dirty="0">
                <a:solidFill>
                  <a:schemeClr val="accent5">
                    <a:lumMod val="50000"/>
                  </a:schemeClr>
                </a:solidFill>
              </a:rPr>
              <a:t> « Bien manger, </a:t>
            </a:r>
            <a:r>
              <a:rPr lang="en-GB" sz="1200" baseline="-25000" dirty="0" err="1">
                <a:solidFill>
                  <a:schemeClr val="accent5">
                    <a:lumMod val="50000"/>
                  </a:schemeClr>
                </a:solidFill>
              </a:rPr>
              <a:t>c’est</a:t>
            </a:r>
            <a:r>
              <a:rPr lang="en-GB" sz="1200" baseline="-25000" dirty="0">
                <a:solidFill>
                  <a:schemeClr val="accent5">
                    <a:lumMod val="50000"/>
                  </a:schemeClr>
                </a:solidFill>
              </a:rPr>
              <a:t> </a:t>
            </a:r>
            <a:r>
              <a:rPr lang="en-GB" sz="1200" b="1" baseline="-25000" dirty="0">
                <a:solidFill>
                  <a:schemeClr val="accent5">
                    <a:lumMod val="50000"/>
                  </a:schemeClr>
                </a:solidFill>
              </a:rPr>
              <a:t>im</a:t>
            </a:r>
            <a:r>
              <a:rPr lang="en-GB" sz="1200" baseline="-25000" dirty="0">
                <a:solidFill>
                  <a:schemeClr val="accent5">
                    <a:lumMod val="50000"/>
                  </a:schemeClr>
                </a:solidFill>
              </a:rPr>
              <a:t>portant  ! » </a:t>
            </a:r>
            <a:r>
              <a:rPr lang="en-GB" sz="1200" baseline="-25000" dirty="0" err="1">
                <a:solidFill>
                  <a:schemeClr val="accent5">
                    <a:lumMod val="50000"/>
                  </a:schemeClr>
                </a:solidFill>
              </a:rPr>
              <a:t>répond</a:t>
            </a:r>
            <a:r>
              <a:rPr lang="en-GB" sz="1200" baseline="-25000" dirty="0">
                <a:solidFill>
                  <a:schemeClr val="accent5">
                    <a:lumMod val="50000"/>
                  </a:schemeClr>
                </a:solidFill>
              </a:rPr>
              <a:t> son </a:t>
            </a:r>
            <a:r>
              <a:rPr lang="en-GB" sz="1200" baseline="-25000" dirty="0" err="1">
                <a:solidFill>
                  <a:schemeClr val="accent5">
                    <a:lumMod val="50000"/>
                  </a:schemeClr>
                </a:solidFill>
              </a:rPr>
              <a:t>père</a:t>
            </a:r>
            <a:r>
              <a:rPr lang="en-GB" sz="1200" baseline="-25000" dirty="0">
                <a:solidFill>
                  <a:schemeClr val="accent5">
                    <a:lumMod val="50000"/>
                  </a:schemeClr>
                </a:solidFill>
              </a:rPr>
              <a:t>. [also accept:</a:t>
            </a:r>
            <a:r>
              <a:rPr lang="en-GB" sz="1200" b="1" baseline="-25000" dirty="0">
                <a:solidFill>
                  <a:schemeClr val="accent5">
                    <a:lumMod val="50000"/>
                  </a:schemeClr>
                </a:solidFill>
              </a:rPr>
              <a:t> in</a:t>
            </a:r>
            <a:r>
              <a:rPr lang="en-GB" sz="1200" b="0" baseline="-25000" dirty="0">
                <a:solidFill>
                  <a:schemeClr val="accent5">
                    <a:lumMod val="50000"/>
                  </a:schemeClr>
                </a:solidFill>
              </a:rPr>
              <a:t>]</a:t>
            </a:r>
            <a:endParaRPr lang="en-GB" sz="1200" baseline="-250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3.</a:t>
            </a:r>
            <a:r>
              <a:rPr lang="en-GB" sz="1200" baseline="-25000" dirty="0">
                <a:solidFill>
                  <a:schemeClr val="accent5">
                    <a:lumMod val="50000"/>
                  </a:schemeClr>
                </a:solidFill>
              </a:rPr>
              <a:t> des </a:t>
            </a:r>
            <a:r>
              <a:rPr lang="en-GB" sz="1200" b="1" baseline="-25000" dirty="0">
                <a:solidFill>
                  <a:schemeClr val="accent5">
                    <a:lumMod val="50000"/>
                  </a:schemeClr>
                </a:solidFill>
              </a:rPr>
              <a:t>h</a:t>
            </a:r>
            <a:r>
              <a:rPr lang="en-GB" sz="1200" baseline="-25000" dirty="0">
                <a:solidFill>
                  <a:schemeClr val="accent5">
                    <a:lumMod val="50000"/>
                  </a:schemeClr>
                </a:solidFill>
              </a:rPr>
              <a:t>aricots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4.</a:t>
            </a:r>
            <a:r>
              <a:rPr lang="en-GB" sz="1200" baseline="-25000" dirty="0">
                <a:solidFill>
                  <a:schemeClr val="accent5">
                    <a:lumMod val="50000"/>
                  </a:schemeClr>
                </a:solidFill>
              </a:rPr>
              <a:t> du j</a:t>
            </a:r>
            <a:r>
              <a:rPr lang="en-GB" sz="1200" b="1" baseline="-25000" dirty="0">
                <a:solidFill>
                  <a:schemeClr val="accent5">
                    <a:lumMod val="50000"/>
                  </a:schemeClr>
                </a:solidFill>
              </a:rPr>
              <a:t>am</a:t>
            </a:r>
            <a:r>
              <a:rPr lang="en-GB" sz="1200" baseline="-25000" dirty="0">
                <a:solidFill>
                  <a:schemeClr val="accent5">
                    <a:lumMod val="50000"/>
                  </a:schemeClr>
                </a:solidFill>
              </a:rPr>
              <a:t>bon [also accept: </a:t>
            </a:r>
            <a:r>
              <a:rPr lang="en-GB" sz="1200" b="1" baseline="-25000" dirty="0" err="1">
                <a:solidFill>
                  <a:schemeClr val="accent5">
                    <a:lumMod val="50000"/>
                  </a:schemeClr>
                </a:solidFill>
              </a:rPr>
              <a:t>em</a:t>
            </a:r>
            <a:r>
              <a:rPr lang="en-GB" sz="1200" b="1" baseline="-25000" dirty="0">
                <a:solidFill>
                  <a:schemeClr val="accent5">
                    <a:lumMod val="50000"/>
                  </a:schemeClr>
                </a:solidFill>
              </a:rPr>
              <a:t>, an, </a:t>
            </a:r>
            <a:r>
              <a:rPr lang="en-GB" sz="1200" b="1" baseline="-25000" dirty="0" err="1">
                <a:solidFill>
                  <a:schemeClr val="accent5">
                    <a:lumMod val="50000"/>
                  </a:schemeClr>
                </a:solidFill>
              </a:rPr>
              <a:t>en</a:t>
            </a:r>
            <a:r>
              <a:rPr lang="en-GB" sz="1200" b="0" baseline="-25000" dirty="0">
                <a:solidFill>
                  <a:schemeClr val="accent5">
                    <a:lumMod val="50000"/>
                  </a:schemeClr>
                </a:solidFill>
              </a:rPr>
              <a:t>]</a:t>
            </a:r>
            <a:endParaRPr lang="en-GB" sz="1200" baseline="-250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5.</a:t>
            </a:r>
            <a:r>
              <a:rPr lang="en-GB" sz="1200" baseline="-25000" dirty="0">
                <a:solidFill>
                  <a:schemeClr val="accent5">
                    <a:lumMod val="50000"/>
                  </a:schemeClr>
                </a:solidFill>
              </a:rPr>
              <a:t> du </a:t>
            </a:r>
            <a:r>
              <a:rPr lang="en-GB" sz="1200" baseline="-25000" dirty="0" err="1">
                <a:solidFill>
                  <a:schemeClr val="accent5">
                    <a:lumMod val="50000"/>
                  </a:schemeClr>
                </a:solidFill>
              </a:rPr>
              <a:t>conc</a:t>
            </a:r>
            <a:r>
              <a:rPr lang="en-GB" sz="1200" b="1" baseline="-25000" dirty="0" err="1">
                <a:solidFill>
                  <a:schemeClr val="accent5">
                    <a:lumMod val="50000"/>
                  </a:schemeClr>
                </a:solidFill>
              </a:rPr>
              <a:t>om</a:t>
            </a:r>
            <a:r>
              <a:rPr lang="en-GB" sz="1200" baseline="-25000" dirty="0" err="1">
                <a:solidFill>
                  <a:schemeClr val="accent5">
                    <a:lumMod val="50000"/>
                  </a:schemeClr>
                </a:solidFill>
              </a:rPr>
              <a:t>bre</a:t>
            </a:r>
            <a:r>
              <a:rPr lang="en-GB" sz="1200" baseline="-25000" dirty="0">
                <a:solidFill>
                  <a:schemeClr val="accent5">
                    <a:lumMod val="50000"/>
                  </a:schemeClr>
                </a:solidFill>
              </a:rPr>
              <a:t> [also accept: </a:t>
            </a:r>
            <a:r>
              <a:rPr lang="en-GB" sz="1200" b="1" baseline="-25000" dirty="0">
                <a:solidFill>
                  <a:schemeClr val="accent5">
                    <a:lumMod val="50000"/>
                  </a:schemeClr>
                </a:solidFill>
              </a:rPr>
              <a:t>on</a:t>
            </a:r>
            <a:r>
              <a:rPr lang="en-GB" sz="1200" b="0" baseline="-25000" dirty="0">
                <a:solidFill>
                  <a:schemeClr val="accent5">
                    <a:lumMod val="50000"/>
                  </a:schemeClr>
                </a:solidFill>
              </a:rPr>
              <a:t>]</a:t>
            </a:r>
            <a:endParaRPr lang="en-US" b="0" baseline="-25000" dirty="0"/>
          </a:p>
          <a:p>
            <a:endParaRPr lang="en-US" b="1"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unknown words (1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25000" dirty="0" err="1"/>
              <a:t>faim</a:t>
            </a:r>
            <a:r>
              <a:rPr lang="en-GB" b="0" baseline="-25000" dirty="0"/>
              <a:t> [1986], petit-déjeuner [&gt;5000], haricot [&gt;5000] jambon [&gt;5000]</a:t>
            </a:r>
            <a:br>
              <a:rPr lang="en-GB" b="0" baseline="-25000" dirty="0"/>
            </a:b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250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cognates(1 is the most frequent word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25000" dirty="0"/>
              <a:t>important [215], </a:t>
            </a:r>
            <a:r>
              <a:rPr lang="en-GB" b="0" baseline="-25000" dirty="0" err="1"/>
              <a:t>concombre</a:t>
            </a:r>
            <a:r>
              <a:rPr lang="en-GB" b="0" baseline="-25000" dirty="0"/>
              <a:t> [&gt;5000]</a:t>
            </a:r>
            <a:br>
              <a:rPr lang="en-GB" b="0" baseline="-25000" dirty="0"/>
            </a:b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250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Timing: 3 minutes</a:t>
            </a:r>
          </a:p>
          <a:p>
            <a:endParaRPr lang="en-US" b="1" baseline="-25000" dirty="0"/>
          </a:p>
          <a:p>
            <a:r>
              <a:rPr lang="en-US" b="1" baseline="-25000" dirty="0"/>
              <a:t>Aim: </a:t>
            </a:r>
            <a:r>
              <a:rPr lang="en-US" b="0" baseline="-25000" dirty="0"/>
              <a:t>Recapping differences in article use between English and French.</a:t>
            </a:r>
          </a:p>
          <a:p>
            <a:endParaRPr lang="en-US" b="0" baseline="-25000" dirty="0"/>
          </a:p>
          <a:p>
            <a:r>
              <a:rPr lang="en-US" b="1" baseline="-25000" dirty="0"/>
              <a:t>Procedure:</a:t>
            </a:r>
          </a:p>
          <a:p>
            <a:r>
              <a:rPr lang="en-US" b="0" baseline="-25000" dirty="0"/>
              <a:t>1. Cycle through the information on the top part of the slide using the animation sequence.</a:t>
            </a:r>
          </a:p>
          <a:p>
            <a:endParaRPr lang="en-US" b="0" baseline="-25000" dirty="0"/>
          </a:p>
          <a:p>
            <a:endParaRPr lang="en-US" b="0"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793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Timing: 4 minutes</a:t>
            </a:r>
          </a:p>
          <a:p>
            <a:endParaRPr lang="en-US" b="1" baseline="-25000" dirty="0"/>
          </a:p>
          <a:p>
            <a:r>
              <a:rPr lang="en-US" b="1" baseline="-25000" dirty="0"/>
              <a:t>Aim: </a:t>
            </a:r>
            <a:r>
              <a:rPr kumimoji="0" lang="en-GB" sz="1200" b="0" i="0" u="none" strike="noStrike" kern="1200" cap="none" spc="0" normalizeH="0" baseline="-25000" noProof="0" dirty="0">
                <a:ln>
                  <a:noFill/>
                </a:ln>
                <a:solidFill>
                  <a:srgbClr val="4472C4">
                    <a:lumMod val="50000"/>
                  </a:srgbClr>
                </a:solidFill>
                <a:effectLst/>
                <a:uLnTx/>
                <a:uFillTx/>
                <a:latin typeface="+mn-lt"/>
                <a:ea typeface="+mn-ea"/>
                <a:cs typeface="+mn-cs"/>
              </a:rPr>
              <a:t>Gap-fill in which students recall in which situations the article changes to ‘de’. </a:t>
            </a:r>
          </a:p>
          <a:p>
            <a:endParaRPr lang="en-US" b="1" baseline="-25000" dirty="0"/>
          </a:p>
          <a:p>
            <a:r>
              <a:rPr lang="en-US" b="1" baseline="-25000" dirty="0"/>
              <a:t>Procedure:</a:t>
            </a:r>
          </a:p>
          <a:p>
            <a:r>
              <a:rPr lang="en-US" b="0" baseline="-25000" dirty="0"/>
              <a:t>1. Students fill in the correct form of the article – partitive or ‘de’ – for each gap, based on the presence or absence of a specified quantity or negative structure.</a:t>
            </a:r>
          </a:p>
          <a:p>
            <a:r>
              <a:rPr lang="en-US" b="0" baseline="-25000" dirty="0"/>
              <a:t>2. Click to reveal the correct answers one by one.</a:t>
            </a:r>
          </a:p>
          <a:p>
            <a:endParaRPr lang="en-US" b="1"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cognates (1 is the most frequent word in French): </a:t>
            </a:r>
            <a:br>
              <a:rPr lang="en-GB" baseline="-25000" dirty="0"/>
            </a:br>
            <a:r>
              <a:rPr lang="en-GB" baseline="-25000" dirty="0"/>
              <a:t>litre [3972] </a:t>
            </a:r>
            <a:r>
              <a:rPr lang="en-GB" baseline="-25000" dirty="0" err="1"/>
              <a:t>limonade</a:t>
            </a:r>
            <a:r>
              <a:rPr lang="en-GB" baseline="-25000" dirty="0"/>
              <a:t> [&gt;5000] jus [&gt;5000] orange [3912] </a:t>
            </a:r>
            <a:r>
              <a:rPr lang="en-GB" baseline="-25000" dirty="0" err="1"/>
              <a:t>bouteille</a:t>
            </a:r>
            <a:r>
              <a:rPr lang="en-GB" baseline="-25000" dirty="0"/>
              <a:t> [2979] </a:t>
            </a:r>
            <a:endParaRPr lang="en-GB" sz="1200" b="0" i="0" kern="1200" baseline="-250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endParaRPr lang="en-GB" sz="1200" b="0" i="0" u="none" strike="noStrike" kern="1200" cap="none" baseline="-25000" dirty="0">
              <a:solidFill>
                <a:schemeClr val="tx1"/>
              </a:solidFill>
              <a:effectLst/>
              <a:latin typeface="+mn-lt"/>
              <a:ea typeface="Calibri"/>
              <a:cs typeface="Calibri"/>
              <a:sym typeface="Calibri"/>
            </a:endParaRPr>
          </a:p>
          <a:p>
            <a:endParaRPr lang="en-US" b="1"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181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Timing: 4 minutes</a:t>
            </a:r>
          </a:p>
          <a:p>
            <a:endParaRPr lang="en-US" b="1"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25000" dirty="0"/>
              <a:t>Aim: </a:t>
            </a:r>
            <a:r>
              <a:rPr kumimoji="0" lang="en-GB" sz="1200" b="0" i="0" u="none" strike="noStrike" kern="1200" cap="none" spc="0" normalizeH="0" baseline="-25000" noProof="0" dirty="0">
                <a:ln>
                  <a:noFill/>
                </a:ln>
                <a:solidFill>
                  <a:srgbClr val="4472C4">
                    <a:lumMod val="50000"/>
                  </a:srgbClr>
                </a:solidFill>
                <a:effectLst/>
                <a:uLnTx/>
                <a:uFillTx/>
                <a:latin typeface="+mn-lt"/>
                <a:ea typeface="+mn-ea"/>
                <a:cs typeface="+mn-cs"/>
              </a:rPr>
              <a:t>Gap-fill in which students have to recall in which situations the article changes to ‘de’, </a:t>
            </a:r>
            <a:r>
              <a:rPr lang="en-US" b="0" baseline="-25000" dirty="0"/>
              <a:t>based on the presence or absence of a specified quantity or </a:t>
            </a:r>
            <a:r>
              <a:rPr lang="en-GB" b="0" baseline="-25000" dirty="0"/>
              <a:t>negative structure.</a:t>
            </a:r>
            <a:endParaRPr kumimoji="0" lang="en-GB" sz="1200" b="0" i="0" u="none" strike="noStrike" kern="1200" cap="none" spc="0" normalizeH="0" baseline="-25000" noProof="0" dirty="0">
              <a:ln>
                <a:noFill/>
              </a:ln>
              <a:solidFill>
                <a:srgbClr val="4472C4">
                  <a:lumMod val="50000"/>
                </a:srgbClr>
              </a:solidFill>
              <a:effectLst/>
              <a:uLnTx/>
              <a:uFillTx/>
              <a:latin typeface="+mn-lt"/>
              <a:ea typeface="+mn-ea"/>
              <a:cs typeface="+mn-cs"/>
            </a:endParaRPr>
          </a:p>
          <a:p>
            <a:endParaRPr lang="en-US" b="1" baseline="-25000" dirty="0"/>
          </a:p>
          <a:p>
            <a:r>
              <a:rPr lang="en-US" b="1" baseline="-25000" dirty="0"/>
              <a:t>Procedure:</a:t>
            </a:r>
          </a:p>
          <a:p>
            <a:r>
              <a:rPr lang="en-US" b="0" baseline="-25000" dirty="0"/>
              <a:t>1. Students fill in the correct form of the article – partitive or ‘de’ – for each gap.</a:t>
            </a:r>
          </a:p>
          <a:p>
            <a:r>
              <a:rPr lang="en-US" b="0" baseline="-25000" dirty="0"/>
              <a:t>2. Click to reveal the correct answers one by one.</a:t>
            </a:r>
          </a:p>
          <a:p>
            <a:endParaRPr lang="en-US" b="1"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unknown words (1 is the most frequent word in French): </a:t>
            </a:r>
            <a:br>
              <a:rPr lang="en-GB" baseline="-25000" dirty="0"/>
            </a:br>
            <a:r>
              <a:rPr lang="en-GB" baseline="-25000" dirty="0" err="1"/>
              <a:t>riz</a:t>
            </a:r>
            <a:r>
              <a:rPr lang="en-GB" baseline="-25000" dirty="0"/>
              <a:t> [&gt;5000], </a:t>
            </a:r>
            <a:r>
              <a:rPr lang="en-GB" baseline="-25000" dirty="0" err="1"/>
              <a:t>légume</a:t>
            </a:r>
            <a:r>
              <a:rPr lang="en-GB" baseline="-25000" dirty="0"/>
              <a:t> [3117], chips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250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cognates (1 is the most frequent word in French): </a:t>
            </a:r>
            <a:br>
              <a:rPr lang="en-GB" baseline="-25000" dirty="0"/>
            </a:br>
            <a:r>
              <a:rPr lang="en-GB" baseline="-25000" dirty="0" err="1"/>
              <a:t>tomate</a:t>
            </a:r>
            <a:r>
              <a:rPr lang="en-GB" baseline="-25000" dirty="0"/>
              <a:t> [&gt;5000], </a:t>
            </a:r>
            <a:r>
              <a:rPr lang="en-GB" baseline="-25000" dirty="0" err="1"/>
              <a:t>salade</a:t>
            </a:r>
            <a:r>
              <a:rPr lang="en-GB" baseline="-25000" dirty="0"/>
              <a:t> [&gt;5000], </a:t>
            </a:r>
            <a:r>
              <a:rPr lang="en-GB" baseline="-25000" dirty="0" err="1"/>
              <a:t>paquet</a:t>
            </a:r>
            <a:r>
              <a:rPr lang="en-GB" baseline="-25000" dirty="0"/>
              <a:t> [2413]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250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cap="none" baseline="-25000" dirty="0">
              <a:solidFill>
                <a:schemeClr val="tx1"/>
              </a:solidFill>
              <a:effectLst/>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3229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Timing: 10 minutes</a:t>
            </a:r>
          </a:p>
          <a:p>
            <a:endParaRPr lang="en-US" b="1" baseline="-25000" dirty="0"/>
          </a:p>
          <a:p>
            <a:r>
              <a:rPr lang="en-US" b="1" baseline="-25000" dirty="0"/>
              <a:t>Aim: </a:t>
            </a:r>
            <a:r>
              <a:rPr lang="en-US" b="0" baseline="-25000" dirty="0"/>
              <a:t>Written production of the correct form of the definite/partitive article, or ‘de’ alone.</a:t>
            </a:r>
          </a:p>
          <a:p>
            <a:endParaRPr lang="en-US" b="1" baseline="-25000" dirty="0"/>
          </a:p>
          <a:p>
            <a:r>
              <a:rPr lang="en-US" b="1" baseline="-25000" dirty="0"/>
              <a:t>Procedure:</a:t>
            </a:r>
          </a:p>
          <a:p>
            <a:r>
              <a:rPr lang="en-US" b="0" baseline="-25000" dirty="0"/>
              <a:t>1. Students fill in the correct form of the article – definite/partitive, or ‘de’ – for each gap.</a:t>
            </a:r>
          </a:p>
          <a:p>
            <a:r>
              <a:rPr lang="en-US" b="0" baseline="-25000" dirty="0"/>
              <a:t>2. Click to reveal the correct answers one by one.</a:t>
            </a:r>
          </a:p>
          <a:p>
            <a:endParaRPr lang="en-US" b="1"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unknown words (1 is the most frequent word in French): </a:t>
            </a:r>
            <a:br>
              <a:rPr lang="en-GB" baseline="-25000" dirty="0"/>
            </a:br>
            <a:r>
              <a:rPr lang="en-GB" baseline="-25000" dirty="0"/>
              <a:t>confiture [&gt;5000], oeuf [2685], </a:t>
            </a:r>
            <a:r>
              <a:rPr lang="en-GB" baseline="-25000" dirty="0" err="1"/>
              <a:t>légume</a:t>
            </a:r>
            <a:r>
              <a:rPr lang="en-GB" baseline="-25000" dirty="0"/>
              <a:t> [3117] vin [2309], pâte [3641], </a:t>
            </a:r>
            <a:r>
              <a:rPr lang="en-GB" baseline="-25000" dirty="0" err="1"/>
              <a:t>riz</a:t>
            </a:r>
            <a:r>
              <a:rPr lang="en-GB" baseline="-25000" dirty="0"/>
              <a:t> [&gt;5000]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250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cognates (1 is the most frequent word in French): </a:t>
            </a:r>
            <a:br>
              <a:rPr lang="en-GB" baseline="-25000" dirty="0"/>
            </a:br>
            <a:r>
              <a:rPr lang="en-GB" sz="1200" baseline="-25000" dirty="0" err="1">
                <a:solidFill>
                  <a:schemeClr val="accent5">
                    <a:lumMod val="50000"/>
                  </a:schemeClr>
                </a:solidFill>
              </a:rPr>
              <a:t>céréales</a:t>
            </a:r>
            <a:r>
              <a:rPr lang="en-GB" sz="1200" baseline="-25000" dirty="0">
                <a:solidFill>
                  <a:schemeClr val="accent5">
                    <a:lumMod val="50000"/>
                  </a:schemeClr>
                </a:solidFill>
              </a:rPr>
              <a:t> [4983], </a:t>
            </a:r>
            <a:r>
              <a:rPr lang="en-GB" sz="1200" baseline="-25000" dirty="0" err="1">
                <a:solidFill>
                  <a:schemeClr val="accent5">
                    <a:lumMod val="50000"/>
                  </a:schemeClr>
                </a:solidFill>
              </a:rPr>
              <a:t>dîner</a:t>
            </a:r>
            <a:r>
              <a:rPr lang="en-GB" sz="1200" baseline="-25000" dirty="0">
                <a:solidFill>
                  <a:schemeClr val="accent5">
                    <a:lumMod val="50000"/>
                  </a:schemeClr>
                </a:solidFill>
              </a:rPr>
              <a:t> [2365], </a:t>
            </a:r>
            <a:r>
              <a:rPr lang="en-GB" baseline="-25000" dirty="0" err="1"/>
              <a:t>salade</a:t>
            </a:r>
            <a:r>
              <a:rPr lang="en-GB" baseline="-25000" dirty="0"/>
              <a:t> [&gt;5000], pizza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25000" dirty="0">
              <a:solidFill>
                <a:schemeClr val="tx1"/>
              </a:solidFill>
              <a:effectLst/>
              <a:latin typeface="Century Gothic" panose="020B0502020202020204" pitchFamily="34" charset="0"/>
              <a:ea typeface="+mn-ea"/>
              <a:cs typeface="+mn-cs"/>
            </a:endParaRPr>
          </a:p>
          <a:p>
            <a:endParaRPr lang="en-US" b="1"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158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25000" noProof="0" dirty="0">
              <a:ln>
                <a:noFill/>
              </a:ln>
              <a:solidFill>
                <a:srgbClr val="4472C4">
                  <a:lumMod val="50000"/>
                </a:srgb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25000" noProof="0" dirty="0">
                <a:ln>
                  <a:noFill/>
                </a:ln>
                <a:solidFill>
                  <a:srgbClr val="4472C4">
                    <a:lumMod val="50000"/>
                  </a:srgbClr>
                </a:solidFill>
                <a:effectLst/>
                <a:uLnTx/>
                <a:uFillTx/>
                <a:latin typeface="+mn-lt"/>
                <a:ea typeface="+mn-ea"/>
                <a:cs typeface="+mn-cs"/>
              </a:rPr>
              <a:t>Aim: </a:t>
            </a:r>
            <a:r>
              <a:rPr kumimoji="0" lang="en-GB" sz="1200" b="0" i="0" u="none" strike="noStrike" kern="1200" cap="none" spc="0" normalizeH="0" baseline="-25000" noProof="0" dirty="0">
                <a:ln>
                  <a:noFill/>
                </a:ln>
                <a:solidFill>
                  <a:srgbClr val="4472C4">
                    <a:lumMod val="50000"/>
                  </a:srgbClr>
                </a:solidFill>
                <a:effectLst/>
                <a:uLnTx/>
                <a:uFillTx/>
                <a:latin typeface="+mn-lt"/>
                <a:ea typeface="+mn-ea"/>
                <a:cs typeface="+mn-cs"/>
              </a:rPr>
              <a:t>Oral production of all Y8 SSCs covered so far.</a:t>
            </a:r>
            <a:endParaRPr lang="en-GB" sz="1200" baseline="-25000" dirty="0">
              <a:solidFill>
                <a:srgbClr val="4472C4">
                  <a:lumMod val="50000"/>
                </a:srgbClr>
              </a:solidFill>
              <a:latin typeface="+mn-lt"/>
            </a:endParaRPr>
          </a:p>
          <a:p>
            <a:endParaRPr lang="en-US" b="1" baseline="-25000" dirty="0"/>
          </a:p>
          <a:p>
            <a:r>
              <a:rPr lang="en-US" b="1" baseline="-25000" dirty="0"/>
              <a:t>Procedure:</a:t>
            </a:r>
          </a:p>
          <a:p>
            <a:r>
              <a:rPr lang="en-US" b="0" baseline="-25000" dirty="0"/>
              <a:t>1. Students work in pairs and take turns to say the words aloud in French, focusing on the pronunciation of the highlighted SSCs.</a:t>
            </a:r>
          </a:p>
          <a:p>
            <a:r>
              <a:rPr lang="en-US" b="0" baseline="-25000" dirty="0"/>
              <a:t>2. Partners listen and correct as required.</a:t>
            </a:r>
          </a:p>
          <a:p>
            <a:r>
              <a:rPr lang="en-US" b="0" baseline="-25000" dirty="0"/>
              <a:t>3. The teacher should circulate and listen in.</a:t>
            </a:r>
          </a:p>
          <a:p>
            <a:r>
              <a:rPr lang="en-US" b="0" baseline="-25000" dirty="0"/>
              <a:t>4. Click the pictures to hear pronunciation.</a:t>
            </a:r>
          </a:p>
          <a:p>
            <a:endParaRPr lang="en-US" b="1"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(1 is the most frequent word in French): </a:t>
            </a:r>
            <a:br>
              <a:rPr lang="en-GB" baseline="-25000" dirty="0"/>
            </a:br>
            <a:r>
              <a:rPr lang="en-GB" baseline="-25000" dirty="0"/>
              <a:t>zoo [&gt;5000] </a:t>
            </a:r>
            <a:r>
              <a:rPr lang="en-GB" b="0" baseline="-25000" dirty="0" err="1"/>
              <a:t>chimpanzé</a:t>
            </a:r>
            <a:r>
              <a:rPr lang="en-GB" b="0" baseline="-25000" dirty="0"/>
              <a:t> [&gt;5000] b</a:t>
            </a:r>
            <a:r>
              <a:rPr lang="en-US" sz="1200" b="0" baseline="-25000" dirty="0" err="1">
                <a:solidFill>
                  <a:srgbClr val="4472C4">
                    <a:lumMod val="50000"/>
                  </a:srgbClr>
                </a:solidFill>
              </a:rPr>
              <a:t>œuf</a:t>
            </a:r>
            <a:r>
              <a:rPr lang="en-US" sz="1200" b="0" baseline="-25000" dirty="0">
                <a:solidFill>
                  <a:srgbClr val="4472C4">
                    <a:lumMod val="50000"/>
                  </a:srgbClr>
                </a:solidFill>
              </a:rPr>
              <a:t> [3914] </a:t>
            </a:r>
            <a:r>
              <a:rPr lang="en-US" sz="1200" b="0" baseline="-25000" dirty="0" err="1">
                <a:solidFill>
                  <a:srgbClr val="4472C4">
                    <a:lumMod val="50000"/>
                  </a:srgbClr>
                </a:solidFill>
              </a:rPr>
              <a:t>lamproie</a:t>
            </a:r>
            <a:r>
              <a:rPr lang="en-US" sz="1200" b="0" baseline="-25000" dirty="0">
                <a:solidFill>
                  <a:srgbClr val="4472C4">
                    <a:lumMod val="50000"/>
                  </a:srgbClr>
                </a:solidFill>
              </a:rPr>
              <a:t> [</a:t>
            </a:r>
            <a:r>
              <a:rPr lang="en-GB" b="0" baseline="-25000" dirty="0"/>
              <a:t>&gt;5000</a:t>
            </a:r>
            <a:r>
              <a:rPr lang="en-US" sz="1200" b="0" baseline="-25000" dirty="0">
                <a:solidFill>
                  <a:srgbClr val="4472C4">
                    <a:lumMod val="50000"/>
                  </a:srgbClr>
                </a:solidFill>
              </a:rPr>
              <a:t>] </a:t>
            </a:r>
            <a:r>
              <a:rPr lang="en-US" sz="1200" b="0" baseline="-25000" dirty="0" err="1">
                <a:solidFill>
                  <a:srgbClr val="4472C4">
                    <a:lumMod val="50000"/>
                  </a:srgbClr>
                </a:solidFill>
              </a:rPr>
              <a:t>daim</a:t>
            </a:r>
            <a:r>
              <a:rPr lang="en-US" sz="1200" b="0" baseline="-25000" dirty="0">
                <a:solidFill>
                  <a:srgbClr val="4472C4">
                    <a:lumMod val="50000"/>
                  </a:srgbClr>
                </a:solidFill>
              </a:rPr>
              <a:t> [</a:t>
            </a:r>
            <a:r>
              <a:rPr lang="en-GB" b="0" baseline="-25000" dirty="0"/>
              <a:t>&gt;5000</a:t>
            </a:r>
            <a:r>
              <a:rPr lang="en-US" sz="1200" b="0" baseline="-25000" dirty="0">
                <a:solidFill>
                  <a:srgbClr val="4472C4">
                    <a:lumMod val="50000"/>
                  </a:srgbClr>
                </a:solidFill>
              </a:rPr>
              <a:t>] </a:t>
            </a:r>
            <a:r>
              <a:rPr lang="en-US" sz="1200" b="0" baseline="-25000" dirty="0" err="1">
                <a:solidFill>
                  <a:srgbClr val="4472C4">
                    <a:lumMod val="50000"/>
                  </a:srgbClr>
                </a:solidFill>
              </a:rPr>
              <a:t>girafe</a:t>
            </a:r>
            <a:r>
              <a:rPr lang="en-US" sz="1200" b="0" baseline="-25000" dirty="0">
                <a:solidFill>
                  <a:srgbClr val="4472C4">
                    <a:lumMod val="50000"/>
                  </a:srgbClr>
                </a:solidFill>
              </a:rPr>
              <a:t> [</a:t>
            </a:r>
            <a:r>
              <a:rPr lang="en-GB" b="0" baseline="-25000" dirty="0"/>
              <a:t>&gt;5000</a:t>
            </a:r>
            <a:r>
              <a:rPr lang="en-US" sz="1200" b="0" baseline="-25000" dirty="0">
                <a:solidFill>
                  <a:srgbClr val="4472C4">
                    <a:lumMod val="50000"/>
                  </a:srgbClr>
                </a:solidFill>
              </a:rPr>
              <a:t>] perroquet [</a:t>
            </a:r>
            <a:r>
              <a:rPr lang="en-GB" b="0" baseline="-25000" dirty="0"/>
              <a:t>&gt;5000</a:t>
            </a:r>
            <a:r>
              <a:rPr lang="en-US" sz="1200" b="0" baseline="-25000" dirty="0">
                <a:solidFill>
                  <a:srgbClr val="4472C4">
                    <a:lumMod val="50000"/>
                  </a:srgbClr>
                </a:solidFill>
              </a:rPr>
              <a:t>] </a:t>
            </a:r>
            <a:r>
              <a:rPr lang="en-US" sz="1200" b="0" baseline="-25000" dirty="0" err="1">
                <a:solidFill>
                  <a:srgbClr val="4472C4">
                    <a:lumMod val="50000"/>
                  </a:srgbClr>
                </a:solidFill>
              </a:rPr>
              <a:t>hippocampe</a:t>
            </a:r>
            <a:r>
              <a:rPr lang="en-US" sz="1200" b="0" baseline="-25000" dirty="0">
                <a:solidFill>
                  <a:srgbClr val="4472C4">
                    <a:lumMod val="50000"/>
                  </a:srgbClr>
                </a:solidFill>
              </a:rPr>
              <a:t> [</a:t>
            </a:r>
            <a:r>
              <a:rPr lang="en-GB" b="0" baseline="-25000" dirty="0"/>
              <a:t>&gt;5000</a:t>
            </a:r>
            <a:r>
              <a:rPr lang="en-US" sz="1200" b="0" baseline="-25000" dirty="0">
                <a:solidFill>
                  <a:srgbClr val="4472C4">
                    <a:lumMod val="50000"/>
                  </a:srgbClr>
                </a:solidFill>
              </a:rPr>
              <a:t>] </a:t>
            </a:r>
            <a:r>
              <a:rPr lang="en-US" sz="1200" b="0" baseline="-25000" dirty="0" err="1">
                <a:solidFill>
                  <a:srgbClr val="4472C4">
                    <a:lumMod val="50000"/>
                  </a:srgbClr>
                </a:solidFill>
              </a:rPr>
              <a:t>araignée</a:t>
            </a:r>
            <a:r>
              <a:rPr lang="en-US" sz="1200" b="0" baseline="-25000" dirty="0">
                <a:solidFill>
                  <a:srgbClr val="4472C4">
                    <a:lumMod val="50000"/>
                  </a:srgbClr>
                </a:solidFill>
              </a:rPr>
              <a:t> [</a:t>
            </a:r>
            <a:r>
              <a:rPr lang="en-GB" b="0" baseline="-25000" dirty="0"/>
              <a:t>&gt;5000</a:t>
            </a:r>
            <a:r>
              <a:rPr lang="en-US" sz="1200" b="0" baseline="-25000" dirty="0">
                <a:solidFill>
                  <a:srgbClr val="4472C4">
                    <a:lumMod val="50000"/>
                  </a:srgbClr>
                </a:solidFill>
              </a:rPr>
              <a:t>] </a:t>
            </a:r>
            <a:r>
              <a:rPr lang="en-US" sz="1200" b="0" baseline="-25000" dirty="0" err="1">
                <a:solidFill>
                  <a:srgbClr val="4472C4">
                    <a:lumMod val="50000"/>
                  </a:srgbClr>
                </a:solidFill>
              </a:rPr>
              <a:t>caille</a:t>
            </a:r>
            <a:r>
              <a:rPr lang="en-US" sz="1200" b="0" baseline="-25000" dirty="0">
                <a:solidFill>
                  <a:srgbClr val="4472C4">
                    <a:lumMod val="50000"/>
                  </a:srgbClr>
                </a:solidFill>
              </a:rPr>
              <a:t> [</a:t>
            </a:r>
            <a:r>
              <a:rPr lang="en-GB" b="0" baseline="-25000" dirty="0"/>
              <a:t>&gt;5000</a:t>
            </a:r>
            <a:r>
              <a:rPr lang="en-US" sz="1200" b="0" baseline="-25000" dirty="0">
                <a:solidFill>
                  <a:srgbClr val="4472C4">
                    <a:lumMod val="50000"/>
                  </a:srgbClr>
                </a:solidFill>
              </a:rPr>
              <a:t>] </a:t>
            </a:r>
            <a:r>
              <a:rPr lang="en-US" sz="1200" b="0" baseline="-25000" dirty="0" err="1">
                <a:solidFill>
                  <a:srgbClr val="4472C4">
                    <a:lumMod val="50000"/>
                  </a:srgbClr>
                </a:solidFill>
              </a:rPr>
              <a:t>panthère</a:t>
            </a:r>
            <a:r>
              <a:rPr lang="en-US" sz="1200" b="0" baseline="-25000" dirty="0">
                <a:solidFill>
                  <a:srgbClr val="4472C4">
                    <a:lumMod val="50000"/>
                  </a:srgbClr>
                </a:solidFill>
              </a:rPr>
              <a:t> [</a:t>
            </a:r>
            <a:r>
              <a:rPr lang="en-GB" b="0" baseline="-25000" dirty="0"/>
              <a:t>&gt;5000</a:t>
            </a:r>
            <a:r>
              <a:rPr lang="en-US" sz="1200" b="0" baseline="-25000" dirty="0">
                <a:solidFill>
                  <a:srgbClr val="4472C4">
                    <a:lumMod val="50000"/>
                  </a:srgbClr>
                </a:solidFill>
              </a:rPr>
              <a:t>]  </a:t>
            </a:r>
            <a:r>
              <a:rPr lang="en-US" sz="1200" b="0" baseline="-25000" dirty="0" err="1">
                <a:solidFill>
                  <a:srgbClr val="4472C4">
                    <a:lumMod val="50000"/>
                  </a:srgbClr>
                </a:solidFill>
              </a:rPr>
              <a:t>buse</a:t>
            </a:r>
            <a:r>
              <a:rPr lang="en-US" sz="1200" b="0" baseline="-25000" dirty="0">
                <a:solidFill>
                  <a:srgbClr val="4472C4">
                    <a:lumMod val="50000"/>
                  </a:srgbClr>
                </a:solidFill>
              </a:rPr>
              <a:t> [</a:t>
            </a:r>
            <a:r>
              <a:rPr lang="en-GB" b="0" baseline="-25000" dirty="0"/>
              <a:t>&gt;5000</a:t>
            </a:r>
            <a:r>
              <a:rPr lang="en-US" sz="1200" b="0" baseline="-25000" dirty="0">
                <a:solidFill>
                  <a:srgbClr val="4472C4">
                    <a:lumMod val="50000"/>
                  </a:srgbClr>
                </a:solidFill>
              </a:rPr>
              <a:t>] </a:t>
            </a:r>
            <a:r>
              <a:rPr lang="en-US" sz="1200" b="0" baseline="-25000" dirty="0" err="1">
                <a:solidFill>
                  <a:srgbClr val="4472C4">
                    <a:lumMod val="50000"/>
                  </a:srgbClr>
                </a:solidFill>
              </a:rPr>
              <a:t>anguille</a:t>
            </a:r>
            <a:r>
              <a:rPr lang="en-US" sz="1200" b="0" baseline="-25000" dirty="0">
                <a:solidFill>
                  <a:srgbClr val="4472C4">
                    <a:lumMod val="50000"/>
                  </a:srgbClr>
                </a:solidFill>
              </a:rPr>
              <a:t> [</a:t>
            </a:r>
            <a:r>
              <a:rPr lang="en-GB" b="0" baseline="-25000" dirty="0"/>
              <a:t>&gt;5000</a:t>
            </a:r>
            <a:r>
              <a:rPr lang="en-US" sz="1200" b="0" baseline="-25000" dirty="0">
                <a:solidFill>
                  <a:srgbClr val="4472C4">
                    <a:lumMod val="50000"/>
                  </a:srgbClr>
                </a:solidFill>
              </a:rPr>
              <a:t>] </a:t>
            </a:r>
            <a:r>
              <a:rPr lang="en-US" sz="1200" b="0" baseline="-25000" dirty="0" err="1">
                <a:solidFill>
                  <a:srgbClr val="4472C4">
                    <a:lumMod val="50000"/>
                  </a:srgbClr>
                </a:solidFill>
              </a:rPr>
              <a:t>colombe</a:t>
            </a:r>
            <a:r>
              <a:rPr lang="en-US" sz="1200" b="0" baseline="-25000" dirty="0">
                <a:solidFill>
                  <a:srgbClr val="4472C4">
                    <a:lumMod val="50000"/>
                  </a:srgbClr>
                </a:solidFill>
              </a:rPr>
              <a:t> [</a:t>
            </a:r>
            <a:r>
              <a:rPr lang="en-GB" b="0" baseline="-25000" dirty="0"/>
              <a:t>&gt;5000</a:t>
            </a:r>
            <a:r>
              <a:rPr lang="en-US" sz="1200" b="0" baseline="-25000" dirty="0">
                <a:solidFill>
                  <a:srgbClr val="4472C4">
                    <a:lumMod val="50000"/>
                  </a:srgbClr>
                </a:solidFill>
              </a:rPr>
              <a:t>] </a:t>
            </a:r>
            <a:r>
              <a:rPr lang="en-US" sz="1200" b="0" baseline="-25000" dirty="0" err="1">
                <a:solidFill>
                  <a:srgbClr val="4472C4">
                    <a:lumMod val="50000"/>
                  </a:srgbClr>
                </a:solidFill>
              </a:rPr>
              <a:t>tortue</a:t>
            </a:r>
            <a:r>
              <a:rPr lang="en-US" sz="1200" b="0" baseline="-25000" dirty="0">
                <a:solidFill>
                  <a:srgbClr val="4472C4">
                    <a:lumMod val="50000"/>
                  </a:srgbClr>
                </a:solidFill>
              </a:rPr>
              <a:t> [</a:t>
            </a:r>
            <a:r>
              <a:rPr lang="en-GB" b="0" baseline="-25000" dirty="0"/>
              <a:t>&gt;5000</a:t>
            </a:r>
            <a:r>
              <a:rPr lang="en-US" sz="1200" b="0" baseline="-25000" dirty="0">
                <a:solidFill>
                  <a:srgbClr val="4472C4">
                    <a:lumMod val="50000"/>
                  </a:srgb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a:p>
            <a:endParaRPr lang="en-US" b="1"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0997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25000" noProof="0" dirty="0">
              <a:ln>
                <a:noFill/>
              </a:ln>
              <a:solidFill>
                <a:srgbClr val="4472C4">
                  <a:lumMod val="50000"/>
                </a:srgbClr>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25000" noProof="0" dirty="0">
                <a:ln>
                  <a:noFill/>
                </a:ln>
                <a:solidFill>
                  <a:srgbClr val="4472C4">
                    <a:lumMod val="50000"/>
                  </a:srgbClr>
                </a:solidFill>
                <a:effectLst/>
                <a:uLnTx/>
                <a:uFillTx/>
                <a:latin typeface="+mn-lt"/>
                <a:ea typeface="+mn-ea"/>
                <a:cs typeface="+mn-cs"/>
              </a:rPr>
              <a:t>Aim: </a:t>
            </a:r>
            <a:r>
              <a:rPr kumimoji="0" lang="en-GB" sz="1200" b="0" i="0" u="none" strike="noStrike" kern="1200" cap="none" spc="0" normalizeH="0" baseline="-25000" noProof="0" dirty="0">
                <a:ln>
                  <a:noFill/>
                </a:ln>
                <a:solidFill>
                  <a:srgbClr val="4472C4">
                    <a:lumMod val="50000"/>
                  </a:srgbClr>
                </a:solidFill>
                <a:effectLst/>
                <a:uLnTx/>
                <a:uFillTx/>
                <a:latin typeface="+mn-lt"/>
                <a:ea typeface="+mn-ea"/>
                <a:cs typeface="+mn-cs"/>
              </a:rPr>
              <a:t>Recognise whether a liaison is needed or not (and produce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25000" dirty="0"/>
          </a:p>
          <a:p>
            <a:r>
              <a:rPr lang="en-US" b="1" baseline="-25000" dirty="0"/>
              <a:t>Procedure:</a:t>
            </a:r>
          </a:p>
          <a:p>
            <a:r>
              <a:rPr lang="en-US" b="0" baseline="-25000" dirty="0"/>
              <a:t>1. Students read the sentences aloud in French, focusing on the pronunciation of the highlighted SSCs.</a:t>
            </a:r>
          </a:p>
          <a:p>
            <a:r>
              <a:rPr lang="en-US" b="0" baseline="-25000" dirty="0"/>
              <a:t>2. Partners listen and correct as required.</a:t>
            </a:r>
          </a:p>
          <a:p>
            <a:r>
              <a:rPr lang="en-US" b="0" baseline="-25000" dirty="0"/>
              <a:t>3. The teacher should circulate and listen in.</a:t>
            </a:r>
          </a:p>
          <a:p>
            <a:r>
              <a:rPr lang="en-US" b="0" baseline="-25000" dirty="0"/>
              <a:t>4. Click the numbers to hear pronunciation.</a:t>
            </a:r>
          </a:p>
          <a:p>
            <a:endParaRPr lang="en-US" b="1" baseline="-25000" dirty="0"/>
          </a:p>
          <a:p>
            <a:r>
              <a:rPr lang="en-US" b="1" baseline="-2500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1. Le zoo </a:t>
            </a:r>
            <a:r>
              <a:rPr lang="en-US" b="0" baseline="-25000" dirty="0" err="1"/>
              <a:t>es</a:t>
            </a:r>
            <a:r>
              <a:rPr lang="en-US" b="1" baseline="-25000" dirty="0" err="1"/>
              <a:t>t</a:t>
            </a:r>
            <a:r>
              <a:rPr lang="en-US" b="0" baseline="-25000" dirty="0"/>
              <a:t> </a:t>
            </a:r>
            <a:r>
              <a:rPr lang="en-US" b="0" baseline="-25000" dirty="0" err="1"/>
              <a:t>ouvert</a:t>
            </a:r>
            <a:r>
              <a:rPr lang="en-US" b="0" baseline="-25000" dirty="0"/>
              <a:t> </a:t>
            </a:r>
            <a:r>
              <a:rPr lang="en-US" b="0" baseline="-25000" dirty="0" err="1"/>
              <a:t>chaque</a:t>
            </a:r>
            <a:r>
              <a:rPr lang="en-US" b="0" baseline="-25000" dirty="0"/>
              <a:t> jour.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2. Ce </a:t>
            </a:r>
            <a:r>
              <a:rPr lang="en-US" b="0" baseline="-25000" dirty="0" err="1"/>
              <a:t>n’est</a:t>
            </a:r>
            <a:r>
              <a:rPr lang="en-US" b="0" baseline="-25000" dirty="0"/>
              <a:t> pas loin de ma </a:t>
            </a:r>
            <a:r>
              <a:rPr lang="en-US" b="0" baseline="-25000" dirty="0" err="1"/>
              <a:t>maison</a:t>
            </a:r>
            <a:r>
              <a:rPr lang="en-US" b="0" baseline="-25000" dirty="0"/>
              <a:t>.</a:t>
            </a:r>
          </a:p>
          <a:p>
            <a:pPr marL="0" indent="0">
              <a:buNone/>
            </a:pPr>
            <a:r>
              <a:rPr lang="en-US" b="0" baseline="-25000" dirty="0"/>
              <a:t>3. Nous </a:t>
            </a:r>
            <a:r>
              <a:rPr lang="en-US" b="0" baseline="-25000" dirty="0" err="1"/>
              <a:t>aimons</a:t>
            </a:r>
            <a:r>
              <a:rPr lang="en-US" b="0" baseline="-25000" dirty="0"/>
              <a:t> de</a:t>
            </a:r>
            <a:r>
              <a:rPr lang="en-US" b="1" baseline="-25000" dirty="0"/>
              <a:t>s</a:t>
            </a:r>
            <a:r>
              <a:rPr lang="en-US" b="0" baseline="-25000" dirty="0"/>
              <a:t> </a:t>
            </a:r>
            <a:r>
              <a:rPr lang="en-US" b="0" baseline="-25000" dirty="0" err="1"/>
              <a:t>animaux</a:t>
            </a:r>
            <a:r>
              <a:rPr lang="en-US" b="0" baseline="-25000" dirty="0"/>
              <a:t> </a:t>
            </a:r>
            <a:r>
              <a:rPr lang="en-US" b="0" baseline="-25000" dirty="0" err="1"/>
              <a:t>sauvages</a:t>
            </a:r>
            <a:r>
              <a:rPr lang="en-US" b="0" baseline="-25000" dirty="0"/>
              <a:t>.</a:t>
            </a:r>
          </a:p>
          <a:p>
            <a:pPr marL="0" indent="0">
              <a:buNone/>
            </a:pPr>
            <a:r>
              <a:rPr lang="en-US" b="0" baseline="-25000" dirty="0"/>
              <a:t>4. Les perroquets font beaucoup de bruit.</a:t>
            </a:r>
          </a:p>
          <a:p>
            <a:pPr marL="0" indent="0">
              <a:buNone/>
            </a:pPr>
            <a:r>
              <a:rPr lang="en-US" b="0" baseline="-25000" dirty="0"/>
              <a:t>5. Mo</a:t>
            </a:r>
            <a:r>
              <a:rPr lang="en-US" b="1" baseline="-25000" dirty="0"/>
              <a:t>n</a:t>
            </a:r>
            <a:r>
              <a:rPr lang="en-US" b="0" baseline="-25000" dirty="0"/>
              <a:t> animal </a:t>
            </a:r>
            <a:r>
              <a:rPr lang="en-US" b="0" baseline="-25000" dirty="0" err="1"/>
              <a:t>préféré</a:t>
            </a:r>
            <a:r>
              <a:rPr lang="en-US" b="0" baseline="-25000" dirty="0"/>
              <a:t> </a:t>
            </a:r>
            <a:r>
              <a:rPr lang="en-US" b="0" baseline="-25000" dirty="0" err="1"/>
              <a:t>c’est</a:t>
            </a:r>
            <a:r>
              <a:rPr lang="en-US" b="0" baseline="-25000" dirty="0"/>
              <a:t> la giraffe.</a:t>
            </a:r>
          </a:p>
          <a:p>
            <a:pPr marL="0" indent="0">
              <a:buNone/>
            </a:pPr>
            <a:r>
              <a:rPr lang="en-US" b="0" baseline="-25000" dirty="0"/>
              <a:t>6. Les deu</a:t>
            </a:r>
            <a:r>
              <a:rPr lang="en-US" b="1" baseline="-25000" dirty="0"/>
              <a:t>x</a:t>
            </a:r>
            <a:r>
              <a:rPr lang="en-US" b="0" baseline="-25000" dirty="0"/>
              <a:t> </a:t>
            </a:r>
            <a:r>
              <a:rPr lang="en-US" b="0" baseline="-25000" dirty="0" err="1"/>
              <a:t>anguilles</a:t>
            </a:r>
            <a:r>
              <a:rPr lang="en-US" b="0" baseline="-25000" dirty="0"/>
              <a:t> </a:t>
            </a:r>
            <a:r>
              <a:rPr lang="en-US" b="0" baseline="-25000" dirty="0" err="1"/>
              <a:t>sont</a:t>
            </a:r>
            <a:r>
              <a:rPr lang="en-US" b="0" baseline="-25000" dirty="0"/>
              <a:t> </a:t>
            </a:r>
            <a:r>
              <a:rPr lang="en-US" b="0" baseline="-25000" dirty="0" err="1"/>
              <a:t>très</a:t>
            </a:r>
            <a:r>
              <a:rPr lang="en-US" b="0" baseline="-25000" dirty="0"/>
              <a:t> </a:t>
            </a:r>
            <a:r>
              <a:rPr lang="en-US" b="0" baseline="-25000" dirty="0" err="1"/>
              <a:t>longues</a:t>
            </a:r>
            <a:r>
              <a:rPr lang="en-US" b="0" baseline="-25000" dirty="0"/>
              <a:t>.</a:t>
            </a:r>
          </a:p>
          <a:p>
            <a:pPr marL="0" indent="0">
              <a:buNone/>
            </a:pPr>
            <a:r>
              <a:rPr lang="en-US" b="0" baseline="-25000" dirty="0"/>
              <a:t>7. Je </a:t>
            </a:r>
            <a:r>
              <a:rPr lang="en-US" b="0" baseline="-25000" dirty="0" err="1"/>
              <a:t>veux</a:t>
            </a:r>
            <a:r>
              <a:rPr lang="en-US" b="0" baseline="-25000" dirty="0"/>
              <a:t> </a:t>
            </a:r>
            <a:r>
              <a:rPr lang="en-US" b="0" baseline="-25000" dirty="0" err="1"/>
              <a:t>nager</a:t>
            </a:r>
            <a:r>
              <a:rPr lang="en-US" b="0" baseline="-25000" dirty="0"/>
              <a:t> avec des </a:t>
            </a:r>
            <a:r>
              <a:rPr lang="en-US" b="0" baseline="-25000" dirty="0" err="1"/>
              <a:t>anguilles</a:t>
            </a:r>
            <a:r>
              <a:rPr lang="en-US" b="0" baseline="-25000" dirty="0"/>
              <a:t> !</a:t>
            </a:r>
          </a:p>
          <a:p>
            <a:pPr marL="0" indent="0">
              <a:buNone/>
            </a:pPr>
            <a:r>
              <a:rPr lang="en-US" b="0" baseline="-25000" dirty="0"/>
              <a:t>8. </a:t>
            </a:r>
            <a:r>
              <a:rPr lang="en-US" b="0" baseline="-25000" dirty="0" err="1"/>
              <a:t>Mais</a:t>
            </a:r>
            <a:r>
              <a:rPr lang="en-US" b="0" baseline="-25000" dirty="0"/>
              <a:t> ma </a:t>
            </a:r>
            <a:r>
              <a:rPr lang="en-US" b="0" baseline="-25000" dirty="0" err="1"/>
              <a:t>mère</a:t>
            </a:r>
            <a:r>
              <a:rPr lang="en-US" b="0" baseline="-25000" dirty="0"/>
              <a:t> </a:t>
            </a:r>
            <a:r>
              <a:rPr lang="en-US" b="0" baseline="-25000" dirty="0" err="1"/>
              <a:t>dit</a:t>
            </a:r>
            <a:r>
              <a:rPr lang="en-US" b="0" baseline="-25000" dirty="0"/>
              <a:t> </a:t>
            </a:r>
            <a:r>
              <a:rPr lang="en-US" b="0" baseline="-25000" dirty="0" err="1"/>
              <a:t>qu’elles</a:t>
            </a:r>
            <a:r>
              <a:rPr lang="en-US" b="0" baseline="-25000" dirty="0"/>
              <a:t> </a:t>
            </a:r>
            <a:r>
              <a:rPr lang="en-US" b="0" baseline="-25000" dirty="0" err="1"/>
              <a:t>sont</a:t>
            </a:r>
            <a:r>
              <a:rPr lang="en-US" b="0" baseline="-25000" dirty="0"/>
              <a:t> </a:t>
            </a:r>
            <a:r>
              <a:rPr lang="en-US" b="0" baseline="-25000" dirty="0" err="1"/>
              <a:t>dangereuses</a:t>
            </a:r>
            <a:r>
              <a:rPr lang="en-US" b="0" baseline="-25000" dirty="0"/>
              <a:t>.</a:t>
            </a:r>
          </a:p>
          <a:p>
            <a:pPr marL="0" indent="0">
              <a:buNone/>
            </a:pPr>
            <a:endParaRPr lang="en-US" b="0"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(1 is the most frequent word in French): </a:t>
            </a:r>
            <a:br>
              <a:rPr lang="en-GB" baseline="-25000" dirty="0"/>
            </a:br>
            <a:r>
              <a:rPr lang="en-GB" baseline="-25000" dirty="0"/>
              <a:t>bruit [1524], </a:t>
            </a:r>
            <a:r>
              <a:rPr lang="en-GB" baseline="-25000" dirty="0" err="1"/>
              <a:t>sauvage</a:t>
            </a:r>
            <a:r>
              <a:rPr lang="en-GB" baseline="-25000" dirty="0"/>
              <a:t> [2464], </a:t>
            </a:r>
            <a:r>
              <a:rPr lang="en-GB" baseline="-25000" dirty="0" err="1"/>
              <a:t>nager</a:t>
            </a:r>
            <a:r>
              <a:rPr lang="en-GB" baseline="-25000" dirty="0"/>
              <a:t> [&gt;5000], giraffe [&gt;5000]</a:t>
            </a:r>
            <a:endParaRPr lang="en-GB" b="0"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a:p>
            <a:endParaRPr lang="en-US" b="1" baseline="-25000" dirty="0"/>
          </a:p>
          <a:p>
            <a:endParaRPr lang="fr-FR" dirty="0"/>
          </a:p>
        </p:txBody>
      </p:sp>
      <p:sp>
        <p:nvSpPr>
          <p:cNvPr id="4" name="Slide Number Placeholder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7800943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Timing: 10 minutes</a:t>
            </a:r>
          </a:p>
          <a:p>
            <a:endParaRPr lang="en-US" b="1" baseline="-25000" dirty="0"/>
          </a:p>
          <a:p>
            <a:r>
              <a:rPr lang="en-US" b="1" baseline="-25000" dirty="0"/>
              <a:t>Aim: </a:t>
            </a:r>
            <a:r>
              <a:rPr lang="en-US" b="0" baseline="-25000" dirty="0"/>
              <a:t>Oral production of </a:t>
            </a:r>
            <a:r>
              <a:rPr lang="en-US" b="0" i="1" baseline="-25000" dirty="0" err="1"/>
              <a:t>est-ce</a:t>
            </a:r>
            <a:r>
              <a:rPr lang="en-US" b="0" i="1" baseline="-25000" dirty="0"/>
              <a:t> que </a:t>
            </a:r>
            <a:r>
              <a:rPr lang="en-US" b="0" baseline="-25000" dirty="0"/>
              <a:t>questions and answers in the perfect tense.</a:t>
            </a:r>
          </a:p>
          <a:p>
            <a:endParaRPr lang="en-US" b="1" baseline="-25000" dirty="0"/>
          </a:p>
          <a:p>
            <a:r>
              <a:rPr lang="en-US" b="1" baseline="-25000" dirty="0"/>
              <a:t>Procedure:</a:t>
            </a:r>
          </a:p>
          <a:p>
            <a:r>
              <a:rPr lang="en-US" b="0" baseline="-25000" dirty="0"/>
              <a:t>1. Cycle through the reminder on this slide using the animation sequence, eliciting the French for the question and answer.</a:t>
            </a:r>
          </a:p>
          <a:p>
            <a:r>
              <a:rPr lang="en-US" b="0" baseline="-25000" dirty="0"/>
              <a:t>2. Print and distribute the pair-work speaking cards on the next slide. </a:t>
            </a:r>
          </a:p>
          <a:p>
            <a:r>
              <a:rPr lang="en-US" b="0" baseline="-25000" dirty="0"/>
              <a:t>3. Explain that Partner A goes first, forming the questions represented in picture form at the top of his/her card.</a:t>
            </a:r>
          </a:p>
          <a:p>
            <a:r>
              <a:rPr lang="en-US" b="0" baseline="-25000" dirty="0"/>
              <a:t>4. Partner B, responds, gives the answers at the top of his/her card. In some cases, the pictures match, and no negative sentence is needed. Where the pictures do not match, students should give a negative sentence first, followed by an affirmative sentence with the correct noun.</a:t>
            </a:r>
          </a:p>
          <a:p>
            <a:r>
              <a:rPr lang="en-US" b="0" baseline="-25000" dirty="0"/>
              <a:t>5. Partners then swap roles, using the questions/answers at the bottom of their cards.</a:t>
            </a:r>
          </a:p>
          <a:p>
            <a:r>
              <a:rPr lang="en-US" b="0" baseline="-25000" dirty="0"/>
              <a:t>6. Given the complexity of the language here, the teacher will need to circulate to assist and to assess progress/common problem areas for individual and class feedback.</a:t>
            </a:r>
          </a:p>
          <a:p>
            <a:r>
              <a:rPr lang="en-US" b="0" baseline="-25000" dirty="0"/>
              <a:t>7. Suggested questions and answers are provided on slides 34 and 35.</a:t>
            </a:r>
            <a:br>
              <a:rPr lang="en-US" b="0" baseline="-25000" dirty="0"/>
            </a:br>
            <a:endParaRPr lang="en-US" b="0"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unknown words (1 is the most frequent word in French): </a:t>
            </a:r>
            <a:br>
              <a:rPr lang="en-GB" baseline="-25000" dirty="0"/>
            </a:br>
            <a:r>
              <a:rPr lang="en-GB" b="0" baseline="-25000" dirty="0"/>
              <a:t>chips [&gt;5000]</a:t>
            </a:r>
            <a:endParaRPr lang="en-US" sz="1200" b="0" baseline="-25000" dirty="0">
              <a:solidFill>
                <a:srgbClr val="4472C4">
                  <a:lumMod val="50000"/>
                </a:srgb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a:p>
            <a:endParaRPr lang="en-US" b="1" baseline="-25000" dirty="0"/>
          </a:p>
          <a:p>
            <a:endParaRPr lang="en-US" b="0"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0069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25000" dirty="0"/>
              <a:t>Speaking Cards</a:t>
            </a:r>
          </a:p>
          <a:p>
            <a:endParaRPr lang="en-GB" b="1" baseline="-25000" dirty="0"/>
          </a:p>
          <a:p>
            <a:r>
              <a:rPr lang="en-GB" b="1" baseline="-25000" dirty="0"/>
              <a:t>Additional English prompts:</a:t>
            </a:r>
          </a:p>
          <a:p>
            <a:r>
              <a:rPr lang="en-GB" b="0" baseline="-25000" dirty="0"/>
              <a:t>Partner A:</a:t>
            </a:r>
          </a:p>
          <a:p>
            <a:pPr marL="0" indent="0">
              <a:buNone/>
            </a:pPr>
            <a:r>
              <a:rPr lang="en-GB" b="0" baseline="-25000" dirty="0"/>
              <a:t>1. Did </a:t>
            </a:r>
            <a:r>
              <a:rPr lang="en-GB" b="0" baseline="-25000" dirty="0" err="1"/>
              <a:t>Léa</a:t>
            </a:r>
            <a:r>
              <a:rPr lang="en-GB" b="0" baseline="-25000" dirty="0"/>
              <a:t> eat some meat?</a:t>
            </a:r>
          </a:p>
          <a:p>
            <a:pPr marL="0" indent="0">
              <a:buNone/>
            </a:pPr>
            <a:r>
              <a:rPr lang="en-GB" b="0" baseline="-25000" dirty="0"/>
              <a:t>2. Did she bring a list?</a:t>
            </a:r>
          </a:p>
          <a:p>
            <a:pPr marL="0" indent="0">
              <a:buNone/>
            </a:pPr>
            <a:r>
              <a:rPr lang="en-GB" b="0" baseline="-25000" dirty="0"/>
              <a:t>3. Did she study science?</a:t>
            </a:r>
          </a:p>
          <a:p>
            <a:pPr marL="0" indent="0">
              <a:buNone/>
            </a:pPr>
            <a:r>
              <a:rPr lang="en-GB" b="0" baseline="-25000" dirty="0"/>
              <a:t>4. Did she watch a film?</a:t>
            </a:r>
          </a:p>
          <a:p>
            <a:pPr marL="0" indent="0">
              <a:buNone/>
            </a:pPr>
            <a:r>
              <a:rPr lang="en-GB" b="0" baseline="-25000" dirty="0"/>
              <a:t>5. Did she listen to music?</a:t>
            </a:r>
          </a:p>
          <a:p>
            <a:pPr marL="0" indent="0">
              <a:buNone/>
            </a:pPr>
            <a:endParaRPr lang="en-GB" b="0" baseline="-25000" dirty="0"/>
          </a:p>
          <a:p>
            <a:pPr marL="0" indent="0">
              <a:buNone/>
            </a:pPr>
            <a:r>
              <a:rPr lang="en-GB" b="0" baseline="-25000" dirty="0"/>
              <a:t>6. Yes, she did some sport.</a:t>
            </a:r>
          </a:p>
          <a:p>
            <a:pPr marL="0" indent="0">
              <a:buNone/>
            </a:pPr>
            <a:r>
              <a:rPr lang="en-GB" b="0" baseline="-25000" dirty="0"/>
              <a:t>7. No she didn’t eat any cheese. She ate some pizza.</a:t>
            </a:r>
          </a:p>
          <a:p>
            <a:pPr marL="0" indent="0">
              <a:buNone/>
            </a:pPr>
            <a:r>
              <a:rPr lang="en-GB" b="0" baseline="-25000" dirty="0"/>
              <a:t>8. No she didn’t listen to music. She played an instrument.</a:t>
            </a:r>
          </a:p>
          <a:p>
            <a:pPr marL="0" indent="0">
              <a:buNone/>
            </a:pPr>
            <a:r>
              <a:rPr lang="en-GB" b="0" baseline="-25000" dirty="0"/>
              <a:t>9. No she didn’t talk with friends. She sang with friends.</a:t>
            </a:r>
          </a:p>
          <a:p>
            <a:pPr marL="0" indent="0">
              <a:buNone/>
            </a:pPr>
            <a:r>
              <a:rPr lang="en-GB" b="0" baseline="-25000" dirty="0"/>
              <a:t>10. Yes, she bought a book.</a:t>
            </a:r>
          </a:p>
          <a:p>
            <a:pPr marL="228600" indent="-228600">
              <a:buAutoNum type="arabicPeriod"/>
            </a:pPr>
            <a:endParaRPr lang="en-US" b="0" baseline="-25000" dirty="0"/>
          </a:p>
          <a:p>
            <a:pPr marL="0" indent="0">
              <a:buNone/>
            </a:pPr>
            <a:r>
              <a:rPr lang="en-US" b="0" baseline="-25000" dirty="0"/>
              <a:t>Partner B:</a:t>
            </a:r>
          </a:p>
          <a:p>
            <a:pPr marL="0" indent="0">
              <a:buNone/>
            </a:pPr>
            <a:r>
              <a:rPr lang="en-US" b="0" baseline="-25000" dirty="0"/>
              <a:t>1. Yes, she ate some meat.</a:t>
            </a:r>
          </a:p>
          <a:p>
            <a:pPr marL="0" indent="0">
              <a:buNone/>
            </a:pPr>
            <a:r>
              <a:rPr lang="en-US" b="0" baseline="-25000" dirty="0"/>
              <a:t>2. No she didn’t bring a list. She brought a letter.</a:t>
            </a:r>
          </a:p>
          <a:p>
            <a:pPr marL="0" indent="0">
              <a:buNone/>
            </a:pPr>
            <a:r>
              <a:rPr lang="en-US" b="0" baseline="-25000" dirty="0"/>
              <a:t>3. No she didn’t study science. She studied </a:t>
            </a:r>
            <a:r>
              <a:rPr lang="en-US" b="0" baseline="-25000" dirty="0" err="1"/>
              <a:t>maths</a:t>
            </a:r>
            <a:r>
              <a:rPr lang="en-US" b="0" baseline="-25000" dirty="0"/>
              <a:t>.</a:t>
            </a:r>
          </a:p>
          <a:p>
            <a:pPr marL="0" indent="0">
              <a:buNone/>
            </a:pPr>
            <a:r>
              <a:rPr lang="en-US" b="0" baseline="-25000" dirty="0"/>
              <a:t>4. No she didn’t watch a film. She made a model.</a:t>
            </a:r>
          </a:p>
          <a:p>
            <a:pPr marL="0" indent="0">
              <a:buNone/>
            </a:pPr>
            <a:r>
              <a:rPr lang="en-US" b="0" baseline="-25000" dirty="0"/>
              <a:t>5. No she didn’t listen to music. She did her homework.</a:t>
            </a:r>
          </a:p>
          <a:p>
            <a:pPr marL="0" indent="0">
              <a:buNone/>
            </a:pPr>
            <a:endParaRPr lang="en-US" b="0" baseline="-25000" dirty="0"/>
          </a:p>
          <a:p>
            <a:pPr marL="0" indent="0">
              <a:buNone/>
            </a:pPr>
            <a:r>
              <a:rPr lang="en-US" b="0" baseline="-25000" dirty="0"/>
              <a:t>6. Did </a:t>
            </a:r>
            <a:r>
              <a:rPr lang="en-US" b="0" baseline="-25000" dirty="0" err="1"/>
              <a:t>Léa</a:t>
            </a:r>
            <a:r>
              <a:rPr lang="en-US" b="0" baseline="-25000" dirty="0"/>
              <a:t> do some sport?</a:t>
            </a:r>
          </a:p>
          <a:p>
            <a:pPr marL="0" indent="0">
              <a:buNone/>
            </a:pPr>
            <a:r>
              <a:rPr lang="en-US" b="0" baseline="-25000" dirty="0"/>
              <a:t>7. Did </a:t>
            </a:r>
            <a:r>
              <a:rPr lang="en-US" b="0" baseline="-25000" dirty="0" err="1"/>
              <a:t>Léa</a:t>
            </a:r>
            <a:r>
              <a:rPr lang="en-US" b="0" baseline="-25000" dirty="0"/>
              <a:t> eat some cheese?</a:t>
            </a:r>
          </a:p>
          <a:p>
            <a:pPr marL="0" indent="0">
              <a:buNone/>
            </a:pPr>
            <a:r>
              <a:rPr lang="en-US" b="0" baseline="-25000" dirty="0"/>
              <a:t>8. Did she listen to music?</a:t>
            </a:r>
          </a:p>
          <a:p>
            <a:pPr marL="0" indent="0">
              <a:buNone/>
            </a:pPr>
            <a:r>
              <a:rPr lang="en-US" b="0" baseline="-25000" dirty="0"/>
              <a:t>9. Did she talk with her friends?</a:t>
            </a:r>
          </a:p>
          <a:p>
            <a:pPr marL="0" indent="0">
              <a:buNone/>
            </a:pPr>
            <a:r>
              <a:rPr lang="en-US" b="0" baseline="-25000" dirty="0"/>
              <a:t>10. Did she buy a book?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967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Answers 1-5</a:t>
            </a:r>
          </a:p>
          <a:p>
            <a:endParaRPr lang="en-US" b="0" baseline="-25000" dirty="0"/>
          </a:p>
          <a:p>
            <a:r>
              <a:rPr lang="en-US" b="1" baseline="-25000" dirty="0"/>
              <a:t>Procedure:</a:t>
            </a:r>
          </a:p>
          <a:p>
            <a:r>
              <a:rPr lang="en-US" b="0" baseline="-25000" dirty="0"/>
              <a:t>1. Click to reveal questions and answers in French one by one</a:t>
            </a:r>
          </a:p>
          <a:p>
            <a:endParaRPr lang="en-US" b="0"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5077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Answers 6-10</a:t>
            </a:r>
          </a:p>
          <a:p>
            <a:endParaRPr lang="en-US" b="0" baseline="-25000" dirty="0"/>
          </a:p>
          <a:p>
            <a:r>
              <a:rPr lang="en-US" b="1" baseline="-25000" dirty="0"/>
              <a:t>Procedure:</a:t>
            </a:r>
          </a:p>
          <a:p>
            <a:r>
              <a:rPr lang="en-US" b="0" baseline="-25000" dirty="0"/>
              <a:t>1. Click to reveal questions and answers in French one by one</a:t>
            </a:r>
          </a:p>
          <a:p>
            <a:endParaRPr lang="en-US" b="0"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091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As for previous slide.</a:t>
            </a:r>
            <a:endParaRPr lang="en-US" b="0" baseline="-25000" dirty="0"/>
          </a:p>
          <a:p>
            <a:endParaRPr lang="en-US" b="0" baseline="-25000" dirty="0"/>
          </a:p>
          <a:p>
            <a:r>
              <a:rPr lang="en-US" b="1" baseline="-2500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6.</a:t>
            </a:r>
            <a:r>
              <a:rPr lang="en-GB" sz="1200" baseline="-25000" dirty="0">
                <a:solidFill>
                  <a:schemeClr val="accent5">
                    <a:lumMod val="50000"/>
                  </a:schemeClr>
                </a:solidFill>
              </a:rPr>
              <a:t> des champi</a:t>
            </a:r>
            <a:r>
              <a:rPr lang="en-GB" sz="1200" b="1" baseline="-25000" dirty="0">
                <a:solidFill>
                  <a:schemeClr val="accent5">
                    <a:lumMod val="50000"/>
                  </a:schemeClr>
                </a:solidFill>
              </a:rPr>
              <a:t>gn</a:t>
            </a:r>
            <a:r>
              <a:rPr lang="en-GB" sz="1200" baseline="-25000" dirty="0">
                <a:solidFill>
                  <a:schemeClr val="accent5">
                    <a:lumMod val="50000"/>
                  </a:schemeClr>
                </a:solidFill>
              </a:rPr>
              <a:t>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7.</a:t>
            </a:r>
            <a:r>
              <a:rPr lang="en-GB" sz="1200" baseline="-25000" dirty="0">
                <a:solidFill>
                  <a:schemeClr val="accent5">
                    <a:lumMod val="50000"/>
                  </a:schemeClr>
                </a:solidFill>
              </a:rPr>
              <a:t> des </a:t>
            </a:r>
            <a:r>
              <a:rPr lang="en-GB" sz="1200" b="1" baseline="-25000" dirty="0" err="1">
                <a:solidFill>
                  <a:srgbClr val="EE6000"/>
                </a:solidFill>
              </a:rPr>
              <a:t>œu</a:t>
            </a:r>
            <a:r>
              <a:rPr lang="en-GB" sz="1200" baseline="-25000" dirty="0" err="1">
                <a:solidFill>
                  <a:schemeClr val="accent5">
                    <a:lumMod val="50000"/>
                  </a:schemeClr>
                </a:solidFill>
              </a:rPr>
              <a:t>fs</a:t>
            </a:r>
            <a:r>
              <a:rPr lang="en-GB" sz="1200" baseline="-25000" dirty="0">
                <a:solidFill>
                  <a:schemeClr val="accent5">
                    <a:lumMod val="50000"/>
                  </a:schemeClr>
                </a:solidFill>
              </a:rPr>
              <a:t> [also accept: </a:t>
            </a:r>
            <a:r>
              <a:rPr lang="en-GB" sz="1200" b="1" baseline="-25000" dirty="0" err="1">
                <a:solidFill>
                  <a:schemeClr val="accent5">
                    <a:lumMod val="50000"/>
                  </a:schemeClr>
                </a:solidFill>
              </a:rPr>
              <a:t>eu</a:t>
            </a:r>
            <a:r>
              <a:rPr lang="en-GB" sz="1200" b="0" baseline="-25000" dirty="0">
                <a:solidFill>
                  <a:schemeClr val="accent5">
                    <a:lumMod val="50000"/>
                  </a:schemeClr>
                </a:solidFill>
              </a:rPr>
              <a:t>]</a:t>
            </a:r>
            <a:endParaRPr lang="en-GB" sz="1200" baseline="-250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8.</a:t>
            </a:r>
            <a:r>
              <a:rPr lang="en-GB" sz="1200" baseline="-25000" dirty="0">
                <a:solidFill>
                  <a:schemeClr val="accent5">
                    <a:lumMod val="50000"/>
                  </a:schemeClr>
                </a:solidFill>
              </a:rPr>
              <a:t> des </a:t>
            </a:r>
            <a:r>
              <a:rPr lang="en-GB" sz="1200" baseline="-25000" dirty="0" err="1">
                <a:solidFill>
                  <a:schemeClr val="accent5">
                    <a:lumMod val="50000"/>
                  </a:schemeClr>
                </a:solidFill>
              </a:rPr>
              <a:t>t</a:t>
            </a:r>
            <a:r>
              <a:rPr lang="en-GB" sz="1200" b="1" baseline="-25000" dirty="0" err="1">
                <a:solidFill>
                  <a:schemeClr val="accent5">
                    <a:lumMod val="50000"/>
                  </a:schemeClr>
                </a:solidFill>
              </a:rPr>
              <a:t>o</a:t>
            </a:r>
            <a:r>
              <a:rPr lang="en-GB" sz="1200" baseline="-25000" dirty="0" err="1">
                <a:solidFill>
                  <a:schemeClr val="accent5">
                    <a:lumMod val="50000"/>
                  </a:schemeClr>
                </a:solidFill>
              </a:rPr>
              <a:t>mates</a:t>
            </a:r>
            <a:endParaRPr lang="en-US" b="0"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9.</a:t>
            </a:r>
            <a:r>
              <a:rPr lang="en-GB" sz="1200" baseline="-25000" dirty="0">
                <a:solidFill>
                  <a:schemeClr val="accent5">
                    <a:lumMod val="50000"/>
                  </a:schemeClr>
                </a:solidFill>
              </a:rPr>
              <a:t> des p</a:t>
            </a:r>
            <a:r>
              <a:rPr lang="en-GB" sz="1200" b="1" baseline="-25000" dirty="0">
                <a:solidFill>
                  <a:schemeClr val="accent5">
                    <a:lumMod val="50000"/>
                  </a:schemeClr>
                </a:solidFill>
              </a:rPr>
              <a:t>o</a:t>
            </a:r>
            <a:r>
              <a:rPr lang="en-GB" sz="1200" baseline="-25000" dirty="0">
                <a:solidFill>
                  <a:schemeClr val="accent5">
                    <a:lumMod val="50000"/>
                  </a:schemeClr>
                </a:solidFill>
              </a:rPr>
              <a:t>mmes de </a:t>
            </a:r>
            <a:r>
              <a:rPr lang="en-GB" sz="1200" b="0" baseline="-25000" dirty="0" err="1">
                <a:solidFill>
                  <a:schemeClr val="accent5">
                    <a:lumMod val="50000"/>
                  </a:schemeClr>
                </a:solidFill>
              </a:rPr>
              <a:t>terre</a:t>
            </a:r>
            <a:endParaRPr lang="en-US" b="0" baseline="-25000" dirty="0"/>
          </a:p>
          <a:p>
            <a:endParaRPr lang="en-US" b="1"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unknown words (1 is the most frequent word in French): </a:t>
            </a:r>
            <a:br>
              <a:rPr lang="en-GB" baseline="-25000" dirty="0"/>
            </a:br>
            <a:r>
              <a:rPr lang="en-GB" b="0" baseline="-25000" dirty="0"/>
              <a:t>c</a:t>
            </a:r>
            <a:r>
              <a:rPr lang="en-GB" baseline="-25000" dirty="0"/>
              <a:t>hampignon [&gt;5000], </a:t>
            </a:r>
            <a:r>
              <a:rPr lang="en-GB" baseline="-25000" dirty="0" err="1"/>
              <a:t>œuf</a:t>
            </a:r>
            <a:r>
              <a:rPr lang="en-GB" baseline="-25000" dirty="0"/>
              <a:t> [2685], </a:t>
            </a:r>
            <a:r>
              <a:rPr lang="en-GB" baseline="-25000" dirty="0" err="1"/>
              <a:t>pomme</a:t>
            </a:r>
            <a:r>
              <a:rPr lang="en-GB" baseline="-25000" dirty="0"/>
              <a:t> de </a:t>
            </a:r>
            <a:r>
              <a:rPr lang="en-GB" baseline="-25000" dirty="0" err="1"/>
              <a:t>terre</a:t>
            </a:r>
            <a:r>
              <a:rPr lang="en-GB" baseline="-25000" dirty="0"/>
              <a:t> [2847/2/430]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250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cognates (1 is the most frequent word in French): </a:t>
            </a:r>
            <a:br>
              <a:rPr lang="en-GB" baseline="-25000" dirty="0"/>
            </a:br>
            <a:r>
              <a:rPr lang="en-GB" baseline="-25000" dirty="0" err="1"/>
              <a:t>tomate</a:t>
            </a:r>
            <a:r>
              <a:rPr lang="en-GB" baseline="-2500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baseline="-25000" dirty="0">
              <a:solidFill>
                <a:schemeClr val="tx1"/>
              </a:solidFill>
              <a:effectLst/>
              <a:latin typeface="Century Gothic" panose="020B0502020202020204" pitchFamily="34" charset="0"/>
              <a:ea typeface="+mn-ea"/>
              <a:cs typeface="+mn-cs"/>
            </a:endParaRPr>
          </a:p>
          <a:p>
            <a:endParaRPr lang="en-US" b="1"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6631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182317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The answer sheet for the Year 8, Term 2.1, Week 5 vocabulary learning homework is here: https://resources.ncelp.org/concern/resources/ww72bc116?locale=en</a:t>
            </a:r>
            <a:endParaRPr lang="en-GB" sz="1200" i="0" baseline="-25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As for previous slide.</a:t>
            </a:r>
            <a:endParaRPr lang="en-US" b="0" baseline="-25000" dirty="0"/>
          </a:p>
          <a:p>
            <a:endParaRPr lang="en-US" b="0" baseline="-25000" dirty="0"/>
          </a:p>
          <a:p>
            <a:r>
              <a:rPr lang="en-US" b="1" baseline="-25000" dirty="0"/>
              <a:t>Transcript:</a:t>
            </a:r>
          </a:p>
          <a:p>
            <a:r>
              <a:rPr lang="en-US" b="0" baseline="-25000" dirty="0"/>
              <a:t>10.</a:t>
            </a:r>
            <a:r>
              <a:rPr lang="en-GB" sz="1200" baseline="-25000" dirty="0">
                <a:solidFill>
                  <a:schemeClr val="accent5">
                    <a:lumMod val="50000"/>
                  </a:schemeClr>
                </a:solidFill>
              </a:rPr>
              <a:t> des </a:t>
            </a:r>
            <a:r>
              <a:rPr lang="en-GB" sz="1200" b="1" baseline="-25000" dirty="0">
                <a:solidFill>
                  <a:schemeClr val="accent5">
                    <a:lumMod val="50000"/>
                  </a:schemeClr>
                </a:solidFill>
              </a:rPr>
              <a:t>r</a:t>
            </a:r>
            <a:r>
              <a:rPr lang="en-GB" sz="1200" baseline="-25000" dirty="0">
                <a:solidFill>
                  <a:schemeClr val="accent5">
                    <a:lumMod val="50000"/>
                  </a:schemeClr>
                </a:solidFill>
              </a:rPr>
              <a:t>ai</a:t>
            </a:r>
            <a:r>
              <a:rPr lang="en-GB" sz="1200" b="1" baseline="-25000" dirty="0">
                <a:solidFill>
                  <a:schemeClr val="accent5">
                    <a:lumMod val="50000"/>
                  </a:schemeClr>
                </a:solidFill>
              </a:rPr>
              <a:t>s</a:t>
            </a:r>
            <a:r>
              <a:rPr lang="en-GB" sz="1200" baseline="-25000" dirty="0">
                <a:solidFill>
                  <a:schemeClr val="accent5">
                    <a:lumMod val="50000"/>
                  </a:schemeClr>
                </a:solidFill>
              </a:rPr>
              <a:t>ins</a:t>
            </a:r>
            <a:endParaRPr lang="en-US" b="0" baseline="-25000" dirty="0"/>
          </a:p>
          <a:p>
            <a:r>
              <a:rPr lang="en-US" b="0" baseline="-25000" dirty="0"/>
              <a:t>11.</a:t>
            </a:r>
            <a:r>
              <a:rPr lang="en-GB" sz="1200" baseline="-25000" dirty="0">
                <a:solidFill>
                  <a:schemeClr val="accent5">
                    <a:lumMod val="50000"/>
                  </a:schemeClr>
                </a:solidFill>
              </a:rPr>
              <a:t> du </a:t>
            </a:r>
            <a:r>
              <a:rPr lang="en-GB" sz="1200" b="1" baseline="-25000" dirty="0">
                <a:solidFill>
                  <a:schemeClr val="accent5">
                    <a:lumMod val="50000"/>
                  </a:schemeClr>
                </a:solidFill>
              </a:rPr>
              <a:t>th</a:t>
            </a:r>
            <a:r>
              <a:rPr lang="en-GB" sz="1200" baseline="-25000" dirty="0">
                <a:solidFill>
                  <a:schemeClr val="accent5">
                    <a:lumMod val="50000"/>
                  </a:schemeClr>
                </a:solidFill>
              </a:rPr>
              <a:t>on</a:t>
            </a:r>
            <a:endParaRPr lang="en-US" b="0"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12.</a:t>
            </a:r>
            <a:r>
              <a:rPr lang="en-GB" sz="1200" baseline="-25000" dirty="0">
                <a:solidFill>
                  <a:schemeClr val="accent5">
                    <a:lumMod val="50000"/>
                  </a:schemeClr>
                </a:solidFill>
              </a:rPr>
              <a:t> de </a:t>
            </a:r>
            <a:r>
              <a:rPr lang="en-GB" sz="1200" baseline="-25000" dirty="0" err="1">
                <a:solidFill>
                  <a:schemeClr val="accent5">
                    <a:lumMod val="50000"/>
                  </a:schemeClr>
                </a:solidFill>
              </a:rPr>
              <a:t>l’</a:t>
            </a:r>
            <a:r>
              <a:rPr lang="en-GB" sz="1200" b="1" baseline="-25000" dirty="0" err="1">
                <a:solidFill>
                  <a:schemeClr val="accent5">
                    <a:lumMod val="50000"/>
                  </a:schemeClr>
                </a:solidFill>
              </a:rPr>
              <a:t>ail</a:t>
            </a:r>
            <a:endParaRPr lang="en-GB" sz="1200" b="1" baseline="-250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13.</a:t>
            </a:r>
            <a:r>
              <a:rPr lang="en-GB" sz="1200" baseline="-25000" dirty="0">
                <a:solidFill>
                  <a:schemeClr val="accent5">
                    <a:lumMod val="50000"/>
                  </a:schemeClr>
                </a:solidFill>
              </a:rPr>
              <a:t> des </a:t>
            </a:r>
            <a:r>
              <a:rPr lang="en-GB" sz="1200" baseline="-25000" dirty="0" err="1">
                <a:solidFill>
                  <a:schemeClr val="accent5">
                    <a:lumMod val="50000"/>
                  </a:schemeClr>
                </a:solidFill>
              </a:rPr>
              <a:t>nou</a:t>
            </a:r>
            <a:r>
              <a:rPr lang="en-GB" sz="1200" b="1" baseline="-25000" dirty="0" err="1">
                <a:solidFill>
                  <a:schemeClr val="accent5">
                    <a:lumMod val="50000"/>
                  </a:schemeClr>
                </a:solidFill>
              </a:rPr>
              <a:t>ille</a:t>
            </a:r>
            <a:r>
              <a:rPr lang="en-GB" sz="1200" baseline="-25000" dirty="0" err="1">
                <a:solidFill>
                  <a:schemeClr val="accent5">
                    <a:lumMod val="50000"/>
                  </a:schemeClr>
                </a:solidFill>
              </a:rPr>
              <a:t>s</a:t>
            </a:r>
            <a:endParaRPr lang="en-US" sz="1200" b="0" baseline="-250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unknown words (1 is the most frequent word in French): </a:t>
            </a:r>
            <a:br>
              <a:rPr lang="en-GB" baseline="-25000" dirty="0"/>
            </a:br>
            <a:r>
              <a:rPr lang="en-GB" b="0" baseline="-25000" dirty="0"/>
              <a:t>raisin [&gt;5000] thon [&gt;5000] ail [&gt;5000] </a:t>
            </a:r>
            <a:r>
              <a:rPr lang="en-GB" b="0" baseline="-25000" dirty="0" err="1"/>
              <a:t>nouille</a:t>
            </a:r>
            <a:r>
              <a:rPr lang="en-GB" b="0" baseline="-25000" dirty="0"/>
              <a:t> [&gt;5000]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a:p>
            <a:endParaRPr lang="en-US" b="1" baseline="-25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962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Timing: 5 minutes</a:t>
            </a:r>
          </a:p>
          <a:p>
            <a:endParaRPr lang="en-US" b="1" baseline="-25000" dirty="0"/>
          </a:p>
          <a:p>
            <a:r>
              <a:rPr lang="en-US" b="1" baseline="-25000" dirty="0"/>
              <a:t>Aim: </a:t>
            </a:r>
            <a:r>
              <a:rPr lang="en-GB" b="0" baseline="-25000" dirty="0"/>
              <a:t>Written recognition of </a:t>
            </a:r>
            <a:r>
              <a:rPr lang="en-GB" sz="1200" baseline="-25000" dirty="0" err="1">
                <a:solidFill>
                  <a:schemeClr val="accent5">
                    <a:lumMod val="50000"/>
                  </a:schemeClr>
                </a:solidFill>
              </a:rPr>
              <a:t>ce</a:t>
            </a:r>
            <a:r>
              <a:rPr lang="en-GB" sz="1200" baseline="-25000" dirty="0">
                <a:solidFill>
                  <a:schemeClr val="accent5">
                    <a:lumMod val="50000"/>
                  </a:schemeClr>
                </a:solidFill>
              </a:rPr>
              <a:t>(t)(</a:t>
            </a:r>
            <a:r>
              <a:rPr lang="en-GB" sz="1200" baseline="-25000" dirty="0" err="1">
                <a:solidFill>
                  <a:schemeClr val="accent5">
                    <a:lumMod val="50000"/>
                  </a:schemeClr>
                </a:solidFill>
              </a:rPr>
              <a:t>te</a:t>
            </a:r>
            <a:r>
              <a:rPr lang="en-GB" sz="1200" baseline="-25000" dirty="0">
                <a:solidFill>
                  <a:schemeClr val="accent5">
                    <a:lumMod val="50000"/>
                  </a:schemeClr>
                </a:solidFill>
              </a:rPr>
              <a:t>)/</a:t>
            </a:r>
            <a:r>
              <a:rPr lang="en-GB" sz="1200" baseline="-25000" dirty="0" err="1">
                <a:solidFill>
                  <a:schemeClr val="accent5">
                    <a:lumMod val="50000"/>
                  </a:schemeClr>
                </a:solidFill>
              </a:rPr>
              <a:t>ces</a:t>
            </a:r>
            <a:r>
              <a:rPr lang="en-GB" sz="1200" baseline="-25000" dirty="0">
                <a:solidFill>
                  <a:schemeClr val="accent5">
                    <a:lumMod val="50000"/>
                  </a:schemeClr>
                </a:solidFill>
              </a:rPr>
              <a:t> </a:t>
            </a:r>
            <a:r>
              <a:rPr lang="en-GB" sz="1200" b="0" baseline="-25000" dirty="0">
                <a:solidFill>
                  <a:schemeClr val="accent5">
                    <a:lumMod val="50000"/>
                  </a:schemeClr>
                </a:solidFill>
              </a:rPr>
              <a:t>and </a:t>
            </a:r>
            <a:r>
              <a:rPr lang="en-GB" sz="1200" baseline="-25000" dirty="0" err="1">
                <a:solidFill>
                  <a:schemeClr val="accent5">
                    <a:lumMod val="50000"/>
                  </a:schemeClr>
                </a:solidFill>
              </a:rPr>
              <a:t>quel</a:t>
            </a:r>
            <a:r>
              <a:rPr lang="en-GB" sz="1200" baseline="-25000" dirty="0">
                <a:solidFill>
                  <a:schemeClr val="accent5">
                    <a:lumMod val="50000"/>
                  </a:schemeClr>
                </a:solidFill>
              </a:rPr>
              <a:t>(le)(s) and connecting these with meaning (a choice of nouns).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baseline="-25000"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25000" dirty="0">
                <a:solidFill>
                  <a:schemeClr val="tx1"/>
                </a:solidFill>
                <a:effectLst/>
                <a:latin typeface="+mn-lt"/>
                <a:ea typeface="Calibri"/>
                <a:cs typeface="Calibri"/>
                <a:sym typeface="Calibri"/>
              </a:rPr>
              <a:t>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baseline="-25000" dirty="0">
                <a:solidFill>
                  <a:schemeClr val="tx1"/>
                </a:solidFill>
                <a:effectLst/>
                <a:latin typeface="+mn-lt"/>
                <a:ea typeface="Calibri"/>
                <a:cs typeface="Calibri"/>
                <a:sym typeface="Calibri"/>
              </a:rPr>
              <a:t>1. Recap meaning and forms of </a:t>
            </a:r>
            <a:r>
              <a:rPr lang="en-GB" sz="1200" b="0" i="1" u="none" strike="noStrike" kern="1200" cap="none" baseline="-25000" dirty="0" err="1">
                <a:solidFill>
                  <a:schemeClr val="tx1"/>
                </a:solidFill>
                <a:effectLst/>
                <a:latin typeface="+mn-lt"/>
                <a:ea typeface="Calibri"/>
                <a:cs typeface="Calibri"/>
                <a:sym typeface="Calibri"/>
              </a:rPr>
              <a:t>ce</a:t>
            </a:r>
            <a:r>
              <a:rPr lang="en-GB" sz="1200" b="0" i="1" u="none" strike="noStrike" kern="1200" cap="none" baseline="-25000" dirty="0">
                <a:solidFill>
                  <a:schemeClr val="tx1"/>
                </a:solidFill>
                <a:effectLst/>
                <a:latin typeface="+mn-lt"/>
                <a:ea typeface="Calibri"/>
                <a:cs typeface="Calibri"/>
                <a:sym typeface="Calibri"/>
              </a:rPr>
              <a:t> </a:t>
            </a:r>
            <a:r>
              <a:rPr lang="en-GB" sz="1200" b="0" i="0" u="none" strike="noStrike" kern="1200" cap="none" baseline="-25000" dirty="0">
                <a:solidFill>
                  <a:schemeClr val="tx1"/>
                </a:solidFill>
                <a:effectLst/>
                <a:latin typeface="+mn-lt"/>
                <a:ea typeface="Calibri"/>
                <a:cs typeface="Calibri"/>
                <a:sym typeface="Calibri"/>
              </a:rPr>
              <a:t>and </a:t>
            </a:r>
            <a:r>
              <a:rPr lang="en-GB" sz="1200" b="0" i="1" u="none" strike="noStrike" kern="1200" cap="none" baseline="-25000" dirty="0" err="1">
                <a:solidFill>
                  <a:schemeClr val="tx1"/>
                </a:solidFill>
                <a:effectLst/>
                <a:latin typeface="+mn-lt"/>
                <a:ea typeface="Calibri"/>
                <a:cs typeface="Calibri"/>
                <a:sym typeface="Calibri"/>
              </a:rPr>
              <a:t>quel</a:t>
            </a:r>
            <a:r>
              <a:rPr lang="en-GB" sz="1200" b="0" i="0" u="none" strike="noStrike" kern="1200" cap="none" baseline="-25000" dirty="0">
                <a:solidFill>
                  <a:schemeClr val="tx1"/>
                </a:solidFill>
                <a:effectLst/>
                <a:latin typeface="+mn-lt"/>
                <a:ea typeface="Calibri"/>
                <a:cs typeface="Calibri"/>
                <a:sym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baseline="-25000" dirty="0">
                <a:solidFill>
                  <a:schemeClr val="tx1"/>
                </a:solidFill>
                <a:effectLst/>
                <a:latin typeface="+mn-lt"/>
                <a:ea typeface="Calibri"/>
                <a:cs typeface="Calibri"/>
                <a:sym typeface="Calibri"/>
              </a:rPr>
              <a:t>2. Students read each mini-dialogue and decide which of the two nouns is correct in each line, based upon the form of ‘</a:t>
            </a:r>
            <a:r>
              <a:rPr lang="en-GB" sz="1200" b="0" i="0" u="none" strike="noStrike" kern="1200" cap="none" baseline="-25000" dirty="0" err="1">
                <a:solidFill>
                  <a:schemeClr val="tx1"/>
                </a:solidFill>
                <a:effectLst/>
                <a:latin typeface="+mn-lt"/>
                <a:ea typeface="Calibri"/>
                <a:cs typeface="Calibri"/>
                <a:sym typeface="Calibri"/>
              </a:rPr>
              <a:t>quel</a:t>
            </a:r>
            <a:r>
              <a:rPr lang="en-GB" sz="1200" b="0" i="0" u="none" strike="noStrike" kern="1200" cap="none" baseline="-25000" dirty="0">
                <a:solidFill>
                  <a:schemeClr val="tx1"/>
                </a:solidFill>
                <a:effectLst/>
                <a:latin typeface="+mn-lt"/>
                <a:ea typeface="Calibri"/>
                <a:cs typeface="Calibri"/>
                <a:sym typeface="Calibri"/>
              </a:rPr>
              <a:t>’ or ‘</a:t>
            </a:r>
            <a:r>
              <a:rPr lang="en-GB" sz="1200" b="0" i="0" u="none" strike="noStrike" kern="1200" cap="none" baseline="-25000" dirty="0" err="1">
                <a:solidFill>
                  <a:schemeClr val="tx1"/>
                </a:solidFill>
                <a:effectLst/>
                <a:latin typeface="+mn-lt"/>
                <a:ea typeface="Calibri"/>
                <a:cs typeface="Calibri"/>
                <a:sym typeface="Calibri"/>
              </a:rPr>
              <a:t>ce</a:t>
            </a:r>
            <a:r>
              <a:rPr lang="en-GB" sz="1200" b="0" i="0" u="none" strike="noStrike" kern="1200" cap="none" baseline="-25000" dirty="0">
                <a:solidFill>
                  <a:schemeClr val="tx1"/>
                </a:solidFill>
                <a:effectLst/>
                <a:latin typeface="+mn-lt"/>
                <a:ea typeface="Calibri"/>
                <a:cs typeface="Calibri"/>
                <a:sym typeface="Calibri"/>
              </a:rPr>
              <a:t>’ used.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baseline="-25000" dirty="0">
                <a:solidFill>
                  <a:schemeClr val="tx1"/>
                </a:solidFill>
                <a:effectLst/>
                <a:latin typeface="+mn-lt"/>
                <a:ea typeface="Calibri"/>
                <a:cs typeface="Calibri"/>
                <a:sym typeface="Calibri"/>
              </a:rPr>
              <a:t>3. Click to reveal the correct answers.</a:t>
            </a:r>
            <a:br>
              <a:rPr lang="en-GB" sz="1200" b="0" i="0" u="none" strike="noStrike" kern="1200" cap="none" baseline="-25000" dirty="0">
                <a:solidFill>
                  <a:schemeClr val="tx1"/>
                </a:solidFill>
                <a:effectLst/>
                <a:latin typeface="+mn-lt"/>
                <a:ea typeface="Calibri"/>
                <a:cs typeface="Calibri"/>
                <a:sym typeface="Calibri"/>
              </a:rPr>
            </a:br>
            <a:br>
              <a:rPr lang="en-GB" sz="1200" b="0" i="0" u="none" strike="noStrike" kern="1200" cap="none" baseline="-25000" dirty="0">
                <a:solidFill>
                  <a:schemeClr val="tx1"/>
                </a:solidFill>
                <a:effectLst/>
                <a:latin typeface="+mn-lt"/>
                <a:ea typeface="Calibri"/>
                <a:cs typeface="Calibri"/>
                <a:sym typeface="Calibri"/>
              </a:rPr>
            </a:br>
            <a:r>
              <a:rPr lang="en-GB" b="1" baseline="-25000" dirty="0"/>
              <a:t>Word frequency of unknown words (1 is the most frequent word in French): </a:t>
            </a:r>
            <a:br>
              <a:rPr lang="en-GB" baseline="-25000" dirty="0"/>
            </a:br>
            <a:r>
              <a:rPr lang="en-GB" b="0" baseline="-25000" dirty="0"/>
              <a:t>sac [2343] </a:t>
            </a:r>
            <a:br>
              <a:rPr lang="en-GB" b="0" baseline="-25000" dirty="0"/>
            </a:b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baseline="-25000" dirty="0">
              <a:solidFill>
                <a:schemeClr val="tx1"/>
              </a:solidFill>
              <a:effectLst/>
              <a:latin typeface="+mn-lt"/>
              <a:ea typeface="Calibri"/>
              <a:cs typeface="Calibri"/>
              <a:sym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Timing: 2 minutes</a:t>
            </a:r>
          </a:p>
          <a:p>
            <a:endParaRPr lang="en-US" b="1" baseline="-25000" dirty="0"/>
          </a:p>
          <a:p>
            <a:r>
              <a:rPr lang="en-US" b="1" baseline="-25000" dirty="0"/>
              <a:t>Aim: </a:t>
            </a:r>
            <a:r>
              <a:rPr lang="en-US" b="0" baseline="-25000" dirty="0"/>
              <a:t>recapping the formation of the perfect tense </a:t>
            </a:r>
            <a:r>
              <a:rPr lang="en-US" b="0" i="0" baseline="-25000" dirty="0"/>
              <a:t>(singular forms).</a:t>
            </a:r>
          </a:p>
          <a:p>
            <a:endParaRPr lang="en-US" b="0" baseline="-25000" dirty="0"/>
          </a:p>
          <a:p>
            <a:r>
              <a:rPr lang="en-US" b="1" baseline="-25000" dirty="0"/>
              <a:t>Procedure:</a:t>
            </a:r>
          </a:p>
          <a:p>
            <a:r>
              <a:rPr lang="en-US" b="0" baseline="-25000" dirty="0"/>
              <a:t>1. Cycle through the information on the slide using the animation sequence.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919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Timing: 12 minutes (for 2 slides)</a:t>
            </a:r>
          </a:p>
          <a:p>
            <a:endParaRPr lang="en-US" b="1" baseline="-25000" dirty="0"/>
          </a:p>
          <a:p>
            <a:r>
              <a:rPr lang="en-US" b="1" baseline="-25000" dirty="0"/>
              <a:t>Aim: </a:t>
            </a:r>
            <a:r>
              <a:rPr lang="en-US" b="0" baseline="-25000" dirty="0"/>
              <a:t>Aural recognition of regular –ER verb forms in the present and perfect tenses.</a:t>
            </a:r>
          </a:p>
          <a:p>
            <a:endParaRPr lang="en-US" b="1" baseline="-25000" dirty="0"/>
          </a:p>
          <a:p>
            <a:r>
              <a:rPr lang="en-US" b="1" baseline="-25000" dirty="0"/>
              <a:t>Procedure:</a:t>
            </a:r>
          </a:p>
          <a:p>
            <a:r>
              <a:rPr lang="en-US" b="0" baseline="-25000" dirty="0"/>
              <a:t>1. Click on the numbered buttons to play the audio. In 1-6, the auxiliary verb is bleeped out, focusing attention on the past participle. In 7-12, the past participle/is bleeped out, focusing attention on the auxiliary verb.</a:t>
            </a:r>
            <a:br>
              <a:rPr lang="en-US" b="0" baseline="-25000" dirty="0"/>
            </a:br>
            <a:r>
              <a:rPr lang="en-US" b="1" i="1" baseline="-25000" dirty="0"/>
              <a:t>Note: It is worth emphasizing to students that a bleep doesn’t obscure anything, if the sentence is in the present tense.</a:t>
            </a:r>
          </a:p>
          <a:p>
            <a:r>
              <a:rPr lang="en-US" b="0" baseline="-25000" dirty="0"/>
              <a:t>2. Students tick the appropriate column to indicate the time frame, using the present tense verb form or the past participle to help them.</a:t>
            </a:r>
          </a:p>
          <a:p>
            <a:r>
              <a:rPr lang="en-US" b="0" baseline="-25000" dirty="0"/>
              <a:t>3. Click to reveal a transcript with the relevant part of the verb form obscured. Students use this to verify their answer.</a:t>
            </a:r>
          </a:p>
          <a:p>
            <a:r>
              <a:rPr lang="en-US" b="0" baseline="-25000" dirty="0"/>
              <a:t>4. Answers revealed on clicks.</a:t>
            </a:r>
          </a:p>
          <a:p>
            <a:r>
              <a:rPr lang="en-US" b="0" baseline="-25000" dirty="0"/>
              <a:t>5. Students fill in what is missing (an auxiliary verb or nothing in 1-6; the correct verb ending in 7-12).</a:t>
            </a:r>
          </a:p>
          <a:p>
            <a:r>
              <a:rPr lang="en-US" b="0" baseline="-25000" dirty="0"/>
              <a:t>6. Click to reveal the answer.</a:t>
            </a:r>
          </a:p>
          <a:p>
            <a:r>
              <a:rPr lang="en-US" b="0" baseline="-25000" dirty="0"/>
              <a:t>7. Click the tick to hear the full sentence (without beeps) said aloud.</a:t>
            </a:r>
          </a:p>
          <a:p>
            <a:r>
              <a:rPr lang="en-US" b="0" baseline="-25000" dirty="0"/>
              <a:t>8. Oral translation of dialogue.</a:t>
            </a:r>
          </a:p>
          <a:p>
            <a:endParaRPr lang="en-US" b="0" baseline="-25000" dirty="0"/>
          </a:p>
          <a:p>
            <a:r>
              <a:rPr lang="en-US" b="1" baseline="-2500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1. </a:t>
            </a:r>
            <a:r>
              <a:rPr lang="en-GB" sz="1200" b="0" baseline="-25000" dirty="0">
                <a:solidFill>
                  <a:schemeClr val="accent5">
                    <a:lumMod val="50000"/>
                  </a:schemeClr>
                </a:solidFill>
              </a:rPr>
              <a:t>Mon frère [a] </a:t>
            </a:r>
            <a:r>
              <a:rPr lang="en-GB" sz="1200" b="0" baseline="-25000" dirty="0" err="1">
                <a:solidFill>
                  <a:schemeClr val="accent5">
                    <a:lumMod val="50000"/>
                  </a:schemeClr>
                </a:solidFill>
              </a:rPr>
              <a:t>porté</a:t>
            </a:r>
            <a:r>
              <a:rPr lang="en-GB" sz="1200" b="0" baseline="-25000" dirty="0">
                <a:solidFill>
                  <a:schemeClr val="accent5">
                    <a:lumMod val="50000"/>
                  </a:schemeClr>
                </a:solidFill>
              </a:rPr>
              <a:t> mon </a:t>
            </a:r>
            <a:r>
              <a:rPr lang="en-GB" sz="1200" b="0" baseline="-25000" dirty="0" err="1">
                <a:solidFill>
                  <a:schemeClr val="accent5">
                    <a:lumMod val="50000"/>
                  </a:schemeClr>
                </a:solidFill>
              </a:rPr>
              <a:t>uniforme</a:t>
            </a:r>
            <a:r>
              <a:rPr lang="en-GB" sz="1200" b="0" baseline="-250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2. Il [-] </a:t>
            </a:r>
            <a:r>
              <a:rPr lang="en-GB" sz="1200" b="0" baseline="-25000" dirty="0" err="1">
                <a:solidFill>
                  <a:schemeClr val="accent5">
                    <a:lumMod val="50000"/>
                  </a:schemeClr>
                </a:solidFill>
              </a:rPr>
              <a:t>trouve</a:t>
            </a:r>
            <a:r>
              <a:rPr lang="en-GB" sz="1200" b="0" baseline="-25000" dirty="0">
                <a:solidFill>
                  <a:schemeClr val="accent5">
                    <a:lumMod val="50000"/>
                  </a:schemeClr>
                </a:solidFill>
              </a:rPr>
              <a:t> que </a:t>
            </a:r>
            <a:r>
              <a:rPr lang="en-GB" sz="1200" b="0" baseline="-25000" dirty="0" err="1">
                <a:solidFill>
                  <a:schemeClr val="accent5">
                    <a:lumMod val="50000"/>
                  </a:schemeClr>
                </a:solidFill>
              </a:rPr>
              <a:t>c’est</a:t>
            </a:r>
            <a:r>
              <a:rPr lang="en-GB" sz="1200" b="0" baseline="-25000" dirty="0">
                <a:solidFill>
                  <a:schemeClr val="accent5">
                    <a:lumMod val="50000"/>
                  </a:schemeClr>
                </a:solidFill>
              </a:rPr>
              <a:t> </a:t>
            </a:r>
            <a:r>
              <a:rPr lang="en-GB" sz="1200" b="0" baseline="-25000" dirty="0" err="1">
                <a:solidFill>
                  <a:schemeClr val="accent5">
                    <a:lumMod val="50000"/>
                  </a:schemeClr>
                </a:solidFill>
              </a:rPr>
              <a:t>drôle</a:t>
            </a:r>
            <a:r>
              <a:rPr lang="en-GB" sz="1200" b="0" baseline="-250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3. Est-</a:t>
            </a:r>
            <a:r>
              <a:rPr lang="en-US" b="0" baseline="-25000" dirty="0" err="1"/>
              <a:t>ce</a:t>
            </a:r>
            <a:r>
              <a:rPr lang="en-US" b="0" baseline="-25000" dirty="0"/>
              <a:t> que </a:t>
            </a:r>
            <a:r>
              <a:rPr lang="en-GB" sz="1200" b="0" baseline="-25000" dirty="0">
                <a:solidFill>
                  <a:schemeClr val="accent5">
                    <a:lumMod val="50000"/>
                  </a:schemeClr>
                </a:solidFill>
              </a:rPr>
              <a:t>ta </a:t>
            </a:r>
            <a:r>
              <a:rPr lang="en-GB" sz="1200" b="0" baseline="-25000" dirty="0" err="1">
                <a:solidFill>
                  <a:schemeClr val="accent5">
                    <a:lumMod val="50000"/>
                  </a:schemeClr>
                </a:solidFill>
              </a:rPr>
              <a:t>mère</a:t>
            </a:r>
            <a:r>
              <a:rPr lang="en-GB" sz="1200" b="0" baseline="-25000" dirty="0">
                <a:solidFill>
                  <a:schemeClr val="accent5">
                    <a:lumMod val="50000"/>
                  </a:schemeClr>
                </a:solidFill>
              </a:rPr>
              <a:t> [a] </a:t>
            </a:r>
            <a:r>
              <a:rPr lang="en-GB" sz="1200" b="0" baseline="-25000" dirty="0" err="1">
                <a:solidFill>
                  <a:schemeClr val="accent5">
                    <a:lumMod val="50000"/>
                  </a:schemeClr>
                </a:solidFill>
              </a:rPr>
              <a:t>parlé</a:t>
            </a:r>
            <a:r>
              <a:rPr lang="en-GB" sz="1200" b="0" baseline="-25000" dirty="0">
                <a:solidFill>
                  <a:schemeClr val="accent5">
                    <a:lumMod val="50000"/>
                  </a:schemeClr>
                </a:solidFill>
              </a:rPr>
              <a:t> à Antoine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4. Non. </a:t>
            </a:r>
            <a:r>
              <a:rPr lang="en-GB" sz="1200" b="0" baseline="-25000" dirty="0">
                <a:solidFill>
                  <a:schemeClr val="accent5">
                    <a:lumMod val="50000"/>
                  </a:schemeClr>
                </a:solidFill>
              </a:rPr>
              <a:t>Elle [-] </a:t>
            </a:r>
            <a:r>
              <a:rPr lang="en-GB" sz="1200" b="0" baseline="-25000" dirty="0" err="1">
                <a:solidFill>
                  <a:schemeClr val="accent5">
                    <a:lumMod val="50000"/>
                  </a:schemeClr>
                </a:solidFill>
              </a:rPr>
              <a:t>pense</a:t>
            </a:r>
            <a:r>
              <a:rPr lang="en-GB" sz="1200" b="0" baseline="-25000" dirty="0">
                <a:solidFill>
                  <a:schemeClr val="accent5">
                    <a:lumMod val="50000"/>
                  </a:schemeClr>
                </a:solidFill>
              </a:rPr>
              <a:t> que </a:t>
            </a:r>
            <a:r>
              <a:rPr lang="en-GB" sz="1200" b="0" baseline="-25000" dirty="0" err="1">
                <a:solidFill>
                  <a:schemeClr val="accent5">
                    <a:lumMod val="50000"/>
                  </a:schemeClr>
                </a:solidFill>
              </a:rPr>
              <a:t>c’est</a:t>
            </a:r>
            <a:r>
              <a:rPr lang="en-GB" sz="1200" b="0" baseline="-25000" dirty="0">
                <a:solidFill>
                  <a:schemeClr val="accent5">
                    <a:lumMod val="50000"/>
                  </a:schemeClr>
                </a:solidFill>
              </a:rPr>
              <a:t> la vie </a:t>
            </a:r>
            <a:r>
              <a:rPr lang="en-GB" sz="1200" b="0" baseline="-25000" dirty="0" err="1">
                <a:solidFill>
                  <a:schemeClr val="accent5">
                    <a:lumMod val="50000"/>
                  </a:schemeClr>
                </a:solidFill>
              </a:rPr>
              <a:t>moderne</a:t>
            </a:r>
            <a:r>
              <a:rPr lang="en-GB" sz="1200" b="0" baseline="-250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5. </a:t>
            </a:r>
            <a:r>
              <a:rPr lang="en-GB" sz="1200" b="0" baseline="-25000" dirty="0" err="1">
                <a:solidFill>
                  <a:schemeClr val="accent5">
                    <a:lumMod val="50000"/>
                  </a:schemeClr>
                </a:solidFill>
              </a:rPr>
              <a:t>Alors</a:t>
            </a:r>
            <a:r>
              <a:rPr lang="en-GB" sz="1200" b="0" baseline="-25000" dirty="0">
                <a:solidFill>
                  <a:schemeClr val="accent5">
                    <a:lumMod val="50000"/>
                  </a:schemeClr>
                </a:solidFill>
              </a:rPr>
              <a:t> je [-] partage </a:t>
            </a:r>
            <a:r>
              <a:rPr lang="en-GB" sz="1200" b="0" baseline="-25000" dirty="0" err="1">
                <a:solidFill>
                  <a:schemeClr val="accent5">
                    <a:lumMod val="50000"/>
                  </a:schemeClr>
                </a:solidFill>
              </a:rPr>
              <a:t>mes</a:t>
            </a:r>
            <a:r>
              <a:rPr lang="en-GB" sz="1200" b="0" baseline="-25000" dirty="0">
                <a:solidFill>
                  <a:schemeClr val="accent5">
                    <a:lumMod val="50000"/>
                  </a:schemeClr>
                </a:solidFill>
              </a:rPr>
              <a:t> choses avec Antoine.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6. Oh! </a:t>
            </a:r>
            <a:r>
              <a:rPr lang="en-US" b="0" baseline="-25000" dirty="0" err="1"/>
              <a:t>Peut-être</a:t>
            </a:r>
            <a:r>
              <a:rPr lang="en-US" b="0" baseline="-25000" dirty="0"/>
              <a:t> </a:t>
            </a:r>
            <a:r>
              <a:rPr lang="en-US" b="0" baseline="-25000" dirty="0" err="1"/>
              <a:t>qu</a:t>
            </a:r>
            <a:r>
              <a:rPr lang="en-US" b="0" baseline="-25000" dirty="0"/>
              <a:t>’</a:t>
            </a:r>
            <a:r>
              <a:rPr lang="en-GB" sz="1200" b="0" baseline="-25000" dirty="0">
                <a:solidFill>
                  <a:schemeClr val="accent5">
                    <a:lumMod val="50000"/>
                  </a:schemeClr>
                </a:solidFill>
              </a:rPr>
              <a:t>il [-] </a:t>
            </a:r>
            <a:r>
              <a:rPr lang="en-GB" sz="1200" b="0" baseline="-25000" dirty="0" err="1">
                <a:solidFill>
                  <a:schemeClr val="accent5">
                    <a:lumMod val="50000"/>
                  </a:schemeClr>
                </a:solidFill>
              </a:rPr>
              <a:t>aime</a:t>
            </a:r>
            <a:r>
              <a:rPr lang="en-GB" sz="1200" b="0" baseline="-25000" dirty="0">
                <a:solidFill>
                  <a:schemeClr val="accent5">
                    <a:lumMod val="50000"/>
                  </a:schemeClr>
                </a:solidFill>
              </a:rPr>
              <a:t> faire le ménage </a:t>
            </a:r>
            <a:r>
              <a:rPr lang="en-GB" sz="1200" b="0" baseline="-25000" dirty="0" err="1">
                <a:solidFill>
                  <a:schemeClr val="accent5">
                    <a:lumMod val="50000"/>
                  </a:schemeClr>
                </a:solidFill>
              </a:rPr>
              <a:t>aussi</a:t>
            </a:r>
            <a:r>
              <a:rPr lang="en-GB" sz="1200" b="0" baseline="-25000" dirty="0">
                <a:solidFill>
                  <a:schemeClr val="accent5">
                    <a:lumMod val="50000"/>
                  </a:schemeClr>
                </a:solidFill>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569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25000" dirty="0"/>
              <a:t>As for previous slide.</a:t>
            </a:r>
          </a:p>
          <a:p>
            <a:endParaRPr lang="en-GB" b="1" baseline="-25000" dirty="0"/>
          </a:p>
          <a:p>
            <a:r>
              <a:rPr lang="en-US" b="1" baseline="-2500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7. </a:t>
            </a:r>
            <a:r>
              <a:rPr lang="en-GB" sz="1200" b="0" baseline="-25000" dirty="0">
                <a:solidFill>
                  <a:schemeClr val="accent5">
                    <a:lumMod val="50000"/>
                  </a:schemeClr>
                </a:solidFill>
              </a:rPr>
              <a:t>Tu as [</a:t>
            </a:r>
            <a:r>
              <a:rPr lang="en-GB" sz="1200" b="0" baseline="-25000" dirty="0" err="1">
                <a:solidFill>
                  <a:schemeClr val="accent5">
                    <a:lumMod val="50000"/>
                  </a:schemeClr>
                </a:solidFill>
              </a:rPr>
              <a:t>gagné</a:t>
            </a:r>
            <a:r>
              <a:rPr lang="en-GB" sz="1200" b="0" baseline="-25000" dirty="0">
                <a:solidFill>
                  <a:schemeClr val="accent5">
                    <a:lumMod val="50000"/>
                  </a:schemeClr>
                </a:solidFill>
              </a:rPr>
              <a:t>] le match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b="0" baseline="-25000" dirty="0"/>
              <a:t>8. </a:t>
            </a:r>
            <a:r>
              <a:rPr lang="en-GB" sz="1200" b="0" baseline="-25000" dirty="0" err="1">
                <a:solidFill>
                  <a:schemeClr val="accent5">
                    <a:lumMod val="50000"/>
                  </a:schemeClr>
                </a:solidFill>
              </a:rPr>
              <a:t>Oui</a:t>
            </a:r>
            <a:r>
              <a:rPr lang="en-GB" sz="1200" b="0" baseline="-25000" dirty="0">
                <a:solidFill>
                  <a:schemeClr val="accent5">
                    <a:lumMod val="50000"/>
                  </a:schemeClr>
                </a:solidFill>
              </a:rPr>
              <a:t> ! </a:t>
            </a:r>
            <a:r>
              <a:rPr lang="en-GB" sz="1200" b="0" baseline="-25000" dirty="0" err="1">
                <a:solidFill>
                  <a:schemeClr val="accent5">
                    <a:lumMod val="50000"/>
                  </a:schemeClr>
                </a:solidFill>
              </a:rPr>
              <a:t>J’ai</a:t>
            </a:r>
            <a:r>
              <a:rPr lang="en-GB" sz="1200" b="0" baseline="-25000" dirty="0">
                <a:solidFill>
                  <a:schemeClr val="accent5">
                    <a:lumMod val="50000"/>
                  </a:schemeClr>
                </a:solidFill>
              </a:rPr>
              <a:t> [fait] la fête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9. Amir a [</a:t>
            </a:r>
            <a:r>
              <a:rPr lang="en-GB" sz="1200" b="0" baseline="-25000" dirty="0" err="1">
                <a:solidFill>
                  <a:schemeClr val="accent5">
                    <a:lumMod val="50000"/>
                  </a:schemeClr>
                </a:solidFill>
              </a:rPr>
              <a:t>voyagé</a:t>
            </a:r>
            <a:r>
              <a:rPr lang="en-GB" sz="1200" b="0" baseline="-25000" dirty="0">
                <a:solidFill>
                  <a:schemeClr val="accent5">
                    <a:lumMod val="50000"/>
                  </a:schemeClr>
                </a:solidFill>
              </a:rPr>
              <a:t>] pour passer du temps </a:t>
            </a:r>
            <a:r>
              <a:rPr lang="en-GB" sz="1200" b="0" baseline="-25000" dirty="0" err="1">
                <a:solidFill>
                  <a:schemeClr val="accent5">
                    <a:lumMod val="50000"/>
                  </a:schemeClr>
                </a:solidFill>
              </a:rPr>
              <a:t>ici</a:t>
            </a:r>
            <a:r>
              <a:rPr lang="en-GB" sz="1200" b="0" baseline="-250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10. Oh!</a:t>
            </a:r>
            <a:r>
              <a:rPr lang="en-GB" sz="1200" b="0" baseline="-25000" dirty="0">
                <a:solidFill>
                  <a:schemeClr val="accent5">
                    <a:lumMod val="50000"/>
                  </a:schemeClr>
                </a:solidFill>
              </a:rPr>
              <a:t> Il [passe] </a:t>
            </a:r>
            <a:r>
              <a:rPr lang="en-GB" sz="1200" b="0" baseline="-25000" dirty="0" err="1">
                <a:solidFill>
                  <a:schemeClr val="accent5">
                    <a:lumMod val="50000"/>
                  </a:schemeClr>
                </a:solidFill>
              </a:rPr>
              <a:t>combien</a:t>
            </a:r>
            <a:r>
              <a:rPr lang="en-GB" sz="1200" b="0" baseline="-25000" dirty="0">
                <a:solidFill>
                  <a:schemeClr val="accent5">
                    <a:lumMod val="50000"/>
                  </a:schemeClr>
                </a:solidFill>
              </a:rPr>
              <a:t> de </a:t>
            </a:r>
            <a:r>
              <a:rPr lang="en-GB" sz="1200" b="0" baseline="-25000" dirty="0" err="1">
                <a:solidFill>
                  <a:schemeClr val="accent5">
                    <a:lumMod val="50000"/>
                  </a:schemeClr>
                </a:solidFill>
              </a:rPr>
              <a:t>jours</a:t>
            </a:r>
            <a:r>
              <a:rPr lang="en-GB" sz="1200" b="0" baseline="-25000" dirty="0">
                <a:solidFill>
                  <a:schemeClr val="accent5">
                    <a:lumMod val="50000"/>
                  </a:schemeClr>
                </a:solidFill>
              </a:rPr>
              <a:t> à Paris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11. </a:t>
            </a:r>
            <a:r>
              <a:rPr lang="en-GB" sz="1200" b="0" baseline="-25000" dirty="0">
                <a:solidFill>
                  <a:schemeClr val="accent5">
                    <a:lumMod val="50000"/>
                  </a:schemeClr>
                </a:solidFill>
              </a:rPr>
              <a:t>Il [</a:t>
            </a:r>
            <a:r>
              <a:rPr lang="en-GB" sz="1200" b="0" baseline="-25000" dirty="0" err="1">
                <a:solidFill>
                  <a:schemeClr val="accent5">
                    <a:lumMod val="50000"/>
                  </a:schemeClr>
                </a:solidFill>
              </a:rPr>
              <a:t>reste</a:t>
            </a:r>
            <a:r>
              <a:rPr lang="en-GB" sz="1200" b="0" baseline="-25000" dirty="0">
                <a:solidFill>
                  <a:schemeClr val="accent5">
                    <a:lumMod val="50000"/>
                  </a:schemeClr>
                </a:solidFill>
              </a:rPr>
              <a:t>] chez ma </a:t>
            </a:r>
            <a:r>
              <a:rPr lang="en-GB" sz="1200" b="0" baseline="-25000" dirty="0" err="1">
                <a:solidFill>
                  <a:schemeClr val="accent5">
                    <a:lumMod val="50000"/>
                  </a:schemeClr>
                </a:solidFill>
              </a:rPr>
              <a:t>famille</a:t>
            </a:r>
            <a:r>
              <a:rPr lang="en-GB" sz="1200" b="0" baseline="-25000" dirty="0">
                <a:solidFill>
                  <a:schemeClr val="accent5">
                    <a:lumMod val="50000"/>
                  </a:schemeClr>
                </a:solidFill>
              </a:rPr>
              <a:t> pour </a:t>
            </a:r>
            <a:r>
              <a:rPr lang="en-GB" sz="1200" b="0" baseline="-25000" dirty="0" err="1">
                <a:solidFill>
                  <a:schemeClr val="accent5">
                    <a:lumMod val="50000"/>
                  </a:schemeClr>
                </a:solidFill>
              </a:rPr>
              <a:t>une</a:t>
            </a:r>
            <a:r>
              <a:rPr lang="en-GB" sz="1200" b="0" baseline="-25000" dirty="0">
                <a:solidFill>
                  <a:schemeClr val="accent5">
                    <a:lumMod val="50000"/>
                  </a:schemeClr>
                </a:solidFill>
              </a:rPr>
              <a:t> </a:t>
            </a:r>
            <a:r>
              <a:rPr lang="en-GB" sz="1200" b="0" baseline="-25000" dirty="0" err="1">
                <a:solidFill>
                  <a:schemeClr val="accent5">
                    <a:lumMod val="50000"/>
                  </a:schemeClr>
                </a:solidFill>
              </a:rPr>
              <a:t>semaine</a:t>
            </a:r>
            <a:r>
              <a:rPr lang="en-GB" sz="1200" b="0" baseline="-25000" dirty="0">
                <a:solidFill>
                  <a:schemeClr val="accent5">
                    <a:lumMod val="50000"/>
                  </a:schemeClr>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25000" dirty="0"/>
              <a:t>12. </a:t>
            </a:r>
            <a:r>
              <a:rPr lang="en-GB" sz="1200" b="0" baseline="-25000" dirty="0" err="1">
                <a:solidFill>
                  <a:schemeClr val="accent5">
                    <a:lumMod val="50000"/>
                  </a:schemeClr>
                </a:solidFill>
              </a:rPr>
              <a:t>Très</a:t>
            </a:r>
            <a:r>
              <a:rPr lang="en-GB" sz="1200" b="0" baseline="-25000" dirty="0">
                <a:solidFill>
                  <a:schemeClr val="accent5">
                    <a:lumMod val="50000"/>
                  </a:schemeClr>
                </a:solidFill>
              </a:rPr>
              <a:t> bien. Nous </a:t>
            </a:r>
            <a:r>
              <a:rPr lang="en-GB" sz="1200" b="0" baseline="-25000" dirty="0" err="1">
                <a:solidFill>
                  <a:schemeClr val="accent5">
                    <a:lumMod val="50000"/>
                  </a:schemeClr>
                </a:solidFill>
              </a:rPr>
              <a:t>faisons</a:t>
            </a:r>
            <a:r>
              <a:rPr lang="en-GB" sz="1200" b="0" baseline="-25000" dirty="0">
                <a:solidFill>
                  <a:schemeClr val="accent5">
                    <a:lumMod val="50000"/>
                  </a:schemeClr>
                </a:solidFill>
              </a:rPr>
              <a:t> </a:t>
            </a:r>
            <a:r>
              <a:rPr lang="en-GB" sz="1200" b="0" baseline="-25000" dirty="0" err="1">
                <a:solidFill>
                  <a:schemeClr val="accent5">
                    <a:lumMod val="50000"/>
                  </a:schemeClr>
                </a:solidFill>
              </a:rPr>
              <a:t>une</a:t>
            </a:r>
            <a:r>
              <a:rPr lang="en-GB" sz="1200" b="0" baseline="-25000" dirty="0">
                <a:solidFill>
                  <a:schemeClr val="accent5">
                    <a:lumMod val="50000"/>
                  </a:schemeClr>
                </a:solidFill>
              </a:rPr>
              <a:t> promenade ensemble. Le parc [</a:t>
            </a:r>
            <a:r>
              <a:rPr lang="en-GB" sz="1200" b="0" baseline="-25000" dirty="0" err="1">
                <a:solidFill>
                  <a:schemeClr val="accent5">
                    <a:lumMod val="50000"/>
                  </a:schemeClr>
                </a:solidFill>
              </a:rPr>
              <a:t>ferme</a:t>
            </a:r>
            <a:r>
              <a:rPr lang="en-GB" sz="1200" b="0" baseline="-25000" dirty="0">
                <a:solidFill>
                  <a:schemeClr val="accent5">
                    <a:lumMod val="50000"/>
                  </a:schemeClr>
                </a:solidFill>
              </a:rPr>
              <a:t>] </a:t>
            </a:r>
            <a:r>
              <a:rPr lang="en-GB" sz="1200" b="0" baseline="-25000" dirty="0" err="1">
                <a:solidFill>
                  <a:schemeClr val="accent5">
                    <a:lumMod val="50000"/>
                  </a:schemeClr>
                </a:solidFill>
              </a:rPr>
              <a:t>quand</a:t>
            </a:r>
            <a:r>
              <a:rPr lang="en-GB" sz="1200" b="0" baseline="-25000" dirty="0">
                <a:solidFill>
                  <a:schemeClr val="accent5">
                    <a:lumMod val="50000"/>
                  </a:schemeClr>
                </a:solidFill>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518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25000" dirty="0"/>
              <a:t>Timing: 8 minutes</a:t>
            </a:r>
          </a:p>
          <a:p>
            <a:endParaRPr lang="en-US" b="0" baseline="-25000" dirty="0"/>
          </a:p>
          <a:p>
            <a:r>
              <a:rPr lang="en-US" b="1" baseline="-25000" dirty="0"/>
              <a:t>Aim: </a:t>
            </a:r>
            <a:r>
              <a:rPr lang="en-US" b="0" baseline="-25000" dirty="0"/>
              <a:t>Written production of the correct form of </a:t>
            </a:r>
            <a:r>
              <a:rPr lang="en-US" b="0" i="1" baseline="-25000" dirty="0"/>
              <a:t>de</a:t>
            </a:r>
            <a:r>
              <a:rPr lang="en-US" b="0" baseline="-25000" dirty="0"/>
              <a:t> or</a:t>
            </a:r>
            <a:r>
              <a:rPr lang="en-US" b="0" i="1" baseline="-25000" dirty="0"/>
              <a:t> à </a:t>
            </a:r>
            <a:r>
              <a:rPr lang="en-US" b="0" baseline="-25000" dirty="0"/>
              <a:t>plus the definite article to talk about playing sports and instruments.</a:t>
            </a:r>
          </a:p>
          <a:p>
            <a:endParaRPr lang="en-US" b="1" baseline="-25000" dirty="0"/>
          </a:p>
          <a:p>
            <a:r>
              <a:rPr lang="en-US" b="1" baseline="-25000" dirty="0"/>
              <a:t>Procedure:</a:t>
            </a:r>
          </a:p>
          <a:p>
            <a:r>
              <a:rPr lang="en-US" b="0" baseline="-25000" dirty="0"/>
              <a:t>1. Recap forms of </a:t>
            </a:r>
            <a:r>
              <a:rPr lang="en-US" b="0" i="1" baseline="-25000" dirty="0"/>
              <a:t>de </a:t>
            </a:r>
            <a:r>
              <a:rPr lang="en-US" b="0" i="0" baseline="-25000" dirty="0"/>
              <a:t>and </a:t>
            </a:r>
            <a:r>
              <a:rPr lang="en-US" b="0" i="1" baseline="-25000" dirty="0"/>
              <a:t>à </a:t>
            </a:r>
            <a:r>
              <a:rPr lang="en-US" b="0" i="0" baseline="-25000" dirty="0"/>
              <a:t>followed by a definite article, and the use of each with </a:t>
            </a:r>
            <a:r>
              <a:rPr lang="en-US" b="0" i="1" baseline="-25000" dirty="0"/>
              <a:t>faire</a:t>
            </a:r>
            <a:r>
              <a:rPr lang="en-US" b="0" i="0" baseline="-25000" dirty="0"/>
              <a:t> and </a:t>
            </a:r>
            <a:r>
              <a:rPr lang="en-US" b="0" i="1" baseline="-25000" dirty="0" err="1"/>
              <a:t>jouer</a:t>
            </a:r>
            <a:r>
              <a:rPr lang="en-US" b="0" i="1" baseline="-25000" dirty="0"/>
              <a:t> </a:t>
            </a:r>
            <a:r>
              <a:rPr lang="en-US" b="0" i="0" baseline="-25000" dirty="0"/>
              <a:t>+ sport or instrument.</a:t>
            </a:r>
            <a:endParaRPr lang="en-US" b="0" i="1" baseline="-25000" dirty="0"/>
          </a:p>
          <a:p>
            <a:r>
              <a:rPr lang="en-US" b="0" baseline="-25000" dirty="0"/>
              <a:t>2. Students read the sentence and fill in the correct form of </a:t>
            </a:r>
            <a:r>
              <a:rPr lang="en-US" b="0" i="1" baseline="-25000" dirty="0"/>
              <a:t>de </a:t>
            </a:r>
            <a:r>
              <a:rPr lang="en-US" b="0" baseline="-25000" dirty="0"/>
              <a:t>or </a:t>
            </a:r>
            <a:r>
              <a:rPr lang="en-US" b="0" i="1" baseline="-25000" dirty="0"/>
              <a:t>à </a:t>
            </a:r>
            <a:r>
              <a:rPr lang="en-US" b="0" baseline="-25000" dirty="0"/>
              <a:t>plus the definite article. Remind students that even though they don’t know these words, the gender in brackets and the verb used give them the information they need.</a:t>
            </a:r>
          </a:p>
          <a:p>
            <a:r>
              <a:rPr lang="en-US" b="0" baseline="-25000" dirty="0"/>
              <a:t>3. Click to reveal the correct answers.</a:t>
            </a:r>
          </a:p>
          <a:p>
            <a:endParaRPr lang="en-US" b="1" baseline="-25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25000" dirty="0"/>
              <a:t>Word frequency of cognates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25000" dirty="0" err="1"/>
              <a:t>castagnette</a:t>
            </a:r>
            <a:r>
              <a:rPr lang="en-GB" b="0" baseline="-25000" dirty="0"/>
              <a:t> [&gt;5000] </a:t>
            </a:r>
            <a:r>
              <a:rPr kumimoji="0" lang="en-US" sz="1200" b="0" i="0" u="none" strike="noStrike" kern="1200" cap="none" spc="0" normalizeH="0" baseline="-25000" noProof="0" dirty="0" err="1">
                <a:ln>
                  <a:noFill/>
                </a:ln>
                <a:solidFill>
                  <a:srgbClr val="4472C4">
                    <a:lumMod val="50000"/>
                  </a:srgbClr>
                </a:solidFill>
                <a:effectLst/>
                <a:uLnTx/>
                <a:uFillTx/>
                <a:latin typeface="+mn-lt"/>
                <a:ea typeface="+mn-ea"/>
                <a:cs typeface="+mn-cs"/>
              </a:rPr>
              <a:t>accordéon</a:t>
            </a:r>
            <a:r>
              <a:rPr kumimoji="0" lang="en-US" sz="1200" b="0" i="0" u="none" strike="noStrike" kern="1200" cap="none" spc="0" normalizeH="0" baseline="-25000" noProof="0" dirty="0">
                <a:ln>
                  <a:noFill/>
                </a:ln>
                <a:solidFill>
                  <a:srgbClr val="4472C4">
                    <a:lumMod val="50000"/>
                  </a:srgbClr>
                </a:solidFill>
                <a:effectLst/>
                <a:uLnTx/>
                <a:uFillTx/>
                <a:latin typeface="+mn-lt"/>
                <a:ea typeface="+mn-ea"/>
                <a:cs typeface="+mn-cs"/>
              </a:rPr>
              <a:t> [&gt;5000], </a:t>
            </a:r>
            <a:r>
              <a:rPr lang="en-GB" b="0" baseline="-25000" dirty="0" err="1"/>
              <a:t>nautique</a:t>
            </a:r>
            <a:r>
              <a:rPr lang="en-GB" b="0" baseline="-25000" dirty="0"/>
              <a:t> [&gt;5000], </a:t>
            </a:r>
            <a:r>
              <a:rPr lang="en-GB" b="0" baseline="-25000" dirty="0" err="1"/>
              <a:t>cyclisme</a:t>
            </a:r>
            <a:r>
              <a:rPr lang="en-GB" b="0" baseline="-25000" dirty="0"/>
              <a:t> [&gt;5000], </a:t>
            </a:r>
            <a:r>
              <a:rPr lang="en-GB" b="0" baseline="-25000" dirty="0" err="1"/>
              <a:t>gymnastique</a:t>
            </a:r>
            <a:r>
              <a:rPr lang="en-GB" b="0" baseline="-25000" dirty="0"/>
              <a:t> [&gt;5000], golf [4936], </a:t>
            </a:r>
            <a:r>
              <a:rPr lang="en-GB" b="0" baseline="-25000" dirty="0" err="1"/>
              <a:t>athlétisme</a:t>
            </a:r>
            <a:r>
              <a:rPr lang="en-GB" b="0" baseline="-25000" dirty="0"/>
              <a:t> [&gt;5000], netball [&gt;5000]</a:t>
            </a:r>
            <a:br>
              <a:rPr lang="en-GB" baseline="-25000" dirty="0"/>
            </a:br>
            <a:r>
              <a:rPr lang="de-DE" sz="1200" b="0" i="0" kern="1200" baseline="-25000" dirty="0">
                <a:solidFill>
                  <a:schemeClr val="tx1"/>
                </a:solidFill>
                <a:effectLst/>
                <a:latin typeface="Century Gothic" panose="020B0502020202020204" pitchFamily="34" charset="0"/>
                <a:ea typeface="+mn-ea"/>
                <a:cs typeface="+mn-cs"/>
              </a:rPr>
              <a:t>Source: </a:t>
            </a:r>
            <a:r>
              <a:rPr lang="en-GB" sz="1200" kern="1200" baseline="-25000" dirty="0" err="1">
                <a:solidFill>
                  <a:schemeClr val="tx1"/>
                </a:solidFill>
                <a:effectLst/>
                <a:latin typeface="Century Gothic" panose="020B0502020202020204" pitchFamily="34" charset="0"/>
                <a:ea typeface="+mn-ea"/>
                <a:cs typeface="+mn-cs"/>
              </a:rPr>
              <a:t>Londsale</a:t>
            </a:r>
            <a:r>
              <a:rPr lang="en-GB" sz="1200" kern="1200" baseline="-25000" dirty="0">
                <a:solidFill>
                  <a:schemeClr val="tx1"/>
                </a:solidFill>
                <a:effectLst/>
                <a:latin typeface="Century Gothic" panose="020B0502020202020204" pitchFamily="34" charset="0"/>
                <a:ea typeface="+mn-ea"/>
                <a:cs typeface="+mn-cs"/>
              </a:rPr>
              <a:t>, D., &amp; Le Bras, Y.  (2009). </a:t>
            </a:r>
            <a:r>
              <a:rPr lang="en-GB" sz="1200" i="1" kern="1200" baseline="-250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250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092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audio" Target="../media/audio47.wav"/><Relationship Id="rId18" Type="http://schemas.openxmlformats.org/officeDocument/2006/relationships/audio" Target="../media/audio52.wav"/><Relationship Id="rId3" Type="http://schemas.openxmlformats.org/officeDocument/2006/relationships/audio" Target="../media/audio38.wav"/><Relationship Id="rId21" Type="http://schemas.openxmlformats.org/officeDocument/2006/relationships/image" Target="../media/image45.png"/><Relationship Id="rId7" Type="http://schemas.openxmlformats.org/officeDocument/2006/relationships/audio" Target="../media/audio42.wav"/><Relationship Id="rId12" Type="http://schemas.openxmlformats.org/officeDocument/2006/relationships/audio" Target="../media/audio46.wav"/><Relationship Id="rId17" Type="http://schemas.openxmlformats.org/officeDocument/2006/relationships/audio" Target="../media/audio51.wav"/><Relationship Id="rId2" Type="http://schemas.openxmlformats.org/officeDocument/2006/relationships/notesSlide" Target="../notesSlides/notesSlide10.xml"/><Relationship Id="rId16" Type="http://schemas.openxmlformats.org/officeDocument/2006/relationships/audio" Target="../media/audio50.wav"/><Relationship Id="rId20"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audio" Target="../media/audio41.wav"/><Relationship Id="rId11" Type="http://schemas.openxmlformats.org/officeDocument/2006/relationships/image" Target="../media/image3.png"/><Relationship Id="rId5" Type="http://schemas.openxmlformats.org/officeDocument/2006/relationships/audio" Target="../media/audio40.wav"/><Relationship Id="rId15" Type="http://schemas.openxmlformats.org/officeDocument/2006/relationships/audio" Target="../media/audio49.wav"/><Relationship Id="rId10" Type="http://schemas.openxmlformats.org/officeDocument/2006/relationships/audio" Target="../media/audio45.wav"/><Relationship Id="rId19" Type="http://schemas.openxmlformats.org/officeDocument/2006/relationships/audio" Target="../media/audio53.wav"/><Relationship Id="rId4" Type="http://schemas.openxmlformats.org/officeDocument/2006/relationships/audio" Target="../media/audio39.wav"/><Relationship Id="rId9" Type="http://schemas.openxmlformats.org/officeDocument/2006/relationships/audio" Target="../media/audio44.wav"/><Relationship Id="rId14" Type="http://schemas.openxmlformats.org/officeDocument/2006/relationships/audio" Target="../media/audio48.wav"/><Relationship Id="rId22"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50.png"/><Relationship Id="rId12"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png"/><Relationship Id="rId7" Type="http://schemas.openxmlformats.org/officeDocument/2006/relationships/image" Target="../media/image6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6.png"/><Relationship Id="rId5" Type="http://schemas.openxmlformats.org/officeDocument/2006/relationships/image" Target="../media/image61.png"/><Relationship Id="rId10" Type="http://schemas.microsoft.com/office/2007/relationships/hdphoto" Target="../media/hdphoto1.wdp"/><Relationship Id="rId4" Type="http://schemas.openxmlformats.org/officeDocument/2006/relationships/image" Target="../media/image60.png"/><Relationship Id="rId9"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audio" Target="../media/audio4.wav"/><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image" Target="../media/image5.png"/><Relationship Id="rId4" Type="http://schemas.openxmlformats.org/officeDocument/2006/relationships/audio" Target="../media/audio1.wav"/><Relationship Id="rId9"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3.png"/><Relationship Id="rId7"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3.png"/><Relationship Id="rId7"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24.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image" Target="../media/image102.png"/><Relationship Id="rId18" Type="http://schemas.openxmlformats.org/officeDocument/2006/relationships/audio" Target="../media/audio61.wav"/><Relationship Id="rId26" Type="http://schemas.openxmlformats.org/officeDocument/2006/relationships/audio" Target="../media/audio65.wav"/><Relationship Id="rId3" Type="http://schemas.openxmlformats.org/officeDocument/2006/relationships/image" Target="../media/image3.png"/><Relationship Id="rId21" Type="http://schemas.openxmlformats.org/officeDocument/2006/relationships/image" Target="../media/image106.png"/><Relationship Id="rId7" Type="http://schemas.openxmlformats.org/officeDocument/2006/relationships/image" Target="../media/image99.png"/><Relationship Id="rId12" Type="http://schemas.openxmlformats.org/officeDocument/2006/relationships/audio" Target="../media/audio58.wav"/><Relationship Id="rId17" Type="http://schemas.openxmlformats.org/officeDocument/2006/relationships/image" Target="../media/image104.png"/><Relationship Id="rId25" Type="http://schemas.openxmlformats.org/officeDocument/2006/relationships/image" Target="../media/image108.png"/><Relationship Id="rId2" Type="http://schemas.openxmlformats.org/officeDocument/2006/relationships/notesSlide" Target="../notesSlides/notesSlide24.xml"/><Relationship Id="rId16" Type="http://schemas.openxmlformats.org/officeDocument/2006/relationships/audio" Target="../media/audio60.wav"/><Relationship Id="rId20" Type="http://schemas.openxmlformats.org/officeDocument/2006/relationships/audio" Target="../media/audio62.wav"/><Relationship Id="rId29"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audio" Target="../media/audio55.wav"/><Relationship Id="rId11" Type="http://schemas.openxmlformats.org/officeDocument/2006/relationships/image" Target="../media/image101.png"/><Relationship Id="rId24" Type="http://schemas.openxmlformats.org/officeDocument/2006/relationships/audio" Target="../media/audio64.wav"/><Relationship Id="rId5" Type="http://schemas.openxmlformats.org/officeDocument/2006/relationships/image" Target="../media/image98.png"/><Relationship Id="rId15" Type="http://schemas.openxmlformats.org/officeDocument/2006/relationships/image" Target="../media/image103.png"/><Relationship Id="rId23" Type="http://schemas.openxmlformats.org/officeDocument/2006/relationships/image" Target="../media/image107.png"/><Relationship Id="rId28" Type="http://schemas.openxmlformats.org/officeDocument/2006/relationships/audio" Target="../media/audio66.wav"/><Relationship Id="rId10" Type="http://schemas.openxmlformats.org/officeDocument/2006/relationships/audio" Target="../media/audio57.wav"/><Relationship Id="rId19" Type="http://schemas.openxmlformats.org/officeDocument/2006/relationships/image" Target="../media/image105.png"/><Relationship Id="rId31" Type="http://schemas.openxmlformats.org/officeDocument/2006/relationships/image" Target="../media/image111.png"/><Relationship Id="rId4" Type="http://schemas.openxmlformats.org/officeDocument/2006/relationships/audio" Target="../media/audio54.wav"/><Relationship Id="rId9" Type="http://schemas.openxmlformats.org/officeDocument/2006/relationships/image" Target="../media/image100.png"/><Relationship Id="rId14" Type="http://schemas.openxmlformats.org/officeDocument/2006/relationships/audio" Target="../media/audio59.wav"/><Relationship Id="rId22" Type="http://schemas.openxmlformats.org/officeDocument/2006/relationships/audio" Target="../media/audio63.wav"/><Relationship Id="rId27" Type="http://schemas.openxmlformats.org/officeDocument/2006/relationships/image" Target="../media/image109.png"/><Relationship Id="rId30" Type="http://schemas.openxmlformats.org/officeDocument/2006/relationships/audio" Target="../media/audio67.wav"/></Relationships>
</file>

<file path=ppt/slides/_rels/slide25.xml.rels><?xml version="1.0" encoding="UTF-8" standalone="yes"?>
<Relationships xmlns="http://schemas.openxmlformats.org/package/2006/relationships"><Relationship Id="rId8" Type="http://schemas.openxmlformats.org/officeDocument/2006/relationships/audio" Target="../media/audio71.wav"/><Relationship Id="rId13" Type="http://schemas.openxmlformats.org/officeDocument/2006/relationships/image" Target="../media/image113.png"/><Relationship Id="rId18" Type="http://schemas.openxmlformats.org/officeDocument/2006/relationships/image" Target="../media/image114.png"/><Relationship Id="rId3" Type="http://schemas.openxmlformats.org/officeDocument/2006/relationships/image" Target="../media/image112.png"/><Relationship Id="rId21" Type="http://schemas.openxmlformats.org/officeDocument/2006/relationships/image" Target="../media/image22.png"/><Relationship Id="rId7" Type="http://schemas.openxmlformats.org/officeDocument/2006/relationships/audio" Target="../media/audio70.wav"/><Relationship Id="rId12" Type="http://schemas.openxmlformats.org/officeDocument/2006/relationships/audio" Target="../media/audio75.wav"/><Relationship Id="rId17" Type="http://schemas.openxmlformats.org/officeDocument/2006/relationships/image" Target="../media/image108.png"/><Relationship Id="rId2" Type="http://schemas.openxmlformats.org/officeDocument/2006/relationships/notesSlide" Target="../notesSlides/notesSlide25.xml"/><Relationship Id="rId16" Type="http://schemas.openxmlformats.org/officeDocument/2006/relationships/audio" Target="../media/audio64.wav"/><Relationship Id="rId20"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audio" Target="../media/audio69.wav"/><Relationship Id="rId11" Type="http://schemas.openxmlformats.org/officeDocument/2006/relationships/audio" Target="../media/audio74.wav"/><Relationship Id="rId5" Type="http://schemas.openxmlformats.org/officeDocument/2006/relationships/audio" Target="../media/audio68.wav"/><Relationship Id="rId15" Type="http://schemas.openxmlformats.org/officeDocument/2006/relationships/image" Target="../media/image106.png"/><Relationship Id="rId10" Type="http://schemas.openxmlformats.org/officeDocument/2006/relationships/audio" Target="../media/audio73.wav"/><Relationship Id="rId19" Type="http://schemas.openxmlformats.org/officeDocument/2006/relationships/image" Target="../media/image115.png"/><Relationship Id="rId4" Type="http://schemas.openxmlformats.org/officeDocument/2006/relationships/image" Target="../media/image3.png"/><Relationship Id="rId9" Type="http://schemas.openxmlformats.org/officeDocument/2006/relationships/audio" Target="../media/audio72.wav"/><Relationship Id="rId14" Type="http://schemas.openxmlformats.org/officeDocument/2006/relationships/audio" Target="../media/audio62.wav"/></Relationships>
</file>

<file path=ppt/slides/_rels/slide26.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3.png"/><Relationship Id="rId7" Type="http://schemas.openxmlformats.org/officeDocument/2006/relationships/image" Target="../media/image120.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s>
</file>

<file path=ppt/slides/_rels/slide27.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31.png"/><Relationship Id="rId18" Type="http://schemas.openxmlformats.org/officeDocument/2006/relationships/image" Target="../media/image136.png"/><Relationship Id="rId26" Type="http://schemas.openxmlformats.org/officeDocument/2006/relationships/image" Target="../media/image144.png"/><Relationship Id="rId3" Type="http://schemas.openxmlformats.org/officeDocument/2006/relationships/image" Target="../media/image124.jpeg"/><Relationship Id="rId21" Type="http://schemas.openxmlformats.org/officeDocument/2006/relationships/image" Target="../media/image139.png"/><Relationship Id="rId7" Type="http://schemas.openxmlformats.org/officeDocument/2006/relationships/image" Target="../media/image3.png"/><Relationship Id="rId12" Type="http://schemas.openxmlformats.org/officeDocument/2006/relationships/image" Target="../media/image130.png"/><Relationship Id="rId17" Type="http://schemas.openxmlformats.org/officeDocument/2006/relationships/image" Target="../media/image135.png"/><Relationship Id="rId25" Type="http://schemas.openxmlformats.org/officeDocument/2006/relationships/image" Target="../media/image143.png"/><Relationship Id="rId2" Type="http://schemas.openxmlformats.org/officeDocument/2006/relationships/notesSlide" Target="../notesSlides/notesSlide27.xml"/><Relationship Id="rId16" Type="http://schemas.openxmlformats.org/officeDocument/2006/relationships/image" Target="../media/image134.png"/><Relationship Id="rId20"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image" Target="../media/image126.png"/><Relationship Id="rId11" Type="http://schemas.openxmlformats.org/officeDocument/2006/relationships/image" Target="../media/image129.png"/><Relationship Id="rId24" Type="http://schemas.openxmlformats.org/officeDocument/2006/relationships/image" Target="../media/image142.png"/><Relationship Id="rId5" Type="http://schemas.microsoft.com/office/2007/relationships/hdphoto" Target="../media/hdphoto2.wdp"/><Relationship Id="rId15" Type="http://schemas.openxmlformats.org/officeDocument/2006/relationships/image" Target="../media/image133.png"/><Relationship Id="rId23" Type="http://schemas.openxmlformats.org/officeDocument/2006/relationships/image" Target="../media/image141.png"/><Relationship Id="rId10" Type="http://schemas.openxmlformats.org/officeDocument/2006/relationships/image" Target="../media/image128.png"/><Relationship Id="rId19" Type="http://schemas.openxmlformats.org/officeDocument/2006/relationships/image" Target="../media/image137.png"/><Relationship Id="rId4" Type="http://schemas.openxmlformats.org/officeDocument/2006/relationships/image" Target="../media/image125.png"/><Relationship Id="rId9" Type="http://schemas.openxmlformats.org/officeDocument/2006/relationships/image" Target="../media/image127.png"/><Relationship Id="rId14" Type="http://schemas.openxmlformats.org/officeDocument/2006/relationships/image" Target="../media/image132.png"/><Relationship Id="rId22" Type="http://schemas.openxmlformats.org/officeDocument/2006/relationships/image" Target="../media/image140.png"/><Relationship Id="rId27" Type="http://schemas.openxmlformats.org/officeDocument/2006/relationships/image" Target="../media/image145.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3.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8.wav"/><Relationship Id="rId11" Type="http://schemas.openxmlformats.org/officeDocument/2006/relationships/image" Target="../media/image12.png"/><Relationship Id="rId5" Type="http://schemas.openxmlformats.org/officeDocument/2006/relationships/audio" Target="../media/audio7.wav"/><Relationship Id="rId10" Type="http://schemas.openxmlformats.org/officeDocument/2006/relationships/image" Target="../media/image3.png"/><Relationship Id="rId4" Type="http://schemas.openxmlformats.org/officeDocument/2006/relationships/audio" Target="../media/audio6.wav"/><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146.png"/></Relationships>
</file>

<file path=ppt/slides/_rels/slide31.xml.rels><?xml version="1.0" encoding="UTF-8" standalone="yes"?>
<Relationships xmlns="http://schemas.openxmlformats.org/package/2006/relationships"><Relationship Id="rId8" Type="http://schemas.openxmlformats.org/officeDocument/2006/relationships/hyperlink" Target="https://quizlet.com/gb/586229797/year-8-term-21-week-4-vocabulary-mashup-d-flash-cards/" TargetMode="External"/><Relationship Id="rId3" Type="http://schemas.openxmlformats.org/officeDocument/2006/relationships/image" Target="../media/image3.png"/><Relationship Id="rId7" Type="http://schemas.openxmlformats.org/officeDocument/2006/relationships/hyperlink" Target="https://quizlet.com/gb/586228975/year-8-term-21-week-4-vocabulary-mashup-c-flash-card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quizlet.com/gb/586228282/year-8-term-21-week-4-vocabulary-mashup-b-flash-cards/" TargetMode="External"/><Relationship Id="rId5" Type="http://schemas.openxmlformats.org/officeDocument/2006/relationships/hyperlink" Target="https://quizlet.com/gb/586227342/year-8-term-21-week-4-vocabulary-mashup-a-flash-cards/" TargetMode="External"/><Relationship Id="rId4" Type="http://schemas.openxmlformats.org/officeDocument/2006/relationships/image" Target="../media/image147.png"/><Relationship Id="rId9" Type="http://schemas.openxmlformats.org/officeDocument/2006/relationships/image" Target="../media/image148.png"/></Relationships>
</file>

<file path=ppt/slides/_rels/slide32.xml.rels><?xml version="1.0" encoding="UTF-8" standalone="yes"?>
<Relationships xmlns="http://schemas.openxmlformats.org/package/2006/relationships"><Relationship Id="rId8" Type="http://schemas.openxmlformats.org/officeDocument/2006/relationships/hyperlink" Target="https://quizlet.com/gb/516310170/year-8-french-term-11-week-6-flash-cards/" TargetMode="External"/><Relationship Id="rId3" Type="http://schemas.openxmlformats.org/officeDocument/2006/relationships/image" Target="../media/image3.png"/><Relationship Id="rId7" Type="http://schemas.openxmlformats.org/officeDocument/2006/relationships/hyperlink" Target="https://quizlet.com/gb/516868796/year-8-french-term-12-week-6-flash-card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quizlet.com/gb/518520844/year-8-french-term-21-week-5-flash-cards/" TargetMode="External"/><Relationship Id="rId5" Type="http://schemas.openxmlformats.org/officeDocument/2006/relationships/hyperlink" Target="https://drive.google.com/file/d/1kS2LTH-Fc5BgxOJJQP2L6m2AleQAnt9Z/view?usp=sharing" TargetMode="External"/><Relationship Id="rId10" Type="http://schemas.openxmlformats.org/officeDocument/2006/relationships/image" Target="../media/image149.png"/><Relationship Id="rId4" Type="http://schemas.openxmlformats.org/officeDocument/2006/relationships/image" Target="../media/image147.png"/><Relationship Id="rId9" Type="http://schemas.openxmlformats.org/officeDocument/2006/relationships/image" Target="../media/image148.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10.wav"/><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audio" Target="../media/audio13.wav"/><Relationship Id="rId11" Type="http://schemas.openxmlformats.org/officeDocument/2006/relationships/image" Target="../media/image3.png"/><Relationship Id="rId5" Type="http://schemas.openxmlformats.org/officeDocument/2006/relationships/audio" Target="../media/audio12.wav"/><Relationship Id="rId10" Type="http://schemas.openxmlformats.org/officeDocument/2006/relationships/image" Target="../media/image16.png"/><Relationship Id="rId4" Type="http://schemas.openxmlformats.org/officeDocument/2006/relationships/audio" Target="../media/audio11.wav"/><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18" Type="http://schemas.openxmlformats.org/officeDocument/2006/relationships/image" Target="../media/image24.png"/><Relationship Id="rId3" Type="http://schemas.openxmlformats.org/officeDocument/2006/relationships/image" Target="../media/image3.png"/><Relationship Id="rId21" Type="http://schemas.openxmlformats.org/officeDocument/2006/relationships/image" Target="../media/image27.png"/><Relationship Id="rId7" Type="http://schemas.openxmlformats.org/officeDocument/2006/relationships/image" Target="../media/image22.png"/><Relationship Id="rId12" Type="http://schemas.openxmlformats.org/officeDocument/2006/relationships/audio" Target="../media/audio21.wav"/><Relationship Id="rId17" Type="http://schemas.openxmlformats.org/officeDocument/2006/relationships/image" Target="../media/image23.png"/><Relationship Id="rId2" Type="http://schemas.openxmlformats.org/officeDocument/2006/relationships/notesSlide" Target="../notesSlides/notesSlide7.xml"/><Relationship Id="rId16" Type="http://schemas.openxmlformats.org/officeDocument/2006/relationships/audio" Target="../media/audio25.wav"/><Relationship Id="rId20"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audio" Target="../media/audio16.wav"/><Relationship Id="rId11" Type="http://schemas.openxmlformats.org/officeDocument/2006/relationships/audio" Target="../media/audio20.wav"/><Relationship Id="rId24" Type="http://schemas.openxmlformats.org/officeDocument/2006/relationships/image" Target="../media/image30.png"/><Relationship Id="rId5" Type="http://schemas.openxmlformats.org/officeDocument/2006/relationships/audio" Target="../media/audio15.wav"/><Relationship Id="rId15" Type="http://schemas.openxmlformats.org/officeDocument/2006/relationships/audio" Target="../media/audio24.wav"/><Relationship Id="rId23" Type="http://schemas.openxmlformats.org/officeDocument/2006/relationships/image" Target="../media/image29.png"/><Relationship Id="rId10" Type="http://schemas.openxmlformats.org/officeDocument/2006/relationships/audio" Target="../media/audio19.wav"/><Relationship Id="rId19" Type="http://schemas.openxmlformats.org/officeDocument/2006/relationships/image" Target="../media/image25.png"/><Relationship Id="rId4" Type="http://schemas.openxmlformats.org/officeDocument/2006/relationships/audio" Target="../media/audio14.wav"/><Relationship Id="rId9" Type="http://schemas.openxmlformats.org/officeDocument/2006/relationships/audio" Target="../media/audio18.wav"/><Relationship Id="rId14" Type="http://schemas.openxmlformats.org/officeDocument/2006/relationships/audio" Target="../media/audio23.wav"/><Relationship Id="rId22"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audio" Target="../media/audio29.wav"/><Relationship Id="rId13" Type="http://schemas.openxmlformats.org/officeDocument/2006/relationships/audio" Target="../media/audio34.wav"/><Relationship Id="rId18" Type="http://schemas.openxmlformats.org/officeDocument/2006/relationships/image" Target="../media/image32.png"/><Relationship Id="rId3" Type="http://schemas.openxmlformats.org/officeDocument/2006/relationships/image" Target="../media/image3.png"/><Relationship Id="rId21" Type="http://schemas.openxmlformats.org/officeDocument/2006/relationships/image" Target="../media/image35.png"/><Relationship Id="rId7" Type="http://schemas.openxmlformats.org/officeDocument/2006/relationships/image" Target="../media/image22.png"/><Relationship Id="rId12" Type="http://schemas.openxmlformats.org/officeDocument/2006/relationships/audio" Target="../media/audio33.wav"/><Relationship Id="rId17" Type="http://schemas.openxmlformats.org/officeDocument/2006/relationships/image" Target="../media/image31.png"/><Relationship Id="rId2" Type="http://schemas.openxmlformats.org/officeDocument/2006/relationships/notesSlide" Target="../notesSlides/notesSlide8.xml"/><Relationship Id="rId16" Type="http://schemas.openxmlformats.org/officeDocument/2006/relationships/audio" Target="../media/audio37.wav"/><Relationship Id="rId20"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audio" Target="../media/audio28.wav"/><Relationship Id="rId11" Type="http://schemas.openxmlformats.org/officeDocument/2006/relationships/audio" Target="../media/audio32.wav"/><Relationship Id="rId5" Type="http://schemas.openxmlformats.org/officeDocument/2006/relationships/audio" Target="../media/audio27.wav"/><Relationship Id="rId15" Type="http://schemas.openxmlformats.org/officeDocument/2006/relationships/audio" Target="../media/audio36.wav"/><Relationship Id="rId23" Type="http://schemas.openxmlformats.org/officeDocument/2006/relationships/image" Target="../media/image25.png"/><Relationship Id="rId10" Type="http://schemas.openxmlformats.org/officeDocument/2006/relationships/audio" Target="../media/audio31.wav"/><Relationship Id="rId19" Type="http://schemas.openxmlformats.org/officeDocument/2006/relationships/image" Target="../media/image33.png"/><Relationship Id="rId4" Type="http://schemas.openxmlformats.org/officeDocument/2006/relationships/audio" Target="../media/audio26.wav"/><Relationship Id="rId9" Type="http://schemas.openxmlformats.org/officeDocument/2006/relationships/audio" Target="../media/audio30.wav"/><Relationship Id="rId14" Type="http://schemas.openxmlformats.org/officeDocument/2006/relationships/audio" Target="../media/audio35.wav"/><Relationship Id="rId22"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png"/><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9728498" cy="1062010"/>
          </a:xfrm>
        </p:spPr>
        <p:txBody>
          <a:bodyPr>
            <a:normAutofit/>
          </a:bodyPr>
          <a:lstStyle/>
          <a:p>
            <a:pPr algn="l"/>
            <a:r>
              <a:rPr lang="en-GB" sz="3400" b="1" dirty="0">
                <a:solidFill>
                  <a:prstClr val="white"/>
                </a:solidFill>
              </a:rPr>
              <a:t>Saying what you do or did in a typical day</a:t>
            </a:r>
            <a:br>
              <a:rPr lang="en-GB" sz="3400" b="1" dirty="0">
                <a:solidFill>
                  <a:prstClr val="white"/>
                </a:solidFill>
              </a:rPr>
            </a:br>
            <a:endParaRPr lang="en-US" sz="34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79999" y="2542938"/>
            <a:ext cx="8286966" cy="886062"/>
          </a:xfrm>
        </p:spPr>
        <p:txBody>
          <a:bodyPr>
            <a:noAutofit/>
          </a:bodyPr>
          <a:lstStyle/>
          <a:p>
            <a:pPr algn="l"/>
            <a:r>
              <a:rPr lang="en-GB" sz="2800" dirty="0">
                <a:solidFill>
                  <a:prstClr val="white"/>
                </a:solidFill>
              </a:rPr>
              <a:t>Revisit a range of Y8 grammar features</a:t>
            </a:r>
          </a:p>
          <a:p>
            <a:pPr algn="l"/>
            <a:r>
              <a:rPr lang="en-GB" sz="2800" dirty="0">
                <a:solidFill>
                  <a:prstClr val="white"/>
                </a:solidFill>
              </a:rPr>
              <a:t>Y8 SSCs [revisited]</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3 - Lesson 33</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825512"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Stephen Owen /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Catherine Morris / Natalie Finlayson</a:t>
            </a:r>
          </a:p>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17/03/21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background rectangle">
            <a:extLst>
              <a:ext uri="{FF2B5EF4-FFF2-40B4-BE49-F238E27FC236}">
                <a16:creationId xmlns:a16="http://schemas.microsoft.com/office/drawing/2014/main" id="{70C1262B-6315-4DE9-B597-96F767787DE0}"/>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96864"/>
            <a:ext cx="5265384" cy="707849"/>
          </a:xfrm>
        </p:spPr>
        <p:txBody>
          <a:bodyPr>
            <a:normAutofit/>
          </a:bodyPr>
          <a:lstStyle/>
          <a:p>
            <a:r>
              <a:rPr lang="en-GB" sz="3600" b="1" dirty="0">
                <a:solidFill>
                  <a:schemeClr val="bg1"/>
                </a:solidFill>
              </a:rPr>
              <a:t>Pendant la pause  </a:t>
            </a:r>
          </a:p>
        </p:txBody>
      </p:sp>
      <p:sp>
        <p:nvSpPr>
          <p:cNvPr id="3" name="TextBox 2">
            <a:extLst>
              <a:ext uri="{FF2B5EF4-FFF2-40B4-BE49-F238E27FC236}">
                <a16:creationId xmlns:a16="http://schemas.microsoft.com/office/drawing/2014/main" id="{1E6C4799-CD56-43F6-B10F-4D4E00012277}"/>
              </a:ext>
            </a:extLst>
          </p:cNvPr>
          <p:cNvSpPr txBox="1"/>
          <p:nvPr/>
        </p:nvSpPr>
        <p:spPr>
          <a:xfrm>
            <a:off x="221731" y="1311690"/>
            <a:ext cx="9207449" cy="830997"/>
          </a:xfrm>
          <a:prstGeom prst="rect">
            <a:avLst/>
          </a:prstGeom>
          <a:noFill/>
        </p:spPr>
        <p:txBody>
          <a:bodyPr wrap="square" rtlCol="0">
            <a:spAutoFit/>
          </a:bodyPr>
          <a:lstStyle/>
          <a:p>
            <a:pPr lvl="0">
              <a:defRPr/>
            </a:pPr>
            <a:r>
              <a:rPr lang="fr-FR" sz="2400" dirty="0">
                <a:solidFill>
                  <a:srgbClr val="4472C4">
                    <a:lumMod val="50000"/>
                  </a:srgbClr>
                </a:solidFill>
              </a:rPr>
              <a:t>Que font les enfants pendant la pause ? </a:t>
            </a:r>
          </a:p>
          <a:p>
            <a:pPr lvl="0">
              <a:defRPr/>
            </a:pPr>
            <a:r>
              <a:rPr lang="fr-FR" sz="2400" dirty="0">
                <a:solidFill>
                  <a:srgbClr val="4472C4">
                    <a:lumMod val="50000"/>
                  </a:srgbClr>
                </a:solidFill>
              </a:rPr>
              <a:t>Il y a une liaison ? Choisis le mot correcte.</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ounded Rectangle 46">
            <a:extLst>
              <a:ext uri="{FF2B5EF4-FFF2-40B4-BE49-F238E27FC236}">
                <a16:creationId xmlns:a16="http://schemas.microsoft.com/office/drawing/2014/main" id="{45625CBC-98C9-45D2-B7C6-645FDCFEA3B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ectangle 7">
            <a:hlinkClick r:id="" action="ppaction://noaction">
              <a:snd r:embed="rId12" name="3 beep alternative.wav"/>
            </a:hlinkClick>
            <a:extLst>
              <a:ext uri="{FF2B5EF4-FFF2-40B4-BE49-F238E27FC236}">
                <a16:creationId xmlns:a16="http://schemas.microsoft.com/office/drawing/2014/main" id="{17A51C82-934E-4440-9D53-518A97FC98B7}"/>
              </a:ext>
            </a:extLst>
          </p:cNvPr>
          <p:cNvSpPr/>
          <p:nvPr/>
        </p:nvSpPr>
        <p:spPr>
          <a:xfrm>
            <a:off x="528000" y="4515000"/>
            <a:ext cx="468000" cy="46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3</a:t>
            </a:r>
            <a:endParaRPr lang="fr-FR" b="1" dirty="0"/>
          </a:p>
        </p:txBody>
      </p:sp>
      <p:sp>
        <p:nvSpPr>
          <p:cNvPr id="9" name="Rectangle 8">
            <a:hlinkClick r:id="" action="ppaction://noaction">
              <a:snd r:embed="rId13" name="2b.wav"/>
            </a:hlinkClick>
            <a:extLst>
              <a:ext uri="{FF2B5EF4-FFF2-40B4-BE49-F238E27FC236}">
                <a16:creationId xmlns:a16="http://schemas.microsoft.com/office/drawing/2014/main" id="{923BF263-5274-407F-A3C8-EB207D2061B9}"/>
              </a:ext>
            </a:extLst>
          </p:cNvPr>
          <p:cNvSpPr/>
          <p:nvPr/>
        </p:nvSpPr>
        <p:spPr>
          <a:xfrm>
            <a:off x="528000" y="3685936"/>
            <a:ext cx="468000" cy="46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2</a:t>
            </a:r>
            <a:endParaRPr lang="fr-FR" b="1" dirty="0"/>
          </a:p>
        </p:txBody>
      </p:sp>
      <p:sp>
        <p:nvSpPr>
          <p:cNvPr id="10" name="Rectangle 9">
            <a:hlinkClick r:id="" action="ppaction://noaction">
              <a:snd r:embed="rId14" name="3b.wav"/>
            </a:hlinkClick>
            <a:extLst>
              <a:ext uri="{FF2B5EF4-FFF2-40B4-BE49-F238E27FC236}">
                <a16:creationId xmlns:a16="http://schemas.microsoft.com/office/drawing/2014/main" id="{7F2CDF3C-9D95-41E2-B8D1-C264C5A89934}"/>
              </a:ext>
            </a:extLst>
          </p:cNvPr>
          <p:cNvSpPr/>
          <p:nvPr/>
        </p:nvSpPr>
        <p:spPr>
          <a:xfrm>
            <a:off x="543824" y="2859622"/>
            <a:ext cx="468000" cy="46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1</a:t>
            </a:r>
            <a:endParaRPr lang="fr-FR" b="1" dirty="0"/>
          </a:p>
        </p:txBody>
      </p:sp>
      <p:sp>
        <p:nvSpPr>
          <p:cNvPr id="11" name="Rectangle 10">
            <a:hlinkClick r:id="" action="ppaction://noaction">
              <a:snd r:embed="rId15" name="4b.wav"/>
            </a:hlinkClick>
            <a:extLst>
              <a:ext uri="{FF2B5EF4-FFF2-40B4-BE49-F238E27FC236}">
                <a16:creationId xmlns:a16="http://schemas.microsoft.com/office/drawing/2014/main" id="{005367C7-D1DC-406C-9D17-33389AC3C20A}"/>
              </a:ext>
            </a:extLst>
          </p:cNvPr>
          <p:cNvSpPr/>
          <p:nvPr/>
        </p:nvSpPr>
        <p:spPr>
          <a:xfrm>
            <a:off x="528000" y="5344028"/>
            <a:ext cx="468000" cy="46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4</a:t>
            </a:r>
            <a:endParaRPr lang="fr-FR" b="1" dirty="0"/>
          </a:p>
        </p:txBody>
      </p:sp>
      <p:sp>
        <p:nvSpPr>
          <p:cNvPr id="12" name="Rectangle 11">
            <a:hlinkClick r:id="" action="ppaction://noaction">
              <a:snd r:embed="rId16" name="7b.wav"/>
            </a:hlinkClick>
            <a:extLst>
              <a:ext uri="{FF2B5EF4-FFF2-40B4-BE49-F238E27FC236}">
                <a16:creationId xmlns:a16="http://schemas.microsoft.com/office/drawing/2014/main" id="{B6AC00A1-2DDB-42DD-8E7D-AF257D49F7DD}"/>
              </a:ext>
            </a:extLst>
          </p:cNvPr>
          <p:cNvSpPr/>
          <p:nvPr/>
        </p:nvSpPr>
        <p:spPr>
          <a:xfrm>
            <a:off x="6209645" y="4515000"/>
            <a:ext cx="468000" cy="46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7</a:t>
            </a:r>
            <a:endParaRPr lang="fr-FR" b="1" dirty="0"/>
          </a:p>
        </p:txBody>
      </p:sp>
      <p:sp>
        <p:nvSpPr>
          <p:cNvPr id="13" name="Rectangle 12">
            <a:hlinkClick r:id="" action="ppaction://noaction">
              <a:snd r:embed="rId17" name="6b.wav"/>
            </a:hlinkClick>
            <a:extLst>
              <a:ext uri="{FF2B5EF4-FFF2-40B4-BE49-F238E27FC236}">
                <a16:creationId xmlns:a16="http://schemas.microsoft.com/office/drawing/2014/main" id="{92EEF313-9ABC-4039-9599-8505764551A6}"/>
              </a:ext>
            </a:extLst>
          </p:cNvPr>
          <p:cNvSpPr/>
          <p:nvPr/>
        </p:nvSpPr>
        <p:spPr>
          <a:xfrm>
            <a:off x="6209645" y="3685972"/>
            <a:ext cx="468000" cy="46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6</a:t>
            </a:r>
            <a:endParaRPr lang="fr-FR" b="1" dirty="0"/>
          </a:p>
        </p:txBody>
      </p:sp>
      <p:sp>
        <p:nvSpPr>
          <p:cNvPr id="15" name="Rectangle 14">
            <a:hlinkClick r:id="" action="ppaction://noaction">
              <a:snd r:embed="rId18" name="5b.wav"/>
            </a:hlinkClick>
            <a:extLst>
              <a:ext uri="{FF2B5EF4-FFF2-40B4-BE49-F238E27FC236}">
                <a16:creationId xmlns:a16="http://schemas.microsoft.com/office/drawing/2014/main" id="{06575C55-D499-4DA1-AEEB-E0C11F209936}"/>
              </a:ext>
            </a:extLst>
          </p:cNvPr>
          <p:cNvSpPr/>
          <p:nvPr/>
        </p:nvSpPr>
        <p:spPr>
          <a:xfrm>
            <a:off x="6209645" y="2856944"/>
            <a:ext cx="468000" cy="46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5</a:t>
            </a:r>
            <a:endParaRPr lang="fr-FR" b="1" dirty="0"/>
          </a:p>
        </p:txBody>
      </p:sp>
      <p:sp>
        <p:nvSpPr>
          <p:cNvPr id="17" name="Rectangle 16">
            <a:hlinkClick r:id="" action="ppaction://noaction">
              <a:snd r:embed="rId19" name="8b.wav"/>
            </a:hlinkClick>
            <a:extLst>
              <a:ext uri="{FF2B5EF4-FFF2-40B4-BE49-F238E27FC236}">
                <a16:creationId xmlns:a16="http://schemas.microsoft.com/office/drawing/2014/main" id="{032320B1-C350-4157-BA94-7814F94BFE1C}"/>
              </a:ext>
            </a:extLst>
          </p:cNvPr>
          <p:cNvSpPr/>
          <p:nvPr/>
        </p:nvSpPr>
        <p:spPr>
          <a:xfrm>
            <a:off x="6209645" y="5344028"/>
            <a:ext cx="468000" cy="46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8</a:t>
            </a:r>
            <a:endParaRPr lang="fr-FR" b="1" dirty="0"/>
          </a:p>
        </p:txBody>
      </p:sp>
      <p:sp>
        <p:nvSpPr>
          <p:cNvPr id="19" name="TextBox 18">
            <a:extLst>
              <a:ext uri="{FF2B5EF4-FFF2-40B4-BE49-F238E27FC236}">
                <a16:creationId xmlns:a16="http://schemas.microsoft.com/office/drawing/2014/main" id="{5926B819-F429-4B96-AEB3-654196266C8E}"/>
              </a:ext>
            </a:extLst>
          </p:cNvPr>
          <p:cNvSpPr txBox="1"/>
          <p:nvPr/>
        </p:nvSpPr>
        <p:spPr>
          <a:xfrm>
            <a:off x="2495919" y="4488388"/>
            <a:ext cx="3531218" cy="492443"/>
          </a:xfrm>
          <a:prstGeom prst="rect">
            <a:avLst/>
          </a:prstGeom>
          <a:noFill/>
        </p:spPr>
        <p:txBody>
          <a:bodyPr wrap="square" rtlCol="0">
            <a:spAutoFit/>
          </a:bodyPr>
          <a:lstStyle/>
          <a:p>
            <a:pPr algn="l"/>
            <a:r>
              <a:rPr lang="en-GB" sz="2600" dirty="0" err="1">
                <a:solidFill>
                  <a:schemeClr val="accent5">
                    <a:lumMod val="50000"/>
                  </a:schemeClr>
                </a:solidFill>
              </a:rPr>
              <a:t>ami</a:t>
            </a:r>
            <a:r>
              <a:rPr lang="en-GB" sz="2600" dirty="0">
                <a:solidFill>
                  <a:schemeClr val="accent5">
                    <a:lumMod val="50000"/>
                  </a:schemeClr>
                </a:solidFill>
              </a:rPr>
              <a:t> / </a:t>
            </a:r>
            <a:r>
              <a:rPr lang="en-GB" sz="2600" dirty="0" err="1">
                <a:solidFill>
                  <a:schemeClr val="accent5">
                    <a:lumMod val="50000"/>
                  </a:schemeClr>
                </a:solidFill>
              </a:rPr>
              <a:t>professeur</a:t>
            </a:r>
            <a:r>
              <a:rPr lang="en-GB" sz="2600" dirty="0">
                <a:solidFill>
                  <a:schemeClr val="accent5">
                    <a:lumMod val="50000"/>
                  </a:schemeClr>
                </a:solidFill>
              </a:rPr>
              <a:t>.</a:t>
            </a:r>
            <a:endParaRPr lang="fr-FR" sz="2600" dirty="0">
              <a:solidFill>
                <a:schemeClr val="accent5">
                  <a:lumMod val="50000"/>
                </a:schemeClr>
              </a:solidFill>
            </a:endParaRPr>
          </a:p>
        </p:txBody>
      </p:sp>
      <p:sp>
        <p:nvSpPr>
          <p:cNvPr id="21" name="TextBox 20">
            <a:extLst>
              <a:ext uri="{FF2B5EF4-FFF2-40B4-BE49-F238E27FC236}">
                <a16:creationId xmlns:a16="http://schemas.microsoft.com/office/drawing/2014/main" id="{8F9C1D63-B410-4607-BE3A-0369C1D832D6}"/>
              </a:ext>
            </a:extLst>
          </p:cNvPr>
          <p:cNvSpPr txBox="1"/>
          <p:nvPr/>
        </p:nvSpPr>
        <p:spPr>
          <a:xfrm>
            <a:off x="2412382" y="3690520"/>
            <a:ext cx="3256156" cy="492443"/>
          </a:xfrm>
          <a:prstGeom prst="rect">
            <a:avLst/>
          </a:prstGeom>
          <a:noFill/>
        </p:spPr>
        <p:txBody>
          <a:bodyPr wrap="square" rtlCol="0">
            <a:spAutoFit/>
          </a:bodyPr>
          <a:lstStyle/>
          <a:p>
            <a:pPr algn="l"/>
            <a:r>
              <a:rPr lang="en-GB" sz="2600" dirty="0">
                <a:solidFill>
                  <a:schemeClr val="accent5">
                    <a:lumMod val="50000"/>
                  </a:schemeClr>
                </a:solidFill>
              </a:rPr>
              <a:t>dehors / au foot</a:t>
            </a:r>
            <a:endParaRPr lang="fr-FR" sz="2600" dirty="0">
              <a:solidFill>
                <a:schemeClr val="accent5">
                  <a:lumMod val="50000"/>
                </a:schemeClr>
              </a:solidFill>
            </a:endParaRPr>
          </a:p>
        </p:txBody>
      </p:sp>
      <p:sp>
        <p:nvSpPr>
          <p:cNvPr id="23" name="TextBox 22">
            <a:extLst>
              <a:ext uri="{FF2B5EF4-FFF2-40B4-BE49-F238E27FC236}">
                <a16:creationId xmlns:a16="http://schemas.microsoft.com/office/drawing/2014/main" id="{DF5BA8FF-6405-49FF-8392-95787FB43408}"/>
              </a:ext>
            </a:extLst>
          </p:cNvPr>
          <p:cNvSpPr txBox="1"/>
          <p:nvPr/>
        </p:nvSpPr>
        <p:spPr>
          <a:xfrm>
            <a:off x="2481631" y="2912228"/>
            <a:ext cx="3256156" cy="492443"/>
          </a:xfrm>
          <a:prstGeom prst="rect">
            <a:avLst/>
          </a:prstGeom>
          <a:noFill/>
        </p:spPr>
        <p:txBody>
          <a:bodyPr wrap="square" rtlCol="0">
            <a:spAutoFit/>
          </a:bodyPr>
          <a:lstStyle/>
          <a:p>
            <a:pPr algn="l"/>
            <a:r>
              <a:rPr lang="fr-FR" sz="2600" dirty="0">
                <a:solidFill>
                  <a:schemeClr val="accent5">
                    <a:lumMod val="50000"/>
                  </a:schemeClr>
                </a:solidFill>
              </a:rPr>
              <a:t>amusant / drôle</a:t>
            </a:r>
          </a:p>
        </p:txBody>
      </p:sp>
      <p:graphicFrame>
        <p:nvGraphicFramePr>
          <p:cNvPr id="38" name="Table 39">
            <a:extLst>
              <a:ext uri="{FF2B5EF4-FFF2-40B4-BE49-F238E27FC236}">
                <a16:creationId xmlns:a16="http://schemas.microsoft.com/office/drawing/2014/main" id="{03BBE9AD-F3C9-484B-B38C-B1998D25ED2C}"/>
              </a:ext>
            </a:extLst>
          </p:cNvPr>
          <p:cNvGraphicFramePr>
            <a:graphicFrameLocks noGrp="1"/>
          </p:cNvGraphicFramePr>
          <p:nvPr/>
        </p:nvGraphicFramePr>
        <p:xfrm>
          <a:off x="1187274" y="2214876"/>
          <a:ext cx="1232954" cy="3828525"/>
        </p:xfrm>
        <a:graphic>
          <a:graphicData uri="http://schemas.openxmlformats.org/drawingml/2006/table">
            <a:tbl>
              <a:tblPr firstRow="1" bandRow="1">
                <a:tableStyleId>{5C22544A-7EE6-4342-B048-85BDC9FD1C3A}</a:tableStyleId>
              </a:tblPr>
              <a:tblGrid>
                <a:gridCol w="1232954">
                  <a:extLst>
                    <a:ext uri="{9D8B030D-6E8A-4147-A177-3AD203B41FA5}">
                      <a16:colId xmlns:a16="http://schemas.microsoft.com/office/drawing/2014/main" val="2649440035"/>
                    </a:ext>
                  </a:extLst>
                </a:gridCol>
              </a:tblGrid>
              <a:tr h="514510">
                <a:tc>
                  <a:txBody>
                    <a:bodyPr/>
                    <a:lstStyle/>
                    <a:p>
                      <a:pPr algn="ctr"/>
                      <a:r>
                        <a:rPr lang="fr-FR" sz="2000" dirty="0"/>
                        <a:t>liaison ?</a:t>
                      </a:r>
                    </a:p>
                  </a:txBody>
                  <a:tcPr>
                    <a:solidFill>
                      <a:srgbClr val="115076"/>
                    </a:solidFill>
                  </a:tcPr>
                </a:tc>
                <a:extLst>
                  <a:ext uri="{0D108BD9-81ED-4DB2-BD59-A6C34878D82A}">
                    <a16:rowId xmlns:a16="http://schemas.microsoft.com/office/drawing/2014/main" val="3384709254"/>
                  </a:ext>
                </a:extLst>
              </a:tr>
              <a:tr h="805539">
                <a:tc>
                  <a:txBody>
                    <a:bodyPr/>
                    <a:lstStyle/>
                    <a:p>
                      <a:endParaRPr lang="fr-FR"/>
                    </a:p>
                  </a:txBody>
                  <a:tcPr/>
                </a:tc>
                <a:extLst>
                  <a:ext uri="{0D108BD9-81ED-4DB2-BD59-A6C34878D82A}">
                    <a16:rowId xmlns:a16="http://schemas.microsoft.com/office/drawing/2014/main" val="3377587516"/>
                  </a:ext>
                </a:extLst>
              </a:tr>
              <a:tr h="805539">
                <a:tc>
                  <a:txBody>
                    <a:bodyPr/>
                    <a:lstStyle/>
                    <a:p>
                      <a:endParaRPr lang="fr-FR"/>
                    </a:p>
                  </a:txBody>
                  <a:tcPr/>
                </a:tc>
                <a:extLst>
                  <a:ext uri="{0D108BD9-81ED-4DB2-BD59-A6C34878D82A}">
                    <a16:rowId xmlns:a16="http://schemas.microsoft.com/office/drawing/2014/main" val="296508891"/>
                  </a:ext>
                </a:extLst>
              </a:tr>
              <a:tr h="897398">
                <a:tc>
                  <a:txBody>
                    <a:bodyPr/>
                    <a:lstStyle/>
                    <a:p>
                      <a:endParaRPr lang="fr-FR" dirty="0"/>
                    </a:p>
                  </a:txBody>
                  <a:tcPr/>
                </a:tc>
                <a:extLst>
                  <a:ext uri="{0D108BD9-81ED-4DB2-BD59-A6C34878D82A}">
                    <a16:rowId xmlns:a16="http://schemas.microsoft.com/office/drawing/2014/main" val="450280558"/>
                  </a:ext>
                </a:extLst>
              </a:tr>
              <a:tr h="805539">
                <a:tc>
                  <a:txBody>
                    <a:bodyPr/>
                    <a:lstStyle/>
                    <a:p>
                      <a:endParaRPr lang="fr-FR" dirty="0"/>
                    </a:p>
                  </a:txBody>
                  <a:tcPr/>
                </a:tc>
                <a:extLst>
                  <a:ext uri="{0D108BD9-81ED-4DB2-BD59-A6C34878D82A}">
                    <a16:rowId xmlns:a16="http://schemas.microsoft.com/office/drawing/2014/main" val="324992159"/>
                  </a:ext>
                </a:extLst>
              </a:tr>
            </a:tbl>
          </a:graphicData>
        </a:graphic>
      </p:graphicFrame>
      <p:sp>
        <p:nvSpPr>
          <p:cNvPr id="52" name="TextBox 51">
            <a:extLst>
              <a:ext uri="{FF2B5EF4-FFF2-40B4-BE49-F238E27FC236}">
                <a16:creationId xmlns:a16="http://schemas.microsoft.com/office/drawing/2014/main" id="{EE25488F-8AD9-4187-8FC3-BE2D0EA8E12A}"/>
              </a:ext>
            </a:extLst>
          </p:cNvPr>
          <p:cNvSpPr txBox="1"/>
          <p:nvPr/>
        </p:nvSpPr>
        <p:spPr>
          <a:xfrm>
            <a:off x="8078202" y="5375832"/>
            <a:ext cx="4113798" cy="492443"/>
          </a:xfrm>
          <a:prstGeom prst="rect">
            <a:avLst/>
          </a:prstGeom>
          <a:noFill/>
        </p:spPr>
        <p:txBody>
          <a:bodyPr wrap="square" rtlCol="0">
            <a:spAutoFit/>
          </a:bodyPr>
          <a:lstStyle/>
          <a:p>
            <a:r>
              <a:rPr lang="fr-FR" sz="2600" dirty="0">
                <a:solidFill>
                  <a:schemeClr val="accent5">
                    <a:lumMod val="50000"/>
                  </a:schemeClr>
                </a:solidFill>
              </a:rPr>
              <a:t>une bonne / la fin de la</a:t>
            </a:r>
          </a:p>
        </p:txBody>
      </p:sp>
      <p:graphicFrame>
        <p:nvGraphicFramePr>
          <p:cNvPr id="53" name="Table 39">
            <a:extLst>
              <a:ext uri="{FF2B5EF4-FFF2-40B4-BE49-F238E27FC236}">
                <a16:creationId xmlns:a16="http://schemas.microsoft.com/office/drawing/2014/main" id="{DFE4031D-E656-4A72-9122-1CD1DAE4CA65}"/>
              </a:ext>
            </a:extLst>
          </p:cNvPr>
          <p:cNvGraphicFramePr>
            <a:graphicFrameLocks noGrp="1"/>
          </p:cNvGraphicFramePr>
          <p:nvPr/>
        </p:nvGraphicFramePr>
        <p:xfrm>
          <a:off x="6853095" y="2209181"/>
          <a:ext cx="1258698" cy="3828525"/>
        </p:xfrm>
        <a:graphic>
          <a:graphicData uri="http://schemas.openxmlformats.org/drawingml/2006/table">
            <a:tbl>
              <a:tblPr firstRow="1" bandRow="1">
                <a:tableStyleId>{5C22544A-7EE6-4342-B048-85BDC9FD1C3A}</a:tableStyleId>
              </a:tblPr>
              <a:tblGrid>
                <a:gridCol w="1258698">
                  <a:extLst>
                    <a:ext uri="{9D8B030D-6E8A-4147-A177-3AD203B41FA5}">
                      <a16:colId xmlns:a16="http://schemas.microsoft.com/office/drawing/2014/main" val="2649440035"/>
                    </a:ext>
                  </a:extLst>
                </a:gridCol>
              </a:tblGrid>
              <a:tr h="514510">
                <a:tc>
                  <a:txBody>
                    <a:bodyPr/>
                    <a:lstStyle/>
                    <a:p>
                      <a:pPr algn="ctr"/>
                      <a:r>
                        <a:rPr lang="fr-FR" sz="2000" dirty="0"/>
                        <a:t>liaison ?</a:t>
                      </a:r>
                    </a:p>
                  </a:txBody>
                  <a:tcPr>
                    <a:solidFill>
                      <a:srgbClr val="115076"/>
                    </a:solidFill>
                  </a:tcPr>
                </a:tc>
                <a:extLst>
                  <a:ext uri="{0D108BD9-81ED-4DB2-BD59-A6C34878D82A}">
                    <a16:rowId xmlns:a16="http://schemas.microsoft.com/office/drawing/2014/main" val="3384709254"/>
                  </a:ext>
                </a:extLst>
              </a:tr>
              <a:tr h="805539">
                <a:tc>
                  <a:txBody>
                    <a:bodyPr/>
                    <a:lstStyle/>
                    <a:p>
                      <a:endParaRPr lang="fr-FR" dirty="0"/>
                    </a:p>
                  </a:txBody>
                  <a:tcPr/>
                </a:tc>
                <a:extLst>
                  <a:ext uri="{0D108BD9-81ED-4DB2-BD59-A6C34878D82A}">
                    <a16:rowId xmlns:a16="http://schemas.microsoft.com/office/drawing/2014/main" val="3377587516"/>
                  </a:ext>
                </a:extLst>
              </a:tr>
              <a:tr h="805539">
                <a:tc>
                  <a:txBody>
                    <a:bodyPr/>
                    <a:lstStyle/>
                    <a:p>
                      <a:endParaRPr lang="fr-FR" dirty="0"/>
                    </a:p>
                  </a:txBody>
                  <a:tcPr/>
                </a:tc>
                <a:extLst>
                  <a:ext uri="{0D108BD9-81ED-4DB2-BD59-A6C34878D82A}">
                    <a16:rowId xmlns:a16="http://schemas.microsoft.com/office/drawing/2014/main" val="296508891"/>
                  </a:ext>
                </a:extLst>
              </a:tr>
              <a:tr h="897398">
                <a:tc>
                  <a:txBody>
                    <a:bodyPr/>
                    <a:lstStyle/>
                    <a:p>
                      <a:endParaRPr lang="fr-FR" dirty="0"/>
                    </a:p>
                  </a:txBody>
                  <a:tcPr/>
                </a:tc>
                <a:extLst>
                  <a:ext uri="{0D108BD9-81ED-4DB2-BD59-A6C34878D82A}">
                    <a16:rowId xmlns:a16="http://schemas.microsoft.com/office/drawing/2014/main" val="450280558"/>
                  </a:ext>
                </a:extLst>
              </a:tr>
              <a:tr h="805539">
                <a:tc>
                  <a:txBody>
                    <a:bodyPr/>
                    <a:lstStyle/>
                    <a:p>
                      <a:endParaRPr lang="fr-FR" dirty="0"/>
                    </a:p>
                  </a:txBody>
                  <a:tcPr/>
                </a:tc>
                <a:extLst>
                  <a:ext uri="{0D108BD9-81ED-4DB2-BD59-A6C34878D82A}">
                    <a16:rowId xmlns:a16="http://schemas.microsoft.com/office/drawing/2014/main" val="324992159"/>
                  </a:ext>
                </a:extLst>
              </a:tr>
            </a:tbl>
          </a:graphicData>
        </a:graphic>
      </p:graphicFrame>
      <p:pic>
        <p:nvPicPr>
          <p:cNvPr id="40" name="Picture 2" descr="Tick, Mark, Ok, Perfect, Check, Done, Sign, Good, Green">
            <a:extLst>
              <a:ext uri="{FF2B5EF4-FFF2-40B4-BE49-F238E27FC236}">
                <a16:creationId xmlns:a16="http://schemas.microsoft.com/office/drawing/2014/main" id="{CC5BEA16-2BB2-4375-8C77-E58A33272A2A}"/>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436341" y="2789329"/>
            <a:ext cx="693985" cy="6430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Abort, Delete, No, Cancel, Locked, Blocked, Prohibited">
            <a:extLst>
              <a:ext uri="{FF2B5EF4-FFF2-40B4-BE49-F238E27FC236}">
                <a16:creationId xmlns:a16="http://schemas.microsoft.com/office/drawing/2014/main" id="{C645CE95-8582-4D6B-AFF1-F6C94D1F4A88}"/>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476674" y="3648811"/>
            <a:ext cx="613317" cy="61331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Tick, Mark, Ok, Perfect, Check, Done, Sign, Good, Green">
            <a:extLst>
              <a:ext uri="{FF2B5EF4-FFF2-40B4-BE49-F238E27FC236}">
                <a16:creationId xmlns:a16="http://schemas.microsoft.com/office/drawing/2014/main" id="{C92FE0F4-BEDC-49AE-A8EB-46EE9191A1D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436339" y="4416365"/>
            <a:ext cx="693985" cy="64307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 descr="Tick, Mark, Ok, Perfect, Check, Done, Sign, Good, Green">
            <a:extLst>
              <a:ext uri="{FF2B5EF4-FFF2-40B4-BE49-F238E27FC236}">
                <a16:creationId xmlns:a16="http://schemas.microsoft.com/office/drawing/2014/main" id="{06715886-7D8C-46FC-98B9-FA4315301FB7}"/>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396898" y="5300519"/>
            <a:ext cx="693985" cy="64307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Abort, Delete, No, Cancel, Locked, Blocked, Prohibited">
            <a:extLst>
              <a:ext uri="{FF2B5EF4-FFF2-40B4-BE49-F238E27FC236}">
                <a16:creationId xmlns:a16="http://schemas.microsoft.com/office/drawing/2014/main" id="{5A6F2500-7E3D-4561-9108-46E528532A06}"/>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67322" y="2775703"/>
            <a:ext cx="613317" cy="613317"/>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Abort, Delete, No, Cancel, Locked, Blocked, Prohibited">
            <a:extLst>
              <a:ext uri="{FF2B5EF4-FFF2-40B4-BE49-F238E27FC236}">
                <a16:creationId xmlns:a16="http://schemas.microsoft.com/office/drawing/2014/main" id="{820B714C-BCD3-41CA-BA42-DBBC3B3607E3}"/>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66261" y="3669076"/>
            <a:ext cx="613317" cy="613317"/>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descr="Tick, Mark, Ok, Perfect, Check, Done, Sign, Good, Green">
            <a:extLst>
              <a:ext uri="{FF2B5EF4-FFF2-40B4-BE49-F238E27FC236}">
                <a16:creationId xmlns:a16="http://schemas.microsoft.com/office/drawing/2014/main" id="{E6988872-45FF-4C50-98D4-C99AEF1CA027}"/>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125926" y="4453457"/>
            <a:ext cx="693985" cy="643075"/>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Abort, Delete, No, Cancel, Locked, Blocked, Prohibited">
            <a:extLst>
              <a:ext uri="{FF2B5EF4-FFF2-40B4-BE49-F238E27FC236}">
                <a16:creationId xmlns:a16="http://schemas.microsoft.com/office/drawing/2014/main" id="{3506147D-919D-4AE9-9CB7-401E85E5AAF4}"/>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125926" y="5315397"/>
            <a:ext cx="613317" cy="6133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lose up of a logo&#10;&#10;Description automatically generated">
            <a:extLst>
              <a:ext uri="{FF2B5EF4-FFF2-40B4-BE49-F238E27FC236}">
                <a16:creationId xmlns:a16="http://schemas.microsoft.com/office/drawing/2014/main" id="{88492957-C48D-4234-B282-F3EF4551EE2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017473" y="-54449"/>
            <a:ext cx="1411707" cy="1411707"/>
          </a:xfrm>
          <a:prstGeom prst="rect">
            <a:avLst/>
          </a:prstGeom>
        </p:spPr>
      </p:pic>
      <p:sp>
        <p:nvSpPr>
          <p:cNvPr id="5" name="TextBox 4">
            <a:extLst>
              <a:ext uri="{FF2B5EF4-FFF2-40B4-BE49-F238E27FC236}">
                <a16:creationId xmlns:a16="http://schemas.microsoft.com/office/drawing/2014/main" id="{759CB64A-E863-4708-A5D1-3E4501FE6AEC}"/>
              </a:ext>
            </a:extLst>
          </p:cNvPr>
          <p:cNvSpPr txBox="1"/>
          <p:nvPr/>
        </p:nvSpPr>
        <p:spPr>
          <a:xfrm>
            <a:off x="2426707" y="5375833"/>
            <a:ext cx="3782937" cy="492443"/>
          </a:xfrm>
          <a:prstGeom prst="rect">
            <a:avLst/>
          </a:prstGeom>
          <a:noFill/>
        </p:spPr>
        <p:txBody>
          <a:bodyPr wrap="square" rtlCol="0">
            <a:spAutoFit/>
          </a:bodyPr>
          <a:lstStyle/>
          <a:p>
            <a:pPr algn="l"/>
            <a:r>
              <a:rPr lang="fr-FR" sz="2600" dirty="0">
                <a:solidFill>
                  <a:schemeClr val="accent5">
                    <a:lumMod val="50000"/>
                  </a:schemeClr>
                </a:solidFill>
              </a:rPr>
              <a:t>personnes / équipes</a:t>
            </a:r>
          </a:p>
        </p:txBody>
      </p:sp>
      <p:sp>
        <p:nvSpPr>
          <p:cNvPr id="6" name="Rounded Rectangular Callout 3">
            <a:extLst>
              <a:ext uri="{FF2B5EF4-FFF2-40B4-BE49-F238E27FC236}">
                <a16:creationId xmlns:a16="http://schemas.microsoft.com/office/drawing/2014/main" id="{917537E2-634F-4827-9AAB-C7298161190F}"/>
              </a:ext>
            </a:extLst>
          </p:cNvPr>
          <p:cNvSpPr/>
          <p:nvPr/>
        </p:nvSpPr>
        <p:spPr>
          <a:xfrm>
            <a:off x="9429180" y="1398809"/>
            <a:ext cx="2371307" cy="570552"/>
          </a:xfrm>
          <a:prstGeom prst="wedgeRoundRectCallout">
            <a:avLst>
              <a:gd name="adj1" fmla="val -36481"/>
              <a:gd name="adj2" fmla="val -78915"/>
              <a:gd name="adj3" fmla="val 16667"/>
            </a:avLst>
          </a:prstGeom>
          <a:solidFill>
            <a:srgbClr val="115076"/>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F0302020204030204"/>
                <a:ea typeface="+mn-ea"/>
                <a:cs typeface="+mn-cs"/>
              </a:rPr>
              <a:t>*la fin </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end</a:t>
            </a:r>
          </a:p>
        </p:txBody>
      </p:sp>
      <p:sp>
        <p:nvSpPr>
          <p:cNvPr id="14" name="TextBox 13">
            <a:extLst>
              <a:ext uri="{FF2B5EF4-FFF2-40B4-BE49-F238E27FC236}">
                <a16:creationId xmlns:a16="http://schemas.microsoft.com/office/drawing/2014/main" id="{F56EE395-A92F-4E3C-91FE-F5B1C1957134}"/>
              </a:ext>
            </a:extLst>
          </p:cNvPr>
          <p:cNvSpPr txBox="1"/>
          <p:nvPr/>
        </p:nvSpPr>
        <p:spPr>
          <a:xfrm>
            <a:off x="8111793" y="4528772"/>
            <a:ext cx="4113798" cy="492443"/>
          </a:xfrm>
          <a:prstGeom prst="rect">
            <a:avLst/>
          </a:prstGeom>
          <a:noFill/>
        </p:spPr>
        <p:txBody>
          <a:bodyPr wrap="square" rtlCol="0">
            <a:spAutoFit/>
          </a:bodyPr>
          <a:lstStyle/>
          <a:p>
            <a:pPr algn="l"/>
            <a:r>
              <a:rPr lang="fr-FR" sz="2600" dirty="0">
                <a:solidFill>
                  <a:schemeClr val="accent5">
                    <a:lumMod val="50000"/>
                  </a:schemeClr>
                </a:solidFill>
              </a:rPr>
              <a:t>venez dans / avez </a:t>
            </a:r>
          </a:p>
        </p:txBody>
      </p:sp>
      <p:sp>
        <p:nvSpPr>
          <p:cNvPr id="16" name="TextBox 15">
            <a:extLst>
              <a:ext uri="{FF2B5EF4-FFF2-40B4-BE49-F238E27FC236}">
                <a16:creationId xmlns:a16="http://schemas.microsoft.com/office/drawing/2014/main" id="{35A62239-5D4E-4C2D-99AB-E228AB984099}"/>
              </a:ext>
            </a:extLst>
          </p:cNvPr>
          <p:cNvSpPr txBox="1"/>
          <p:nvPr/>
        </p:nvSpPr>
        <p:spPr>
          <a:xfrm>
            <a:off x="8092744" y="3681712"/>
            <a:ext cx="4113798" cy="492443"/>
          </a:xfrm>
          <a:prstGeom prst="rect">
            <a:avLst/>
          </a:prstGeom>
          <a:noFill/>
        </p:spPr>
        <p:txBody>
          <a:bodyPr wrap="square" rtlCol="0">
            <a:spAutoFit/>
          </a:bodyPr>
          <a:lstStyle/>
          <a:p>
            <a:pPr algn="l"/>
            <a:r>
              <a:rPr lang="fr-FR" sz="2600" dirty="0">
                <a:solidFill>
                  <a:schemeClr val="accent5">
                    <a:lumMod val="50000"/>
                  </a:schemeClr>
                </a:solidFill>
              </a:rPr>
              <a:t>toilettes / examens</a:t>
            </a:r>
          </a:p>
        </p:txBody>
      </p:sp>
      <p:sp>
        <p:nvSpPr>
          <p:cNvPr id="18" name="TextBox 17">
            <a:extLst>
              <a:ext uri="{FF2B5EF4-FFF2-40B4-BE49-F238E27FC236}">
                <a16:creationId xmlns:a16="http://schemas.microsoft.com/office/drawing/2014/main" id="{57CE7EF6-7182-43E3-ADF6-59DEDF6AA371}"/>
              </a:ext>
            </a:extLst>
          </p:cNvPr>
          <p:cNvSpPr txBox="1"/>
          <p:nvPr/>
        </p:nvSpPr>
        <p:spPr>
          <a:xfrm>
            <a:off x="8111809" y="2895968"/>
            <a:ext cx="4113798" cy="492443"/>
          </a:xfrm>
          <a:prstGeom prst="rect">
            <a:avLst/>
          </a:prstGeom>
          <a:noFill/>
        </p:spPr>
        <p:txBody>
          <a:bodyPr wrap="square" rtlCol="0">
            <a:spAutoFit/>
          </a:bodyPr>
          <a:lstStyle/>
          <a:p>
            <a:r>
              <a:rPr lang="en-GB" sz="2600" dirty="0">
                <a:solidFill>
                  <a:schemeClr val="accent5">
                    <a:lumMod val="50000"/>
                  </a:schemeClr>
                </a:solidFill>
              </a:rPr>
              <a:t>frère </a:t>
            </a:r>
            <a:r>
              <a:rPr lang="fr-FR" sz="2600" dirty="0">
                <a:solidFill>
                  <a:schemeClr val="accent5">
                    <a:lumMod val="50000"/>
                  </a:schemeClr>
                </a:solidFill>
              </a:rPr>
              <a:t>/ amie </a:t>
            </a:r>
          </a:p>
        </p:txBody>
      </p:sp>
      <p:sp>
        <p:nvSpPr>
          <p:cNvPr id="20" name="TextBox 19">
            <a:extLst>
              <a:ext uri="{FF2B5EF4-FFF2-40B4-BE49-F238E27FC236}">
                <a16:creationId xmlns:a16="http://schemas.microsoft.com/office/drawing/2014/main" id="{F6BFECB6-CBA6-4F8E-B02D-15B067EBBE74}"/>
              </a:ext>
            </a:extLst>
          </p:cNvPr>
          <p:cNvSpPr txBox="1"/>
          <p:nvPr/>
        </p:nvSpPr>
        <p:spPr>
          <a:xfrm>
            <a:off x="4016170" y="2912228"/>
            <a:ext cx="1721618" cy="476183"/>
          </a:xfrm>
          <a:prstGeom prst="rect">
            <a:avLst/>
          </a:prstGeom>
          <a:solidFill>
            <a:schemeClr val="bg1"/>
          </a:solidFill>
        </p:spPr>
        <p:txBody>
          <a:bodyPr wrap="square" rtlCol="0">
            <a:spAutoFit/>
          </a:bodyPr>
          <a:lstStyle/>
          <a:p>
            <a:pPr algn="l"/>
            <a:endParaRPr lang="fr-FR" sz="2400" dirty="0">
              <a:solidFill>
                <a:schemeClr val="accent5">
                  <a:lumMod val="50000"/>
                </a:schemeClr>
              </a:solidFill>
            </a:endParaRPr>
          </a:p>
        </p:txBody>
      </p:sp>
      <p:sp>
        <p:nvSpPr>
          <p:cNvPr id="57" name="TextBox 56">
            <a:extLst>
              <a:ext uri="{FF2B5EF4-FFF2-40B4-BE49-F238E27FC236}">
                <a16:creationId xmlns:a16="http://schemas.microsoft.com/office/drawing/2014/main" id="{E36C866E-B483-45ED-81EB-0E82A32D6925}"/>
              </a:ext>
            </a:extLst>
          </p:cNvPr>
          <p:cNvSpPr txBox="1"/>
          <p:nvPr/>
        </p:nvSpPr>
        <p:spPr>
          <a:xfrm>
            <a:off x="3679614" y="3670980"/>
            <a:ext cx="2155031" cy="531521"/>
          </a:xfrm>
          <a:prstGeom prst="rect">
            <a:avLst/>
          </a:prstGeom>
          <a:solidFill>
            <a:schemeClr val="bg1"/>
          </a:solidFill>
        </p:spPr>
        <p:txBody>
          <a:bodyPr wrap="square" rtlCol="0">
            <a:spAutoFit/>
          </a:bodyPr>
          <a:lstStyle/>
          <a:p>
            <a:pPr algn="l"/>
            <a:endParaRPr lang="fr-FR" sz="2400" dirty="0">
              <a:solidFill>
                <a:schemeClr val="accent5">
                  <a:lumMod val="50000"/>
                </a:schemeClr>
              </a:solidFill>
            </a:endParaRPr>
          </a:p>
        </p:txBody>
      </p:sp>
      <p:sp>
        <p:nvSpPr>
          <p:cNvPr id="58" name="TextBox 57">
            <a:extLst>
              <a:ext uri="{FF2B5EF4-FFF2-40B4-BE49-F238E27FC236}">
                <a16:creationId xmlns:a16="http://schemas.microsoft.com/office/drawing/2014/main" id="{1F3A0B1E-F246-4BEB-A178-8E8B43C51F08}"/>
              </a:ext>
            </a:extLst>
          </p:cNvPr>
          <p:cNvSpPr txBox="1"/>
          <p:nvPr/>
        </p:nvSpPr>
        <p:spPr>
          <a:xfrm>
            <a:off x="3273836" y="4453457"/>
            <a:ext cx="2155031" cy="531521"/>
          </a:xfrm>
          <a:prstGeom prst="rect">
            <a:avLst/>
          </a:prstGeom>
          <a:solidFill>
            <a:schemeClr val="bg1"/>
          </a:solidFill>
        </p:spPr>
        <p:txBody>
          <a:bodyPr wrap="square" rtlCol="0">
            <a:spAutoFit/>
          </a:bodyPr>
          <a:lstStyle/>
          <a:p>
            <a:pPr algn="l"/>
            <a:endParaRPr lang="fr-FR" sz="2400" dirty="0">
              <a:solidFill>
                <a:schemeClr val="accent5">
                  <a:lumMod val="50000"/>
                </a:schemeClr>
              </a:solidFill>
            </a:endParaRPr>
          </a:p>
        </p:txBody>
      </p:sp>
      <p:sp>
        <p:nvSpPr>
          <p:cNvPr id="59" name="TextBox 58">
            <a:extLst>
              <a:ext uri="{FF2B5EF4-FFF2-40B4-BE49-F238E27FC236}">
                <a16:creationId xmlns:a16="http://schemas.microsoft.com/office/drawing/2014/main" id="{7E5E0CE1-7F2E-46BF-82A2-4F384AD3B209}"/>
              </a:ext>
            </a:extLst>
          </p:cNvPr>
          <p:cNvSpPr txBox="1"/>
          <p:nvPr/>
        </p:nvSpPr>
        <p:spPr>
          <a:xfrm>
            <a:off x="2481631" y="5282084"/>
            <a:ext cx="1914100" cy="531521"/>
          </a:xfrm>
          <a:prstGeom prst="rect">
            <a:avLst/>
          </a:prstGeom>
          <a:solidFill>
            <a:schemeClr val="bg1"/>
          </a:solidFill>
        </p:spPr>
        <p:txBody>
          <a:bodyPr wrap="square" rtlCol="0">
            <a:spAutoFit/>
          </a:bodyPr>
          <a:lstStyle/>
          <a:p>
            <a:pPr algn="l"/>
            <a:endParaRPr lang="fr-FR" sz="2400" dirty="0">
              <a:solidFill>
                <a:schemeClr val="accent5">
                  <a:lumMod val="50000"/>
                </a:schemeClr>
              </a:solidFill>
            </a:endParaRPr>
          </a:p>
        </p:txBody>
      </p:sp>
      <p:sp>
        <p:nvSpPr>
          <p:cNvPr id="62" name="TextBox 61">
            <a:extLst>
              <a:ext uri="{FF2B5EF4-FFF2-40B4-BE49-F238E27FC236}">
                <a16:creationId xmlns:a16="http://schemas.microsoft.com/office/drawing/2014/main" id="{EE598588-48B7-4033-87F0-AFF0D057A7B4}"/>
              </a:ext>
            </a:extLst>
          </p:cNvPr>
          <p:cNvSpPr txBox="1"/>
          <p:nvPr/>
        </p:nvSpPr>
        <p:spPr>
          <a:xfrm>
            <a:off x="9021288" y="2912228"/>
            <a:ext cx="1914100" cy="531521"/>
          </a:xfrm>
          <a:prstGeom prst="rect">
            <a:avLst/>
          </a:prstGeom>
          <a:solidFill>
            <a:schemeClr val="bg1"/>
          </a:solidFill>
        </p:spPr>
        <p:txBody>
          <a:bodyPr wrap="square" rtlCol="0">
            <a:spAutoFit/>
          </a:bodyPr>
          <a:lstStyle/>
          <a:p>
            <a:pPr algn="l"/>
            <a:endParaRPr lang="fr-FR" sz="2400" dirty="0">
              <a:solidFill>
                <a:schemeClr val="accent5">
                  <a:lumMod val="50000"/>
                </a:schemeClr>
              </a:solidFill>
            </a:endParaRPr>
          </a:p>
        </p:txBody>
      </p:sp>
      <p:sp>
        <p:nvSpPr>
          <p:cNvPr id="67" name="TextBox 66">
            <a:extLst>
              <a:ext uri="{FF2B5EF4-FFF2-40B4-BE49-F238E27FC236}">
                <a16:creationId xmlns:a16="http://schemas.microsoft.com/office/drawing/2014/main" id="{0B7530A0-4CC2-4405-8F45-ECFE9E8D39A7}"/>
              </a:ext>
            </a:extLst>
          </p:cNvPr>
          <p:cNvSpPr txBox="1"/>
          <p:nvPr/>
        </p:nvSpPr>
        <p:spPr>
          <a:xfrm>
            <a:off x="9536021" y="3584321"/>
            <a:ext cx="1914100" cy="531521"/>
          </a:xfrm>
          <a:prstGeom prst="rect">
            <a:avLst/>
          </a:prstGeom>
          <a:solidFill>
            <a:schemeClr val="bg1"/>
          </a:solidFill>
        </p:spPr>
        <p:txBody>
          <a:bodyPr wrap="square" rtlCol="0">
            <a:spAutoFit/>
          </a:bodyPr>
          <a:lstStyle/>
          <a:p>
            <a:pPr algn="l"/>
            <a:endParaRPr lang="fr-FR" sz="2400" dirty="0">
              <a:solidFill>
                <a:schemeClr val="accent5">
                  <a:lumMod val="50000"/>
                </a:schemeClr>
              </a:solidFill>
            </a:endParaRPr>
          </a:p>
        </p:txBody>
      </p:sp>
      <p:sp>
        <p:nvSpPr>
          <p:cNvPr id="75" name="TextBox 74">
            <a:extLst>
              <a:ext uri="{FF2B5EF4-FFF2-40B4-BE49-F238E27FC236}">
                <a16:creationId xmlns:a16="http://schemas.microsoft.com/office/drawing/2014/main" id="{4D5BA8A3-45C4-46A3-83F5-6700AE618057}"/>
              </a:ext>
            </a:extLst>
          </p:cNvPr>
          <p:cNvSpPr txBox="1"/>
          <p:nvPr/>
        </p:nvSpPr>
        <p:spPr>
          <a:xfrm>
            <a:off x="8163711" y="4412118"/>
            <a:ext cx="2113763" cy="531521"/>
          </a:xfrm>
          <a:prstGeom prst="rect">
            <a:avLst/>
          </a:prstGeom>
          <a:solidFill>
            <a:schemeClr val="bg1"/>
          </a:solidFill>
        </p:spPr>
        <p:txBody>
          <a:bodyPr wrap="square" rtlCol="0">
            <a:spAutoFit/>
          </a:bodyPr>
          <a:lstStyle/>
          <a:p>
            <a:pPr algn="l"/>
            <a:endParaRPr lang="fr-FR" sz="2400" dirty="0">
              <a:solidFill>
                <a:schemeClr val="accent5">
                  <a:lumMod val="50000"/>
                </a:schemeClr>
              </a:solidFill>
            </a:endParaRPr>
          </a:p>
        </p:txBody>
      </p:sp>
      <p:sp>
        <p:nvSpPr>
          <p:cNvPr id="76" name="TextBox 75">
            <a:extLst>
              <a:ext uri="{FF2B5EF4-FFF2-40B4-BE49-F238E27FC236}">
                <a16:creationId xmlns:a16="http://schemas.microsoft.com/office/drawing/2014/main" id="{B4515154-D0F5-40A8-A198-204A4D82BB3C}"/>
              </a:ext>
            </a:extLst>
          </p:cNvPr>
          <p:cNvSpPr txBox="1"/>
          <p:nvPr/>
        </p:nvSpPr>
        <p:spPr>
          <a:xfrm>
            <a:off x="8092744" y="5279213"/>
            <a:ext cx="2113763" cy="531521"/>
          </a:xfrm>
          <a:prstGeom prst="rect">
            <a:avLst/>
          </a:prstGeom>
          <a:solidFill>
            <a:schemeClr val="bg1"/>
          </a:solidFill>
        </p:spPr>
        <p:txBody>
          <a:bodyPr wrap="square" rtlCol="0">
            <a:spAutoFit/>
          </a:bodyPr>
          <a:lstStyle/>
          <a:p>
            <a:pPr algn="l"/>
            <a:endParaRPr lang="fr-FR" sz="2400" dirty="0">
              <a:solidFill>
                <a:schemeClr val="accent5">
                  <a:lumMod val="50000"/>
                </a:schemeClr>
              </a:solidFill>
            </a:endParaRPr>
          </a:p>
        </p:txBody>
      </p:sp>
    </p:spTree>
    <p:extLst>
      <p:ext uri="{BB962C8B-B14F-4D97-AF65-F5344CB8AC3E}">
        <p14:creationId xmlns:p14="http://schemas.microsoft.com/office/powerpoint/2010/main" val="360231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1a.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2a.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3 answer.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4a.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5a.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8" name="6a.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9" name="7a.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0" name="8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57" grpId="0" animBg="1"/>
      <p:bldP spid="58" grpId="0" animBg="1"/>
      <p:bldP spid="59" grpId="0" animBg="1"/>
      <p:bldP spid="62" grpId="0" animBg="1"/>
      <p:bldP spid="67" grpId="0" animBg="1"/>
      <p:bldP spid="75" grpId="0" animBg="1"/>
      <p:bldP spid="7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733310" cy="867128"/>
          </a:xfrm>
          <a:prstGeom prst="rect">
            <a:avLst/>
          </a:prstGeom>
        </p:spPr>
      </p:pic>
      <p:sp>
        <p:nvSpPr>
          <p:cNvPr id="4" name="Title 3"/>
          <p:cNvSpPr>
            <a:spLocks noGrp="1"/>
          </p:cNvSpPr>
          <p:nvPr>
            <p:ph type="title"/>
          </p:nvPr>
        </p:nvSpPr>
        <p:spPr>
          <a:xfrm>
            <a:off x="0" y="296864"/>
            <a:ext cx="6084916" cy="707849"/>
          </a:xfrm>
        </p:spPr>
        <p:txBody>
          <a:bodyPr>
            <a:noAutofit/>
          </a:bodyPr>
          <a:lstStyle/>
          <a:p>
            <a:r>
              <a:rPr lang="en-GB" sz="3200" b="1" dirty="0">
                <a:solidFill>
                  <a:schemeClr val="bg1"/>
                </a:solidFill>
              </a:rPr>
              <a:t>Que </a:t>
            </a:r>
            <a:r>
              <a:rPr lang="en-GB" sz="3200" b="1" dirty="0" err="1">
                <a:solidFill>
                  <a:schemeClr val="bg1"/>
                </a:solidFill>
              </a:rPr>
              <a:t>faites-vous</a:t>
            </a:r>
            <a:r>
              <a:rPr lang="en-GB" sz="3200" b="1" dirty="0">
                <a:solidFill>
                  <a:schemeClr val="bg1"/>
                </a:solidFill>
              </a:rPr>
              <a:t> dans la vie ?</a:t>
            </a:r>
          </a:p>
        </p:txBody>
      </p:sp>
      <p:sp>
        <p:nvSpPr>
          <p:cNvPr id="6" name="TextBox 5">
            <a:extLst>
              <a:ext uri="{FF2B5EF4-FFF2-40B4-BE49-F238E27FC236}">
                <a16:creationId xmlns:a16="http://schemas.microsoft.com/office/drawing/2014/main" id="{0A92D81F-0650-F447-8359-0A6373AAFC18}"/>
              </a:ext>
            </a:extLst>
          </p:cNvPr>
          <p:cNvSpPr txBox="1"/>
          <p:nvPr/>
        </p:nvSpPr>
        <p:spPr>
          <a:xfrm>
            <a:off x="401829" y="2108393"/>
            <a:ext cx="2262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professeur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0A92D81F-0650-F447-8359-0A6373AAFC18}"/>
              </a:ext>
            </a:extLst>
          </p:cNvPr>
          <p:cNvSpPr txBox="1"/>
          <p:nvPr/>
        </p:nvSpPr>
        <p:spPr>
          <a:xfrm>
            <a:off x="401829" y="3005142"/>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une chanteuse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0A92D81F-0650-F447-8359-0A6373AAFC18}"/>
              </a:ext>
            </a:extLst>
          </p:cNvPr>
          <p:cNvSpPr txBox="1"/>
          <p:nvPr/>
        </p:nvSpPr>
        <p:spPr>
          <a:xfrm>
            <a:off x="401829" y="3901891"/>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traducteur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0A92D81F-0650-F447-8359-0A6373AAFC18}"/>
              </a:ext>
            </a:extLst>
          </p:cNvPr>
          <p:cNvSpPr txBox="1"/>
          <p:nvPr/>
        </p:nvSpPr>
        <p:spPr>
          <a:xfrm>
            <a:off x="401829" y="4798640"/>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sénatrice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0A92D81F-0650-F447-8359-0A6373AAFC18}"/>
              </a:ext>
            </a:extLst>
          </p:cNvPr>
          <p:cNvSpPr txBox="1"/>
          <p:nvPr/>
        </p:nvSpPr>
        <p:spPr>
          <a:xfrm>
            <a:off x="401829" y="5695388"/>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un </a:t>
            </a:r>
            <a:r>
              <a:rPr lang="en-US" sz="2400" dirty="0" err="1">
                <a:solidFill>
                  <a:srgbClr val="4472C4">
                    <a:lumMod val="50000"/>
                  </a:srgbClr>
                </a:solidFill>
                <a:latin typeface="Century Gothic" panose="020F0302020204030204"/>
              </a:rPr>
              <a:t>ac</a:t>
            </a:r>
            <a:r>
              <a:rPr lang="en-US" sz="2400" b="1" dirty="0" err="1">
                <a:solidFill>
                  <a:srgbClr val="4472C4">
                    <a:lumMod val="50000"/>
                  </a:srgbClr>
                </a:solidFill>
                <a:latin typeface="Century Gothic" panose="020F0302020204030204"/>
              </a:rPr>
              <a:t>t</a:t>
            </a:r>
            <a:r>
              <a:rPr lang="en-US" sz="2400" dirty="0" err="1">
                <a:solidFill>
                  <a:srgbClr val="4472C4">
                    <a:lumMod val="50000"/>
                  </a:srgbClr>
                </a:solidFill>
                <a:latin typeface="Century Gothic" panose="020F0302020204030204"/>
              </a:rPr>
              <a:t>eur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0A92D81F-0650-F447-8359-0A6373AAFC18}"/>
              </a:ext>
            </a:extLst>
          </p:cNvPr>
          <p:cNvSpPr txBox="1"/>
          <p:nvPr/>
        </p:nvSpPr>
        <p:spPr>
          <a:xfrm>
            <a:off x="6388664" y="2108393"/>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4472C4">
                    <a:lumMod val="50000"/>
                  </a:srgbClr>
                </a:solidFill>
                <a:latin typeface="Century Gothic" panose="020F0302020204030204"/>
              </a:rPr>
              <a:t>une avocate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0A92D81F-0650-F447-8359-0A6373AAFC18}"/>
              </a:ext>
            </a:extLst>
          </p:cNvPr>
          <p:cNvSpPr txBox="1"/>
          <p:nvPr/>
        </p:nvSpPr>
        <p:spPr>
          <a:xfrm>
            <a:off x="6388664" y="3005142"/>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4472C4">
                    <a:lumMod val="50000"/>
                  </a:srgbClr>
                </a:solidFill>
                <a:latin typeface="Century Gothic" panose="020F0302020204030204"/>
              </a:rPr>
              <a:t>la directrice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0A92D81F-0650-F447-8359-0A6373AAFC18}"/>
              </a:ext>
            </a:extLst>
          </p:cNvPr>
          <p:cNvSpPr txBox="1"/>
          <p:nvPr/>
        </p:nvSpPr>
        <p:spPr>
          <a:xfrm>
            <a:off x="6388664" y="3901891"/>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le </a:t>
            </a:r>
            <a:r>
              <a:rPr lang="en-US" sz="2400" dirty="0" err="1">
                <a:solidFill>
                  <a:srgbClr val="4472C4">
                    <a:lumMod val="50000"/>
                  </a:srgbClr>
                </a:solidFill>
                <a:latin typeface="Century Gothic" panose="020F0302020204030204"/>
              </a:rPr>
              <a:t>dessina</a:t>
            </a:r>
            <a:r>
              <a:rPr lang="en-US" sz="2400" b="1" dirty="0" err="1">
                <a:solidFill>
                  <a:srgbClr val="4472C4">
                    <a:lumMod val="50000"/>
                  </a:srgbClr>
                </a:solidFill>
                <a:latin typeface="Century Gothic" panose="020F0302020204030204"/>
              </a:rPr>
              <a:t>t</a:t>
            </a:r>
            <a:r>
              <a:rPr lang="en-US" sz="2400" dirty="0" err="1">
                <a:solidFill>
                  <a:srgbClr val="4472C4">
                    <a:lumMod val="50000"/>
                  </a:srgbClr>
                </a:solidFill>
                <a:latin typeface="Century Gothic" panose="020F0302020204030204"/>
              </a:rPr>
              <a:t>eur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0A92D81F-0650-F447-8359-0A6373AAFC18}"/>
              </a:ext>
            </a:extLst>
          </p:cNvPr>
          <p:cNvSpPr txBox="1"/>
          <p:nvPr/>
        </p:nvSpPr>
        <p:spPr>
          <a:xfrm>
            <a:off x="6388664" y="4798640"/>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4472C4">
                    <a:lumMod val="50000"/>
                  </a:srgbClr>
                </a:solidFill>
                <a:latin typeface="Century Gothic" panose="020F0302020204030204"/>
              </a:rPr>
              <a:t>une écrivaine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0A92D81F-0650-F447-8359-0A6373AAFC18}"/>
              </a:ext>
            </a:extLst>
          </p:cNvPr>
          <p:cNvSpPr txBox="1"/>
          <p:nvPr/>
        </p:nvSpPr>
        <p:spPr>
          <a:xfrm>
            <a:off x="6388664" y="5695389"/>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un </a:t>
            </a:r>
            <a:r>
              <a:rPr lang="en-US" sz="2400" dirty="0" err="1">
                <a:solidFill>
                  <a:srgbClr val="4472C4">
                    <a:lumMod val="50000"/>
                  </a:srgbClr>
                </a:solidFill>
                <a:latin typeface="Century Gothic" panose="020F0302020204030204"/>
              </a:rPr>
              <a:t>agricul</a:t>
            </a:r>
            <a:r>
              <a:rPr lang="en-US" sz="2400" b="1" dirty="0" err="1">
                <a:solidFill>
                  <a:srgbClr val="4472C4">
                    <a:lumMod val="50000"/>
                  </a:srgbClr>
                </a:solidFill>
                <a:latin typeface="Century Gothic" panose="020F0302020204030204"/>
              </a:rPr>
              <a:t>t</a:t>
            </a:r>
            <a:r>
              <a:rPr lang="en-US" sz="2400" dirty="0" err="1">
                <a:solidFill>
                  <a:srgbClr val="4472C4">
                    <a:lumMod val="50000"/>
                  </a:srgbClr>
                </a:solidFill>
                <a:latin typeface="Century Gothic" panose="020F0302020204030204"/>
              </a:rPr>
              <a:t>eur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0A92D81F-0650-F447-8359-0A6373AAFC18}"/>
              </a:ext>
            </a:extLst>
          </p:cNvPr>
          <p:cNvSpPr txBox="1"/>
          <p:nvPr/>
        </p:nvSpPr>
        <p:spPr>
          <a:xfrm>
            <a:off x="2934169" y="2110481"/>
            <a:ext cx="25714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une</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professeure</a:t>
            </a:r>
            <a:endPar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0A92D81F-0650-F447-8359-0A6373AAFC18}"/>
              </a:ext>
            </a:extLst>
          </p:cNvPr>
          <p:cNvSpPr txBox="1"/>
          <p:nvPr/>
        </p:nvSpPr>
        <p:spPr>
          <a:xfrm>
            <a:off x="2934169" y="3007230"/>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E6000"/>
                </a:solidFill>
                <a:effectLst/>
                <a:uLnTx/>
                <a:uFillTx/>
                <a:latin typeface="Century Gothic" panose="020F0302020204030204"/>
                <a:ea typeface="+mn-ea"/>
                <a:cs typeface="+mn-cs"/>
              </a:rPr>
              <a:t>un chanteur</a:t>
            </a:r>
            <a:endPar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0A92D81F-0650-F447-8359-0A6373AAFC18}"/>
              </a:ext>
            </a:extLst>
          </p:cNvPr>
          <p:cNvSpPr txBox="1"/>
          <p:nvPr/>
        </p:nvSpPr>
        <p:spPr>
          <a:xfrm>
            <a:off x="2934169" y="3903979"/>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la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traductrice</a:t>
            </a:r>
            <a:endPar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0A92D81F-0650-F447-8359-0A6373AAFC18}"/>
              </a:ext>
            </a:extLst>
          </p:cNvPr>
          <p:cNvSpPr txBox="1"/>
          <p:nvPr/>
        </p:nvSpPr>
        <p:spPr>
          <a:xfrm>
            <a:off x="2934169" y="4800728"/>
            <a:ext cx="2738564" cy="461665"/>
          </a:xfrm>
          <a:prstGeom prst="rect">
            <a:avLst/>
          </a:prstGeom>
          <a:noFill/>
        </p:spPr>
        <p:txBody>
          <a:bodyPr wrap="square" rtlCol="0">
            <a:spAutoFit/>
          </a:bodyPr>
          <a:lstStyle/>
          <a:p>
            <a:pPr lvl="0">
              <a:defRPr/>
            </a:pP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le </a:t>
            </a:r>
            <a:r>
              <a:rPr lang="en-US" sz="2400" b="1" dirty="0" err="1">
                <a:solidFill>
                  <a:srgbClr val="EE6000"/>
                </a:solidFill>
              </a:rPr>
              <a:t>sénateur</a:t>
            </a:r>
            <a:endPar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0A92D81F-0650-F447-8359-0A6373AAFC18}"/>
              </a:ext>
            </a:extLst>
          </p:cNvPr>
          <p:cNvSpPr txBox="1"/>
          <p:nvPr/>
        </p:nvSpPr>
        <p:spPr>
          <a:xfrm>
            <a:off x="2934169" y="5697476"/>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EE6000"/>
                </a:solidFill>
                <a:latin typeface="Century Gothic" panose="020F0302020204030204"/>
              </a:rPr>
              <a:t>une actrice</a:t>
            </a:r>
            <a:endParaRPr kumimoji="0" lang="en-US" sz="2400" b="1" i="0" u="none" strike="noStrike" kern="1200" cap="none" spc="0" normalizeH="0" baseline="0" noProof="0" dirty="0">
              <a:ln>
                <a:noFill/>
              </a:ln>
              <a:solidFill>
                <a:srgbClr val="EE6000"/>
              </a:solidFill>
              <a:effectLst/>
              <a:uLnTx/>
              <a:uFillTx/>
              <a:latin typeface="Century Gothic" panose="020F0302020204030204"/>
            </a:endParaRPr>
          </a:p>
        </p:txBody>
      </p:sp>
      <p:sp>
        <p:nvSpPr>
          <p:cNvPr id="23" name="TextBox 22">
            <a:extLst>
              <a:ext uri="{FF2B5EF4-FFF2-40B4-BE49-F238E27FC236}">
                <a16:creationId xmlns:a16="http://schemas.microsoft.com/office/drawing/2014/main" id="{0A92D81F-0650-F447-8359-0A6373AAFC18}"/>
              </a:ext>
            </a:extLst>
          </p:cNvPr>
          <p:cNvSpPr txBox="1"/>
          <p:nvPr/>
        </p:nvSpPr>
        <p:spPr>
          <a:xfrm>
            <a:off x="8728500" y="2110481"/>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EE6000"/>
                </a:solidFill>
                <a:latin typeface="Century Gothic" panose="020F0302020204030204"/>
              </a:rPr>
              <a:t>un avocat</a:t>
            </a:r>
            <a:endParaRPr kumimoji="0" lang="en-US" sz="2400" b="1" i="0" u="none" strike="noStrike" kern="1200" cap="none" spc="0" normalizeH="0" baseline="0" noProof="0" dirty="0">
              <a:ln>
                <a:noFill/>
              </a:ln>
              <a:solidFill>
                <a:srgbClr val="EE6000"/>
              </a:solidFill>
              <a:effectLst/>
              <a:uLnTx/>
              <a:uFillTx/>
              <a:latin typeface="Century Gothic" panose="020F0302020204030204"/>
            </a:endParaRPr>
          </a:p>
        </p:txBody>
      </p:sp>
      <p:sp>
        <p:nvSpPr>
          <p:cNvPr id="24" name="TextBox 23">
            <a:extLst>
              <a:ext uri="{FF2B5EF4-FFF2-40B4-BE49-F238E27FC236}">
                <a16:creationId xmlns:a16="http://schemas.microsoft.com/office/drawing/2014/main" id="{0A92D81F-0650-F447-8359-0A6373AAFC18}"/>
              </a:ext>
            </a:extLst>
          </p:cNvPr>
          <p:cNvSpPr txBox="1"/>
          <p:nvPr/>
        </p:nvSpPr>
        <p:spPr>
          <a:xfrm>
            <a:off x="8728500" y="3007230"/>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EE6000"/>
                </a:solidFill>
                <a:latin typeface="Century Gothic" panose="020F0302020204030204"/>
              </a:rPr>
              <a:t>le </a:t>
            </a:r>
            <a:r>
              <a:rPr lang="en-US" sz="2400" b="1" dirty="0" err="1">
                <a:solidFill>
                  <a:srgbClr val="EE6000"/>
                </a:solidFill>
                <a:latin typeface="Century Gothic" panose="020F0302020204030204"/>
              </a:rPr>
              <a:t>directeur</a:t>
            </a:r>
            <a:endParaRPr kumimoji="0" lang="en-US" sz="2400" b="1" i="0" u="none" strike="noStrike" kern="1200" cap="none" spc="0" normalizeH="0" baseline="0" noProof="0" dirty="0">
              <a:ln>
                <a:noFill/>
              </a:ln>
              <a:solidFill>
                <a:srgbClr val="EE6000"/>
              </a:solidFill>
              <a:effectLst/>
              <a:uLnTx/>
              <a:uFillTx/>
              <a:latin typeface="Century Gothic" panose="020F0302020204030204"/>
            </a:endParaRPr>
          </a:p>
        </p:txBody>
      </p:sp>
      <p:sp>
        <p:nvSpPr>
          <p:cNvPr id="25" name="TextBox 24">
            <a:extLst>
              <a:ext uri="{FF2B5EF4-FFF2-40B4-BE49-F238E27FC236}">
                <a16:creationId xmlns:a16="http://schemas.microsoft.com/office/drawing/2014/main" id="{0A92D81F-0650-F447-8359-0A6373AAFC18}"/>
              </a:ext>
            </a:extLst>
          </p:cNvPr>
          <p:cNvSpPr txBox="1"/>
          <p:nvPr/>
        </p:nvSpPr>
        <p:spPr>
          <a:xfrm>
            <a:off x="8728500" y="3903979"/>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EE6000"/>
                </a:solidFill>
                <a:latin typeface="Century Gothic" panose="020F0302020204030204"/>
              </a:rPr>
              <a:t>la </a:t>
            </a:r>
            <a:r>
              <a:rPr lang="en-US" sz="2400" b="1" dirty="0" err="1">
                <a:solidFill>
                  <a:srgbClr val="EE6000"/>
                </a:solidFill>
                <a:latin typeface="Century Gothic" panose="020F0302020204030204"/>
              </a:rPr>
              <a:t>dessinatrice</a:t>
            </a:r>
            <a:endParaRPr kumimoji="0" lang="en-US" sz="2400" b="1" i="0" u="none" strike="noStrike" kern="1200" cap="none" spc="0" normalizeH="0" baseline="0" noProof="0" dirty="0">
              <a:ln>
                <a:noFill/>
              </a:ln>
              <a:solidFill>
                <a:srgbClr val="EE6000"/>
              </a:solidFill>
              <a:effectLst/>
              <a:uLnTx/>
              <a:uFillTx/>
              <a:latin typeface="Century Gothic" panose="020F0302020204030204"/>
            </a:endParaRPr>
          </a:p>
        </p:txBody>
      </p:sp>
      <p:sp>
        <p:nvSpPr>
          <p:cNvPr id="26" name="TextBox 25">
            <a:extLst>
              <a:ext uri="{FF2B5EF4-FFF2-40B4-BE49-F238E27FC236}">
                <a16:creationId xmlns:a16="http://schemas.microsoft.com/office/drawing/2014/main" id="{0A92D81F-0650-F447-8359-0A6373AAFC18}"/>
              </a:ext>
            </a:extLst>
          </p:cNvPr>
          <p:cNvSpPr txBox="1"/>
          <p:nvPr/>
        </p:nvSpPr>
        <p:spPr>
          <a:xfrm>
            <a:off x="8728500" y="4800728"/>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srgbClr val="EE6000"/>
                </a:solidFill>
                <a:latin typeface="Century Gothic" panose="020F0302020204030204"/>
              </a:rPr>
              <a:t>un écrivain</a:t>
            </a:r>
            <a:endParaRPr kumimoji="0" lang="en-US" sz="2400" b="1" i="0" u="none" strike="noStrike" kern="1200" cap="none" spc="0" normalizeH="0" baseline="0" noProof="0" dirty="0">
              <a:ln>
                <a:noFill/>
              </a:ln>
              <a:solidFill>
                <a:srgbClr val="EE6000"/>
              </a:solidFill>
              <a:effectLst/>
              <a:uLnTx/>
              <a:uFillTx/>
              <a:latin typeface="Century Gothic" panose="020F0302020204030204"/>
            </a:endParaRPr>
          </a:p>
        </p:txBody>
      </p:sp>
      <p:sp>
        <p:nvSpPr>
          <p:cNvPr id="27" name="TextBox 26">
            <a:extLst>
              <a:ext uri="{FF2B5EF4-FFF2-40B4-BE49-F238E27FC236}">
                <a16:creationId xmlns:a16="http://schemas.microsoft.com/office/drawing/2014/main" id="{0A92D81F-0650-F447-8359-0A6373AAFC18}"/>
              </a:ext>
            </a:extLst>
          </p:cNvPr>
          <p:cNvSpPr txBox="1"/>
          <p:nvPr/>
        </p:nvSpPr>
        <p:spPr>
          <a:xfrm>
            <a:off x="8728500" y="5697477"/>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EE6000"/>
                </a:solidFill>
                <a:latin typeface="Century Gothic" panose="020F0302020204030204"/>
              </a:rPr>
              <a:t>une</a:t>
            </a:r>
            <a:r>
              <a:rPr lang="en-US" sz="2400" b="1" dirty="0">
                <a:solidFill>
                  <a:srgbClr val="EE6000"/>
                </a:solidFill>
                <a:latin typeface="Century Gothic" panose="020F0302020204030204"/>
              </a:rPr>
              <a:t> </a:t>
            </a:r>
            <a:r>
              <a:rPr lang="en-US" sz="2400" b="1" dirty="0" err="1">
                <a:solidFill>
                  <a:srgbClr val="EE6000"/>
                </a:solidFill>
                <a:latin typeface="Century Gothic" panose="020F0302020204030204"/>
              </a:rPr>
              <a:t>agricultrice</a:t>
            </a:r>
            <a:endParaRPr kumimoji="0" lang="en-US" sz="2400" b="1" i="0" u="none" strike="noStrike" kern="1200" cap="none" spc="0" normalizeH="0" baseline="0" noProof="0" dirty="0">
              <a:ln>
                <a:noFill/>
              </a:ln>
              <a:solidFill>
                <a:srgbClr val="EE6000"/>
              </a:solidFill>
              <a:effectLst/>
              <a:uLnTx/>
              <a:uFillTx/>
              <a:latin typeface="Century Gothic" panose="020F0302020204030204"/>
            </a:endParaRPr>
          </a:p>
        </p:txBody>
      </p:sp>
      <p:sp>
        <p:nvSpPr>
          <p:cNvPr id="28" name="TextBox 27">
            <a:extLst>
              <a:ext uri="{FF2B5EF4-FFF2-40B4-BE49-F238E27FC236}">
                <a16:creationId xmlns:a16="http://schemas.microsoft.com/office/drawing/2014/main" id="{0A92D81F-0650-F447-8359-0A6373AAFC18}"/>
              </a:ext>
            </a:extLst>
          </p:cNvPr>
          <p:cNvSpPr txBox="1"/>
          <p:nvPr/>
        </p:nvSpPr>
        <p:spPr>
          <a:xfrm>
            <a:off x="155203" y="1310908"/>
            <a:ext cx="11934053" cy="461665"/>
          </a:xfrm>
          <a:prstGeom prst="rect">
            <a:avLst/>
          </a:prstGeom>
          <a:noFill/>
        </p:spPr>
        <p:txBody>
          <a:bodyPr wrap="square" rtlCol="0">
            <a:spAutoFit/>
          </a:bodyPr>
          <a:lstStyle/>
          <a:p>
            <a:pPr lvl="0">
              <a:defRPr/>
            </a:pPr>
            <a:r>
              <a:rPr lang="en-US" sz="2400" dirty="0">
                <a:solidFill>
                  <a:srgbClr val="4472C4">
                    <a:lumMod val="50000"/>
                  </a:srgbClr>
                </a:solidFill>
              </a:rPr>
              <a:t>After the break, there is a careers talk. </a:t>
            </a:r>
            <a:r>
              <a:rPr lang="en-US" sz="2400" dirty="0" err="1">
                <a:solidFill>
                  <a:srgbClr val="4472C4">
                    <a:lumMod val="50000"/>
                  </a:srgbClr>
                </a:solidFill>
              </a:rPr>
              <a:t>Écris</a:t>
            </a:r>
            <a:r>
              <a:rPr lang="en-US" sz="2400" dirty="0">
                <a:solidFill>
                  <a:srgbClr val="4472C4">
                    <a:lumMod val="50000"/>
                  </a:srgbClr>
                </a:solidFill>
              </a:rPr>
              <a:t> les </a:t>
            </a:r>
            <a:r>
              <a:rPr lang="en-US" sz="2400" dirty="0" err="1">
                <a:solidFill>
                  <a:srgbClr val="4472C4">
                    <a:lumMod val="50000"/>
                  </a:srgbClr>
                </a:solidFill>
              </a:rPr>
              <a:t>formes</a:t>
            </a:r>
            <a:r>
              <a:rPr lang="en-US" sz="2400" dirty="0">
                <a:solidFill>
                  <a:srgbClr val="4472C4">
                    <a:lumMod val="50000"/>
                  </a:srgbClr>
                </a:solidFill>
              </a:rPr>
              <a:t> </a:t>
            </a:r>
            <a:r>
              <a:rPr lang="en-US" sz="2400" dirty="0" err="1">
                <a:solidFill>
                  <a:srgbClr val="4472C4">
                    <a:lumMod val="50000"/>
                  </a:srgbClr>
                </a:solidFill>
              </a:rPr>
              <a:t>masculines</a:t>
            </a:r>
            <a:r>
              <a:rPr lang="en-US" sz="2400" dirty="0">
                <a:solidFill>
                  <a:srgbClr val="4472C4">
                    <a:lumMod val="50000"/>
                  </a:srgbClr>
                </a:solidFill>
              </a:rPr>
              <a:t> </a:t>
            </a:r>
            <a:r>
              <a:rPr lang="en-US" sz="2400" dirty="0" err="1">
                <a:solidFill>
                  <a:srgbClr val="4472C4">
                    <a:lumMod val="50000"/>
                  </a:srgbClr>
                </a:solidFill>
              </a:rPr>
              <a:t>ou</a:t>
            </a:r>
            <a:r>
              <a:rPr lang="en-US" sz="2400" dirty="0">
                <a:solidFill>
                  <a:srgbClr val="4472C4">
                    <a:lumMod val="50000"/>
                  </a:srgbClr>
                </a:solidFill>
              </a:rPr>
              <a:t> </a:t>
            </a:r>
            <a:r>
              <a:rPr lang="en-US" sz="2400" dirty="0" err="1">
                <a:solidFill>
                  <a:srgbClr val="4472C4">
                    <a:lumMod val="50000"/>
                  </a:srgbClr>
                </a:solidFill>
              </a:rPr>
              <a:t>féminines</a:t>
            </a:r>
            <a:r>
              <a:rPr lang="en-US" sz="2400" dirty="0">
                <a:solidFill>
                  <a:srgbClr val="4472C4">
                    <a:lumMod val="50000"/>
                  </a:srgbClr>
                </a:solidFill>
              </a:rPr>
              <a:t>.</a:t>
            </a:r>
          </a:p>
        </p:txBody>
      </p:sp>
      <p:pic>
        <p:nvPicPr>
          <p:cNvPr id="6146" name="Picture 2" descr="Girl, Skirt, Smile, Cute, Point, Business, Woman, Lady">
            <a:extLst>
              <a:ext uri="{FF2B5EF4-FFF2-40B4-BE49-F238E27FC236}">
                <a16:creationId xmlns:a16="http://schemas.microsoft.com/office/drawing/2014/main" id="{E7174B32-A84F-4C79-B742-C3E6052CD94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97448" y="2026687"/>
            <a:ext cx="624782" cy="66153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cales, Balance, Symbol, Justice, Court, Legal">
            <a:extLst>
              <a:ext uri="{FF2B5EF4-FFF2-40B4-BE49-F238E27FC236}">
                <a16:creationId xmlns:a16="http://schemas.microsoft.com/office/drawing/2014/main" id="{4379A4D1-46E7-4F3B-B41E-D44B9043B1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78964" y="1841153"/>
            <a:ext cx="811207" cy="81233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Microphone, Sing, Singer, Mic, Audio, Graphic">
            <a:extLst>
              <a:ext uri="{FF2B5EF4-FFF2-40B4-BE49-F238E27FC236}">
                <a16:creationId xmlns:a16="http://schemas.microsoft.com/office/drawing/2014/main" id="{7AB924F1-FD75-45BA-A754-F8A34EA16D5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36960" y="2755540"/>
            <a:ext cx="667351" cy="938463"/>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Drama, Comedy And Tragedy, Theater, Performance">
            <a:extLst>
              <a:ext uri="{FF2B5EF4-FFF2-40B4-BE49-F238E27FC236}">
                <a16:creationId xmlns:a16="http://schemas.microsoft.com/office/drawing/2014/main" id="{5A8C0179-9522-45DA-9957-C7AC06C5123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97152" y="5500961"/>
            <a:ext cx="869048" cy="785087"/>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Farmer, Rural Worker, Agriculture, Farm, Pick">
            <a:extLst>
              <a:ext uri="{FF2B5EF4-FFF2-40B4-BE49-F238E27FC236}">
                <a16:creationId xmlns:a16="http://schemas.microsoft.com/office/drawing/2014/main" id="{321034A8-E720-4279-948D-EA5E426F9F7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11153734" y="5108179"/>
            <a:ext cx="846284" cy="1252208"/>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Typewriter, Vintage, Typing, Retro, Writer, Writing">
            <a:extLst>
              <a:ext uri="{FF2B5EF4-FFF2-40B4-BE49-F238E27FC236}">
                <a16:creationId xmlns:a16="http://schemas.microsoft.com/office/drawing/2014/main" id="{FEF94C40-AE06-4C1C-BD3E-4FDC15C4C1C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55822" y="4391083"/>
            <a:ext cx="846284" cy="869222"/>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descr="Artist, Colorful, Paint Brush, Palette">
            <a:extLst>
              <a:ext uri="{FF2B5EF4-FFF2-40B4-BE49-F238E27FC236}">
                <a16:creationId xmlns:a16="http://schemas.microsoft.com/office/drawing/2014/main" id="{9B556EC1-F6C4-4964-942B-101F6F6BFD6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11075216" y="3415097"/>
            <a:ext cx="922266" cy="963127"/>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Woman, Business, African American, Standing, Suit">
            <a:extLst>
              <a:ext uri="{FF2B5EF4-FFF2-40B4-BE49-F238E27FC236}">
                <a16:creationId xmlns:a16="http://schemas.microsoft.com/office/drawing/2014/main" id="{36140767-63CD-4B80-A062-EAE90A213F08}"/>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96553" y="2502905"/>
            <a:ext cx="609713" cy="1219426"/>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46">
            <a:extLst>
              <a:ext uri="{FF2B5EF4-FFF2-40B4-BE49-F238E27FC236}">
                <a16:creationId xmlns:a16="http://schemas.microsoft.com/office/drawing/2014/main" id="{706BBD5B-1BA1-440C-91C6-417D9606BF4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Dictionary Clip Art">
            <a:extLst>
              <a:ext uri="{FF2B5EF4-FFF2-40B4-BE49-F238E27FC236}">
                <a16:creationId xmlns:a16="http://schemas.microsoft.com/office/drawing/2014/main" id="{9A99E257-AA4C-4788-BDFF-4152F25B12C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72057" y="3655026"/>
            <a:ext cx="846284" cy="8548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s Capitol Building Clipart Style Clip Art">
            <a:extLst>
              <a:ext uri="{FF2B5EF4-FFF2-40B4-BE49-F238E27FC236}">
                <a16:creationId xmlns:a16="http://schemas.microsoft.com/office/drawing/2014/main" id="{DA19A722-D71D-4EC1-BCCE-BFF45E6D2FF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34569" y="4614597"/>
            <a:ext cx="952500" cy="60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26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P spid="2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785114" cy="867128"/>
          </a:xfrm>
          <a:prstGeom prst="rect">
            <a:avLst/>
          </a:prstGeom>
        </p:spPr>
      </p:pic>
      <p:sp>
        <p:nvSpPr>
          <p:cNvPr id="4" name="Title 3"/>
          <p:cNvSpPr>
            <a:spLocks noGrp="1"/>
          </p:cNvSpPr>
          <p:nvPr>
            <p:ph type="title"/>
          </p:nvPr>
        </p:nvSpPr>
        <p:spPr>
          <a:xfrm>
            <a:off x="-1" y="296864"/>
            <a:ext cx="6188765" cy="707849"/>
          </a:xfrm>
        </p:spPr>
        <p:txBody>
          <a:bodyPr>
            <a:normAutofit fontScale="90000"/>
          </a:bodyPr>
          <a:lstStyle/>
          <a:p>
            <a:r>
              <a:rPr lang="en-GB" sz="3600" b="1" dirty="0">
                <a:solidFill>
                  <a:schemeClr val="bg1"/>
                </a:solidFill>
              </a:rPr>
              <a:t>Que </a:t>
            </a:r>
            <a:r>
              <a:rPr lang="en-GB" sz="3600" b="1" dirty="0" err="1">
                <a:solidFill>
                  <a:schemeClr val="bg1"/>
                </a:solidFill>
              </a:rPr>
              <a:t>faites-vous</a:t>
            </a:r>
            <a:r>
              <a:rPr lang="en-GB" sz="3600" b="1" dirty="0">
                <a:solidFill>
                  <a:schemeClr val="bg1"/>
                </a:solidFill>
              </a:rPr>
              <a:t> dans la vie ?</a:t>
            </a:r>
          </a:p>
        </p:txBody>
      </p:sp>
      <p:sp>
        <p:nvSpPr>
          <p:cNvPr id="6" name="TextBox 5">
            <a:extLst>
              <a:ext uri="{FF2B5EF4-FFF2-40B4-BE49-F238E27FC236}">
                <a16:creationId xmlns:a16="http://schemas.microsoft.com/office/drawing/2014/main" id="{0A92D81F-0650-F447-8359-0A6373AAFC18}"/>
              </a:ext>
            </a:extLst>
          </p:cNvPr>
          <p:cNvSpPr txBox="1"/>
          <p:nvPr/>
        </p:nvSpPr>
        <p:spPr>
          <a:xfrm>
            <a:off x="4698247" y="2270348"/>
            <a:ext cx="22625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poète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0A92D81F-0650-F447-8359-0A6373AAFC18}"/>
              </a:ext>
            </a:extLst>
          </p:cNvPr>
          <p:cNvSpPr txBox="1"/>
          <p:nvPr/>
        </p:nvSpPr>
        <p:spPr>
          <a:xfrm>
            <a:off x="4698247" y="2686738"/>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un médecin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0A92D81F-0650-F447-8359-0A6373AAFC18}"/>
              </a:ext>
            </a:extLst>
          </p:cNvPr>
          <p:cNvSpPr txBox="1"/>
          <p:nvPr/>
        </p:nvSpPr>
        <p:spPr>
          <a:xfrm>
            <a:off x="4698247" y="3103127"/>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élève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0A92D81F-0650-F447-8359-0A6373AAFC18}"/>
              </a:ext>
            </a:extLst>
          </p:cNvPr>
          <p:cNvSpPr txBox="1"/>
          <p:nvPr/>
        </p:nvSpPr>
        <p:spPr>
          <a:xfrm>
            <a:off x="7230587" y="2264671"/>
            <a:ext cx="25714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une</a:t>
            </a:r>
            <a:r>
              <a:rPr kumimoji="0" lang="en-US" sz="2400" b="1" i="0" u="none" strike="noStrike" kern="1200" cap="none" spc="0" normalizeH="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noProof="0" dirty="0" err="1">
                <a:ln>
                  <a:noFill/>
                </a:ln>
                <a:solidFill>
                  <a:srgbClr val="EE6000"/>
                </a:solidFill>
                <a:effectLst/>
                <a:uLnTx/>
                <a:uFillTx/>
                <a:latin typeface="Century Gothic" panose="020F0302020204030204"/>
                <a:ea typeface="+mn-ea"/>
                <a:cs typeface="+mn-cs"/>
              </a:rPr>
              <a:t>poète</a:t>
            </a:r>
            <a:endPar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0A92D81F-0650-F447-8359-0A6373AAFC18}"/>
              </a:ext>
            </a:extLst>
          </p:cNvPr>
          <p:cNvSpPr txBox="1"/>
          <p:nvPr/>
        </p:nvSpPr>
        <p:spPr>
          <a:xfrm>
            <a:off x="7230587" y="2683899"/>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EE6000"/>
                </a:solidFill>
                <a:latin typeface="Century Gothic" panose="020F0302020204030204"/>
              </a:rPr>
              <a:t>une</a:t>
            </a:r>
            <a:r>
              <a:rPr lang="en-US" sz="2400" b="1" dirty="0">
                <a:solidFill>
                  <a:srgbClr val="EE6000"/>
                </a:solidFill>
                <a:latin typeface="Century Gothic" panose="020F0302020204030204"/>
              </a:rPr>
              <a:t> </a:t>
            </a:r>
            <a:r>
              <a:rPr lang="en-US" sz="2400" b="1" dirty="0" err="1">
                <a:solidFill>
                  <a:srgbClr val="EE6000"/>
                </a:solidFill>
                <a:latin typeface="Century Gothic" panose="020F0302020204030204"/>
              </a:rPr>
              <a:t>médecin</a:t>
            </a:r>
            <a:endPar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0A92D81F-0650-F447-8359-0A6373AAFC18}"/>
              </a:ext>
            </a:extLst>
          </p:cNvPr>
          <p:cNvSpPr txBox="1"/>
          <p:nvPr/>
        </p:nvSpPr>
        <p:spPr>
          <a:xfrm>
            <a:off x="7230587" y="3103127"/>
            <a:ext cx="273856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une</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élève</a:t>
            </a:r>
            <a:endPar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0A92D81F-0650-F447-8359-0A6373AAFC18}"/>
              </a:ext>
            </a:extLst>
          </p:cNvPr>
          <p:cNvSpPr txBox="1"/>
          <p:nvPr/>
        </p:nvSpPr>
        <p:spPr>
          <a:xfrm>
            <a:off x="257947" y="4559656"/>
            <a:ext cx="9950763" cy="461665"/>
          </a:xfrm>
          <a:prstGeom prst="rect">
            <a:avLst/>
          </a:prstGeom>
          <a:noFill/>
        </p:spPr>
        <p:txBody>
          <a:bodyPr wrap="square" rtlCol="0">
            <a:spAutoFit/>
          </a:bodyPr>
          <a:lstStyle/>
          <a:p>
            <a:pPr>
              <a:defRPr/>
            </a:pPr>
            <a:r>
              <a:rPr lang="en-US" sz="2400" dirty="0">
                <a:solidFill>
                  <a:srgbClr val="4472C4">
                    <a:lumMod val="50000"/>
                  </a:srgbClr>
                </a:solidFill>
              </a:rPr>
              <a:t>1. La </a:t>
            </a:r>
            <a:r>
              <a:rPr lang="en-US" sz="2400" dirty="0" err="1">
                <a:solidFill>
                  <a:srgbClr val="4472C4">
                    <a:lumMod val="50000"/>
                  </a:srgbClr>
                </a:solidFill>
              </a:rPr>
              <a:t>poète</a:t>
            </a:r>
            <a:r>
              <a:rPr lang="en-US" sz="2400" dirty="0">
                <a:solidFill>
                  <a:srgbClr val="4472C4">
                    <a:lumMod val="50000"/>
                  </a:srgbClr>
                </a:solidFill>
              </a:rPr>
              <a:t> </a:t>
            </a:r>
            <a:r>
              <a:rPr lang="en-US" sz="2400" dirty="0" err="1">
                <a:solidFill>
                  <a:srgbClr val="4472C4">
                    <a:lumMod val="50000"/>
                  </a:srgbClr>
                </a:solidFill>
              </a:rPr>
              <a:t>écrit</a:t>
            </a:r>
            <a:r>
              <a:rPr lang="en-US" sz="2400" dirty="0">
                <a:solidFill>
                  <a:srgbClr val="4472C4">
                    <a:lumMod val="50000"/>
                  </a:srgbClr>
                </a:solidFill>
              </a:rPr>
              <a:t> un </a:t>
            </a:r>
            <a:r>
              <a:rPr lang="en-US" sz="2400" dirty="0" err="1">
                <a:solidFill>
                  <a:srgbClr val="4472C4">
                    <a:lumMod val="50000"/>
                  </a:srgbClr>
                </a:solidFill>
              </a:rPr>
              <a:t>poème</a:t>
            </a:r>
            <a:r>
              <a:rPr lang="en-US" sz="2400" dirty="0">
                <a:solidFill>
                  <a:srgbClr val="4472C4">
                    <a:lumMod val="50000"/>
                  </a:srgbClr>
                </a:solidFill>
              </a:rPr>
              <a:t> </a:t>
            </a:r>
            <a:r>
              <a:rPr lang="en-US" sz="2400" dirty="0" err="1">
                <a:solidFill>
                  <a:srgbClr val="4472C4">
                    <a:lumMod val="50000"/>
                  </a:srgbClr>
                </a:solidFill>
              </a:rPr>
              <a:t>amusant</a:t>
            </a:r>
            <a:r>
              <a:rPr lang="en-US" sz="2400" dirty="0">
                <a:solidFill>
                  <a:srgbClr val="4472C4">
                    <a:lumMod val="50000"/>
                  </a:srgbClr>
                </a:solidFill>
              </a:rPr>
              <a:t> pour son frère, le </a:t>
            </a:r>
            <a:r>
              <a:rPr lang="en-US" sz="2400" dirty="0" err="1">
                <a:solidFill>
                  <a:srgbClr val="4472C4">
                    <a:lumMod val="50000"/>
                  </a:srgbClr>
                </a:solidFill>
              </a:rPr>
              <a:t>médecin</a:t>
            </a:r>
            <a:r>
              <a:rPr lang="en-US" sz="2400" dirty="0">
                <a:solidFill>
                  <a:srgbClr val="4472C4">
                    <a:lumMod val="50000"/>
                  </a:srgbClr>
                </a:solidFill>
              </a:rPr>
              <a:t>.</a:t>
            </a:r>
          </a:p>
        </p:txBody>
      </p:sp>
      <p:sp>
        <p:nvSpPr>
          <p:cNvPr id="12" name="TextBox 11">
            <a:extLst>
              <a:ext uri="{FF2B5EF4-FFF2-40B4-BE49-F238E27FC236}">
                <a16:creationId xmlns:a16="http://schemas.microsoft.com/office/drawing/2014/main" id="{0A92D81F-0650-F447-8359-0A6373AAFC18}"/>
              </a:ext>
            </a:extLst>
          </p:cNvPr>
          <p:cNvSpPr txBox="1"/>
          <p:nvPr/>
        </p:nvSpPr>
        <p:spPr>
          <a:xfrm>
            <a:off x="257947" y="5069718"/>
            <a:ext cx="11087767" cy="46166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4472C4">
                    <a:lumMod val="50000"/>
                  </a:srgbClr>
                </a:solidFill>
                <a:effectLst/>
                <a:uLnTx/>
                <a:uFillTx/>
              </a:rPr>
              <a:t>2. </a:t>
            </a:r>
            <a:r>
              <a:rPr kumimoji="0" lang="en-GB" sz="2400" b="0" i="0" u="none" strike="noStrike" kern="1200" cap="none" spc="0" normalizeH="0" baseline="0" noProof="0" dirty="0">
                <a:ln>
                  <a:noFill/>
                </a:ln>
                <a:solidFill>
                  <a:srgbClr val="4472C4">
                    <a:lumMod val="50000"/>
                  </a:srgbClr>
                </a:solidFill>
                <a:effectLst/>
                <a:uLnTx/>
                <a:uFillTx/>
              </a:rPr>
              <a:t>Une enfant</a:t>
            </a:r>
            <a:r>
              <a:rPr kumimoji="0" lang="en-GB" sz="2400" b="0" i="0" u="none" strike="noStrike" kern="1200" cap="none" spc="0" normalizeH="0" noProof="0" dirty="0">
                <a:ln>
                  <a:noFill/>
                </a:ln>
                <a:solidFill>
                  <a:srgbClr val="4472C4">
                    <a:lumMod val="50000"/>
                  </a:srgbClr>
                </a:solidFill>
                <a:effectLst/>
                <a:uLnTx/>
                <a:uFillTx/>
              </a:rPr>
              <a:t> </a:t>
            </a:r>
            <a:r>
              <a:rPr kumimoji="0" lang="en-US" sz="2400" b="0" i="0" u="none" strike="noStrike" kern="1200" cap="none" spc="0" normalizeH="0" baseline="0" noProof="0" dirty="0">
                <a:ln>
                  <a:noFill/>
                </a:ln>
                <a:solidFill>
                  <a:srgbClr val="4472C4">
                    <a:lumMod val="50000"/>
                  </a:srgbClr>
                </a:solidFill>
                <a:effectLst/>
                <a:uLnTx/>
                <a:uFillTx/>
              </a:rPr>
              <a:t>fait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projet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d’histoire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moderne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sa</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classe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0A92D81F-0650-F447-8359-0A6373AAFC18}"/>
              </a:ext>
            </a:extLst>
          </p:cNvPr>
          <p:cNvSpPr txBox="1"/>
          <p:nvPr/>
        </p:nvSpPr>
        <p:spPr>
          <a:xfrm>
            <a:off x="257947" y="5579780"/>
            <a:ext cx="10176233" cy="461665"/>
          </a:xfrm>
          <a:prstGeom prst="rect">
            <a:avLst/>
          </a:prstGeom>
          <a:noFill/>
        </p:spPr>
        <p:txBody>
          <a:bodyPr wrap="square" rtlCol="0">
            <a:spAutoFit/>
          </a:bodyPr>
          <a:lstStyle/>
          <a:p>
            <a:pPr lvl="0">
              <a:defRPr/>
            </a:pPr>
            <a:r>
              <a:rPr lang="en-US" sz="2400" dirty="0">
                <a:solidFill>
                  <a:srgbClr val="4472C4">
                    <a:lumMod val="50000"/>
                  </a:srgbClr>
                </a:solidFill>
              </a:rPr>
              <a:t>3. « Je </a:t>
            </a:r>
            <a:r>
              <a:rPr lang="en-US" sz="2400" dirty="0" err="1">
                <a:solidFill>
                  <a:srgbClr val="4472C4">
                    <a:lumMod val="50000"/>
                  </a:srgbClr>
                </a:solidFill>
              </a:rPr>
              <a:t>peux</a:t>
            </a:r>
            <a:r>
              <a:rPr lang="en-US" sz="2400" dirty="0">
                <a:solidFill>
                  <a:srgbClr val="4472C4">
                    <a:lumMod val="50000"/>
                  </a:srgbClr>
                </a:solidFill>
              </a:rPr>
              <a:t> </a:t>
            </a:r>
            <a:r>
              <a:rPr lang="en-US" sz="2400" dirty="0" err="1">
                <a:solidFill>
                  <a:srgbClr val="4472C4">
                    <a:lumMod val="50000"/>
                  </a:srgbClr>
                </a:solidFill>
              </a:rPr>
              <a:t>fermer</a:t>
            </a:r>
            <a:r>
              <a:rPr lang="en-US" sz="2400" dirty="0">
                <a:solidFill>
                  <a:srgbClr val="4472C4">
                    <a:lumMod val="50000"/>
                  </a:srgbClr>
                </a:solidFill>
              </a:rPr>
              <a:t> la </a:t>
            </a:r>
            <a:r>
              <a:rPr lang="en-US" sz="2400" dirty="0" err="1">
                <a:solidFill>
                  <a:srgbClr val="4472C4">
                    <a:lumMod val="50000"/>
                  </a:srgbClr>
                </a:solidFill>
              </a:rPr>
              <a:t>fenêtre</a:t>
            </a:r>
            <a:r>
              <a:rPr lang="en-US" sz="2400" dirty="0">
                <a:solidFill>
                  <a:srgbClr val="4472C4">
                    <a:lumMod val="50000"/>
                  </a:srgbClr>
                </a:solidFill>
              </a:rPr>
              <a:t> monsieur ? » </a:t>
            </a:r>
            <a:r>
              <a:rPr lang="en-US" sz="2400" dirty="0" err="1">
                <a:solidFill>
                  <a:srgbClr val="4472C4">
                    <a:lumMod val="50000"/>
                  </a:srgbClr>
                </a:solidFill>
              </a:rPr>
              <a:t>demande</a:t>
            </a:r>
            <a:r>
              <a:rPr lang="en-US" sz="2400" dirty="0">
                <a:solidFill>
                  <a:srgbClr val="4472C4">
                    <a:lumMod val="50000"/>
                  </a:srgbClr>
                </a:solidFill>
              </a:rPr>
              <a:t> </a:t>
            </a:r>
            <a:r>
              <a:rPr lang="en-US" sz="2400" dirty="0" err="1">
                <a:solidFill>
                  <a:srgbClr val="4472C4">
                    <a:lumMod val="50000"/>
                  </a:srgbClr>
                </a:solidFill>
              </a:rPr>
              <a:t>une</a:t>
            </a:r>
            <a:r>
              <a:rPr lang="en-US" sz="2400" dirty="0">
                <a:solidFill>
                  <a:srgbClr val="4472C4">
                    <a:lumMod val="50000"/>
                  </a:srgbClr>
                </a:solidFill>
              </a:rPr>
              <a:t> </a:t>
            </a:r>
            <a:r>
              <a:rPr lang="en-US" sz="2400" dirty="0" err="1">
                <a:solidFill>
                  <a:srgbClr val="4472C4">
                    <a:lumMod val="50000"/>
                  </a:srgbClr>
                </a:solidFill>
              </a:rPr>
              <a:t>élève</a:t>
            </a:r>
            <a:r>
              <a:rPr lang="en-US" sz="2400" dirty="0">
                <a:solidFill>
                  <a:srgbClr val="4472C4">
                    <a:lumMod val="50000"/>
                  </a:srgbClr>
                </a:solidFill>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0A92D81F-0650-F447-8359-0A6373AAFC18}"/>
              </a:ext>
            </a:extLst>
          </p:cNvPr>
          <p:cNvSpPr txBox="1"/>
          <p:nvPr/>
        </p:nvSpPr>
        <p:spPr>
          <a:xfrm>
            <a:off x="257947" y="3959491"/>
            <a:ext cx="29473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anglais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6" name="TextBox 15">
            <a:extLst>
              <a:ext uri="{FF2B5EF4-FFF2-40B4-BE49-F238E27FC236}">
                <a16:creationId xmlns:a16="http://schemas.microsoft.com/office/drawing/2014/main" id="{0A92D81F-0650-F447-8359-0A6373AAFC18}"/>
              </a:ext>
            </a:extLst>
          </p:cNvPr>
          <p:cNvSpPr txBox="1"/>
          <p:nvPr/>
        </p:nvSpPr>
        <p:spPr>
          <a:xfrm>
            <a:off x="257947" y="1333243"/>
            <a:ext cx="119340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 some words for job titles are the same in the masculine and feminine forms.</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4472C4">
                    <a:lumMod val="50000"/>
                  </a:srgbClr>
                </a:solidFill>
                <a:latin typeface="Century Gothic" panose="020F0302020204030204"/>
              </a:rPr>
              <a:t>O</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nly</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article changes</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7170" name="Picture 2" descr="Write, Writing, Compose, Draw, Ink Pen, Letter">
            <a:extLst>
              <a:ext uri="{FF2B5EF4-FFF2-40B4-BE49-F238E27FC236}">
                <a16:creationId xmlns:a16="http://schemas.microsoft.com/office/drawing/2014/main" id="{E1A16FCA-612B-43E9-B8FE-E71427DB6E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2681" y="2263557"/>
            <a:ext cx="1163173" cy="164212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irst Aid, Medical, Medicine, Doctor, Hospital, Clinic">
            <a:extLst>
              <a:ext uri="{FF2B5EF4-FFF2-40B4-BE49-F238E27FC236}">
                <a16:creationId xmlns:a16="http://schemas.microsoft.com/office/drawing/2014/main" id="{95CD39C2-44E3-41D6-9A4E-2990CE6F81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02004" y="2318479"/>
            <a:ext cx="1547909" cy="140541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African, Asian, Black, Brown, Cartoon, Caucasian">
            <a:extLst>
              <a:ext uri="{FF2B5EF4-FFF2-40B4-BE49-F238E27FC236}">
                <a16:creationId xmlns:a16="http://schemas.microsoft.com/office/drawing/2014/main" id="{2425AD12-DA1E-422E-84CE-771D725E4E9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1560" y="2338111"/>
            <a:ext cx="1640717" cy="1223701"/>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46">
            <a:extLst>
              <a:ext uri="{FF2B5EF4-FFF2-40B4-BE49-F238E27FC236}">
                <a16:creationId xmlns:a16="http://schemas.microsoft.com/office/drawing/2014/main" id="{32390721-EE3D-4724-A9B6-751D6EC5EA8F}"/>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Tree>
    <p:extLst>
      <p:ext uri="{BB962C8B-B14F-4D97-AF65-F5344CB8AC3E}">
        <p14:creationId xmlns:p14="http://schemas.microsoft.com/office/powerpoint/2010/main" val="121570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8" grpId="0"/>
      <p:bldP spid="19" grpId="0"/>
      <p:bldP spid="20" grpId="0"/>
      <p:bldP spid="11" grpId="0"/>
      <p:bldP spid="12" grpId="0"/>
      <p:bldP spid="1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2602278" cy="867128"/>
          </a:xfrm>
          <a:prstGeom prst="rect">
            <a:avLst/>
          </a:prstGeom>
        </p:spPr>
      </p:pic>
      <p:sp>
        <p:nvSpPr>
          <p:cNvPr id="4" name="Title 3"/>
          <p:cNvSpPr>
            <a:spLocks noGrp="1"/>
          </p:cNvSpPr>
          <p:nvPr>
            <p:ph type="title"/>
          </p:nvPr>
        </p:nvSpPr>
        <p:spPr>
          <a:xfrm>
            <a:off x="-1" y="296864"/>
            <a:ext cx="6188765" cy="707849"/>
          </a:xfrm>
        </p:spPr>
        <p:txBody>
          <a:bodyPr>
            <a:normAutofit/>
          </a:bodyPr>
          <a:lstStyle/>
          <a:p>
            <a:r>
              <a:rPr lang="en-GB" sz="3600" b="1" dirty="0" err="1">
                <a:solidFill>
                  <a:schemeClr val="bg1"/>
                </a:solidFill>
              </a:rPr>
              <a:t>Réponses</a:t>
            </a:r>
            <a:endParaRPr lang="en-GB" sz="3600" b="1" dirty="0">
              <a:solidFill>
                <a:schemeClr val="bg1"/>
              </a:solidFill>
            </a:endParaRPr>
          </a:p>
        </p:txBody>
      </p:sp>
      <p:sp>
        <p:nvSpPr>
          <p:cNvPr id="2" name="Rounded Rectangle 46">
            <a:extLst>
              <a:ext uri="{FF2B5EF4-FFF2-40B4-BE49-F238E27FC236}">
                <a16:creationId xmlns:a16="http://schemas.microsoft.com/office/drawing/2014/main" id="{32390721-EE3D-4724-A9B6-751D6EC5EA8F}"/>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21" name="TextBox 20">
            <a:extLst>
              <a:ext uri="{FF2B5EF4-FFF2-40B4-BE49-F238E27FC236}">
                <a16:creationId xmlns:a16="http://schemas.microsoft.com/office/drawing/2014/main" id="{FAE1A595-4C28-458F-BF0F-96A51AF413CC}"/>
              </a:ext>
            </a:extLst>
          </p:cNvPr>
          <p:cNvSpPr txBox="1"/>
          <p:nvPr/>
        </p:nvSpPr>
        <p:spPr>
          <a:xfrm>
            <a:off x="257947" y="2481982"/>
            <a:ext cx="9950763" cy="461665"/>
          </a:xfrm>
          <a:prstGeom prst="rect">
            <a:avLst/>
          </a:prstGeom>
          <a:noFill/>
        </p:spPr>
        <p:txBody>
          <a:bodyPr wrap="square" rtlCol="0">
            <a:spAutoFit/>
          </a:bodyPr>
          <a:lstStyle/>
          <a:p>
            <a:pPr lvl="0">
              <a:defRPr/>
            </a:pPr>
            <a:r>
              <a:rPr lang="en-US" sz="2400" b="1" dirty="0">
                <a:solidFill>
                  <a:srgbClr val="4472C4">
                    <a:lumMod val="50000"/>
                  </a:srgbClr>
                </a:solidFill>
              </a:rPr>
              <a:t>1. The poet is writing a funny poem for his brother, the doctor.</a:t>
            </a:r>
          </a:p>
        </p:txBody>
      </p:sp>
      <p:sp>
        <p:nvSpPr>
          <p:cNvPr id="22" name="TextBox 21">
            <a:extLst>
              <a:ext uri="{FF2B5EF4-FFF2-40B4-BE49-F238E27FC236}">
                <a16:creationId xmlns:a16="http://schemas.microsoft.com/office/drawing/2014/main" id="{C9736593-7163-4504-9A70-FCC616F6EE16}"/>
              </a:ext>
            </a:extLst>
          </p:cNvPr>
          <p:cNvSpPr txBox="1"/>
          <p:nvPr/>
        </p:nvSpPr>
        <p:spPr>
          <a:xfrm>
            <a:off x="273274" y="3776032"/>
            <a:ext cx="11087767" cy="461665"/>
          </a:xfrm>
          <a:prstGeom prst="rect">
            <a:avLst/>
          </a:prstGeom>
          <a:noFill/>
        </p:spPr>
        <p:txBody>
          <a:bodyPr wrap="square" rtlCol="0">
            <a:spAutoFit/>
          </a:bodyPr>
          <a:lstStyle/>
          <a:p>
            <a:pPr lvl="0">
              <a:defRPr/>
            </a:pPr>
            <a:r>
              <a:rPr lang="en-US" sz="2400" b="1" dirty="0">
                <a:solidFill>
                  <a:srgbClr val="4472C4">
                    <a:lumMod val="50000"/>
                  </a:srgbClr>
                </a:solidFill>
              </a:rPr>
              <a:t>2. </a:t>
            </a:r>
            <a:r>
              <a:rPr lang="en-GB" sz="2400" b="1" dirty="0">
                <a:solidFill>
                  <a:srgbClr val="4472C4">
                    <a:lumMod val="50000"/>
                  </a:srgbClr>
                </a:solidFill>
              </a:rPr>
              <a:t>A female child is doing a modern history project with her class.</a:t>
            </a:r>
            <a:endParaRPr lang="en-US" sz="2400" b="1" dirty="0">
              <a:solidFill>
                <a:srgbClr val="4472C4">
                  <a:lumMod val="50000"/>
                </a:srgbClr>
              </a:solidFill>
            </a:endParaRPr>
          </a:p>
        </p:txBody>
      </p:sp>
      <p:sp>
        <p:nvSpPr>
          <p:cNvPr id="23" name="TextBox 22">
            <a:extLst>
              <a:ext uri="{FF2B5EF4-FFF2-40B4-BE49-F238E27FC236}">
                <a16:creationId xmlns:a16="http://schemas.microsoft.com/office/drawing/2014/main" id="{64D2A9E9-EBF7-480E-932E-D9425006D1C5}"/>
              </a:ext>
            </a:extLst>
          </p:cNvPr>
          <p:cNvSpPr txBox="1"/>
          <p:nvPr/>
        </p:nvSpPr>
        <p:spPr>
          <a:xfrm>
            <a:off x="273274" y="5237824"/>
            <a:ext cx="10176233" cy="461665"/>
          </a:xfrm>
          <a:prstGeom prst="rect">
            <a:avLst/>
          </a:prstGeom>
          <a:noFill/>
        </p:spPr>
        <p:txBody>
          <a:bodyPr wrap="square" rtlCol="0">
            <a:spAutoFit/>
          </a:bodyPr>
          <a:lstStyle/>
          <a:p>
            <a:pPr lvl="0">
              <a:defRPr/>
            </a:pPr>
            <a:r>
              <a:rPr lang="en-US" sz="2400" b="1" dirty="0">
                <a:solidFill>
                  <a:srgbClr val="4472C4">
                    <a:lumMod val="50000"/>
                  </a:srgbClr>
                </a:solidFill>
              </a:rPr>
              <a:t>3 “Can I shut the window, sir?” asks the female pupil.</a:t>
            </a:r>
          </a:p>
        </p:txBody>
      </p:sp>
      <p:sp>
        <p:nvSpPr>
          <p:cNvPr id="24" name="TextBox 23">
            <a:extLst>
              <a:ext uri="{FF2B5EF4-FFF2-40B4-BE49-F238E27FC236}">
                <a16:creationId xmlns:a16="http://schemas.microsoft.com/office/drawing/2014/main" id="{A97FED2F-FC29-4AF5-8FAF-F4293751996A}"/>
              </a:ext>
            </a:extLst>
          </p:cNvPr>
          <p:cNvSpPr txBox="1"/>
          <p:nvPr/>
        </p:nvSpPr>
        <p:spPr>
          <a:xfrm>
            <a:off x="257947" y="1380725"/>
            <a:ext cx="29473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anglais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5" name="TextBox 24">
            <a:extLst>
              <a:ext uri="{FF2B5EF4-FFF2-40B4-BE49-F238E27FC236}">
                <a16:creationId xmlns:a16="http://schemas.microsoft.com/office/drawing/2014/main" id="{9E1148A3-251A-4FCB-A309-882606BF1C22}"/>
              </a:ext>
            </a:extLst>
          </p:cNvPr>
          <p:cNvSpPr txBox="1"/>
          <p:nvPr/>
        </p:nvSpPr>
        <p:spPr>
          <a:xfrm>
            <a:off x="257947" y="1998463"/>
            <a:ext cx="9950763" cy="461665"/>
          </a:xfrm>
          <a:prstGeom prst="rect">
            <a:avLst/>
          </a:prstGeom>
          <a:noFill/>
        </p:spPr>
        <p:txBody>
          <a:bodyPr wrap="square" rtlCol="0">
            <a:spAutoFit/>
          </a:bodyPr>
          <a:lstStyle/>
          <a:p>
            <a:pPr>
              <a:defRPr/>
            </a:pPr>
            <a:r>
              <a:rPr lang="en-US" sz="2400" dirty="0">
                <a:solidFill>
                  <a:srgbClr val="4472C4">
                    <a:lumMod val="50000"/>
                  </a:srgbClr>
                </a:solidFill>
              </a:rPr>
              <a:t>1. La </a:t>
            </a:r>
            <a:r>
              <a:rPr lang="en-US" sz="2400" dirty="0" err="1">
                <a:solidFill>
                  <a:srgbClr val="4472C4">
                    <a:lumMod val="50000"/>
                  </a:srgbClr>
                </a:solidFill>
              </a:rPr>
              <a:t>poète</a:t>
            </a:r>
            <a:r>
              <a:rPr lang="en-US" sz="2400" dirty="0">
                <a:solidFill>
                  <a:srgbClr val="4472C4">
                    <a:lumMod val="50000"/>
                  </a:srgbClr>
                </a:solidFill>
              </a:rPr>
              <a:t> </a:t>
            </a:r>
            <a:r>
              <a:rPr lang="en-US" sz="2400" dirty="0" err="1">
                <a:solidFill>
                  <a:srgbClr val="4472C4">
                    <a:lumMod val="50000"/>
                  </a:srgbClr>
                </a:solidFill>
              </a:rPr>
              <a:t>écrit</a:t>
            </a:r>
            <a:r>
              <a:rPr lang="en-US" sz="2400" dirty="0">
                <a:solidFill>
                  <a:srgbClr val="4472C4">
                    <a:lumMod val="50000"/>
                  </a:srgbClr>
                </a:solidFill>
              </a:rPr>
              <a:t> un </a:t>
            </a:r>
            <a:r>
              <a:rPr lang="en-US" sz="2400" dirty="0" err="1">
                <a:solidFill>
                  <a:srgbClr val="4472C4">
                    <a:lumMod val="50000"/>
                  </a:srgbClr>
                </a:solidFill>
              </a:rPr>
              <a:t>poème</a:t>
            </a:r>
            <a:r>
              <a:rPr lang="en-US" sz="2400" dirty="0">
                <a:solidFill>
                  <a:srgbClr val="4472C4">
                    <a:lumMod val="50000"/>
                  </a:srgbClr>
                </a:solidFill>
              </a:rPr>
              <a:t> </a:t>
            </a:r>
            <a:r>
              <a:rPr lang="en-US" sz="2400" dirty="0" err="1">
                <a:solidFill>
                  <a:srgbClr val="4472C4">
                    <a:lumMod val="50000"/>
                  </a:srgbClr>
                </a:solidFill>
              </a:rPr>
              <a:t>amusant</a:t>
            </a:r>
            <a:r>
              <a:rPr lang="en-US" sz="2400" dirty="0">
                <a:solidFill>
                  <a:srgbClr val="4472C4">
                    <a:lumMod val="50000"/>
                  </a:srgbClr>
                </a:solidFill>
              </a:rPr>
              <a:t> pour son frère, le </a:t>
            </a:r>
            <a:r>
              <a:rPr lang="en-US" sz="2400" dirty="0" err="1">
                <a:solidFill>
                  <a:srgbClr val="4472C4">
                    <a:lumMod val="50000"/>
                  </a:srgbClr>
                </a:solidFill>
              </a:rPr>
              <a:t>médecin</a:t>
            </a:r>
            <a:r>
              <a:rPr lang="en-US" sz="2400" dirty="0">
                <a:solidFill>
                  <a:srgbClr val="4472C4">
                    <a:lumMod val="50000"/>
                  </a:srgbClr>
                </a:solidFill>
              </a:rPr>
              <a:t>.</a:t>
            </a:r>
          </a:p>
        </p:txBody>
      </p:sp>
      <p:sp>
        <p:nvSpPr>
          <p:cNvPr id="26" name="TextBox 25">
            <a:extLst>
              <a:ext uri="{FF2B5EF4-FFF2-40B4-BE49-F238E27FC236}">
                <a16:creationId xmlns:a16="http://schemas.microsoft.com/office/drawing/2014/main" id="{B1240B09-BA21-4328-9DA6-A1B881F43FE1}"/>
              </a:ext>
            </a:extLst>
          </p:cNvPr>
          <p:cNvSpPr txBox="1"/>
          <p:nvPr/>
        </p:nvSpPr>
        <p:spPr>
          <a:xfrm>
            <a:off x="257946" y="3304363"/>
            <a:ext cx="11087767" cy="46166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4472C4">
                    <a:lumMod val="50000"/>
                  </a:srgbClr>
                </a:solidFill>
                <a:effectLst/>
                <a:uLnTx/>
                <a:uFillTx/>
              </a:rPr>
              <a:t>2. </a:t>
            </a:r>
            <a:r>
              <a:rPr kumimoji="0" lang="en-GB" sz="2400" b="0" i="0" u="none" strike="noStrike" kern="1200" cap="none" spc="0" normalizeH="0" baseline="0" noProof="0" dirty="0">
                <a:ln>
                  <a:noFill/>
                </a:ln>
                <a:solidFill>
                  <a:srgbClr val="4472C4">
                    <a:lumMod val="50000"/>
                  </a:srgbClr>
                </a:solidFill>
                <a:effectLst/>
                <a:uLnTx/>
                <a:uFillTx/>
              </a:rPr>
              <a:t>Une enfant</a:t>
            </a:r>
            <a:r>
              <a:rPr kumimoji="0" lang="en-GB" sz="2400" b="0" i="0" u="none" strike="noStrike" kern="1200" cap="none" spc="0" normalizeH="0" noProof="0" dirty="0">
                <a:ln>
                  <a:noFill/>
                </a:ln>
                <a:solidFill>
                  <a:srgbClr val="4472C4">
                    <a:lumMod val="50000"/>
                  </a:srgbClr>
                </a:solidFill>
                <a:effectLst/>
                <a:uLnTx/>
                <a:uFillTx/>
              </a:rPr>
              <a:t> </a:t>
            </a:r>
            <a:r>
              <a:rPr kumimoji="0" lang="en-US" sz="2400" b="0" i="0" u="none" strike="noStrike" kern="1200" cap="none" spc="0" normalizeH="0" baseline="0" noProof="0" dirty="0">
                <a:ln>
                  <a:noFill/>
                </a:ln>
                <a:solidFill>
                  <a:srgbClr val="4472C4">
                    <a:lumMod val="50000"/>
                  </a:srgbClr>
                </a:solidFill>
                <a:effectLst/>
                <a:uLnTx/>
                <a:uFillTx/>
              </a:rPr>
              <a:t>fait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projet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d’histoire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moderne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avec</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sa</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classe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DDB2A40A-640D-494B-B1F4-D40336F6A1D0}"/>
              </a:ext>
            </a:extLst>
          </p:cNvPr>
          <p:cNvSpPr txBox="1"/>
          <p:nvPr/>
        </p:nvSpPr>
        <p:spPr>
          <a:xfrm>
            <a:off x="273274" y="4776159"/>
            <a:ext cx="10176233" cy="461665"/>
          </a:xfrm>
          <a:prstGeom prst="rect">
            <a:avLst/>
          </a:prstGeom>
          <a:noFill/>
        </p:spPr>
        <p:txBody>
          <a:bodyPr wrap="square" rtlCol="0">
            <a:spAutoFit/>
          </a:bodyPr>
          <a:lstStyle/>
          <a:p>
            <a:pPr lvl="0">
              <a:defRPr/>
            </a:pPr>
            <a:r>
              <a:rPr lang="en-US" sz="2400" dirty="0">
                <a:solidFill>
                  <a:srgbClr val="4472C4">
                    <a:lumMod val="50000"/>
                  </a:srgbClr>
                </a:solidFill>
              </a:rPr>
              <a:t>3. « Je </a:t>
            </a:r>
            <a:r>
              <a:rPr lang="en-US" sz="2400" dirty="0" err="1">
                <a:solidFill>
                  <a:srgbClr val="4472C4">
                    <a:lumMod val="50000"/>
                  </a:srgbClr>
                </a:solidFill>
              </a:rPr>
              <a:t>peux</a:t>
            </a:r>
            <a:r>
              <a:rPr lang="en-US" sz="2400" dirty="0">
                <a:solidFill>
                  <a:srgbClr val="4472C4">
                    <a:lumMod val="50000"/>
                  </a:srgbClr>
                </a:solidFill>
              </a:rPr>
              <a:t> </a:t>
            </a:r>
            <a:r>
              <a:rPr lang="en-US" sz="2400" dirty="0" err="1">
                <a:solidFill>
                  <a:srgbClr val="4472C4">
                    <a:lumMod val="50000"/>
                  </a:srgbClr>
                </a:solidFill>
              </a:rPr>
              <a:t>fermer</a:t>
            </a:r>
            <a:r>
              <a:rPr lang="en-US" sz="2400" dirty="0">
                <a:solidFill>
                  <a:srgbClr val="4472C4">
                    <a:lumMod val="50000"/>
                  </a:srgbClr>
                </a:solidFill>
              </a:rPr>
              <a:t> la </a:t>
            </a:r>
            <a:r>
              <a:rPr lang="en-US" sz="2400" dirty="0" err="1">
                <a:solidFill>
                  <a:srgbClr val="4472C4">
                    <a:lumMod val="50000"/>
                  </a:srgbClr>
                </a:solidFill>
              </a:rPr>
              <a:t>fenêtre</a:t>
            </a:r>
            <a:r>
              <a:rPr lang="en-US" sz="2400" dirty="0">
                <a:solidFill>
                  <a:srgbClr val="4472C4">
                    <a:lumMod val="50000"/>
                  </a:srgbClr>
                </a:solidFill>
              </a:rPr>
              <a:t> monsieur ? » </a:t>
            </a:r>
            <a:r>
              <a:rPr lang="en-US" sz="2400" dirty="0" err="1">
                <a:solidFill>
                  <a:srgbClr val="4472C4">
                    <a:lumMod val="50000"/>
                  </a:srgbClr>
                </a:solidFill>
              </a:rPr>
              <a:t>demande</a:t>
            </a:r>
            <a:r>
              <a:rPr lang="en-US" sz="2400" dirty="0">
                <a:solidFill>
                  <a:srgbClr val="4472C4">
                    <a:lumMod val="50000"/>
                  </a:srgbClr>
                </a:solidFill>
              </a:rPr>
              <a:t> </a:t>
            </a:r>
            <a:r>
              <a:rPr lang="en-US" sz="2400" dirty="0" err="1">
                <a:solidFill>
                  <a:srgbClr val="4472C4">
                    <a:lumMod val="50000"/>
                  </a:srgbClr>
                </a:solidFill>
              </a:rPr>
              <a:t>une</a:t>
            </a:r>
            <a:r>
              <a:rPr lang="en-US" sz="2400" dirty="0">
                <a:solidFill>
                  <a:srgbClr val="4472C4">
                    <a:lumMod val="50000"/>
                  </a:srgbClr>
                </a:solidFill>
              </a:rPr>
              <a:t> </a:t>
            </a:r>
            <a:r>
              <a:rPr lang="en-US" sz="2400" dirty="0" err="1">
                <a:solidFill>
                  <a:srgbClr val="4472C4">
                    <a:lumMod val="50000"/>
                  </a:srgbClr>
                </a:solidFill>
              </a:rPr>
              <a:t>élève</a:t>
            </a:r>
            <a:r>
              <a:rPr lang="en-US" sz="2400" dirty="0">
                <a:solidFill>
                  <a:srgbClr val="4472C4">
                    <a:lumMod val="50000"/>
                  </a:srgbClr>
                </a:solidFill>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09141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10927711" cy="1062010"/>
          </a:xfrm>
        </p:spPr>
        <p:txBody>
          <a:bodyPr>
            <a:normAutofit fontScale="90000"/>
          </a:bodyPr>
          <a:lstStyle/>
          <a:p>
            <a:pPr algn="l"/>
            <a:r>
              <a:rPr lang="en-GB" sz="3800" b="1" dirty="0">
                <a:solidFill>
                  <a:prstClr val="white"/>
                </a:solidFill>
              </a:rPr>
              <a:t>Saying what you do or did in a typical day</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8341968" cy="886062"/>
          </a:xfrm>
        </p:spPr>
        <p:txBody>
          <a:bodyPr>
            <a:noAutofit/>
          </a:bodyPr>
          <a:lstStyle/>
          <a:p>
            <a:pPr algn="l"/>
            <a:r>
              <a:rPr lang="en-GB" sz="2800" dirty="0">
                <a:solidFill>
                  <a:prstClr val="white"/>
                </a:solidFill>
              </a:rPr>
              <a:t>Revisit a range of Y8 grammar features</a:t>
            </a:r>
          </a:p>
          <a:p>
            <a:pPr algn="l"/>
            <a:r>
              <a:rPr lang="en-GB" sz="2800" dirty="0">
                <a:solidFill>
                  <a:prstClr val="white"/>
                </a:solidFill>
              </a:rPr>
              <a:t>Y8 SSCs [revisited]</a:t>
            </a: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2.1 - Week 3 - Lesson 34</a:t>
            </a: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49006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Catherine Morris / Natalie Finlayson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Chloé</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17/03/21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1549964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F55C5B-6E69-D74E-9BE5-8088EB3228DB}"/>
              </a:ext>
            </a:extLst>
          </p:cNvPr>
          <p:cNvSpPr txBox="1"/>
          <p:nvPr/>
        </p:nvSpPr>
        <p:spPr>
          <a:xfrm>
            <a:off x="156675" y="1209808"/>
            <a:ext cx="11878650" cy="430887"/>
          </a:xfrm>
          <a:prstGeom prst="rect">
            <a:avLst/>
          </a:prstGeom>
          <a:noFill/>
        </p:spPr>
        <p:txBody>
          <a:bodyPr wrap="square" rtlCol="0">
            <a:spAutoFit/>
          </a:bodyPr>
          <a:lstStyle/>
          <a:p>
            <a:r>
              <a:rPr lang="en-US" sz="2200" dirty="0">
                <a:solidFill>
                  <a:srgbClr val="4472C4">
                    <a:lumMod val="50000"/>
                  </a:srgbClr>
                </a:solidFill>
              </a:rPr>
              <a:t>Remember – we use </a:t>
            </a:r>
            <a:r>
              <a:rPr lang="en-US" sz="2200" b="1" dirty="0">
                <a:solidFill>
                  <a:srgbClr val="4472C4">
                    <a:lumMod val="50000"/>
                  </a:srgbClr>
                </a:solidFill>
              </a:rPr>
              <a:t>un</a:t>
            </a:r>
            <a:r>
              <a:rPr lang="en-US" sz="2200" dirty="0">
                <a:solidFill>
                  <a:srgbClr val="4472C4">
                    <a:lumMod val="50000"/>
                  </a:srgbClr>
                </a:solidFill>
              </a:rPr>
              <a:t>/</a:t>
            </a:r>
            <a:r>
              <a:rPr lang="en-US" sz="2200" b="1" dirty="0" err="1">
                <a:solidFill>
                  <a:srgbClr val="4472C4">
                    <a:lumMod val="50000"/>
                  </a:srgbClr>
                </a:solidFill>
              </a:rPr>
              <a:t>une</a:t>
            </a:r>
            <a:r>
              <a:rPr lang="en-US" sz="2200" b="1" dirty="0">
                <a:solidFill>
                  <a:srgbClr val="4472C4">
                    <a:lumMod val="50000"/>
                  </a:srgbClr>
                </a:solidFill>
              </a:rPr>
              <a:t> </a:t>
            </a:r>
            <a:r>
              <a:rPr lang="en-US" sz="2200" dirty="0">
                <a:solidFill>
                  <a:srgbClr val="4472C4">
                    <a:lumMod val="50000"/>
                  </a:srgbClr>
                </a:solidFill>
              </a:rPr>
              <a:t>(the </a:t>
            </a:r>
            <a:r>
              <a:rPr lang="en-US" sz="2200" b="1" dirty="0">
                <a:solidFill>
                  <a:srgbClr val="4472C4">
                    <a:lumMod val="50000"/>
                  </a:srgbClr>
                </a:solidFill>
              </a:rPr>
              <a:t>indefinite article</a:t>
            </a:r>
            <a:r>
              <a:rPr lang="en-US" sz="2200" dirty="0">
                <a:solidFill>
                  <a:srgbClr val="4472C4">
                    <a:lumMod val="50000"/>
                  </a:srgbClr>
                </a:solidFill>
              </a:rPr>
              <a:t>) to talk about ‘whole’ things:</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6595353" cy="707849"/>
          </a:xfrm>
        </p:spPr>
        <p:txBody>
          <a:bodyPr>
            <a:normAutofit/>
          </a:bodyPr>
          <a:lstStyle/>
          <a:p>
            <a:r>
              <a:rPr lang="en-GB" sz="2800" b="1">
                <a:solidFill>
                  <a:schemeClr val="bg1"/>
                </a:solidFill>
              </a:rPr>
              <a:t>The partitive article – recap [1]</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defRPr/>
            </a:pPr>
            <a:r>
              <a:rPr lang="en-GB" sz="2000" b="1" dirty="0" err="1">
                <a:solidFill>
                  <a:prstClr val="white"/>
                </a:solidFill>
              </a:rPr>
              <a:t>grammaire</a:t>
            </a:r>
            <a:endParaRPr lang="en-GB" sz="2000" b="1" dirty="0">
              <a:solidFill>
                <a:prstClr val="white"/>
              </a:solidFill>
            </a:endParaRPr>
          </a:p>
        </p:txBody>
      </p:sp>
      <p:sp>
        <p:nvSpPr>
          <p:cNvPr id="17" name="TextBox 16">
            <a:extLst>
              <a:ext uri="{FF2B5EF4-FFF2-40B4-BE49-F238E27FC236}">
                <a16:creationId xmlns:a16="http://schemas.microsoft.com/office/drawing/2014/main" id="{AB88FCEF-E1F5-4A74-AA0D-92FC991AF6A7}"/>
              </a:ext>
            </a:extLst>
          </p:cNvPr>
          <p:cNvSpPr txBox="1"/>
          <p:nvPr/>
        </p:nvSpPr>
        <p:spPr>
          <a:xfrm>
            <a:off x="175020" y="2067801"/>
            <a:ext cx="1772313" cy="430887"/>
          </a:xfrm>
          <a:prstGeom prst="rect">
            <a:avLst/>
          </a:prstGeom>
          <a:noFill/>
        </p:spPr>
        <p:txBody>
          <a:bodyPr wrap="square">
            <a:spAutoFit/>
          </a:bodyPr>
          <a:lstStyle/>
          <a:p>
            <a:r>
              <a:rPr lang="en-US" sz="2200" b="1">
                <a:solidFill>
                  <a:srgbClr val="4472C4">
                    <a:lumMod val="50000"/>
                  </a:srgbClr>
                </a:solidFill>
              </a:rPr>
              <a:t>un poisson</a:t>
            </a:r>
            <a:endParaRPr lang="fr-FR" dirty="0"/>
          </a:p>
        </p:txBody>
      </p:sp>
      <p:sp>
        <p:nvSpPr>
          <p:cNvPr id="21" name="TextBox 20">
            <a:extLst>
              <a:ext uri="{FF2B5EF4-FFF2-40B4-BE49-F238E27FC236}">
                <a16:creationId xmlns:a16="http://schemas.microsoft.com/office/drawing/2014/main" id="{B1BF087C-3A63-44F5-9EE9-B0835F52FD42}"/>
              </a:ext>
            </a:extLst>
          </p:cNvPr>
          <p:cNvSpPr txBox="1"/>
          <p:nvPr/>
        </p:nvSpPr>
        <p:spPr>
          <a:xfrm>
            <a:off x="175020" y="1623576"/>
            <a:ext cx="2078525" cy="430887"/>
          </a:xfrm>
          <a:prstGeom prst="rect">
            <a:avLst/>
          </a:prstGeom>
          <a:noFill/>
        </p:spPr>
        <p:txBody>
          <a:bodyPr wrap="square">
            <a:spAutoFit/>
          </a:bodyPr>
          <a:lstStyle/>
          <a:p>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 buying…</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lang="fr-FR" dirty="0"/>
          </a:p>
        </p:txBody>
      </p:sp>
      <p:pic>
        <p:nvPicPr>
          <p:cNvPr id="26" name="Picture 25">
            <a:extLst>
              <a:ext uri="{FF2B5EF4-FFF2-40B4-BE49-F238E27FC236}">
                <a16:creationId xmlns:a16="http://schemas.microsoft.com/office/drawing/2014/main" id="{66C27222-A53F-42C7-91EF-37A4EDA880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0173" y="1810638"/>
            <a:ext cx="1080000" cy="307350"/>
          </a:xfrm>
          <a:prstGeom prst="rect">
            <a:avLst/>
          </a:prstGeom>
        </p:spPr>
      </p:pic>
      <p:sp>
        <p:nvSpPr>
          <p:cNvPr id="28" name="TextBox 27">
            <a:extLst>
              <a:ext uri="{FF2B5EF4-FFF2-40B4-BE49-F238E27FC236}">
                <a16:creationId xmlns:a16="http://schemas.microsoft.com/office/drawing/2014/main" id="{653F7B2E-7FE7-44D8-AAC8-C7B481CA16C0}"/>
              </a:ext>
            </a:extLst>
          </p:cNvPr>
          <p:cNvSpPr txBox="1"/>
          <p:nvPr/>
        </p:nvSpPr>
        <p:spPr>
          <a:xfrm>
            <a:off x="156675" y="2550609"/>
            <a:ext cx="850106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15076"/>
                </a:solidFill>
                <a:effectLst/>
                <a:uLnTx/>
                <a:uFillTx/>
                <a:latin typeface="Century Gothic" panose="020F0302020204030204"/>
                <a:ea typeface="+mn-ea"/>
                <a:cs typeface="+mn-cs"/>
              </a:rPr>
              <a:t>However, </a:t>
            </a: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uncountable</a:t>
            </a:r>
            <a:r>
              <a:rPr kumimoji="0" lang="en-US" sz="2200" b="0"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nouns</a:t>
            </a:r>
            <a:r>
              <a:rPr kumimoji="0" lang="en-US" sz="2200" b="0" i="0" u="none" strike="noStrike" kern="1200" cap="none" spc="0" normalizeH="0" baseline="0" noProof="0" dirty="0">
                <a:ln>
                  <a:noFill/>
                </a:ln>
                <a:solidFill>
                  <a:srgbClr val="E65D00"/>
                </a:solidFill>
                <a:effectLst/>
                <a:uLnTx/>
                <a:uFillTx/>
                <a:latin typeface="Century Gothic" panose="020F0302020204030204"/>
                <a:ea typeface="+mn-ea"/>
                <a:cs typeface="+mn-cs"/>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take the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partitive article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94B51075-E240-4D40-9F88-B6F420BBA6EF}"/>
              </a:ext>
            </a:extLst>
          </p:cNvPr>
          <p:cNvSpPr txBox="1"/>
          <p:nvPr/>
        </p:nvSpPr>
        <p:spPr>
          <a:xfrm>
            <a:off x="156675" y="3393932"/>
            <a:ext cx="179065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J’achète</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4" name="TextBox 33">
            <a:extLst>
              <a:ext uri="{FF2B5EF4-FFF2-40B4-BE49-F238E27FC236}">
                <a16:creationId xmlns:a16="http://schemas.microsoft.com/office/drawing/2014/main" id="{DE9DFA7A-2CBE-4FAA-8A0A-89FD6766262F}"/>
              </a:ext>
            </a:extLst>
          </p:cNvPr>
          <p:cNvSpPr txBox="1"/>
          <p:nvPr/>
        </p:nvSpPr>
        <p:spPr>
          <a:xfrm>
            <a:off x="156675" y="2985790"/>
            <a:ext cx="201039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I’m buying…</a:t>
            </a:r>
          </a:p>
        </p:txBody>
      </p:sp>
      <p:sp>
        <p:nvSpPr>
          <p:cNvPr id="41" name="TextBox 40">
            <a:extLst>
              <a:ext uri="{FF2B5EF4-FFF2-40B4-BE49-F238E27FC236}">
                <a16:creationId xmlns:a16="http://schemas.microsoft.com/office/drawing/2014/main" id="{2786314A-9C88-42D7-AE1F-AB8205AC733D}"/>
              </a:ext>
            </a:extLst>
          </p:cNvPr>
          <p:cNvSpPr txBox="1"/>
          <p:nvPr/>
        </p:nvSpPr>
        <p:spPr>
          <a:xfrm>
            <a:off x="156675" y="3905376"/>
            <a:ext cx="981731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partitive article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changes to </a:t>
            </a: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de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after an expression of quantity:</a:t>
            </a:r>
          </a:p>
        </p:txBody>
      </p:sp>
      <p:sp>
        <p:nvSpPr>
          <p:cNvPr id="45" name="TextBox 44">
            <a:extLst>
              <a:ext uri="{FF2B5EF4-FFF2-40B4-BE49-F238E27FC236}">
                <a16:creationId xmlns:a16="http://schemas.microsoft.com/office/drawing/2014/main" id="{98539F40-BA45-45C9-A2E5-625C4ED6D1EB}"/>
              </a:ext>
            </a:extLst>
          </p:cNvPr>
          <p:cNvSpPr txBox="1"/>
          <p:nvPr/>
        </p:nvSpPr>
        <p:spPr>
          <a:xfrm>
            <a:off x="1029888" y="4543940"/>
            <a:ext cx="2087294" cy="430887"/>
          </a:xfrm>
          <a:prstGeom prst="rect">
            <a:avLst/>
          </a:prstGeom>
          <a:noFill/>
        </p:spPr>
        <p:txBody>
          <a:bodyPr wrap="square">
            <a:spAutoFit/>
          </a:bodyPr>
          <a:lstStyle/>
          <a:p>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peu</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de</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lait</a:t>
            </a:r>
            <a:endParaRPr lang="fr-FR" dirty="0"/>
          </a:p>
        </p:txBody>
      </p:sp>
      <p:sp>
        <p:nvSpPr>
          <p:cNvPr id="49" name="TextBox 48">
            <a:extLst>
              <a:ext uri="{FF2B5EF4-FFF2-40B4-BE49-F238E27FC236}">
                <a16:creationId xmlns:a16="http://schemas.microsoft.com/office/drawing/2014/main" id="{C2FC872A-A4B4-43D9-8226-36D948CF2D2C}"/>
              </a:ext>
            </a:extLst>
          </p:cNvPr>
          <p:cNvSpPr txBox="1"/>
          <p:nvPr/>
        </p:nvSpPr>
        <p:spPr>
          <a:xfrm>
            <a:off x="1029888" y="4239984"/>
            <a:ext cx="1973790" cy="430887"/>
          </a:xfrm>
          <a:prstGeom prst="rect">
            <a:avLst/>
          </a:prstGeom>
          <a:noFill/>
        </p:spPr>
        <p:txBody>
          <a:bodyPr wrap="square">
            <a:spAutoFit/>
          </a:bodyPr>
          <a:lstStyle/>
          <a:p>
            <a:r>
              <a:rPr lang="en-US" sz="2200" i="1" dirty="0">
                <a:solidFill>
                  <a:srgbClr val="4472C4">
                    <a:lumMod val="50000"/>
                  </a:srgbClr>
                </a:solidFill>
                <a:latin typeface="Century Gothic" panose="020F0302020204030204"/>
              </a:rPr>
              <a:t>a l</a:t>
            </a:r>
            <a:r>
              <a:rPr kumimoji="0" lang="en-US" sz="22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ittle</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milk</a:t>
            </a:r>
            <a:endParaRPr lang="fr-FR" dirty="0"/>
          </a:p>
        </p:txBody>
      </p:sp>
      <p:pic>
        <p:nvPicPr>
          <p:cNvPr id="50" name="Picture 4" descr="Drop Clip art Vector graphics Image Cartoon - cartoon cry png ...">
            <a:extLst>
              <a:ext uri="{FF2B5EF4-FFF2-40B4-BE49-F238E27FC236}">
                <a16:creationId xmlns:a16="http://schemas.microsoft.com/office/drawing/2014/main" id="{6CC2AE5B-063B-430D-AB94-3A95052911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732" y="4272281"/>
            <a:ext cx="720000" cy="720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transparent meat clipart - Clip Art Library">
            <a:extLst>
              <a:ext uri="{FF2B5EF4-FFF2-40B4-BE49-F238E27FC236}">
                <a16:creationId xmlns:a16="http://schemas.microsoft.com/office/drawing/2014/main" id="{D308E527-0484-4828-B024-09DB312EE48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18612" y="4431641"/>
            <a:ext cx="726432" cy="360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descr="clip art cup of water transparent background - Clip Art Library">
            <a:extLst>
              <a:ext uri="{FF2B5EF4-FFF2-40B4-BE49-F238E27FC236}">
                <a16:creationId xmlns:a16="http://schemas.microsoft.com/office/drawing/2014/main" id="{B651090E-907A-451A-A8A7-F1D148ACCE6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33937" y="4340919"/>
            <a:ext cx="454385" cy="538530"/>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96B01FAE-3138-43DB-8C24-E2E9F9A8A7EA}"/>
              </a:ext>
            </a:extLst>
          </p:cNvPr>
          <p:cNvSpPr txBox="1"/>
          <p:nvPr/>
        </p:nvSpPr>
        <p:spPr>
          <a:xfrm>
            <a:off x="156675" y="5093216"/>
            <a:ext cx="9631573"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203864"/>
                </a:solidFill>
                <a:effectLst/>
                <a:uLnTx/>
                <a:uFillTx/>
                <a:latin typeface="Century Gothic" panose="020F0302020204030204"/>
                <a:ea typeface="+mn-ea"/>
                <a:cs typeface="+mn-cs"/>
              </a:rPr>
              <a:t>partitive article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also changes to </a:t>
            </a: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de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negative sentences:</a:t>
            </a:r>
          </a:p>
        </p:txBody>
      </p:sp>
      <p:sp>
        <p:nvSpPr>
          <p:cNvPr id="60" name="TextBox 59">
            <a:extLst>
              <a:ext uri="{FF2B5EF4-FFF2-40B4-BE49-F238E27FC236}">
                <a16:creationId xmlns:a16="http://schemas.microsoft.com/office/drawing/2014/main" id="{6B1F8BD5-EC4C-448B-AEC2-AAC9EC5446F1}"/>
              </a:ext>
            </a:extLst>
          </p:cNvPr>
          <p:cNvSpPr txBox="1"/>
          <p:nvPr/>
        </p:nvSpPr>
        <p:spPr>
          <a:xfrm>
            <a:off x="3612258" y="5800521"/>
            <a:ext cx="7896224" cy="430887"/>
          </a:xfrm>
          <a:prstGeom prst="rect">
            <a:avLst/>
          </a:prstGeom>
          <a:noFill/>
        </p:spPr>
        <p:txBody>
          <a:bodyPr wrap="square">
            <a:spAutoFit/>
          </a:bodyPr>
          <a:lstStyle/>
          <a:p>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n’y</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pas </a:t>
            </a: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de</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lait dans le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thé</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lang="fr-FR" dirty="0"/>
          </a:p>
        </p:txBody>
      </p:sp>
      <p:sp>
        <p:nvSpPr>
          <p:cNvPr id="64" name="TextBox 63">
            <a:extLst>
              <a:ext uri="{FF2B5EF4-FFF2-40B4-BE49-F238E27FC236}">
                <a16:creationId xmlns:a16="http://schemas.microsoft.com/office/drawing/2014/main" id="{FD7EEA0B-01D9-49E4-BA91-CEC778388462}"/>
              </a:ext>
            </a:extLst>
          </p:cNvPr>
          <p:cNvSpPr txBox="1"/>
          <p:nvPr/>
        </p:nvSpPr>
        <p:spPr>
          <a:xfrm>
            <a:off x="3612258" y="5470488"/>
            <a:ext cx="7896224" cy="430887"/>
          </a:xfrm>
          <a:prstGeom prst="rect">
            <a:avLst/>
          </a:prstGeom>
          <a:noFill/>
        </p:spPr>
        <p:txBody>
          <a:bodyPr wrap="square">
            <a:spAutoFit/>
          </a:bodyPr>
          <a:lstStyle/>
          <a:p>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There isn’t </a:t>
            </a:r>
            <a:r>
              <a:rPr kumimoji="0" lang="en-US" sz="22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any</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milk in the tea.</a:t>
            </a:r>
            <a:endParaRPr lang="fr-FR" dirty="0"/>
          </a:p>
        </p:txBody>
      </p:sp>
      <p:pic>
        <p:nvPicPr>
          <p:cNvPr id="8194" name="Picture 2" descr="Drink, Coffee, Tea, Cup, Beverage, Hot Drink">
            <a:extLst>
              <a:ext uri="{FF2B5EF4-FFF2-40B4-BE49-F238E27FC236}">
                <a16:creationId xmlns:a16="http://schemas.microsoft.com/office/drawing/2014/main" id="{D8906914-F270-49B0-A0DB-96E35F593E9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76423" y="5153515"/>
            <a:ext cx="807499" cy="106483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uit, Collection, Apple, Organic, Orange, Vegetarian">
            <a:extLst>
              <a:ext uri="{FF2B5EF4-FFF2-40B4-BE49-F238E27FC236}">
                <a16:creationId xmlns:a16="http://schemas.microsoft.com/office/drawing/2014/main" id="{92499D7B-EA91-48CD-9785-E7C84E739252}"/>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556" b="70139" l="15139" r="83056">
                        <a14:foregroundMark x1="58194" y1="6111" x2="57500" y2="11944"/>
                        <a14:foregroundMark x1="72222" y1="60833" x2="77917" y2="65000"/>
                        <a14:foregroundMark x1="77917" y1="65000" x2="84306" y2="61944"/>
                        <a14:foregroundMark x1="84306" y1="61944" x2="84306" y2="54722"/>
                        <a14:foregroundMark x1="84306" y1="54722" x2="80139" y2="47917"/>
                        <a14:foregroundMark x1="80139" y1="47917" x2="74167" y2="52222"/>
                        <a14:foregroundMark x1="74167" y1="52222" x2="73611" y2="54028"/>
                        <a14:foregroundMark x1="78333" y1="52639" x2="73194" y2="57778"/>
                        <a14:foregroundMark x1="73194" y1="57778" x2="80139" y2="61944"/>
                        <a14:foregroundMark x1="80139" y1="61944" x2="83056" y2="55556"/>
                        <a14:foregroundMark x1="83056" y1="55556" x2="76389" y2="53333"/>
                        <a14:foregroundMark x1="79028" y1="40972" x2="76667" y2="45833"/>
                        <a14:foregroundMark x1="58194" y1="65000" x2="63056" y2="65694"/>
                        <a14:foregroundMark x1="57222" y1="69028" x2="48889" y2="70139"/>
                        <a14:foregroundMark x1="48889" y1="70139" x2="47639" y2="63889"/>
                        <a14:foregroundMark x1="20556" y1="54028" x2="15833" y2="59167"/>
                        <a14:foregroundMark x1="15833" y1="59167" x2="18611" y2="65694"/>
                        <a14:foregroundMark x1="18611" y1="65694" x2="22361" y2="66389"/>
                        <a14:foregroundMark x1="15833" y1="55694" x2="15139" y2="62917"/>
                        <a14:foregroundMark x1="15139" y1="62917" x2="15417" y2="63194"/>
                        <a14:foregroundMark x1="26806" y1="60556" x2="30972" y2="66944"/>
                        <a14:foregroundMark x1="30972" y1="66944" x2="37917" y2="66250"/>
                        <a14:foregroundMark x1="37917" y1="66250" x2="38750" y2="63611"/>
                        <a14:foregroundMark x1="40139" y1="59444" x2="34722" y2="54167"/>
                        <a14:foregroundMark x1="34722" y1="54167" x2="27639" y2="57778"/>
                        <a14:foregroundMark x1="27639" y1="57778" x2="26111" y2="59861"/>
                        <a14:foregroundMark x1="50694" y1="62500" x2="57917" y2="60278"/>
                        <a14:foregroundMark x1="57917" y1="60278" x2="65556" y2="47222"/>
                        <a14:foregroundMark x1="65556" y1="47222" x2="64722" y2="53056"/>
                        <a14:foregroundMark x1="41806" y1="69722" x2="46528" y2="69722"/>
                      </a14:backgroundRemoval>
                    </a14:imgEffect>
                  </a14:imgLayer>
                </a14:imgProps>
              </a:ext>
              <a:ext uri="{28A0092B-C50C-407E-A947-70E740481C1C}">
                <a14:useLocalDpi xmlns:a14="http://schemas.microsoft.com/office/drawing/2010/main" val="0"/>
              </a:ext>
            </a:extLst>
          </a:blip>
          <a:srcRect l="13371" t="3643" r="15356" b="25449"/>
          <a:stretch/>
        </p:blipFill>
        <p:spPr bwMode="auto">
          <a:xfrm>
            <a:off x="2880116" y="2913311"/>
            <a:ext cx="989145" cy="9840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ce, Ice Cream, Dessert, Summer, Treat, Vanilla, Cone">
            <a:extLst>
              <a:ext uri="{FF2B5EF4-FFF2-40B4-BE49-F238E27FC236}">
                <a16:creationId xmlns:a16="http://schemas.microsoft.com/office/drawing/2014/main" id="{34FBA873-D363-4C38-A27D-3155C783B85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49611" y="2952624"/>
            <a:ext cx="510759" cy="102151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BF1DF88-DA89-4E2A-A2EF-354AFD3FF442}"/>
              </a:ext>
            </a:extLst>
          </p:cNvPr>
          <p:cNvSpPr txBox="1"/>
          <p:nvPr/>
        </p:nvSpPr>
        <p:spPr>
          <a:xfrm>
            <a:off x="3918612" y="1622416"/>
            <a:ext cx="972212" cy="430887"/>
          </a:xfrm>
          <a:prstGeom prst="rect">
            <a:avLst/>
          </a:prstGeom>
          <a:noFill/>
        </p:spPr>
        <p:txBody>
          <a:bodyPr wrap="square">
            <a:spAutoFit/>
          </a:bodyPr>
          <a:lstStyle/>
          <a:p>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fish</a:t>
            </a:r>
            <a:endParaRPr lang="fr-FR" dirty="0"/>
          </a:p>
        </p:txBody>
      </p:sp>
      <p:sp>
        <p:nvSpPr>
          <p:cNvPr id="33" name="TextBox 32">
            <a:extLst>
              <a:ext uri="{FF2B5EF4-FFF2-40B4-BE49-F238E27FC236}">
                <a16:creationId xmlns:a16="http://schemas.microsoft.com/office/drawing/2014/main" id="{0A6773A6-3C36-4ABF-9EFB-54CC295FAC41}"/>
              </a:ext>
            </a:extLst>
          </p:cNvPr>
          <p:cNvSpPr txBox="1"/>
          <p:nvPr/>
        </p:nvSpPr>
        <p:spPr>
          <a:xfrm>
            <a:off x="3918612" y="2061910"/>
            <a:ext cx="1698644" cy="430887"/>
          </a:xfrm>
          <a:prstGeom prst="rect">
            <a:avLst/>
          </a:prstGeom>
          <a:noFill/>
        </p:spPr>
        <p:txBody>
          <a:bodyPr wrap="square">
            <a:spAutoFit/>
          </a:bodyPr>
          <a:lstStyle/>
          <a:p>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poisson</a:t>
            </a:r>
            <a:endParaRPr lang="fr-FR" dirty="0"/>
          </a:p>
        </p:txBody>
      </p:sp>
      <p:sp>
        <p:nvSpPr>
          <p:cNvPr id="10" name="TextBox 9">
            <a:extLst>
              <a:ext uri="{FF2B5EF4-FFF2-40B4-BE49-F238E27FC236}">
                <a16:creationId xmlns:a16="http://schemas.microsoft.com/office/drawing/2014/main" id="{E9DF592C-7D9C-4405-BB13-40C817B92352}"/>
              </a:ext>
            </a:extLst>
          </p:cNvPr>
          <p:cNvSpPr txBox="1"/>
          <p:nvPr/>
        </p:nvSpPr>
        <p:spPr>
          <a:xfrm>
            <a:off x="3824423" y="2985789"/>
            <a:ext cx="156783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 </a:t>
            </a:r>
            <a:r>
              <a:rPr lang="en-US" sz="2200" i="1" dirty="0">
                <a:solidFill>
                  <a:srgbClr val="4472C4">
                    <a:lumMod val="50000"/>
                  </a:srgbClr>
                </a:solidFill>
                <a:latin typeface="Century Gothic" panose="020F0302020204030204"/>
              </a:rPr>
              <a:t>fruit</a:t>
            </a:r>
            <a:endPar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B314A10C-CFC9-4D3A-8262-819AE806F451}"/>
              </a:ext>
            </a:extLst>
          </p:cNvPr>
          <p:cNvSpPr txBox="1"/>
          <p:nvPr/>
        </p:nvSpPr>
        <p:spPr>
          <a:xfrm>
            <a:off x="7453865" y="2985789"/>
            <a:ext cx="271202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some ice cream</a:t>
            </a:r>
          </a:p>
        </p:txBody>
      </p:sp>
      <p:sp>
        <p:nvSpPr>
          <p:cNvPr id="12" name="TextBox 11">
            <a:extLst>
              <a:ext uri="{FF2B5EF4-FFF2-40B4-BE49-F238E27FC236}">
                <a16:creationId xmlns:a16="http://schemas.microsoft.com/office/drawing/2014/main" id="{B32DEC79-6A7F-4F50-A223-7C35E6D91898}"/>
              </a:ext>
            </a:extLst>
          </p:cNvPr>
          <p:cNvSpPr txBox="1"/>
          <p:nvPr/>
        </p:nvSpPr>
        <p:spPr>
          <a:xfrm>
            <a:off x="3824423" y="3395781"/>
            <a:ext cx="1543620"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fruit</a:t>
            </a:r>
          </a:p>
        </p:txBody>
      </p:sp>
      <p:sp>
        <p:nvSpPr>
          <p:cNvPr id="13" name="TextBox 12">
            <a:extLst>
              <a:ext uri="{FF2B5EF4-FFF2-40B4-BE49-F238E27FC236}">
                <a16:creationId xmlns:a16="http://schemas.microsoft.com/office/drawing/2014/main" id="{9845EAD7-405E-49AD-9545-E442F6565F6F}"/>
              </a:ext>
            </a:extLst>
          </p:cNvPr>
          <p:cNvSpPr txBox="1"/>
          <p:nvPr/>
        </p:nvSpPr>
        <p:spPr>
          <a:xfrm>
            <a:off x="7453865" y="3393644"/>
            <a:ext cx="2220954"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 la glace</a:t>
            </a:r>
          </a:p>
        </p:txBody>
      </p:sp>
      <p:sp>
        <p:nvSpPr>
          <p:cNvPr id="14" name="TextBox 13">
            <a:extLst>
              <a:ext uri="{FF2B5EF4-FFF2-40B4-BE49-F238E27FC236}">
                <a16:creationId xmlns:a16="http://schemas.microsoft.com/office/drawing/2014/main" id="{CBA078D3-6596-4113-ACE5-D0950B08194E}"/>
              </a:ext>
            </a:extLst>
          </p:cNvPr>
          <p:cNvSpPr txBox="1"/>
          <p:nvPr/>
        </p:nvSpPr>
        <p:spPr>
          <a:xfrm>
            <a:off x="4706679" y="4239984"/>
            <a:ext cx="2102779" cy="430887"/>
          </a:xfrm>
          <a:prstGeom prst="rect">
            <a:avLst/>
          </a:prstGeom>
          <a:noFill/>
        </p:spPr>
        <p:txBody>
          <a:bodyPr wrap="square">
            <a:spAutoFit/>
          </a:bodyPr>
          <a:lstStyle/>
          <a:p>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kilo of meat</a:t>
            </a:r>
            <a:endParaRPr lang="fr-FR" dirty="0"/>
          </a:p>
        </p:txBody>
      </p:sp>
      <p:sp>
        <p:nvSpPr>
          <p:cNvPr id="15" name="TextBox 14">
            <a:extLst>
              <a:ext uri="{FF2B5EF4-FFF2-40B4-BE49-F238E27FC236}">
                <a16:creationId xmlns:a16="http://schemas.microsoft.com/office/drawing/2014/main" id="{DDF4E46D-2C77-4BCB-8960-B802E9A6BC91}"/>
              </a:ext>
            </a:extLst>
          </p:cNvPr>
          <p:cNvSpPr txBox="1"/>
          <p:nvPr/>
        </p:nvSpPr>
        <p:spPr>
          <a:xfrm>
            <a:off x="9271264" y="4239984"/>
            <a:ext cx="2429970" cy="430887"/>
          </a:xfrm>
          <a:prstGeom prst="rect">
            <a:avLst/>
          </a:prstGeom>
          <a:noFill/>
        </p:spPr>
        <p:txBody>
          <a:bodyPr wrap="square">
            <a:spAutoFit/>
          </a:bodyPr>
          <a:lstStyle/>
          <a:p>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glass of water</a:t>
            </a:r>
            <a:endParaRPr lang="fr-FR" dirty="0"/>
          </a:p>
        </p:txBody>
      </p:sp>
      <p:sp>
        <p:nvSpPr>
          <p:cNvPr id="16" name="TextBox 15">
            <a:extLst>
              <a:ext uri="{FF2B5EF4-FFF2-40B4-BE49-F238E27FC236}">
                <a16:creationId xmlns:a16="http://schemas.microsoft.com/office/drawing/2014/main" id="{898E78C6-B8E0-46F3-ABCD-FACCD357475C}"/>
              </a:ext>
            </a:extLst>
          </p:cNvPr>
          <p:cNvSpPr txBox="1"/>
          <p:nvPr/>
        </p:nvSpPr>
        <p:spPr>
          <a:xfrm>
            <a:off x="4706679" y="4543940"/>
            <a:ext cx="2642135" cy="430887"/>
          </a:xfrm>
          <a:prstGeom prst="rect">
            <a:avLst/>
          </a:prstGeom>
          <a:noFill/>
        </p:spPr>
        <p:txBody>
          <a:bodyPr wrap="square">
            <a:spAutoFit/>
          </a:bodyPr>
          <a:lstStyle/>
          <a:p>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kilo </a:t>
            </a:r>
            <a:r>
              <a:rPr kumimoji="0" lang="en-US" sz="2200" b="1" i="0" u="none" strike="noStrike" kern="1200" cap="none" spc="0" normalizeH="0" baseline="0" noProof="0" dirty="0">
                <a:ln>
                  <a:noFill/>
                </a:ln>
                <a:solidFill>
                  <a:srgbClr val="E65D00"/>
                </a:solidFill>
                <a:effectLst/>
                <a:uLnTx/>
                <a:uFillTx/>
                <a:latin typeface="Century Gothic" panose="020F0302020204030204"/>
                <a:ea typeface="+mn-ea"/>
                <a:cs typeface="+mn-cs"/>
              </a:rPr>
              <a:t>de</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viande</a:t>
            </a:r>
            <a:endParaRPr lang="fr-FR" dirty="0"/>
          </a:p>
        </p:txBody>
      </p:sp>
      <p:sp>
        <p:nvSpPr>
          <p:cNvPr id="18" name="TextBox 17">
            <a:extLst>
              <a:ext uri="{FF2B5EF4-FFF2-40B4-BE49-F238E27FC236}">
                <a16:creationId xmlns:a16="http://schemas.microsoft.com/office/drawing/2014/main" id="{B8C36BE1-7C3E-4421-BB10-79E850E6C962}"/>
              </a:ext>
            </a:extLst>
          </p:cNvPr>
          <p:cNvSpPr txBox="1"/>
          <p:nvPr/>
        </p:nvSpPr>
        <p:spPr>
          <a:xfrm>
            <a:off x="9271264" y="4543940"/>
            <a:ext cx="2526636" cy="430887"/>
          </a:xfrm>
          <a:prstGeom prst="rect">
            <a:avLst/>
          </a:prstGeom>
          <a:noFill/>
        </p:spPr>
        <p:txBody>
          <a:bodyPr wrap="square">
            <a:spAutoFit/>
          </a:bodyPr>
          <a:lstStyle/>
          <a:p>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verre</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err="1">
                <a:ln>
                  <a:noFill/>
                </a:ln>
                <a:solidFill>
                  <a:srgbClr val="E65D00"/>
                </a:solidFill>
                <a:effectLst/>
                <a:uLnTx/>
                <a:uFillTx/>
                <a:latin typeface="Century Gothic" panose="020F0302020204030204"/>
                <a:ea typeface="+mn-ea"/>
                <a:cs typeface="+mn-cs"/>
              </a:rPr>
              <a:t>d’</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eau</a:t>
            </a:r>
            <a:endParaRPr lang="fr-FR" dirty="0"/>
          </a:p>
        </p:txBody>
      </p:sp>
    </p:spTree>
    <p:extLst>
      <p:ext uri="{BB962C8B-B14F-4D97-AF65-F5344CB8AC3E}">
        <p14:creationId xmlns:p14="http://schemas.microsoft.com/office/powerpoint/2010/main" val="251960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2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2"/>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4"/>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8194"/>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8" grpId="0"/>
      <p:bldP spid="30" grpId="0"/>
      <p:bldP spid="34" grpId="0"/>
      <p:bldP spid="41" grpId="0"/>
      <p:bldP spid="45" grpId="0"/>
      <p:bldP spid="49" grpId="0"/>
      <p:bldP spid="56" grpId="0"/>
      <p:bldP spid="60" grpId="0"/>
      <p:bldP spid="64" grpId="0"/>
      <p:bldP spid="29" grpId="0"/>
      <p:bldP spid="33" grpId="0"/>
      <p:bldP spid="10" grpId="0"/>
      <p:bldP spid="11" grpId="0"/>
      <p:bldP spid="12" grpId="0"/>
      <p:bldP spid="13" grpId="0"/>
      <p:bldP spid="14" grpId="0"/>
      <p:bldP spid="15" grpId="0"/>
      <p:bldP spid="16"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200" b="1" dirty="0">
                <a:solidFill>
                  <a:schemeClr val="bg1"/>
                </a:solidFill>
              </a:rPr>
              <a:t>À la cantine</a:t>
            </a:r>
            <a:endParaRPr lang="en-GB" sz="3200" b="1" dirty="0">
              <a:solidFill>
                <a:schemeClr val="bg1"/>
              </a:solidFill>
            </a:endParaRPr>
          </a:p>
        </p:txBody>
      </p:sp>
      <p:sp>
        <p:nvSpPr>
          <p:cNvPr id="6" name="Rounded Rectangle 46">
            <a:extLst>
              <a:ext uri="{FF2B5EF4-FFF2-40B4-BE49-F238E27FC236}">
                <a16:creationId xmlns:a16="http://schemas.microsoft.com/office/drawing/2014/main" id="{37052509-033C-4378-BB3B-A72C92369593}"/>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1026" name="Picture 2" descr="Plate decoration,apple slices,cinnamon,apple,eat - free image from  needpix.co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5384" y="3945223"/>
            <a:ext cx="3048000" cy="20312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pple, Red, Fruit, Sweet, red, fruit, food and drink, white background,  food, healthy eating, cut out | Pxfu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89200" y="3877357"/>
            <a:ext cx="2166938" cy="21669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82345" y="4549784"/>
            <a:ext cx="3246402" cy="461665"/>
          </a:xfrm>
          <a:prstGeom prst="rect">
            <a:avLst/>
          </a:prstGeom>
        </p:spPr>
        <p:txBody>
          <a:bodyPr wrap="none">
            <a:spAutoFit/>
          </a:bodyPr>
          <a:lstStyle/>
          <a:p>
            <a:r>
              <a:rPr lang="en-GB" sz="2400">
                <a:solidFill>
                  <a:srgbClr val="4472C4">
                    <a:lumMod val="50000"/>
                  </a:srgbClr>
                </a:solidFill>
              </a:rPr>
              <a:t>Léa mange de la … </a:t>
            </a:r>
            <a:endParaRPr lang="en-GB" sz="2400"/>
          </a:p>
        </p:txBody>
      </p:sp>
      <p:sp>
        <p:nvSpPr>
          <p:cNvPr id="3" name="Oval 2"/>
          <p:cNvSpPr/>
          <p:nvPr/>
        </p:nvSpPr>
        <p:spPr>
          <a:xfrm>
            <a:off x="4452435" y="3634779"/>
            <a:ext cx="4673897" cy="2652094"/>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close up of a logo&#10;&#10;Description automatically generated">
            <a:extLst>
              <a:ext uri="{FF2B5EF4-FFF2-40B4-BE49-F238E27FC236}">
                <a16:creationId xmlns:a16="http://schemas.microsoft.com/office/drawing/2014/main" id="{FDF73F1C-4C8A-437C-B134-47B533128A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9431" y="1428009"/>
            <a:ext cx="2598382" cy="2598382"/>
          </a:xfrm>
          <a:prstGeom prst="rect">
            <a:avLst/>
          </a:prstGeom>
        </p:spPr>
      </p:pic>
      <p:sp>
        <p:nvSpPr>
          <p:cNvPr id="2" name="TextBox 1">
            <a:extLst>
              <a:ext uri="{FF2B5EF4-FFF2-40B4-BE49-F238E27FC236}">
                <a16:creationId xmlns:a16="http://schemas.microsoft.com/office/drawing/2014/main" id="{7B69A640-5634-4889-BA77-C53CF8F6E67B}"/>
              </a:ext>
            </a:extLst>
          </p:cNvPr>
          <p:cNvSpPr txBox="1"/>
          <p:nvPr/>
        </p:nvSpPr>
        <p:spPr>
          <a:xfrm>
            <a:off x="180000" y="1296000"/>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mangent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enfants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p:txBody>
      </p:sp>
      <p:sp>
        <p:nvSpPr>
          <p:cNvPr id="7" name="TextBox 6">
            <a:extLst>
              <a:ext uri="{FF2B5EF4-FFF2-40B4-BE49-F238E27FC236}">
                <a16:creationId xmlns:a16="http://schemas.microsoft.com/office/drawing/2014/main" id="{EF9C518F-EECF-4D82-B463-225422CD93A7}"/>
              </a:ext>
            </a:extLst>
          </p:cNvPr>
          <p:cNvSpPr txBox="1"/>
          <p:nvPr/>
        </p:nvSpPr>
        <p:spPr>
          <a:xfrm>
            <a:off x="6457245" y="2788016"/>
            <a:ext cx="713079" cy="830997"/>
          </a:xfrm>
          <a:prstGeom prst="rect">
            <a:avLst/>
          </a:prstGeom>
          <a:noFill/>
        </p:spPr>
        <p:txBody>
          <a:bodyPr wrap="square" rtlCol="0">
            <a:spAutoFit/>
          </a:bodyPr>
          <a:lstStyle/>
          <a:p>
            <a:pPr algn="ctr"/>
            <a:r>
              <a:rPr lang="en-GB" sz="4800" b="1" dirty="0">
                <a:solidFill>
                  <a:schemeClr val="accent5">
                    <a:lumMod val="50000"/>
                  </a:schemeClr>
                </a:solidFill>
              </a:rPr>
              <a:t>A</a:t>
            </a:r>
          </a:p>
        </p:txBody>
      </p:sp>
      <p:sp>
        <p:nvSpPr>
          <p:cNvPr id="12" name="TextBox 11">
            <a:extLst>
              <a:ext uri="{FF2B5EF4-FFF2-40B4-BE49-F238E27FC236}">
                <a16:creationId xmlns:a16="http://schemas.microsoft.com/office/drawing/2014/main" id="{7002E01F-3814-41C8-993E-25DEA3A1D7D9}"/>
              </a:ext>
            </a:extLst>
          </p:cNvPr>
          <p:cNvSpPr txBox="1"/>
          <p:nvPr/>
        </p:nvSpPr>
        <p:spPr>
          <a:xfrm>
            <a:off x="9906029" y="2819548"/>
            <a:ext cx="713079" cy="830997"/>
          </a:xfrm>
          <a:prstGeom prst="rect">
            <a:avLst/>
          </a:prstGeom>
          <a:noFill/>
        </p:spPr>
        <p:txBody>
          <a:bodyPr wrap="square" rtlCol="0">
            <a:spAutoFit/>
          </a:bodyPr>
          <a:lstStyle/>
          <a:p>
            <a:pPr algn="ctr"/>
            <a:r>
              <a:rPr lang="en-GB" sz="4800" b="1" dirty="0">
                <a:solidFill>
                  <a:schemeClr val="accent5">
                    <a:lumMod val="50000"/>
                  </a:schemeClr>
                </a:solidFill>
              </a:rPr>
              <a:t>B</a:t>
            </a:r>
          </a:p>
        </p:txBody>
      </p:sp>
    </p:spTree>
    <p:extLst>
      <p:ext uri="{BB962C8B-B14F-4D97-AF65-F5344CB8AC3E}">
        <p14:creationId xmlns:p14="http://schemas.microsoft.com/office/powerpoint/2010/main" val="61904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200" b="1" dirty="0">
                <a:solidFill>
                  <a:schemeClr val="bg1"/>
                </a:solidFill>
              </a:rPr>
              <a:t>À la cantine</a:t>
            </a:r>
            <a:endParaRPr lang="en-GB" sz="3200" b="1" dirty="0">
              <a:solidFill>
                <a:schemeClr val="bg1"/>
              </a:solidFill>
            </a:endParaRPr>
          </a:p>
        </p:txBody>
      </p:sp>
      <p:sp>
        <p:nvSpPr>
          <p:cNvPr id="2" name="TextBox 1">
            <a:extLst>
              <a:ext uri="{FF2B5EF4-FFF2-40B4-BE49-F238E27FC236}">
                <a16:creationId xmlns:a16="http://schemas.microsoft.com/office/drawing/2014/main" id="{7B69A640-5634-4889-BA77-C53CF8F6E67B}"/>
              </a:ext>
            </a:extLst>
          </p:cNvPr>
          <p:cNvSpPr txBox="1"/>
          <p:nvPr/>
        </p:nvSpPr>
        <p:spPr>
          <a:xfrm>
            <a:off x="180000" y="1296000"/>
            <a:ext cx="11729921" cy="46166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 mange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sœur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4472C4">
                    <a:lumMod val="50000"/>
                  </a:srgbClr>
                </a:solidFill>
              </a:rPr>
              <a:t>? </a:t>
            </a:r>
            <a:r>
              <a:rPr lang="en-US" sz="2400" dirty="0" err="1">
                <a:solidFill>
                  <a:srgbClr val="4472C4">
                    <a:lumMod val="50000"/>
                  </a:srgbClr>
                </a:solidFill>
              </a:rPr>
              <a:t>Écris</a:t>
            </a:r>
            <a:r>
              <a:rPr lang="en-US" sz="2400" dirty="0">
                <a:solidFill>
                  <a:srgbClr val="4472C4">
                    <a:lumMod val="50000"/>
                  </a:srgbClr>
                </a:solidFill>
              </a:rPr>
              <a:t> A </a:t>
            </a:r>
            <a:r>
              <a:rPr lang="en-US" sz="2400" dirty="0" err="1">
                <a:solidFill>
                  <a:srgbClr val="4472C4">
                    <a:lumMod val="50000"/>
                  </a:srgbClr>
                </a:solidFill>
              </a:rPr>
              <a:t>ou</a:t>
            </a:r>
            <a:r>
              <a:rPr lang="en-US" sz="2400" dirty="0">
                <a:solidFill>
                  <a:srgbClr val="4472C4">
                    <a:lumMod val="50000"/>
                  </a:srgbClr>
                </a:solidFill>
              </a:rPr>
              <a:t> B.</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ounded Rectangle 46">
            <a:extLst>
              <a:ext uri="{FF2B5EF4-FFF2-40B4-BE49-F238E27FC236}">
                <a16:creationId xmlns:a16="http://schemas.microsoft.com/office/drawing/2014/main" id="{37052509-033C-4378-BB3B-A72C92369593}"/>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Rectangle 4"/>
          <p:cNvSpPr/>
          <p:nvPr/>
        </p:nvSpPr>
        <p:spPr>
          <a:xfrm>
            <a:off x="682345" y="4549784"/>
            <a:ext cx="3401893" cy="461665"/>
          </a:xfrm>
          <a:prstGeom prst="rect">
            <a:avLst/>
          </a:prstGeom>
        </p:spPr>
        <p:txBody>
          <a:bodyPr wrap="none">
            <a:spAutoFit/>
          </a:bodyPr>
          <a:lstStyle/>
          <a:p>
            <a:r>
              <a:rPr lang="en-GB" sz="2400" dirty="0" err="1">
                <a:solidFill>
                  <a:srgbClr val="4472C4">
                    <a:lumMod val="50000"/>
                  </a:srgbClr>
                </a:solidFill>
              </a:rPr>
              <a:t>Élodie</a:t>
            </a:r>
            <a:r>
              <a:rPr lang="en-GB" sz="2400" dirty="0">
                <a:solidFill>
                  <a:srgbClr val="4472C4">
                    <a:lumMod val="50000"/>
                  </a:srgbClr>
                </a:solidFill>
              </a:rPr>
              <a:t> mange </a:t>
            </a:r>
            <a:r>
              <a:rPr lang="en-GB" sz="2400" dirty="0" err="1">
                <a:solidFill>
                  <a:srgbClr val="4472C4">
                    <a:lumMod val="50000"/>
                  </a:srgbClr>
                </a:solidFill>
              </a:rPr>
              <a:t>une</a:t>
            </a:r>
            <a:r>
              <a:rPr lang="en-GB" sz="2400" dirty="0">
                <a:solidFill>
                  <a:srgbClr val="4472C4">
                    <a:lumMod val="50000"/>
                  </a:srgbClr>
                </a:solidFill>
              </a:rPr>
              <a:t> … </a:t>
            </a:r>
            <a:endParaRPr lang="en-GB" sz="2400" dirty="0"/>
          </a:p>
        </p:txBody>
      </p:sp>
      <p:sp>
        <p:nvSpPr>
          <p:cNvPr id="11" name="Oval 10"/>
          <p:cNvSpPr/>
          <p:nvPr/>
        </p:nvSpPr>
        <p:spPr>
          <a:xfrm>
            <a:off x="7848604" y="3517863"/>
            <a:ext cx="4673897" cy="2652094"/>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42" name="Picture 2" descr="Pizza, Food, Fast Food, Cheesy Pizza, Slice, Snack">
            <a:extLst>
              <a:ext uri="{FF2B5EF4-FFF2-40B4-BE49-F238E27FC236}">
                <a16:creationId xmlns:a16="http://schemas.microsoft.com/office/drawing/2014/main" id="{17FF7424-3F19-4A11-82D3-62C6119E54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5546" y="4505068"/>
            <a:ext cx="2183398" cy="144650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Pizza, Hawaii, Ham, Pineapple">
            <a:extLst>
              <a:ext uri="{FF2B5EF4-FFF2-40B4-BE49-F238E27FC236}">
                <a16:creationId xmlns:a16="http://schemas.microsoft.com/office/drawing/2014/main" id="{2F36C269-AD94-4571-B71D-993184CB0B3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55165" y="3747362"/>
            <a:ext cx="2260773" cy="23556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78B1A2D-F5EC-4816-8146-4659C9A25D11}"/>
              </a:ext>
            </a:extLst>
          </p:cNvPr>
          <p:cNvSpPr txBox="1"/>
          <p:nvPr/>
        </p:nvSpPr>
        <p:spPr>
          <a:xfrm>
            <a:off x="5758494" y="2819547"/>
            <a:ext cx="713079" cy="830997"/>
          </a:xfrm>
          <a:prstGeom prst="rect">
            <a:avLst/>
          </a:prstGeom>
          <a:noFill/>
        </p:spPr>
        <p:txBody>
          <a:bodyPr wrap="square" rtlCol="0">
            <a:spAutoFit/>
          </a:bodyPr>
          <a:lstStyle/>
          <a:p>
            <a:pPr algn="ctr"/>
            <a:r>
              <a:rPr lang="en-GB" sz="4800" b="1" dirty="0">
                <a:solidFill>
                  <a:schemeClr val="accent5">
                    <a:lumMod val="50000"/>
                  </a:schemeClr>
                </a:solidFill>
              </a:rPr>
              <a:t>A</a:t>
            </a:r>
          </a:p>
        </p:txBody>
      </p:sp>
      <p:sp>
        <p:nvSpPr>
          <p:cNvPr id="13" name="TextBox 12">
            <a:extLst>
              <a:ext uri="{FF2B5EF4-FFF2-40B4-BE49-F238E27FC236}">
                <a16:creationId xmlns:a16="http://schemas.microsoft.com/office/drawing/2014/main" id="{42473FC2-1D6B-40A5-9085-F035326AE259}"/>
              </a:ext>
            </a:extLst>
          </p:cNvPr>
          <p:cNvSpPr txBox="1"/>
          <p:nvPr/>
        </p:nvSpPr>
        <p:spPr>
          <a:xfrm>
            <a:off x="9906029" y="2819548"/>
            <a:ext cx="713079" cy="830997"/>
          </a:xfrm>
          <a:prstGeom prst="rect">
            <a:avLst/>
          </a:prstGeom>
          <a:noFill/>
        </p:spPr>
        <p:txBody>
          <a:bodyPr wrap="square" rtlCol="0">
            <a:spAutoFit/>
          </a:bodyPr>
          <a:lstStyle/>
          <a:p>
            <a:pPr algn="ctr"/>
            <a:r>
              <a:rPr lang="en-GB" sz="4800" b="1" dirty="0">
                <a:solidFill>
                  <a:schemeClr val="accent5">
                    <a:lumMod val="50000"/>
                  </a:schemeClr>
                </a:solidFill>
              </a:rPr>
              <a:t>B</a:t>
            </a:r>
          </a:p>
        </p:txBody>
      </p:sp>
      <p:pic>
        <p:nvPicPr>
          <p:cNvPr id="9" name="Picture 8" descr="A picture containing food, hydrant, clock&#10;&#10;Description automatically generated">
            <a:extLst>
              <a:ext uri="{FF2B5EF4-FFF2-40B4-BE49-F238E27FC236}">
                <a16:creationId xmlns:a16="http://schemas.microsoft.com/office/drawing/2014/main" id="{B83E052A-F766-4DA6-8C08-5FA82DAF813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6062" y="1746955"/>
            <a:ext cx="2652094" cy="2652094"/>
          </a:xfrm>
          <a:prstGeom prst="rect">
            <a:avLst/>
          </a:prstGeom>
        </p:spPr>
      </p:pic>
    </p:spTree>
    <p:extLst>
      <p:ext uri="{BB962C8B-B14F-4D97-AF65-F5344CB8AC3E}">
        <p14:creationId xmlns:p14="http://schemas.microsoft.com/office/powerpoint/2010/main" val="41937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200" b="1" dirty="0">
                <a:solidFill>
                  <a:schemeClr val="bg1"/>
                </a:solidFill>
              </a:rPr>
              <a:t>À la cantine</a:t>
            </a:r>
            <a:endParaRPr lang="en-GB" sz="3200" b="1" dirty="0">
              <a:solidFill>
                <a:schemeClr val="bg1"/>
              </a:solidFill>
            </a:endParaRPr>
          </a:p>
        </p:txBody>
      </p:sp>
      <p:sp>
        <p:nvSpPr>
          <p:cNvPr id="2" name="TextBox 1">
            <a:extLst>
              <a:ext uri="{FF2B5EF4-FFF2-40B4-BE49-F238E27FC236}">
                <a16:creationId xmlns:a16="http://schemas.microsoft.com/office/drawing/2014/main" id="{7B69A640-5634-4889-BA77-C53CF8F6E67B}"/>
              </a:ext>
            </a:extLst>
          </p:cNvPr>
          <p:cNvSpPr txBox="1"/>
          <p:nvPr/>
        </p:nvSpPr>
        <p:spPr>
          <a:xfrm>
            <a:off x="180000" y="1296000"/>
            <a:ext cx="11729921" cy="46166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 mange son frère </a:t>
            </a:r>
            <a:r>
              <a:rPr lang="en-US" sz="2400" dirty="0">
                <a:solidFill>
                  <a:srgbClr val="4472C4">
                    <a:lumMod val="50000"/>
                  </a:srgbClr>
                </a:solidFill>
              </a:rPr>
              <a:t>? </a:t>
            </a:r>
            <a:r>
              <a:rPr lang="en-US" sz="2400" dirty="0" err="1">
                <a:solidFill>
                  <a:srgbClr val="4472C4">
                    <a:lumMod val="50000"/>
                  </a:srgbClr>
                </a:solidFill>
              </a:rPr>
              <a:t>Écris</a:t>
            </a:r>
            <a:r>
              <a:rPr lang="en-US" sz="2400" dirty="0">
                <a:solidFill>
                  <a:srgbClr val="4472C4">
                    <a:lumMod val="50000"/>
                  </a:srgbClr>
                </a:solidFill>
              </a:rPr>
              <a:t> A </a:t>
            </a:r>
            <a:r>
              <a:rPr lang="en-US" sz="2400" dirty="0" err="1">
                <a:solidFill>
                  <a:srgbClr val="4472C4">
                    <a:lumMod val="50000"/>
                  </a:srgbClr>
                </a:solidFill>
              </a:rPr>
              <a:t>ou</a:t>
            </a:r>
            <a:r>
              <a:rPr lang="en-US" sz="2400" dirty="0">
                <a:solidFill>
                  <a:srgbClr val="4472C4">
                    <a:lumMod val="50000"/>
                  </a:srgbClr>
                </a:solidFill>
              </a:rPr>
              <a:t> B.</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ounded Rectangle 46">
            <a:extLst>
              <a:ext uri="{FF2B5EF4-FFF2-40B4-BE49-F238E27FC236}">
                <a16:creationId xmlns:a16="http://schemas.microsoft.com/office/drawing/2014/main" id="{37052509-033C-4378-BB3B-A72C92369593}"/>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Rectangle 4"/>
          <p:cNvSpPr/>
          <p:nvPr/>
        </p:nvSpPr>
        <p:spPr>
          <a:xfrm>
            <a:off x="682345" y="4549784"/>
            <a:ext cx="3494867" cy="461665"/>
          </a:xfrm>
          <a:prstGeom prst="rect">
            <a:avLst/>
          </a:prstGeom>
        </p:spPr>
        <p:txBody>
          <a:bodyPr wrap="none">
            <a:spAutoFit/>
          </a:bodyPr>
          <a:lstStyle/>
          <a:p>
            <a:r>
              <a:rPr lang="en-GB" sz="2400" dirty="0">
                <a:solidFill>
                  <a:srgbClr val="4472C4">
                    <a:lumMod val="50000"/>
                  </a:srgbClr>
                </a:solidFill>
              </a:rPr>
              <a:t>Antoine mange du … </a:t>
            </a:r>
            <a:endParaRPr lang="en-GB" sz="2400" dirty="0"/>
          </a:p>
        </p:txBody>
      </p:sp>
      <p:pic>
        <p:nvPicPr>
          <p:cNvPr id="3074" name="Picture 2" descr="Green cucumber vegeta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5384" y="3820437"/>
            <a:ext cx="3007622" cy="19145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ee picture: cucumber, diet, organic, slices, vegan, vegetarian,  nutrition, food, vegetable, fre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7821" y="3868161"/>
            <a:ext cx="2733598" cy="1819086"/>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7807671" y="3576722"/>
            <a:ext cx="4673897" cy="2652094"/>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2897457-8894-447B-B70D-A8AEACDCA38A}"/>
              </a:ext>
            </a:extLst>
          </p:cNvPr>
          <p:cNvSpPr txBox="1"/>
          <p:nvPr/>
        </p:nvSpPr>
        <p:spPr>
          <a:xfrm>
            <a:off x="6457245" y="2788016"/>
            <a:ext cx="713079" cy="830997"/>
          </a:xfrm>
          <a:prstGeom prst="rect">
            <a:avLst/>
          </a:prstGeom>
          <a:noFill/>
        </p:spPr>
        <p:txBody>
          <a:bodyPr wrap="square" rtlCol="0">
            <a:spAutoFit/>
          </a:bodyPr>
          <a:lstStyle/>
          <a:p>
            <a:pPr algn="ctr"/>
            <a:r>
              <a:rPr lang="en-GB" sz="4800" b="1" dirty="0">
                <a:solidFill>
                  <a:schemeClr val="accent5">
                    <a:lumMod val="50000"/>
                  </a:schemeClr>
                </a:solidFill>
              </a:rPr>
              <a:t>A</a:t>
            </a:r>
          </a:p>
        </p:txBody>
      </p:sp>
      <p:sp>
        <p:nvSpPr>
          <p:cNvPr id="12" name="TextBox 11">
            <a:extLst>
              <a:ext uri="{FF2B5EF4-FFF2-40B4-BE49-F238E27FC236}">
                <a16:creationId xmlns:a16="http://schemas.microsoft.com/office/drawing/2014/main" id="{2BF58BC6-DCD9-412A-A350-46FB4C3BBB0E}"/>
              </a:ext>
            </a:extLst>
          </p:cNvPr>
          <p:cNvSpPr txBox="1"/>
          <p:nvPr/>
        </p:nvSpPr>
        <p:spPr>
          <a:xfrm>
            <a:off x="9906029" y="2819548"/>
            <a:ext cx="713079" cy="830997"/>
          </a:xfrm>
          <a:prstGeom prst="rect">
            <a:avLst/>
          </a:prstGeom>
          <a:noFill/>
        </p:spPr>
        <p:txBody>
          <a:bodyPr wrap="square" rtlCol="0">
            <a:spAutoFit/>
          </a:bodyPr>
          <a:lstStyle/>
          <a:p>
            <a:pPr algn="ctr"/>
            <a:r>
              <a:rPr lang="en-GB" sz="4800" b="1" dirty="0">
                <a:solidFill>
                  <a:schemeClr val="accent5">
                    <a:lumMod val="50000"/>
                  </a:schemeClr>
                </a:solidFill>
              </a:rPr>
              <a:t>B</a:t>
            </a:r>
          </a:p>
        </p:txBody>
      </p:sp>
      <p:pic>
        <p:nvPicPr>
          <p:cNvPr id="7" name="Picture 6" descr="A picture containing shirt&#10;&#10;Description automatically generated">
            <a:extLst>
              <a:ext uri="{FF2B5EF4-FFF2-40B4-BE49-F238E27FC236}">
                <a16:creationId xmlns:a16="http://schemas.microsoft.com/office/drawing/2014/main" id="{7DC6FCE2-8464-4ED6-BF61-2FA12D03B6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6822" y="2308216"/>
            <a:ext cx="2171555" cy="2171555"/>
          </a:xfrm>
          <a:prstGeom prst="rect">
            <a:avLst/>
          </a:prstGeom>
        </p:spPr>
      </p:pic>
    </p:spTree>
    <p:extLst>
      <p:ext uri="{BB962C8B-B14F-4D97-AF65-F5344CB8AC3E}">
        <p14:creationId xmlns:p14="http://schemas.microsoft.com/office/powerpoint/2010/main" val="334520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200" b="1" dirty="0">
                <a:solidFill>
                  <a:schemeClr val="bg1"/>
                </a:solidFill>
              </a:rPr>
              <a:t>À la cantine</a:t>
            </a:r>
            <a:endParaRPr lang="en-GB" sz="3200" b="1" dirty="0">
              <a:solidFill>
                <a:schemeClr val="bg1"/>
              </a:solidFill>
            </a:endParaRPr>
          </a:p>
        </p:txBody>
      </p:sp>
      <p:sp>
        <p:nvSpPr>
          <p:cNvPr id="2" name="TextBox 1">
            <a:extLst>
              <a:ext uri="{FF2B5EF4-FFF2-40B4-BE49-F238E27FC236}">
                <a16:creationId xmlns:a16="http://schemas.microsoft.com/office/drawing/2014/main" id="{7B69A640-5634-4889-BA77-C53CF8F6E67B}"/>
              </a:ext>
            </a:extLst>
          </p:cNvPr>
          <p:cNvSpPr txBox="1"/>
          <p:nvPr/>
        </p:nvSpPr>
        <p:spPr>
          <a:xfrm>
            <a:off x="180000" y="1296000"/>
            <a:ext cx="11729921" cy="46166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 mange son amie </a:t>
            </a:r>
            <a:r>
              <a:rPr lang="en-US" sz="2400" dirty="0">
                <a:solidFill>
                  <a:srgbClr val="4472C4">
                    <a:lumMod val="50000"/>
                  </a:srgbClr>
                </a:solidFill>
              </a:rPr>
              <a:t>? </a:t>
            </a:r>
            <a:r>
              <a:rPr lang="en-US" sz="2400" dirty="0" err="1">
                <a:solidFill>
                  <a:srgbClr val="4472C4">
                    <a:lumMod val="50000"/>
                  </a:srgbClr>
                </a:solidFill>
              </a:rPr>
              <a:t>Écris</a:t>
            </a:r>
            <a:r>
              <a:rPr lang="en-US" sz="2400" dirty="0">
                <a:solidFill>
                  <a:srgbClr val="4472C4">
                    <a:lumMod val="50000"/>
                  </a:srgbClr>
                </a:solidFill>
              </a:rPr>
              <a:t> A </a:t>
            </a:r>
            <a:r>
              <a:rPr lang="en-US" sz="2400" dirty="0" err="1">
                <a:solidFill>
                  <a:srgbClr val="4472C4">
                    <a:lumMod val="50000"/>
                  </a:srgbClr>
                </a:solidFill>
              </a:rPr>
              <a:t>ou</a:t>
            </a:r>
            <a:r>
              <a:rPr lang="en-US" sz="2400" dirty="0">
                <a:solidFill>
                  <a:srgbClr val="4472C4">
                    <a:lumMod val="50000"/>
                  </a:srgbClr>
                </a:solidFill>
              </a:rPr>
              <a:t> B.</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Rounded Rectangle 46">
            <a:extLst>
              <a:ext uri="{FF2B5EF4-FFF2-40B4-BE49-F238E27FC236}">
                <a16:creationId xmlns:a16="http://schemas.microsoft.com/office/drawing/2014/main" id="{37052509-033C-4378-BB3B-A72C92369593}"/>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5" name="Rectangle 4"/>
          <p:cNvSpPr/>
          <p:nvPr/>
        </p:nvSpPr>
        <p:spPr>
          <a:xfrm>
            <a:off x="682345" y="4549784"/>
            <a:ext cx="3315331" cy="461665"/>
          </a:xfrm>
          <a:prstGeom prst="rect">
            <a:avLst/>
          </a:prstGeom>
        </p:spPr>
        <p:txBody>
          <a:bodyPr wrap="none">
            <a:spAutoFit/>
          </a:bodyPr>
          <a:lstStyle/>
          <a:p>
            <a:r>
              <a:rPr lang="en-GB" sz="2400" dirty="0">
                <a:solidFill>
                  <a:srgbClr val="4472C4">
                    <a:lumMod val="50000"/>
                  </a:srgbClr>
                </a:solidFill>
              </a:rPr>
              <a:t>Sophie mange un … </a:t>
            </a:r>
            <a:endParaRPr lang="en-GB" sz="2400" dirty="0"/>
          </a:p>
        </p:txBody>
      </p:sp>
      <p:pic>
        <p:nvPicPr>
          <p:cNvPr id="4098" name="Picture 2" descr="Käse, Macht, Lebensmittel, Essen, Markt, Tisch, Küch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0164" y="4056237"/>
            <a:ext cx="2848404" cy="18989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airy, cheese, food, piece, food and drink, studio shot, indoors, healthy eating, wellbeing, freshnes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92439" y="4056237"/>
            <a:ext cx="2854656" cy="1910424"/>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3930350" y="3679658"/>
            <a:ext cx="4673897" cy="2652094"/>
          </a:xfrm>
          <a:prstGeom prst="ellipse">
            <a:avLst/>
          </a:prstGeom>
          <a:noFill/>
          <a:ln w="762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icture containing toy, shirt&#10;&#10;Description automatically generated">
            <a:extLst>
              <a:ext uri="{FF2B5EF4-FFF2-40B4-BE49-F238E27FC236}">
                <a16:creationId xmlns:a16="http://schemas.microsoft.com/office/drawing/2014/main" id="{4E1271F7-273C-4786-8480-E4D0B8A9BB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2079" y="1457853"/>
            <a:ext cx="2598384" cy="2598384"/>
          </a:xfrm>
          <a:prstGeom prst="rect">
            <a:avLst/>
          </a:prstGeom>
        </p:spPr>
      </p:pic>
      <p:sp>
        <p:nvSpPr>
          <p:cNvPr id="11" name="TextBox 10">
            <a:extLst>
              <a:ext uri="{FF2B5EF4-FFF2-40B4-BE49-F238E27FC236}">
                <a16:creationId xmlns:a16="http://schemas.microsoft.com/office/drawing/2014/main" id="{5F207EB1-10EE-48D6-A8A0-3487971B9087}"/>
              </a:ext>
            </a:extLst>
          </p:cNvPr>
          <p:cNvSpPr txBox="1"/>
          <p:nvPr/>
        </p:nvSpPr>
        <p:spPr>
          <a:xfrm>
            <a:off x="6096000" y="2770231"/>
            <a:ext cx="713079" cy="830997"/>
          </a:xfrm>
          <a:prstGeom prst="rect">
            <a:avLst/>
          </a:prstGeom>
          <a:noFill/>
        </p:spPr>
        <p:txBody>
          <a:bodyPr wrap="square" rtlCol="0">
            <a:spAutoFit/>
          </a:bodyPr>
          <a:lstStyle/>
          <a:p>
            <a:pPr algn="ctr"/>
            <a:r>
              <a:rPr lang="en-GB" sz="4800" b="1" dirty="0">
                <a:solidFill>
                  <a:schemeClr val="accent5">
                    <a:lumMod val="50000"/>
                  </a:schemeClr>
                </a:solidFill>
              </a:rPr>
              <a:t>A</a:t>
            </a:r>
          </a:p>
        </p:txBody>
      </p:sp>
      <p:sp>
        <p:nvSpPr>
          <p:cNvPr id="12" name="TextBox 11">
            <a:extLst>
              <a:ext uri="{FF2B5EF4-FFF2-40B4-BE49-F238E27FC236}">
                <a16:creationId xmlns:a16="http://schemas.microsoft.com/office/drawing/2014/main" id="{F95D71CB-63F9-4086-B616-77C96A0AFC9A}"/>
              </a:ext>
            </a:extLst>
          </p:cNvPr>
          <p:cNvSpPr txBox="1"/>
          <p:nvPr/>
        </p:nvSpPr>
        <p:spPr>
          <a:xfrm>
            <a:off x="9544784" y="2801763"/>
            <a:ext cx="713079" cy="830997"/>
          </a:xfrm>
          <a:prstGeom prst="rect">
            <a:avLst/>
          </a:prstGeom>
          <a:noFill/>
        </p:spPr>
        <p:txBody>
          <a:bodyPr wrap="square" rtlCol="0">
            <a:spAutoFit/>
          </a:bodyPr>
          <a:lstStyle/>
          <a:p>
            <a:pPr algn="ctr"/>
            <a:r>
              <a:rPr lang="en-GB" sz="4800" b="1" dirty="0">
                <a:solidFill>
                  <a:schemeClr val="accent5">
                    <a:lumMod val="50000"/>
                  </a:schemeClr>
                </a:solidFill>
              </a:rPr>
              <a:t>B</a:t>
            </a:r>
          </a:p>
        </p:txBody>
      </p:sp>
    </p:spTree>
    <p:extLst>
      <p:ext uri="{BB962C8B-B14F-4D97-AF65-F5344CB8AC3E}">
        <p14:creationId xmlns:p14="http://schemas.microsoft.com/office/powerpoint/2010/main" val="129303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096000" cy="707849"/>
          </a:xfrm>
        </p:spPr>
        <p:txBody>
          <a:bodyPr>
            <a:normAutofit/>
          </a:bodyPr>
          <a:lstStyle/>
          <a:p>
            <a:r>
              <a:rPr lang="en-GB" sz="2600" b="1" dirty="0" err="1">
                <a:solidFill>
                  <a:schemeClr val="bg1"/>
                </a:solidFill>
              </a:rPr>
              <a:t>Ils</a:t>
            </a:r>
            <a:r>
              <a:rPr lang="en-GB" sz="2600" b="1" dirty="0">
                <a:solidFill>
                  <a:schemeClr val="bg1"/>
                </a:solidFill>
              </a:rPr>
              <a:t> </a:t>
            </a:r>
            <a:r>
              <a:rPr lang="en-GB" sz="2600" b="1" dirty="0" err="1">
                <a:solidFill>
                  <a:schemeClr val="bg1"/>
                </a:solidFill>
              </a:rPr>
              <a:t>mangent</a:t>
            </a:r>
            <a:r>
              <a:rPr lang="en-GB" sz="2600" b="1" dirty="0">
                <a:solidFill>
                  <a:schemeClr val="bg1"/>
                </a:solidFill>
              </a:rPr>
              <a:t> le petit-déjeuner (1/3)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extBox 2"/>
          <p:cNvSpPr txBox="1"/>
          <p:nvPr/>
        </p:nvSpPr>
        <p:spPr>
          <a:xfrm>
            <a:off x="914934" y="3785982"/>
            <a:ext cx="2742666" cy="461665"/>
          </a:xfrm>
          <a:prstGeom prst="rect">
            <a:avLst/>
          </a:prstGeom>
          <a:noFill/>
        </p:spPr>
        <p:txBody>
          <a:bodyPr wrap="square" rtlCol="0">
            <a:spAutoFit/>
          </a:bodyPr>
          <a:lstStyle/>
          <a:p>
            <a:pPr algn="l"/>
            <a:r>
              <a:rPr lang="en-GB" sz="2400" dirty="0">
                <a:solidFill>
                  <a:schemeClr val="accent5">
                    <a:lumMod val="50000"/>
                  </a:schemeClr>
                </a:solidFill>
              </a:rPr>
              <a:t>3. des </a:t>
            </a:r>
            <a:r>
              <a:rPr lang="en-GB" sz="2400" b="1" dirty="0">
                <a:solidFill>
                  <a:srgbClr val="EE6000"/>
                </a:solidFill>
              </a:rPr>
              <a:t>h</a:t>
            </a:r>
            <a:r>
              <a:rPr lang="en-GB" sz="2400" dirty="0">
                <a:solidFill>
                  <a:schemeClr val="accent5">
                    <a:lumMod val="50000"/>
                  </a:schemeClr>
                </a:solidFill>
              </a:rPr>
              <a:t>aricots</a:t>
            </a:r>
          </a:p>
        </p:txBody>
      </p:sp>
      <p:sp>
        <p:nvSpPr>
          <p:cNvPr id="10" name="TextBox 9"/>
          <p:cNvSpPr txBox="1"/>
          <p:nvPr/>
        </p:nvSpPr>
        <p:spPr>
          <a:xfrm>
            <a:off x="914932" y="4613763"/>
            <a:ext cx="2317315" cy="461665"/>
          </a:xfrm>
          <a:prstGeom prst="rect">
            <a:avLst/>
          </a:prstGeom>
          <a:noFill/>
        </p:spPr>
        <p:txBody>
          <a:bodyPr wrap="square" rtlCol="0">
            <a:spAutoFit/>
          </a:bodyPr>
          <a:lstStyle/>
          <a:p>
            <a:pPr algn="l"/>
            <a:r>
              <a:rPr lang="en-GB" sz="2400" dirty="0">
                <a:solidFill>
                  <a:schemeClr val="accent5">
                    <a:lumMod val="50000"/>
                  </a:schemeClr>
                </a:solidFill>
              </a:rPr>
              <a:t>4. du j</a:t>
            </a:r>
            <a:r>
              <a:rPr lang="en-GB" sz="2400" b="1" dirty="0">
                <a:solidFill>
                  <a:srgbClr val="EE6000"/>
                </a:solidFill>
              </a:rPr>
              <a:t>am</a:t>
            </a:r>
            <a:r>
              <a:rPr lang="en-GB" sz="2400" dirty="0">
                <a:solidFill>
                  <a:schemeClr val="accent5">
                    <a:lumMod val="50000"/>
                  </a:schemeClr>
                </a:solidFill>
              </a:rPr>
              <a:t>bon</a:t>
            </a:r>
          </a:p>
        </p:txBody>
      </p:sp>
      <p:sp>
        <p:nvSpPr>
          <p:cNvPr id="13" name="TextBox 12"/>
          <p:cNvSpPr txBox="1"/>
          <p:nvPr/>
        </p:nvSpPr>
        <p:spPr>
          <a:xfrm>
            <a:off x="934226" y="2976696"/>
            <a:ext cx="8587778" cy="461665"/>
          </a:xfrm>
          <a:prstGeom prst="rect">
            <a:avLst/>
          </a:prstGeom>
          <a:noFill/>
        </p:spPr>
        <p:txBody>
          <a:bodyPr wrap="square" rtlCol="0">
            <a:spAutoFit/>
          </a:bodyPr>
          <a:lstStyle/>
          <a:p>
            <a:r>
              <a:rPr lang="en-GB" sz="2400" dirty="0">
                <a:solidFill>
                  <a:schemeClr val="accent5">
                    <a:lumMod val="50000"/>
                  </a:schemeClr>
                </a:solidFill>
              </a:rPr>
              <a:t>2. « Bien manger, </a:t>
            </a:r>
            <a:r>
              <a:rPr lang="en-GB" sz="2400" dirty="0" err="1">
                <a:solidFill>
                  <a:schemeClr val="accent5">
                    <a:lumMod val="50000"/>
                  </a:schemeClr>
                </a:solidFill>
              </a:rPr>
              <a:t>c’est</a:t>
            </a:r>
            <a:r>
              <a:rPr lang="en-GB" sz="2400" dirty="0">
                <a:solidFill>
                  <a:schemeClr val="accent5">
                    <a:lumMod val="50000"/>
                  </a:schemeClr>
                </a:solidFill>
              </a:rPr>
              <a:t>  </a:t>
            </a:r>
            <a:r>
              <a:rPr lang="en-GB" sz="2400" b="1" dirty="0">
                <a:solidFill>
                  <a:srgbClr val="EE6000"/>
                </a:solidFill>
              </a:rPr>
              <a:t>im</a:t>
            </a:r>
            <a:r>
              <a:rPr lang="en-GB" sz="2400" dirty="0">
                <a:solidFill>
                  <a:schemeClr val="accent5">
                    <a:lumMod val="50000"/>
                  </a:schemeClr>
                </a:solidFill>
              </a:rPr>
              <a:t>portant  ! » </a:t>
            </a:r>
            <a:r>
              <a:rPr lang="en-GB" sz="2400" dirty="0" err="1">
                <a:solidFill>
                  <a:schemeClr val="accent5">
                    <a:lumMod val="50000"/>
                  </a:schemeClr>
                </a:solidFill>
              </a:rPr>
              <a:t>répond</a:t>
            </a:r>
            <a:r>
              <a:rPr lang="en-GB" sz="2400" dirty="0">
                <a:solidFill>
                  <a:schemeClr val="accent5">
                    <a:lumMod val="50000"/>
                  </a:schemeClr>
                </a:solidFill>
              </a:rPr>
              <a:t> son </a:t>
            </a:r>
            <a:r>
              <a:rPr lang="en-GB" sz="2400" dirty="0" err="1">
                <a:solidFill>
                  <a:schemeClr val="accent5">
                    <a:lumMod val="50000"/>
                  </a:schemeClr>
                </a:solidFill>
              </a:rPr>
              <a:t>père</a:t>
            </a:r>
            <a:r>
              <a:rPr lang="en-GB" sz="2400" dirty="0">
                <a:solidFill>
                  <a:schemeClr val="accent5">
                    <a:lumMod val="50000"/>
                  </a:schemeClr>
                </a:solidFill>
              </a:rPr>
              <a:t>.</a:t>
            </a:r>
          </a:p>
        </p:txBody>
      </p:sp>
      <p:sp>
        <p:nvSpPr>
          <p:cNvPr id="18" name="TextBox 17"/>
          <p:cNvSpPr txBox="1"/>
          <p:nvPr/>
        </p:nvSpPr>
        <p:spPr>
          <a:xfrm>
            <a:off x="934225" y="2118086"/>
            <a:ext cx="6644021" cy="461665"/>
          </a:xfrm>
          <a:prstGeom prst="rect">
            <a:avLst/>
          </a:prstGeom>
          <a:noFill/>
        </p:spPr>
        <p:txBody>
          <a:bodyPr wrap="square" rtlCol="0">
            <a:spAutoFit/>
          </a:bodyPr>
          <a:lstStyle/>
          <a:p>
            <a:r>
              <a:rPr lang="en-GB" sz="2400" dirty="0">
                <a:solidFill>
                  <a:schemeClr val="accent5">
                    <a:lumMod val="50000"/>
                  </a:schemeClr>
                </a:solidFill>
              </a:rPr>
              <a:t>1. « </a:t>
            </a:r>
            <a:r>
              <a:rPr lang="en-GB" sz="2400" dirty="0" err="1">
                <a:solidFill>
                  <a:schemeClr val="accent5">
                    <a:lumMod val="50000"/>
                  </a:schemeClr>
                </a:solidFill>
              </a:rPr>
              <a:t>J’ai</a:t>
            </a:r>
            <a:r>
              <a:rPr lang="en-GB" sz="2400" dirty="0">
                <a:solidFill>
                  <a:schemeClr val="accent5">
                    <a:lumMod val="50000"/>
                  </a:schemeClr>
                </a:solidFill>
              </a:rPr>
              <a:t> </a:t>
            </a:r>
            <a:r>
              <a:rPr lang="en-GB" sz="2400" dirty="0" err="1">
                <a:solidFill>
                  <a:schemeClr val="accent5">
                    <a:lumMod val="50000"/>
                  </a:schemeClr>
                </a:solidFill>
              </a:rPr>
              <a:t>f</a:t>
            </a:r>
            <a:r>
              <a:rPr lang="en-GB" sz="2400" b="1" dirty="0" err="1">
                <a:solidFill>
                  <a:srgbClr val="EE6000"/>
                </a:solidFill>
              </a:rPr>
              <a:t>aim</a:t>
            </a:r>
            <a:r>
              <a:rPr lang="en-GB" sz="2400" dirty="0">
                <a:solidFill>
                  <a:schemeClr val="accent5">
                    <a:lumMod val="50000"/>
                  </a:schemeClr>
                </a:solidFill>
              </a:rPr>
              <a:t> ! » </a:t>
            </a:r>
            <a:r>
              <a:rPr lang="en-GB" sz="2400" dirty="0" err="1">
                <a:solidFill>
                  <a:schemeClr val="accent5">
                    <a:lumMod val="50000"/>
                  </a:schemeClr>
                </a:solidFill>
              </a:rPr>
              <a:t>dit</a:t>
            </a:r>
            <a:r>
              <a:rPr lang="en-GB" sz="2400" dirty="0">
                <a:solidFill>
                  <a:schemeClr val="accent5">
                    <a:lumMod val="50000"/>
                  </a:schemeClr>
                </a:solidFill>
              </a:rPr>
              <a:t> </a:t>
            </a:r>
            <a:r>
              <a:rPr lang="en-US" sz="2400" dirty="0" err="1">
                <a:solidFill>
                  <a:srgbClr val="4472C4">
                    <a:lumMod val="50000"/>
                  </a:srgbClr>
                </a:solidFill>
              </a:rPr>
              <a:t>Léa</a:t>
            </a:r>
            <a:r>
              <a:rPr lang="en-US" sz="2400" dirty="0">
                <a:solidFill>
                  <a:srgbClr val="4472C4">
                    <a:lumMod val="50000"/>
                  </a:srgbClr>
                </a:solidFill>
              </a:rPr>
              <a:t>. Elle fait la cuisine.</a:t>
            </a:r>
            <a:r>
              <a:rPr lang="en-GB" sz="2400" dirty="0">
                <a:solidFill>
                  <a:schemeClr val="accent5">
                    <a:lumMod val="50000"/>
                  </a:schemeClr>
                </a:solidFill>
              </a:rPr>
              <a:t> </a:t>
            </a:r>
          </a:p>
        </p:txBody>
      </p:sp>
      <p:sp>
        <p:nvSpPr>
          <p:cNvPr id="22" name="TextBox 21"/>
          <p:cNvSpPr txBox="1"/>
          <p:nvPr/>
        </p:nvSpPr>
        <p:spPr>
          <a:xfrm>
            <a:off x="934226" y="5456456"/>
            <a:ext cx="5311036" cy="461665"/>
          </a:xfrm>
          <a:prstGeom prst="rect">
            <a:avLst/>
          </a:prstGeom>
          <a:noFill/>
        </p:spPr>
        <p:txBody>
          <a:bodyPr wrap="square" rtlCol="0">
            <a:spAutoFit/>
          </a:bodyPr>
          <a:lstStyle/>
          <a:p>
            <a:pPr algn="l"/>
            <a:r>
              <a:rPr lang="en-GB" sz="2400" dirty="0">
                <a:solidFill>
                  <a:schemeClr val="accent5">
                    <a:lumMod val="50000"/>
                  </a:schemeClr>
                </a:solidFill>
              </a:rPr>
              <a:t>5. du </a:t>
            </a:r>
            <a:r>
              <a:rPr lang="en-GB" sz="2400" dirty="0" err="1">
                <a:solidFill>
                  <a:schemeClr val="accent5">
                    <a:lumMod val="50000"/>
                  </a:schemeClr>
                </a:solidFill>
              </a:rPr>
              <a:t>conc</a:t>
            </a:r>
            <a:r>
              <a:rPr lang="en-GB" sz="2400" b="1" dirty="0" err="1">
                <a:solidFill>
                  <a:srgbClr val="EE6000"/>
                </a:solidFill>
              </a:rPr>
              <a:t>om</a:t>
            </a:r>
            <a:r>
              <a:rPr lang="en-GB" sz="2400" dirty="0" err="1">
                <a:solidFill>
                  <a:schemeClr val="accent5">
                    <a:lumMod val="50000"/>
                  </a:schemeClr>
                </a:solidFill>
              </a:rPr>
              <a:t>bre</a:t>
            </a:r>
            <a:endParaRPr lang="en-GB" sz="2400" dirty="0">
              <a:solidFill>
                <a:schemeClr val="accent5">
                  <a:lumMod val="50000"/>
                </a:schemeClr>
              </a:solidFill>
            </a:endParaRPr>
          </a:p>
        </p:txBody>
      </p:sp>
      <p:sp>
        <p:nvSpPr>
          <p:cNvPr id="16" name="Action Button: Custom 16">
            <a:hlinkClick r:id="" action="ppaction://noaction" highlightClick="1">
              <a:snd r:embed="rId4" name="1.wav"/>
            </a:hlinkClick>
            <a:extLst>
              <a:ext uri="{FF2B5EF4-FFF2-40B4-BE49-F238E27FC236}">
                <a16:creationId xmlns:a16="http://schemas.microsoft.com/office/drawing/2014/main" id="{00B3E4C1-DFF4-46C3-8013-784275E7AA6B}"/>
              </a:ext>
            </a:extLst>
          </p:cNvPr>
          <p:cNvSpPr/>
          <p:nvPr/>
        </p:nvSpPr>
        <p:spPr>
          <a:xfrm>
            <a:off x="876978" y="215461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7" name="Action Button: Custom 16">
            <a:hlinkClick r:id="" action="ppaction://noaction" highlightClick="1">
              <a:snd r:embed="rId5" name="2.wav"/>
            </a:hlinkClick>
            <a:extLst>
              <a:ext uri="{FF2B5EF4-FFF2-40B4-BE49-F238E27FC236}">
                <a16:creationId xmlns:a16="http://schemas.microsoft.com/office/drawing/2014/main" id="{00B3E4C1-DFF4-46C3-8013-784275E7AA6B}"/>
              </a:ext>
            </a:extLst>
          </p:cNvPr>
          <p:cNvSpPr/>
          <p:nvPr/>
        </p:nvSpPr>
        <p:spPr>
          <a:xfrm>
            <a:off x="882387" y="298042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Action Button: Custom 16">
            <a:hlinkClick r:id="" action="ppaction://noaction" highlightClick="1">
              <a:snd r:embed="rId6" name="3.wav"/>
            </a:hlinkClick>
            <a:extLst>
              <a:ext uri="{FF2B5EF4-FFF2-40B4-BE49-F238E27FC236}">
                <a16:creationId xmlns:a16="http://schemas.microsoft.com/office/drawing/2014/main" id="{00B3E4C1-DFF4-46C3-8013-784275E7AA6B}"/>
              </a:ext>
            </a:extLst>
          </p:cNvPr>
          <p:cNvSpPr/>
          <p:nvPr/>
        </p:nvSpPr>
        <p:spPr>
          <a:xfrm>
            <a:off x="866160" y="380623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Action Button: Custom 16">
            <a:hlinkClick r:id="" action="ppaction://noaction" highlightClick="1">
              <a:snd r:embed="rId7" name="4.wav"/>
            </a:hlinkClick>
            <a:extLst>
              <a:ext uri="{FF2B5EF4-FFF2-40B4-BE49-F238E27FC236}">
                <a16:creationId xmlns:a16="http://schemas.microsoft.com/office/drawing/2014/main" id="{00B3E4C1-DFF4-46C3-8013-784275E7AA6B}"/>
              </a:ext>
            </a:extLst>
          </p:cNvPr>
          <p:cNvSpPr/>
          <p:nvPr/>
        </p:nvSpPr>
        <p:spPr>
          <a:xfrm>
            <a:off x="871569" y="463204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Action Button: Custom 16">
            <a:hlinkClick r:id="" action="ppaction://noaction" highlightClick="1">
              <a:snd r:embed="rId8" name="5.wav"/>
            </a:hlinkClick>
            <a:extLst>
              <a:ext uri="{FF2B5EF4-FFF2-40B4-BE49-F238E27FC236}">
                <a16:creationId xmlns:a16="http://schemas.microsoft.com/office/drawing/2014/main" id="{00B3E4C1-DFF4-46C3-8013-784275E7AA6B}"/>
              </a:ext>
            </a:extLst>
          </p:cNvPr>
          <p:cNvSpPr/>
          <p:nvPr/>
        </p:nvSpPr>
        <p:spPr>
          <a:xfrm>
            <a:off x="887797" y="545786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TextBox 24"/>
          <p:cNvSpPr txBox="1"/>
          <p:nvPr/>
        </p:nvSpPr>
        <p:spPr>
          <a:xfrm>
            <a:off x="7172655" y="4568225"/>
            <a:ext cx="4737266" cy="1569660"/>
          </a:xfrm>
          <a:prstGeom prst="rect">
            <a:avLst/>
          </a:prstGeom>
          <a:noFill/>
          <a:ln>
            <a:solidFill>
              <a:srgbClr val="115076"/>
            </a:solidFill>
          </a:ln>
        </p:spPr>
        <p:txBody>
          <a:bodyPr wrap="square" rtlCol="0">
            <a:spAutoFit/>
          </a:bodyPr>
          <a:lstStyle/>
          <a:p>
            <a:pPr algn="l"/>
            <a:r>
              <a:rPr lang="en-GB" sz="2400" b="1">
                <a:solidFill>
                  <a:schemeClr val="accent5">
                    <a:lumMod val="50000"/>
                  </a:schemeClr>
                </a:solidFill>
              </a:rPr>
              <a:t>avoir faim </a:t>
            </a:r>
            <a:r>
              <a:rPr lang="en-GB" sz="2400">
                <a:solidFill>
                  <a:schemeClr val="accent5">
                    <a:lumMod val="50000"/>
                  </a:schemeClr>
                </a:solidFill>
              </a:rPr>
              <a:t>– to be hungry</a:t>
            </a:r>
          </a:p>
          <a:p>
            <a:pPr algn="l"/>
            <a:r>
              <a:rPr lang="en-GB" sz="2400" b="1">
                <a:solidFill>
                  <a:schemeClr val="accent5">
                    <a:lumMod val="50000"/>
                  </a:schemeClr>
                </a:solidFill>
              </a:rPr>
              <a:t>le haricot </a:t>
            </a:r>
            <a:r>
              <a:rPr lang="en-GB" sz="2400">
                <a:solidFill>
                  <a:schemeClr val="accent5">
                    <a:lumMod val="50000"/>
                  </a:schemeClr>
                </a:solidFill>
              </a:rPr>
              <a:t>– bean</a:t>
            </a:r>
          </a:p>
          <a:p>
            <a:r>
              <a:rPr lang="en-GB" sz="2400" b="1">
                <a:solidFill>
                  <a:schemeClr val="accent5">
                    <a:lumMod val="50000"/>
                  </a:schemeClr>
                </a:solidFill>
              </a:rPr>
              <a:t>le jambon </a:t>
            </a:r>
            <a:r>
              <a:rPr lang="en-GB" sz="2400">
                <a:solidFill>
                  <a:schemeClr val="accent5">
                    <a:lumMod val="50000"/>
                  </a:schemeClr>
                </a:solidFill>
              </a:rPr>
              <a:t>– ham</a:t>
            </a:r>
          </a:p>
          <a:p>
            <a:r>
              <a:rPr lang="en-GB" sz="2400" b="1">
                <a:solidFill>
                  <a:schemeClr val="accent5">
                    <a:lumMod val="50000"/>
                  </a:schemeClr>
                </a:solidFill>
              </a:rPr>
              <a:t>le concombre </a:t>
            </a:r>
            <a:r>
              <a:rPr lang="en-GB" sz="2400">
                <a:solidFill>
                  <a:schemeClr val="accent5">
                    <a:lumMod val="50000"/>
                  </a:schemeClr>
                </a:solidFill>
              </a:rPr>
              <a:t>– cucumber</a:t>
            </a:r>
          </a:p>
        </p:txBody>
      </p:sp>
      <p:sp>
        <p:nvSpPr>
          <p:cNvPr id="26" name="TextBox 25">
            <a:extLst>
              <a:ext uri="{FF2B5EF4-FFF2-40B4-BE49-F238E27FC236}">
                <a16:creationId xmlns:a16="http://schemas.microsoft.com/office/drawing/2014/main" id="{F5AEF9DF-2FD5-1442-9E84-D31130754D83}"/>
              </a:ext>
            </a:extLst>
          </p:cNvPr>
          <p:cNvSpPr txBox="1"/>
          <p:nvPr/>
        </p:nvSpPr>
        <p:spPr>
          <a:xfrm>
            <a:off x="180000" y="1296000"/>
            <a:ext cx="12012000" cy="461665"/>
          </a:xfrm>
          <a:prstGeom prst="rect">
            <a:avLst/>
          </a:prstGeom>
          <a:noFill/>
        </p:spPr>
        <p:txBody>
          <a:bodyPr wrap="square" rtlCol="0">
            <a:spAutoFit/>
          </a:bodyPr>
          <a:lstStyle/>
          <a:p>
            <a:pPr lvl="0">
              <a:defRPr/>
            </a:pP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lundi</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prépare</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petit-déjeuner </a:t>
            </a:r>
            <a:r>
              <a:rPr kumimoji="0" lang="en-US" sz="2400" i="0" u="none" strike="noStrike" kern="1200" cap="none" spc="0" normalizeH="0" baseline="0" noProof="0" dirty="0">
                <a:ln>
                  <a:noFill/>
                </a:ln>
                <a:solidFill>
                  <a:srgbClr val="115076"/>
                </a:solidFill>
                <a:effectLst/>
                <a:uLnTx/>
                <a:uFillTx/>
                <a:latin typeface="Century Gothic" panose="020F0302020204030204"/>
                <a:ea typeface="+mn-ea"/>
                <a:cs typeface="+mn-cs"/>
              </a:rPr>
              <a:t>avec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mangent-ils</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p:txBody>
      </p:sp>
      <p:sp>
        <p:nvSpPr>
          <p:cNvPr id="2" name="Rectangle 1">
            <a:extLst>
              <a:ext uri="{FF2B5EF4-FFF2-40B4-BE49-F238E27FC236}">
                <a16:creationId xmlns:a16="http://schemas.microsoft.com/office/drawing/2014/main" id="{6658C340-F4E0-432A-8E8D-858FFA051E47}"/>
              </a:ext>
            </a:extLst>
          </p:cNvPr>
          <p:cNvSpPr/>
          <p:nvPr/>
        </p:nvSpPr>
        <p:spPr>
          <a:xfrm>
            <a:off x="2266091" y="2154610"/>
            <a:ext cx="666000" cy="4388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 _ _</a:t>
            </a:r>
          </a:p>
        </p:txBody>
      </p:sp>
      <p:sp>
        <p:nvSpPr>
          <p:cNvPr id="27" name="Rectangle 26">
            <a:extLst>
              <a:ext uri="{FF2B5EF4-FFF2-40B4-BE49-F238E27FC236}">
                <a16:creationId xmlns:a16="http://schemas.microsoft.com/office/drawing/2014/main" id="{42E6E7B7-07C9-43E6-A6E6-0993B2CA8666}"/>
              </a:ext>
            </a:extLst>
          </p:cNvPr>
          <p:cNvSpPr/>
          <p:nvPr/>
        </p:nvSpPr>
        <p:spPr>
          <a:xfrm>
            <a:off x="4395387" y="3059559"/>
            <a:ext cx="486000" cy="4337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 _</a:t>
            </a:r>
          </a:p>
        </p:txBody>
      </p:sp>
      <p:sp>
        <p:nvSpPr>
          <p:cNvPr id="28" name="Rectangle 27">
            <a:extLst>
              <a:ext uri="{FF2B5EF4-FFF2-40B4-BE49-F238E27FC236}">
                <a16:creationId xmlns:a16="http://schemas.microsoft.com/office/drawing/2014/main" id="{C37299D1-3DC9-4F98-8B76-C1BBE6DA81FF}"/>
              </a:ext>
            </a:extLst>
          </p:cNvPr>
          <p:cNvSpPr/>
          <p:nvPr/>
        </p:nvSpPr>
        <p:spPr>
          <a:xfrm>
            <a:off x="1870243" y="3871107"/>
            <a:ext cx="252000" cy="390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a:t>
            </a:r>
          </a:p>
        </p:txBody>
      </p:sp>
      <p:sp>
        <p:nvSpPr>
          <p:cNvPr id="29" name="Rectangle 28">
            <a:extLst>
              <a:ext uri="{FF2B5EF4-FFF2-40B4-BE49-F238E27FC236}">
                <a16:creationId xmlns:a16="http://schemas.microsoft.com/office/drawing/2014/main" id="{9BD26537-754C-4B66-B1AB-05656B8F43F3}"/>
              </a:ext>
            </a:extLst>
          </p:cNvPr>
          <p:cNvSpPr/>
          <p:nvPr/>
        </p:nvSpPr>
        <p:spPr>
          <a:xfrm>
            <a:off x="1890117" y="4696162"/>
            <a:ext cx="486000" cy="390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 _</a:t>
            </a:r>
          </a:p>
        </p:txBody>
      </p:sp>
      <p:sp>
        <p:nvSpPr>
          <p:cNvPr id="30" name="Rectangle 29">
            <a:extLst>
              <a:ext uri="{FF2B5EF4-FFF2-40B4-BE49-F238E27FC236}">
                <a16:creationId xmlns:a16="http://schemas.microsoft.com/office/drawing/2014/main" id="{262B8B70-E179-47EE-84CD-64F25E6D0DC6}"/>
              </a:ext>
            </a:extLst>
          </p:cNvPr>
          <p:cNvSpPr/>
          <p:nvPr/>
        </p:nvSpPr>
        <p:spPr>
          <a:xfrm>
            <a:off x="2597958" y="5538855"/>
            <a:ext cx="504000" cy="390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 _</a:t>
            </a:r>
          </a:p>
        </p:txBody>
      </p:sp>
      <p:pic>
        <p:nvPicPr>
          <p:cNvPr id="1028" name="Picture 4" descr="Green Beans Clip Art">
            <a:extLst>
              <a:ext uri="{FF2B5EF4-FFF2-40B4-BE49-F238E27FC236}">
                <a16:creationId xmlns:a16="http://schemas.microsoft.com/office/drawing/2014/main" id="{30627D22-2E0E-4AFE-990E-A03D2FFEB79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7600" y="3745223"/>
            <a:ext cx="1072424" cy="16756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ood, Ham, Kitchen, Meat, Cooking">
            <a:extLst>
              <a:ext uri="{FF2B5EF4-FFF2-40B4-BE49-F238E27FC236}">
                <a16:creationId xmlns:a16="http://schemas.microsoft.com/office/drawing/2014/main" id="{EA6DCB92-FB26-4652-B0A4-09C7F3451FE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26517" y="3778450"/>
            <a:ext cx="2397482" cy="11987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cumber, Fruit, Green, Green Fruits">
            <a:extLst>
              <a:ext uri="{FF2B5EF4-FFF2-40B4-BE49-F238E27FC236}">
                <a16:creationId xmlns:a16="http://schemas.microsoft.com/office/drawing/2014/main" id="{C4D92953-317C-4CC4-A72F-BE7E83B5733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69045" y="5086444"/>
            <a:ext cx="1425282" cy="11276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logo&#10;&#10;Description automatically generated">
            <a:extLst>
              <a:ext uri="{FF2B5EF4-FFF2-40B4-BE49-F238E27FC236}">
                <a16:creationId xmlns:a16="http://schemas.microsoft.com/office/drawing/2014/main" id="{4863DF00-DCC1-468E-BCEA-807FB47B9B0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72655" y="1618074"/>
            <a:ext cx="1341022" cy="1341022"/>
          </a:xfrm>
          <a:prstGeom prst="rect">
            <a:avLst/>
          </a:prstGeom>
        </p:spPr>
      </p:pic>
      <p:pic>
        <p:nvPicPr>
          <p:cNvPr id="14" name="Picture 13" descr="A picture containing shirt&#10;&#10;Description automatically generated">
            <a:extLst>
              <a:ext uri="{FF2B5EF4-FFF2-40B4-BE49-F238E27FC236}">
                <a16:creationId xmlns:a16="http://schemas.microsoft.com/office/drawing/2014/main" id="{7D53FAD8-4946-4B69-A06D-232EA7CE3E1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11356" y="2488971"/>
            <a:ext cx="1437114" cy="1437114"/>
          </a:xfrm>
          <a:prstGeom prst="rect">
            <a:avLst/>
          </a:prstGeom>
        </p:spPr>
      </p:pic>
      <p:sp>
        <p:nvSpPr>
          <p:cNvPr id="31" name="Rounded Rectangular Callout 9">
            <a:extLst>
              <a:ext uri="{FF2B5EF4-FFF2-40B4-BE49-F238E27FC236}">
                <a16:creationId xmlns:a16="http://schemas.microsoft.com/office/drawing/2014/main" id="{844E24D0-3B81-4FC0-97BA-493A4E3E34A5}"/>
              </a:ext>
            </a:extLst>
          </p:cNvPr>
          <p:cNvSpPr/>
          <p:nvPr/>
        </p:nvSpPr>
        <p:spPr>
          <a:xfrm>
            <a:off x="6685481" y="245127"/>
            <a:ext cx="2600985" cy="671528"/>
          </a:xfrm>
          <a:prstGeom prst="wedgeRoundRectCallout">
            <a:avLst>
              <a:gd name="adj1" fmla="val -23347"/>
              <a:gd name="adj2" fmla="val 70093"/>
              <a:gd name="adj3" fmla="val 16667"/>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t>*le </a:t>
            </a:r>
            <a:r>
              <a:rPr lang="en-GB" sz="2000" b="1" dirty="0">
                <a:solidFill>
                  <a:schemeClr val="bg1"/>
                </a:solidFill>
              </a:rPr>
              <a:t>petit-déjeuner </a:t>
            </a:r>
            <a:r>
              <a:rPr lang="en-GB" sz="2000" dirty="0">
                <a:solidFill>
                  <a:schemeClr val="bg1"/>
                </a:solidFill>
              </a:rPr>
              <a:t>= breakfast</a:t>
            </a:r>
            <a:r>
              <a:rPr lang="en-GB" sz="2000" dirty="0"/>
              <a:t> </a:t>
            </a:r>
          </a:p>
        </p:txBody>
      </p: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8"/>
                                        </p:tgtEl>
                                      </p:cBhvr>
                                    </p:animEffect>
                                    <p:set>
                                      <p:cBhvr>
                                        <p:cTn id="17" dur="1" fill="hold">
                                          <p:stCondLst>
                                            <p:cond delay="499"/>
                                          </p:stCondLst>
                                        </p:cTn>
                                        <p:tgtEl>
                                          <p:spTgt spid="2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30"/>
                                        </p:tgtEl>
                                      </p:cBhvr>
                                    </p:animEffect>
                                    <p:set>
                                      <p:cBhvr>
                                        <p:cTn id="27" dur="1" fill="hold">
                                          <p:stCondLst>
                                            <p:cond delay="499"/>
                                          </p:stCondLst>
                                        </p:cTn>
                                        <p:tgtEl>
                                          <p:spTgt spid="3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animBg="1"/>
      <p:bldP spid="27" grpId="0" animBg="1"/>
      <p:bldP spid="28" grpId="0" animBg="1"/>
      <p:bldP spid="29" grpId="0" animBg="1"/>
      <p:bldP spid="30" grpId="0" animBg="1"/>
      <p:bldP spid="3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642043" cy="707849"/>
          </a:xfrm>
        </p:spPr>
        <p:txBody>
          <a:bodyPr>
            <a:noAutofit/>
          </a:bodyPr>
          <a:lstStyle/>
          <a:p>
            <a:r>
              <a:rPr lang="en-GB" sz="2800" b="1">
                <a:solidFill>
                  <a:schemeClr val="bg1"/>
                </a:solidFill>
              </a:rPr>
              <a:t>The partitive article – recap [2]</a:t>
            </a:r>
            <a:endParaRPr lang="en-GB" sz="28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378327" y="1163992"/>
            <a:ext cx="120120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Remember - 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 talk</a:t>
            </a:r>
            <a:r>
              <a:rPr kumimoji="0" lang="en-US" sz="22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about things in general, we use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definite article</a:t>
            </a:r>
            <a:r>
              <a:rPr lang="en-US" sz="2200" dirty="0">
                <a:solidFill>
                  <a:srgbClr val="4472C4">
                    <a:lumMod val="50000"/>
                  </a:srgbClr>
                </a:solidFill>
                <a:latin typeface="Century Gothic" panose="020F0302020204030204"/>
              </a:rPr>
              <a:t>:</a:t>
            </a:r>
            <a:endPar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0" name="TextBox 9">
            <a:extLst>
              <a:ext uri="{FF2B5EF4-FFF2-40B4-BE49-F238E27FC236}">
                <a16:creationId xmlns:a16="http://schemas.microsoft.com/office/drawing/2014/main" id="{6FDD8878-7908-4873-BC9F-3F56D4E9A05A}"/>
              </a:ext>
            </a:extLst>
          </p:cNvPr>
          <p:cNvSpPr txBox="1"/>
          <p:nvPr/>
        </p:nvSpPr>
        <p:spPr>
          <a:xfrm>
            <a:off x="378327" y="1754158"/>
            <a:ext cx="1110138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fromage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 you like the cheese?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specific cheese)</a:t>
            </a:r>
          </a:p>
        </p:txBody>
      </p:sp>
      <p:sp>
        <p:nvSpPr>
          <p:cNvPr id="13" name="TextBox 12">
            <a:extLst>
              <a:ext uri="{FF2B5EF4-FFF2-40B4-BE49-F238E27FC236}">
                <a16:creationId xmlns:a16="http://schemas.microsoft.com/office/drawing/2014/main" id="{D113B7DA-9518-4367-BF30-9B698FA65E17}"/>
              </a:ext>
            </a:extLst>
          </p:cNvPr>
          <p:cNvSpPr txBox="1"/>
          <p:nvPr/>
        </p:nvSpPr>
        <p:spPr>
          <a:xfrm>
            <a:off x="4957763" y="2185045"/>
            <a:ext cx="6257924"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OR </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 you like cheese?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(cheese in general)</a:t>
            </a:r>
          </a:p>
        </p:txBody>
      </p:sp>
      <p:sp>
        <p:nvSpPr>
          <p:cNvPr id="17" name="TextBox 16">
            <a:extLst>
              <a:ext uri="{FF2B5EF4-FFF2-40B4-BE49-F238E27FC236}">
                <a16:creationId xmlns:a16="http://schemas.microsoft.com/office/drawing/2014/main" id="{FB6E898C-6588-49AD-9D46-A24B0CD227C1}"/>
              </a:ext>
            </a:extLst>
          </p:cNvPr>
          <p:cNvSpPr txBox="1"/>
          <p:nvPr/>
        </p:nvSpPr>
        <p:spPr>
          <a:xfrm>
            <a:off x="378327" y="2998113"/>
            <a:ext cx="1157763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referring to an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unspecified amount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something, we use the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partitive article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1" name="TextBox 20">
            <a:extLst>
              <a:ext uri="{FF2B5EF4-FFF2-40B4-BE49-F238E27FC236}">
                <a16:creationId xmlns:a16="http://schemas.microsoft.com/office/drawing/2014/main" id="{53C31C12-1E35-44A0-8A25-5F3951ECC658}"/>
              </a:ext>
            </a:extLst>
          </p:cNvPr>
          <p:cNvSpPr txBox="1"/>
          <p:nvPr/>
        </p:nvSpPr>
        <p:spPr>
          <a:xfrm>
            <a:off x="378327" y="3588279"/>
            <a:ext cx="10301287" cy="769441"/>
          </a:xfrm>
          <a:prstGeom prst="rect">
            <a:avLst/>
          </a:prstGeom>
          <a:noFill/>
        </p:spPr>
        <p:txBody>
          <a:bodyPr wrap="square">
            <a:spAutoFit/>
          </a:bodyPr>
          <a:lstStyle/>
          <a:p>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as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acheté</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fromage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Did you buy some cheese?</a:t>
            </a:r>
          </a:p>
          <a:p>
            <a:r>
              <a:rPr lang="en-US" sz="2200" b="1" dirty="0">
                <a:solidFill>
                  <a:srgbClr val="4472C4">
                    <a:lumMod val="50000"/>
                  </a:srgbClr>
                </a:solidFill>
              </a:rPr>
              <a:t>						OR</a:t>
            </a:r>
            <a:r>
              <a:rPr lang="en-US" sz="2200" dirty="0">
                <a:solidFill>
                  <a:srgbClr val="4472C4">
                    <a:lumMod val="50000"/>
                  </a:srgbClr>
                </a:solidFill>
              </a:rPr>
              <a:t> </a:t>
            </a:r>
            <a:r>
              <a:rPr lang="en-US" sz="2200" i="1" dirty="0">
                <a:solidFill>
                  <a:srgbClr val="4472C4">
                    <a:lumMod val="50000"/>
                  </a:srgbClr>
                </a:solidFill>
              </a:rPr>
              <a:t>Did you buy cheese? </a:t>
            </a: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lang="fr-FR" dirty="0"/>
          </a:p>
        </p:txBody>
      </p:sp>
      <p:sp>
        <p:nvSpPr>
          <p:cNvPr id="25" name="TextBox 24">
            <a:extLst>
              <a:ext uri="{FF2B5EF4-FFF2-40B4-BE49-F238E27FC236}">
                <a16:creationId xmlns:a16="http://schemas.microsoft.com/office/drawing/2014/main" id="{272188FC-2C20-47B6-A080-D0D6F4C0DA33}"/>
              </a:ext>
            </a:extLst>
          </p:cNvPr>
          <p:cNvSpPr txBox="1"/>
          <p:nvPr/>
        </p:nvSpPr>
        <p:spPr>
          <a:xfrm>
            <a:off x="323849" y="4301555"/>
            <a:ext cx="1089183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(English sometimes drops the article)</a:t>
            </a:r>
          </a:p>
        </p:txBody>
      </p:sp>
      <p:sp>
        <p:nvSpPr>
          <p:cNvPr id="29" name="TextBox 28">
            <a:extLst>
              <a:ext uri="{FF2B5EF4-FFF2-40B4-BE49-F238E27FC236}">
                <a16:creationId xmlns:a16="http://schemas.microsoft.com/office/drawing/2014/main" id="{C56E8317-B287-4302-A470-22CF290B35A5}"/>
              </a:ext>
            </a:extLst>
          </p:cNvPr>
          <p:cNvSpPr txBox="1"/>
          <p:nvPr/>
        </p:nvSpPr>
        <p:spPr>
          <a:xfrm>
            <a:off x="378327" y="4964560"/>
            <a:ext cx="6257924"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is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not possible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drop the article in French. </a:t>
            </a:r>
          </a:p>
        </p:txBody>
      </p:sp>
      <p:sp>
        <p:nvSpPr>
          <p:cNvPr id="33" name="TextBox 32">
            <a:extLst>
              <a:ext uri="{FF2B5EF4-FFF2-40B4-BE49-F238E27FC236}">
                <a16:creationId xmlns:a16="http://schemas.microsoft.com/office/drawing/2014/main" id="{A27D4F32-3B45-4933-A204-26785282C516}"/>
              </a:ext>
            </a:extLst>
          </p:cNvPr>
          <p:cNvSpPr txBox="1"/>
          <p:nvPr/>
        </p:nvSpPr>
        <p:spPr>
          <a:xfrm>
            <a:off x="323849" y="5445718"/>
            <a:ext cx="1201199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type of article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tells us whether we are talking about something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general</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or referring to an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unspecified amount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of it </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(du/de la/de l’)</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9218" name="Picture 2" descr="Swiss Cheese, Swiss, Cheese, Food, Yellow, Dairy, Snack">
            <a:extLst>
              <a:ext uri="{FF2B5EF4-FFF2-40B4-BE49-F238E27FC236}">
                <a16:creationId xmlns:a16="http://schemas.microsoft.com/office/drawing/2014/main" id="{CE55BD48-5729-4D8D-964F-3116F0E3B5E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70082" y="1791046"/>
            <a:ext cx="987681" cy="822116"/>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Cheese, Food, Slice, Lunch, Meal, Edam Cheese, Yellow">
            <a:extLst>
              <a:ext uri="{FF2B5EF4-FFF2-40B4-BE49-F238E27FC236}">
                <a16:creationId xmlns:a16="http://schemas.microsoft.com/office/drawing/2014/main" id="{BE26C87D-747E-4E5B-8362-379FDC5F1AC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3477" y="3627436"/>
            <a:ext cx="1706291" cy="1221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74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7" grpId="0"/>
      <p:bldP spid="21" grpId="0"/>
      <p:bldP spid="25" grpId="0"/>
      <p:bldP spid="29" grpId="0"/>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200" b="1" dirty="0">
                <a:solidFill>
                  <a:schemeClr val="bg1"/>
                </a:solidFill>
              </a:rPr>
              <a:t>À </a:t>
            </a:r>
            <a:r>
              <a:rPr lang="fr-FR" sz="3200" b="1">
                <a:solidFill>
                  <a:schemeClr val="bg1"/>
                </a:solidFill>
              </a:rPr>
              <a:t>la cantine [1]</a:t>
            </a:r>
            <a:endParaRPr lang="en-GB" sz="3200" b="1" dirty="0">
              <a:solidFill>
                <a:schemeClr val="bg1"/>
              </a:solidFill>
            </a:endParaRPr>
          </a:p>
        </p:txBody>
      </p:sp>
      <p:sp>
        <p:nvSpPr>
          <p:cNvPr id="2" name="TextBox 1">
            <a:extLst>
              <a:ext uri="{FF2B5EF4-FFF2-40B4-BE49-F238E27FC236}">
                <a16:creationId xmlns:a16="http://schemas.microsoft.com/office/drawing/2014/main" id="{7B69A640-5634-4889-BA77-C53CF8F6E67B}"/>
              </a:ext>
            </a:extLst>
          </p:cNvPr>
          <p:cNvSpPr txBox="1"/>
          <p:nvPr/>
        </p:nvSpPr>
        <p:spPr>
          <a:xfrm>
            <a:off x="179999" y="1398441"/>
            <a:ext cx="11729921" cy="461665"/>
          </a:xfrm>
          <a:prstGeom prst="rect">
            <a:avLst/>
          </a:prstGeom>
          <a:noFill/>
        </p:spPr>
        <p:txBody>
          <a:bodyPr wrap="square" rtlCol="0">
            <a:spAutoFit/>
          </a:bodyPr>
          <a:lstStyle/>
          <a:p>
            <a:pPr>
              <a:defRPr/>
            </a:pP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boit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quoi ? </a:t>
            </a:r>
            <a:r>
              <a:rPr lang="en-US" sz="2400" dirty="0" err="1">
                <a:solidFill>
                  <a:srgbClr val="4472C4">
                    <a:lumMod val="50000"/>
                  </a:srgbClr>
                </a:solidFill>
              </a:rPr>
              <a:t>Écris</a:t>
            </a:r>
            <a:r>
              <a:rPr lang="en-US" sz="2400" dirty="0">
                <a:solidFill>
                  <a:srgbClr val="4472C4">
                    <a:lumMod val="50000"/>
                  </a:srgbClr>
                </a:solidFill>
                <a:latin typeface="Century Gothic" panose="020F0302020204030204"/>
              </a:rPr>
              <a:t> de, de la, du </a:t>
            </a:r>
            <a:r>
              <a:rPr lang="en-US" sz="2400" dirty="0" err="1">
                <a:solidFill>
                  <a:srgbClr val="4472C4">
                    <a:lumMod val="50000"/>
                  </a:srgbClr>
                </a:solidFill>
                <a:latin typeface="Century Gothic" panose="020F0302020204030204"/>
              </a:rPr>
              <a:t>ou</a:t>
            </a:r>
            <a:r>
              <a:rPr lang="en-US" sz="2400" dirty="0">
                <a:solidFill>
                  <a:srgbClr val="4472C4">
                    <a:lumMod val="50000"/>
                  </a:srgbClr>
                </a:solidFill>
                <a:latin typeface="Century Gothic" panose="020F0302020204030204"/>
              </a:rPr>
              <a:t> d’.</a:t>
            </a:r>
            <a:endParaRPr lang="fr-FR" sz="2400" dirty="0"/>
          </a:p>
        </p:txBody>
      </p:sp>
      <p:sp>
        <p:nvSpPr>
          <p:cNvPr id="10" name="Rounded Rectangle 46">
            <a:extLst>
              <a:ext uri="{FF2B5EF4-FFF2-40B4-BE49-F238E27FC236}">
                <a16:creationId xmlns:a16="http://schemas.microsoft.com/office/drawing/2014/main" id="{2CC9CB24-B969-4572-BE82-8FB624AEF4F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7B69A640-5634-4889-BA77-C53CF8F6E67B}"/>
              </a:ext>
            </a:extLst>
          </p:cNvPr>
          <p:cNvSpPr txBox="1"/>
          <p:nvPr/>
        </p:nvSpPr>
        <p:spPr>
          <a:xfrm>
            <a:off x="180000" y="2373778"/>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Sophie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litre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b="1" dirty="0">
                <a:solidFill>
                  <a:srgbClr val="EE6000"/>
                </a:solidFill>
                <a:latin typeface="Century Gothic" panose="020F0302020204030204"/>
              </a:rPr>
              <a:t>d’</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t>
            </a:r>
          </a:p>
        </p:txBody>
      </p:sp>
      <p:sp>
        <p:nvSpPr>
          <p:cNvPr id="9" name="TextBox 8">
            <a:extLst>
              <a:ext uri="{FF2B5EF4-FFF2-40B4-BE49-F238E27FC236}">
                <a16:creationId xmlns:a16="http://schemas.microsoft.com/office/drawing/2014/main" id="{7B69A640-5634-4889-BA77-C53CF8F6E67B}"/>
              </a:ext>
            </a:extLst>
          </p:cNvPr>
          <p:cNvSpPr txBox="1"/>
          <p:nvPr/>
        </p:nvSpPr>
        <p:spPr>
          <a:xfrm>
            <a:off x="180000" y="3100647"/>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2. Antoine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b="1" dirty="0">
                <a:solidFill>
                  <a:srgbClr val="EE6000"/>
                </a:solidFill>
                <a:latin typeface="Century Gothic" panose="020F0302020204030204"/>
              </a:rPr>
              <a:t>de la</a:t>
            </a:r>
            <a:r>
              <a:rPr lang="en-US" sz="2400" dirty="0">
                <a:solidFill>
                  <a:srgbClr val="4472C4">
                    <a:lumMod val="50000"/>
                  </a:srgbClr>
                </a:solidFill>
                <a:latin typeface="Century Gothic" panose="020F0302020204030204"/>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limonade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t>
            </a:r>
          </a:p>
        </p:txBody>
      </p:sp>
      <p:sp>
        <p:nvSpPr>
          <p:cNvPr id="11" name="TextBox 10">
            <a:extLst>
              <a:ext uri="{FF2B5EF4-FFF2-40B4-BE49-F238E27FC236}">
                <a16:creationId xmlns:a16="http://schemas.microsoft.com/office/drawing/2014/main" id="{7B69A640-5634-4889-BA77-C53CF8F6E67B}"/>
              </a:ext>
            </a:extLst>
          </p:cNvPr>
          <p:cNvSpPr txBox="1"/>
          <p:nvPr/>
        </p:nvSpPr>
        <p:spPr>
          <a:xfrm>
            <a:off x="180000" y="3827516"/>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3. </a:t>
            </a:r>
            <a:r>
              <a:rPr lang="en-US" sz="2400" dirty="0" err="1">
                <a:solidFill>
                  <a:srgbClr val="4472C4">
                    <a:lumMod val="50000"/>
                  </a:srgbClr>
                </a:solidFill>
                <a:latin typeface="Century Gothic" panose="020F0302020204030204"/>
              </a:rPr>
              <a:t>Léa</a:t>
            </a:r>
            <a:r>
              <a:rPr lang="en-US" sz="2400" dirty="0">
                <a:solidFill>
                  <a:srgbClr val="4472C4">
                    <a:lumMod val="50000"/>
                  </a:srgbClr>
                </a:solidFill>
                <a:latin typeface="Century Gothic" panose="020F0302020204030204"/>
              </a:rPr>
              <a:t> 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pas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de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lait (m.).</a:t>
            </a:r>
          </a:p>
        </p:txBody>
      </p:sp>
      <p:sp>
        <p:nvSpPr>
          <p:cNvPr id="12" name="TextBox 11">
            <a:extLst>
              <a:ext uri="{FF2B5EF4-FFF2-40B4-BE49-F238E27FC236}">
                <a16:creationId xmlns:a16="http://schemas.microsoft.com/office/drawing/2014/main" id="{7B69A640-5634-4889-BA77-C53CF8F6E67B}"/>
              </a:ext>
            </a:extLst>
          </p:cNvPr>
          <p:cNvSpPr txBox="1"/>
          <p:nvPr/>
        </p:nvSpPr>
        <p:spPr>
          <a:xfrm>
            <a:off x="180000" y="4554385"/>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4. </a:t>
            </a:r>
            <a:r>
              <a:rPr lang="en-GB" sz="2400" dirty="0" err="1">
                <a:solidFill>
                  <a:srgbClr val="4472C4">
                    <a:lumMod val="50000"/>
                  </a:srgbClr>
                </a:solidFill>
              </a:rPr>
              <a:t>Élodie</a:t>
            </a:r>
            <a:r>
              <a:rPr lang="en-GB" sz="2400" dirty="0">
                <a:solidFill>
                  <a:srgbClr val="4472C4">
                    <a:lumMod val="50000"/>
                  </a:srgbClr>
                </a:solidFill>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du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jus</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d’orange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t>
            </a:r>
          </a:p>
        </p:txBody>
      </p:sp>
      <p:sp>
        <p:nvSpPr>
          <p:cNvPr id="13" name="TextBox 12">
            <a:extLst>
              <a:ext uri="{FF2B5EF4-FFF2-40B4-BE49-F238E27FC236}">
                <a16:creationId xmlns:a16="http://schemas.microsoft.com/office/drawing/2014/main" id="{7B69A640-5634-4889-BA77-C53CF8F6E67B}"/>
              </a:ext>
            </a:extLst>
          </p:cNvPr>
          <p:cNvSpPr txBox="1"/>
          <p:nvPr/>
        </p:nvSpPr>
        <p:spPr>
          <a:xfrm>
            <a:off x="179999" y="5281254"/>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5. Les </a:t>
            </a:r>
            <a:r>
              <a:rPr lang="en-US" sz="2400" dirty="0" err="1">
                <a:solidFill>
                  <a:srgbClr val="4472C4">
                    <a:lumMod val="50000"/>
                  </a:srgbClr>
                </a:solidFill>
                <a:latin typeface="Century Gothic" panose="020F0302020204030204"/>
              </a:rPr>
              <a:t>professeurs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partagent</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une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bouteille</a:t>
            </a:r>
            <a:r>
              <a:rPr lang="en-US" sz="2400" dirty="0">
                <a:solidFill>
                  <a:srgbClr val="4472C4">
                    <a:lumMod val="50000"/>
                  </a:srgbClr>
                </a:solidFill>
                <a:latin typeface="Century Gothic" panose="020F0302020204030204"/>
              </a:rPr>
              <a:t>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d’</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t>
            </a:r>
          </a:p>
        </p:txBody>
      </p:sp>
      <p:sp>
        <p:nvSpPr>
          <p:cNvPr id="3" name="Rectangle 2">
            <a:extLst>
              <a:ext uri="{FF2B5EF4-FFF2-40B4-BE49-F238E27FC236}">
                <a16:creationId xmlns:a16="http://schemas.microsoft.com/office/drawing/2014/main" id="{DF8A5B1E-97C9-4DE2-A937-3BE81B1AB9CA}"/>
              </a:ext>
            </a:extLst>
          </p:cNvPr>
          <p:cNvSpPr/>
          <p:nvPr/>
        </p:nvSpPr>
        <p:spPr>
          <a:xfrm>
            <a:off x="3340863" y="2356143"/>
            <a:ext cx="336884" cy="524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a:t>
            </a:r>
          </a:p>
        </p:txBody>
      </p:sp>
      <p:sp>
        <p:nvSpPr>
          <p:cNvPr id="19" name="Rectangle 18">
            <a:extLst>
              <a:ext uri="{FF2B5EF4-FFF2-40B4-BE49-F238E27FC236}">
                <a16:creationId xmlns:a16="http://schemas.microsoft.com/office/drawing/2014/main" id="{B594FF4D-E16E-463E-ACFC-7BFE113B6E91}"/>
              </a:ext>
            </a:extLst>
          </p:cNvPr>
          <p:cNvSpPr/>
          <p:nvPr/>
        </p:nvSpPr>
        <p:spPr>
          <a:xfrm>
            <a:off x="2480899" y="3073651"/>
            <a:ext cx="859964" cy="544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____</a:t>
            </a:r>
          </a:p>
        </p:txBody>
      </p:sp>
      <p:sp>
        <p:nvSpPr>
          <p:cNvPr id="20" name="Rectangle 19">
            <a:extLst>
              <a:ext uri="{FF2B5EF4-FFF2-40B4-BE49-F238E27FC236}">
                <a16:creationId xmlns:a16="http://schemas.microsoft.com/office/drawing/2014/main" id="{1A747F9C-A90D-4BE3-A1C3-06F2C811BF7D}"/>
              </a:ext>
            </a:extLst>
          </p:cNvPr>
          <p:cNvSpPr/>
          <p:nvPr/>
        </p:nvSpPr>
        <p:spPr>
          <a:xfrm>
            <a:off x="2960998" y="3810831"/>
            <a:ext cx="432000" cy="555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21" name="Rectangle 20">
            <a:extLst>
              <a:ext uri="{FF2B5EF4-FFF2-40B4-BE49-F238E27FC236}">
                <a16:creationId xmlns:a16="http://schemas.microsoft.com/office/drawing/2014/main" id="{C47474CF-87A0-40FF-9B99-64EFE8E4CCAF}"/>
              </a:ext>
            </a:extLst>
          </p:cNvPr>
          <p:cNvSpPr/>
          <p:nvPr/>
        </p:nvSpPr>
        <p:spPr>
          <a:xfrm>
            <a:off x="2260171" y="4559184"/>
            <a:ext cx="432000" cy="5554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22" name="Rectangle 21">
            <a:extLst>
              <a:ext uri="{FF2B5EF4-FFF2-40B4-BE49-F238E27FC236}">
                <a16:creationId xmlns:a16="http://schemas.microsoft.com/office/drawing/2014/main" id="{0266C109-6C36-4614-A568-34D647F79F42}"/>
              </a:ext>
            </a:extLst>
          </p:cNvPr>
          <p:cNvSpPr/>
          <p:nvPr/>
        </p:nvSpPr>
        <p:spPr>
          <a:xfrm>
            <a:off x="6430825" y="5307536"/>
            <a:ext cx="291251" cy="5245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a:t>
            </a:r>
          </a:p>
        </p:txBody>
      </p:sp>
      <p:pic>
        <p:nvPicPr>
          <p:cNvPr id="11266" name="Picture 2" descr="Water, Cup, Beverages, Drinking, Drink, Glass, Fluid">
            <a:extLst>
              <a:ext uri="{FF2B5EF4-FFF2-40B4-BE49-F238E27FC236}">
                <a16:creationId xmlns:a16="http://schemas.microsoft.com/office/drawing/2014/main" id="{20909FD0-0E65-440B-86A3-8675099C73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8106" y="1414585"/>
            <a:ext cx="1224404" cy="166020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Lemonade, Glass, Ice, Lemon, Relax, Straw, Cocktail">
            <a:extLst>
              <a:ext uri="{FF2B5EF4-FFF2-40B4-BE49-F238E27FC236}">
                <a16:creationId xmlns:a16="http://schemas.microsoft.com/office/drawing/2014/main" id="{9DEF524B-1068-414F-960C-6AC308A7B2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54784" y="1174569"/>
            <a:ext cx="1622577" cy="1805649"/>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Milk, Jug, Gallon, White, Red, Cup">
            <a:extLst>
              <a:ext uri="{FF2B5EF4-FFF2-40B4-BE49-F238E27FC236}">
                <a16:creationId xmlns:a16="http://schemas.microsoft.com/office/drawing/2014/main" id="{524C20E5-2D92-4E11-9C56-DB897CC6FC2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32673" y="3100647"/>
            <a:ext cx="747723" cy="1495446"/>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Juice, Orange, Drink, Orange Juice, Fruit Juice, Glass">
            <a:extLst>
              <a:ext uri="{FF2B5EF4-FFF2-40B4-BE49-F238E27FC236}">
                <a16:creationId xmlns:a16="http://schemas.microsoft.com/office/drawing/2014/main" id="{789145A2-7511-4BF1-A2CE-67C5F346F7F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66031" y="3827516"/>
            <a:ext cx="929941" cy="1366444"/>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Bottle, Vector, Water Bottle, Glass Bottle, Glass">
            <a:extLst>
              <a:ext uri="{FF2B5EF4-FFF2-40B4-BE49-F238E27FC236}">
                <a16:creationId xmlns:a16="http://schemas.microsoft.com/office/drawing/2014/main" id="{74FC561B-2536-4531-B91A-2EA0933106E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08242" y="3429000"/>
            <a:ext cx="1243694" cy="2487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14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0" grpId="0" animBg="1"/>
      <p:bldP spid="21"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3200" b="1" dirty="0">
                <a:solidFill>
                  <a:schemeClr val="bg1"/>
                </a:solidFill>
              </a:rPr>
              <a:t>À </a:t>
            </a:r>
            <a:r>
              <a:rPr lang="fr-FR" sz="3200" b="1">
                <a:solidFill>
                  <a:schemeClr val="bg1"/>
                </a:solidFill>
              </a:rPr>
              <a:t>la cantine [2]</a:t>
            </a:r>
            <a:endParaRPr lang="en-GB" sz="3200" b="1" dirty="0">
              <a:solidFill>
                <a:schemeClr val="bg1"/>
              </a:solidFill>
            </a:endParaRPr>
          </a:p>
        </p:txBody>
      </p:sp>
      <p:sp>
        <p:nvSpPr>
          <p:cNvPr id="10" name="Rounded Rectangle 46">
            <a:extLst>
              <a:ext uri="{FF2B5EF4-FFF2-40B4-BE49-F238E27FC236}">
                <a16:creationId xmlns:a16="http://schemas.microsoft.com/office/drawing/2014/main" id="{2CC9CB24-B969-4572-BE82-8FB624AEF4F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7B69A640-5634-4889-BA77-C53CF8F6E67B}"/>
              </a:ext>
            </a:extLst>
          </p:cNvPr>
          <p:cNvSpPr txBox="1"/>
          <p:nvPr/>
        </p:nvSpPr>
        <p:spPr>
          <a:xfrm>
            <a:off x="180000" y="2373778"/>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 Sophie mange un kilo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tomates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(f.pl.).</a:t>
            </a:r>
          </a:p>
        </p:txBody>
      </p:sp>
      <p:sp>
        <p:nvSpPr>
          <p:cNvPr id="9" name="TextBox 8">
            <a:extLst>
              <a:ext uri="{FF2B5EF4-FFF2-40B4-BE49-F238E27FC236}">
                <a16:creationId xmlns:a16="http://schemas.microsoft.com/office/drawing/2014/main" id="{7B69A640-5634-4889-BA77-C53CF8F6E67B}"/>
              </a:ext>
            </a:extLst>
          </p:cNvPr>
          <p:cNvSpPr txBox="1"/>
          <p:nvPr/>
        </p:nvSpPr>
        <p:spPr>
          <a:xfrm>
            <a:off x="180000" y="3100647"/>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7. Antoine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mange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du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t>
            </a:r>
          </a:p>
        </p:txBody>
      </p:sp>
      <p:sp>
        <p:nvSpPr>
          <p:cNvPr id="11" name="TextBox 10">
            <a:extLst>
              <a:ext uri="{FF2B5EF4-FFF2-40B4-BE49-F238E27FC236}">
                <a16:creationId xmlns:a16="http://schemas.microsoft.com/office/drawing/2014/main" id="{7B69A640-5634-4889-BA77-C53CF8F6E67B}"/>
              </a:ext>
            </a:extLst>
          </p:cNvPr>
          <p:cNvSpPr txBox="1"/>
          <p:nvPr/>
        </p:nvSpPr>
        <p:spPr>
          <a:xfrm>
            <a:off x="180000" y="3827516"/>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8. </a:t>
            </a:r>
            <a:r>
              <a:rPr lang="en-US" sz="2400" dirty="0" err="1">
                <a:solidFill>
                  <a:srgbClr val="4472C4">
                    <a:lumMod val="50000"/>
                  </a:srgbClr>
                </a:solidFill>
                <a:latin typeface="Century Gothic" panose="020F0302020204030204"/>
              </a:rPr>
              <a:t>Léa</a:t>
            </a:r>
            <a:r>
              <a:rPr lang="en-US" sz="2400" dirty="0">
                <a:solidFill>
                  <a:srgbClr val="4472C4">
                    <a:lumMod val="50000"/>
                  </a:srgbClr>
                </a:solidFill>
                <a:latin typeface="Century Gothic" panose="020F0302020204030204"/>
              </a:rPr>
              <a:t> 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mange pas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légumes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(m.pl.).</a:t>
            </a:r>
          </a:p>
        </p:txBody>
      </p:sp>
      <p:sp>
        <p:nvSpPr>
          <p:cNvPr id="12" name="TextBox 11">
            <a:extLst>
              <a:ext uri="{FF2B5EF4-FFF2-40B4-BE49-F238E27FC236}">
                <a16:creationId xmlns:a16="http://schemas.microsoft.com/office/drawing/2014/main" id="{7B69A640-5634-4889-BA77-C53CF8F6E67B}"/>
              </a:ext>
            </a:extLst>
          </p:cNvPr>
          <p:cNvSpPr txBox="1"/>
          <p:nvPr/>
        </p:nvSpPr>
        <p:spPr>
          <a:xfrm>
            <a:off x="180000" y="4554385"/>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9. </a:t>
            </a:r>
            <a:r>
              <a:rPr lang="en-GB" sz="2400" dirty="0" err="1">
                <a:solidFill>
                  <a:srgbClr val="4472C4">
                    <a:lumMod val="50000"/>
                  </a:srgbClr>
                </a:solidFill>
              </a:rPr>
              <a:t>Élodie</a:t>
            </a:r>
            <a:r>
              <a:rPr lang="en-US" sz="2400" dirty="0">
                <a:solidFill>
                  <a:srgbClr val="4472C4">
                    <a:lumMod val="50000"/>
                  </a:srgbClr>
                </a:solidFill>
                <a:latin typeface="Century Gothic" panose="020F0302020204030204"/>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mange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de la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salade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t>
            </a:r>
          </a:p>
        </p:txBody>
      </p:sp>
      <p:sp>
        <p:nvSpPr>
          <p:cNvPr id="13" name="TextBox 12">
            <a:extLst>
              <a:ext uri="{FF2B5EF4-FFF2-40B4-BE49-F238E27FC236}">
                <a16:creationId xmlns:a16="http://schemas.microsoft.com/office/drawing/2014/main" id="{7B69A640-5634-4889-BA77-C53CF8F6E67B}"/>
              </a:ext>
            </a:extLst>
          </p:cNvPr>
          <p:cNvSpPr txBox="1"/>
          <p:nvPr/>
        </p:nvSpPr>
        <p:spPr>
          <a:xfrm>
            <a:off x="179999" y="5281254"/>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10. Les </a:t>
            </a:r>
            <a:r>
              <a:rPr lang="en-US" sz="2400" dirty="0" err="1">
                <a:solidFill>
                  <a:srgbClr val="4472C4">
                    <a:lumMod val="50000"/>
                  </a:srgbClr>
                </a:solidFill>
                <a:latin typeface="Century Gothic" panose="020F0302020204030204"/>
              </a:rPr>
              <a:t>professeurs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mangent</a:t>
            </a:r>
            <a:r>
              <a:rPr lang="en-US" sz="2400" dirty="0">
                <a:solidFill>
                  <a:srgbClr val="4472C4">
                    <a:lumMod val="50000"/>
                  </a:srgbClr>
                </a:solidFill>
                <a:latin typeface="Century Gothic" panose="020F0302020204030204"/>
              </a:rPr>
              <a:t> un </a:t>
            </a:r>
            <a:r>
              <a:rPr lang="en-US" sz="2400" dirty="0" err="1">
                <a:solidFill>
                  <a:srgbClr val="4472C4">
                    <a:lumMod val="50000"/>
                  </a:srgbClr>
                </a:solidFill>
                <a:latin typeface="Century Gothic" panose="020F0302020204030204"/>
              </a:rPr>
              <a:t>paquet</a:t>
            </a:r>
            <a:r>
              <a:rPr lang="en-US" sz="2400" dirty="0">
                <a:solidFill>
                  <a:srgbClr val="4472C4">
                    <a:lumMod val="50000"/>
                  </a:srgbClr>
                </a:solidFill>
                <a:latin typeface="Century Gothic" panose="020F0302020204030204"/>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chips (m.pl.).</a:t>
            </a:r>
          </a:p>
        </p:txBody>
      </p:sp>
      <p:sp>
        <p:nvSpPr>
          <p:cNvPr id="15" name="TextBox 14"/>
          <p:cNvSpPr txBox="1"/>
          <p:nvPr/>
        </p:nvSpPr>
        <p:spPr>
          <a:xfrm>
            <a:off x="8040576" y="1274598"/>
            <a:ext cx="3948343" cy="2308324"/>
          </a:xfrm>
          <a:prstGeom prst="rect">
            <a:avLst/>
          </a:prstGeom>
          <a:noFill/>
          <a:ln>
            <a:solidFill>
              <a:srgbClr val="115076"/>
            </a:solidFill>
          </a:ln>
        </p:spPr>
        <p:txBody>
          <a:bodyPr wrap="square" rtlCol="0">
            <a:spAutoFit/>
          </a:bodyPr>
          <a:lstStyle/>
          <a:p>
            <a:pPr algn="l"/>
            <a:endParaRPr lang="en-GB" sz="2400" dirty="0">
              <a:solidFill>
                <a:schemeClr val="accent5">
                  <a:lumMod val="50000"/>
                </a:schemeClr>
              </a:solidFill>
            </a:endParaRPr>
          </a:p>
          <a:p>
            <a:pPr algn="l"/>
            <a:r>
              <a:rPr lang="en-GB" sz="2400" b="1" dirty="0">
                <a:solidFill>
                  <a:schemeClr val="accent5">
                    <a:lumMod val="50000"/>
                  </a:schemeClr>
                </a:solidFill>
              </a:rPr>
              <a:t>le </a:t>
            </a:r>
            <a:r>
              <a:rPr lang="en-GB" sz="2400" b="1" dirty="0" err="1">
                <a:solidFill>
                  <a:schemeClr val="accent5">
                    <a:lumMod val="50000"/>
                  </a:schemeClr>
                </a:solidFill>
              </a:rPr>
              <a:t>riz</a:t>
            </a:r>
            <a:r>
              <a:rPr lang="en-GB" sz="2400" b="1" dirty="0">
                <a:solidFill>
                  <a:schemeClr val="accent5">
                    <a:lumMod val="50000"/>
                  </a:schemeClr>
                </a:solidFill>
              </a:rPr>
              <a:t> </a:t>
            </a:r>
            <a:r>
              <a:rPr lang="en-GB" sz="2400" dirty="0">
                <a:solidFill>
                  <a:schemeClr val="accent5">
                    <a:lumMod val="50000"/>
                  </a:schemeClr>
                </a:solidFill>
              </a:rPr>
              <a:t>– rice</a:t>
            </a:r>
          </a:p>
          <a:p>
            <a:pPr algn="l"/>
            <a:endParaRPr lang="en-GB" sz="2400" dirty="0">
              <a:solidFill>
                <a:schemeClr val="accent5">
                  <a:lumMod val="50000"/>
                </a:schemeClr>
              </a:solidFill>
            </a:endParaRPr>
          </a:p>
          <a:p>
            <a:r>
              <a:rPr lang="en-GB" sz="2400" b="1" dirty="0">
                <a:solidFill>
                  <a:schemeClr val="accent5">
                    <a:lumMod val="50000"/>
                  </a:schemeClr>
                </a:solidFill>
              </a:rPr>
              <a:t>les </a:t>
            </a:r>
            <a:r>
              <a:rPr lang="en-US" sz="2400" b="1" dirty="0" err="1">
                <a:solidFill>
                  <a:srgbClr val="4472C4">
                    <a:lumMod val="50000"/>
                  </a:srgbClr>
                </a:solidFill>
              </a:rPr>
              <a:t>légumes</a:t>
            </a:r>
            <a:r>
              <a:rPr lang="en-US" sz="2400" b="1" dirty="0">
                <a:solidFill>
                  <a:srgbClr val="4472C4">
                    <a:lumMod val="50000"/>
                  </a:srgbClr>
                </a:solidFill>
              </a:rPr>
              <a:t> </a:t>
            </a:r>
            <a:r>
              <a:rPr lang="en-GB" sz="2400" dirty="0">
                <a:solidFill>
                  <a:schemeClr val="accent5">
                    <a:lumMod val="50000"/>
                  </a:schemeClr>
                </a:solidFill>
              </a:rPr>
              <a:t>– vegetables</a:t>
            </a:r>
          </a:p>
          <a:p>
            <a:endParaRPr lang="en-GB" sz="2400" dirty="0">
              <a:solidFill>
                <a:schemeClr val="accent5">
                  <a:lumMod val="50000"/>
                </a:schemeClr>
              </a:solidFill>
            </a:endParaRPr>
          </a:p>
          <a:p>
            <a:r>
              <a:rPr lang="en-GB" sz="2400" b="1" dirty="0">
                <a:solidFill>
                  <a:schemeClr val="accent5">
                    <a:lumMod val="50000"/>
                  </a:schemeClr>
                </a:solidFill>
              </a:rPr>
              <a:t>les chips </a:t>
            </a:r>
            <a:r>
              <a:rPr lang="en-GB" sz="2400" dirty="0">
                <a:solidFill>
                  <a:schemeClr val="accent5">
                    <a:lumMod val="50000"/>
                  </a:schemeClr>
                </a:solidFill>
              </a:rPr>
              <a:t>- crisps</a:t>
            </a:r>
          </a:p>
        </p:txBody>
      </p:sp>
      <p:pic>
        <p:nvPicPr>
          <p:cNvPr id="12290" name="Picture 2" descr="Tomato, Ripe, Red, Food, Healthy, Fresh, Natural">
            <a:extLst>
              <a:ext uri="{FF2B5EF4-FFF2-40B4-BE49-F238E27FC236}">
                <a16:creationId xmlns:a16="http://schemas.microsoft.com/office/drawing/2014/main" id="{F0BE0915-8FD3-44B5-A228-415731D8C2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0915" y="2105864"/>
            <a:ext cx="695132" cy="71704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Rice, Chopsticks, Bowl, Food, Chinese, Dish, Asian">
            <a:extLst>
              <a:ext uri="{FF2B5EF4-FFF2-40B4-BE49-F238E27FC236}">
                <a16:creationId xmlns:a16="http://schemas.microsoft.com/office/drawing/2014/main" id="{95CF9F90-C0C7-4C0A-AE82-DE6CD4424A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560" y="2619155"/>
            <a:ext cx="1459491" cy="118204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Fruits, Vegetables, Artichoke, Banana, Berries, Cabbage">
            <a:extLst>
              <a:ext uri="{FF2B5EF4-FFF2-40B4-BE49-F238E27FC236}">
                <a16:creationId xmlns:a16="http://schemas.microsoft.com/office/drawing/2014/main" id="{27013750-C884-4B95-B889-7EFB0E16598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6511" y="4132135"/>
            <a:ext cx="1489536" cy="1096981"/>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Bag, Chips, Crisps, Junk Food, Potato Chips, Snack">
            <a:extLst>
              <a:ext uri="{FF2B5EF4-FFF2-40B4-BE49-F238E27FC236}">
                <a16:creationId xmlns:a16="http://schemas.microsoft.com/office/drawing/2014/main" id="{EAA6160B-2604-406C-9378-21121FC4B44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18115" y="4628917"/>
            <a:ext cx="1519738" cy="119325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74F5AF0C-B0A2-4852-98C0-8FBB945A28FA}"/>
              </a:ext>
            </a:extLst>
          </p:cNvPr>
          <p:cNvSpPr/>
          <p:nvPr/>
        </p:nvSpPr>
        <p:spPr>
          <a:xfrm>
            <a:off x="3826884" y="2342476"/>
            <a:ext cx="470540" cy="5623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23" name="Rectangle 22">
            <a:extLst>
              <a:ext uri="{FF2B5EF4-FFF2-40B4-BE49-F238E27FC236}">
                <a16:creationId xmlns:a16="http://schemas.microsoft.com/office/drawing/2014/main" id="{247E87EB-CBD5-43F7-AA80-A7F1A3A2D015}"/>
              </a:ext>
            </a:extLst>
          </p:cNvPr>
          <p:cNvSpPr/>
          <p:nvPr/>
        </p:nvSpPr>
        <p:spPr>
          <a:xfrm>
            <a:off x="2972571" y="3072909"/>
            <a:ext cx="470540" cy="5623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24" name="Rectangle 23">
            <a:extLst>
              <a:ext uri="{FF2B5EF4-FFF2-40B4-BE49-F238E27FC236}">
                <a16:creationId xmlns:a16="http://schemas.microsoft.com/office/drawing/2014/main" id="{DC955D26-2B33-4BAA-AEEF-F5ADF6424598}"/>
              </a:ext>
            </a:extLst>
          </p:cNvPr>
          <p:cNvSpPr/>
          <p:nvPr/>
        </p:nvSpPr>
        <p:spPr>
          <a:xfrm>
            <a:off x="3448233" y="3803342"/>
            <a:ext cx="470540" cy="5623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25" name="Rectangle 24">
            <a:extLst>
              <a:ext uri="{FF2B5EF4-FFF2-40B4-BE49-F238E27FC236}">
                <a16:creationId xmlns:a16="http://schemas.microsoft.com/office/drawing/2014/main" id="{EE364DDF-5429-4F3B-BFAA-9A22257A25AC}"/>
              </a:ext>
            </a:extLst>
          </p:cNvPr>
          <p:cNvSpPr/>
          <p:nvPr/>
        </p:nvSpPr>
        <p:spPr>
          <a:xfrm>
            <a:off x="2696192" y="4533775"/>
            <a:ext cx="836439" cy="5793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_____</a:t>
            </a:r>
          </a:p>
        </p:txBody>
      </p:sp>
      <p:sp>
        <p:nvSpPr>
          <p:cNvPr id="26" name="Rectangle 25">
            <a:extLst>
              <a:ext uri="{FF2B5EF4-FFF2-40B4-BE49-F238E27FC236}">
                <a16:creationId xmlns:a16="http://schemas.microsoft.com/office/drawing/2014/main" id="{FE99CFF0-AE65-462C-8492-CEA14A539187}"/>
              </a:ext>
            </a:extLst>
          </p:cNvPr>
          <p:cNvSpPr/>
          <p:nvPr/>
        </p:nvSpPr>
        <p:spPr>
          <a:xfrm>
            <a:off x="6121241" y="5281254"/>
            <a:ext cx="470540" cy="5623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3" name="TextBox 2">
            <a:extLst>
              <a:ext uri="{FF2B5EF4-FFF2-40B4-BE49-F238E27FC236}">
                <a16:creationId xmlns:a16="http://schemas.microsoft.com/office/drawing/2014/main" id="{A5F918FE-09CF-4349-AE5B-67813E664465}"/>
              </a:ext>
            </a:extLst>
          </p:cNvPr>
          <p:cNvSpPr txBox="1"/>
          <p:nvPr/>
        </p:nvSpPr>
        <p:spPr>
          <a:xfrm>
            <a:off x="179999" y="1398441"/>
            <a:ext cx="11729921" cy="461665"/>
          </a:xfrm>
          <a:prstGeom prst="rect">
            <a:avLst/>
          </a:prstGeom>
          <a:noFill/>
        </p:spPr>
        <p:txBody>
          <a:bodyPr wrap="square" rtlCol="0">
            <a:spAutoFit/>
          </a:bodyPr>
          <a:lstStyle/>
          <a:p>
            <a:pPr>
              <a:defRPr/>
            </a:pP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 mange quoi ? </a:t>
            </a:r>
            <a:r>
              <a:rPr lang="en-US" sz="2400" dirty="0" err="1">
                <a:solidFill>
                  <a:srgbClr val="4472C4">
                    <a:lumMod val="50000"/>
                  </a:srgbClr>
                </a:solidFill>
              </a:rPr>
              <a:t>Écris</a:t>
            </a:r>
            <a:r>
              <a:rPr lang="en-US" sz="2400" dirty="0">
                <a:solidFill>
                  <a:srgbClr val="4472C4">
                    <a:lumMod val="50000"/>
                  </a:srgbClr>
                </a:solidFill>
                <a:latin typeface="Century Gothic" panose="020F0302020204030204"/>
              </a:rPr>
              <a:t> de, de la, du </a:t>
            </a:r>
            <a:r>
              <a:rPr lang="en-US" sz="2400" dirty="0" err="1">
                <a:solidFill>
                  <a:srgbClr val="4472C4">
                    <a:lumMod val="50000"/>
                  </a:srgbClr>
                </a:solidFill>
                <a:latin typeface="Century Gothic" panose="020F0302020204030204"/>
              </a:rPr>
              <a:t>ou</a:t>
            </a:r>
            <a:r>
              <a:rPr lang="en-US" sz="2400" dirty="0">
                <a:solidFill>
                  <a:srgbClr val="4472C4">
                    <a:lumMod val="50000"/>
                  </a:srgbClr>
                </a:solidFill>
                <a:latin typeface="Century Gothic" panose="020F0302020204030204"/>
              </a:rPr>
              <a:t> d’.</a:t>
            </a:r>
            <a:endParaRPr lang="fr-FR" sz="2400" dirty="0"/>
          </a:p>
        </p:txBody>
      </p:sp>
    </p:spTree>
    <p:extLst>
      <p:ext uri="{BB962C8B-B14F-4D97-AF65-F5344CB8AC3E}">
        <p14:creationId xmlns:p14="http://schemas.microsoft.com/office/powerpoint/2010/main" val="124703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3"/>
                                        </p:tgtEl>
                                      </p:cBhvr>
                                    </p:animEffect>
                                    <p:set>
                                      <p:cBhvr>
                                        <p:cTn id="12" dur="1" fill="hold">
                                          <p:stCondLst>
                                            <p:cond delay="499"/>
                                          </p:stCondLst>
                                        </p:cTn>
                                        <p:tgtEl>
                                          <p:spTgt spid="2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5"/>
                                        </p:tgtEl>
                                      </p:cBhvr>
                                    </p:animEffect>
                                    <p:set>
                                      <p:cBhvr>
                                        <p:cTn id="22" dur="1" fill="hold">
                                          <p:stCondLst>
                                            <p:cond delay="499"/>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6"/>
                                        </p:tgtEl>
                                      </p:cBhvr>
                                    </p:animEffect>
                                    <p:set>
                                      <p:cBhvr>
                                        <p:cTn id="27"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 name="Speech Bubble: Rectangle 62">
            <a:extLst>
              <a:ext uri="{FF2B5EF4-FFF2-40B4-BE49-F238E27FC236}">
                <a16:creationId xmlns:a16="http://schemas.microsoft.com/office/drawing/2014/main" id="{828DB02A-4871-45E8-BF06-01BBEBA2B07E}"/>
              </a:ext>
            </a:extLst>
          </p:cNvPr>
          <p:cNvSpPr/>
          <p:nvPr/>
        </p:nvSpPr>
        <p:spPr>
          <a:xfrm>
            <a:off x="8267463" y="2124023"/>
            <a:ext cx="3611985" cy="3418789"/>
          </a:xfrm>
          <a:prstGeom prst="wedgeRectCallout">
            <a:avLst>
              <a:gd name="adj1" fmla="val 6655"/>
              <a:gd name="adj2" fmla="val -6528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 name="TextBox 65">
            <a:extLst>
              <a:ext uri="{FF2B5EF4-FFF2-40B4-BE49-F238E27FC236}">
                <a16:creationId xmlns:a16="http://schemas.microsoft.com/office/drawing/2014/main" id="{00C14130-A12C-46F9-B09F-2D492EAAC591}"/>
              </a:ext>
            </a:extLst>
          </p:cNvPr>
          <p:cNvSpPr txBox="1"/>
          <p:nvPr/>
        </p:nvSpPr>
        <p:spPr>
          <a:xfrm>
            <a:off x="9168493" y="3895982"/>
            <a:ext cx="1966364"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bg1"/>
                </a:solidFill>
                <a:effectLst/>
                <a:uLnTx/>
                <a:uFillTx/>
                <a:latin typeface="Century Gothic" panose="020F0302020204030204"/>
                <a:ea typeface="+mn-ea"/>
                <a:cs typeface="+mn-cs"/>
              </a:rPr>
              <a:t>les œufs (m) </a:t>
            </a:r>
          </a:p>
        </p:txBody>
      </p:sp>
      <p:sp>
        <p:nvSpPr>
          <p:cNvPr id="78" name="TextBox 77">
            <a:extLst>
              <a:ext uri="{FF2B5EF4-FFF2-40B4-BE49-F238E27FC236}">
                <a16:creationId xmlns:a16="http://schemas.microsoft.com/office/drawing/2014/main" id="{DF2D6471-67CC-4562-8C44-41833D469E4B}"/>
              </a:ext>
            </a:extLst>
          </p:cNvPr>
          <p:cNvSpPr txBox="1"/>
          <p:nvPr/>
        </p:nvSpPr>
        <p:spPr>
          <a:xfrm>
            <a:off x="9167706" y="3354434"/>
            <a:ext cx="1100933"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bg1"/>
                </a:solidFill>
                <a:effectLst/>
                <a:uLnTx/>
                <a:uFillTx/>
                <a:latin typeface="Century Gothic" panose="020F0302020204030204"/>
                <a:ea typeface="+mn-ea"/>
                <a:cs typeface="+mn-cs"/>
              </a:rPr>
              <a:t>le vin</a:t>
            </a:r>
          </a:p>
        </p:txBody>
      </p:sp>
      <p:sp>
        <p:nvSpPr>
          <p:cNvPr id="88" name="TextBox 87">
            <a:extLst>
              <a:ext uri="{FF2B5EF4-FFF2-40B4-BE49-F238E27FC236}">
                <a16:creationId xmlns:a16="http://schemas.microsoft.com/office/drawing/2014/main" id="{EADC1502-D6E3-4DF0-BCFB-FFC6594FB752}"/>
              </a:ext>
            </a:extLst>
          </p:cNvPr>
          <p:cNvSpPr txBox="1"/>
          <p:nvPr/>
        </p:nvSpPr>
        <p:spPr>
          <a:xfrm>
            <a:off x="9284672" y="2271338"/>
            <a:ext cx="867003" cy="400110"/>
          </a:xfrm>
          <a:prstGeom prst="rect">
            <a:avLst/>
          </a:prstGeom>
          <a:noFill/>
        </p:spPr>
        <p:txBody>
          <a:bodyPr wrap="square">
            <a:spAutoFit/>
          </a:bodyPr>
          <a:lstStyle/>
          <a:p>
            <a:pPr algn="r"/>
            <a:r>
              <a:rPr kumimoji="0" lang="en-GB" sz="2000" b="0" i="0" u="none" strike="noStrike" kern="1200" cap="none" spc="0" normalizeH="0" baseline="0" noProof="0" dirty="0">
                <a:ln>
                  <a:noFill/>
                </a:ln>
                <a:solidFill>
                  <a:schemeClr val="bg1"/>
                </a:solidFill>
                <a:effectLst/>
                <a:uLnTx/>
                <a:uFillTx/>
                <a:latin typeface="Century Gothic" panose="020F0302020204030204"/>
              </a:rPr>
              <a:t>le </a:t>
            </a:r>
            <a:r>
              <a:rPr kumimoji="0" lang="en-GB" sz="2000" b="0" i="0" u="none" strike="noStrike" kern="1200" cap="none" spc="0" normalizeH="0" baseline="0" noProof="0" dirty="0" err="1">
                <a:ln>
                  <a:noFill/>
                </a:ln>
                <a:solidFill>
                  <a:schemeClr val="bg1"/>
                </a:solidFill>
                <a:effectLst/>
                <a:uLnTx/>
                <a:uFillTx/>
                <a:latin typeface="Century Gothic" panose="020F0302020204030204"/>
              </a:rPr>
              <a:t>riz</a:t>
            </a:r>
            <a:endParaRPr lang="fr-FR" sz="2000" dirty="0">
              <a:solidFill>
                <a:schemeClr val="bg1"/>
              </a:solidFill>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7334657" cy="867128"/>
          </a:xfrm>
          <a:prstGeom prst="rect">
            <a:avLst/>
          </a:prstGeom>
        </p:spPr>
      </p:pic>
      <p:sp>
        <p:nvSpPr>
          <p:cNvPr id="4" name="Title 3"/>
          <p:cNvSpPr>
            <a:spLocks noGrp="1"/>
          </p:cNvSpPr>
          <p:nvPr>
            <p:ph type="title"/>
          </p:nvPr>
        </p:nvSpPr>
        <p:spPr>
          <a:xfrm>
            <a:off x="-1" y="296864"/>
            <a:ext cx="6457246" cy="707849"/>
          </a:xfrm>
        </p:spPr>
        <p:txBody>
          <a:bodyPr>
            <a:normAutofit/>
          </a:bodyPr>
          <a:lstStyle/>
          <a:p>
            <a:r>
              <a:rPr lang="fr-FR" sz="2800" b="1" dirty="0">
                <a:solidFill>
                  <a:schemeClr val="bg1"/>
                </a:solidFill>
              </a:rPr>
              <a:t>Comment mangent-ils les Français ? </a:t>
            </a:r>
            <a:endParaRPr lang="en-GB" sz="2800" b="1" dirty="0">
              <a:solidFill>
                <a:schemeClr val="bg1"/>
              </a:solidFill>
            </a:endParaRPr>
          </a:p>
        </p:txBody>
      </p:sp>
      <p:sp>
        <p:nvSpPr>
          <p:cNvPr id="6" name="Rounded Rectangle 46">
            <a:extLst>
              <a:ext uri="{FF2B5EF4-FFF2-40B4-BE49-F238E27FC236}">
                <a16:creationId xmlns:a16="http://schemas.microsoft.com/office/drawing/2014/main" id="{37052509-033C-4378-BB3B-A72C92369593}"/>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p:cNvSpPr txBox="1"/>
          <p:nvPr/>
        </p:nvSpPr>
        <p:spPr>
          <a:xfrm>
            <a:off x="202638" y="5627879"/>
            <a:ext cx="9513651" cy="576120"/>
          </a:xfrm>
          <a:prstGeom prst="rect">
            <a:avLst/>
          </a:prstGeom>
          <a:noFill/>
        </p:spPr>
        <p:txBody>
          <a:bodyPr wrap="square" rtlCol="0">
            <a:spAutoFit/>
          </a:bodyPr>
          <a:lstStyle/>
          <a:p>
            <a:pPr algn="l">
              <a:lnSpc>
                <a:spcPct val="150000"/>
              </a:lnSpc>
            </a:pPr>
            <a:r>
              <a:rPr lang="en-GB" sz="2400" dirty="0">
                <a:solidFill>
                  <a:schemeClr val="accent5">
                    <a:lumMod val="50000"/>
                  </a:schemeClr>
                </a:solidFill>
              </a:rPr>
              <a:t>Et les </a:t>
            </a:r>
            <a:r>
              <a:rPr lang="en-GB" sz="2400" dirty="0" err="1">
                <a:solidFill>
                  <a:schemeClr val="accent5">
                    <a:lumMod val="50000"/>
                  </a:schemeClr>
                </a:solidFill>
              </a:rPr>
              <a:t>Français</a:t>
            </a:r>
            <a:r>
              <a:rPr lang="en-GB" sz="2400" dirty="0">
                <a:solidFill>
                  <a:schemeClr val="accent5">
                    <a:lumMod val="50000"/>
                  </a:schemeClr>
                </a:solidFill>
              </a:rPr>
              <a:t> </a:t>
            </a:r>
            <a:r>
              <a:rPr lang="en-GB" sz="2400" dirty="0" err="1">
                <a:solidFill>
                  <a:schemeClr val="accent5">
                    <a:lumMod val="50000"/>
                  </a:schemeClr>
                </a:solidFill>
              </a:rPr>
              <a:t>mangent</a:t>
            </a:r>
            <a:r>
              <a:rPr lang="en-GB" sz="2400" dirty="0">
                <a:solidFill>
                  <a:schemeClr val="accent5">
                    <a:lumMod val="50000"/>
                  </a:schemeClr>
                </a:solidFill>
              </a:rPr>
              <a:t> beaucoup </a:t>
            </a:r>
            <a:r>
              <a:rPr lang="en-GB" sz="2400" b="1" dirty="0">
                <a:solidFill>
                  <a:srgbClr val="EE6000"/>
                </a:solidFill>
              </a:rPr>
              <a:t>de</a:t>
            </a:r>
            <a:r>
              <a:rPr lang="en-GB" sz="2400" dirty="0">
                <a:solidFill>
                  <a:schemeClr val="accent5">
                    <a:lumMod val="50000"/>
                  </a:schemeClr>
                </a:solidFill>
              </a:rPr>
              <a:t> fromage, bien </a:t>
            </a:r>
            <a:r>
              <a:rPr lang="en-GB" sz="2400" dirty="0" err="1">
                <a:solidFill>
                  <a:schemeClr val="accent5">
                    <a:lumMod val="50000"/>
                  </a:schemeClr>
                </a:solidFill>
              </a:rPr>
              <a:t>sûr</a:t>
            </a:r>
            <a:r>
              <a:rPr lang="en-GB" sz="2400" dirty="0">
                <a:solidFill>
                  <a:schemeClr val="accent5">
                    <a:lumMod val="50000"/>
                  </a:schemeClr>
                </a:solidFill>
              </a:rPr>
              <a:t> !</a:t>
            </a:r>
          </a:p>
        </p:txBody>
      </p:sp>
      <p:sp>
        <p:nvSpPr>
          <p:cNvPr id="9" name="TextBox 8"/>
          <p:cNvSpPr txBox="1"/>
          <p:nvPr/>
        </p:nvSpPr>
        <p:spPr>
          <a:xfrm>
            <a:off x="202638" y="1847961"/>
            <a:ext cx="7757378" cy="1130118"/>
          </a:xfrm>
          <a:prstGeom prst="rect">
            <a:avLst/>
          </a:prstGeom>
          <a:noFill/>
        </p:spPr>
        <p:txBody>
          <a:bodyPr wrap="square" rtlCol="0">
            <a:spAutoFit/>
          </a:bodyPr>
          <a:lstStyle/>
          <a:p>
            <a:pPr>
              <a:lnSpc>
                <a:spcPct val="150000"/>
              </a:lnSpc>
            </a:pPr>
            <a:r>
              <a:rPr lang="en-GB" sz="2400" dirty="0">
                <a:solidFill>
                  <a:schemeClr val="accent5">
                    <a:lumMod val="50000"/>
                  </a:schemeClr>
                </a:solidFill>
              </a:rPr>
              <a:t>Au petit déjeuner, les </a:t>
            </a:r>
            <a:r>
              <a:rPr lang="en-GB" sz="2400" dirty="0" err="1">
                <a:solidFill>
                  <a:schemeClr val="accent5">
                    <a:lumMod val="50000"/>
                  </a:schemeClr>
                </a:solidFill>
              </a:rPr>
              <a:t>Français</a:t>
            </a:r>
            <a:r>
              <a:rPr lang="en-GB" sz="2400" dirty="0">
                <a:solidFill>
                  <a:schemeClr val="accent5">
                    <a:lumMod val="50000"/>
                  </a:schemeClr>
                </a:solidFill>
              </a:rPr>
              <a:t> </a:t>
            </a:r>
            <a:r>
              <a:rPr lang="en-GB" sz="2400" dirty="0" err="1">
                <a:solidFill>
                  <a:schemeClr val="accent5">
                    <a:lumMod val="50000"/>
                  </a:schemeClr>
                </a:solidFill>
              </a:rPr>
              <a:t>mangent</a:t>
            </a:r>
            <a:r>
              <a:rPr lang="en-GB" sz="2400" dirty="0">
                <a:solidFill>
                  <a:schemeClr val="accent5">
                    <a:lumMod val="50000"/>
                  </a:schemeClr>
                </a:solidFill>
              </a:rPr>
              <a:t> </a:t>
            </a:r>
            <a:r>
              <a:rPr lang="en-GB" sz="2400" dirty="0" err="1">
                <a:solidFill>
                  <a:schemeClr val="accent5">
                    <a:lumMod val="50000"/>
                  </a:schemeClr>
                </a:solidFill>
              </a:rPr>
              <a:t>souvent</a:t>
            </a:r>
            <a:r>
              <a:rPr lang="en-GB" sz="2400" dirty="0">
                <a:solidFill>
                  <a:schemeClr val="accent5">
                    <a:lumMod val="50000"/>
                  </a:schemeClr>
                </a:solidFill>
              </a:rPr>
              <a:t> </a:t>
            </a:r>
            <a:r>
              <a:rPr lang="en-GB" sz="2400" b="1" dirty="0">
                <a:solidFill>
                  <a:srgbClr val="EE6000"/>
                </a:solidFill>
              </a:rPr>
              <a:t>du</a:t>
            </a:r>
            <a:r>
              <a:rPr lang="en-GB" sz="2400" dirty="0">
                <a:solidFill>
                  <a:schemeClr val="accent5">
                    <a:lumMod val="50000"/>
                  </a:schemeClr>
                </a:solidFill>
              </a:rPr>
              <a:t> pain avec </a:t>
            </a:r>
            <a:r>
              <a:rPr lang="en-GB" sz="2400" b="1" dirty="0">
                <a:solidFill>
                  <a:srgbClr val="EE6000"/>
                </a:solidFill>
              </a:rPr>
              <a:t>de la </a:t>
            </a:r>
            <a:r>
              <a:rPr lang="en-GB" sz="2400" dirty="0">
                <a:solidFill>
                  <a:schemeClr val="accent5">
                    <a:lumMod val="50000"/>
                  </a:schemeClr>
                </a:solidFill>
              </a:rPr>
              <a:t>confiture </a:t>
            </a:r>
            <a:r>
              <a:rPr lang="en-GB" sz="2400" dirty="0" err="1">
                <a:solidFill>
                  <a:schemeClr val="accent5">
                    <a:lumMod val="50000"/>
                  </a:schemeClr>
                </a:solidFill>
              </a:rPr>
              <a:t>ou</a:t>
            </a:r>
            <a:r>
              <a:rPr lang="en-GB" sz="2400" dirty="0">
                <a:solidFill>
                  <a:schemeClr val="accent5">
                    <a:lumMod val="50000"/>
                  </a:schemeClr>
                </a:solidFill>
              </a:rPr>
              <a:t> </a:t>
            </a:r>
            <a:r>
              <a:rPr lang="en-GB" sz="2400" b="1" dirty="0">
                <a:solidFill>
                  <a:srgbClr val="EE6000"/>
                </a:solidFill>
              </a:rPr>
              <a:t>des</a:t>
            </a:r>
            <a:r>
              <a:rPr lang="en-GB" sz="2400" dirty="0">
                <a:solidFill>
                  <a:schemeClr val="accent5">
                    <a:lumMod val="50000"/>
                  </a:schemeClr>
                </a:solidFill>
              </a:rPr>
              <a:t> </a:t>
            </a:r>
            <a:r>
              <a:rPr lang="en-GB" sz="2400" dirty="0" err="1">
                <a:solidFill>
                  <a:schemeClr val="accent5">
                    <a:lumMod val="50000"/>
                  </a:schemeClr>
                </a:solidFill>
              </a:rPr>
              <a:t>céréales</a:t>
            </a:r>
            <a:r>
              <a:rPr lang="en-GB" sz="2400" dirty="0">
                <a:solidFill>
                  <a:schemeClr val="accent5">
                    <a:lumMod val="50000"/>
                  </a:schemeClr>
                </a:solidFill>
              </a:rPr>
              <a:t>.</a:t>
            </a:r>
          </a:p>
        </p:txBody>
      </p:sp>
      <p:sp>
        <p:nvSpPr>
          <p:cNvPr id="10" name="TextBox 9"/>
          <p:cNvSpPr txBox="1"/>
          <p:nvPr/>
        </p:nvSpPr>
        <p:spPr>
          <a:xfrm>
            <a:off x="202638" y="2919504"/>
            <a:ext cx="7987373" cy="2238113"/>
          </a:xfrm>
          <a:prstGeom prst="rect">
            <a:avLst/>
          </a:prstGeom>
          <a:noFill/>
        </p:spPr>
        <p:txBody>
          <a:bodyPr wrap="square" rtlCol="0">
            <a:spAutoFit/>
          </a:bodyPr>
          <a:lstStyle/>
          <a:p>
            <a:pPr algn="l">
              <a:lnSpc>
                <a:spcPct val="150000"/>
              </a:lnSpc>
            </a:pPr>
            <a:r>
              <a:rPr lang="en-GB" sz="2400" dirty="0">
                <a:solidFill>
                  <a:schemeClr val="accent5">
                    <a:lumMod val="50000"/>
                  </a:schemeClr>
                </a:solidFill>
              </a:rPr>
              <a:t>Au déjeuner </a:t>
            </a:r>
            <a:r>
              <a:rPr lang="en-GB" sz="2400" dirty="0" err="1">
                <a:solidFill>
                  <a:schemeClr val="accent5">
                    <a:lumMod val="50000"/>
                  </a:schemeClr>
                </a:solidFill>
              </a:rPr>
              <a:t>ou</a:t>
            </a:r>
            <a:r>
              <a:rPr lang="en-GB" sz="2400" dirty="0">
                <a:solidFill>
                  <a:schemeClr val="accent5">
                    <a:lumMod val="50000"/>
                  </a:schemeClr>
                </a:solidFill>
              </a:rPr>
              <a:t> au </a:t>
            </a:r>
            <a:r>
              <a:rPr lang="en-GB" sz="2400" dirty="0" err="1">
                <a:solidFill>
                  <a:schemeClr val="accent5">
                    <a:lumMod val="50000"/>
                  </a:schemeClr>
                </a:solidFill>
              </a:rPr>
              <a:t>dîner</a:t>
            </a:r>
            <a:r>
              <a:rPr lang="en-GB" sz="2400" dirty="0">
                <a:solidFill>
                  <a:schemeClr val="accent5">
                    <a:lumMod val="50000"/>
                  </a:schemeClr>
                </a:solidFill>
              </a:rPr>
              <a:t>, </a:t>
            </a:r>
            <a:r>
              <a:rPr lang="en-GB" sz="2400" dirty="0" err="1">
                <a:solidFill>
                  <a:schemeClr val="accent5">
                    <a:lumMod val="50000"/>
                  </a:schemeClr>
                </a:solidFill>
              </a:rPr>
              <a:t>ils</a:t>
            </a:r>
            <a:r>
              <a:rPr lang="en-GB" sz="2400" dirty="0">
                <a:solidFill>
                  <a:schemeClr val="accent5">
                    <a:lumMod val="50000"/>
                  </a:schemeClr>
                </a:solidFill>
              </a:rPr>
              <a:t> </a:t>
            </a:r>
            <a:r>
              <a:rPr lang="en-GB" sz="2400" dirty="0" err="1">
                <a:solidFill>
                  <a:schemeClr val="accent5">
                    <a:lumMod val="50000"/>
                  </a:schemeClr>
                </a:solidFill>
              </a:rPr>
              <a:t>mangent</a:t>
            </a:r>
            <a:r>
              <a:rPr lang="en-GB" sz="2400" dirty="0">
                <a:solidFill>
                  <a:schemeClr val="accent5">
                    <a:lumMod val="50000"/>
                  </a:schemeClr>
                </a:solidFill>
              </a:rPr>
              <a:t> </a:t>
            </a:r>
            <a:r>
              <a:rPr lang="en-GB" sz="2400" dirty="0" err="1">
                <a:solidFill>
                  <a:schemeClr val="accent5">
                    <a:lumMod val="50000"/>
                  </a:schemeClr>
                </a:solidFill>
              </a:rPr>
              <a:t>souvent</a:t>
            </a:r>
            <a:endParaRPr lang="en-GB" sz="2400" dirty="0">
              <a:solidFill>
                <a:schemeClr val="accent5">
                  <a:lumMod val="50000"/>
                </a:schemeClr>
              </a:solidFill>
            </a:endParaRPr>
          </a:p>
          <a:p>
            <a:pPr algn="l">
              <a:lnSpc>
                <a:spcPct val="150000"/>
              </a:lnSpc>
            </a:pPr>
            <a:r>
              <a:rPr lang="en-GB" sz="2400" b="1" dirty="0">
                <a:solidFill>
                  <a:srgbClr val="EE6000"/>
                </a:solidFill>
              </a:rPr>
              <a:t>de la </a:t>
            </a:r>
            <a:r>
              <a:rPr lang="en-GB" sz="2400" dirty="0" err="1">
                <a:solidFill>
                  <a:schemeClr val="accent5">
                    <a:lumMod val="50000"/>
                  </a:schemeClr>
                </a:solidFill>
              </a:rPr>
              <a:t>viande</a:t>
            </a:r>
            <a:r>
              <a:rPr lang="en-GB" sz="2400" dirty="0">
                <a:solidFill>
                  <a:schemeClr val="accent5">
                    <a:lumMod val="50000"/>
                  </a:schemeClr>
                </a:solidFill>
              </a:rPr>
              <a:t>, </a:t>
            </a:r>
            <a:r>
              <a:rPr lang="en-GB" sz="2400" b="1" dirty="0">
                <a:solidFill>
                  <a:srgbClr val="EE6000"/>
                </a:solidFill>
              </a:rPr>
              <a:t>du</a:t>
            </a:r>
            <a:r>
              <a:rPr lang="en-GB" sz="2400" dirty="0">
                <a:solidFill>
                  <a:schemeClr val="accent5">
                    <a:lumMod val="50000"/>
                  </a:schemeClr>
                </a:solidFill>
              </a:rPr>
              <a:t> </a:t>
            </a:r>
            <a:r>
              <a:rPr lang="en-GB" sz="2400" dirty="0" err="1">
                <a:solidFill>
                  <a:schemeClr val="accent5">
                    <a:lumMod val="50000"/>
                  </a:schemeClr>
                </a:solidFill>
              </a:rPr>
              <a:t>poisson</a:t>
            </a:r>
            <a:r>
              <a:rPr lang="en-GB" sz="2400" dirty="0">
                <a:solidFill>
                  <a:schemeClr val="accent5">
                    <a:lumMod val="50000"/>
                  </a:schemeClr>
                </a:solidFill>
              </a:rPr>
              <a:t> </a:t>
            </a:r>
            <a:r>
              <a:rPr lang="en-GB" sz="2400" dirty="0" err="1">
                <a:solidFill>
                  <a:schemeClr val="accent5">
                    <a:lumMod val="50000"/>
                  </a:schemeClr>
                </a:solidFill>
              </a:rPr>
              <a:t>ou</a:t>
            </a:r>
            <a:r>
              <a:rPr lang="en-GB" sz="2400" dirty="0">
                <a:solidFill>
                  <a:schemeClr val="accent5">
                    <a:lumMod val="50000"/>
                  </a:schemeClr>
                </a:solidFill>
              </a:rPr>
              <a:t> </a:t>
            </a:r>
            <a:r>
              <a:rPr lang="en-GB" sz="2400" b="1" dirty="0">
                <a:solidFill>
                  <a:srgbClr val="EE6000"/>
                </a:solidFill>
              </a:rPr>
              <a:t>des</a:t>
            </a:r>
            <a:r>
              <a:rPr lang="en-GB" sz="2400" dirty="0">
                <a:solidFill>
                  <a:schemeClr val="accent5">
                    <a:lumMod val="50000"/>
                  </a:schemeClr>
                </a:solidFill>
              </a:rPr>
              <a:t> </a:t>
            </a:r>
            <a:r>
              <a:rPr lang="en-GB" sz="2400" dirty="0" err="1">
                <a:solidFill>
                  <a:schemeClr val="accent5">
                    <a:lumMod val="50000"/>
                  </a:schemeClr>
                </a:solidFill>
              </a:rPr>
              <a:t>oeufs</a:t>
            </a:r>
            <a:r>
              <a:rPr lang="en-GB" sz="2400" dirty="0">
                <a:solidFill>
                  <a:schemeClr val="accent5">
                    <a:lumMod val="50000"/>
                  </a:schemeClr>
                </a:solidFill>
              </a:rPr>
              <a:t>, avec</a:t>
            </a:r>
          </a:p>
          <a:p>
            <a:pPr algn="l">
              <a:lnSpc>
                <a:spcPct val="150000"/>
              </a:lnSpc>
            </a:pPr>
            <a:r>
              <a:rPr lang="en-GB" sz="2400" b="1" dirty="0">
                <a:solidFill>
                  <a:srgbClr val="EE6000"/>
                </a:solidFill>
              </a:rPr>
              <a:t>de la </a:t>
            </a:r>
            <a:r>
              <a:rPr lang="en-GB" sz="2400" dirty="0" err="1">
                <a:solidFill>
                  <a:schemeClr val="accent5">
                    <a:lumMod val="50000"/>
                  </a:schemeClr>
                </a:solidFill>
              </a:rPr>
              <a:t>salade</a:t>
            </a:r>
            <a:r>
              <a:rPr lang="en-GB" sz="2400" dirty="0">
                <a:solidFill>
                  <a:schemeClr val="accent5">
                    <a:lumMod val="50000"/>
                  </a:schemeClr>
                </a:solidFill>
              </a:rPr>
              <a:t> </a:t>
            </a:r>
            <a:r>
              <a:rPr lang="en-GB" sz="2400" dirty="0" err="1">
                <a:solidFill>
                  <a:schemeClr val="accent5">
                    <a:lumMod val="50000"/>
                  </a:schemeClr>
                </a:solidFill>
              </a:rPr>
              <a:t>ou</a:t>
            </a:r>
            <a:r>
              <a:rPr lang="en-GB" sz="2400" dirty="0">
                <a:solidFill>
                  <a:schemeClr val="accent5">
                    <a:lumMod val="50000"/>
                  </a:schemeClr>
                </a:solidFill>
              </a:rPr>
              <a:t> </a:t>
            </a:r>
            <a:r>
              <a:rPr lang="en-GB" sz="2400" b="1" dirty="0">
                <a:solidFill>
                  <a:srgbClr val="EE6000"/>
                </a:solidFill>
              </a:rPr>
              <a:t>des</a:t>
            </a:r>
            <a:r>
              <a:rPr lang="en-GB" sz="2400" dirty="0">
                <a:solidFill>
                  <a:schemeClr val="accent5">
                    <a:lumMod val="50000"/>
                  </a:schemeClr>
                </a:solidFill>
              </a:rPr>
              <a:t> </a:t>
            </a:r>
            <a:r>
              <a:rPr lang="en-GB" sz="2400" dirty="0" err="1">
                <a:solidFill>
                  <a:schemeClr val="accent5">
                    <a:lumMod val="50000"/>
                  </a:schemeClr>
                </a:solidFill>
              </a:rPr>
              <a:t>légumes</a:t>
            </a:r>
            <a:r>
              <a:rPr lang="en-GB" sz="2400" dirty="0">
                <a:solidFill>
                  <a:schemeClr val="accent5">
                    <a:lumMod val="50000"/>
                  </a:schemeClr>
                </a:solidFill>
              </a:rPr>
              <a:t>. </a:t>
            </a:r>
          </a:p>
          <a:p>
            <a:pPr algn="l">
              <a:lnSpc>
                <a:spcPct val="150000"/>
              </a:lnSpc>
            </a:pPr>
            <a:r>
              <a:rPr lang="en-GB" sz="2400" dirty="0">
                <a:solidFill>
                  <a:schemeClr val="accent5">
                    <a:lumMod val="50000"/>
                  </a:schemeClr>
                </a:solidFill>
              </a:rPr>
              <a:t>Et à </a:t>
            </a:r>
            <a:r>
              <a:rPr lang="en-GB" sz="2400" dirty="0" err="1">
                <a:solidFill>
                  <a:schemeClr val="accent5">
                    <a:lumMod val="50000"/>
                  </a:schemeClr>
                </a:solidFill>
              </a:rPr>
              <a:t>boire</a:t>
            </a:r>
            <a:r>
              <a:rPr lang="en-GB" sz="2400" dirty="0">
                <a:solidFill>
                  <a:schemeClr val="accent5">
                    <a:lumMod val="50000"/>
                  </a:schemeClr>
                </a:solidFill>
              </a:rPr>
              <a:t>, un </a:t>
            </a:r>
            <a:r>
              <a:rPr lang="en-GB" sz="2400" dirty="0" err="1">
                <a:solidFill>
                  <a:schemeClr val="accent5">
                    <a:lumMod val="50000"/>
                  </a:schemeClr>
                </a:solidFill>
              </a:rPr>
              <a:t>peu</a:t>
            </a:r>
            <a:r>
              <a:rPr lang="en-GB" sz="2400" dirty="0">
                <a:solidFill>
                  <a:schemeClr val="accent5">
                    <a:lumMod val="50000"/>
                  </a:schemeClr>
                </a:solidFill>
              </a:rPr>
              <a:t> </a:t>
            </a:r>
            <a:r>
              <a:rPr lang="en-GB" sz="2400" b="1" dirty="0">
                <a:solidFill>
                  <a:srgbClr val="EE6000"/>
                </a:solidFill>
              </a:rPr>
              <a:t>de</a:t>
            </a:r>
            <a:r>
              <a:rPr lang="en-GB" sz="2400" dirty="0">
                <a:solidFill>
                  <a:schemeClr val="accent5">
                    <a:lumMod val="50000"/>
                  </a:schemeClr>
                </a:solidFill>
              </a:rPr>
              <a:t> vin </a:t>
            </a:r>
            <a:r>
              <a:rPr lang="en-GB" sz="2400" dirty="0" err="1">
                <a:solidFill>
                  <a:schemeClr val="accent5">
                    <a:lumMod val="50000"/>
                  </a:schemeClr>
                </a:solidFill>
              </a:rPr>
              <a:t>ou</a:t>
            </a:r>
            <a:r>
              <a:rPr lang="en-GB" sz="2400" dirty="0">
                <a:solidFill>
                  <a:schemeClr val="accent5">
                    <a:lumMod val="50000"/>
                  </a:schemeClr>
                </a:solidFill>
              </a:rPr>
              <a:t> </a:t>
            </a:r>
            <a:r>
              <a:rPr lang="en-GB" sz="2400" b="1" dirty="0">
                <a:solidFill>
                  <a:srgbClr val="EE6000"/>
                </a:solidFill>
              </a:rPr>
              <a:t>d’ </a:t>
            </a:r>
            <a:r>
              <a:rPr lang="en-GB" sz="2400" dirty="0" err="1">
                <a:solidFill>
                  <a:schemeClr val="accent5">
                    <a:lumMod val="50000"/>
                  </a:schemeClr>
                </a:solidFill>
              </a:rPr>
              <a:t>eau</a:t>
            </a:r>
            <a:r>
              <a:rPr lang="en-GB" sz="2400" dirty="0">
                <a:solidFill>
                  <a:schemeClr val="accent5">
                    <a:lumMod val="50000"/>
                  </a:schemeClr>
                </a:solidFill>
              </a:rPr>
              <a:t>.</a:t>
            </a:r>
          </a:p>
        </p:txBody>
      </p:sp>
      <p:sp>
        <p:nvSpPr>
          <p:cNvPr id="11" name="TextBox 10"/>
          <p:cNvSpPr txBox="1"/>
          <p:nvPr/>
        </p:nvSpPr>
        <p:spPr>
          <a:xfrm>
            <a:off x="202638" y="5091129"/>
            <a:ext cx="7757378" cy="576120"/>
          </a:xfrm>
          <a:prstGeom prst="rect">
            <a:avLst/>
          </a:prstGeom>
          <a:noFill/>
        </p:spPr>
        <p:txBody>
          <a:bodyPr wrap="square" rtlCol="0">
            <a:spAutoFit/>
          </a:bodyPr>
          <a:lstStyle/>
          <a:p>
            <a:pPr algn="l">
              <a:lnSpc>
                <a:spcPct val="150000"/>
              </a:lnSpc>
            </a:pPr>
            <a:r>
              <a:rPr lang="en-GB" sz="2400" dirty="0" err="1">
                <a:solidFill>
                  <a:schemeClr val="accent5">
                    <a:lumMod val="50000"/>
                  </a:schemeClr>
                </a:solidFill>
              </a:rPr>
              <a:t>Mais</a:t>
            </a:r>
            <a:r>
              <a:rPr lang="en-GB" sz="2400" dirty="0">
                <a:solidFill>
                  <a:schemeClr val="accent5">
                    <a:lumMod val="50000"/>
                  </a:schemeClr>
                </a:solidFill>
              </a:rPr>
              <a:t> </a:t>
            </a:r>
            <a:r>
              <a:rPr lang="en-GB" sz="2400" dirty="0" err="1">
                <a:solidFill>
                  <a:schemeClr val="accent5">
                    <a:lumMod val="50000"/>
                  </a:schemeClr>
                </a:solidFill>
              </a:rPr>
              <a:t>ils</a:t>
            </a:r>
            <a:r>
              <a:rPr lang="en-GB" sz="2400" dirty="0">
                <a:solidFill>
                  <a:schemeClr val="accent5">
                    <a:lumMod val="50000"/>
                  </a:schemeClr>
                </a:solidFill>
              </a:rPr>
              <a:t> </a:t>
            </a:r>
            <a:r>
              <a:rPr lang="en-GB" sz="2400" dirty="0" err="1">
                <a:solidFill>
                  <a:schemeClr val="accent5">
                    <a:lumMod val="50000"/>
                  </a:schemeClr>
                </a:solidFill>
              </a:rPr>
              <a:t>aiment</a:t>
            </a:r>
            <a:r>
              <a:rPr lang="en-GB" sz="2400" dirty="0">
                <a:solidFill>
                  <a:schemeClr val="accent5">
                    <a:lumMod val="50000"/>
                  </a:schemeClr>
                </a:solidFill>
              </a:rPr>
              <a:t> </a:t>
            </a:r>
            <a:r>
              <a:rPr lang="en-GB" sz="2400" dirty="0" err="1">
                <a:solidFill>
                  <a:schemeClr val="accent5">
                    <a:lumMod val="50000"/>
                  </a:schemeClr>
                </a:solidFill>
              </a:rPr>
              <a:t>aussi</a:t>
            </a:r>
            <a:r>
              <a:rPr lang="en-GB" sz="2400" dirty="0">
                <a:solidFill>
                  <a:schemeClr val="accent5">
                    <a:lumMod val="50000"/>
                  </a:schemeClr>
                </a:solidFill>
              </a:rPr>
              <a:t> </a:t>
            </a:r>
            <a:r>
              <a:rPr lang="en-GB" sz="2400" b="1" dirty="0">
                <a:solidFill>
                  <a:srgbClr val="EE6000"/>
                </a:solidFill>
              </a:rPr>
              <a:t>la</a:t>
            </a:r>
            <a:r>
              <a:rPr lang="en-GB" sz="2400" dirty="0">
                <a:solidFill>
                  <a:schemeClr val="accent5">
                    <a:lumMod val="50000"/>
                  </a:schemeClr>
                </a:solidFill>
              </a:rPr>
              <a:t> pizza, </a:t>
            </a:r>
            <a:r>
              <a:rPr lang="en-GB" sz="2400" b="1" dirty="0">
                <a:solidFill>
                  <a:srgbClr val="EE6000"/>
                </a:solidFill>
              </a:rPr>
              <a:t>les</a:t>
            </a:r>
            <a:r>
              <a:rPr lang="en-GB" sz="2400" dirty="0">
                <a:solidFill>
                  <a:schemeClr val="accent5">
                    <a:lumMod val="50000"/>
                  </a:schemeClr>
                </a:solidFill>
              </a:rPr>
              <a:t> pâtes et </a:t>
            </a:r>
            <a:r>
              <a:rPr lang="en-GB" sz="2400" b="1" dirty="0">
                <a:solidFill>
                  <a:srgbClr val="EE6000"/>
                </a:solidFill>
              </a:rPr>
              <a:t>le</a:t>
            </a:r>
            <a:r>
              <a:rPr lang="en-GB" sz="2400" dirty="0">
                <a:solidFill>
                  <a:schemeClr val="accent5">
                    <a:lumMod val="50000"/>
                  </a:schemeClr>
                </a:solidFill>
              </a:rPr>
              <a:t> </a:t>
            </a:r>
            <a:r>
              <a:rPr lang="en-GB" sz="2400" dirty="0" err="1">
                <a:solidFill>
                  <a:schemeClr val="accent5">
                    <a:lumMod val="50000"/>
                  </a:schemeClr>
                </a:solidFill>
              </a:rPr>
              <a:t>riz</a:t>
            </a:r>
            <a:r>
              <a:rPr lang="en-GB" sz="2400" dirty="0">
                <a:solidFill>
                  <a:schemeClr val="accent5">
                    <a:lumMod val="50000"/>
                  </a:schemeClr>
                </a:solidFill>
              </a:rPr>
              <a:t>.</a:t>
            </a:r>
          </a:p>
        </p:txBody>
      </p:sp>
      <p:sp>
        <p:nvSpPr>
          <p:cNvPr id="12" name="TextBox 11"/>
          <p:cNvSpPr txBox="1"/>
          <p:nvPr/>
        </p:nvSpPr>
        <p:spPr>
          <a:xfrm>
            <a:off x="161086" y="1315576"/>
            <a:ext cx="9748724" cy="461665"/>
          </a:xfrm>
          <a:prstGeom prst="rect">
            <a:avLst/>
          </a:prstGeom>
          <a:noFill/>
          <a:ln>
            <a:noFill/>
          </a:ln>
        </p:spPr>
        <p:txBody>
          <a:bodyPr wrap="square" rtlCol="0">
            <a:spAutoFit/>
          </a:bodyPr>
          <a:lstStyle/>
          <a:p>
            <a:r>
              <a:rPr lang="en-GB" sz="2400" dirty="0" err="1">
                <a:solidFill>
                  <a:schemeClr val="accent5">
                    <a:lumMod val="50000"/>
                  </a:schemeClr>
                </a:solidFill>
              </a:rPr>
              <a:t>Remplis</a:t>
            </a:r>
            <a:r>
              <a:rPr lang="en-GB" sz="2400" dirty="0">
                <a:solidFill>
                  <a:schemeClr val="accent5">
                    <a:lumMod val="50000"/>
                  </a:schemeClr>
                </a:solidFill>
              </a:rPr>
              <a:t> les </a:t>
            </a:r>
            <a:r>
              <a:rPr lang="en-GB" sz="2400" dirty="0" err="1">
                <a:solidFill>
                  <a:schemeClr val="accent5">
                    <a:lumMod val="50000"/>
                  </a:schemeClr>
                </a:solidFill>
              </a:rPr>
              <a:t>blancs</a:t>
            </a:r>
            <a:r>
              <a:rPr lang="en-GB" sz="2400" dirty="0">
                <a:solidFill>
                  <a:schemeClr val="accent5">
                    <a:lumMod val="50000"/>
                  </a:schemeClr>
                </a:solidFill>
              </a:rPr>
              <a:t> avec </a:t>
            </a:r>
            <a:r>
              <a:rPr lang="en-GB" sz="2400" b="1" dirty="0">
                <a:solidFill>
                  <a:schemeClr val="accent5">
                    <a:lumMod val="50000"/>
                  </a:schemeClr>
                </a:solidFill>
              </a:rPr>
              <a:t>le, la, les, du</a:t>
            </a:r>
            <a:r>
              <a:rPr lang="en-GB" sz="2400" dirty="0">
                <a:solidFill>
                  <a:schemeClr val="accent5">
                    <a:lumMod val="50000"/>
                  </a:schemeClr>
                </a:solidFill>
              </a:rPr>
              <a:t>, </a:t>
            </a:r>
            <a:r>
              <a:rPr lang="en-GB" sz="2400" b="1" dirty="0">
                <a:solidFill>
                  <a:schemeClr val="accent5">
                    <a:lumMod val="50000"/>
                  </a:schemeClr>
                </a:solidFill>
              </a:rPr>
              <a:t>de la</a:t>
            </a:r>
            <a:r>
              <a:rPr lang="en-GB" sz="2400" dirty="0">
                <a:solidFill>
                  <a:schemeClr val="accent5">
                    <a:lumMod val="50000"/>
                  </a:schemeClr>
                </a:solidFill>
              </a:rPr>
              <a:t>, </a:t>
            </a:r>
            <a:r>
              <a:rPr lang="en-GB" sz="2400" b="1" dirty="0">
                <a:solidFill>
                  <a:schemeClr val="accent5">
                    <a:lumMod val="50000"/>
                  </a:schemeClr>
                </a:solidFill>
              </a:rPr>
              <a:t>de l’</a:t>
            </a:r>
            <a:r>
              <a:rPr lang="en-GB" sz="2400" dirty="0">
                <a:solidFill>
                  <a:schemeClr val="accent5">
                    <a:lumMod val="50000"/>
                  </a:schemeClr>
                </a:solidFill>
              </a:rPr>
              <a:t>, </a:t>
            </a:r>
            <a:r>
              <a:rPr lang="en-GB" sz="2400" b="1" dirty="0">
                <a:solidFill>
                  <a:schemeClr val="accent5">
                    <a:lumMod val="50000"/>
                  </a:schemeClr>
                </a:solidFill>
              </a:rPr>
              <a:t>des</a:t>
            </a:r>
            <a:r>
              <a:rPr lang="en-GB" sz="2400" dirty="0">
                <a:solidFill>
                  <a:schemeClr val="accent5">
                    <a:lumMod val="50000"/>
                  </a:schemeClr>
                </a:solidFill>
              </a:rPr>
              <a:t>, </a:t>
            </a:r>
            <a:r>
              <a:rPr lang="en-GB" sz="2400" b="1" dirty="0">
                <a:solidFill>
                  <a:schemeClr val="accent5">
                    <a:lumMod val="50000"/>
                  </a:schemeClr>
                </a:solidFill>
              </a:rPr>
              <a:t>de</a:t>
            </a:r>
            <a:r>
              <a:rPr lang="en-GB" sz="2400" dirty="0">
                <a:solidFill>
                  <a:schemeClr val="accent5">
                    <a:lumMod val="50000"/>
                  </a:schemeClr>
                </a:solidFill>
              </a:rPr>
              <a:t> </a:t>
            </a:r>
            <a:r>
              <a:rPr lang="en-GB" sz="2400" dirty="0" err="1">
                <a:solidFill>
                  <a:schemeClr val="accent5">
                    <a:lumMod val="50000"/>
                  </a:schemeClr>
                </a:solidFill>
              </a:rPr>
              <a:t>ou</a:t>
            </a:r>
            <a:r>
              <a:rPr lang="en-GB" sz="2400" dirty="0">
                <a:solidFill>
                  <a:schemeClr val="accent5">
                    <a:lumMod val="50000"/>
                  </a:schemeClr>
                </a:solidFill>
              </a:rPr>
              <a:t> </a:t>
            </a:r>
            <a:r>
              <a:rPr lang="en-GB" sz="2400" b="1" dirty="0">
                <a:solidFill>
                  <a:schemeClr val="accent5">
                    <a:lumMod val="50000"/>
                  </a:schemeClr>
                </a:solidFill>
              </a:rPr>
              <a:t>d’</a:t>
            </a:r>
            <a:r>
              <a:rPr lang="en-GB" sz="2400" dirty="0">
                <a:solidFill>
                  <a:schemeClr val="accent5">
                    <a:lumMod val="50000"/>
                  </a:schemeClr>
                </a:solidFill>
              </a:rPr>
              <a:t> !</a:t>
            </a:r>
          </a:p>
        </p:txBody>
      </p:sp>
      <p:pic>
        <p:nvPicPr>
          <p:cNvPr id="5" name="Picture 4" descr="A close up of a logo&#10;&#10;Description automatically generated">
            <a:extLst>
              <a:ext uri="{FF2B5EF4-FFF2-40B4-BE49-F238E27FC236}">
                <a16:creationId xmlns:a16="http://schemas.microsoft.com/office/drawing/2014/main" id="{EBABE1B3-6937-432C-B910-738F1A63B1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44019" y="76121"/>
            <a:ext cx="1168735" cy="1168735"/>
          </a:xfrm>
          <a:prstGeom prst="rect">
            <a:avLst/>
          </a:prstGeom>
        </p:spPr>
      </p:pic>
      <p:pic>
        <p:nvPicPr>
          <p:cNvPr id="13338" name="Picture 26" descr="Bordeaux, Bottle, Wine, France, Alcohol, Beverage">
            <a:extLst>
              <a:ext uri="{FF2B5EF4-FFF2-40B4-BE49-F238E27FC236}">
                <a16:creationId xmlns:a16="http://schemas.microsoft.com/office/drawing/2014/main" id="{67EC627C-C83F-4389-B06B-2A9C9302192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8307" y="3315177"/>
            <a:ext cx="494887" cy="939970"/>
          </a:xfrm>
          <a:prstGeom prst="rect">
            <a:avLst/>
          </a:prstGeom>
          <a:noFill/>
          <a:extLst>
            <a:ext uri="{909E8E84-426E-40DD-AFC4-6F175D3DCCD1}">
              <a14:hiddenFill xmlns:a14="http://schemas.microsoft.com/office/drawing/2010/main">
                <a:solidFill>
                  <a:srgbClr val="FFFFFF"/>
                </a:solidFill>
              </a14:hiddenFill>
            </a:ext>
          </a:extLst>
        </p:spPr>
      </p:pic>
      <p:pic>
        <p:nvPicPr>
          <p:cNvPr id="13346" name="Picture 34" descr="Rice, Chopsticks, Bowl, Food, Chinese, Dish, Asian">
            <a:extLst>
              <a:ext uri="{FF2B5EF4-FFF2-40B4-BE49-F238E27FC236}">
                <a16:creationId xmlns:a16="http://schemas.microsoft.com/office/drawing/2014/main" id="{ED25294A-B8EF-443E-8FDE-01B8497DE3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47010" y="2242160"/>
            <a:ext cx="867003" cy="702184"/>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E4B7C2B8-0AEF-4F29-8171-3DD18F3B47AF}"/>
              </a:ext>
            </a:extLst>
          </p:cNvPr>
          <p:cNvSpPr txBox="1"/>
          <p:nvPr/>
        </p:nvSpPr>
        <p:spPr>
          <a:xfrm>
            <a:off x="8947909" y="2812886"/>
            <a:ext cx="2159253"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bg1"/>
                </a:solidFill>
                <a:effectLst/>
                <a:uLnTx/>
                <a:uFillTx/>
                <a:latin typeface="Century Gothic" panose="020F0302020204030204"/>
                <a:ea typeface="+mn-ea"/>
                <a:cs typeface="+mn-cs"/>
              </a:rPr>
              <a:t>la confiture</a:t>
            </a:r>
          </a:p>
        </p:txBody>
      </p:sp>
      <p:sp>
        <p:nvSpPr>
          <p:cNvPr id="74" name="TextBox 73">
            <a:extLst>
              <a:ext uri="{FF2B5EF4-FFF2-40B4-BE49-F238E27FC236}">
                <a16:creationId xmlns:a16="http://schemas.microsoft.com/office/drawing/2014/main" id="{18EEEEC1-7A5D-4117-8053-BE8590544A8F}"/>
              </a:ext>
            </a:extLst>
          </p:cNvPr>
          <p:cNvSpPr txBox="1"/>
          <p:nvPr/>
        </p:nvSpPr>
        <p:spPr>
          <a:xfrm>
            <a:off x="8343282" y="4437530"/>
            <a:ext cx="2356111" cy="4001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FR" sz="2000" dirty="0">
                <a:solidFill>
                  <a:schemeClr val="bg1"/>
                </a:solidFill>
                <a:latin typeface="Century Gothic" panose="020F0302020204030204"/>
              </a:rPr>
              <a:t>l</a:t>
            </a:r>
            <a:r>
              <a:rPr kumimoji="0" lang="fr-FR" sz="2000" b="0" i="0" u="none" strike="noStrike" kern="1200" cap="none" spc="0" normalizeH="0" baseline="0" noProof="0" dirty="0">
                <a:ln>
                  <a:noFill/>
                </a:ln>
                <a:solidFill>
                  <a:schemeClr val="bg1"/>
                </a:solidFill>
                <a:effectLst/>
                <a:uLnTx/>
                <a:uFillTx/>
                <a:latin typeface="Century Gothic" panose="020F0302020204030204"/>
              </a:rPr>
              <a:t>es légumes (m)</a:t>
            </a:r>
          </a:p>
        </p:txBody>
      </p:sp>
      <p:sp>
        <p:nvSpPr>
          <p:cNvPr id="47" name="TextBox 46">
            <a:extLst>
              <a:ext uri="{FF2B5EF4-FFF2-40B4-BE49-F238E27FC236}">
                <a16:creationId xmlns:a16="http://schemas.microsoft.com/office/drawing/2014/main" id="{3825878A-F4A9-43BD-8F2A-97C513DF780D}"/>
              </a:ext>
            </a:extLst>
          </p:cNvPr>
          <p:cNvSpPr txBox="1"/>
          <p:nvPr/>
        </p:nvSpPr>
        <p:spPr>
          <a:xfrm>
            <a:off x="9484499" y="4979079"/>
            <a:ext cx="1893952"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chemeClr val="bg1"/>
                </a:solidFill>
                <a:effectLst/>
                <a:uLnTx/>
                <a:uFillTx/>
                <a:latin typeface="Century Gothic" panose="020F0302020204030204"/>
              </a:rPr>
              <a:t>les </a:t>
            </a:r>
            <a:r>
              <a:rPr lang="en-GB" sz="2000" dirty="0">
                <a:solidFill>
                  <a:schemeClr val="bg1"/>
                </a:solidFill>
              </a:rPr>
              <a:t>pâtes (f)</a:t>
            </a:r>
            <a:endParaRPr kumimoji="0" lang="fr-FR" sz="2000" b="0" i="0" u="none" strike="noStrike" kern="1200" cap="none" spc="0" normalizeH="0" baseline="0" noProof="0" dirty="0">
              <a:ln>
                <a:noFill/>
              </a:ln>
              <a:solidFill>
                <a:schemeClr val="bg1"/>
              </a:solidFill>
              <a:effectLst/>
              <a:uLnTx/>
              <a:uFillTx/>
              <a:latin typeface="Century Gothic" panose="020F0302020204030204"/>
            </a:endParaRPr>
          </a:p>
        </p:txBody>
      </p:sp>
      <p:grpSp>
        <p:nvGrpSpPr>
          <p:cNvPr id="14" name="Group 13">
            <a:extLst>
              <a:ext uri="{FF2B5EF4-FFF2-40B4-BE49-F238E27FC236}">
                <a16:creationId xmlns:a16="http://schemas.microsoft.com/office/drawing/2014/main" id="{645FE7FD-450A-40CF-AE4F-AED1858F534B}"/>
              </a:ext>
            </a:extLst>
          </p:cNvPr>
          <p:cNvGrpSpPr/>
          <p:nvPr/>
        </p:nvGrpSpPr>
        <p:grpSpPr>
          <a:xfrm>
            <a:off x="10845443" y="4502819"/>
            <a:ext cx="434335" cy="604782"/>
            <a:chOff x="10845443" y="4502819"/>
            <a:chExt cx="434335" cy="604782"/>
          </a:xfrm>
        </p:grpSpPr>
        <p:pic>
          <p:nvPicPr>
            <p:cNvPr id="13350" name="Picture 38" descr="Broccoli, Bunch, Head, Green, Cruciferous, Vegetable">
              <a:extLst>
                <a:ext uri="{FF2B5EF4-FFF2-40B4-BE49-F238E27FC236}">
                  <a16:creationId xmlns:a16="http://schemas.microsoft.com/office/drawing/2014/main" id="{F61CF9DC-894F-4739-934D-187D22BE3A4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57182" y="4776261"/>
              <a:ext cx="322596" cy="331340"/>
            </a:xfrm>
            <a:prstGeom prst="rect">
              <a:avLst/>
            </a:prstGeom>
            <a:noFill/>
            <a:extLst>
              <a:ext uri="{909E8E84-426E-40DD-AFC4-6F175D3DCCD1}">
                <a14:hiddenFill xmlns:a14="http://schemas.microsoft.com/office/drawing/2010/main">
                  <a:solidFill>
                    <a:srgbClr val="FFFFFF"/>
                  </a:solidFill>
                </a14:hiddenFill>
              </a:ext>
            </a:extLst>
          </p:spPr>
        </p:pic>
        <p:pic>
          <p:nvPicPr>
            <p:cNvPr id="13352" name="Picture 40" descr="Carrot, Vegetable, Orange, Plant, Green, Root, Leaves">
              <a:extLst>
                <a:ext uri="{FF2B5EF4-FFF2-40B4-BE49-F238E27FC236}">
                  <a16:creationId xmlns:a16="http://schemas.microsoft.com/office/drawing/2014/main" id="{320F0DD6-56D0-4831-B77A-14159AB633E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37006">
              <a:off x="10845443" y="4502819"/>
              <a:ext cx="223478" cy="446955"/>
            </a:xfrm>
            <a:prstGeom prst="rect">
              <a:avLst/>
            </a:prstGeom>
            <a:noFill/>
            <a:extLst>
              <a:ext uri="{909E8E84-426E-40DD-AFC4-6F175D3DCCD1}">
                <a14:hiddenFill xmlns:a14="http://schemas.microsoft.com/office/drawing/2010/main">
                  <a:solidFill>
                    <a:srgbClr val="FFFFFF"/>
                  </a:solidFill>
                </a14:hiddenFill>
              </a:ext>
            </a:extLst>
          </p:spPr>
        </p:pic>
      </p:grpSp>
      <p:pic>
        <p:nvPicPr>
          <p:cNvPr id="13316" name="Picture 4" descr="Strawberry, Jar, Jam, Jelly, Preserves, Label">
            <a:extLst>
              <a:ext uri="{FF2B5EF4-FFF2-40B4-BE49-F238E27FC236}">
                <a16:creationId xmlns:a16="http://schemas.microsoft.com/office/drawing/2014/main" id="{4D6402B3-9064-4294-AD22-8ABF9B5989F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812162" y="2829584"/>
            <a:ext cx="555612" cy="716918"/>
          </a:xfrm>
          <a:prstGeom prst="rect">
            <a:avLst/>
          </a:prstGeom>
          <a:noFill/>
          <a:extLst>
            <a:ext uri="{909E8E84-426E-40DD-AFC4-6F175D3DCCD1}">
              <a14:hiddenFill xmlns:a14="http://schemas.microsoft.com/office/drawing/2010/main">
                <a:solidFill>
                  <a:srgbClr val="FFFFFF"/>
                </a:solidFill>
              </a14:hiddenFill>
            </a:ext>
          </a:extLst>
        </p:spPr>
      </p:pic>
      <p:pic>
        <p:nvPicPr>
          <p:cNvPr id="13344" name="Picture 32" descr="Pasta, Spaghetti, Italian, Bowl, Dinner, Food, Lunch">
            <a:extLst>
              <a:ext uri="{FF2B5EF4-FFF2-40B4-BE49-F238E27FC236}">
                <a16:creationId xmlns:a16="http://schemas.microsoft.com/office/drawing/2014/main" id="{6E3D03E5-FE40-4FE3-BD3B-AEF7D050ECC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84067" y="4984955"/>
            <a:ext cx="1029946" cy="514973"/>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extLst>
              <a:ext uri="{FF2B5EF4-FFF2-40B4-BE49-F238E27FC236}">
                <a16:creationId xmlns:a16="http://schemas.microsoft.com/office/drawing/2014/main" id="{82D69400-1293-4F5C-B174-337DAF490E96}"/>
              </a:ext>
            </a:extLst>
          </p:cNvPr>
          <p:cNvSpPr/>
          <p:nvPr/>
        </p:nvSpPr>
        <p:spPr>
          <a:xfrm>
            <a:off x="250764" y="2584984"/>
            <a:ext cx="476629" cy="38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99" name="Rectangle 98">
            <a:extLst>
              <a:ext uri="{FF2B5EF4-FFF2-40B4-BE49-F238E27FC236}">
                <a16:creationId xmlns:a16="http://schemas.microsoft.com/office/drawing/2014/main" id="{943E6986-17A5-42B7-9C14-9FCF44A52160}"/>
              </a:ext>
            </a:extLst>
          </p:cNvPr>
          <p:cNvSpPr/>
          <p:nvPr/>
        </p:nvSpPr>
        <p:spPr>
          <a:xfrm>
            <a:off x="2282485" y="2592095"/>
            <a:ext cx="887695" cy="38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_____</a:t>
            </a:r>
          </a:p>
        </p:txBody>
      </p:sp>
      <p:sp>
        <p:nvSpPr>
          <p:cNvPr id="100" name="Rectangle 99">
            <a:extLst>
              <a:ext uri="{FF2B5EF4-FFF2-40B4-BE49-F238E27FC236}">
                <a16:creationId xmlns:a16="http://schemas.microsoft.com/office/drawing/2014/main" id="{77A5FF8E-7E6B-4C86-9C72-C04F8303B7BD}"/>
              </a:ext>
            </a:extLst>
          </p:cNvPr>
          <p:cNvSpPr/>
          <p:nvPr/>
        </p:nvSpPr>
        <p:spPr>
          <a:xfrm>
            <a:off x="5089528" y="2580272"/>
            <a:ext cx="546711" cy="38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101" name="Rectangle 100">
            <a:extLst>
              <a:ext uri="{FF2B5EF4-FFF2-40B4-BE49-F238E27FC236}">
                <a16:creationId xmlns:a16="http://schemas.microsoft.com/office/drawing/2014/main" id="{5B663029-D03B-43BF-A87F-3FFEC4F91285}"/>
              </a:ext>
            </a:extLst>
          </p:cNvPr>
          <p:cNvSpPr/>
          <p:nvPr/>
        </p:nvSpPr>
        <p:spPr>
          <a:xfrm>
            <a:off x="202638" y="3660002"/>
            <a:ext cx="887695" cy="38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_____</a:t>
            </a:r>
          </a:p>
        </p:txBody>
      </p:sp>
      <p:sp>
        <p:nvSpPr>
          <p:cNvPr id="102" name="Rectangle 101">
            <a:extLst>
              <a:ext uri="{FF2B5EF4-FFF2-40B4-BE49-F238E27FC236}">
                <a16:creationId xmlns:a16="http://schemas.microsoft.com/office/drawing/2014/main" id="{753FC09F-F412-4B48-A08A-BDDD55F2CD2D}"/>
              </a:ext>
            </a:extLst>
          </p:cNvPr>
          <p:cNvSpPr/>
          <p:nvPr/>
        </p:nvSpPr>
        <p:spPr>
          <a:xfrm>
            <a:off x="2308145" y="3649955"/>
            <a:ext cx="476629" cy="38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103" name="Rectangle 102">
            <a:extLst>
              <a:ext uri="{FF2B5EF4-FFF2-40B4-BE49-F238E27FC236}">
                <a16:creationId xmlns:a16="http://schemas.microsoft.com/office/drawing/2014/main" id="{0A2E73E6-B9B1-425A-90B3-508650EAEFEA}"/>
              </a:ext>
            </a:extLst>
          </p:cNvPr>
          <p:cNvSpPr/>
          <p:nvPr/>
        </p:nvSpPr>
        <p:spPr>
          <a:xfrm>
            <a:off x="4437507" y="3660002"/>
            <a:ext cx="546711" cy="38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104" name="Rectangle 103">
            <a:extLst>
              <a:ext uri="{FF2B5EF4-FFF2-40B4-BE49-F238E27FC236}">
                <a16:creationId xmlns:a16="http://schemas.microsoft.com/office/drawing/2014/main" id="{28B417A0-C742-4CAE-83F5-1CCFE926FD94}"/>
              </a:ext>
            </a:extLst>
          </p:cNvPr>
          <p:cNvSpPr/>
          <p:nvPr/>
        </p:nvSpPr>
        <p:spPr>
          <a:xfrm>
            <a:off x="187947" y="4204866"/>
            <a:ext cx="887695" cy="38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_____</a:t>
            </a:r>
          </a:p>
        </p:txBody>
      </p:sp>
      <p:sp>
        <p:nvSpPr>
          <p:cNvPr id="105" name="Rectangle 104">
            <a:extLst>
              <a:ext uri="{FF2B5EF4-FFF2-40B4-BE49-F238E27FC236}">
                <a16:creationId xmlns:a16="http://schemas.microsoft.com/office/drawing/2014/main" id="{6B023A23-13C8-4340-A108-8CD45FD955CA}"/>
              </a:ext>
            </a:extLst>
          </p:cNvPr>
          <p:cNvSpPr/>
          <p:nvPr/>
        </p:nvSpPr>
        <p:spPr>
          <a:xfrm>
            <a:off x="2687637" y="4201450"/>
            <a:ext cx="546711" cy="38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106" name="Rectangle 105">
            <a:extLst>
              <a:ext uri="{FF2B5EF4-FFF2-40B4-BE49-F238E27FC236}">
                <a16:creationId xmlns:a16="http://schemas.microsoft.com/office/drawing/2014/main" id="{C13C8B77-7D6F-4A0B-A84A-321BB77642C0}"/>
              </a:ext>
            </a:extLst>
          </p:cNvPr>
          <p:cNvSpPr/>
          <p:nvPr/>
        </p:nvSpPr>
        <p:spPr>
          <a:xfrm>
            <a:off x="2950224" y="4753997"/>
            <a:ext cx="476629" cy="38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107" name="Rectangle 106">
            <a:extLst>
              <a:ext uri="{FF2B5EF4-FFF2-40B4-BE49-F238E27FC236}">
                <a16:creationId xmlns:a16="http://schemas.microsoft.com/office/drawing/2014/main" id="{58E1049F-BA7D-4A2B-969D-E57AB2C268A8}"/>
              </a:ext>
            </a:extLst>
          </p:cNvPr>
          <p:cNvSpPr/>
          <p:nvPr/>
        </p:nvSpPr>
        <p:spPr>
          <a:xfrm>
            <a:off x="4384694" y="4753997"/>
            <a:ext cx="427656" cy="38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109" name="Rectangle 108">
            <a:extLst>
              <a:ext uri="{FF2B5EF4-FFF2-40B4-BE49-F238E27FC236}">
                <a16:creationId xmlns:a16="http://schemas.microsoft.com/office/drawing/2014/main" id="{71B00427-22FD-4766-9358-4DE6B48D1E69}"/>
              </a:ext>
            </a:extLst>
          </p:cNvPr>
          <p:cNvSpPr/>
          <p:nvPr/>
        </p:nvSpPr>
        <p:spPr>
          <a:xfrm>
            <a:off x="3188538" y="5289296"/>
            <a:ext cx="427656" cy="38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110" name="Rectangle 109">
            <a:extLst>
              <a:ext uri="{FF2B5EF4-FFF2-40B4-BE49-F238E27FC236}">
                <a16:creationId xmlns:a16="http://schemas.microsoft.com/office/drawing/2014/main" id="{DE356264-ADE1-49D8-90D4-D7DED8C9B324}"/>
              </a:ext>
            </a:extLst>
          </p:cNvPr>
          <p:cNvSpPr/>
          <p:nvPr/>
        </p:nvSpPr>
        <p:spPr>
          <a:xfrm>
            <a:off x="4497034" y="5290723"/>
            <a:ext cx="427656" cy="38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111" name="Rectangle 110">
            <a:extLst>
              <a:ext uri="{FF2B5EF4-FFF2-40B4-BE49-F238E27FC236}">
                <a16:creationId xmlns:a16="http://schemas.microsoft.com/office/drawing/2014/main" id="{81DE10A3-54A2-4741-8C09-75693D4E650E}"/>
              </a:ext>
            </a:extLst>
          </p:cNvPr>
          <p:cNvSpPr/>
          <p:nvPr/>
        </p:nvSpPr>
        <p:spPr>
          <a:xfrm>
            <a:off x="6238477" y="5290722"/>
            <a:ext cx="427656" cy="38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112" name="Rectangle 111">
            <a:extLst>
              <a:ext uri="{FF2B5EF4-FFF2-40B4-BE49-F238E27FC236}">
                <a16:creationId xmlns:a16="http://schemas.microsoft.com/office/drawing/2014/main" id="{0F0E1E0E-2528-4A52-B2CC-5AAD44494080}"/>
              </a:ext>
            </a:extLst>
          </p:cNvPr>
          <p:cNvSpPr/>
          <p:nvPr/>
        </p:nvSpPr>
        <p:spPr>
          <a:xfrm>
            <a:off x="5537135" y="5808537"/>
            <a:ext cx="427656" cy="388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grpSp>
        <p:nvGrpSpPr>
          <p:cNvPr id="13" name="Group 12">
            <a:extLst>
              <a:ext uri="{FF2B5EF4-FFF2-40B4-BE49-F238E27FC236}">
                <a16:creationId xmlns:a16="http://schemas.microsoft.com/office/drawing/2014/main" id="{50CA8671-73D7-445C-9C10-9BA0E0158646}"/>
              </a:ext>
            </a:extLst>
          </p:cNvPr>
          <p:cNvGrpSpPr/>
          <p:nvPr/>
        </p:nvGrpSpPr>
        <p:grpSpPr>
          <a:xfrm>
            <a:off x="11178819" y="3996028"/>
            <a:ext cx="607568" cy="719636"/>
            <a:chOff x="11208069" y="3996028"/>
            <a:chExt cx="607568" cy="719636"/>
          </a:xfrm>
        </p:grpSpPr>
        <p:pic>
          <p:nvPicPr>
            <p:cNvPr id="13324" name="Picture 12" descr="Egg, Oval, Food, Round">
              <a:extLst>
                <a:ext uri="{FF2B5EF4-FFF2-40B4-BE49-F238E27FC236}">
                  <a16:creationId xmlns:a16="http://schemas.microsoft.com/office/drawing/2014/main" id="{B1A5DD34-09E2-4C32-9D29-354F285BFA7F}"/>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208069" y="3996028"/>
              <a:ext cx="375284" cy="5361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Egg, Oval, Food, Round">
              <a:extLst>
                <a:ext uri="{FF2B5EF4-FFF2-40B4-BE49-F238E27FC236}">
                  <a16:creationId xmlns:a16="http://schemas.microsoft.com/office/drawing/2014/main" id="{CD2A4EED-DC1E-4003-9EBA-5CA10398ED2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440353" y="4179544"/>
              <a:ext cx="375284" cy="5361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7796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0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0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0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1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1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1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9" grpId="0" animBg="1"/>
      <p:bldP spid="110" grpId="0" animBg="1"/>
      <p:bldP spid="111" grpId="0" animBg="1"/>
      <p:bldP spid="11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Après </a:t>
            </a:r>
            <a:r>
              <a:rPr lang="en-GB" sz="3600" b="1" dirty="0" err="1">
                <a:solidFill>
                  <a:schemeClr val="bg1"/>
                </a:solidFill>
              </a:rPr>
              <a:t>l'école</a:t>
            </a:r>
            <a:r>
              <a:rPr lang="en-GB" sz="3600" b="1" dirty="0">
                <a:solidFill>
                  <a:schemeClr val="bg1"/>
                </a:solidFill>
              </a:rPr>
              <a:t>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525246" y="2037011"/>
            <a:ext cx="23930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4472C4">
                    <a:lumMod val="50000"/>
                  </a:srgbClr>
                </a:solidFill>
                <a:effectLst/>
                <a:uLnTx/>
                <a:uFillTx/>
                <a:latin typeface="Century Gothic" panose="020F0302020204030204"/>
              </a:rPr>
              <a:t>ch</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rPr>
              <a:t>im</a:t>
            </a:r>
            <a:r>
              <a:rPr kumimoji="0" lang="en-US" sz="2400" i="0" u="none" strike="noStrike" kern="1200" cap="none" spc="0" normalizeH="0" baseline="0" noProof="0">
                <a:ln>
                  <a:noFill/>
                </a:ln>
                <a:solidFill>
                  <a:srgbClr val="4472C4">
                    <a:lumMod val="50000"/>
                  </a:srgbClr>
                </a:solidFill>
                <a:effectLst/>
                <a:uLnTx/>
                <a:uFillTx/>
                <a:latin typeface="Century Gothic" panose="020F0302020204030204"/>
              </a:rPr>
              <a:t>panzé</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4472C4">
                    <a:lumMod val="50000"/>
                  </a:srgbClr>
                </a:solidFill>
                <a:latin typeface="Century Gothic" panose="020F0302020204030204"/>
              </a:rPr>
              <a:t>[chimpanzee]</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0" name="TextBox 9">
            <a:extLst>
              <a:ext uri="{FF2B5EF4-FFF2-40B4-BE49-F238E27FC236}">
                <a16:creationId xmlns:a16="http://schemas.microsoft.com/office/drawing/2014/main" id="{28084BE4-A4AF-364C-B8E5-ED6D583A6685}"/>
              </a:ext>
            </a:extLst>
          </p:cNvPr>
          <p:cNvSpPr txBox="1"/>
          <p:nvPr/>
        </p:nvSpPr>
        <p:spPr>
          <a:xfrm>
            <a:off x="5251845" y="2219567"/>
            <a:ext cx="23930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a:t>
            </a:r>
            <a:r>
              <a:rPr kumimoji="0" lang="en-US"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am</a:t>
            </a:r>
            <a:r>
              <a:rPr kumimoji="0" lang="en-US"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proie [lamprey]</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28084BE4-A4AF-364C-B8E5-ED6D583A6685}"/>
              </a:ext>
            </a:extLst>
          </p:cNvPr>
          <p:cNvSpPr txBox="1"/>
          <p:nvPr/>
        </p:nvSpPr>
        <p:spPr>
          <a:xfrm>
            <a:off x="3774003" y="3973156"/>
            <a:ext cx="23930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ippocampe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[sea horse]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28084BE4-A4AF-364C-B8E5-ED6D583A6685}"/>
              </a:ext>
            </a:extLst>
          </p:cNvPr>
          <p:cNvSpPr txBox="1"/>
          <p:nvPr/>
        </p:nvSpPr>
        <p:spPr>
          <a:xfrm>
            <a:off x="10171943" y="4531515"/>
            <a:ext cx="16537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pan</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ère</a:t>
            </a: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[panther]</a:t>
            </a:r>
          </a:p>
        </p:txBody>
      </p:sp>
      <p:sp>
        <p:nvSpPr>
          <p:cNvPr id="19" name="TextBox 18">
            <a:extLst>
              <a:ext uri="{FF2B5EF4-FFF2-40B4-BE49-F238E27FC236}">
                <a16:creationId xmlns:a16="http://schemas.microsoft.com/office/drawing/2014/main" id="{28084BE4-A4AF-364C-B8E5-ED6D583A6685}"/>
              </a:ext>
            </a:extLst>
          </p:cNvPr>
          <p:cNvSpPr txBox="1"/>
          <p:nvPr/>
        </p:nvSpPr>
        <p:spPr>
          <a:xfrm>
            <a:off x="10244736" y="2191192"/>
            <a:ext cx="17313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gi</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afe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[giraffe]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8084BE4-A4AF-364C-B8E5-ED6D583A6685}"/>
              </a:ext>
            </a:extLst>
          </p:cNvPr>
          <p:cNvSpPr txBox="1"/>
          <p:nvPr/>
        </p:nvSpPr>
        <p:spPr>
          <a:xfrm>
            <a:off x="7705410" y="3443595"/>
            <a:ext cx="23930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arai</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gn</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[spider]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28084BE4-A4AF-364C-B8E5-ED6D583A6685}"/>
              </a:ext>
            </a:extLst>
          </p:cNvPr>
          <p:cNvSpPr txBox="1"/>
          <p:nvPr/>
        </p:nvSpPr>
        <p:spPr>
          <a:xfrm>
            <a:off x="8376476" y="2112894"/>
            <a:ext cx="14214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aim</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[deer]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28084BE4-A4AF-364C-B8E5-ED6D583A6685}"/>
              </a:ext>
            </a:extLst>
          </p:cNvPr>
          <p:cNvSpPr txBox="1"/>
          <p:nvPr/>
        </p:nvSpPr>
        <p:spPr>
          <a:xfrm>
            <a:off x="3214167" y="5268862"/>
            <a:ext cx="23930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angu</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ille</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[eel]</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28084BE4-A4AF-364C-B8E5-ED6D583A6685}"/>
              </a:ext>
            </a:extLst>
          </p:cNvPr>
          <p:cNvSpPr txBox="1"/>
          <p:nvPr/>
        </p:nvSpPr>
        <p:spPr>
          <a:xfrm>
            <a:off x="9593481" y="3485213"/>
            <a:ext cx="142147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aill</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[quail]</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28084BE4-A4AF-364C-B8E5-ED6D583A6685}"/>
              </a:ext>
            </a:extLst>
          </p:cNvPr>
          <p:cNvSpPr txBox="1"/>
          <p:nvPr/>
        </p:nvSpPr>
        <p:spPr>
          <a:xfrm>
            <a:off x="1097066" y="5362512"/>
            <a:ext cx="141280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bu</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[hawk]</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28084BE4-A4AF-364C-B8E5-ED6D583A6685}"/>
              </a:ext>
            </a:extLst>
          </p:cNvPr>
          <p:cNvSpPr txBox="1"/>
          <p:nvPr/>
        </p:nvSpPr>
        <p:spPr>
          <a:xfrm>
            <a:off x="9306752" y="5394097"/>
            <a:ext cx="23930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rtue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[tortoise]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28084BE4-A4AF-364C-B8E5-ED6D583A6685}"/>
              </a:ext>
            </a:extLst>
          </p:cNvPr>
          <p:cNvSpPr txBox="1"/>
          <p:nvPr/>
        </p:nvSpPr>
        <p:spPr>
          <a:xfrm>
            <a:off x="799489" y="3305913"/>
            <a:ext cx="19138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[parrot]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28084BE4-A4AF-364C-B8E5-ED6D583A6685}"/>
              </a:ext>
            </a:extLst>
          </p:cNvPr>
          <p:cNvSpPr txBox="1"/>
          <p:nvPr/>
        </p:nvSpPr>
        <p:spPr>
          <a:xfrm>
            <a:off x="6281009" y="5371447"/>
            <a:ext cx="239300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col</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om</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[dove]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28084BE4-A4AF-364C-B8E5-ED6D583A6685}"/>
              </a:ext>
            </a:extLst>
          </p:cNvPr>
          <p:cNvSpPr txBox="1"/>
          <p:nvPr/>
        </p:nvSpPr>
        <p:spPr>
          <a:xfrm>
            <a:off x="3344731" y="2905217"/>
            <a:ext cx="1290537" cy="830997"/>
          </a:xfrm>
          <a:prstGeom prst="rect">
            <a:avLst/>
          </a:prstGeom>
          <a:noFill/>
        </p:spPr>
        <p:txBody>
          <a:bodyPr wrap="square" rtlCol="0">
            <a:spAutoFit/>
          </a:bodyPr>
          <a:lstStyle/>
          <a:p>
            <a:pPr lvl="0">
              <a:defRPr/>
            </a:pPr>
            <a:r>
              <a:rPr lang="en-US" sz="2400">
                <a:solidFill>
                  <a:srgbClr val="4472C4">
                    <a:lumMod val="50000"/>
                  </a:srgbClr>
                </a:solidFill>
              </a:rPr>
              <a:t>b</a:t>
            </a:r>
            <a:r>
              <a:rPr lang="en-US" sz="2400" b="1">
                <a:solidFill>
                  <a:srgbClr val="4472C4">
                    <a:lumMod val="50000"/>
                  </a:srgbClr>
                </a:solidFill>
              </a:rPr>
              <a:t>œu</a:t>
            </a:r>
            <a:r>
              <a:rPr lang="en-US" sz="2400">
                <a:solidFill>
                  <a:srgbClr val="4472C4">
                    <a:lumMod val="50000"/>
                  </a:srgbClr>
                </a:solidFill>
              </a:rPr>
              <a:t>f</a:t>
            </a:r>
          </a:p>
          <a:p>
            <a:pPr lvl="0">
              <a:defRPr/>
            </a:pPr>
            <a:r>
              <a:rPr lang="en-US" sz="2400">
                <a:solidFill>
                  <a:srgbClr val="4472C4">
                    <a:lumMod val="50000"/>
                  </a:srgbClr>
                </a:solidFill>
                <a:latin typeface="Century Gothic" panose="020F0302020204030204"/>
              </a:rPr>
              <a:t>[ox]</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2" name="TextBox 31">
            <a:extLst>
              <a:ext uri="{FF2B5EF4-FFF2-40B4-BE49-F238E27FC236}">
                <a16:creationId xmlns:a16="http://schemas.microsoft.com/office/drawing/2014/main" id="{28084BE4-A4AF-364C-B8E5-ED6D583A6685}"/>
              </a:ext>
            </a:extLst>
          </p:cNvPr>
          <p:cNvSpPr txBox="1"/>
          <p:nvPr/>
        </p:nvSpPr>
        <p:spPr>
          <a:xfrm>
            <a:off x="253618" y="1315593"/>
            <a:ext cx="113903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rPr>
              <a:t>Léa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rPr>
              <a:t> et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rPr>
              <a:t>sa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rPr>
              <a:t>mère</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rPr>
              <a:t> </a:t>
            </a:r>
            <a:r>
              <a:rPr lang="en-US" sz="2400" dirty="0" err="1">
                <a:solidFill>
                  <a:srgbClr val="4472C4">
                    <a:lumMod val="50000"/>
                  </a:srgbClr>
                </a:solidFill>
                <a:latin typeface="Century Gothic" panose="020F0302020204030204"/>
              </a:rPr>
              <a:t>vont</a:t>
            </a:r>
            <a:r>
              <a:rPr lang="en-US" sz="2400" dirty="0">
                <a:solidFill>
                  <a:srgbClr val="4472C4">
                    <a:lumMod val="50000"/>
                  </a:srgbClr>
                </a:solidFill>
                <a:latin typeface="Century Gothic" panose="020F0302020204030204"/>
              </a:rPr>
              <a:t> au zoo ! Le zoo a un aquarium. Il y a </a:t>
            </a:r>
            <a:r>
              <a:rPr lang="en-US" sz="2400" dirty="0" err="1">
                <a:solidFill>
                  <a:srgbClr val="4472C4">
                    <a:lumMod val="50000"/>
                  </a:srgbClr>
                </a:solidFill>
                <a:latin typeface="Century Gothic" panose="020F0302020204030204"/>
              </a:rPr>
              <a:t>quels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animaux</a:t>
            </a:r>
            <a:r>
              <a:rPr lang="en-US" sz="2400" dirty="0">
                <a:solidFill>
                  <a:srgbClr val="4472C4">
                    <a:lumMod val="50000"/>
                  </a:srgbClr>
                </a:solidFill>
                <a:latin typeface="Century Gothic" panose="020F0302020204030204"/>
              </a:rPr>
              <a:t> ?</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4338" name="Picture 2" descr="Monkey, Animal, Cartoon Character, Comic, Figure">
            <a:hlinkClick r:id="" action="ppaction://noaction">
              <a:snd r:embed="rId4" name="chimpanze.wav"/>
            </a:hlinkClick>
            <a:extLst>
              <a:ext uri="{FF2B5EF4-FFF2-40B4-BE49-F238E27FC236}">
                <a16:creationId xmlns:a16="http://schemas.microsoft.com/office/drawing/2014/main" id="{056F04A8-1002-4F10-BC40-332AD8EB95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1669" y="2015309"/>
            <a:ext cx="940941" cy="775146"/>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Buffalo, Musk, Ox, Horns, Fur, Mammal, Animal, Bull">
            <a:hlinkClick r:id="" action="ppaction://noaction">
              <a:snd r:embed="rId6" name="boeuf.wav"/>
            </a:hlinkClick>
            <a:extLst>
              <a:ext uri="{FF2B5EF4-FFF2-40B4-BE49-F238E27FC236}">
                <a16:creationId xmlns:a16="http://schemas.microsoft.com/office/drawing/2014/main" id="{AD6A5C71-BFF5-4106-A7DB-3AB206E9E37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35885" y="2949762"/>
            <a:ext cx="1174900" cy="830997"/>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Eel, Fish, Aquaculture, Seafood">
            <a:hlinkClick r:id="" action="ppaction://noaction">
              <a:snd r:embed="rId8" name="lamproie.wav"/>
            </a:hlinkClick>
            <a:extLst>
              <a:ext uri="{FF2B5EF4-FFF2-40B4-BE49-F238E27FC236}">
                <a16:creationId xmlns:a16="http://schemas.microsoft.com/office/drawing/2014/main" id="{43CE8A54-D1FD-494C-8128-F2228BD295A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63809" y="1799444"/>
            <a:ext cx="1385523" cy="692762"/>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Deer, Application, Bambi, Wild Animals, Forest">
            <a:hlinkClick r:id="" action="ppaction://noaction">
              <a:snd r:embed="rId10" name="daim.wav"/>
            </a:hlinkClick>
            <a:extLst>
              <a:ext uri="{FF2B5EF4-FFF2-40B4-BE49-F238E27FC236}">
                <a16:creationId xmlns:a16="http://schemas.microsoft.com/office/drawing/2014/main" id="{A8CF4640-764E-45A9-AFA2-C80CFA6CF3E0}"/>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2898"/>
          <a:stretch/>
        </p:blipFill>
        <p:spPr bwMode="auto">
          <a:xfrm>
            <a:off x="7594144" y="1885228"/>
            <a:ext cx="782332" cy="1041547"/>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Giraffe, Tall, Long Neck, Long-Legged, Animal, Mammal">
            <a:hlinkClick r:id="" action="ppaction://noaction">
              <a:snd r:embed="rId12" name="girafe.wav"/>
            </a:hlinkClick>
            <a:extLst>
              <a:ext uri="{FF2B5EF4-FFF2-40B4-BE49-F238E27FC236}">
                <a16:creationId xmlns:a16="http://schemas.microsoft.com/office/drawing/2014/main" id="{FE730A3B-91E5-4EF2-B1D0-C4BC07E68865}"/>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9742025" y="1751472"/>
            <a:ext cx="618899" cy="1686216"/>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Bird, Branch, Wings, Feathers, Species, Quail">
            <a:hlinkClick r:id="" action="ppaction://noaction">
              <a:snd r:embed="rId14" name="caille.wav"/>
            </a:hlinkClick>
            <a:extLst>
              <a:ext uri="{FF2B5EF4-FFF2-40B4-BE49-F238E27FC236}">
                <a16:creationId xmlns:a16="http://schemas.microsoft.com/office/drawing/2014/main" id="{3894A54F-E50F-40D1-B159-C7257CDC3A38}"/>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683439" y="3327952"/>
            <a:ext cx="1023081" cy="927731"/>
          </a:xfrm>
          <a:prstGeom prst="rect">
            <a:avLst/>
          </a:prstGeom>
          <a:noFill/>
          <a:extLst>
            <a:ext uri="{909E8E84-426E-40DD-AFC4-6F175D3DCCD1}">
              <a14:hiddenFill xmlns:a14="http://schemas.microsoft.com/office/drawing/2010/main">
                <a:solidFill>
                  <a:srgbClr val="FFFFFF"/>
                </a:solidFill>
              </a14:hiddenFill>
            </a:ext>
          </a:extLst>
        </p:spPr>
      </p:pic>
      <p:pic>
        <p:nvPicPr>
          <p:cNvPr id="14350" name="Picture 14" descr="Panther, Animals, Feline, Wild, Animal World">
            <a:hlinkClick r:id="" action="ppaction://noaction">
              <a:snd r:embed="rId16" name="panthere.wav"/>
            </a:hlinkClick>
            <a:extLst>
              <a:ext uri="{FF2B5EF4-FFF2-40B4-BE49-F238E27FC236}">
                <a16:creationId xmlns:a16="http://schemas.microsoft.com/office/drawing/2014/main" id="{5313B2D7-2D6A-4495-83FE-D61815AFC77C}"/>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205037" y="4370615"/>
            <a:ext cx="1002237" cy="973833"/>
          </a:xfrm>
          <a:prstGeom prst="rect">
            <a:avLst/>
          </a:prstGeom>
          <a:noFill/>
          <a:extLst>
            <a:ext uri="{909E8E84-426E-40DD-AFC4-6F175D3DCCD1}">
              <a14:hiddenFill xmlns:a14="http://schemas.microsoft.com/office/drawing/2010/main">
                <a:solidFill>
                  <a:srgbClr val="FFFFFF"/>
                </a:solidFill>
              </a14:hiddenFill>
            </a:ext>
          </a:extLst>
        </p:spPr>
      </p:pic>
      <p:pic>
        <p:nvPicPr>
          <p:cNvPr id="14352" name="Picture 16" descr="Turtle, Brown, Green, Shell, Animal, Reptile, Slow">
            <a:hlinkClick r:id="" action="ppaction://noaction">
              <a:snd r:embed="rId18" name="tortue.wav"/>
            </a:hlinkClick>
            <a:extLst>
              <a:ext uri="{FF2B5EF4-FFF2-40B4-BE49-F238E27FC236}">
                <a16:creationId xmlns:a16="http://schemas.microsoft.com/office/drawing/2014/main" id="{94538206-EA16-4C7C-97F0-7F3DAFA820BE}"/>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10649728" y="5466540"/>
            <a:ext cx="1326362" cy="733173"/>
          </a:xfrm>
          <a:prstGeom prst="rect">
            <a:avLst/>
          </a:prstGeom>
          <a:noFill/>
          <a:extLst>
            <a:ext uri="{909E8E84-426E-40DD-AFC4-6F175D3DCCD1}">
              <a14:hiddenFill xmlns:a14="http://schemas.microsoft.com/office/drawing/2010/main">
                <a:solidFill>
                  <a:srgbClr val="FFFFFF"/>
                </a:solidFill>
              </a14:hiddenFill>
            </a:ext>
          </a:extLst>
        </p:spPr>
      </p:pic>
      <p:pic>
        <p:nvPicPr>
          <p:cNvPr id="14354" name="Picture 18" descr="Parrot, Ara, Bird">
            <a:hlinkClick r:id="" action="ppaction://noaction">
              <a:snd r:embed="rId20" name="perroquet.wav"/>
            </a:hlinkClick>
            <a:extLst>
              <a:ext uri="{FF2B5EF4-FFF2-40B4-BE49-F238E27FC236}">
                <a16:creationId xmlns:a16="http://schemas.microsoft.com/office/drawing/2014/main" id="{02DB11DC-45CD-493F-A492-D26384289986}"/>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6937" y="2937059"/>
            <a:ext cx="1568200" cy="998094"/>
          </a:xfrm>
          <a:prstGeom prst="rect">
            <a:avLst/>
          </a:prstGeom>
          <a:noFill/>
          <a:extLst>
            <a:ext uri="{909E8E84-426E-40DD-AFC4-6F175D3DCCD1}">
              <a14:hiddenFill xmlns:a14="http://schemas.microsoft.com/office/drawing/2010/main">
                <a:solidFill>
                  <a:srgbClr val="FFFFFF"/>
                </a:solidFill>
              </a14:hiddenFill>
            </a:ext>
          </a:extLst>
        </p:spPr>
      </p:pic>
      <p:pic>
        <p:nvPicPr>
          <p:cNvPr id="14356" name="Picture 20" descr="Bird, Eagle, Falcon, Feather, Nature, Symbol, Wildlife">
            <a:hlinkClick r:id="" action="ppaction://noaction">
              <a:snd r:embed="rId22" name="buse.wav"/>
            </a:hlinkClick>
            <a:extLst>
              <a:ext uri="{FF2B5EF4-FFF2-40B4-BE49-F238E27FC236}">
                <a16:creationId xmlns:a16="http://schemas.microsoft.com/office/drawing/2014/main" id="{FA566EA4-D4B5-482C-84E7-9875C6D96E13}"/>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flipH="1">
            <a:off x="194723" y="4947013"/>
            <a:ext cx="917347" cy="1334890"/>
          </a:xfrm>
          <a:prstGeom prst="rect">
            <a:avLst/>
          </a:prstGeom>
          <a:noFill/>
          <a:extLst>
            <a:ext uri="{909E8E84-426E-40DD-AFC4-6F175D3DCCD1}">
              <a14:hiddenFill xmlns:a14="http://schemas.microsoft.com/office/drawing/2010/main">
                <a:solidFill>
                  <a:srgbClr val="FFFFFF"/>
                </a:solidFill>
              </a14:hiddenFill>
            </a:ext>
          </a:extLst>
        </p:spPr>
      </p:pic>
      <p:pic>
        <p:nvPicPr>
          <p:cNvPr id="14360" name="Picture 24" descr="Sea Eel, Moray, Moray Eel, Aquatic, Marine, Nature">
            <a:hlinkClick r:id="" action="ppaction://noaction">
              <a:snd r:embed="rId24" name="anguille.wav"/>
            </a:hlinkClick>
            <a:extLst>
              <a:ext uri="{FF2B5EF4-FFF2-40B4-BE49-F238E27FC236}">
                <a16:creationId xmlns:a16="http://schemas.microsoft.com/office/drawing/2014/main" id="{EA54BE12-8266-45CC-844E-49C41E4AE200}"/>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357841" y="4947013"/>
            <a:ext cx="1135866" cy="1468265"/>
          </a:xfrm>
          <a:prstGeom prst="rect">
            <a:avLst/>
          </a:prstGeom>
          <a:noFill/>
          <a:extLst>
            <a:ext uri="{909E8E84-426E-40DD-AFC4-6F175D3DCCD1}">
              <a14:hiddenFill xmlns:a14="http://schemas.microsoft.com/office/drawing/2010/main">
                <a:solidFill>
                  <a:srgbClr val="FFFFFF"/>
                </a:solidFill>
              </a14:hiddenFill>
            </a:ext>
          </a:extLst>
        </p:spPr>
      </p:pic>
      <p:pic>
        <p:nvPicPr>
          <p:cNvPr id="14362" name="Picture 26" descr="Seahorse, Animal, Meeresbewohner, Animal World, Ocean">
            <a:hlinkClick r:id="" action="ppaction://noaction">
              <a:snd r:embed="rId26" name="hippocampe.wav"/>
            </a:hlinkClick>
            <a:extLst>
              <a:ext uri="{FF2B5EF4-FFF2-40B4-BE49-F238E27FC236}">
                <a16:creationId xmlns:a16="http://schemas.microsoft.com/office/drawing/2014/main" id="{6E1BDF38-CEA8-4952-B8C1-3D963A295D42}"/>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493205" y="3439717"/>
            <a:ext cx="1788077" cy="1788077"/>
          </a:xfrm>
          <a:prstGeom prst="rect">
            <a:avLst/>
          </a:prstGeom>
          <a:noFill/>
          <a:extLst>
            <a:ext uri="{909E8E84-426E-40DD-AFC4-6F175D3DCCD1}">
              <a14:hiddenFill xmlns:a14="http://schemas.microsoft.com/office/drawing/2010/main">
                <a:solidFill>
                  <a:srgbClr val="FFFFFF"/>
                </a:solidFill>
              </a14:hiddenFill>
            </a:ext>
          </a:extLst>
        </p:spPr>
      </p:pic>
      <p:pic>
        <p:nvPicPr>
          <p:cNvPr id="14364" name="Picture 28" descr="Dove, Peace, Flying, Olive Branch, Symbol, Wings, Bird">
            <a:hlinkClick r:id="" action="ppaction://noaction">
              <a:snd r:embed="rId28" name="colombe.wav"/>
            </a:hlinkClick>
            <a:extLst>
              <a:ext uri="{FF2B5EF4-FFF2-40B4-BE49-F238E27FC236}">
                <a16:creationId xmlns:a16="http://schemas.microsoft.com/office/drawing/2014/main" id="{7B17836C-4233-48E7-8A13-34EF482D4903}"/>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753845" y="5038462"/>
            <a:ext cx="1047930" cy="1285365"/>
          </a:xfrm>
          <a:prstGeom prst="rect">
            <a:avLst/>
          </a:prstGeom>
          <a:noFill/>
          <a:extLst>
            <a:ext uri="{909E8E84-426E-40DD-AFC4-6F175D3DCCD1}">
              <a14:hiddenFill xmlns:a14="http://schemas.microsoft.com/office/drawing/2010/main">
                <a:solidFill>
                  <a:srgbClr val="FFFFFF"/>
                </a:solidFill>
              </a14:hiddenFill>
            </a:ext>
          </a:extLst>
        </p:spPr>
      </p:pic>
      <p:pic>
        <p:nvPicPr>
          <p:cNvPr id="14366" name="Picture 30" descr="Arachnid, Spider, Spooky, Scary, Insect, Animal, Black">
            <a:hlinkClick r:id="" action="ppaction://noaction">
              <a:snd r:embed="rId30" name="arraignee.wav"/>
            </a:hlinkClick>
            <a:extLst>
              <a:ext uri="{FF2B5EF4-FFF2-40B4-BE49-F238E27FC236}">
                <a16:creationId xmlns:a16="http://schemas.microsoft.com/office/drawing/2014/main" id="{C148083B-F378-4853-BA91-BF4B1CB9437B}"/>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7106342" y="3491638"/>
            <a:ext cx="699564" cy="726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8688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14D40-701D-4B1A-83AA-4A45E9DE0891}"/>
              </a:ext>
            </a:extLst>
          </p:cNvPr>
          <p:cNvSpPr>
            <a:spLocks noGrp="1"/>
          </p:cNvSpPr>
          <p:nvPr>
            <p:ph type="title"/>
          </p:nvPr>
        </p:nvSpPr>
        <p:spPr>
          <a:xfrm>
            <a:off x="838200" y="443074"/>
            <a:ext cx="4804317" cy="561640"/>
          </a:xfrm>
        </p:spPr>
        <p:txBody>
          <a:bodyPr>
            <a:normAutofit fontScale="90000"/>
          </a:bodyPr>
          <a:lstStyle/>
          <a:p>
            <a:r>
              <a:rPr lang="fr-FR" dirty="0"/>
              <a:t>Au zoo</a:t>
            </a:r>
          </a:p>
        </p:txBody>
      </p:sp>
      <p:pic>
        <p:nvPicPr>
          <p:cNvPr id="23" name="Content Placeholder 22" descr="A picture containing shirt&#10;&#10;Description automatically generated">
            <a:extLst>
              <a:ext uri="{FF2B5EF4-FFF2-40B4-BE49-F238E27FC236}">
                <a16:creationId xmlns:a16="http://schemas.microsoft.com/office/drawing/2014/main" id="{D610AE23-7320-42A7-B7C7-D73BA083ADE9}"/>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276331" y="510320"/>
            <a:ext cx="1808558" cy="1808558"/>
          </a:xfrm>
        </p:spPr>
      </p:pic>
      <p:pic>
        <p:nvPicPr>
          <p:cNvPr id="4" name="Picture 3" descr="background rectangle">
            <a:extLst>
              <a:ext uri="{FF2B5EF4-FFF2-40B4-BE49-F238E27FC236}">
                <a16:creationId xmlns:a16="http://schemas.microsoft.com/office/drawing/2014/main" id="{844E7AF0-3404-4AF5-AEE0-DCAED08CB0B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5" name="Title 3">
            <a:extLst>
              <a:ext uri="{FF2B5EF4-FFF2-40B4-BE49-F238E27FC236}">
                <a16:creationId xmlns:a16="http://schemas.microsoft.com/office/drawing/2014/main" id="{66873102-313C-48A7-BC77-8478C96AEBB9}"/>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Au zoo</a:t>
            </a:r>
          </a:p>
        </p:txBody>
      </p:sp>
      <p:sp>
        <p:nvSpPr>
          <p:cNvPr id="7" name="Rectangle 6">
            <a:hlinkClick r:id="" action="ppaction://noaction">
              <a:snd r:embed="rId5" name="1.wav"/>
            </a:hlinkClick>
            <a:extLst>
              <a:ext uri="{FF2B5EF4-FFF2-40B4-BE49-F238E27FC236}">
                <a16:creationId xmlns:a16="http://schemas.microsoft.com/office/drawing/2014/main" id="{0D4CAEE5-1181-4AE2-A2A5-F6553018E391}"/>
              </a:ext>
            </a:extLst>
          </p:cNvPr>
          <p:cNvSpPr/>
          <p:nvPr/>
        </p:nvSpPr>
        <p:spPr>
          <a:xfrm>
            <a:off x="342777" y="2869162"/>
            <a:ext cx="468000" cy="46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1</a:t>
            </a:r>
            <a:endParaRPr lang="fr-FR" b="1" dirty="0"/>
          </a:p>
        </p:txBody>
      </p:sp>
      <p:sp>
        <p:nvSpPr>
          <p:cNvPr id="9" name="Rectangle 8">
            <a:hlinkClick r:id="" action="ppaction://noaction">
              <a:snd r:embed="rId6" name="2.wav"/>
            </a:hlinkClick>
            <a:extLst>
              <a:ext uri="{FF2B5EF4-FFF2-40B4-BE49-F238E27FC236}">
                <a16:creationId xmlns:a16="http://schemas.microsoft.com/office/drawing/2014/main" id="{77F09CB2-4E17-41AF-8048-CF16702683F3}"/>
              </a:ext>
            </a:extLst>
          </p:cNvPr>
          <p:cNvSpPr/>
          <p:nvPr/>
        </p:nvSpPr>
        <p:spPr>
          <a:xfrm>
            <a:off x="342777" y="3757680"/>
            <a:ext cx="468000" cy="46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2</a:t>
            </a:r>
            <a:endParaRPr lang="fr-FR" b="1" dirty="0"/>
          </a:p>
        </p:txBody>
      </p:sp>
      <p:sp>
        <p:nvSpPr>
          <p:cNvPr id="11" name="Rectangle 10">
            <a:hlinkClick r:id="" action="ppaction://noaction">
              <a:snd r:embed="rId7" name="3.wav"/>
            </a:hlinkClick>
            <a:extLst>
              <a:ext uri="{FF2B5EF4-FFF2-40B4-BE49-F238E27FC236}">
                <a16:creationId xmlns:a16="http://schemas.microsoft.com/office/drawing/2014/main" id="{792A5569-22DC-44A8-89BF-99DF1148887E}"/>
              </a:ext>
            </a:extLst>
          </p:cNvPr>
          <p:cNvSpPr/>
          <p:nvPr/>
        </p:nvSpPr>
        <p:spPr>
          <a:xfrm>
            <a:off x="342777" y="4646198"/>
            <a:ext cx="468000" cy="46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3</a:t>
            </a:r>
            <a:endParaRPr lang="fr-FR" b="1" dirty="0"/>
          </a:p>
        </p:txBody>
      </p:sp>
      <p:sp>
        <p:nvSpPr>
          <p:cNvPr id="13" name="Rectangle 12">
            <a:hlinkClick r:id="" action="ppaction://noaction">
              <a:snd r:embed="rId8" name="4.wav"/>
            </a:hlinkClick>
            <a:extLst>
              <a:ext uri="{FF2B5EF4-FFF2-40B4-BE49-F238E27FC236}">
                <a16:creationId xmlns:a16="http://schemas.microsoft.com/office/drawing/2014/main" id="{AC07005F-A899-4429-BA32-820E7973E999}"/>
              </a:ext>
            </a:extLst>
          </p:cNvPr>
          <p:cNvSpPr/>
          <p:nvPr/>
        </p:nvSpPr>
        <p:spPr>
          <a:xfrm>
            <a:off x="342777" y="5534716"/>
            <a:ext cx="468000" cy="46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4</a:t>
            </a:r>
            <a:endParaRPr lang="fr-FR" b="1" dirty="0"/>
          </a:p>
        </p:txBody>
      </p:sp>
      <p:sp>
        <p:nvSpPr>
          <p:cNvPr id="15" name="Rectangle 14">
            <a:hlinkClick r:id="" action="ppaction://noaction">
              <a:snd r:embed="rId9" name="7.wav"/>
            </a:hlinkClick>
            <a:extLst>
              <a:ext uri="{FF2B5EF4-FFF2-40B4-BE49-F238E27FC236}">
                <a16:creationId xmlns:a16="http://schemas.microsoft.com/office/drawing/2014/main" id="{78D9A02B-4765-40BB-B9AE-23025C9CEEE8}"/>
              </a:ext>
            </a:extLst>
          </p:cNvPr>
          <p:cNvSpPr/>
          <p:nvPr/>
        </p:nvSpPr>
        <p:spPr>
          <a:xfrm>
            <a:off x="6027515" y="4645233"/>
            <a:ext cx="468000" cy="46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7</a:t>
            </a:r>
            <a:endParaRPr lang="fr-FR" b="1" dirty="0"/>
          </a:p>
        </p:txBody>
      </p:sp>
      <p:sp>
        <p:nvSpPr>
          <p:cNvPr id="17" name="Rectangle 16">
            <a:hlinkClick r:id="" action="ppaction://noaction">
              <a:snd r:embed="rId10" name="6.wav"/>
            </a:hlinkClick>
            <a:extLst>
              <a:ext uri="{FF2B5EF4-FFF2-40B4-BE49-F238E27FC236}">
                <a16:creationId xmlns:a16="http://schemas.microsoft.com/office/drawing/2014/main" id="{716DD4D5-125C-4A8F-AD3B-A8E0D6814EFA}"/>
              </a:ext>
            </a:extLst>
          </p:cNvPr>
          <p:cNvSpPr/>
          <p:nvPr/>
        </p:nvSpPr>
        <p:spPr>
          <a:xfrm>
            <a:off x="6027515" y="3756166"/>
            <a:ext cx="468000" cy="46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6</a:t>
            </a:r>
            <a:endParaRPr lang="fr-FR" b="1" dirty="0"/>
          </a:p>
        </p:txBody>
      </p:sp>
      <p:sp>
        <p:nvSpPr>
          <p:cNvPr id="19" name="Rectangle 18">
            <a:hlinkClick r:id="" action="ppaction://noaction">
              <a:snd r:embed="rId11" name="5 new.wav"/>
            </a:hlinkClick>
            <a:extLst>
              <a:ext uri="{FF2B5EF4-FFF2-40B4-BE49-F238E27FC236}">
                <a16:creationId xmlns:a16="http://schemas.microsoft.com/office/drawing/2014/main" id="{BD424584-5035-49B5-B3C8-8D6BCE47209B}"/>
              </a:ext>
            </a:extLst>
          </p:cNvPr>
          <p:cNvSpPr/>
          <p:nvPr/>
        </p:nvSpPr>
        <p:spPr>
          <a:xfrm>
            <a:off x="6027515" y="2867099"/>
            <a:ext cx="468000" cy="46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5</a:t>
            </a:r>
            <a:endParaRPr lang="fr-FR" b="1" dirty="0"/>
          </a:p>
        </p:txBody>
      </p:sp>
      <p:sp>
        <p:nvSpPr>
          <p:cNvPr id="21" name="Rectangle 20">
            <a:hlinkClick r:id="" action="ppaction://noaction">
              <a:snd r:embed="rId12" name="8.wav"/>
            </a:hlinkClick>
            <a:extLst>
              <a:ext uri="{FF2B5EF4-FFF2-40B4-BE49-F238E27FC236}">
                <a16:creationId xmlns:a16="http://schemas.microsoft.com/office/drawing/2014/main" id="{7742082A-77F0-421B-B3B1-B52711469A9C}"/>
              </a:ext>
            </a:extLst>
          </p:cNvPr>
          <p:cNvSpPr/>
          <p:nvPr/>
        </p:nvSpPr>
        <p:spPr>
          <a:xfrm>
            <a:off x="6027515" y="5534299"/>
            <a:ext cx="468000" cy="468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t>8</a:t>
            </a:r>
            <a:endParaRPr lang="fr-FR" b="1" dirty="0"/>
          </a:p>
        </p:txBody>
      </p:sp>
      <p:pic>
        <p:nvPicPr>
          <p:cNvPr id="25" name="Picture 24" descr="A close up of a logo&#10;&#10;Description automatically generated">
            <a:extLst>
              <a:ext uri="{FF2B5EF4-FFF2-40B4-BE49-F238E27FC236}">
                <a16:creationId xmlns:a16="http://schemas.microsoft.com/office/drawing/2014/main" id="{76684D88-3F29-457B-9D72-36BF23F56F9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88054" y="649469"/>
            <a:ext cx="1663127" cy="1663127"/>
          </a:xfrm>
          <a:prstGeom prst="rect">
            <a:avLst/>
          </a:prstGeom>
        </p:spPr>
      </p:pic>
      <p:sp>
        <p:nvSpPr>
          <p:cNvPr id="27" name="Rounded Rectangle 46">
            <a:extLst>
              <a:ext uri="{FF2B5EF4-FFF2-40B4-BE49-F238E27FC236}">
                <a16:creationId xmlns:a16="http://schemas.microsoft.com/office/drawing/2014/main" id="{4E88FE8B-CBB0-4DD8-B7C7-2B9F674C561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FAF62B9E-C86A-4B17-9101-60B992A8DE0D}"/>
              </a:ext>
            </a:extLst>
          </p:cNvPr>
          <p:cNvSpPr txBox="1"/>
          <p:nvPr/>
        </p:nvSpPr>
        <p:spPr>
          <a:xfrm>
            <a:off x="945346" y="4554967"/>
            <a:ext cx="4947600" cy="830997"/>
          </a:xfrm>
          <a:prstGeom prst="rect">
            <a:avLst/>
          </a:prstGeom>
          <a:noFill/>
        </p:spPr>
        <p:txBody>
          <a:bodyPr wrap="square" rtlCol="0">
            <a:spAutoFit/>
          </a:bodyPr>
          <a:lstStyle/>
          <a:p>
            <a:pPr algn="l"/>
            <a:r>
              <a:rPr lang="fr-FR" sz="2400" dirty="0">
                <a:solidFill>
                  <a:schemeClr val="accent5">
                    <a:lumMod val="50000"/>
                  </a:schemeClr>
                </a:solidFill>
              </a:rPr>
              <a:t>Nou</a:t>
            </a:r>
            <a:r>
              <a:rPr lang="fr-FR" sz="2400" b="1" dirty="0">
                <a:solidFill>
                  <a:schemeClr val="accent5">
                    <a:lumMod val="50000"/>
                  </a:schemeClr>
                </a:solidFill>
              </a:rPr>
              <a:t>s</a:t>
            </a:r>
            <a:r>
              <a:rPr lang="fr-FR" sz="2400" dirty="0">
                <a:solidFill>
                  <a:schemeClr val="accent5">
                    <a:lumMod val="50000"/>
                  </a:schemeClr>
                </a:solidFill>
              </a:rPr>
              <a:t> </a:t>
            </a:r>
            <a:r>
              <a:rPr lang="fr-FR" sz="2400" b="1" dirty="0">
                <a:solidFill>
                  <a:schemeClr val="accent5">
                    <a:lumMod val="50000"/>
                  </a:schemeClr>
                </a:solidFill>
              </a:rPr>
              <a:t>a</a:t>
            </a:r>
            <a:r>
              <a:rPr lang="fr-FR" sz="2400" dirty="0">
                <a:solidFill>
                  <a:schemeClr val="accent5">
                    <a:lumMod val="50000"/>
                  </a:schemeClr>
                </a:solidFill>
              </a:rPr>
              <a:t>imons de</a:t>
            </a:r>
            <a:r>
              <a:rPr lang="fr-FR" sz="2400" b="1" dirty="0">
                <a:solidFill>
                  <a:schemeClr val="accent5">
                    <a:lumMod val="50000"/>
                  </a:schemeClr>
                </a:solidFill>
              </a:rPr>
              <a:t>s</a:t>
            </a:r>
            <a:r>
              <a:rPr lang="fr-FR" sz="2400" dirty="0">
                <a:solidFill>
                  <a:schemeClr val="accent5">
                    <a:lumMod val="50000"/>
                  </a:schemeClr>
                </a:solidFill>
              </a:rPr>
              <a:t> </a:t>
            </a:r>
            <a:r>
              <a:rPr lang="fr-FR" sz="2400" b="1" dirty="0">
                <a:solidFill>
                  <a:schemeClr val="accent5">
                    <a:lumMod val="50000"/>
                  </a:schemeClr>
                </a:solidFill>
              </a:rPr>
              <a:t>a</a:t>
            </a:r>
            <a:r>
              <a:rPr lang="fr-FR" sz="2400" dirty="0">
                <a:solidFill>
                  <a:schemeClr val="accent5">
                    <a:lumMod val="50000"/>
                  </a:schemeClr>
                </a:solidFill>
              </a:rPr>
              <a:t>nimaux</a:t>
            </a:r>
            <a:r>
              <a:rPr lang="fr-FR" sz="2400" b="1" dirty="0">
                <a:solidFill>
                  <a:schemeClr val="accent5">
                    <a:lumMod val="50000"/>
                  </a:schemeClr>
                </a:solidFill>
              </a:rPr>
              <a:t> </a:t>
            </a:r>
            <a:r>
              <a:rPr lang="fr-FR" sz="2400" dirty="0">
                <a:solidFill>
                  <a:schemeClr val="accent5">
                    <a:lumMod val="50000"/>
                  </a:schemeClr>
                </a:solidFill>
              </a:rPr>
              <a:t>sauvages*.</a:t>
            </a:r>
          </a:p>
        </p:txBody>
      </p:sp>
      <p:sp>
        <p:nvSpPr>
          <p:cNvPr id="31" name="TextBox 30">
            <a:extLst>
              <a:ext uri="{FF2B5EF4-FFF2-40B4-BE49-F238E27FC236}">
                <a16:creationId xmlns:a16="http://schemas.microsoft.com/office/drawing/2014/main" id="{19868DD4-343D-4479-BA14-2F68939DD812}"/>
              </a:ext>
            </a:extLst>
          </p:cNvPr>
          <p:cNvSpPr txBox="1"/>
          <p:nvPr/>
        </p:nvSpPr>
        <p:spPr>
          <a:xfrm>
            <a:off x="911307" y="3762501"/>
            <a:ext cx="4947600" cy="461665"/>
          </a:xfrm>
          <a:prstGeom prst="rect">
            <a:avLst/>
          </a:prstGeom>
          <a:noFill/>
        </p:spPr>
        <p:txBody>
          <a:bodyPr wrap="square" rtlCol="0">
            <a:spAutoFit/>
          </a:bodyPr>
          <a:lstStyle/>
          <a:p>
            <a:pPr algn="l"/>
            <a:r>
              <a:rPr lang="fr-FR" sz="2400" dirty="0">
                <a:solidFill>
                  <a:schemeClr val="accent5">
                    <a:lumMod val="50000"/>
                  </a:schemeClr>
                </a:solidFill>
              </a:rPr>
              <a:t>Ce n’est pas loi</a:t>
            </a:r>
            <a:r>
              <a:rPr lang="fr-FR" sz="2400" b="1" dirty="0">
                <a:solidFill>
                  <a:schemeClr val="accent5">
                    <a:lumMod val="50000"/>
                  </a:schemeClr>
                </a:solidFill>
              </a:rPr>
              <a:t>n</a:t>
            </a:r>
            <a:r>
              <a:rPr lang="fr-FR" sz="2400" dirty="0">
                <a:solidFill>
                  <a:schemeClr val="accent5">
                    <a:lumMod val="50000"/>
                  </a:schemeClr>
                </a:solidFill>
              </a:rPr>
              <a:t> </a:t>
            </a:r>
            <a:r>
              <a:rPr lang="fr-FR" sz="2400" b="1" dirty="0">
                <a:solidFill>
                  <a:schemeClr val="accent5">
                    <a:lumMod val="50000"/>
                  </a:schemeClr>
                </a:solidFill>
              </a:rPr>
              <a:t>d</a:t>
            </a:r>
            <a:r>
              <a:rPr lang="fr-FR" sz="2400" dirty="0">
                <a:solidFill>
                  <a:schemeClr val="accent5">
                    <a:lumMod val="50000"/>
                  </a:schemeClr>
                </a:solidFill>
              </a:rPr>
              <a:t>e ma maison.</a:t>
            </a:r>
          </a:p>
        </p:txBody>
      </p:sp>
      <p:sp>
        <p:nvSpPr>
          <p:cNvPr id="33" name="TextBox 32">
            <a:extLst>
              <a:ext uri="{FF2B5EF4-FFF2-40B4-BE49-F238E27FC236}">
                <a16:creationId xmlns:a16="http://schemas.microsoft.com/office/drawing/2014/main" id="{56F8F112-4578-455F-89A5-37B6D0F56774}"/>
              </a:ext>
            </a:extLst>
          </p:cNvPr>
          <p:cNvSpPr txBox="1"/>
          <p:nvPr/>
        </p:nvSpPr>
        <p:spPr>
          <a:xfrm>
            <a:off x="911307" y="5391826"/>
            <a:ext cx="4947600" cy="830997"/>
          </a:xfrm>
          <a:prstGeom prst="rect">
            <a:avLst/>
          </a:prstGeom>
          <a:noFill/>
        </p:spPr>
        <p:txBody>
          <a:bodyPr wrap="square" rtlCol="0">
            <a:spAutoFit/>
          </a:bodyPr>
          <a:lstStyle/>
          <a:p>
            <a:pPr algn="l"/>
            <a:r>
              <a:rPr lang="fr-FR" sz="2400" dirty="0">
                <a:solidFill>
                  <a:schemeClr val="accent5">
                    <a:lumMod val="50000"/>
                  </a:schemeClr>
                </a:solidFill>
              </a:rPr>
              <a:t>Les perroquets fon</a:t>
            </a:r>
            <a:r>
              <a:rPr lang="fr-FR" sz="2400" b="1" dirty="0">
                <a:solidFill>
                  <a:schemeClr val="accent5">
                    <a:lumMod val="50000"/>
                  </a:schemeClr>
                </a:solidFill>
              </a:rPr>
              <a:t>t</a:t>
            </a:r>
            <a:r>
              <a:rPr lang="fr-FR" sz="2400" dirty="0">
                <a:solidFill>
                  <a:schemeClr val="accent5">
                    <a:lumMod val="50000"/>
                  </a:schemeClr>
                </a:solidFill>
              </a:rPr>
              <a:t> </a:t>
            </a:r>
            <a:r>
              <a:rPr lang="fr-FR" sz="2400" b="1" dirty="0">
                <a:solidFill>
                  <a:schemeClr val="accent5">
                    <a:lumMod val="50000"/>
                  </a:schemeClr>
                </a:solidFill>
              </a:rPr>
              <a:t>b</a:t>
            </a:r>
            <a:r>
              <a:rPr lang="fr-FR" sz="2400" dirty="0">
                <a:solidFill>
                  <a:schemeClr val="accent5">
                    <a:lumMod val="50000"/>
                  </a:schemeClr>
                </a:solidFill>
              </a:rPr>
              <a:t>eaucoup de bruit.*</a:t>
            </a:r>
          </a:p>
        </p:txBody>
      </p:sp>
      <p:sp>
        <p:nvSpPr>
          <p:cNvPr id="35" name="Rounded Rectangular Callout 3">
            <a:extLst>
              <a:ext uri="{FF2B5EF4-FFF2-40B4-BE49-F238E27FC236}">
                <a16:creationId xmlns:a16="http://schemas.microsoft.com/office/drawing/2014/main" id="{8254ADCB-9E43-45FB-A005-A6F115B77280}"/>
              </a:ext>
            </a:extLst>
          </p:cNvPr>
          <p:cNvSpPr/>
          <p:nvPr/>
        </p:nvSpPr>
        <p:spPr>
          <a:xfrm>
            <a:off x="8836190" y="1004713"/>
            <a:ext cx="3231456" cy="1425520"/>
          </a:xfrm>
          <a:prstGeom prst="wedgeRoundRectCallout">
            <a:avLst>
              <a:gd name="adj1" fmla="val -64095"/>
              <a:gd name="adj2" fmla="val 14340"/>
              <a:gd name="adj3" fmla="val 16667"/>
            </a:avLst>
          </a:prstGeom>
          <a:solidFill>
            <a:srgbClr val="115076"/>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dirty="0">
                <a:solidFill>
                  <a:prstClr val="white"/>
                </a:solidFill>
                <a:latin typeface="Century Gothic" panose="020F0302020204030204"/>
              </a:rPr>
              <a:t>les a</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nimaux</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sauvages</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 wild animals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le bruit = noise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nager</a:t>
            </a:r>
            <a:r>
              <a:rPr kumimoji="0" lang="en-GB" sz="2200" b="0" i="0" u="none" strike="noStrike" kern="1200" cap="none" spc="0" normalizeH="0" baseline="0" noProof="0" dirty="0">
                <a:ln>
                  <a:noFill/>
                </a:ln>
                <a:solidFill>
                  <a:prstClr val="white"/>
                </a:solidFill>
                <a:effectLst/>
                <a:uLnTx/>
                <a:uFillTx/>
                <a:latin typeface="Century Gothic" panose="020F0302020204030204"/>
                <a:ea typeface="+mn-ea"/>
                <a:cs typeface="+mn-cs"/>
              </a:rPr>
              <a:t> = to swim</a:t>
            </a:r>
          </a:p>
        </p:txBody>
      </p:sp>
      <p:pic>
        <p:nvPicPr>
          <p:cNvPr id="37" name="Picture 18" descr="Parrot, Ara, Bird">
            <a:hlinkClick r:id="" action="ppaction://noaction">
              <a:snd r:embed="rId14" name="perroquet.wav"/>
            </a:hlinkClick>
            <a:extLst>
              <a:ext uri="{FF2B5EF4-FFF2-40B4-BE49-F238E27FC236}">
                <a16:creationId xmlns:a16="http://schemas.microsoft.com/office/drawing/2014/main" id="{C2FA084D-8678-41BB-A391-0EB7F230B9C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05899" y="519517"/>
            <a:ext cx="1568200" cy="998094"/>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EDA6B2A7-DE8E-430A-9955-13E37449D471}"/>
              </a:ext>
            </a:extLst>
          </p:cNvPr>
          <p:cNvSpPr txBox="1"/>
          <p:nvPr/>
        </p:nvSpPr>
        <p:spPr>
          <a:xfrm>
            <a:off x="911307" y="2850589"/>
            <a:ext cx="4947600" cy="461665"/>
          </a:xfrm>
          <a:prstGeom prst="rect">
            <a:avLst/>
          </a:prstGeom>
          <a:noFill/>
        </p:spPr>
        <p:txBody>
          <a:bodyPr wrap="square" rtlCol="0">
            <a:spAutoFit/>
          </a:bodyPr>
          <a:lstStyle/>
          <a:p>
            <a:pPr algn="l"/>
            <a:r>
              <a:rPr lang="fr-FR" sz="2400" dirty="0">
                <a:solidFill>
                  <a:schemeClr val="accent5">
                    <a:lumMod val="50000"/>
                  </a:schemeClr>
                </a:solidFill>
              </a:rPr>
              <a:t>Le zoo es</a:t>
            </a:r>
            <a:r>
              <a:rPr lang="fr-FR" sz="2400" b="1" dirty="0">
                <a:solidFill>
                  <a:schemeClr val="accent5">
                    <a:lumMod val="50000"/>
                  </a:schemeClr>
                </a:solidFill>
              </a:rPr>
              <a:t>t</a:t>
            </a:r>
            <a:r>
              <a:rPr lang="fr-FR" sz="2400" dirty="0">
                <a:solidFill>
                  <a:schemeClr val="accent5">
                    <a:lumMod val="50000"/>
                  </a:schemeClr>
                </a:solidFill>
              </a:rPr>
              <a:t> </a:t>
            </a:r>
            <a:r>
              <a:rPr lang="fr-FR" sz="2400" b="1" dirty="0">
                <a:solidFill>
                  <a:schemeClr val="accent5">
                    <a:lumMod val="50000"/>
                  </a:schemeClr>
                </a:solidFill>
              </a:rPr>
              <a:t>o</a:t>
            </a:r>
            <a:r>
              <a:rPr lang="fr-FR" sz="2400" dirty="0">
                <a:solidFill>
                  <a:schemeClr val="accent5">
                    <a:lumMod val="50000"/>
                  </a:schemeClr>
                </a:solidFill>
              </a:rPr>
              <a:t>uvert chaque jour.</a:t>
            </a:r>
          </a:p>
        </p:txBody>
      </p:sp>
      <p:sp>
        <p:nvSpPr>
          <p:cNvPr id="41" name="TextBox 40">
            <a:extLst>
              <a:ext uri="{FF2B5EF4-FFF2-40B4-BE49-F238E27FC236}">
                <a16:creationId xmlns:a16="http://schemas.microsoft.com/office/drawing/2014/main" id="{64695885-674E-4539-B462-C70C6CCD2995}"/>
              </a:ext>
            </a:extLst>
          </p:cNvPr>
          <p:cNvSpPr txBox="1"/>
          <p:nvPr/>
        </p:nvSpPr>
        <p:spPr>
          <a:xfrm>
            <a:off x="6664123" y="2865861"/>
            <a:ext cx="5634332" cy="461665"/>
          </a:xfrm>
          <a:prstGeom prst="rect">
            <a:avLst/>
          </a:prstGeom>
          <a:noFill/>
        </p:spPr>
        <p:txBody>
          <a:bodyPr wrap="square" rtlCol="0">
            <a:spAutoFit/>
          </a:bodyPr>
          <a:lstStyle/>
          <a:p>
            <a:pPr algn="l"/>
            <a:r>
              <a:rPr lang="fr-FR" sz="2400" b="1" dirty="0">
                <a:solidFill>
                  <a:schemeClr val="accent5">
                    <a:lumMod val="50000"/>
                  </a:schemeClr>
                </a:solidFill>
              </a:rPr>
              <a:t>Mon</a:t>
            </a:r>
            <a:r>
              <a:rPr lang="fr-FR" sz="2400" dirty="0">
                <a:solidFill>
                  <a:schemeClr val="accent5">
                    <a:lumMod val="50000"/>
                  </a:schemeClr>
                </a:solidFill>
              </a:rPr>
              <a:t> </a:t>
            </a:r>
            <a:r>
              <a:rPr lang="fr-FR" sz="2400" b="1" dirty="0">
                <a:solidFill>
                  <a:schemeClr val="accent5">
                    <a:lumMod val="50000"/>
                  </a:schemeClr>
                </a:solidFill>
              </a:rPr>
              <a:t>a</a:t>
            </a:r>
            <a:r>
              <a:rPr lang="fr-FR" sz="2400" dirty="0">
                <a:solidFill>
                  <a:schemeClr val="accent5">
                    <a:lumMod val="50000"/>
                  </a:schemeClr>
                </a:solidFill>
              </a:rPr>
              <a:t>nimal préféré c’est la girafe.</a:t>
            </a:r>
          </a:p>
        </p:txBody>
      </p:sp>
      <p:sp>
        <p:nvSpPr>
          <p:cNvPr id="43" name="TextBox 42">
            <a:extLst>
              <a:ext uri="{FF2B5EF4-FFF2-40B4-BE49-F238E27FC236}">
                <a16:creationId xmlns:a16="http://schemas.microsoft.com/office/drawing/2014/main" id="{5FDBBB45-4BEA-43E4-8A7B-6499832C7CEA}"/>
              </a:ext>
            </a:extLst>
          </p:cNvPr>
          <p:cNvSpPr txBox="1"/>
          <p:nvPr/>
        </p:nvSpPr>
        <p:spPr>
          <a:xfrm>
            <a:off x="6613717" y="4554968"/>
            <a:ext cx="4947600" cy="830997"/>
          </a:xfrm>
          <a:prstGeom prst="rect">
            <a:avLst/>
          </a:prstGeom>
          <a:noFill/>
        </p:spPr>
        <p:txBody>
          <a:bodyPr wrap="square" rtlCol="0">
            <a:spAutoFit/>
          </a:bodyPr>
          <a:lstStyle/>
          <a:p>
            <a:pPr algn="l"/>
            <a:r>
              <a:rPr lang="fr-FR" sz="2400" dirty="0">
                <a:solidFill>
                  <a:schemeClr val="accent5">
                    <a:lumMod val="50000"/>
                  </a:schemeClr>
                </a:solidFill>
              </a:rPr>
              <a:t>Je veu</a:t>
            </a:r>
            <a:r>
              <a:rPr lang="fr-FR" sz="2400" b="1" dirty="0">
                <a:solidFill>
                  <a:schemeClr val="accent5">
                    <a:lumMod val="50000"/>
                  </a:schemeClr>
                </a:solidFill>
              </a:rPr>
              <a:t>x</a:t>
            </a:r>
            <a:r>
              <a:rPr lang="fr-FR" sz="2400" dirty="0">
                <a:solidFill>
                  <a:schemeClr val="accent5">
                    <a:lumMod val="50000"/>
                  </a:schemeClr>
                </a:solidFill>
              </a:rPr>
              <a:t> </a:t>
            </a:r>
            <a:r>
              <a:rPr lang="fr-FR" sz="2400" b="1" dirty="0">
                <a:solidFill>
                  <a:schemeClr val="accent5">
                    <a:lumMod val="50000"/>
                  </a:schemeClr>
                </a:solidFill>
              </a:rPr>
              <a:t>n</a:t>
            </a:r>
            <a:r>
              <a:rPr lang="fr-FR" sz="2400" dirty="0">
                <a:solidFill>
                  <a:schemeClr val="accent5">
                    <a:lumMod val="50000"/>
                  </a:schemeClr>
                </a:solidFill>
              </a:rPr>
              <a:t>ager* avec des anguilles !</a:t>
            </a:r>
          </a:p>
        </p:txBody>
      </p:sp>
      <p:sp>
        <p:nvSpPr>
          <p:cNvPr id="45" name="TextBox 44">
            <a:extLst>
              <a:ext uri="{FF2B5EF4-FFF2-40B4-BE49-F238E27FC236}">
                <a16:creationId xmlns:a16="http://schemas.microsoft.com/office/drawing/2014/main" id="{A37114D4-8C9A-4EE2-A214-54707B92DE44}"/>
              </a:ext>
            </a:extLst>
          </p:cNvPr>
          <p:cNvSpPr txBox="1"/>
          <p:nvPr/>
        </p:nvSpPr>
        <p:spPr>
          <a:xfrm>
            <a:off x="6613717" y="5391826"/>
            <a:ext cx="4947600" cy="830997"/>
          </a:xfrm>
          <a:prstGeom prst="rect">
            <a:avLst/>
          </a:prstGeom>
          <a:noFill/>
        </p:spPr>
        <p:txBody>
          <a:bodyPr wrap="square" rtlCol="0">
            <a:spAutoFit/>
          </a:bodyPr>
          <a:lstStyle/>
          <a:p>
            <a:pPr algn="l"/>
            <a:r>
              <a:rPr lang="fr-FR" sz="2400" dirty="0">
                <a:solidFill>
                  <a:schemeClr val="accent5">
                    <a:lumMod val="50000"/>
                  </a:schemeClr>
                </a:solidFill>
              </a:rPr>
              <a:t>Mais ma mère dit qu’elle</a:t>
            </a:r>
            <a:r>
              <a:rPr lang="fr-FR" sz="2400" b="1" dirty="0">
                <a:solidFill>
                  <a:schemeClr val="accent5">
                    <a:lumMod val="50000"/>
                  </a:schemeClr>
                </a:solidFill>
              </a:rPr>
              <a:t>s</a:t>
            </a:r>
            <a:r>
              <a:rPr lang="fr-FR" sz="2400" dirty="0">
                <a:solidFill>
                  <a:schemeClr val="accent5">
                    <a:lumMod val="50000"/>
                  </a:schemeClr>
                </a:solidFill>
              </a:rPr>
              <a:t> </a:t>
            </a:r>
            <a:r>
              <a:rPr lang="fr-FR" sz="2400" b="1" dirty="0">
                <a:solidFill>
                  <a:schemeClr val="accent5">
                    <a:lumMod val="50000"/>
                  </a:schemeClr>
                </a:solidFill>
              </a:rPr>
              <a:t>s</a:t>
            </a:r>
            <a:r>
              <a:rPr lang="fr-FR" sz="2400" dirty="0">
                <a:solidFill>
                  <a:schemeClr val="accent5">
                    <a:lumMod val="50000"/>
                  </a:schemeClr>
                </a:solidFill>
              </a:rPr>
              <a:t>ont dangereuses.</a:t>
            </a:r>
          </a:p>
        </p:txBody>
      </p:sp>
      <p:sp>
        <p:nvSpPr>
          <p:cNvPr id="47" name="TextBox 46">
            <a:extLst>
              <a:ext uri="{FF2B5EF4-FFF2-40B4-BE49-F238E27FC236}">
                <a16:creationId xmlns:a16="http://schemas.microsoft.com/office/drawing/2014/main" id="{DF154056-FD51-42F3-A003-859A51CFD9BC}"/>
              </a:ext>
            </a:extLst>
          </p:cNvPr>
          <p:cNvSpPr txBox="1"/>
          <p:nvPr/>
        </p:nvSpPr>
        <p:spPr>
          <a:xfrm>
            <a:off x="6613717" y="3577851"/>
            <a:ext cx="4947600" cy="830997"/>
          </a:xfrm>
          <a:prstGeom prst="rect">
            <a:avLst/>
          </a:prstGeom>
          <a:noFill/>
        </p:spPr>
        <p:txBody>
          <a:bodyPr wrap="square" rtlCol="0">
            <a:spAutoFit/>
          </a:bodyPr>
          <a:lstStyle/>
          <a:p>
            <a:pPr algn="l"/>
            <a:r>
              <a:rPr lang="fr-FR" sz="2400" dirty="0">
                <a:solidFill>
                  <a:schemeClr val="accent5">
                    <a:lumMod val="50000"/>
                  </a:schemeClr>
                </a:solidFill>
              </a:rPr>
              <a:t>Les deu</a:t>
            </a:r>
            <a:r>
              <a:rPr lang="fr-FR" sz="2400" b="1" dirty="0">
                <a:solidFill>
                  <a:schemeClr val="accent5">
                    <a:lumMod val="50000"/>
                  </a:schemeClr>
                </a:solidFill>
              </a:rPr>
              <a:t>x</a:t>
            </a:r>
            <a:r>
              <a:rPr lang="fr-FR" sz="2400" dirty="0">
                <a:solidFill>
                  <a:schemeClr val="accent5">
                    <a:lumMod val="50000"/>
                  </a:schemeClr>
                </a:solidFill>
              </a:rPr>
              <a:t> </a:t>
            </a:r>
            <a:r>
              <a:rPr lang="fr-FR" sz="2400" b="1" dirty="0">
                <a:solidFill>
                  <a:schemeClr val="accent5">
                    <a:lumMod val="50000"/>
                  </a:schemeClr>
                </a:solidFill>
              </a:rPr>
              <a:t>a</a:t>
            </a:r>
            <a:r>
              <a:rPr lang="fr-FR" sz="2400" dirty="0">
                <a:solidFill>
                  <a:schemeClr val="accent5">
                    <a:lumMod val="50000"/>
                  </a:schemeClr>
                </a:solidFill>
              </a:rPr>
              <a:t>nguilles sont très longues.</a:t>
            </a:r>
          </a:p>
        </p:txBody>
      </p:sp>
      <p:pic>
        <p:nvPicPr>
          <p:cNvPr id="49" name="Picture 24" descr="Sea Eel, Moray, Moray Eel, Aquatic, Marine, Nature">
            <a:hlinkClick r:id="" action="ppaction://noaction">
              <a:snd r:embed="rId16" name="anguille.wav"/>
            </a:hlinkClick>
            <a:extLst>
              <a:ext uri="{FF2B5EF4-FFF2-40B4-BE49-F238E27FC236}">
                <a16:creationId xmlns:a16="http://schemas.microsoft.com/office/drawing/2014/main" id="{9E527D39-FA64-40A7-BAA6-286A3019FBE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777491" y="3410968"/>
            <a:ext cx="1135866" cy="14682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Sign Post, Signage, Wood, Wooden, Nails, Brown, Sign">
            <a:extLst>
              <a:ext uri="{FF2B5EF4-FFF2-40B4-BE49-F238E27FC236}">
                <a16:creationId xmlns:a16="http://schemas.microsoft.com/office/drawing/2014/main" id="{D35B4F5C-422D-4C57-9A0A-77B07BE701B7}"/>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96873" y="1283602"/>
            <a:ext cx="1810255" cy="1203065"/>
          </a:xfrm>
          <a:prstGeom prst="rect">
            <a:avLst/>
          </a:prstGeom>
          <a:noFill/>
          <a:extLst>
            <a:ext uri="{909E8E84-426E-40DD-AFC4-6F175D3DCCD1}">
              <a14:hiddenFill xmlns:a14="http://schemas.microsoft.com/office/drawing/2010/main">
                <a:solidFill>
                  <a:srgbClr val="FFFFFF"/>
                </a:solidFill>
              </a14:hiddenFill>
            </a:ext>
          </a:extLst>
        </p:spPr>
      </p:pic>
      <p:sp>
        <p:nvSpPr>
          <p:cNvPr id="50" name="Rectangle 49">
            <a:extLst>
              <a:ext uri="{FF2B5EF4-FFF2-40B4-BE49-F238E27FC236}">
                <a16:creationId xmlns:a16="http://schemas.microsoft.com/office/drawing/2014/main" id="{3246C2DA-02BE-4BD9-AB43-9DE2BA7022FC}"/>
              </a:ext>
            </a:extLst>
          </p:cNvPr>
          <p:cNvSpPr/>
          <p:nvPr/>
        </p:nvSpPr>
        <p:spPr>
          <a:xfrm>
            <a:off x="1310007" y="1224766"/>
            <a:ext cx="1410964" cy="923330"/>
          </a:xfrm>
          <a:prstGeom prst="rect">
            <a:avLst/>
          </a:prstGeom>
          <a:noFill/>
        </p:spPr>
        <p:txBody>
          <a:bodyPr wrap="none" lIns="91440" tIns="45720" rIns="91440" bIns="45720">
            <a:spAutoFit/>
          </a:bodyPr>
          <a:lstStyle/>
          <a:p>
            <a:pPr algn="ctr"/>
            <a:r>
              <a:rPr lang="en-US" sz="5400" b="1" cap="none" spc="50" dirty="0">
                <a:ln w="0"/>
                <a:solidFill>
                  <a:srgbClr val="8D7649"/>
                </a:solidFill>
                <a:effectLst>
                  <a:innerShdw blurRad="63500" dist="50800" dir="13500000">
                    <a:srgbClr val="000000">
                      <a:alpha val="50000"/>
                    </a:srgbClr>
                  </a:innerShdw>
                </a:effectLst>
              </a:rPr>
              <a:t>zoo</a:t>
            </a:r>
          </a:p>
        </p:txBody>
      </p:sp>
      <p:pic>
        <p:nvPicPr>
          <p:cNvPr id="2052" name="Picture 4" descr="Trees, Forest, Nature, Landscape, Environment, Natural">
            <a:extLst>
              <a:ext uri="{FF2B5EF4-FFF2-40B4-BE49-F238E27FC236}">
                <a16:creationId xmlns:a16="http://schemas.microsoft.com/office/drawing/2014/main" id="{D72D8E58-68F8-4487-A6FE-DBC5E6277A68}"/>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126954" y="1222828"/>
            <a:ext cx="2426417" cy="14255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Red X Cross Wrong Not Clip Art">
            <a:extLst>
              <a:ext uri="{FF2B5EF4-FFF2-40B4-BE49-F238E27FC236}">
                <a16:creationId xmlns:a16="http://schemas.microsoft.com/office/drawing/2014/main" id="{7000FF5C-7E54-4300-AE51-E7B7EAA510DB}"/>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400821" y="3658986"/>
            <a:ext cx="304415" cy="30441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green checkmark">
            <a:extLst>
              <a:ext uri="{FF2B5EF4-FFF2-40B4-BE49-F238E27FC236}">
                <a16:creationId xmlns:a16="http://schemas.microsoft.com/office/drawing/2014/main" id="{D3E237BC-D239-4F88-8D54-705812BC7AA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469831" y="2696243"/>
            <a:ext cx="282522" cy="294294"/>
          </a:xfrm>
          <a:prstGeom prst="rect">
            <a:avLst/>
          </a:prstGeom>
        </p:spPr>
      </p:pic>
      <p:pic>
        <p:nvPicPr>
          <p:cNvPr id="34" name="Picture 33" descr="green checkmark">
            <a:extLst>
              <a:ext uri="{FF2B5EF4-FFF2-40B4-BE49-F238E27FC236}">
                <a16:creationId xmlns:a16="http://schemas.microsoft.com/office/drawing/2014/main" id="{72C482F8-EF0C-4C5A-A0F1-9F10785352A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762901" y="4449565"/>
            <a:ext cx="282522" cy="294294"/>
          </a:xfrm>
          <a:prstGeom prst="rect">
            <a:avLst/>
          </a:prstGeom>
        </p:spPr>
      </p:pic>
      <p:pic>
        <p:nvPicPr>
          <p:cNvPr id="36" name="Picture 2" descr="Red X Cross Wrong Not Clip Art">
            <a:extLst>
              <a:ext uri="{FF2B5EF4-FFF2-40B4-BE49-F238E27FC236}">
                <a16:creationId xmlns:a16="http://schemas.microsoft.com/office/drawing/2014/main" id="{5CF72663-04B8-46A7-AC07-96D0CB3C3187}"/>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740618" y="5200794"/>
            <a:ext cx="304415" cy="3044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green checkmark">
            <a:extLst>
              <a:ext uri="{FF2B5EF4-FFF2-40B4-BE49-F238E27FC236}">
                <a16:creationId xmlns:a16="http://schemas.microsoft.com/office/drawing/2014/main" id="{AE90BC87-ACE2-4130-952F-CC782BBF170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428523" y="2635273"/>
            <a:ext cx="282522" cy="294294"/>
          </a:xfrm>
          <a:prstGeom prst="rect">
            <a:avLst/>
          </a:prstGeom>
        </p:spPr>
      </p:pic>
      <p:pic>
        <p:nvPicPr>
          <p:cNvPr id="40" name="Picture 39" descr="green checkmark">
            <a:extLst>
              <a:ext uri="{FF2B5EF4-FFF2-40B4-BE49-F238E27FC236}">
                <a16:creationId xmlns:a16="http://schemas.microsoft.com/office/drawing/2014/main" id="{548EA660-E7B2-4A5F-9D51-E33D014F6989}"/>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010411" y="3426077"/>
            <a:ext cx="282522" cy="294294"/>
          </a:xfrm>
          <a:prstGeom prst="rect">
            <a:avLst/>
          </a:prstGeom>
        </p:spPr>
      </p:pic>
      <p:pic>
        <p:nvPicPr>
          <p:cNvPr id="42" name="Picture 2" descr="Red X Cross Wrong Not Clip Art">
            <a:extLst>
              <a:ext uri="{FF2B5EF4-FFF2-40B4-BE49-F238E27FC236}">
                <a16:creationId xmlns:a16="http://schemas.microsoft.com/office/drawing/2014/main" id="{DBEA370F-3E95-4FC7-A515-98C3C360FE51}"/>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711045" y="4418103"/>
            <a:ext cx="304415" cy="30441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Red X Cross Wrong Not Clip Art">
            <a:extLst>
              <a:ext uri="{FF2B5EF4-FFF2-40B4-BE49-F238E27FC236}">
                <a16:creationId xmlns:a16="http://schemas.microsoft.com/office/drawing/2014/main" id="{5833B96B-2A7B-455C-B1D5-DDE6D4047F27}"/>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334753" y="5257531"/>
            <a:ext cx="304415" cy="30441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green checkmark">
            <a:extLst>
              <a:ext uri="{FF2B5EF4-FFF2-40B4-BE49-F238E27FC236}">
                <a16:creationId xmlns:a16="http://schemas.microsoft.com/office/drawing/2014/main" id="{AD9B089E-D50F-4BA4-AE1A-62E315C48D8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521845" y="4446821"/>
            <a:ext cx="282522" cy="294294"/>
          </a:xfrm>
          <a:prstGeom prst="rect">
            <a:avLst/>
          </a:prstGeom>
        </p:spPr>
      </p:pic>
    </p:spTree>
    <p:extLst>
      <p:ext uri="{BB962C8B-B14F-4D97-AF65-F5344CB8AC3E}">
        <p14:creationId xmlns:p14="http://schemas.microsoft.com/office/powerpoint/2010/main" val="131550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peech Bubble: Rectangle 38">
            <a:extLst>
              <a:ext uri="{FF2B5EF4-FFF2-40B4-BE49-F238E27FC236}">
                <a16:creationId xmlns:a16="http://schemas.microsoft.com/office/drawing/2014/main" id="{89EF5DD1-71A4-4BBB-AB82-FB69DF9674A0}"/>
              </a:ext>
            </a:extLst>
          </p:cNvPr>
          <p:cNvSpPr/>
          <p:nvPr/>
        </p:nvSpPr>
        <p:spPr>
          <a:xfrm>
            <a:off x="5845698" y="2372448"/>
            <a:ext cx="3925960" cy="1564302"/>
          </a:xfrm>
          <a:prstGeom prst="wedgeRectCallout">
            <a:avLst>
              <a:gd name="adj1" fmla="val 67709"/>
              <a:gd name="adj2" fmla="val 22959"/>
            </a:avLst>
          </a:prstGeom>
          <a:solidFill>
            <a:srgbClr val="FF832F"/>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200" dirty="0"/>
              <a:t>Partner A</a:t>
            </a:r>
          </a:p>
        </p:txBody>
      </p:sp>
      <p:sp>
        <p:nvSpPr>
          <p:cNvPr id="37" name="Speech Bubble: Rectangle 36">
            <a:extLst>
              <a:ext uri="{FF2B5EF4-FFF2-40B4-BE49-F238E27FC236}">
                <a16:creationId xmlns:a16="http://schemas.microsoft.com/office/drawing/2014/main" id="{CC93242B-64A0-4D95-ABF3-221C360BFCA3}"/>
              </a:ext>
            </a:extLst>
          </p:cNvPr>
          <p:cNvSpPr/>
          <p:nvPr/>
        </p:nvSpPr>
        <p:spPr>
          <a:xfrm>
            <a:off x="5845698" y="4195624"/>
            <a:ext cx="4435601" cy="1564302"/>
          </a:xfrm>
          <a:prstGeom prst="wedgeRectCallout">
            <a:avLst>
              <a:gd name="adj1" fmla="val 61199"/>
              <a:gd name="adj2" fmla="val 10653"/>
            </a:avLst>
          </a:prstGeom>
          <a:solidFill>
            <a:srgbClr val="FF832F"/>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r-FR" sz="2200" dirty="0">
                <a:solidFill>
                  <a:schemeClr val="bg1"/>
                </a:solidFill>
              </a:rPr>
              <a:t>Partner B</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6633557" cy="867128"/>
          </a:xfrm>
          <a:prstGeom prst="rect">
            <a:avLst/>
          </a:prstGeom>
        </p:spPr>
      </p:pic>
      <p:sp>
        <p:nvSpPr>
          <p:cNvPr id="4" name="Title 3"/>
          <p:cNvSpPr>
            <a:spLocks noGrp="1"/>
          </p:cNvSpPr>
          <p:nvPr>
            <p:ph type="title"/>
          </p:nvPr>
        </p:nvSpPr>
        <p:spPr>
          <a:xfrm>
            <a:off x="-1" y="296864"/>
            <a:ext cx="6001790" cy="707849"/>
          </a:xfrm>
        </p:spPr>
        <p:txBody>
          <a:bodyPr>
            <a:normAutofit/>
          </a:bodyPr>
          <a:lstStyle/>
          <a:p>
            <a:r>
              <a:rPr lang="en-GB" sz="3600" b="1">
                <a:solidFill>
                  <a:schemeClr val="bg1"/>
                </a:solidFill>
              </a:rPr>
              <a:t>Qu’est-ce que Léa a fait ? </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18325" y="1270508"/>
            <a:ext cx="11729920" cy="461665"/>
          </a:xfrm>
          <a:prstGeom prst="rect">
            <a:avLst/>
          </a:prstGeom>
          <a:noFill/>
        </p:spPr>
        <p:txBody>
          <a:bodyPr wrap="square" rtlCol="0">
            <a:spAutoFit/>
          </a:bodyPr>
          <a:lstStyle/>
          <a:p>
            <a:pPr lvl="0">
              <a:defRPr/>
            </a:pPr>
            <a:r>
              <a:rPr lang="en-GB" sz="2400" dirty="0">
                <a:solidFill>
                  <a:srgbClr val="4472C4">
                    <a:lumMod val="50000"/>
                  </a:srgbClr>
                </a:solidFill>
              </a:rPr>
              <a:t>You can put </a:t>
            </a:r>
            <a:r>
              <a:rPr lang="en-GB" sz="2400" b="1" dirty="0" err="1">
                <a:solidFill>
                  <a:srgbClr val="4472C4">
                    <a:lumMod val="50000"/>
                  </a:srgbClr>
                </a:solidFill>
              </a:rPr>
              <a:t>est-ce</a:t>
            </a:r>
            <a:r>
              <a:rPr lang="en-GB" sz="2400" b="1" dirty="0">
                <a:solidFill>
                  <a:srgbClr val="4472C4">
                    <a:lumMod val="50000"/>
                  </a:srgbClr>
                </a:solidFill>
              </a:rPr>
              <a:t> que</a:t>
            </a:r>
            <a:r>
              <a:rPr lang="en-GB" sz="2400" dirty="0">
                <a:solidFill>
                  <a:srgbClr val="4472C4">
                    <a:lumMod val="50000"/>
                  </a:srgbClr>
                </a:solidFill>
              </a:rPr>
              <a:t> at the start of a sentence to make a question.</a:t>
            </a:r>
          </a:p>
        </p:txBody>
      </p:sp>
      <p:sp>
        <p:nvSpPr>
          <p:cNvPr id="11" name="TextBox 10">
            <a:extLst>
              <a:ext uri="{FF2B5EF4-FFF2-40B4-BE49-F238E27FC236}">
                <a16:creationId xmlns:a16="http://schemas.microsoft.com/office/drawing/2014/main" id="{A1136790-F2A2-461B-BAF3-55EFDD7892E7}"/>
              </a:ext>
            </a:extLst>
          </p:cNvPr>
          <p:cNvSpPr txBox="1"/>
          <p:nvPr/>
        </p:nvSpPr>
        <p:spPr>
          <a:xfrm>
            <a:off x="118325" y="1785030"/>
            <a:ext cx="11729919" cy="461665"/>
          </a:xfrm>
          <a:prstGeom prst="rect">
            <a:avLst/>
          </a:prstGeom>
          <a:noFill/>
        </p:spPr>
        <p:txBody>
          <a:bodyPr wrap="square">
            <a:spAutoFit/>
          </a:bodyPr>
          <a:lstStyle/>
          <a:p>
            <a:pPr lvl="0">
              <a:defRPr/>
            </a:pPr>
            <a:r>
              <a:rPr lang="en-US" sz="2400" dirty="0">
                <a:solidFill>
                  <a:srgbClr val="4472C4">
                    <a:lumMod val="50000"/>
                  </a:srgbClr>
                </a:solidFill>
              </a:rPr>
              <a:t>Ne … pas surrounds the </a:t>
            </a:r>
            <a:r>
              <a:rPr lang="en-US" sz="2400" b="1" dirty="0">
                <a:solidFill>
                  <a:srgbClr val="4472C4">
                    <a:lumMod val="50000"/>
                  </a:srgbClr>
                </a:solidFill>
              </a:rPr>
              <a:t>form of </a:t>
            </a:r>
            <a:r>
              <a:rPr lang="en-US" sz="2400" b="1" i="1" dirty="0" err="1">
                <a:solidFill>
                  <a:srgbClr val="4472C4">
                    <a:lumMod val="50000"/>
                  </a:srgbClr>
                </a:solidFill>
              </a:rPr>
              <a:t>avoir</a:t>
            </a:r>
            <a:r>
              <a:rPr lang="en-US" sz="2400" b="1" i="1" dirty="0">
                <a:solidFill>
                  <a:srgbClr val="4472C4">
                    <a:lumMod val="50000"/>
                  </a:srgbClr>
                </a:solidFill>
              </a:rPr>
              <a:t> </a:t>
            </a:r>
            <a:r>
              <a:rPr lang="en-US" sz="2400" dirty="0">
                <a:solidFill>
                  <a:srgbClr val="4472C4">
                    <a:lumMod val="50000"/>
                  </a:srgbClr>
                </a:solidFill>
              </a:rPr>
              <a:t>in the perfect tense.</a:t>
            </a:r>
          </a:p>
        </p:txBody>
      </p:sp>
      <p:pic>
        <p:nvPicPr>
          <p:cNvPr id="21" name="Picture 20" descr="A close up of a logo&#10;&#10;Description automatically generated">
            <a:extLst>
              <a:ext uri="{FF2B5EF4-FFF2-40B4-BE49-F238E27FC236}">
                <a16:creationId xmlns:a16="http://schemas.microsoft.com/office/drawing/2014/main" id="{A49C8134-71A6-4342-B921-DE60F32779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10964" y="4168563"/>
            <a:ext cx="1495926" cy="1495926"/>
          </a:xfrm>
          <a:prstGeom prst="rect">
            <a:avLst/>
          </a:prstGeom>
        </p:spPr>
      </p:pic>
      <p:sp>
        <p:nvSpPr>
          <p:cNvPr id="26" name="TextBox 25">
            <a:extLst>
              <a:ext uri="{FF2B5EF4-FFF2-40B4-BE49-F238E27FC236}">
                <a16:creationId xmlns:a16="http://schemas.microsoft.com/office/drawing/2014/main" id="{4ECA3154-0B15-4251-9B08-586654C10426}"/>
              </a:ext>
            </a:extLst>
          </p:cNvPr>
          <p:cNvSpPr txBox="1"/>
          <p:nvPr/>
        </p:nvSpPr>
        <p:spPr>
          <a:xfrm>
            <a:off x="79680" y="2440035"/>
            <a:ext cx="619626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Question:</a:t>
            </a:r>
          </a:p>
        </p:txBody>
      </p:sp>
      <p:sp>
        <p:nvSpPr>
          <p:cNvPr id="30" name="TextBox 29">
            <a:extLst>
              <a:ext uri="{FF2B5EF4-FFF2-40B4-BE49-F238E27FC236}">
                <a16:creationId xmlns:a16="http://schemas.microsoft.com/office/drawing/2014/main" id="{4FC6C1A6-4D46-4DB9-9D7E-24BC33018737}"/>
              </a:ext>
            </a:extLst>
          </p:cNvPr>
          <p:cNvSpPr txBox="1"/>
          <p:nvPr/>
        </p:nvSpPr>
        <p:spPr>
          <a:xfrm>
            <a:off x="118325" y="2901700"/>
            <a:ext cx="619626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mangé</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chips ?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Did</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eat some crisps?</a:t>
            </a:r>
          </a:p>
        </p:txBody>
      </p:sp>
      <p:pic>
        <p:nvPicPr>
          <p:cNvPr id="31" name="Picture 30" descr="A close up of a logo&#10;&#10;Description automatically generated">
            <a:extLst>
              <a:ext uri="{FF2B5EF4-FFF2-40B4-BE49-F238E27FC236}">
                <a16:creationId xmlns:a16="http://schemas.microsoft.com/office/drawing/2014/main" id="{A9C1D793-C042-422F-8742-B769C8EC37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2126" y="2427654"/>
            <a:ext cx="1495926" cy="1495926"/>
          </a:xfrm>
          <a:prstGeom prst="rect">
            <a:avLst/>
          </a:prstGeom>
        </p:spPr>
      </p:pic>
      <p:pic>
        <p:nvPicPr>
          <p:cNvPr id="32" name="Picture 2" descr="Bag, Chips, Crisps, Junk Food, Potato Chips, Snack">
            <a:extLst>
              <a:ext uri="{FF2B5EF4-FFF2-40B4-BE49-F238E27FC236}">
                <a16:creationId xmlns:a16="http://schemas.microsoft.com/office/drawing/2014/main" id="{5953137C-445D-4B1A-B7FF-8E4BFC0AE9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6813" y="2773386"/>
            <a:ext cx="1333689" cy="1047171"/>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Question Mark, Question, Punctuation Marks, Help">
            <a:extLst>
              <a:ext uri="{FF2B5EF4-FFF2-40B4-BE49-F238E27FC236}">
                <a16:creationId xmlns:a16="http://schemas.microsoft.com/office/drawing/2014/main" id="{D8CAD3C6-08A7-4FDE-AA5C-DEEF52E94AE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02739" y="2844778"/>
            <a:ext cx="648859" cy="96325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A picture containing doll, shirt&#10;&#10;Description automatically generated">
            <a:extLst>
              <a:ext uri="{FF2B5EF4-FFF2-40B4-BE49-F238E27FC236}">
                <a16:creationId xmlns:a16="http://schemas.microsoft.com/office/drawing/2014/main" id="{9743A8F4-9F8D-4578-AF7B-2070601834F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34766" y="3893277"/>
            <a:ext cx="1864943" cy="1864943"/>
          </a:xfrm>
          <a:prstGeom prst="rect">
            <a:avLst/>
          </a:prstGeom>
        </p:spPr>
      </p:pic>
      <p:pic>
        <p:nvPicPr>
          <p:cNvPr id="41" name="Picture 40" descr="A picture containing shirt&#10;&#10;Description automatically generated">
            <a:extLst>
              <a:ext uri="{FF2B5EF4-FFF2-40B4-BE49-F238E27FC236}">
                <a16:creationId xmlns:a16="http://schemas.microsoft.com/office/drawing/2014/main" id="{0C946DFC-8B12-4ECF-AA0F-716C4920EF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69139" y="2105293"/>
            <a:ext cx="1880303" cy="1880303"/>
          </a:xfrm>
          <a:prstGeom prst="rect">
            <a:avLst/>
          </a:prstGeom>
        </p:spPr>
      </p:pic>
      <p:pic>
        <p:nvPicPr>
          <p:cNvPr id="2050" name="Picture 2" descr="Red X Cross Wrong Not Clip Art">
            <a:extLst>
              <a:ext uri="{FF2B5EF4-FFF2-40B4-BE49-F238E27FC236}">
                <a16:creationId xmlns:a16="http://schemas.microsoft.com/office/drawing/2014/main" id="{79BFF66A-1848-4A83-BE8C-BF851433B70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86290" y="4825748"/>
            <a:ext cx="744048" cy="74404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F894622-BB16-49A7-8B37-D3BB8924E2BF}"/>
              </a:ext>
            </a:extLst>
          </p:cNvPr>
          <p:cNvSpPr txBox="1"/>
          <p:nvPr/>
        </p:nvSpPr>
        <p:spPr>
          <a:xfrm>
            <a:off x="79680" y="4108524"/>
            <a:ext cx="6196262" cy="461665"/>
          </a:xfrm>
          <a:prstGeom prst="rect">
            <a:avLst/>
          </a:prstGeom>
          <a:noFill/>
        </p:spPr>
        <p:txBody>
          <a:bodyPr wrap="square">
            <a:spAutoFit/>
          </a:bodyPr>
          <a:lstStyle/>
          <a:p>
            <a:pPr lvl="0">
              <a:defRPr/>
            </a:pPr>
            <a:r>
              <a:rPr lang="en-US" sz="2400" dirty="0" err="1">
                <a:solidFill>
                  <a:srgbClr val="4472C4">
                    <a:lumMod val="50000"/>
                  </a:srgbClr>
                </a:solidFill>
              </a:rPr>
              <a:t>Réponse</a:t>
            </a:r>
            <a:r>
              <a:rPr lang="en-US" sz="2400" dirty="0">
                <a:solidFill>
                  <a:srgbClr val="4472C4">
                    <a:lumMod val="50000"/>
                  </a:srgbClr>
                </a:solidFill>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2D33D955-DB68-4795-B0C7-003979A41626}"/>
              </a:ext>
            </a:extLst>
          </p:cNvPr>
          <p:cNvSpPr txBox="1"/>
          <p:nvPr/>
        </p:nvSpPr>
        <p:spPr>
          <a:xfrm>
            <a:off x="118325" y="4570189"/>
            <a:ext cx="6196262" cy="1569660"/>
          </a:xfrm>
          <a:prstGeom prst="rect">
            <a:avLst/>
          </a:prstGeom>
          <a:noFill/>
        </p:spPr>
        <p:txBody>
          <a:bodyPr wrap="square">
            <a:spAutoFit/>
          </a:bodyPr>
          <a:lstStyle/>
          <a:p>
            <a:pPr lvl="0">
              <a:defRPr/>
            </a:pP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mangé</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chips.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lang="en-US" sz="2400" dirty="0">
                <a:solidFill>
                  <a:srgbClr val="4472C4">
                    <a:lumMod val="50000"/>
                  </a:srgbClr>
                </a:solidFill>
              </a:rPr>
              <a:t>a </a:t>
            </a:r>
            <a:r>
              <a:rPr lang="en-US" sz="2400" dirty="0" err="1">
                <a:solidFill>
                  <a:srgbClr val="4472C4">
                    <a:lumMod val="50000"/>
                  </a:srgbClr>
                </a:solidFill>
              </a:rPr>
              <a:t>mangé</a:t>
            </a:r>
            <a:r>
              <a:rPr lang="en-US" sz="2400" dirty="0">
                <a:solidFill>
                  <a:srgbClr val="4472C4">
                    <a:lumMod val="50000"/>
                  </a:srgbClr>
                </a:solidFill>
              </a:rPr>
              <a:t> </a:t>
            </a:r>
            <a:r>
              <a:rPr lang="en-US" sz="2400" dirty="0" err="1">
                <a:solidFill>
                  <a:srgbClr val="4472C4">
                    <a:lumMod val="50000"/>
                  </a:srgbClr>
                </a:solidFill>
              </a:rPr>
              <a:t>une</a:t>
            </a:r>
            <a:r>
              <a:rPr lang="en-US" sz="2400" dirty="0">
                <a:solidFill>
                  <a:srgbClr val="4472C4">
                    <a:lumMod val="50000"/>
                  </a:srgbClr>
                </a:solidFill>
              </a:rPr>
              <a:t> glace.</a:t>
            </a: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didn’t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eat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any</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crisps</a:t>
            </a:r>
            <a:r>
              <a:rPr lang="en-US" sz="2400" i="1" dirty="0">
                <a:solidFill>
                  <a:srgbClr val="4472C4">
                    <a:lumMod val="50000"/>
                  </a:srgbClr>
                </a:solidFill>
                <a:latin typeface="Century Gothic" panose="020F0302020204030204"/>
              </a:rPr>
              <a:t>.</a:t>
            </a:r>
            <a:br>
              <a:rPr lang="en-US" sz="2400" i="1" dirty="0">
                <a:solidFill>
                  <a:srgbClr val="4472C4">
                    <a:lumMod val="50000"/>
                  </a:srgbClr>
                </a:solidFill>
                <a:latin typeface="Century Gothic" panose="020F0302020204030204"/>
              </a:rPr>
            </a:br>
            <a:r>
              <a:rPr lang="en-US" sz="2400" i="1" dirty="0">
                <a:solidFill>
                  <a:srgbClr val="4472C4">
                    <a:lumMod val="50000"/>
                  </a:srgbClr>
                </a:solidFill>
                <a:latin typeface="Century Gothic" panose="020F0302020204030204"/>
              </a:rPr>
              <a:t>	She ate an ice cream.</a:t>
            </a:r>
          </a:p>
        </p:txBody>
      </p:sp>
      <p:sp>
        <p:nvSpPr>
          <p:cNvPr id="2" name="Rectangle 1">
            <a:extLst>
              <a:ext uri="{FF2B5EF4-FFF2-40B4-BE49-F238E27FC236}">
                <a16:creationId xmlns:a16="http://schemas.microsoft.com/office/drawing/2014/main" id="{B8874385-CAFA-46F4-ADB7-4E07EF292684}"/>
              </a:ext>
            </a:extLst>
          </p:cNvPr>
          <p:cNvSpPr/>
          <p:nvPr/>
        </p:nvSpPr>
        <p:spPr>
          <a:xfrm>
            <a:off x="218645" y="2940173"/>
            <a:ext cx="5421244" cy="3745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9F894E70-07A3-4740-868D-582DEC3763D3}"/>
              </a:ext>
            </a:extLst>
          </p:cNvPr>
          <p:cNvSpPr/>
          <p:nvPr/>
        </p:nvSpPr>
        <p:spPr>
          <a:xfrm>
            <a:off x="128501" y="4599986"/>
            <a:ext cx="5421244" cy="7340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2" name="Picture 4" descr="Ice Cream Cone (2 Scoop) Clip Art">
            <a:extLst>
              <a:ext uri="{FF2B5EF4-FFF2-40B4-BE49-F238E27FC236}">
                <a16:creationId xmlns:a16="http://schemas.microsoft.com/office/drawing/2014/main" id="{EBE38AEB-CCAA-4292-88C7-DF75031B7D2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94256" y="4626821"/>
            <a:ext cx="428625" cy="94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954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36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05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5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7" grpId="0" animBg="1"/>
      <p:bldP spid="6" grpId="0"/>
      <p:bldP spid="11" grpId="0"/>
      <p:bldP spid="26" grpId="0"/>
      <p:bldP spid="30" grpId="0"/>
      <p:bldP spid="23" grpId="0"/>
      <p:bldP spid="24" grpId="0"/>
      <p:bldP spid="2" grpId="0" animBg="1"/>
      <p:bldP spid="2" grpId="1" animBg="1"/>
      <p:bldP spid="27" grpId="0" animBg="1"/>
      <p:bldP spid="27" grpId="1"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6">
            <a:extLst>
              <a:ext uri="{FF2B5EF4-FFF2-40B4-BE49-F238E27FC236}">
                <a16:creationId xmlns:a16="http://schemas.microsoft.com/office/drawing/2014/main" id="{B596FA36-828E-4C86-92E4-F207732143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9720" y="5627744"/>
            <a:ext cx="744909" cy="6894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est Clip Art">
            <a:extLst>
              <a:ext uri="{FF2B5EF4-FFF2-40B4-BE49-F238E27FC236}">
                <a16:creationId xmlns:a16="http://schemas.microsoft.com/office/drawing/2014/main" id="{F9E35226-1FCF-4EA1-B4CF-8C67EC6B498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8333" y1="52000" x2="28333" y2="52000"/>
                        <a14:foregroundMark x1="27333" y1="66667" x2="27333" y2="66667"/>
                        <a14:foregroundMark x1="68000" y1="22667" x2="68000" y2="22667"/>
                      </a14:backgroundRemoval>
                    </a14:imgEffect>
                  </a14:imgLayer>
                </a14:imgProps>
              </a:ext>
              <a:ext uri="{28A0092B-C50C-407E-A947-70E740481C1C}">
                <a14:useLocalDpi xmlns:a14="http://schemas.microsoft.com/office/drawing/2010/main" val="0"/>
              </a:ext>
            </a:extLst>
          </a:blip>
          <a:srcRect/>
          <a:stretch>
            <a:fillRect/>
          </a:stretch>
        </p:blipFill>
        <p:spPr bwMode="auto">
          <a:xfrm>
            <a:off x="1858227" y="2223608"/>
            <a:ext cx="1015957" cy="1015957"/>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Bird, Tweeting, Singing, Melody, Song, Animal, Spring">
            <a:extLst>
              <a:ext uri="{FF2B5EF4-FFF2-40B4-BE49-F238E27FC236}">
                <a16:creationId xmlns:a16="http://schemas.microsoft.com/office/drawing/2014/main" id="{02F6458E-5A0D-4CCA-8D66-AC6385E4C48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70229" y="1902906"/>
            <a:ext cx="969448" cy="10656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a:solidFill>
                  <a:schemeClr val="bg1"/>
                </a:solidFill>
              </a:rPr>
              <a:t>Partenaire A </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8084BE4-A4AF-364C-B8E5-ED6D583A6685}"/>
              </a:ext>
            </a:extLst>
          </p:cNvPr>
          <p:cNvSpPr txBox="1"/>
          <p:nvPr/>
        </p:nvSpPr>
        <p:spPr>
          <a:xfrm>
            <a:off x="114895" y="1230256"/>
            <a:ext cx="5235879" cy="338554"/>
          </a:xfrm>
          <a:prstGeom prst="rect">
            <a:avLst/>
          </a:prstGeom>
          <a:noFill/>
        </p:spPr>
        <p:txBody>
          <a:bodyPr wrap="square" rtlCol="0">
            <a:spAutoFit/>
          </a:bodyPr>
          <a:lstStyle/>
          <a:p>
            <a:pPr lvl="0">
              <a:defRPr/>
            </a:pPr>
            <a:r>
              <a:rPr lang="en-GB" sz="1600" b="1" dirty="0">
                <a:solidFill>
                  <a:srgbClr val="4472C4">
                    <a:lumMod val="50000"/>
                  </a:srgbClr>
                </a:solidFill>
              </a:rPr>
              <a:t>Questions:</a:t>
            </a:r>
          </a:p>
        </p:txBody>
      </p:sp>
      <p:pic>
        <p:nvPicPr>
          <p:cNvPr id="10" name="Picture 9" descr="background rectangle">
            <a:extLst>
              <a:ext uri="{FF2B5EF4-FFF2-40B4-BE49-F238E27FC236}">
                <a16:creationId xmlns:a16="http://schemas.microsoft.com/office/drawing/2014/main" id="{9A1F9D20-3C60-4BF9-93F3-00C64DEA09BF}"/>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97263"/>
            <a:ext cx="6457246" cy="867128"/>
          </a:xfrm>
          <a:prstGeom prst="rect">
            <a:avLst/>
          </a:prstGeom>
        </p:spPr>
      </p:pic>
      <p:sp>
        <p:nvSpPr>
          <p:cNvPr id="11" name="Title 3">
            <a:extLst>
              <a:ext uri="{FF2B5EF4-FFF2-40B4-BE49-F238E27FC236}">
                <a16:creationId xmlns:a16="http://schemas.microsoft.com/office/drawing/2014/main" id="{BC1414C6-1844-4AA1-81D8-44688E0F5D4F}"/>
              </a:ext>
            </a:extLst>
          </p:cNvPr>
          <p:cNvSpPr txBox="1">
            <a:spLocks/>
          </p:cNvSpPr>
          <p:nvPr/>
        </p:nvSpPr>
        <p:spPr>
          <a:xfrm>
            <a:off x="0" y="3497263"/>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Partenaire B </a:t>
            </a:r>
            <a:endParaRPr lang="en-GB" sz="3600" b="1" dirty="0">
              <a:solidFill>
                <a:schemeClr val="bg1"/>
              </a:solidFill>
            </a:endParaRPr>
          </a:p>
        </p:txBody>
      </p:sp>
      <p:sp>
        <p:nvSpPr>
          <p:cNvPr id="12" name="TextBox 11">
            <a:extLst>
              <a:ext uri="{FF2B5EF4-FFF2-40B4-BE49-F238E27FC236}">
                <a16:creationId xmlns:a16="http://schemas.microsoft.com/office/drawing/2014/main" id="{F0D4F3E7-CFCF-4F9C-9DFA-AF7AC4068DB6}"/>
              </a:ext>
            </a:extLst>
          </p:cNvPr>
          <p:cNvSpPr txBox="1"/>
          <p:nvPr/>
        </p:nvSpPr>
        <p:spPr>
          <a:xfrm>
            <a:off x="114895" y="4427364"/>
            <a:ext cx="1294027" cy="338554"/>
          </a:xfrm>
          <a:prstGeom prst="rect">
            <a:avLst/>
          </a:prstGeom>
          <a:noFill/>
        </p:spPr>
        <p:txBody>
          <a:bodyPr wrap="square" rtlCol="0">
            <a:spAutoFit/>
          </a:bodyPr>
          <a:lstStyle/>
          <a:p>
            <a:pPr lvl="0">
              <a:defRPr/>
            </a:pPr>
            <a:r>
              <a:rPr lang="en-GB" sz="1600" b="1" dirty="0" err="1">
                <a:solidFill>
                  <a:srgbClr val="4472C4">
                    <a:lumMod val="50000"/>
                  </a:srgbClr>
                </a:solidFill>
              </a:rPr>
              <a:t>Réponses</a:t>
            </a:r>
            <a:r>
              <a:rPr lang="en-GB" sz="1600" b="1" dirty="0">
                <a:solidFill>
                  <a:srgbClr val="4472C4">
                    <a:lumMod val="50000"/>
                  </a:srgbClr>
                </a:solidFill>
              </a:rPr>
              <a:t>:</a:t>
            </a:r>
          </a:p>
        </p:txBody>
      </p:sp>
      <p:cxnSp>
        <p:nvCxnSpPr>
          <p:cNvPr id="3" name="Straight Connector 2">
            <a:extLst>
              <a:ext uri="{FF2B5EF4-FFF2-40B4-BE49-F238E27FC236}">
                <a16:creationId xmlns:a16="http://schemas.microsoft.com/office/drawing/2014/main" id="{1AE18181-F49F-4D0A-8931-2BB75BF8832E}"/>
              </a:ext>
            </a:extLst>
          </p:cNvPr>
          <p:cNvCxnSpPr>
            <a:cxnSpLocks/>
          </p:cNvCxnSpPr>
          <p:nvPr/>
        </p:nvCxnSpPr>
        <p:spPr>
          <a:xfrm>
            <a:off x="0" y="3152274"/>
            <a:ext cx="12192000" cy="0"/>
          </a:xfrm>
          <a:prstGeom prst="line">
            <a:avLst/>
          </a:prstGeom>
          <a:ln>
            <a:solidFill>
              <a:srgbClr val="115076"/>
            </a:solidFill>
            <a:prstDash val="dashDot"/>
          </a:ln>
        </p:spPr>
        <p:style>
          <a:lnRef idx="1">
            <a:schemeClr val="accent1"/>
          </a:lnRef>
          <a:fillRef idx="0">
            <a:schemeClr val="accent1"/>
          </a:fillRef>
          <a:effectRef idx="0">
            <a:schemeClr val="accent1"/>
          </a:effectRef>
          <a:fontRef idx="minor">
            <a:schemeClr val="tx1"/>
          </a:fontRef>
        </p:style>
      </p:cxnSp>
      <p:pic>
        <p:nvPicPr>
          <p:cNvPr id="14" name="Picture 13" descr="A close up of a logo&#10;&#10;Description automatically generated">
            <a:extLst>
              <a:ext uri="{FF2B5EF4-FFF2-40B4-BE49-F238E27FC236}">
                <a16:creationId xmlns:a16="http://schemas.microsoft.com/office/drawing/2014/main" id="{559056D9-DEEB-4457-9203-79C8499538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95" y="1346538"/>
            <a:ext cx="1495926" cy="1495926"/>
          </a:xfrm>
          <a:prstGeom prst="rect">
            <a:avLst/>
          </a:prstGeom>
        </p:spPr>
      </p:pic>
      <p:pic>
        <p:nvPicPr>
          <p:cNvPr id="1026" name="Picture 2" descr="Bone, Butcher, Cow, Meat, Meat Lobe, Perfect Art, Pork">
            <a:extLst>
              <a:ext uri="{FF2B5EF4-FFF2-40B4-BE49-F238E27FC236}">
                <a16:creationId xmlns:a16="http://schemas.microsoft.com/office/drawing/2014/main" id="{22F471B0-AAA0-4640-BB5A-E677F85DB7A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75574" y="1283180"/>
            <a:ext cx="969627" cy="7490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A4B6C38-53EE-480A-9D97-E33C22CDC1F8}"/>
              </a:ext>
            </a:extLst>
          </p:cNvPr>
          <p:cNvSpPr txBox="1"/>
          <p:nvPr/>
        </p:nvSpPr>
        <p:spPr>
          <a:xfrm>
            <a:off x="1458420" y="1361555"/>
            <a:ext cx="229317" cy="461665"/>
          </a:xfrm>
          <a:prstGeom prst="rect">
            <a:avLst/>
          </a:prstGeom>
          <a:noFill/>
        </p:spPr>
        <p:txBody>
          <a:bodyPr wrap="square" rtlCol="0">
            <a:spAutoFit/>
          </a:bodyPr>
          <a:lstStyle/>
          <a:p>
            <a:pPr algn="l"/>
            <a:r>
              <a:rPr lang="fr-FR" sz="2400" dirty="0">
                <a:solidFill>
                  <a:schemeClr val="accent5">
                    <a:lumMod val="50000"/>
                  </a:schemeClr>
                </a:solidFill>
              </a:rPr>
              <a:t>1</a:t>
            </a:r>
          </a:p>
        </p:txBody>
      </p:sp>
      <p:sp>
        <p:nvSpPr>
          <p:cNvPr id="5" name="TextBox 4">
            <a:extLst>
              <a:ext uri="{FF2B5EF4-FFF2-40B4-BE49-F238E27FC236}">
                <a16:creationId xmlns:a16="http://schemas.microsoft.com/office/drawing/2014/main" id="{F035E836-39A1-4790-B1E8-97C97467E572}"/>
              </a:ext>
            </a:extLst>
          </p:cNvPr>
          <p:cNvSpPr txBox="1"/>
          <p:nvPr/>
        </p:nvSpPr>
        <p:spPr>
          <a:xfrm>
            <a:off x="1433032" y="2429364"/>
            <a:ext cx="254705" cy="461665"/>
          </a:xfrm>
          <a:prstGeom prst="rect">
            <a:avLst/>
          </a:prstGeom>
          <a:noFill/>
        </p:spPr>
        <p:txBody>
          <a:bodyPr wrap="square" rtlCol="0">
            <a:spAutoFit/>
          </a:bodyPr>
          <a:lstStyle/>
          <a:p>
            <a:pPr algn="l"/>
            <a:r>
              <a:rPr lang="fr-FR" sz="2400" dirty="0">
                <a:solidFill>
                  <a:schemeClr val="accent5">
                    <a:lumMod val="50000"/>
                  </a:schemeClr>
                </a:solidFill>
              </a:rPr>
              <a:t>2</a:t>
            </a:r>
          </a:p>
        </p:txBody>
      </p:sp>
      <p:sp>
        <p:nvSpPr>
          <p:cNvPr id="20" name="TextBox 19">
            <a:extLst>
              <a:ext uri="{FF2B5EF4-FFF2-40B4-BE49-F238E27FC236}">
                <a16:creationId xmlns:a16="http://schemas.microsoft.com/office/drawing/2014/main" id="{665CFC8D-958B-449C-9597-3A2F5428BEA2}"/>
              </a:ext>
            </a:extLst>
          </p:cNvPr>
          <p:cNvSpPr txBox="1"/>
          <p:nvPr/>
        </p:nvSpPr>
        <p:spPr>
          <a:xfrm>
            <a:off x="2710266" y="1585550"/>
            <a:ext cx="229317" cy="461665"/>
          </a:xfrm>
          <a:prstGeom prst="rect">
            <a:avLst/>
          </a:prstGeom>
          <a:noFill/>
        </p:spPr>
        <p:txBody>
          <a:bodyPr wrap="square" rtlCol="0">
            <a:spAutoFit/>
          </a:bodyPr>
          <a:lstStyle/>
          <a:p>
            <a:pPr algn="l"/>
            <a:r>
              <a:rPr lang="fr-FR" sz="2400" dirty="0">
                <a:solidFill>
                  <a:schemeClr val="accent5">
                    <a:lumMod val="50000"/>
                  </a:schemeClr>
                </a:solidFill>
              </a:rPr>
              <a:t>3</a:t>
            </a:r>
          </a:p>
        </p:txBody>
      </p:sp>
      <p:sp>
        <p:nvSpPr>
          <p:cNvPr id="21" name="TextBox 20">
            <a:extLst>
              <a:ext uri="{FF2B5EF4-FFF2-40B4-BE49-F238E27FC236}">
                <a16:creationId xmlns:a16="http://schemas.microsoft.com/office/drawing/2014/main" id="{A5393575-0B65-4DCB-8AFC-16424C0851E7}"/>
              </a:ext>
            </a:extLst>
          </p:cNvPr>
          <p:cNvSpPr txBox="1"/>
          <p:nvPr/>
        </p:nvSpPr>
        <p:spPr>
          <a:xfrm>
            <a:off x="4372658" y="1306589"/>
            <a:ext cx="254705" cy="461665"/>
          </a:xfrm>
          <a:prstGeom prst="rect">
            <a:avLst/>
          </a:prstGeom>
          <a:noFill/>
        </p:spPr>
        <p:txBody>
          <a:bodyPr wrap="square" rtlCol="0">
            <a:spAutoFit/>
          </a:bodyPr>
          <a:lstStyle/>
          <a:p>
            <a:pPr algn="l"/>
            <a:r>
              <a:rPr lang="fr-FR" sz="2400" dirty="0">
                <a:solidFill>
                  <a:schemeClr val="accent5">
                    <a:lumMod val="50000"/>
                  </a:schemeClr>
                </a:solidFill>
              </a:rPr>
              <a:t>4</a:t>
            </a:r>
          </a:p>
        </p:txBody>
      </p:sp>
      <p:sp>
        <p:nvSpPr>
          <p:cNvPr id="23" name="TextBox 22">
            <a:extLst>
              <a:ext uri="{FF2B5EF4-FFF2-40B4-BE49-F238E27FC236}">
                <a16:creationId xmlns:a16="http://schemas.microsoft.com/office/drawing/2014/main" id="{58D0D318-6F71-4152-99B8-20BDB204393F}"/>
              </a:ext>
            </a:extLst>
          </p:cNvPr>
          <p:cNvSpPr txBox="1"/>
          <p:nvPr/>
        </p:nvSpPr>
        <p:spPr>
          <a:xfrm>
            <a:off x="4415486" y="2174337"/>
            <a:ext cx="254705" cy="461665"/>
          </a:xfrm>
          <a:prstGeom prst="rect">
            <a:avLst/>
          </a:prstGeom>
          <a:noFill/>
        </p:spPr>
        <p:txBody>
          <a:bodyPr wrap="square" rtlCol="0">
            <a:spAutoFit/>
          </a:bodyPr>
          <a:lstStyle/>
          <a:p>
            <a:pPr algn="l"/>
            <a:r>
              <a:rPr lang="fr-FR" sz="2400" dirty="0">
                <a:solidFill>
                  <a:schemeClr val="accent5">
                    <a:lumMod val="50000"/>
                  </a:schemeClr>
                </a:solidFill>
              </a:rPr>
              <a:t>5</a:t>
            </a:r>
          </a:p>
        </p:txBody>
      </p:sp>
      <p:pic>
        <p:nvPicPr>
          <p:cNvPr id="1032" name="Picture 8" descr="Clapperboard, Film, Movie, Cut, Filmmaking, Video">
            <a:extLst>
              <a:ext uri="{FF2B5EF4-FFF2-40B4-BE49-F238E27FC236}">
                <a16:creationId xmlns:a16="http://schemas.microsoft.com/office/drawing/2014/main" id="{DFA63CB5-4BD5-4DE0-8538-E3D98673D48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87711" y="1175212"/>
            <a:ext cx="857287" cy="91443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ilhouette, Musical, Note, Clef, Bass, Treble, Music">
            <a:extLst>
              <a:ext uri="{FF2B5EF4-FFF2-40B4-BE49-F238E27FC236}">
                <a16:creationId xmlns:a16="http://schemas.microsoft.com/office/drawing/2014/main" id="{F7B4123C-7375-431D-AA6E-92701E3D9C3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34523" y="2368792"/>
            <a:ext cx="1202311" cy="73766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C171BF57-FD2D-4FBF-92BE-42F1C734E074}"/>
              </a:ext>
            </a:extLst>
          </p:cNvPr>
          <p:cNvSpPr txBox="1"/>
          <p:nvPr/>
        </p:nvSpPr>
        <p:spPr>
          <a:xfrm>
            <a:off x="1458420" y="4515800"/>
            <a:ext cx="229317" cy="461665"/>
          </a:xfrm>
          <a:prstGeom prst="rect">
            <a:avLst/>
          </a:prstGeom>
          <a:noFill/>
        </p:spPr>
        <p:txBody>
          <a:bodyPr wrap="square" rtlCol="0">
            <a:spAutoFit/>
          </a:bodyPr>
          <a:lstStyle/>
          <a:p>
            <a:pPr algn="l"/>
            <a:r>
              <a:rPr lang="fr-FR" sz="2400" dirty="0">
                <a:solidFill>
                  <a:schemeClr val="accent5">
                    <a:lumMod val="50000"/>
                  </a:schemeClr>
                </a:solidFill>
              </a:rPr>
              <a:t>1</a:t>
            </a:r>
          </a:p>
        </p:txBody>
      </p:sp>
      <p:sp>
        <p:nvSpPr>
          <p:cNvPr id="35" name="TextBox 34">
            <a:extLst>
              <a:ext uri="{FF2B5EF4-FFF2-40B4-BE49-F238E27FC236}">
                <a16:creationId xmlns:a16="http://schemas.microsoft.com/office/drawing/2014/main" id="{BE8720C8-CB9F-48B3-952B-7D4EB2DD56D8}"/>
              </a:ext>
            </a:extLst>
          </p:cNvPr>
          <p:cNvSpPr txBox="1"/>
          <p:nvPr/>
        </p:nvSpPr>
        <p:spPr>
          <a:xfrm>
            <a:off x="334648" y="5768563"/>
            <a:ext cx="254705" cy="461665"/>
          </a:xfrm>
          <a:prstGeom prst="rect">
            <a:avLst/>
          </a:prstGeom>
          <a:noFill/>
        </p:spPr>
        <p:txBody>
          <a:bodyPr wrap="square" rtlCol="0">
            <a:spAutoFit/>
          </a:bodyPr>
          <a:lstStyle/>
          <a:p>
            <a:pPr algn="l"/>
            <a:r>
              <a:rPr lang="fr-FR" sz="2400" dirty="0">
                <a:solidFill>
                  <a:schemeClr val="accent5">
                    <a:lumMod val="50000"/>
                  </a:schemeClr>
                </a:solidFill>
              </a:rPr>
              <a:t>2</a:t>
            </a:r>
          </a:p>
        </p:txBody>
      </p:sp>
      <p:sp>
        <p:nvSpPr>
          <p:cNvPr id="37" name="TextBox 36">
            <a:extLst>
              <a:ext uri="{FF2B5EF4-FFF2-40B4-BE49-F238E27FC236}">
                <a16:creationId xmlns:a16="http://schemas.microsoft.com/office/drawing/2014/main" id="{87A2CC8D-3566-4C50-8A3F-91CF461C9518}"/>
              </a:ext>
            </a:extLst>
          </p:cNvPr>
          <p:cNvSpPr txBox="1"/>
          <p:nvPr/>
        </p:nvSpPr>
        <p:spPr>
          <a:xfrm>
            <a:off x="2710266" y="4739795"/>
            <a:ext cx="229317" cy="461665"/>
          </a:xfrm>
          <a:prstGeom prst="rect">
            <a:avLst/>
          </a:prstGeom>
          <a:noFill/>
        </p:spPr>
        <p:txBody>
          <a:bodyPr wrap="square" rtlCol="0">
            <a:spAutoFit/>
          </a:bodyPr>
          <a:lstStyle/>
          <a:p>
            <a:pPr algn="l"/>
            <a:r>
              <a:rPr lang="fr-FR" sz="2400" dirty="0">
                <a:solidFill>
                  <a:schemeClr val="accent5">
                    <a:lumMod val="50000"/>
                  </a:schemeClr>
                </a:solidFill>
              </a:rPr>
              <a:t>3</a:t>
            </a:r>
          </a:p>
        </p:txBody>
      </p:sp>
      <p:sp>
        <p:nvSpPr>
          <p:cNvPr id="39" name="TextBox 38">
            <a:extLst>
              <a:ext uri="{FF2B5EF4-FFF2-40B4-BE49-F238E27FC236}">
                <a16:creationId xmlns:a16="http://schemas.microsoft.com/office/drawing/2014/main" id="{08D346B1-F503-46E6-BABB-CCB7C00053CD}"/>
              </a:ext>
            </a:extLst>
          </p:cNvPr>
          <p:cNvSpPr txBox="1"/>
          <p:nvPr/>
        </p:nvSpPr>
        <p:spPr>
          <a:xfrm>
            <a:off x="2722988" y="5700938"/>
            <a:ext cx="254705" cy="461665"/>
          </a:xfrm>
          <a:prstGeom prst="rect">
            <a:avLst/>
          </a:prstGeom>
          <a:noFill/>
        </p:spPr>
        <p:txBody>
          <a:bodyPr wrap="square" rtlCol="0">
            <a:spAutoFit/>
          </a:bodyPr>
          <a:lstStyle/>
          <a:p>
            <a:pPr algn="l"/>
            <a:r>
              <a:rPr lang="fr-FR" sz="2400" dirty="0">
                <a:solidFill>
                  <a:schemeClr val="accent5">
                    <a:lumMod val="50000"/>
                  </a:schemeClr>
                </a:solidFill>
              </a:rPr>
              <a:t>4</a:t>
            </a:r>
          </a:p>
        </p:txBody>
      </p:sp>
      <p:sp>
        <p:nvSpPr>
          <p:cNvPr id="40" name="TextBox 39">
            <a:extLst>
              <a:ext uri="{FF2B5EF4-FFF2-40B4-BE49-F238E27FC236}">
                <a16:creationId xmlns:a16="http://schemas.microsoft.com/office/drawing/2014/main" id="{00E727D6-23D6-4DB7-A1CA-1D2F630D0D1F}"/>
              </a:ext>
            </a:extLst>
          </p:cNvPr>
          <p:cNvSpPr txBox="1"/>
          <p:nvPr/>
        </p:nvSpPr>
        <p:spPr>
          <a:xfrm>
            <a:off x="4538038" y="4920675"/>
            <a:ext cx="254705" cy="461665"/>
          </a:xfrm>
          <a:prstGeom prst="rect">
            <a:avLst/>
          </a:prstGeom>
          <a:noFill/>
        </p:spPr>
        <p:txBody>
          <a:bodyPr wrap="square" rtlCol="0">
            <a:spAutoFit/>
          </a:bodyPr>
          <a:lstStyle/>
          <a:p>
            <a:pPr algn="l"/>
            <a:r>
              <a:rPr lang="fr-FR" sz="2400" dirty="0">
                <a:solidFill>
                  <a:schemeClr val="accent5">
                    <a:lumMod val="50000"/>
                  </a:schemeClr>
                </a:solidFill>
              </a:rPr>
              <a:t>5</a:t>
            </a:r>
          </a:p>
        </p:txBody>
      </p:sp>
      <p:pic>
        <p:nvPicPr>
          <p:cNvPr id="1048" name="Picture 24" descr="Airplane, Blueprint, Design, Transportation, Fly">
            <a:extLst>
              <a:ext uri="{FF2B5EF4-FFF2-40B4-BE49-F238E27FC236}">
                <a16:creationId xmlns:a16="http://schemas.microsoft.com/office/drawing/2014/main" id="{618F6CB6-AE32-4E9B-B1DF-311604B684E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49401" y="5302660"/>
            <a:ext cx="1406068" cy="1065652"/>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School, Paper, Plus, Test, Score, Perfect, Homework">
            <a:extLst>
              <a:ext uri="{FF2B5EF4-FFF2-40B4-BE49-F238E27FC236}">
                <a16:creationId xmlns:a16="http://schemas.microsoft.com/office/drawing/2014/main" id="{559BB992-8EE6-44C0-9C53-B08325AD0F6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21264" y="4904516"/>
            <a:ext cx="846110" cy="108205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43BE641-F051-4922-BC0C-89E82502479E}"/>
              </a:ext>
            </a:extLst>
          </p:cNvPr>
          <p:cNvSpPr txBox="1"/>
          <p:nvPr/>
        </p:nvSpPr>
        <p:spPr>
          <a:xfrm>
            <a:off x="6524477" y="973141"/>
            <a:ext cx="1294027" cy="338554"/>
          </a:xfrm>
          <a:prstGeom prst="rect">
            <a:avLst/>
          </a:prstGeom>
          <a:noFill/>
        </p:spPr>
        <p:txBody>
          <a:bodyPr wrap="square" rtlCol="0">
            <a:spAutoFit/>
          </a:bodyPr>
          <a:lstStyle/>
          <a:p>
            <a:pPr lvl="0">
              <a:defRPr/>
            </a:pPr>
            <a:r>
              <a:rPr lang="en-GB" sz="1600" b="1" dirty="0" err="1">
                <a:solidFill>
                  <a:srgbClr val="4472C4">
                    <a:lumMod val="50000"/>
                  </a:srgbClr>
                </a:solidFill>
              </a:rPr>
              <a:t>Réponses</a:t>
            </a:r>
            <a:r>
              <a:rPr lang="en-GB" sz="1600" b="1" dirty="0">
                <a:solidFill>
                  <a:srgbClr val="4472C4">
                    <a:lumMod val="50000"/>
                  </a:srgbClr>
                </a:solidFill>
              </a:rPr>
              <a:t>:</a:t>
            </a:r>
          </a:p>
        </p:txBody>
      </p:sp>
      <p:sp>
        <p:nvSpPr>
          <p:cNvPr id="28" name="TextBox 27">
            <a:extLst>
              <a:ext uri="{FF2B5EF4-FFF2-40B4-BE49-F238E27FC236}">
                <a16:creationId xmlns:a16="http://schemas.microsoft.com/office/drawing/2014/main" id="{3727FC5B-9528-4418-8D93-14226387575A}"/>
              </a:ext>
            </a:extLst>
          </p:cNvPr>
          <p:cNvSpPr txBox="1"/>
          <p:nvPr/>
        </p:nvSpPr>
        <p:spPr>
          <a:xfrm>
            <a:off x="7818504" y="1062194"/>
            <a:ext cx="229317" cy="461665"/>
          </a:xfrm>
          <a:prstGeom prst="rect">
            <a:avLst/>
          </a:prstGeom>
          <a:noFill/>
        </p:spPr>
        <p:txBody>
          <a:bodyPr wrap="square" rtlCol="0">
            <a:spAutoFit/>
          </a:bodyPr>
          <a:lstStyle/>
          <a:p>
            <a:pPr algn="l"/>
            <a:r>
              <a:rPr lang="fr-FR" sz="2400" dirty="0">
                <a:solidFill>
                  <a:schemeClr val="accent5">
                    <a:lumMod val="50000"/>
                  </a:schemeClr>
                </a:solidFill>
              </a:rPr>
              <a:t>6</a:t>
            </a:r>
          </a:p>
        </p:txBody>
      </p:sp>
      <p:sp>
        <p:nvSpPr>
          <p:cNvPr id="29" name="TextBox 28">
            <a:extLst>
              <a:ext uri="{FF2B5EF4-FFF2-40B4-BE49-F238E27FC236}">
                <a16:creationId xmlns:a16="http://schemas.microsoft.com/office/drawing/2014/main" id="{324C1F59-B527-4422-9E3E-B7438B67ECFE}"/>
              </a:ext>
            </a:extLst>
          </p:cNvPr>
          <p:cNvSpPr txBox="1"/>
          <p:nvPr/>
        </p:nvSpPr>
        <p:spPr>
          <a:xfrm>
            <a:off x="7842614" y="2129386"/>
            <a:ext cx="254705" cy="461665"/>
          </a:xfrm>
          <a:prstGeom prst="rect">
            <a:avLst/>
          </a:prstGeom>
          <a:noFill/>
        </p:spPr>
        <p:txBody>
          <a:bodyPr wrap="square" rtlCol="0">
            <a:spAutoFit/>
          </a:bodyPr>
          <a:lstStyle/>
          <a:p>
            <a:pPr algn="l"/>
            <a:r>
              <a:rPr lang="fr-FR" sz="2400" dirty="0">
                <a:solidFill>
                  <a:schemeClr val="accent5">
                    <a:lumMod val="50000"/>
                  </a:schemeClr>
                </a:solidFill>
              </a:rPr>
              <a:t>7</a:t>
            </a:r>
          </a:p>
        </p:txBody>
      </p:sp>
      <p:sp>
        <p:nvSpPr>
          <p:cNvPr id="30" name="TextBox 29">
            <a:extLst>
              <a:ext uri="{FF2B5EF4-FFF2-40B4-BE49-F238E27FC236}">
                <a16:creationId xmlns:a16="http://schemas.microsoft.com/office/drawing/2014/main" id="{F7C9791D-BC53-4046-8E61-DB8C27E5873B}"/>
              </a:ext>
            </a:extLst>
          </p:cNvPr>
          <p:cNvSpPr txBox="1"/>
          <p:nvPr/>
        </p:nvSpPr>
        <p:spPr>
          <a:xfrm>
            <a:off x="9290797" y="926747"/>
            <a:ext cx="229317" cy="461665"/>
          </a:xfrm>
          <a:prstGeom prst="rect">
            <a:avLst/>
          </a:prstGeom>
          <a:noFill/>
        </p:spPr>
        <p:txBody>
          <a:bodyPr wrap="square" rtlCol="0">
            <a:spAutoFit/>
          </a:bodyPr>
          <a:lstStyle/>
          <a:p>
            <a:pPr algn="l"/>
            <a:r>
              <a:rPr lang="fr-FR" sz="2400" dirty="0">
                <a:solidFill>
                  <a:schemeClr val="accent5">
                    <a:lumMod val="50000"/>
                  </a:schemeClr>
                </a:solidFill>
              </a:rPr>
              <a:t>8</a:t>
            </a:r>
          </a:p>
        </p:txBody>
      </p:sp>
      <p:sp>
        <p:nvSpPr>
          <p:cNvPr id="31" name="TextBox 30">
            <a:extLst>
              <a:ext uri="{FF2B5EF4-FFF2-40B4-BE49-F238E27FC236}">
                <a16:creationId xmlns:a16="http://schemas.microsoft.com/office/drawing/2014/main" id="{F5B72735-A2F1-484F-8E40-F5E2ADA01B2D}"/>
              </a:ext>
            </a:extLst>
          </p:cNvPr>
          <p:cNvSpPr txBox="1"/>
          <p:nvPr/>
        </p:nvSpPr>
        <p:spPr>
          <a:xfrm>
            <a:off x="9132570" y="2344689"/>
            <a:ext cx="254705" cy="461665"/>
          </a:xfrm>
          <a:prstGeom prst="rect">
            <a:avLst/>
          </a:prstGeom>
          <a:noFill/>
        </p:spPr>
        <p:txBody>
          <a:bodyPr wrap="square" rtlCol="0">
            <a:spAutoFit/>
          </a:bodyPr>
          <a:lstStyle/>
          <a:p>
            <a:pPr algn="l"/>
            <a:r>
              <a:rPr lang="fr-FR" sz="2400" dirty="0">
                <a:solidFill>
                  <a:schemeClr val="accent5">
                    <a:lumMod val="50000"/>
                  </a:schemeClr>
                </a:solidFill>
              </a:rPr>
              <a:t>9</a:t>
            </a:r>
          </a:p>
        </p:txBody>
      </p:sp>
      <p:sp>
        <p:nvSpPr>
          <p:cNvPr id="43" name="TextBox 42">
            <a:extLst>
              <a:ext uri="{FF2B5EF4-FFF2-40B4-BE49-F238E27FC236}">
                <a16:creationId xmlns:a16="http://schemas.microsoft.com/office/drawing/2014/main" id="{D22A73B8-AD18-49FB-BE0A-0F25E454566F}"/>
              </a:ext>
            </a:extLst>
          </p:cNvPr>
          <p:cNvSpPr txBox="1"/>
          <p:nvPr/>
        </p:nvSpPr>
        <p:spPr>
          <a:xfrm>
            <a:off x="10947620" y="1466452"/>
            <a:ext cx="536676" cy="461665"/>
          </a:xfrm>
          <a:prstGeom prst="rect">
            <a:avLst/>
          </a:prstGeom>
          <a:noFill/>
        </p:spPr>
        <p:txBody>
          <a:bodyPr wrap="square" rtlCol="0">
            <a:spAutoFit/>
          </a:bodyPr>
          <a:lstStyle/>
          <a:p>
            <a:pPr algn="l"/>
            <a:r>
              <a:rPr lang="fr-FR" sz="2400" dirty="0">
                <a:solidFill>
                  <a:schemeClr val="accent5">
                    <a:lumMod val="50000"/>
                  </a:schemeClr>
                </a:solidFill>
              </a:rPr>
              <a:t>10</a:t>
            </a:r>
          </a:p>
        </p:txBody>
      </p:sp>
      <p:sp>
        <p:nvSpPr>
          <p:cNvPr id="80" name="TextBox 79">
            <a:extLst>
              <a:ext uri="{FF2B5EF4-FFF2-40B4-BE49-F238E27FC236}">
                <a16:creationId xmlns:a16="http://schemas.microsoft.com/office/drawing/2014/main" id="{44161356-04E0-4590-973E-7D732A7568E9}"/>
              </a:ext>
            </a:extLst>
          </p:cNvPr>
          <p:cNvSpPr txBox="1"/>
          <p:nvPr/>
        </p:nvSpPr>
        <p:spPr>
          <a:xfrm>
            <a:off x="5984381" y="4285444"/>
            <a:ext cx="5235879" cy="338554"/>
          </a:xfrm>
          <a:prstGeom prst="rect">
            <a:avLst/>
          </a:prstGeom>
          <a:noFill/>
        </p:spPr>
        <p:txBody>
          <a:bodyPr wrap="square" rtlCol="0">
            <a:spAutoFit/>
          </a:bodyPr>
          <a:lstStyle/>
          <a:p>
            <a:pPr lvl="0">
              <a:defRPr/>
            </a:pPr>
            <a:r>
              <a:rPr lang="en-GB" sz="1600" b="1" dirty="0">
                <a:solidFill>
                  <a:srgbClr val="4472C4">
                    <a:lumMod val="50000"/>
                  </a:srgbClr>
                </a:solidFill>
              </a:rPr>
              <a:t>Questions:</a:t>
            </a:r>
          </a:p>
        </p:txBody>
      </p:sp>
      <p:pic>
        <p:nvPicPr>
          <p:cNvPr id="81" name="Picture 80" descr="A close up of a logo&#10;&#10;Description automatically generated">
            <a:extLst>
              <a:ext uri="{FF2B5EF4-FFF2-40B4-BE49-F238E27FC236}">
                <a16:creationId xmlns:a16="http://schemas.microsoft.com/office/drawing/2014/main" id="{57D85F22-BC51-4F4D-9486-8963241FCA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49091" y="4401726"/>
            <a:ext cx="1495926" cy="1495926"/>
          </a:xfrm>
          <a:prstGeom prst="rect">
            <a:avLst/>
          </a:prstGeom>
        </p:spPr>
      </p:pic>
      <p:sp>
        <p:nvSpPr>
          <p:cNvPr id="85" name="TextBox 84">
            <a:extLst>
              <a:ext uri="{FF2B5EF4-FFF2-40B4-BE49-F238E27FC236}">
                <a16:creationId xmlns:a16="http://schemas.microsoft.com/office/drawing/2014/main" id="{8521E702-0694-4E0C-B208-F59763797910}"/>
              </a:ext>
            </a:extLst>
          </p:cNvPr>
          <p:cNvSpPr txBox="1"/>
          <p:nvPr/>
        </p:nvSpPr>
        <p:spPr>
          <a:xfrm>
            <a:off x="7302518" y="5484552"/>
            <a:ext cx="254705" cy="461665"/>
          </a:xfrm>
          <a:prstGeom prst="rect">
            <a:avLst/>
          </a:prstGeom>
          <a:noFill/>
        </p:spPr>
        <p:txBody>
          <a:bodyPr wrap="square" rtlCol="0">
            <a:spAutoFit/>
          </a:bodyPr>
          <a:lstStyle/>
          <a:p>
            <a:pPr algn="l"/>
            <a:r>
              <a:rPr lang="fr-FR" sz="2400" dirty="0">
                <a:solidFill>
                  <a:schemeClr val="accent5">
                    <a:lumMod val="50000"/>
                  </a:schemeClr>
                </a:solidFill>
              </a:rPr>
              <a:t>7</a:t>
            </a:r>
          </a:p>
        </p:txBody>
      </p:sp>
      <p:sp>
        <p:nvSpPr>
          <p:cNvPr id="87" name="TextBox 86">
            <a:extLst>
              <a:ext uri="{FF2B5EF4-FFF2-40B4-BE49-F238E27FC236}">
                <a16:creationId xmlns:a16="http://schemas.microsoft.com/office/drawing/2014/main" id="{DD97C8D0-F9C4-474B-9771-EF4D97BB4CCA}"/>
              </a:ext>
            </a:extLst>
          </p:cNvPr>
          <p:cNvSpPr txBox="1"/>
          <p:nvPr/>
        </p:nvSpPr>
        <p:spPr>
          <a:xfrm>
            <a:off x="8579752" y="4640738"/>
            <a:ext cx="229317" cy="461665"/>
          </a:xfrm>
          <a:prstGeom prst="rect">
            <a:avLst/>
          </a:prstGeom>
          <a:noFill/>
        </p:spPr>
        <p:txBody>
          <a:bodyPr wrap="square" rtlCol="0">
            <a:spAutoFit/>
          </a:bodyPr>
          <a:lstStyle/>
          <a:p>
            <a:pPr algn="l"/>
            <a:r>
              <a:rPr lang="fr-FR" sz="2400" dirty="0">
                <a:solidFill>
                  <a:schemeClr val="accent5">
                    <a:lumMod val="50000"/>
                  </a:schemeClr>
                </a:solidFill>
              </a:rPr>
              <a:t>8</a:t>
            </a:r>
          </a:p>
        </p:txBody>
      </p:sp>
      <p:sp>
        <p:nvSpPr>
          <p:cNvPr id="88" name="TextBox 87">
            <a:extLst>
              <a:ext uri="{FF2B5EF4-FFF2-40B4-BE49-F238E27FC236}">
                <a16:creationId xmlns:a16="http://schemas.microsoft.com/office/drawing/2014/main" id="{32624635-ECB3-40F0-9F25-C9EBAEBC3CAF}"/>
              </a:ext>
            </a:extLst>
          </p:cNvPr>
          <p:cNvSpPr txBox="1"/>
          <p:nvPr/>
        </p:nvSpPr>
        <p:spPr>
          <a:xfrm>
            <a:off x="10242144" y="4361777"/>
            <a:ext cx="254705" cy="461665"/>
          </a:xfrm>
          <a:prstGeom prst="rect">
            <a:avLst/>
          </a:prstGeom>
          <a:noFill/>
        </p:spPr>
        <p:txBody>
          <a:bodyPr wrap="square" rtlCol="0">
            <a:spAutoFit/>
          </a:bodyPr>
          <a:lstStyle/>
          <a:p>
            <a:pPr algn="l"/>
            <a:r>
              <a:rPr lang="fr-FR" sz="2400" dirty="0">
                <a:solidFill>
                  <a:schemeClr val="accent5">
                    <a:lumMod val="50000"/>
                  </a:schemeClr>
                </a:solidFill>
              </a:rPr>
              <a:t>9</a:t>
            </a:r>
          </a:p>
        </p:txBody>
      </p:sp>
      <p:sp>
        <p:nvSpPr>
          <p:cNvPr id="89" name="TextBox 88">
            <a:extLst>
              <a:ext uri="{FF2B5EF4-FFF2-40B4-BE49-F238E27FC236}">
                <a16:creationId xmlns:a16="http://schemas.microsoft.com/office/drawing/2014/main" id="{37419D7B-DFE4-4405-ACD0-A31A5A64BB6E}"/>
              </a:ext>
            </a:extLst>
          </p:cNvPr>
          <p:cNvSpPr txBox="1"/>
          <p:nvPr/>
        </p:nvSpPr>
        <p:spPr>
          <a:xfrm>
            <a:off x="10013370" y="5229525"/>
            <a:ext cx="526307" cy="461665"/>
          </a:xfrm>
          <a:prstGeom prst="rect">
            <a:avLst/>
          </a:prstGeom>
          <a:noFill/>
        </p:spPr>
        <p:txBody>
          <a:bodyPr wrap="square" rtlCol="0">
            <a:spAutoFit/>
          </a:bodyPr>
          <a:lstStyle/>
          <a:p>
            <a:pPr algn="l"/>
            <a:r>
              <a:rPr lang="fr-FR" sz="2400" dirty="0">
                <a:solidFill>
                  <a:schemeClr val="accent5">
                    <a:lumMod val="50000"/>
                  </a:schemeClr>
                </a:solidFill>
              </a:rPr>
              <a:t>10</a:t>
            </a:r>
          </a:p>
        </p:txBody>
      </p:sp>
      <p:pic>
        <p:nvPicPr>
          <p:cNvPr id="1056" name="Picture 32" descr="Swiss Cheese, Swiss, Cheese, Food, Yellow, Dairy, Snack">
            <a:extLst>
              <a:ext uri="{FF2B5EF4-FFF2-40B4-BE49-F238E27FC236}">
                <a16:creationId xmlns:a16="http://schemas.microsoft.com/office/drawing/2014/main" id="{A6831945-28EE-4362-B4BC-E36B37E1C8D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25920" y="5408078"/>
            <a:ext cx="976400" cy="812726"/>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Chat, Icon, Social, Network, Technology, Talk, Support">
            <a:extLst>
              <a:ext uri="{FF2B5EF4-FFF2-40B4-BE49-F238E27FC236}">
                <a16:creationId xmlns:a16="http://schemas.microsoft.com/office/drawing/2014/main" id="{CD4744C6-D1CF-4113-89A9-C0F15CD5D302}"/>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l="25917" t="26585" r="25142" b="26981"/>
          <a:stretch/>
        </p:blipFill>
        <p:spPr bwMode="auto">
          <a:xfrm>
            <a:off x="10702902" y="3720380"/>
            <a:ext cx="702226" cy="666254"/>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Girl, Books, School, Reading, Learning, Happy">
            <a:extLst>
              <a:ext uri="{FF2B5EF4-FFF2-40B4-BE49-F238E27FC236}">
                <a16:creationId xmlns:a16="http://schemas.microsoft.com/office/drawing/2014/main" id="{465C20D4-BAFC-44C5-8E6C-D9984D9680FF}"/>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54953"/>
          <a:stretch/>
        </p:blipFill>
        <p:spPr bwMode="auto">
          <a:xfrm>
            <a:off x="10362642" y="5226745"/>
            <a:ext cx="1121654" cy="101053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A picture containing toy, shirt&#10;&#10;Description automatically generated">
            <a:extLst>
              <a:ext uri="{FF2B5EF4-FFF2-40B4-BE49-F238E27FC236}">
                <a16:creationId xmlns:a16="http://schemas.microsoft.com/office/drawing/2014/main" id="{9E9F9CD6-4EE9-4D71-A929-C32A6ECA685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129916" y="4057137"/>
            <a:ext cx="678602" cy="678602"/>
          </a:xfrm>
          <a:prstGeom prst="rect">
            <a:avLst/>
          </a:prstGeom>
        </p:spPr>
      </p:pic>
      <p:pic>
        <p:nvPicPr>
          <p:cNvPr id="55" name="Picture 54" descr="A picture containing toy, shirt&#10;&#10;Description automatically generated">
            <a:extLst>
              <a:ext uri="{FF2B5EF4-FFF2-40B4-BE49-F238E27FC236}">
                <a16:creationId xmlns:a16="http://schemas.microsoft.com/office/drawing/2014/main" id="{C39A65B9-B8BC-4965-8F22-1F8CE7D7833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023341" y="2248722"/>
            <a:ext cx="678602" cy="678602"/>
          </a:xfrm>
          <a:prstGeom prst="rect">
            <a:avLst/>
          </a:prstGeom>
        </p:spPr>
      </p:pic>
      <p:pic>
        <p:nvPicPr>
          <p:cNvPr id="100" name="Picture 99" descr="A close up of a logo&#10;&#10;Description automatically generated">
            <a:extLst>
              <a:ext uri="{FF2B5EF4-FFF2-40B4-BE49-F238E27FC236}">
                <a16:creationId xmlns:a16="http://schemas.microsoft.com/office/drawing/2014/main" id="{2D925BFC-DC3A-4A47-AA6A-2CF2AB213AE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367508" y="4080753"/>
            <a:ext cx="666254" cy="666254"/>
          </a:xfrm>
          <a:prstGeom prst="rect">
            <a:avLst/>
          </a:prstGeom>
        </p:spPr>
      </p:pic>
      <p:pic>
        <p:nvPicPr>
          <p:cNvPr id="101" name="Picture 100" descr="A close up of a logo&#10;&#10;Description automatically generated">
            <a:extLst>
              <a:ext uri="{FF2B5EF4-FFF2-40B4-BE49-F238E27FC236}">
                <a16:creationId xmlns:a16="http://schemas.microsoft.com/office/drawing/2014/main" id="{C0B68770-B8A0-4932-8CD8-39C43848E78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280323" y="2256190"/>
            <a:ext cx="666254" cy="666254"/>
          </a:xfrm>
          <a:prstGeom prst="rect">
            <a:avLst/>
          </a:prstGeom>
        </p:spPr>
      </p:pic>
      <p:cxnSp>
        <p:nvCxnSpPr>
          <p:cNvPr id="103" name="Straight Connector 102">
            <a:extLst>
              <a:ext uri="{FF2B5EF4-FFF2-40B4-BE49-F238E27FC236}">
                <a16:creationId xmlns:a16="http://schemas.microsoft.com/office/drawing/2014/main" id="{F5E50F32-B9C4-47E4-9B3E-A5ABFD08AEDB}"/>
              </a:ext>
            </a:extLst>
          </p:cNvPr>
          <p:cNvCxnSpPr>
            <a:cxnSpLocks/>
          </p:cNvCxnSpPr>
          <p:nvPr/>
        </p:nvCxnSpPr>
        <p:spPr>
          <a:xfrm>
            <a:off x="6473574" y="531517"/>
            <a:ext cx="0" cy="2331533"/>
          </a:xfrm>
          <a:prstGeom prst="line">
            <a:avLst/>
          </a:prstGeom>
          <a:ln>
            <a:solidFill>
              <a:srgbClr val="115076"/>
            </a:solidFill>
            <a:prstDash val="dashDot"/>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5004DEE-69CF-4566-B38D-DC95794BBCB7}"/>
              </a:ext>
            </a:extLst>
          </p:cNvPr>
          <p:cNvCxnSpPr>
            <a:cxnSpLocks/>
          </p:cNvCxnSpPr>
          <p:nvPr/>
        </p:nvCxnSpPr>
        <p:spPr>
          <a:xfrm>
            <a:off x="5948298" y="4004392"/>
            <a:ext cx="0" cy="2331533"/>
          </a:xfrm>
          <a:prstGeom prst="line">
            <a:avLst/>
          </a:prstGeom>
          <a:ln>
            <a:solidFill>
              <a:srgbClr val="115076"/>
            </a:solidFill>
            <a:prstDash val="dashDot"/>
          </a:ln>
        </p:spPr>
        <p:style>
          <a:lnRef idx="1">
            <a:schemeClr val="accent1"/>
          </a:lnRef>
          <a:fillRef idx="0">
            <a:schemeClr val="accent1"/>
          </a:fillRef>
          <a:effectRef idx="0">
            <a:schemeClr val="accent1"/>
          </a:effectRef>
          <a:fontRef idx="minor">
            <a:schemeClr val="tx1"/>
          </a:fontRef>
        </p:style>
      </p:cxnSp>
      <p:pic>
        <p:nvPicPr>
          <p:cNvPr id="1070" name="Picture 46" descr="Pizza, Food, Fast Food, Cheesy Pizza, Slice, Snack">
            <a:extLst>
              <a:ext uri="{FF2B5EF4-FFF2-40B4-BE49-F238E27FC236}">
                <a16:creationId xmlns:a16="http://schemas.microsoft.com/office/drawing/2014/main" id="{7869EA45-E6E4-476D-A62E-A8C51B91C017}"/>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025568" y="2268406"/>
            <a:ext cx="951003" cy="630040"/>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Football, Ball, Sport, Soccer, Round, Black And White">
            <a:extLst>
              <a:ext uri="{FF2B5EF4-FFF2-40B4-BE49-F238E27FC236}">
                <a16:creationId xmlns:a16="http://schemas.microsoft.com/office/drawing/2014/main" id="{5B2B62A9-8F39-4B85-8063-95C256586DE8}"/>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8074570" y="1255594"/>
            <a:ext cx="374059" cy="374059"/>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Basketball, Ball, Sport, Orange Ball, Round, Cut Out">
            <a:extLst>
              <a:ext uri="{FF2B5EF4-FFF2-40B4-BE49-F238E27FC236}">
                <a16:creationId xmlns:a16="http://schemas.microsoft.com/office/drawing/2014/main" id="{871DF8EF-9BB5-45EC-A69A-485C5398F214}"/>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238726" y="1046225"/>
            <a:ext cx="300882" cy="319993"/>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Bowling, Pins, Sport, Gaming, Bowling Ball">
            <a:extLst>
              <a:ext uri="{FF2B5EF4-FFF2-40B4-BE49-F238E27FC236}">
                <a16:creationId xmlns:a16="http://schemas.microsoft.com/office/drawing/2014/main" id="{712A7980-1E8A-45BE-BEDD-42F45DE931A0}"/>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8356437" y="1032253"/>
            <a:ext cx="561234" cy="6207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one, Butcher, Cow, Meat, Meat Lobe, Perfect Art, Pork">
            <a:extLst>
              <a:ext uri="{FF2B5EF4-FFF2-40B4-BE49-F238E27FC236}">
                <a16:creationId xmlns:a16="http://schemas.microsoft.com/office/drawing/2014/main" id="{ACACC1C3-7371-4BC7-9ADA-7DB7F01326B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64556" y="4695833"/>
            <a:ext cx="969627" cy="749068"/>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1984277-5A02-489B-A168-6C909BE2B2F9}"/>
              </a:ext>
            </a:extLst>
          </p:cNvPr>
          <p:cNvSpPr txBox="1"/>
          <p:nvPr/>
        </p:nvSpPr>
        <p:spPr>
          <a:xfrm>
            <a:off x="7342765" y="4566236"/>
            <a:ext cx="229317" cy="461665"/>
          </a:xfrm>
          <a:prstGeom prst="rect">
            <a:avLst/>
          </a:prstGeom>
          <a:noFill/>
        </p:spPr>
        <p:txBody>
          <a:bodyPr wrap="square" rtlCol="0">
            <a:spAutoFit/>
          </a:bodyPr>
          <a:lstStyle/>
          <a:p>
            <a:pPr algn="l"/>
            <a:r>
              <a:rPr lang="fr-FR" sz="2400" dirty="0">
                <a:solidFill>
                  <a:schemeClr val="accent5">
                    <a:lumMod val="50000"/>
                  </a:schemeClr>
                </a:solidFill>
              </a:rPr>
              <a:t>6</a:t>
            </a:r>
          </a:p>
        </p:txBody>
      </p:sp>
      <p:pic>
        <p:nvPicPr>
          <p:cNvPr id="25" name="Picture 48" descr="Football, Ball, Sport, Soccer, Round, Black And White">
            <a:extLst>
              <a:ext uri="{FF2B5EF4-FFF2-40B4-BE49-F238E27FC236}">
                <a16:creationId xmlns:a16="http://schemas.microsoft.com/office/drawing/2014/main" id="{E7E2C46C-CF2E-4DFE-ACAB-80F589A0C2F3}"/>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7598831" y="4759636"/>
            <a:ext cx="374059" cy="37405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0" descr="Basketball, Ball, Sport, Orange Ball, Round, Cut Out">
            <a:extLst>
              <a:ext uri="{FF2B5EF4-FFF2-40B4-BE49-F238E27FC236}">
                <a16:creationId xmlns:a16="http://schemas.microsoft.com/office/drawing/2014/main" id="{940ECD44-8105-49BA-BC1F-3C456311FCEA}"/>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762987" y="4550267"/>
            <a:ext cx="300882" cy="31999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52" descr="Bowling, Pins, Sport, Gaming, Bowling Ball">
            <a:extLst>
              <a:ext uri="{FF2B5EF4-FFF2-40B4-BE49-F238E27FC236}">
                <a16:creationId xmlns:a16="http://schemas.microsoft.com/office/drawing/2014/main" id="{8AB60E2F-E4BB-4270-BDDA-ABEC565A499F}"/>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880698" y="4536295"/>
            <a:ext cx="561234" cy="62072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4" descr="Girl, Books, School, Reading, Learning, Happy">
            <a:extLst>
              <a:ext uri="{FF2B5EF4-FFF2-40B4-BE49-F238E27FC236}">
                <a16:creationId xmlns:a16="http://schemas.microsoft.com/office/drawing/2014/main" id="{70C0ED1D-63D9-4F48-B0E0-2D9F718BD463}"/>
              </a:ext>
            </a:extLst>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54953"/>
          <a:stretch/>
        </p:blipFill>
        <p:spPr bwMode="auto">
          <a:xfrm>
            <a:off x="11077643" y="1792634"/>
            <a:ext cx="1121654" cy="101053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C7CC9F85-A4BA-413C-A1A0-994608581FA1}"/>
              </a:ext>
            </a:extLst>
          </p:cNvPr>
          <p:cNvSpPr txBox="1"/>
          <p:nvPr/>
        </p:nvSpPr>
        <p:spPr>
          <a:xfrm>
            <a:off x="1722864" y="1195706"/>
            <a:ext cx="1007752" cy="307777"/>
          </a:xfrm>
          <a:prstGeom prst="rect">
            <a:avLst/>
          </a:prstGeom>
          <a:noFill/>
        </p:spPr>
        <p:txBody>
          <a:bodyPr wrap="square" rtlCol="0">
            <a:spAutoFit/>
          </a:bodyPr>
          <a:lstStyle/>
          <a:p>
            <a:pPr algn="l"/>
            <a:r>
              <a:rPr lang="fr-FR" sz="1400" dirty="0">
                <a:solidFill>
                  <a:schemeClr val="accent5">
                    <a:lumMod val="50000"/>
                  </a:schemeClr>
                </a:solidFill>
              </a:rPr>
              <a:t>[</a:t>
            </a:r>
            <a:r>
              <a:rPr lang="fr-FR" sz="1400" dirty="0" err="1">
                <a:solidFill>
                  <a:schemeClr val="accent5">
                    <a:lumMod val="50000"/>
                  </a:schemeClr>
                </a:solidFill>
              </a:rPr>
              <a:t>eat</a:t>
            </a:r>
            <a:r>
              <a:rPr lang="fr-FR" sz="1400" dirty="0">
                <a:solidFill>
                  <a:schemeClr val="accent5">
                    <a:lumMod val="50000"/>
                  </a:schemeClr>
                </a:solidFill>
              </a:rPr>
              <a:t>]</a:t>
            </a:r>
          </a:p>
        </p:txBody>
      </p:sp>
      <p:sp>
        <p:nvSpPr>
          <p:cNvPr id="36" name="TextBox 35">
            <a:extLst>
              <a:ext uri="{FF2B5EF4-FFF2-40B4-BE49-F238E27FC236}">
                <a16:creationId xmlns:a16="http://schemas.microsoft.com/office/drawing/2014/main" id="{F938EBC9-9CF1-43CE-8EBF-DFF0766D3557}"/>
              </a:ext>
            </a:extLst>
          </p:cNvPr>
          <p:cNvSpPr txBox="1"/>
          <p:nvPr/>
        </p:nvSpPr>
        <p:spPr>
          <a:xfrm>
            <a:off x="1373489" y="2779170"/>
            <a:ext cx="1007752" cy="307777"/>
          </a:xfrm>
          <a:prstGeom prst="rect">
            <a:avLst/>
          </a:prstGeom>
          <a:noFill/>
        </p:spPr>
        <p:txBody>
          <a:bodyPr wrap="square" rtlCol="0">
            <a:spAutoFit/>
          </a:bodyPr>
          <a:lstStyle/>
          <a:p>
            <a:pPr algn="l"/>
            <a:r>
              <a:rPr lang="fr-FR" sz="1400" dirty="0">
                <a:solidFill>
                  <a:schemeClr val="accent5">
                    <a:lumMod val="50000"/>
                  </a:schemeClr>
                </a:solidFill>
              </a:rPr>
              <a:t>[</a:t>
            </a:r>
            <a:r>
              <a:rPr lang="fr-FR" sz="1400" dirty="0" err="1">
                <a:solidFill>
                  <a:schemeClr val="accent5">
                    <a:lumMod val="50000"/>
                  </a:schemeClr>
                </a:solidFill>
              </a:rPr>
              <a:t>bring</a:t>
            </a:r>
            <a:r>
              <a:rPr lang="fr-FR" sz="1400" dirty="0">
                <a:solidFill>
                  <a:schemeClr val="accent5">
                    <a:lumMod val="50000"/>
                  </a:schemeClr>
                </a:solidFill>
              </a:rPr>
              <a:t>]</a:t>
            </a:r>
          </a:p>
        </p:txBody>
      </p:sp>
      <p:sp>
        <p:nvSpPr>
          <p:cNvPr id="38" name="TextBox 37">
            <a:extLst>
              <a:ext uri="{FF2B5EF4-FFF2-40B4-BE49-F238E27FC236}">
                <a16:creationId xmlns:a16="http://schemas.microsoft.com/office/drawing/2014/main" id="{35EAED47-5C88-48B7-AE1F-D82AC727FE5D}"/>
              </a:ext>
            </a:extLst>
          </p:cNvPr>
          <p:cNvSpPr txBox="1"/>
          <p:nvPr/>
        </p:nvSpPr>
        <p:spPr>
          <a:xfrm>
            <a:off x="3111673" y="1782926"/>
            <a:ext cx="1007752" cy="307777"/>
          </a:xfrm>
          <a:prstGeom prst="rect">
            <a:avLst/>
          </a:prstGeom>
          <a:noFill/>
        </p:spPr>
        <p:txBody>
          <a:bodyPr wrap="square" rtlCol="0">
            <a:spAutoFit/>
          </a:bodyPr>
          <a:lstStyle/>
          <a:p>
            <a:pPr algn="l"/>
            <a:r>
              <a:rPr lang="fr-FR" sz="1400" dirty="0">
                <a:solidFill>
                  <a:schemeClr val="accent5">
                    <a:lumMod val="50000"/>
                  </a:schemeClr>
                </a:solidFill>
              </a:rPr>
              <a:t>[</a:t>
            </a:r>
            <a:r>
              <a:rPr lang="fr-FR" sz="1400" dirty="0" err="1">
                <a:solidFill>
                  <a:schemeClr val="accent5">
                    <a:lumMod val="50000"/>
                  </a:schemeClr>
                </a:solidFill>
              </a:rPr>
              <a:t>study</a:t>
            </a:r>
            <a:r>
              <a:rPr lang="fr-FR" sz="1400" dirty="0">
                <a:solidFill>
                  <a:schemeClr val="accent5">
                    <a:lumMod val="50000"/>
                  </a:schemeClr>
                </a:solidFill>
              </a:rPr>
              <a:t>]</a:t>
            </a:r>
          </a:p>
        </p:txBody>
      </p:sp>
      <p:sp>
        <p:nvSpPr>
          <p:cNvPr id="41" name="TextBox 40">
            <a:extLst>
              <a:ext uri="{FF2B5EF4-FFF2-40B4-BE49-F238E27FC236}">
                <a16:creationId xmlns:a16="http://schemas.microsoft.com/office/drawing/2014/main" id="{5A8EA3FF-86ED-40B4-8381-7454DA58CB26}"/>
              </a:ext>
            </a:extLst>
          </p:cNvPr>
          <p:cNvSpPr txBox="1"/>
          <p:nvPr/>
        </p:nvSpPr>
        <p:spPr>
          <a:xfrm>
            <a:off x="5380051" y="1214330"/>
            <a:ext cx="1007752" cy="307777"/>
          </a:xfrm>
          <a:prstGeom prst="rect">
            <a:avLst/>
          </a:prstGeom>
          <a:noFill/>
        </p:spPr>
        <p:txBody>
          <a:bodyPr wrap="square" rtlCol="0">
            <a:spAutoFit/>
          </a:bodyPr>
          <a:lstStyle/>
          <a:p>
            <a:pPr algn="l"/>
            <a:r>
              <a:rPr lang="fr-FR" sz="1400" dirty="0">
                <a:solidFill>
                  <a:schemeClr val="accent5">
                    <a:lumMod val="50000"/>
                  </a:schemeClr>
                </a:solidFill>
              </a:rPr>
              <a:t>[</a:t>
            </a:r>
            <a:r>
              <a:rPr lang="fr-FR" sz="1400" dirty="0" err="1">
                <a:solidFill>
                  <a:schemeClr val="accent5">
                    <a:lumMod val="50000"/>
                  </a:schemeClr>
                </a:solidFill>
              </a:rPr>
              <a:t>watch</a:t>
            </a:r>
            <a:r>
              <a:rPr lang="fr-FR" sz="1400" dirty="0">
                <a:solidFill>
                  <a:schemeClr val="accent5">
                    <a:lumMod val="50000"/>
                  </a:schemeClr>
                </a:solidFill>
              </a:rPr>
              <a:t>]</a:t>
            </a:r>
          </a:p>
        </p:txBody>
      </p:sp>
      <p:sp>
        <p:nvSpPr>
          <p:cNvPr id="42" name="TextBox 41">
            <a:extLst>
              <a:ext uri="{FF2B5EF4-FFF2-40B4-BE49-F238E27FC236}">
                <a16:creationId xmlns:a16="http://schemas.microsoft.com/office/drawing/2014/main" id="{64C30915-AE2E-4EE8-BA4C-D6A7CDD1926E}"/>
              </a:ext>
            </a:extLst>
          </p:cNvPr>
          <p:cNvSpPr txBox="1"/>
          <p:nvPr/>
        </p:nvSpPr>
        <p:spPr>
          <a:xfrm>
            <a:off x="4790554" y="2244759"/>
            <a:ext cx="1007752" cy="307777"/>
          </a:xfrm>
          <a:prstGeom prst="rect">
            <a:avLst/>
          </a:prstGeom>
          <a:noFill/>
        </p:spPr>
        <p:txBody>
          <a:bodyPr wrap="square" rtlCol="0">
            <a:spAutoFit/>
          </a:bodyPr>
          <a:lstStyle/>
          <a:p>
            <a:pPr algn="l"/>
            <a:r>
              <a:rPr lang="fr-FR" sz="1400" dirty="0">
                <a:solidFill>
                  <a:schemeClr val="accent5">
                    <a:lumMod val="50000"/>
                  </a:schemeClr>
                </a:solidFill>
              </a:rPr>
              <a:t>[</a:t>
            </a:r>
            <a:r>
              <a:rPr lang="fr-FR" sz="1400" dirty="0" err="1">
                <a:solidFill>
                  <a:schemeClr val="accent5">
                    <a:lumMod val="50000"/>
                  </a:schemeClr>
                </a:solidFill>
              </a:rPr>
              <a:t>listen</a:t>
            </a:r>
            <a:r>
              <a:rPr lang="fr-FR" sz="1400" dirty="0">
                <a:solidFill>
                  <a:schemeClr val="accent5">
                    <a:lumMod val="50000"/>
                  </a:schemeClr>
                </a:solidFill>
              </a:rPr>
              <a:t>]</a:t>
            </a:r>
          </a:p>
        </p:txBody>
      </p:sp>
      <p:sp>
        <p:nvSpPr>
          <p:cNvPr id="44" name="TextBox 43">
            <a:extLst>
              <a:ext uri="{FF2B5EF4-FFF2-40B4-BE49-F238E27FC236}">
                <a16:creationId xmlns:a16="http://schemas.microsoft.com/office/drawing/2014/main" id="{98821BD4-F38E-4213-99E1-35495C90C42D}"/>
              </a:ext>
            </a:extLst>
          </p:cNvPr>
          <p:cNvSpPr txBox="1"/>
          <p:nvPr/>
        </p:nvSpPr>
        <p:spPr>
          <a:xfrm>
            <a:off x="1645563" y="4585906"/>
            <a:ext cx="1007752" cy="307777"/>
          </a:xfrm>
          <a:prstGeom prst="rect">
            <a:avLst/>
          </a:prstGeom>
          <a:noFill/>
        </p:spPr>
        <p:txBody>
          <a:bodyPr wrap="square" rtlCol="0">
            <a:spAutoFit/>
          </a:bodyPr>
          <a:lstStyle/>
          <a:p>
            <a:pPr algn="l"/>
            <a:r>
              <a:rPr lang="fr-FR" sz="1400" dirty="0">
                <a:solidFill>
                  <a:schemeClr val="accent5">
                    <a:lumMod val="50000"/>
                  </a:schemeClr>
                </a:solidFill>
              </a:rPr>
              <a:t>[</a:t>
            </a:r>
            <a:r>
              <a:rPr lang="fr-FR" sz="1400" dirty="0" err="1">
                <a:solidFill>
                  <a:schemeClr val="accent5">
                    <a:lumMod val="50000"/>
                  </a:schemeClr>
                </a:solidFill>
              </a:rPr>
              <a:t>eat</a:t>
            </a:r>
            <a:r>
              <a:rPr lang="fr-FR" sz="1400" dirty="0">
                <a:solidFill>
                  <a:schemeClr val="accent5">
                    <a:lumMod val="50000"/>
                  </a:schemeClr>
                </a:solidFill>
              </a:rPr>
              <a:t>]</a:t>
            </a:r>
          </a:p>
        </p:txBody>
      </p:sp>
      <p:sp>
        <p:nvSpPr>
          <p:cNvPr id="45" name="TextBox 44">
            <a:extLst>
              <a:ext uri="{FF2B5EF4-FFF2-40B4-BE49-F238E27FC236}">
                <a16:creationId xmlns:a16="http://schemas.microsoft.com/office/drawing/2014/main" id="{323DC99E-BAD2-4218-8074-CBAF39F601D3}"/>
              </a:ext>
            </a:extLst>
          </p:cNvPr>
          <p:cNvSpPr txBox="1"/>
          <p:nvPr/>
        </p:nvSpPr>
        <p:spPr>
          <a:xfrm>
            <a:off x="1443239" y="5910326"/>
            <a:ext cx="1007752" cy="307777"/>
          </a:xfrm>
          <a:prstGeom prst="rect">
            <a:avLst/>
          </a:prstGeom>
          <a:noFill/>
        </p:spPr>
        <p:txBody>
          <a:bodyPr wrap="square" rtlCol="0">
            <a:spAutoFit/>
          </a:bodyPr>
          <a:lstStyle/>
          <a:p>
            <a:pPr algn="l"/>
            <a:r>
              <a:rPr lang="fr-FR" sz="1400" dirty="0">
                <a:solidFill>
                  <a:schemeClr val="accent5">
                    <a:lumMod val="50000"/>
                  </a:schemeClr>
                </a:solidFill>
              </a:rPr>
              <a:t>[</a:t>
            </a:r>
            <a:r>
              <a:rPr lang="fr-FR" sz="1400" dirty="0" err="1">
                <a:solidFill>
                  <a:schemeClr val="accent5">
                    <a:lumMod val="50000"/>
                  </a:schemeClr>
                </a:solidFill>
              </a:rPr>
              <a:t>bring</a:t>
            </a:r>
            <a:r>
              <a:rPr lang="fr-FR" sz="1400" dirty="0">
                <a:solidFill>
                  <a:schemeClr val="accent5">
                    <a:lumMod val="50000"/>
                  </a:schemeClr>
                </a:solidFill>
              </a:rPr>
              <a:t>]</a:t>
            </a:r>
          </a:p>
        </p:txBody>
      </p:sp>
      <p:sp>
        <p:nvSpPr>
          <p:cNvPr id="46" name="TextBox 45">
            <a:extLst>
              <a:ext uri="{FF2B5EF4-FFF2-40B4-BE49-F238E27FC236}">
                <a16:creationId xmlns:a16="http://schemas.microsoft.com/office/drawing/2014/main" id="{8D5E2AA6-451A-4814-B35A-544CE9AF1D83}"/>
              </a:ext>
            </a:extLst>
          </p:cNvPr>
          <p:cNvSpPr txBox="1"/>
          <p:nvPr/>
        </p:nvSpPr>
        <p:spPr>
          <a:xfrm>
            <a:off x="3586327" y="4388056"/>
            <a:ext cx="1007752" cy="307777"/>
          </a:xfrm>
          <a:prstGeom prst="rect">
            <a:avLst/>
          </a:prstGeom>
          <a:noFill/>
        </p:spPr>
        <p:txBody>
          <a:bodyPr wrap="square" rtlCol="0">
            <a:spAutoFit/>
          </a:bodyPr>
          <a:lstStyle/>
          <a:p>
            <a:pPr algn="l"/>
            <a:r>
              <a:rPr lang="fr-FR" sz="1400" dirty="0">
                <a:solidFill>
                  <a:schemeClr val="accent5">
                    <a:lumMod val="50000"/>
                  </a:schemeClr>
                </a:solidFill>
              </a:rPr>
              <a:t>[</a:t>
            </a:r>
            <a:r>
              <a:rPr lang="fr-FR" sz="1400" dirty="0" err="1">
                <a:solidFill>
                  <a:schemeClr val="accent5">
                    <a:lumMod val="50000"/>
                  </a:schemeClr>
                </a:solidFill>
              </a:rPr>
              <a:t>study</a:t>
            </a:r>
            <a:r>
              <a:rPr lang="fr-FR" sz="1400" dirty="0">
                <a:solidFill>
                  <a:schemeClr val="accent5">
                    <a:lumMod val="50000"/>
                  </a:schemeClr>
                </a:solidFill>
              </a:rPr>
              <a:t>]</a:t>
            </a:r>
          </a:p>
        </p:txBody>
      </p:sp>
      <p:sp>
        <p:nvSpPr>
          <p:cNvPr id="47" name="TextBox 46">
            <a:extLst>
              <a:ext uri="{FF2B5EF4-FFF2-40B4-BE49-F238E27FC236}">
                <a16:creationId xmlns:a16="http://schemas.microsoft.com/office/drawing/2014/main" id="{021DC340-5F43-4925-9912-CCFAEC5A4372}"/>
              </a:ext>
            </a:extLst>
          </p:cNvPr>
          <p:cNvSpPr txBox="1"/>
          <p:nvPr/>
        </p:nvSpPr>
        <p:spPr>
          <a:xfrm>
            <a:off x="3701755" y="5631254"/>
            <a:ext cx="1007752" cy="307777"/>
          </a:xfrm>
          <a:prstGeom prst="rect">
            <a:avLst/>
          </a:prstGeom>
          <a:noFill/>
        </p:spPr>
        <p:txBody>
          <a:bodyPr wrap="square" rtlCol="0">
            <a:spAutoFit/>
          </a:bodyPr>
          <a:lstStyle/>
          <a:p>
            <a:pPr algn="l"/>
            <a:r>
              <a:rPr lang="fr-FR" sz="1400" dirty="0">
                <a:solidFill>
                  <a:schemeClr val="accent5">
                    <a:lumMod val="50000"/>
                  </a:schemeClr>
                </a:solidFill>
              </a:rPr>
              <a:t>[</a:t>
            </a:r>
            <a:r>
              <a:rPr lang="fr-FR" sz="1400" dirty="0" err="1">
                <a:solidFill>
                  <a:schemeClr val="accent5">
                    <a:lumMod val="50000"/>
                  </a:schemeClr>
                </a:solidFill>
              </a:rPr>
              <a:t>make</a:t>
            </a:r>
            <a:r>
              <a:rPr lang="fr-FR" sz="1400" dirty="0">
                <a:solidFill>
                  <a:schemeClr val="accent5">
                    <a:lumMod val="50000"/>
                  </a:schemeClr>
                </a:solidFill>
              </a:rPr>
              <a:t>]</a:t>
            </a:r>
          </a:p>
        </p:txBody>
      </p:sp>
      <p:sp>
        <p:nvSpPr>
          <p:cNvPr id="48" name="TextBox 47">
            <a:extLst>
              <a:ext uri="{FF2B5EF4-FFF2-40B4-BE49-F238E27FC236}">
                <a16:creationId xmlns:a16="http://schemas.microsoft.com/office/drawing/2014/main" id="{C230D177-A2C8-48E3-80B8-92D7510D1586}"/>
              </a:ext>
            </a:extLst>
          </p:cNvPr>
          <p:cNvSpPr txBox="1"/>
          <p:nvPr/>
        </p:nvSpPr>
        <p:spPr>
          <a:xfrm>
            <a:off x="5112686" y="5898949"/>
            <a:ext cx="1007752" cy="307777"/>
          </a:xfrm>
          <a:prstGeom prst="rect">
            <a:avLst/>
          </a:prstGeom>
          <a:noFill/>
        </p:spPr>
        <p:txBody>
          <a:bodyPr wrap="square" rtlCol="0">
            <a:spAutoFit/>
          </a:bodyPr>
          <a:lstStyle/>
          <a:p>
            <a:pPr algn="l"/>
            <a:r>
              <a:rPr lang="fr-FR" sz="1400" dirty="0">
                <a:solidFill>
                  <a:schemeClr val="accent5">
                    <a:lumMod val="50000"/>
                  </a:schemeClr>
                </a:solidFill>
              </a:rPr>
              <a:t>[do]</a:t>
            </a:r>
          </a:p>
        </p:txBody>
      </p:sp>
      <p:sp>
        <p:nvSpPr>
          <p:cNvPr id="49" name="TextBox 48">
            <a:extLst>
              <a:ext uri="{FF2B5EF4-FFF2-40B4-BE49-F238E27FC236}">
                <a16:creationId xmlns:a16="http://schemas.microsoft.com/office/drawing/2014/main" id="{D74CC443-8FC5-4AD3-B0FE-C5526768764C}"/>
              </a:ext>
            </a:extLst>
          </p:cNvPr>
          <p:cNvSpPr txBox="1"/>
          <p:nvPr/>
        </p:nvSpPr>
        <p:spPr>
          <a:xfrm>
            <a:off x="8356437" y="776246"/>
            <a:ext cx="1007752" cy="307777"/>
          </a:xfrm>
          <a:prstGeom prst="rect">
            <a:avLst/>
          </a:prstGeom>
          <a:noFill/>
        </p:spPr>
        <p:txBody>
          <a:bodyPr wrap="square" rtlCol="0">
            <a:spAutoFit/>
          </a:bodyPr>
          <a:lstStyle/>
          <a:p>
            <a:pPr algn="l"/>
            <a:r>
              <a:rPr lang="fr-FR" sz="1400" dirty="0">
                <a:solidFill>
                  <a:schemeClr val="accent5">
                    <a:lumMod val="50000"/>
                  </a:schemeClr>
                </a:solidFill>
              </a:rPr>
              <a:t>[do]</a:t>
            </a:r>
          </a:p>
        </p:txBody>
      </p:sp>
      <p:sp>
        <p:nvSpPr>
          <p:cNvPr id="50" name="TextBox 49">
            <a:extLst>
              <a:ext uri="{FF2B5EF4-FFF2-40B4-BE49-F238E27FC236}">
                <a16:creationId xmlns:a16="http://schemas.microsoft.com/office/drawing/2014/main" id="{58D9B408-2B58-4121-ABF9-BB5AB8009FD6}"/>
              </a:ext>
            </a:extLst>
          </p:cNvPr>
          <p:cNvSpPr txBox="1"/>
          <p:nvPr/>
        </p:nvSpPr>
        <p:spPr>
          <a:xfrm>
            <a:off x="8465069" y="2167371"/>
            <a:ext cx="1007752" cy="307777"/>
          </a:xfrm>
          <a:prstGeom prst="rect">
            <a:avLst/>
          </a:prstGeom>
          <a:noFill/>
        </p:spPr>
        <p:txBody>
          <a:bodyPr wrap="square" rtlCol="0">
            <a:spAutoFit/>
          </a:bodyPr>
          <a:lstStyle/>
          <a:p>
            <a:pPr algn="l"/>
            <a:r>
              <a:rPr lang="fr-FR" sz="1400" dirty="0">
                <a:solidFill>
                  <a:schemeClr val="accent5">
                    <a:lumMod val="50000"/>
                  </a:schemeClr>
                </a:solidFill>
              </a:rPr>
              <a:t>[</a:t>
            </a:r>
            <a:r>
              <a:rPr lang="fr-FR" sz="1400" dirty="0" err="1">
                <a:solidFill>
                  <a:schemeClr val="accent5">
                    <a:lumMod val="50000"/>
                  </a:schemeClr>
                </a:solidFill>
              </a:rPr>
              <a:t>eat</a:t>
            </a:r>
            <a:r>
              <a:rPr lang="fr-FR" sz="1400" dirty="0">
                <a:solidFill>
                  <a:schemeClr val="accent5">
                    <a:lumMod val="50000"/>
                  </a:schemeClr>
                </a:solidFill>
              </a:rPr>
              <a:t>]</a:t>
            </a:r>
          </a:p>
        </p:txBody>
      </p:sp>
      <p:sp>
        <p:nvSpPr>
          <p:cNvPr id="51" name="TextBox 50">
            <a:extLst>
              <a:ext uri="{FF2B5EF4-FFF2-40B4-BE49-F238E27FC236}">
                <a16:creationId xmlns:a16="http://schemas.microsoft.com/office/drawing/2014/main" id="{0DCCD229-7D25-4C01-97D7-5716BDE7E235}"/>
              </a:ext>
            </a:extLst>
          </p:cNvPr>
          <p:cNvSpPr txBox="1"/>
          <p:nvPr/>
        </p:nvSpPr>
        <p:spPr>
          <a:xfrm>
            <a:off x="9387275" y="487244"/>
            <a:ext cx="1007752" cy="307777"/>
          </a:xfrm>
          <a:prstGeom prst="rect">
            <a:avLst/>
          </a:prstGeom>
          <a:noFill/>
        </p:spPr>
        <p:txBody>
          <a:bodyPr wrap="square" rtlCol="0">
            <a:spAutoFit/>
          </a:bodyPr>
          <a:lstStyle/>
          <a:p>
            <a:pPr algn="ctr"/>
            <a:r>
              <a:rPr lang="fr-FR" sz="1400" dirty="0">
                <a:solidFill>
                  <a:schemeClr val="accent5">
                    <a:lumMod val="50000"/>
                  </a:schemeClr>
                </a:solidFill>
              </a:rPr>
              <a:t>[</a:t>
            </a:r>
            <a:r>
              <a:rPr lang="fr-FR" sz="1400" dirty="0" err="1">
                <a:solidFill>
                  <a:schemeClr val="accent5">
                    <a:lumMod val="50000"/>
                  </a:schemeClr>
                </a:solidFill>
              </a:rPr>
              <a:t>play</a:t>
            </a:r>
            <a:r>
              <a:rPr lang="fr-FR" sz="1400" dirty="0">
                <a:solidFill>
                  <a:schemeClr val="accent5">
                    <a:lumMod val="50000"/>
                  </a:schemeClr>
                </a:solidFill>
              </a:rPr>
              <a:t>]</a:t>
            </a:r>
          </a:p>
        </p:txBody>
      </p:sp>
      <p:sp>
        <p:nvSpPr>
          <p:cNvPr id="52" name="TextBox 51">
            <a:extLst>
              <a:ext uri="{FF2B5EF4-FFF2-40B4-BE49-F238E27FC236}">
                <a16:creationId xmlns:a16="http://schemas.microsoft.com/office/drawing/2014/main" id="{C89B5121-618A-43A2-A95A-19500D6562BB}"/>
              </a:ext>
            </a:extLst>
          </p:cNvPr>
          <p:cNvSpPr txBox="1"/>
          <p:nvPr/>
        </p:nvSpPr>
        <p:spPr>
          <a:xfrm>
            <a:off x="9361980" y="1864084"/>
            <a:ext cx="1007752" cy="307777"/>
          </a:xfrm>
          <a:prstGeom prst="rect">
            <a:avLst/>
          </a:prstGeom>
          <a:noFill/>
        </p:spPr>
        <p:txBody>
          <a:bodyPr wrap="square" rtlCol="0">
            <a:spAutoFit/>
          </a:bodyPr>
          <a:lstStyle/>
          <a:p>
            <a:pPr algn="l"/>
            <a:r>
              <a:rPr lang="fr-FR" sz="1400" dirty="0">
                <a:solidFill>
                  <a:schemeClr val="accent5">
                    <a:lumMod val="50000"/>
                  </a:schemeClr>
                </a:solidFill>
              </a:rPr>
              <a:t>[</a:t>
            </a:r>
            <a:r>
              <a:rPr lang="fr-FR" sz="1400" dirty="0" err="1">
                <a:solidFill>
                  <a:schemeClr val="accent5">
                    <a:lumMod val="50000"/>
                  </a:schemeClr>
                </a:solidFill>
              </a:rPr>
              <a:t>sing</a:t>
            </a:r>
            <a:r>
              <a:rPr lang="fr-FR" sz="1400" dirty="0">
                <a:solidFill>
                  <a:schemeClr val="accent5">
                    <a:lumMod val="50000"/>
                  </a:schemeClr>
                </a:solidFill>
              </a:rPr>
              <a:t>]</a:t>
            </a:r>
          </a:p>
        </p:txBody>
      </p:sp>
      <p:sp>
        <p:nvSpPr>
          <p:cNvPr id="54" name="TextBox 53">
            <a:extLst>
              <a:ext uri="{FF2B5EF4-FFF2-40B4-BE49-F238E27FC236}">
                <a16:creationId xmlns:a16="http://schemas.microsoft.com/office/drawing/2014/main" id="{7CB00CA0-B638-4DF9-8DDB-A0AB4B4B0A58}"/>
              </a:ext>
            </a:extLst>
          </p:cNvPr>
          <p:cNvSpPr txBox="1"/>
          <p:nvPr/>
        </p:nvSpPr>
        <p:spPr>
          <a:xfrm>
            <a:off x="11356120" y="1537176"/>
            <a:ext cx="1007752" cy="307777"/>
          </a:xfrm>
          <a:prstGeom prst="rect">
            <a:avLst/>
          </a:prstGeom>
          <a:noFill/>
        </p:spPr>
        <p:txBody>
          <a:bodyPr wrap="square" rtlCol="0">
            <a:spAutoFit/>
          </a:bodyPr>
          <a:lstStyle/>
          <a:p>
            <a:pPr algn="l"/>
            <a:r>
              <a:rPr lang="fr-FR" sz="1400" dirty="0">
                <a:solidFill>
                  <a:schemeClr val="accent5">
                    <a:lumMod val="50000"/>
                  </a:schemeClr>
                </a:solidFill>
              </a:rPr>
              <a:t>[</a:t>
            </a:r>
            <a:r>
              <a:rPr lang="fr-FR" sz="1400" dirty="0" err="1">
                <a:solidFill>
                  <a:schemeClr val="accent5">
                    <a:lumMod val="50000"/>
                  </a:schemeClr>
                </a:solidFill>
              </a:rPr>
              <a:t>buy</a:t>
            </a:r>
            <a:r>
              <a:rPr lang="fr-FR" sz="1400" dirty="0">
                <a:solidFill>
                  <a:schemeClr val="accent5">
                    <a:lumMod val="50000"/>
                  </a:schemeClr>
                </a:solidFill>
              </a:rPr>
              <a:t>]</a:t>
            </a:r>
          </a:p>
        </p:txBody>
      </p:sp>
      <p:sp>
        <p:nvSpPr>
          <p:cNvPr id="56" name="TextBox 55">
            <a:extLst>
              <a:ext uri="{FF2B5EF4-FFF2-40B4-BE49-F238E27FC236}">
                <a16:creationId xmlns:a16="http://schemas.microsoft.com/office/drawing/2014/main" id="{DA45F9BA-19C2-447F-A0A7-6F7CB34CAE74}"/>
              </a:ext>
            </a:extLst>
          </p:cNvPr>
          <p:cNvSpPr txBox="1"/>
          <p:nvPr/>
        </p:nvSpPr>
        <p:spPr>
          <a:xfrm>
            <a:off x="7933162" y="4316343"/>
            <a:ext cx="1007752" cy="307777"/>
          </a:xfrm>
          <a:prstGeom prst="rect">
            <a:avLst/>
          </a:prstGeom>
          <a:noFill/>
        </p:spPr>
        <p:txBody>
          <a:bodyPr wrap="square" rtlCol="0">
            <a:spAutoFit/>
          </a:bodyPr>
          <a:lstStyle/>
          <a:p>
            <a:pPr algn="l"/>
            <a:r>
              <a:rPr lang="fr-FR" sz="1400" dirty="0">
                <a:solidFill>
                  <a:schemeClr val="accent5">
                    <a:lumMod val="50000"/>
                  </a:schemeClr>
                </a:solidFill>
              </a:rPr>
              <a:t>[do]</a:t>
            </a:r>
          </a:p>
        </p:txBody>
      </p:sp>
      <p:sp>
        <p:nvSpPr>
          <p:cNvPr id="57" name="TextBox 56">
            <a:extLst>
              <a:ext uri="{FF2B5EF4-FFF2-40B4-BE49-F238E27FC236}">
                <a16:creationId xmlns:a16="http://schemas.microsoft.com/office/drawing/2014/main" id="{31AA3E25-CD9F-426E-BB11-6A6BA8FC2B0C}"/>
              </a:ext>
            </a:extLst>
          </p:cNvPr>
          <p:cNvSpPr txBox="1"/>
          <p:nvPr/>
        </p:nvSpPr>
        <p:spPr>
          <a:xfrm>
            <a:off x="7457317" y="6034651"/>
            <a:ext cx="1007752" cy="307777"/>
          </a:xfrm>
          <a:prstGeom prst="rect">
            <a:avLst/>
          </a:prstGeom>
          <a:noFill/>
        </p:spPr>
        <p:txBody>
          <a:bodyPr wrap="square" rtlCol="0">
            <a:spAutoFit/>
          </a:bodyPr>
          <a:lstStyle/>
          <a:p>
            <a:pPr algn="l"/>
            <a:r>
              <a:rPr lang="fr-FR" sz="1400" dirty="0">
                <a:solidFill>
                  <a:schemeClr val="accent5">
                    <a:lumMod val="50000"/>
                  </a:schemeClr>
                </a:solidFill>
              </a:rPr>
              <a:t>[</a:t>
            </a:r>
            <a:r>
              <a:rPr lang="fr-FR" sz="1400" dirty="0" err="1">
                <a:solidFill>
                  <a:schemeClr val="accent5">
                    <a:lumMod val="50000"/>
                  </a:schemeClr>
                </a:solidFill>
              </a:rPr>
              <a:t>eat</a:t>
            </a:r>
            <a:r>
              <a:rPr lang="fr-FR" sz="1400" dirty="0">
                <a:solidFill>
                  <a:schemeClr val="accent5">
                    <a:lumMod val="50000"/>
                  </a:schemeClr>
                </a:solidFill>
              </a:rPr>
              <a:t>]</a:t>
            </a:r>
          </a:p>
        </p:txBody>
      </p:sp>
      <p:sp>
        <p:nvSpPr>
          <p:cNvPr id="58" name="TextBox 57">
            <a:extLst>
              <a:ext uri="{FF2B5EF4-FFF2-40B4-BE49-F238E27FC236}">
                <a16:creationId xmlns:a16="http://schemas.microsoft.com/office/drawing/2014/main" id="{6AFAA5BF-16DD-491F-80A4-178DC8569123}"/>
              </a:ext>
            </a:extLst>
          </p:cNvPr>
          <p:cNvSpPr txBox="1"/>
          <p:nvPr/>
        </p:nvSpPr>
        <p:spPr>
          <a:xfrm>
            <a:off x="9037587" y="4434769"/>
            <a:ext cx="830939" cy="307777"/>
          </a:xfrm>
          <a:prstGeom prst="rect">
            <a:avLst/>
          </a:prstGeom>
          <a:noFill/>
        </p:spPr>
        <p:txBody>
          <a:bodyPr wrap="square" rtlCol="0">
            <a:spAutoFit/>
          </a:bodyPr>
          <a:lstStyle/>
          <a:p>
            <a:pPr algn="l"/>
            <a:r>
              <a:rPr lang="fr-FR" sz="1400" dirty="0">
                <a:solidFill>
                  <a:schemeClr val="accent5">
                    <a:lumMod val="50000"/>
                  </a:schemeClr>
                </a:solidFill>
              </a:rPr>
              <a:t>[</a:t>
            </a:r>
            <a:r>
              <a:rPr lang="fr-FR" sz="1400" dirty="0" err="1">
                <a:solidFill>
                  <a:schemeClr val="accent5">
                    <a:lumMod val="50000"/>
                  </a:schemeClr>
                </a:solidFill>
              </a:rPr>
              <a:t>listen</a:t>
            </a:r>
            <a:r>
              <a:rPr lang="fr-FR" sz="1400" dirty="0">
                <a:solidFill>
                  <a:schemeClr val="accent5">
                    <a:lumMod val="50000"/>
                  </a:schemeClr>
                </a:solidFill>
              </a:rPr>
              <a:t>]</a:t>
            </a:r>
          </a:p>
        </p:txBody>
      </p:sp>
      <p:sp>
        <p:nvSpPr>
          <p:cNvPr id="59" name="TextBox 58">
            <a:extLst>
              <a:ext uri="{FF2B5EF4-FFF2-40B4-BE49-F238E27FC236}">
                <a16:creationId xmlns:a16="http://schemas.microsoft.com/office/drawing/2014/main" id="{63F38411-B86D-4417-A570-BC502096D958}"/>
              </a:ext>
            </a:extLst>
          </p:cNvPr>
          <p:cNvSpPr txBox="1"/>
          <p:nvPr/>
        </p:nvSpPr>
        <p:spPr>
          <a:xfrm>
            <a:off x="10692104" y="3786804"/>
            <a:ext cx="1007752" cy="307777"/>
          </a:xfrm>
          <a:prstGeom prst="rect">
            <a:avLst/>
          </a:prstGeom>
          <a:noFill/>
        </p:spPr>
        <p:txBody>
          <a:bodyPr wrap="square" rtlCol="0">
            <a:spAutoFit/>
          </a:bodyPr>
          <a:lstStyle/>
          <a:p>
            <a:pPr algn="l"/>
            <a:r>
              <a:rPr lang="fr-FR" sz="1400" dirty="0">
                <a:solidFill>
                  <a:schemeClr val="accent5">
                    <a:lumMod val="50000"/>
                  </a:schemeClr>
                </a:solidFill>
              </a:rPr>
              <a:t>[talk]</a:t>
            </a:r>
          </a:p>
        </p:txBody>
      </p:sp>
      <p:sp>
        <p:nvSpPr>
          <p:cNvPr id="60" name="TextBox 59">
            <a:extLst>
              <a:ext uri="{FF2B5EF4-FFF2-40B4-BE49-F238E27FC236}">
                <a16:creationId xmlns:a16="http://schemas.microsoft.com/office/drawing/2014/main" id="{7A9EE1B7-5CF6-4A2C-BAB3-805E0E14237D}"/>
              </a:ext>
            </a:extLst>
          </p:cNvPr>
          <p:cNvSpPr txBox="1"/>
          <p:nvPr/>
        </p:nvSpPr>
        <p:spPr>
          <a:xfrm>
            <a:off x="10107802" y="6076340"/>
            <a:ext cx="1007752" cy="307777"/>
          </a:xfrm>
          <a:prstGeom prst="rect">
            <a:avLst/>
          </a:prstGeom>
          <a:noFill/>
        </p:spPr>
        <p:txBody>
          <a:bodyPr wrap="square" rtlCol="0">
            <a:spAutoFit/>
          </a:bodyPr>
          <a:lstStyle/>
          <a:p>
            <a:pPr algn="l"/>
            <a:r>
              <a:rPr lang="fr-FR" sz="1400" dirty="0">
                <a:solidFill>
                  <a:schemeClr val="accent5">
                    <a:lumMod val="50000"/>
                  </a:schemeClr>
                </a:solidFill>
              </a:rPr>
              <a:t>[</a:t>
            </a:r>
            <a:r>
              <a:rPr lang="fr-FR" sz="1400" dirty="0" err="1">
                <a:solidFill>
                  <a:schemeClr val="accent5">
                    <a:lumMod val="50000"/>
                  </a:schemeClr>
                </a:solidFill>
              </a:rPr>
              <a:t>buy</a:t>
            </a:r>
            <a:r>
              <a:rPr lang="fr-FR" sz="1400" dirty="0">
                <a:solidFill>
                  <a:schemeClr val="accent5">
                    <a:lumMod val="50000"/>
                  </a:schemeClr>
                </a:solidFill>
              </a:rPr>
              <a:t>]</a:t>
            </a:r>
          </a:p>
        </p:txBody>
      </p:sp>
      <p:pic>
        <p:nvPicPr>
          <p:cNvPr id="13" name="Picture 4" descr="Chemical Lab Flasks Clip Art">
            <a:extLst>
              <a:ext uri="{FF2B5EF4-FFF2-40B4-BE49-F238E27FC236}">
                <a16:creationId xmlns:a16="http://schemas.microsoft.com/office/drawing/2014/main" id="{FE685956-AD13-4A74-AF3C-96EE9189D2AA}"/>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3170305" y="2223609"/>
            <a:ext cx="574288" cy="5861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Silhouette, Musical, Note, Clef, Bass, Treble, Music">
            <a:extLst>
              <a:ext uri="{FF2B5EF4-FFF2-40B4-BE49-F238E27FC236}">
                <a16:creationId xmlns:a16="http://schemas.microsoft.com/office/drawing/2014/main" id="{9208750A-86EF-4519-B593-65097C5ED66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38630" y="4585906"/>
            <a:ext cx="1202311" cy="737668"/>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Piano, Grand Piano, Baby Grand Piano, Keyboard">
            <a:extLst>
              <a:ext uri="{FF2B5EF4-FFF2-40B4-BE49-F238E27FC236}">
                <a16:creationId xmlns:a16="http://schemas.microsoft.com/office/drawing/2014/main" id="{908BBE6C-D0B0-4BAA-A0D7-9750FCECF230}"/>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0051013" y="740799"/>
            <a:ext cx="680754" cy="703218"/>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Guitar, Music, Musical Instrument, Stringed Instrument">
            <a:extLst>
              <a:ext uri="{FF2B5EF4-FFF2-40B4-BE49-F238E27FC236}">
                <a16:creationId xmlns:a16="http://schemas.microsoft.com/office/drawing/2014/main" id="{47C5EF2D-8A2F-4B45-891F-6768AABFA83F}"/>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21267689">
            <a:off x="9707599" y="667257"/>
            <a:ext cx="625857" cy="74690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8" descr="Trumpet, Bugle, Music, Instrument, Musical Instrument">
            <a:extLst>
              <a:ext uri="{FF2B5EF4-FFF2-40B4-BE49-F238E27FC236}">
                <a16:creationId xmlns:a16="http://schemas.microsoft.com/office/drawing/2014/main" id="{D9AEA607-0BD8-40A7-91F1-AC9D5B971877}"/>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440677" y="712035"/>
            <a:ext cx="581340" cy="2906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Slate-apple Clip Art">
            <a:extLst>
              <a:ext uri="{FF2B5EF4-FFF2-40B4-BE49-F238E27FC236}">
                <a16:creationId xmlns:a16="http://schemas.microsoft.com/office/drawing/2014/main" id="{65E8D098-07CC-4BBE-96F8-C05AEF33C5F0}"/>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3110004" y="4521013"/>
            <a:ext cx="506688" cy="625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1176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6633557" cy="867128"/>
          </a:xfrm>
          <a:prstGeom prst="rect">
            <a:avLst/>
          </a:prstGeom>
        </p:spPr>
      </p:pic>
      <p:sp>
        <p:nvSpPr>
          <p:cNvPr id="4" name="Title 3"/>
          <p:cNvSpPr>
            <a:spLocks noGrp="1"/>
          </p:cNvSpPr>
          <p:nvPr>
            <p:ph type="title"/>
          </p:nvPr>
        </p:nvSpPr>
        <p:spPr>
          <a:xfrm>
            <a:off x="-1" y="296864"/>
            <a:ext cx="6001790" cy="707849"/>
          </a:xfrm>
        </p:spPr>
        <p:txBody>
          <a:bodyPr>
            <a:normAutofit/>
          </a:bodyPr>
          <a:lstStyle/>
          <a:p>
            <a:r>
              <a:rPr lang="en-GB" sz="3600" b="1">
                <a:solidFill>
                  <a:schemeClr val="bg1"/>
                </a:solidFill>
              </a:rPr>
              <a:t>Qu’est-ce que Léa a fait ? </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5" name="Picture 34" descr="A picture containing doll, shirt&#10;&#10;Description automatically generated">
            <a:extLst>
              <a:ext uri="{FF2B5EF4-FFF2-40B4-BE49-F238E27FC236}">
                <a16:creationId xmlns:a16="http://schemas.microsoft.com/office/drawing/2014/main" id="{9743A8F4-9F8D-4578-AF7B-2070601834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7799" y="3137276"/>
            <a:ext cx="2940879" cy="2940879"/>
          </a:xfrm>
          <a:prstGeom prst="rect">
            <a:avLst/>
          </a:prstGeom>
        </p:spPr>
      </p:pic>
      <p:pic>
        <p:nvPicPr>
          <p:cNvPr id="41" name="Picture 40" descr="A picture containing shirt&#10;&#10;Description automatically generated">
            <a:extLst>
              <a:ext uri="{FF2B5EF4-FFF2-40B4-BE49-F238E27FC236}">
                <a16:creationId xmlns:a16="http://schemas.microsoft.com/office/drawing/2014/main" id="{0C946DFC-8B12-4ECF-AA0F-716C4920EF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153" y="3407963"/>
            <a:ext cx="2594921" cy="2594921"/>
          </a:xfrm>
          <a:prstGeom prst="rect">
            <a:avLst/>
          </a:prstGeom>
        </p:spPr>
      </p:pic>
      <p:sp>
        <p:nvSpPr>
          <p:cNvPr id="3" name="Speech Bubble: Rectangle 2">
            <a:extLst>
              <a:ext uri="{FF2B5EF4-FFF2-40B4-BE49-F238E27FC236}">
                <a16:creationId xmlns:a16="http://schemas.microsoft.com/office/drawing/2014/main" id="{1ED26607-193E-41EF-BFD4-C5D5826572DB}"/>
              </a:ext>
            </a:extLst>
          </p:cNvPr>
          <p:cNvSpPr/>
          <p:nvPr/>
        </p:nvSpPr>
        <p:spPr>
          <a:xfrm>
            <a:off x="1638304" y="1263064"/>
            <a:ext cx="3751333" cy="647312"/>
          </a:xfrm>
          <a:prstGeom prst="wedgeRectCallout">
            <a:avLst>
              <a:gd name="adj1" fmla="val -64497"/>
              <a:gd name="adj2" fmla="val 79641"/>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Est-ce que Léa a mangé</a:t>
            </a:r>
          </a:p>
          <a:p>
            <a:pPr algn="ctr"/>
            <a:r>
              <a:rPr lang="fr-FR" sz="2200" dirty="0"/>
              <a:t>de la viande ?</a:t>
            </a:r>
          </a:p>
        </p:txBody>
      </p:sp>
      <p:sp>
        <p:nvSpPr>
          <p:cNvPr id="5" name="TextBox 4">
            <a:extLst>
              <a:ext uri="{FF2B5EF4-FFF2-40B4-BE49-F238E27FC236}">
                <a16:creationId xmlns:a16="http://schemas.microsoft.com/office/drawing/2014/main" id="{B4943602-EEEC-4D6C-BE2C-B8553EF71734}"/>
              </a:ext>
            </a:extLst>
          </p:cNvPr>
          <p:cNvSpPr txBox="1"/>
          <p:nvPr/>
        </p:nvSpPr>
        <p:spPr>
          <a:xfrm>
            <a:off x="126515" y="6002884"/>
            <a:ext cx="1705233" cy="461665"/>
          </a:xfrm>
          <a:prstGeom prst="rect">
            <a:avLst/>
          </a:prstGeom>
          <a:noFill/>
        </p:spPr>
        <p:txBody>
          <a:bodyPr wrap="square" rtlCol="0">
            <a:spAutoFit/>
          </a:bodyPr>
          <a:lstStyle/>
          <a:p>
            <a:pPr algn="l"/>
            <a:r>
              <a:rPr lang="fr-FR" sz="2400" dirty="0">
                <a:solidFill>
                  <a:schemeClr val="accent5">
                    <a:lumMod val="50000"/>
                  </a:schemeClr>
                </a:solidFill>
              </a:rPr>
              <a:t>Partner A</a:t>
            </a:r>
          </a:p>
        </p:txBody>
      </p:sp>
      <p:sp>
        <p:nvSpPr>
          <p:cNvPr id="9" name="TextBox 8">
            <a:extLst>
              <a:ext uri="{FF2B5EF4-FFF2-40B4-BE49-F238E27FC236}">
                <a16:creationId xmlns:a16="http://schemas.microsoft.com/office/drawing/2014/main" id="{46E141DA-DAAD-47B2-876B-3B1823D811D9}"/>
              </a:ext>
            </a:extLst>
          </p:cNvPr>
          <p:cNvSpPr txBox="1"/>
          <p:nvPr/>
        </p:nvSpPr>
        <p:spPr>
          <a:xfrm>
            <a:off x="10309654" y="5999722"/>
            <a:ext cx="1705233" cy="461665"/>
          </a:xfrm>
          <a:prstGeom prst="rect">
            <a:avLst/>
          </a:prstGeom>
          <a:noFill/>
        </p:spPr>
        <p:txBody>
          <a:bodyPr wrap="square" rtlCol="0">
            <a:spAutoFit/>
          </a:bodyPr>
          <a:lstStyle/>
          <a:p>
            <a:pPr algn="l"/>
            <a:r>
              <a:rPr lang="fr-FR" sz="2400" dirty="0">
                <a:solidFill>
                  <a:schemeClr val="accent5">
                    <a:lumMod val="50000"/>
                  </a:schemeClr>
                </a:solidFill>
              </a:rPr>
              <a:t>Partner B</a:t>
            </a:r>
          </a:p>
        </p:txBody>
      </p:sp>
      <p:sp>
        <p:nvSpPr>
          <p:cNvPr id="28" name="Speech Bubble: Rectangle 27">
            <a:extLst>
              <a:ext uri="{FF2B5EF4-FFF2-40B4-BE49-F238E27FC236}">
                <a16:creationId xmlns:a16="http://schemas.microsoft.com/office/drawing/2014/main" id="{267F355C-ED44-41D0-BA86-5FA140308F7C}"/>
              </a:ext>
            </a:extLst>
          </p:cNvPr>
          <p:cNvSpPr/>
          <p:nvPr/>
        </p:nvSpPr>
        <p:spPr>
          <a:xfrm>
            <a:off x="5558430" y="1263064"/>
            <a:ext cx="5000334" cy="554325"/>
          </a:xfrm>
          <a:prstGeom prst="wedgeRectCallout">
            <a:avLst>
              <a:gd name="adj1" fmla="val 53054"/>
              <a:gd name="adj2" fmla="val 98589"/>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Oui, elle a mangé de la viande.</a:t>
            </a:r>
          </a:p>
        </p:txBody>
      </p:sp>
      <p:sp>
        <p:nvSpPr>
          <p:cNvPr id="29" name="Speech Bubble: Rectangle 28">
            <a:extLst>
              <a:ext uri="{FF2B5EF4-FFF2-40B4-BE49-F238E27FC236}">
                <a16:creationId xmlns:a16="http://schemas.microsoft.com/office/drawing/2014/main" id="{4E265A79-7965-425C-8899-5E43B46207BF}"/>
              </a:ext>
            </a:extLst>
          </p:cNvPr>
          <p:cNvSpPr/>
          <p:nvPr/>
        </p:nvSpPr>
        <p:spPr>
          <a:xfrm>
            <a:off x="459719" y="2207656"/>
            <a:ext cx="4929918" cy="577451"/>
          </a:xfrm>
          <a:prstGeom prst="wedgeRectCallout">
            <a:avLst>
              <a:gd name="adj1" fmla="val -53220"/>
              <a:gd name="adj2" fmla="val 88083"/>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Est-ce qu’elle a apporté une liste?</a:t>
            </a:r>
          </a:p>
        </p:txBody>
      </p:sp>
      <p:sp>
        <p:nvSpPr>
          <p:cNvPr id="33" name="Speech Bubble: Rectangle 32">
            <a:extLst>
              <a:ext uri="{FF2B5EF4-FFF2-40B4-BE49-F238E27FC236}">
                <a16:creationId xmlns:a16="http://schemas.microsoft.com/office/drawing/2014/main" id="{087A8468-B99E-428C-953E-543AE21ABEF9}"/>
              </a:ext>
            </a:extLst>
          </p:cNvPr>
          <p:cNvSpPr/>
          <p:nvPr/>
        </p:nvSpPr>
        <p:spPr>
          <a:xfrm>
            <a:off x="5558430" y="2136674"/>
            <a:ext cx="5000334" cy="659277"/>
          </a:xfrm>
          <a:prstGeom prst="wedgeRectCallout">
            <a:avLst>
              <a:gd name="adj1" fmla="val 64252"/>
              <a:gd name="adj2" fmla="val 69350"/>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Non, elle n’a pas apporté une liste.</a:t>
            </a:r>
          </a:p>
          <a:p>
            <a:pPr algn="ctr"/>
            <a:r>
              <a:rPr lang="fr-FR" sz="2200" dirty="0"/>
              <a:t>Elle a apporté une lettre.</a:t>
            </a:r>
          </a:p>
        </p:txBody>
      </p:sp>
      <p:sp>
        <p:nvSpPr>
          <p:cNvPr id="34" name="Speech Bubble: Rectangle 33">
            <a:extLst>
              <a:ext uri="{FF2B5EF4-FFF2-40B4-BE49-F238E27FC236}">
                <a16:creationId xmlns:a16="http://schemas.microsoft.com/office/drawing/2014/main" id="{6BF39BCC-D8A8-4D05-9569-BA12E5DB88B8}"/>
              </a:ext>
            </a:extLst>
          </p:cNvPr>
          <p:cNvSpPr/>
          <p:nvPr/>
        </p:nvSpPr>
        <p:spPr>
          <a:xfrm>
            <a:off x="459719" y="3082385"/>
            <a:ext cx="4929918" cy="535035"/>
          </a:xfrm>
          <a:prstGeom prst="wedgeRectCallout">
            <a:avLst>
              <a:gd name="adj1" fmla="val -38629"/>
              <a:gd name="adj2" fmla="val 95166"/>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Est-ce qu’elle a étudié la science?</a:t>
            </a:r>
          </a:p>
        </p:txBody>
      </p:sp>
      <p:sp>
        <p:nvSpPr>
          <p:cNvPr id="36" name="Speech Bubble: Rectangle 35">
            <a:extLst>
              <a:ext uri="{FF2B5EF4-FFF2-40B4-BE49-F238E27FC236}">
                <a16:creationId xmlns:a16="http://schemas.microsoft.com/office/drawing/2014/main" id="{6CBC7C55-9F94-4A9C-921A-17BC9FB34F6F}"/>
              </a:ext>
            </a:extLst>
          </p:cNvPr>
          <p:cNvSpPr/>
          <p:nvPr/>
        </p:nvSpPr>
        <p:spPr>
          <a:xfrm>
            <a:off x="5558429" y="2986276"/>
            <a:ext cx="5257959" cy="659277"/>
          </a:xfrm>
          <a:prstGeom prst="wedgeRectCallout">
            <a:avLst>
              <a:gd name="adj1" fmla="val 43967"/>
              <a:gd name="adj2" fmla="val 84497"/>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Non, elle n’a pas étudié la science.</a:t>
            </a:r>
          </a:p>
          <a:p>
            <a:pPr algn="ctr"/>
            <a:r>
              <a:rPr lang="fr-FR" sz="2200" dirty="0"/>
              <a:t>Elle a étudié les maths.</a:t>
            </a:r>
          </a:p>
        </p:txBody>
      </p:sp>
      <p:sp>
        <p:nvSpPr>
          <p:cNvPr id="38" name="Speech Bubble: Rectangle 37">
            <a:extLst>
              <a:ext uri="{FF2B5EF4-FFF2-40B4-BE49-F238E27FC236}">
                <a16:creationId xmlns:a16="http://schemas.microsoft.com/office/drawing/2014/main" id="{8B93FF15-EC30-4022-AC6C-664374B54BE9}"/>
              </a:ext>
            </a:extLst>
          </p:cNvPr>
          <p:cNvSpPr/>
          <p:nvPr/>
        </p:nvSpPr>
        <p:spPr>
          <a:xfrm>
            <a:off x="2448758" y="3914700"/>
            <a:ext cx="2940879" cy="695602"/>
          </a:xfrm>
          <a:prstGeom prst="wedgeRectCallout">
            <a:avLst>
              <a:gd name="adj1" fmla="val -75784"/>
              <a:gd name="adj2" fmla="val 70185"/>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Est-ce qu’elle a</a:t>
            </a:r>
          </a:p>
          <a:p>
            <a:pPr algn="ctr"/>
            <a:r>
              <a:rPr lang="fr-FR" sz="2200" dirty="0"/>
              <a:t>regardé un film ?</a:t>
            </a:r>
          </a:p>
        </p:txBody>
      </p:sp>
      <p:sp>
        <p:nvSpPr>
          <p:cNvPr id="40" name="Speech Bubble: Rectangle 39">
            <a:extLst>
              <a:ext uri="{FF2B5EF4-FFF2-40B4-BE49-F238E27FC236}">
                <a16:creationId xmlns:a16="http://schemas.microsoft.com/office/drawing/2014/main" id="{B7A2AEDB-FD99-4B56-8200-749F84D54C25}"/>
              </a:ext>
            </a:extLst>
          </p:cNvPr>
          <p:cNvSpPr/>
          <p:nvPr/>
        </p:nvSpPr>
        <p:spPr>
          <a:xfrm>
            <a:off x="5558430" y="3900358"/>
            <a:ext cx="4223878" cy="735441"/>
          </a:xfrm>
          <a:prstGeom prst="wedgeRectCallout">
            <a:avLst>
              <a:gd name="adj1" fmla="val 63149"/>
              <a:gd name="adj2" fmla="val 48545"/>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Non, elle n’a pas regardé</a:t>
            </a:r>
          </a:p>
          <a:p>
            <a:pPr algn="ctr"/>
            <a:r>
              <a:rPr lang="fr-FR" sz="2200" dirty="0"/>
              <a:t>un film. Elle a fait un modèle.</a:t>
            </a:r>
          </a:p>
        </p:txBody>
      </p:sp>
      <p:sp>
        <p:nvSpPr>
          <p:cNvPr id="42" name="Speech Bubble: Rectangle 41">
            <a:extLst>
              <a:ext uri="{FF2B5EF4-FFF2-40B4-BE49-F238E27FC236}">
                <a16:creationId xmlns:a16="http://schemas.microsoft.com/office/drawing/2014/main" id="{5D52CDC0-FF7C-41EC-915E-28FDC5C1B60B}"/>
              </a:ext>
            </a:extLst>
          </p:cNvPr>
          <p:cNvSpPr/>
          <p:nvPr/>
        </p:nvSpPr>
        <p:spPr>
          <a:xfrm>
            <a:off x="1638304" y="4907580"/>
            <a:ext cx="3751333" cy="663897"/>
          </a:xfrm>
          <a:prstGeom prst="wedgeRectCallout">
            <a:avLst>
              <a:gd name="adj1" fmla="val -56202"/>
              <a:gd name="adj2" fmla="val -24972"/>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Est-ce qu’elle a écouté</a:t>
            </a:r>
          </a:p>
          <a:p>
            <a:pPr algn="ctr"/>
            <a:r>
              <a:rPr lang="fr-FR" sz="2200" dirty="0"/>
              <a:t>de la musique ?</a:t>
            </a:r>
          </a:p>
        </p:txBody>
      </p:sp>
      <p:sp>
        <p:nvSpPr>
          <p:cNvPr id="43" name="Speech Bubble: Rectangle 42">
            <a:extLst>
              <a:ext uri="{FF2B5EF4-FFF2-40B4-BE49-F238E27FC236}">
                <a16:creationId xmlns:a16="http://schemas.microsoft.com/office/drawing/2014/main" id="{B8B9DCA3-07D2-4A93-9D45-150E5A8C1DFB}"/>
              </a:ext>
            </a:extLst>
          </p:cNvPr>
          <p:cNvSpPr/>
          <p:nvPr/>
        </p:nvSpPr>
        <p:spPr>
          <a:xfrm>
            <a:off x="5558430" y="4890603"/>
            <a:ext cx="4633666" cy="697849"/>
          </a:xfrm>
          <a:prstGeom prst="wedgeRectCallout">
            <a:avLst>
              <a:gd name="adj1" fmla="val 58392"/>
              <a:gd name="adj2" fmla="val -20246"/>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Non, elle n’a pas écouté de</a:t>
            </a:r>
          </a:p>
          <a:p>
            <a:pPr algn="ctr"/>
            <a:r>
              <a:rPr lang="fr-FR" sz="2200" dirty="0"/>
              <a:t>la musique. Elle a fait ses devoirs.</a:t>
            </a:r>
          </a:p>
        </p:txBody>
      </p:sp>
    </p:spTree>
    <p:extLst>
      <p:ext uri="{BB962C8B-B14F-4D97-AF65-F5344CB8AC3E}">
        <p14:creationId xmlns:p14="http://schemas.microsoft.com/office/powerpoint/2010/main" val="2829444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P spid="29" grpId="0" animBg="1"/>
      <p:bldP spid="33" grpId="0" animBg="1"/>
      <p:bldP spid="34" grpId="0" animBg="1"/>
      <p:bldP spid="36" grpId="0" animBg="1"/>
      <p:bldP spid="38" grpId="0" animBg="1"/>
      <p:bldP spid="40" grpId="0" animBg="1"/>
      <p:bldP spid="42" grpId="0" animBg="1"/>
      <p:bldP spid="4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96864"/>
            <a:ext cx="6633557" cy="867128"/>
          </a:xfrm>
          <a:prstGeom prst="rect">
            <a:avLst/>
          </a:prstGeom>
        </p:spPr>
      </p:pic>
      <p:sp>
        <p:nvSpPr>
          <p:cNvPr id="4" name="Title 3"/>
          <p:cNvSpPr>
            <a:spLocks noGrp="1"/>
          </p:cNvSpPr>
          <p:nvPr>
            <p:ph type="title"/>
          </p:nvPr>
        </p:nvSpPr>
        <p:spPr>
          <a:xfrm>
            <a:off x="-1" y="296864"/>
            <a:ext cx="6001790" cy="707849"/>
          </a:xfrm>
        </p:spPr>
        <p:txBody>
          <a:bodyPr>
            <a:normAutofit/>
          </a:bodyPr>
          <a:lstStyle/>
          <a:p>
            <a:r>
              <a:rPr lang="en-GB" sz="3600" b="1">
                <a:solidFill>
                  <a:schemeClr val="bg1"/>
                </a:solidFill>
              </a:rPr>
              <a:t>Qu’est-ce que Léa a fait ? </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5" name="Picture 34" descr="A picture containing doll, shirt&#10;&#10;Description automatically generated">
            <a:extLst>
              <a:ext uri="{FF2B5EF4-FFF2-40B4-BE49-F238E27FC236}">
                <a16:creationId xmlns:a16="http://schemas.microsoft.com/office/drawing/2014/main" id="{9743A8F4-9F8D-4578-AF7B-2070601834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914" y="3137276"/>
            <a:ext cx="2940879" cy="2940879"/>
          </a:xfrm>
          <a:prstGeom prst="rect">
            <a:avLst/>
          </a:prstGeom>
        </p:spPr>
      </p:pic>
      <p:pic>
        <p:nvPicPr>
          <p:cNvPr id="41" name="Picture 40" descr="A picture containing shirt&#10;&#10;Description automatically generated">
            <a:extLst>
              <a:ext uri="{FF2B5EF4-FFF2-40B4-BE49-F238E27FC236}">
                <a16:creationId xmlns:a16="http://schemas.microsoft.com/office/drawing/2014/main" id="{0C946DFC-8B12-4ECF-AA0F-716C4920EF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4809" y="3483234"/>
            <a:ext cx="2594921" cy="2594921"/>
          </a:xfrm>
          <a:prstGeom prst="rect">
            <a:avLst/>
          </a:prstGeom>
        </p:spPr>
      </p:pic>
      <p:sp>
        <p:nvSpPr>
          <p:cNvPr id="3" name="Speech Bubble: Rectangle 2">
            <a:extLst>
              <a:ext uri="{FF2B5EF4-FFF2-40B4-BE49-F238E27FC236}">
                <a16:creationId xmlns:a16="http://schemas.microsoft.com/office/drawing/2014/main" id="{1ED26607-193E-41EF-BFD4-C5D5826572DB}"/>
              </a:ext>
            </a:extLst>
          </p:cNvPr>
          <p:cNvSpPr/>
          <p:nvPr/>
        </p:nvSpPr>
        <p:spPr>
          <a:xfrm>
            <a:off x="868680" y="1263064"/>
            <a:ext cx="4520957" cy="554325"/>
          </a:xfrm>
          <a:prstGeom prst="wedgeRectCallout">
            <a:avLst>
              <a:gd name="adj1" fmla="val -49328"/>
              <a:gd name="adj2" fmla="val 100261"/>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Est-ce que Léa a fait du sport?</a:t>
            </a:r>
          </a:p>
        </p:txBody>
      </p:sp>
      <p:sp>
        <p:nvSpPr>
          <p:cNvPr id="5" name="TextBox 4">
            <a:extLst>
              <a:ext uri="{FF2B5EF4-FFF2-40B4-BE49-F238E27FC236}">
                <a16:creationId xmlns:a16="http://schemas.microsoft.com/office/drawing/2014/main" id="{B4943602-EEEC-4D6C-BE2C-B8553EF71734}"/>
              </a:ext>
            </a:extLst>
          </p:cNvPr>
          <p:cNvSpPr txBox="1"/>
          <p:nvPr/>
        </p:nvSpPr>
        <p:spPr>
          <a:xfrm>
            <a:off x="126515" y="6002884"/>
            <a:ext cx="1705233" cy="461665"/>
          </a:xfrm>
          <a:prstGeom prst="rect">
            <a:avLst/>
          </a:prstGeom>
          <a:noFill/>
        </p:spPr>
        <p:txBody>
          <a:bodyPr wrap="square" rtlCol="0">
            <a:spAutoFit/>
          </a:bodyPr>
          <a:lstStyle/>
          <a:p>
            <a:pPr algn="l"/>
            <a:r>
              <a:rPr lang="fr-FR" sz="2400" dirty="0">
                <a:solidFill>
                  <a:schemeClr val="accent5">
                    <a:lumMod val="50000"/>
                  </a:schemeClr>
                </a:solidFill>
              </a:rPr>
              <a:t>Partner B</a:t>
            </a:r>
          </a:p>
        </p:txBody>
      </p:sp>
      <p:sp>
        <p:nvSpPr>
          <p:cNvPr id="9" name="TextBox 8">
            <a:extLst>
              <a:ext uri="{FF2B5EF4-FFF2-40B4-BE49-F238E27FC236}">
                <a16:creationId xmlns:a16="http://schemas.microsoft.com/office/drawing/2014/main" id="{46E141DA-DAAD-47B2-876B-3B1823D811D9}"/>
              </a:ext>
            </a:extLst>
          </p:cNvPr>
          <p:cNvSpPr txBox="1"/>
          <p:nvPr/>
        </p:nvSpPr>
        <p:spPr>
          <a:xfrm>
            <a:off x="10421927" y="5995820"/>
            <a:ext cx="1705233" cy="461665"/>
          </a:xfrm>
          <a:prstGeom prst="rect">
            <a:avLst/>
          </a:prstGeom>
          <a:noFill/>
        </p:spPr>
        <p:txBody>
          <a:bodyPr wrap="square" rtlCol="0">
            <a:spAutoFit/>
          </a:bodyPr>
          <a:lstStyle/>
          <a:p>
            <a:pPr algn="l"/>
            <a:r>
              <a:rPr lang="fr-FR" sz="2400" dirty="0">
                <a:solidFill>
                  <a:schemeClr val="accent5">
                    <a:lumMod val="50000"/>
                  </a:schemeClr>
                </a:solidFill>
              </a:rPr>
              <a:t>Partner A</a:t>
            </a:r>
          </a:p>
        </p:txBody>
      </p:sp>
      <p:sp>
        <p:nvSpPr>
          <p:cNvPr id="28" name="Speech Bubble: Rectangle 27">
            <a:extLst>
              <a:ext uri="{FF2B5EF4-FFF2-40B4-BE49-F238E27FC236}">
                <a16:creationId xmlns:a16="http://schemas.microsoft.com/office/drawing/2014/main" id="{267F355C-ED44-41D0-BA86-5FA140308F7C}"/>
              </a:ext>
            </a:extLst>
          </p:cNvPr>
          <p:cNvSpPr/>
          <p:nvPr/>
        </p:nvSpPr>
        <p:spPr>
          <a:xfrm>
            <a:off x="5558429" y="1263064"/>
            <a:ext cx="4142680" cy="554325"/>
          </a:xfrm>
          <a:prstGeom prst="wedgeRectCallout">
            <a:avLst>
              <a:gd name="adj1" fmla="val 64642"/>
              <a:gd name="adj2" fmla="val 8621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Oui, elle a fait du sport.</a:t>
            </a:r>
          </a:p>
        </p:txBody>
      </p:sp>
      <p:sp>
        <p:nvSpPr>
          <p:cNvPr id="29" name="Speech Bubble: Rectangle 28">
            <a:extLst>
              <a:ext uri="{FF2B5EF4-FFF2-40B4-BE49-F238E27FC236}">
                <a16:creationId xmlns:a16="http://schemas.microsoft.com/office/drawing/2014/main" id="{4E265A79-7965-425C-8899-5E43B46207BF}"/>
              </a:ext>
            </a:extLst>
          </p:cNvPr>
          <p:cNvSpPr/>
          <p:nvPr/>
        </p:nvSpPr>
        <p:spPr>
          <a:xfrm>
            <a:off x="1463040" y="2149917"/>
            <a:ext cx="3926597" cy="715452"/>
          </a:xfrm>
          <a:prstGeom prst="wedgeRectCallout">
            <a:avLst>
              <a:gd name="adj1" fmla="val -53220"/>
              <a:gd name="adj2" fmla="val 88083"/>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Est-ce qu’elle a mangé</a:t>
            </a:r>
          </a:p>
          <a:p>
            <a:pPr algn="ctr"/>
            <a:r>
              <a:rPr lang="fr-FR" sz="2200" dirty="0"/>
              <a:t>du fromage?</a:t>
            </a:r>
          </a:p>
        </p:txBody>
      </p:sp>
      <p:sp>
        <p:nvSpPr>
          <p:cNvPr id="33" name="Speech Bubble: Rectangle 32">
            <a:extLst>
              <a:ext uri="{FF2B5EF4-FFF2-40B4-BE49-F238E27FC236}">
                <a16:creationId xmlns:a16="http://schemas.microsoft.com/office/drawing/2014/main" id="{087A8468-B99E-428C-953E-543AE21ABEF9}"/>
              </a:ext>
            </a:extLst>
          </p:cNvPr>
          <p:cNvSpPr/>
          <p:nvPr/>
        </p:nvSpPr>
        <p:spPr>
          <a:xfrm>
            <a:off x="5558429" y="2134960"/>
            <a:ext cx="5504993" cy="735441"/>
          </a:xfrm>
          <a:prstGeom prst="wedgeRectCallout">
            <a:avLst>
              <a:gd name="adj1" fmla="val 50133"/>
              <a:gd name="adj2" fmla="val 69350"/>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Non, elle n’a pas mangé du fromage. Elle a mangé de la pizza.</a:t>
            </a:r>
          </a:p>
        </p:txBody>
      </p:sp>
      <p:sp>
        <p:nvSpPr>
          <p:cNvPr id="34" name="Speech Bubble: Rectangle 33">
            <a:extLst>
              <a:ext uri="{FF2B5EF4-FFF2-40B4-BE49-F238E27FC236}">
                <a16:creationId xmlns:a16="http://schemas.microsoft.com/office/drawing/2014/main" id="{6BF39BCC-D8A8-4D05-9569-BA12E5DB88B8}"/>
              </a:ext>
            </a:extLst>
          </p:cNvPr>
          <p:cNvSpPr/>
          <p:nvPr/>
        </p:nvSpPr>
        <p:spPr>
          <a:xfrm>
            <a:off x="1831748" y="3161573"/>
            <a:ext cx="3557889" cy="695602"/>
          </a:xfrm>
          <a:prstGeom prst="wedgeRectCallout">
            <a:avLst>
              <a:gd name="adj1" fmla="val -55733"/>
              <a:gd name="adj2" fmla="val 86107"/>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Est-ce qu’elle a écouté</a:t>
            </a:r>
          </a:p>
          <a:p>
            <a:pPr algn="ctr"/>
            <a:r>
              <a:rPr lang="fr-FR" sz="2200" dirty="0"/>
              <a:t>de la musique?</a:t>
            </a:r>
          </a:p>
        </p:txBody>
      </p:sp>
      <p:sp>
        <p:nvSpPr>
          <p:cNvPr id="36" name="Speech Bubble: Rectangle 35">
            <a:extLst>
              <a:ext uri="{FF2B5EF4-FFF2-40B4-BE49-F238E27FC236}">
                <a16:creationId xmlns:a16="http://schemas.microsoft.com/office/drawing/2014/main" id="{6CBC7C55-9F94-4A9C-921A-17BC9FB34F6F}"/>
              </a:ext>
            </a:extLst>
          </p:cNvPr>
          <p:cNvSpPr/>
          <p:nvPr/>
        </p:nvSpPr>
        <p:spPr>
          <a:xfrm>
            <a:off x="5558429" y="3187973"/>
            <a:ext cx="5221866" cy="659277"/>
          </a:xfrm>
          <a:prstGeom prst="wedgeRectCallout">
            <a:avLst>
              <a:gd name="adj1" fmla="val 51949"/>
              <a:gd name="adj2" fmla="val 86322"/>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Non, elle n’a pas écouté de la musique. Elle a joué d’un instrument.</a:t>
            </a:r>
          </a:p>
        </p:txBody>
      </p:sp>
      <p:sp>
        <p:nvSpPr>
          <p:cNvPr id="38" name="Speech Bubble: Rectangle 37">
            <a:extLst>
              <a:ext uri="{FF2B5EF4-FFF2-40B4-BE49-F238E27FC236}">
                <a16:creationId xmlns:a16="http://schemas.microsoft.com/office/drawing/2014/main" id="{8B93FF15-EC30-4022-AC6C-664374B54BE9}"/>
              </a:ext>
            </a:extLst>
          </p:cNvPr>
          <p:cNvSpPr/>
          <p:nvPr/>
        </p:nvSpPr>
        <p:spPr>
          <a:xfrm>
            <a:off x="2080260" y="4189704"/>
            <a:ext cx="3309377" cy="695602"/>
          </a:xfrm>
          <a:prstGeom prst="wedgeRectCallout">
            <a:avLst>
              <a:gd name="adj1" fmla="val -71639"/>
              <a:gd name="adj2" fmla="val 60326"/>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Est-ce qu’elle a parlé avec ses amis?</a:t>
            </a:r>
          </a:p>
        </p:txBody>
      </p:sp>
      <p:sp>
        <p:nvSpPr>
          <p:cNvPr id="40" name="Speech Bubble: Rectangle 39">
            <a:extLst>
              <a:ext uri="{FF2B5EF4-FFF2-40B4-BE49-F238E27FC236}">
                <a16:creationId xmlns:a16="http://schemas.microsoft.com/office/drawing/2014/main" id="{B7A2AEDB-FD99-4B56-8200-749F84D54C25}"/>
              </a:ext>
            </a:extLst>
          </p:cNvPr>
          <p:cNvSpPr/>
          <p:nvPr/>
        </p:nvSpPr>
        <p:spPr>
          <a:xfrm>
            <a:off x="5558429" y="4164822"/>
            <a:ext cx="5080738" cy="735441"/>
          </a:xfrm>
          <a:prstGeom prst="wedgeRectCallout">
            <a:avLst>
              <a:gd name="adj1" fmla="val 48751"/>
              <a:gd name="adj2" fmla="val 79628"/>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Non, elle n’a pas parlé avec ses amis. Elle a chanté avec ses amis.</a:t>
            </a:r>
          </a:p>
        </p:txBody>
      </p:sp>
      <p:sp>
        <p:nvSpPr>
          <p:cNvPr id="42" name="Speech Bubble: Rectangle 41">
            <a:extLst>
              <a:ext uri="{FF2B5EF4-FFF2-40B4-BE49-F238E27FC236}">
                <a16:creationId xmlns:a16="http://schemas.microsoft.com/office/drawing/2014/main" id="{5D52CDC0-FF7C-41EC-915E-28FDC5C1B60B}"/>
              </a:ext>
            </a:extLst>
          </p:cNvPr>
          <p:cNvSpPr/>
          <p:nvPr/>
        </p:nvSpPr>
        <p:spPr>
          <a:xfrm>
            <a:off x="1638304" y="5217834"/>
            <a:ext cx="3751333" cy="771904"/>
          </a:xfrm>
          <a:prstGeom prst="wedgeRectCallout">
            <a:avLst>
              <a:gd name="adj1" fmla="val -56202"/>
              <a:gd name="adj2" fmla="val -24972"/>
            </a:avLst>
          </a:prstGeom>
          <a:solidFill>
            <a:srgbClr val="EE6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Est-ce qu’elle a acheté un livre?</a:t>
            </a:r>
          </a:p>
        </p:txBody>
      </p:sp>
      <p:sp>
        <p:nvSpPr>
          <p:cNvPr id="43" name="Speech Bubble: Rectangle 42">
            <a:extLst>
              <a:ext uri="{FF2B5EF4-FFF2-40B4-BE49-F238E27FC236}">
                <a16:creationId xmlns:a16="http://schemas.microsoft.com/office/drawing/2014/main" id="{B8B9DCA3-07D2-4A93-9D45-150E5A8C1DFB}"/>
              </a:ext>
            </a:extLst>
          </p:cNvPr>
          <p:cNvSpPr/>
          <p:nvPr/>
        </p:nvSpPr>
        <p:spPr>
          <a:xfrm>
            <a:off x="5558429" y="5217834"/>
            <a:ext cx="4633666" cy="535529"/>
          </a:xfrm>
          <a:prstGeom prst="wedgeRectCallout">
            <a:avLst>
              <a:gd name="adj1" fmla="val 58392"/>
              <a:gd name="adj2" fmla="val -20246"/>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200" dirty="0"/>
              <a:t>Oui, elle a acheté un livre.</a:t>
            </a:r>
          </a:p>
        </p:txBody>
      </p:sp>
    </p:spTree>
    <p:extLst>
      <p:ext uri="{BB962C8B-B14F-4D97-AF65-F5344CB8AC3E}">
        <p14:creationId xmlns:p14="http://schemas.microsoft.com/office/powerpoint/2010/main" val="166551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P spid="29" grpId="0" animBg="1"/>
      <p:bldP spid="33" grpId="0" animBg="1"/>
      <p:bldP spid="34" grpId="0" animBg="1"/>
      <p:bldP spid="36" grpId="0" animBg="1"/>
      <p:bldP spid="38" grpId="0" animBg="1"/>
      <p:bldP spid="40" grpId="0" animBg="1"/>
      <p:bldP spid="42" grpId="0" animBg="1"/>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8" name="Picture 10" descr="Potato, Vegetable, Raw, Food, Healthy, Fresh, Organic">
            <a:extLst>
              <a:ext uri="{FF2B5EF4-FFF2-40B4-BE49-F238E27FC236}">
                <a16:creationId xmlns:a16="http://schemas.microsoft.com/office/drawing/2014/main" id="{CDC144C9-51FF-4C76-B9F1-DC79C5C43C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5861" y="5075268"/>
            <a:ext cx="1931548" cy="12233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95713" y="3456864"/>
            <a:ext cx="5311036" cy="461665"/>
          </a:xfrm>
          <a:prstGeom prst="rect">
            <a:avLst/>
          </a:prstGeom>
          <a:noFill/>
        </p:spPr>
        <p:txBody>
          <a:bodyPr wrap="square" rtlCol="0">
            <a:spAutoFit/>
          </a:bodyPr>
          <a:lstStyle/>
          <a:p>
            <a:r>
              <a:rPr lang="en-GB" sz="2400" dirty="0">
                <a:solidFill>
                  <a:schemeClr val="accent5">
                    <a:lumMod val="50000"/>
                  </a:schemeClr>
                </a:solidFill>
              </a:rPr>
              <a:t>8. des </a:t>
            </a:r>
            <a:r>
              <a:rPr lang="en-GB" sz="2400" b="1" dirty="0" err="1">
                <a:solidFill>
                  <a:srgbClr val="EE6000"/>
                </a:solidFill>
              </a:rPr>
              <a:t>œu</a:t>
            </a:r>
            <a:r>
              <a:rPr lang="en-GB" sz="2400" dirty="0" err="1">
                <a:solidFill>
                  <a:schemeClr val="accent5">
                    <a:lumMod val="50000"/>
                  </a:schemeClr>
                </a:solidFill>
              </a:rPr>
              <a:t>fs</a:t>
            </a:r>
            <a:endParaRPr lang="en-GB" sz="2400" dirty="0">
              <a:solidFill>
                <a:schemeClr val="accent5">
                  <a:lumMod val="50000"/>
                </a:schemeClr>
              </a:solidFill>
            </a:endParaRP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p:cNvSpPr txBox="1"/>
          <p:nvPr/>
        </p:nvSpPr>
        <p:spPr>
          <a:xfrm>
            <a:off x="622158" y="2601271"/>
            <a:ext cx="3708549" cy="461665"/>
          </a:xfrm>
          <a:prstGeom prst="rect">
            <a:avLst/>
          </a:prstGeom>
          <a:noFill/>
        </p:spPr>
        <p:txBody>
          <a:bodyPr wrap="square" rtlCol="0">
            <a:spAutoFit/>
          </a:bodyPr>
          <a:lstStyle/>
          <a:p>
            <a:pPr algn="l"/>
            <a:r>
              <a:rPr lang="en-GB" sz="2400" dirty="0">
                <a:solidFill>
                  <a:schemeClr val="accent5">
                    <a:lumMod val="50000"/>
                  </a:schemeClr>
                </a:solidFill>
              </a:rPr>
              <a:t>6. des </a:t>
            </a:r>
            <a:r>
              <a:rPr lang="en-GB" sz="2400" dirty="0" err="1">
                <a:solidFill>
                  <a:schemeClr val="accent5">
                    <a:lumMod val="50000"/>
                  </a:schemeClr>
                </a:solidFill>
              </a:rPr>
              <a:t>champi</a:t>
            </a:r>
            <a:r>
              <a:rPr lang="en-GB" sz="2400" dirty="0">
                <a:solidFill>
                  <a:schemeClr val="accent5">
                    <a:lumMod val="50000"/>
                  </a:schemeClr>
                </a:solidFill>
              </a:rPr>
              <a:t> </a:t>
            </a:r>
            <a:r>
              <a:rPr lang="en-GB" sz="2400" b="1" dirty="0" err="1">
                <a:solidFill>
                  <a:srgbClr val="EE6000"/>
                </a:solidFill>
              </a:rPr>
              <a:t>gn</a:t>
            </a:r>
            <a:r>
              <a:rPr lang="en-GB" sz="2400" b="1" dirty="0">
                <a:solidFill>
                  <a:srgbClr val="EE6000"/>
                </a:solidFill>
              </a:rPr>
              <a:t> </a:t>
            </a:r>
            <a:r>
              <a:rPr lang="en-GB" sz="2400" dirty="0" err="1">
                <a:solidFill>
                  <a:schemeClr val="accent5">
                    <a:lumMod val="50000"/>
                  </a:schemeClr>
                </a:solidFill>
              </a:rPr>
              <a:t>ons</a:t>
            </a:r>
            <a:endParaRPr lang="en-GB" sz="2400" dirty="0">
              <a:solidFill>
                <a:schemeClr val="accent5">
                  <a:lumMod val="50000"/>
                </a:schemeClr>
              </a:solidFill>
            </a:endParaRPr>
          </a:p>
        </p:txBody>
      </p:sp>
      <p:sp>
        <p:nvSpPr>
          <p:cNvPr id="18" name="TextBox 17"/>
          <p:cNvSpPr txBox="1"/>
          <p:nvPr/>
        </p:nvSpPr>
        <p:spPr>
          <a:xfrm>
            <a:off x="599549" y="4346419"/>
            <a:ext cx="5311036" cy="461665"/>
          </a:xfrm>
          <a:prstGeom prst="rect">
            <a:avLst/>
          </a:prstGeom>
          <a:noFill/>
        </p:spPr>
        <p:txBody>
          <a:bodyPr wrap="square" rtlCol="0">
            <a:spAutoFit/>
          </a:bodyPr>
          <a:lstStyle/>
          <a:p>
            <a:pPr algn="l"/>
            <a:r>
              <a:rPr lang="en-GB" sz="2400" dirty="0">
                <a:solidFill>
                  <a:schemeClr val="accent5">
                    <a:lumMod val="50000"/>
                  </a:schemeClr>
                </a:solidFill>
              </a:rPr>
              <a:t>9. des </a:t>
            </a:r>
            <a:r>
              <a:rPr lang="en-GB" sz="2400" dirty="0" err="1">
                <a:solidFill>
                  <a:schemeClr val="accent5">
                    <a:lumMod val="50000"/>
                  </a:schemeClr>
                </a:solidFill>
              </a:rPr>
              <a:t>t</a:t>
            </a:r>
            <a:r>
              <a:rPr lang="en-GB" sz="2400" b="1" dirty="0" err="1">
                <a:solidFill>
                  <a:srgbClr val="EE6000"/>
                </a:solidFill>
              </a:rPr>
              <a:t>o</a:t>
            </a:r>
            <a:r>
              <a:rPr lang="en-GB" sz="2400" dirty="0" err="1">
                <a:solidFill>
                  <a:schemeClr val="accent5">
                    <a:lumMod val="50000"/>
                  </a:schemeClr>
                </a:solidFill>
              </a:rPr>
              <a:t>mates</a:t>
            </a:r>
            <a:r>
              <a:rPr lang="en-GB" sz="2400" dirty="0">
                <a:solidFill>
                  <a:schemeClr val="accent5">
                    <a:lumMod val="50000"/>
                  </a:schemeClr>
                </a:solidFill>
              </a:rPr>
              <a:t> </a:t>
            </a:r>
          </a:p>
        </p:txBody>
      </p:sp>
      <p:sp>
        <p:nvSpPr>
          <p:cNvPr id="22" name="TextBox 21"/>
          <p:cNvSpPr txBox="1"/>
          <p:nvPr/>
        </p:nvSpPr>
        <p:spPr>
          <a:xfrm>
            <a:off x="580094" y="5164141"/>
            <a:ext cx="5311036" cy="461665"/>
          </a:xfrm>
          <a:prstGeom prst="rect">
            <a:avLst/>
          </a:prstGeom>
          <a:noFill/>
        </p:spPr>
        <p:txBody>
          <a:bodyPr wrap="square" rtlCol="0">
            <a:spAutoFit/>
          </a:bodyPr>
          <a:lstStyle/>
          <a:p>
            <a:pPr algn="l"/>
            <a:r>
              <a:rPr lang="en-GB" sz="2400" dirty="0">
                <a:solidFill>
                  <a:schemeClr val="accent5">
                    <a:lumMod val="50000"/>
                  </a:schemeClr>
                </a:solidFill>
              </a:rPr>
              <a:t>     des p</a:t>
            </a:r>
            <a:r>
              <a:rPr lang="en-GB" sz="2400" b="1" dirty="0">
                <a:solidFill>
                  <a:srgbClr val="EE6000"/>
                </a:solidFill>
              </a:rPr>
              <a:t>o</a:t>
            </a:r>
            <a:r>
              <a:rPr lang="en-GB" sz="2400" dirty="0">
                <a:solidFill>
                  <a:schemeClr val="accent5">
                    <a:lumMod val="50000"/>
                  </a:schemeClr>
                </a:solidFill>
              </a:rPr>
              <a:t>mmes de </a:t>
            </a:r>
            <a:r>
              <a:rPr lang="en-GB" sz="2400" dirty="0" err="1">
                <a:solidFill>
                  <a:schemeClr val="accent5">
                    <a:lumMod val="50000"/>
                  </a:schemeClr>
                </a:solidFill>
              </a:rPr>
              <a:t>terre</a:t>
            </a:r>
            <a:endParaRPr lang="en-GB" sz="2400" dirty="0">
              <a:solidFill>
                <a:schemeClr val="accent5">
                  <a:lumMod val="50000"/>
                </a:schemeClr>
              </a:solidFill>
            </a:endParaRPr>
          </a:p>
        </p:txBody>
      </p:sp>
      <p:sp>
        <p:nvSpPr>
          <p:cNvPr id="16" name="Action Button: Custom 16">
            <a:hlinkClick r:id="" action="ppaction://noaction" highlightClick="1">
              <a:snd r:embed="rId4" name="6.wav"/>
            </a:hlinkClick>
            <a:extLst>
              <a:ext uri="{FF2B5EF4-FFF2-40B4-BE49-F238E27FC236}">
                <a16:creationId xmlns:a16="http://schemas.microsoft.com/office/drawing/2014/main" id="{00B3E4C1-DFF4-46C3-8013-784275E7AA6B}"/>
              </a:ext>
            </a:extLst>
          </p:cNvPr>
          <p:cNvSpPr/>
          <p:nvPr/>
        </p:nvSpPr>
        <p:spPr>
          <a:xfrm>
            <a:off x="558280" y="26207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Action Button: Custom 16">
            <a:hlinkClick r:id="" action="ppaction://noaction" highlightClick="1">
              <a:snd r:embed="rId5" name="8.wav"/>
            </a:hlinkClick>
            <a:extLst>
              <a:ext uri="{FF2B5EF4-FFF2-40B4-BE49-F238E27FC236}">
                <a16:creationId xmlns:a16="http://schemas.microsoft.com/office/drawing/2014/main" id="{00B3E4C1-DFF4-46C3-8013-784275E7AA6B}"/>
              </a:ext>
            </a:extLst>
          </p:cNvPr>
          <p:cNvSpPr/>
          <p:nvPr/>
        </p:nvSpPr>
        <p:spPr>
          <a:xfrm>
            <a:off x="562135" y="346897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Action Button: Custom 16">
            <a:hlinkClick r:id="" action="ppaction://noaction" highlightClick="1">
              <a:snd r:embed="rId6" name="9.wav"/>
            </a:hlinkClick>
            <a:extLst>
              <a:ext uri="{FF2B5EF4-FFF2-40B4-BE49-F238E27FC236}">
                <a16:creationId xmlns:a16="http://schemas.microsoft.com/office/drawing/2014/main" id="{00B3E4C1-DFF4-46C3-8013-784275E7AA6B}"/>
              </a:ext>
            </a:extLst>
          </p:cNvPr>
          <p:cNvSpPr/>
          <p:nvPr/>
        </p:nvSpPr>
        <p:spPr>
          <a:xfrm>
            <a:off x="570112" y="433117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54" name="Picture 6" descr="Egg, Broken, Cracked, Yolk, Raw, Uncooked, Shell">
            <a:extLst>
              <a:ext uri="{FF2B5EF4-FFF2-40B4-BE49-F238E27FC236}">
                <a16:creationId xmlns:a16="http://schemas.microsoft.com/office/drawing/2014/main" id="{FD9AC925-0006-4DD7-AAA2-79EEB5225CE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34100" y="3153666"/>
            <a:ext cx="1352183" cy="1766918"/>
          </a:xfrm>
          <a:prstGeom prst="rect">
            <a:avLst/>
          </a:prstGeom>
          <a:noFill/>
          <a:extLst>
            <a:ext uri="{909E8E84-426E-40DD-AFC4-6F175D3DCCD1}">
              <a14:hiddenFill xmlns:a14="http://schemas.microsoft.com/office/drawing/2010/main">
                <a:solidFill>
                  <a:srgbClr val="FFFFFF"/>
                </a:solidFill>
              </a14:hiddenFill>
            </a:ext>
          </a:extLst>
        </p:spPr>
      </p:pic>
      <p:sp>
        <p:nvSpPr>
          <p:cNvPr id="24" name="Action Button: Custom 16">
            <a:hlinkClick r:id="" action="ppaction://noaction" highlightClick="1">
              <a:snd r:embed="rId8" name="10.wav"/>
            </a:hlinkClick>
            <a:extLst>
              <a:ext uri="{FF2B5EF4-FFF2-40B4-BE49-F238E27FC236}">
                <a16:creationId xmlns:a16="http://schemas.microsoft.com/office/drawing/2014/main" id="{00B3E4C1-DFF4-46C3-8013-784275E7AA6B}"/>
              </a:ext>
            </a:extLst>
          </p:cNvPr>
          <p:cNvSpPr/>
          <p:nvPr/>
        </p:nvSpPr>
        <p:spPr>
          <a:xfrm>
            <a:off x="578088" y="5193366"/>
            <a:ext cx="387656" cy="37159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25" name="TextBox 24"/>
          <p:cNvSpPr txBox="1"/>
          <p:nvPr/>
        </p:nvSpPr>
        <p:spPr>
          <a:xfrm>
            <a:off x="7172655" y="4568225"/>
            <a:ext cx="4737266" cy="1569660"/>
          </a:xfrm>
          <a:prstGeom prst="rect">
            <a:avLst/>
          </a:prstGeom>
          <a:noFill/>
          <a:ln>
            <a:solidFill>
              <a:srgbClr val="115076"/>
            </a:solidFill>
          </a:ln>
        </p:spPr>
        <p:txBody>
          <a:bodyPr wrap="square" rtlCol="0">
            <a:spAutoFit/>
          </a:bodyPr>
          <a:lstStyle/>
          <a:p>
            <a:pPr algn="l"/>
            <a:r>
              <a:rPr lang="en-GB" sz="2400" b="1" dirty="0">
                <a:solidFill>
                  <a:schemeClr val="accent5">
                    <a:lumMod val="50000"/>
                  </a:schemeClr>
                </a:solidFill>
              </a:rPr>
              <a:t>le champignon </a:t>
            </a:r>
            <a:r>
              <a:rPr lang="en-GB" sz="2400" dirty="0">
                <a:solidFill>
                  <a:schemeClr val="accent5">
                    <a:lumMod val="50000"/>
                  </a:schemeClr>
                </a:solidFill>
              </a:rPr>
              <a:t>– mushroom</a:t>
            </a:r>
          </a:p>
          <a:p>
            <a:r>
              <a:rPr lang="en-GB" sz="2400" b="1" dirty="0" err="1">
                <a:solidFill>
                  <a:schemeClr val="accent5">
                    <a:lumMod val="50000"/>
                  </a:schemeClr>
                </a:solidFill>
              </a:rPr>
              <a:t>l’œuf</a:t>
            </a:r>
            <a:r>
              <a:rPr lang="en-GB" sz="2400" b="1" dirty="0">
                <a:solidFill>
                  <a:schemeClr val="accent5">
                    <a:lumMod val="50000"/>
                  </a:schemeClr>
                </a:solidFill>
              </a:rPr>
              <a:t> (m.) </a:t>
            </a:r>
            <a:r>
              <a:rPr lang="en-GB" sz="2400" dirty="0">
                <a:solidFill>
                  <a:schemeClr val="accent5">
                    <a:lumMod val="50000"/>
                  </a:schemeClr>
                </a:solidFill>
              </a:rPr>
              <a:t>– egg</a:t>
            </a:r>
            <a:br>
              <a:rPr lang="en-GB" sz="2400" dirty="0">
                <a:solidFill>
                  <a:schemeClr val="accent5">
                    <a:lumMod val="50000"/>
                  </a:schemeClr>
                </a:solidFill>
              </a:rPr>
            </a:br>
            <a:r>
              <a:rPr lang="en-GB" sz="2400" b="1" dirty="0">
                <a:solidFill>
                  <a:schemeClr val="accent5">
                    <a:lumMod val="50000"/>
                  </a:schemeClr>
                </a:solidFill>
              </a:rPr>
              <a:t>la </a:t>
            </a:r>
            <a:r>
              <a:rPr lang="en-GB" sz="2400" b="1" dirty="0" err="1">
                <a:solidFill>
                  <a:schemeClr val="accent5">
                    <a:lumMod val="50000"/>
                  </a:schemeClr>
                </a:solidFill>
              </a:rPr>
              <a:t>tomate</a:t>
            </a:r>
            <a:r>
              <a:rPr lang="en-GB" sz="2400" b="1" dirty="0">
                <a:solidFill>
                  <a:schemeClr val="accent5">
                    <a:lumMod val="50000"/>
                  </a:schemeClr>
                </a:solidFill>
              </a:rPr>
              <a:t> </a:t>
            </a:r>
            <a:r>
              <a:rPr lang="en-GB" sz="2400" dirty="0">
                <a:solidFill>
                  <a:schemeClr val="accent5">
                    <a:lumMod val="50000"/>
                  </a:schemeClr>
                </a:solidFill>
              </a:rPr>
              <a:t>– tomato</a:t>
            </a:r>
          </a:p>
          <a:p>
            <a:r>
              <a:rPr lang="en-GB" sz="2400" b="1" dirty="0">
                <a:solidFill>
                  <a:schemeClr val="accent5">
                    <a:lumMod val="50000"/>
                  </a:schemeClr>
                </a:solidFill>
              </a:rPr>
              <a:t>la </a:t>
            </a:r>
            <a:r>
              <a:rPr lang="en-GB" sz="2400" b="1" dirty="0" err="1">
                <a:solidFill>
                  <a:schemeClr val="accent5">
                    <a:lumMod val="50000"/>
                  </a:schemeClr>
                </a:solidFill>
              </a:rPr>
              <a:t>pomme</a:t>
            </a:r>
            <a:r>
              <a:rPr lang="en-GB" sz="2400" b="1" dirty="0">
                <a:solidFill>
                  <a:schemeClr val="accent5">
                    <a:lumMod val="50000"/>
                  </a:schemeClr>
                </a:solidFill>
              </a:rPr>
              <a:t> de </a:t>
            </a:r>
            <a:r>
              <a:rPr lang="en-GB" sz="2400" b="1" dirty="0" err="1">
                <a:solidFill>
                  <a:schemeClr val="accent5">
                    <a:lumMod val="50000"/>
                  </a:schemeClr>
                </a:solidFill>
              </a:rPr>
              <a:t>terre</a:t>
            </a:r>
            <a:r>
              <a:rPr lang="en-GB" sz="2400" b="1" dirty="0">
                <a:solidFill>
                  <a:schemeClr val="accent5">
                    <a:lumMod val="50000"/>
                  </a:schemeClr>
                </a:solidFill>
              </a:rPr>
              <a:t> </a:t>
            </a:r>
            <a:r>
              <a:rPr lang="en-GB" sz="2400" dirty="0">
                <a:solidFill>
                  <a:schemeClr val="accent5">
                    <a:lumMod val="50000"/>
                  </a:schemeClr>
                </a:solidFill>
              </a:rPr>
              <a:t>– potato</a:t>
            </a:r>
          </a:p>
        </p:txBody>
      </p:sp>
      <p:sp>
        <p:nvSpPr>
          <p:cNvPr id="26" name="TextBox 25">
            <a:extLst>
              <a:ext uri="{FF2B5EF4-FFF2-40B4-BE49-F238E27FC236}">
                <a16:creationId xmlns:a16="http://schemas.microsoft.com/office/drawing/2014/main" id="{F5AEF9DF-2FD5-1442-9E84-D31130754D83}"/>
              </a:ext>
            </a:extLst>
          </p:cNvPr>
          <p:cNvSpPr txBox="1"/>
          <p:nvPr/>
        </p:nvSpPr>
        <p:spPr>
          <a:xfrm>
            <a:off x="180000" y="1296000"/>
            <a:ext cx="11729921" cy="461665"/>
          </a:xfrm>
          <a:prstGeom prst="rect">
            <a:avLst/>
          </a:prstGeom>
          <a:noFill/>
        </p:spPr>
        <p:txBody>
          <a:bodyPr wrap="square" rtlCol="0">
            <a:spAutoFit/>
          </a:bodyPr>
          <a:lstStyle/>
          <a:p>
            <a:pPr lvl="0">
              <a:defRPr/>
            </a:pP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lundi</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prépare</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petit-déjeuner </a:t>
            </a:r>
            <a:r>
              <a:rPr kumimoji="0" lang="en-US" sz="2400" i="0" u="none" strike="noStrike" kern="1200" cap="none" spc="0" normalizeH="0" baseline="0" noProof="0" dirty="0">
                <a:ln>
                  <a:noFill/>
                </a:ln>
                <a:solidFill>
                  <a:srgbClr val="115076"/>
                </a:solidFill>
                <a:effectLst/>
                <a:uLnTx/>
                <a:uFillTx/>
                <a:latin typeface="Century Gothic" panose="020F0302020204030204"/>
                <a:ea typeface="+mn-ea"/>
                <a:cs typeface="+mn-cs"/>
              </a:rPr>
              <a:t>avec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mangent-ils</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p:txBody>
      </p:sp>
      <p:sp>
        <p:nvSpPr>
          <p:cNvPr id="27" name="Rectangle 26">
            <a:extLst>
              <a:ext uri="{FF2B5EF4-FFF2-40B4-BE49-F238E27FC236}">
                <a16:creationId xmlns:a16="http://schemas.microsoft.com/office/drawing/2014/main" id="{0D1ACBAD-52B8-47EE-86FA-771EA089C13F}"/>
              </a:ext>
            </a:extLst>
          </p:cNvPr>
          <p:cNvSpPr/>
          <p:nvPr/>
        </p:nvSpPr>
        <p:spPr>
          <a:xfrm>
            <a:off x="2831334" y="2712528"/>
            <a:ext cx="486000" cy="390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 _</a:t>
            </a:r>
          </a:p>
        </p:txBody>
      </p:sp>
      <p:sp>
        <p:nvSpPr>
          <p:cNvPr id="29" name="Rectangle 28">
            <a:extLst>
              <a:ext uri="{FF2B5EF4-FFF2-40B4-BE49-F238E27FC236}">
                <a16:creationId xmlns:a16="http://schemas.microsoft.com/office/drawing/2014/main" id="{4F988676-F6A3-45A7-B0A8-38B827848CAA}"/>
              </a:ext>
            </a:extLst>
          </p:cNvPr>
          <p:cNvSpPr/>
          <p:nvPr/>
        </p:nvSpPr>
        <p:spPr>
          <a:xfrm>
            <a:off x="1640775" y="3549996"/>
            <a:ext cx="504000" cy="390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 _</a:t>
            </a:r>
          </a:p>
        </p:txBody>
      </p:sp>
      <p:sp>
        <p:nvSpPr>
          <p:cNvPr id="30" name="Rectangle 29">
            <a:extLst>
              <a:ext uri="{FF2B5EF4-FFF2-40B4-BE49-F238E27FC236}">
                <a16:creationId xmlns:a16="http://schemas.microsoft.com/office/drawing/2014/main" id="{94BE1864-1F3C-48CF-B49C-798DFEF1C09F}"/>
              </a:ext>
            </a:extLst>
          </p:cNvPr>
          <p:cNvSpPr/>
          <p:nvPr/>
        </p:nvSpPr>
        <p:spPr>
          <a:xfrm>
            <a:off x="1725229" y="4464490"/>
            <a:ext cx="216000" cy="390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a:t>
            </a:r>
          </a:p>
        </p:txBody>
      </p:sp>
      <p:sp>
        <p:nvSpPr>
          <p:cNvPr id="31" name="Rectangle 30">
            <a:extLst>
              <a:ext uri="{FF2B5EF4-FFF2-40B4-BE49-F238E27FC236}">
                <a16:creationId xmlns:a16="http://schemas.microsoft.com/office/drawing/2014/main" id="{30AD76F0-3345-46E4-A59D-9245F6840307}"/>
              </a:ext>
            </a:extLst>
          </p:cNvPr>
          <p:cNvSpPr/>
          <p:nvPr/>
        </p:nvSpPr>
        <p:spPr>
          <a:xfrm>
            <a:off x="1898784" y="5235524"/>
            <a:ext cx="216000" cy="390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a:t>
            </a:r>
          </a:p>
        </p:txBody>
      </p:sp>
      <p:pic>
        <p:nvPicPr>
          <p:cNvPr id="2050" name="Picture 2" descr="Mushrooms, Vegetables, Food, Vegetarian, Healthy, Meal">
            <a:extLst>
              <a:ext uri="{FF2B5EF4-FFF2-40B4-BE49-F238E27FC236}">
                <a16:creationId xmlns:a16="http://schemas.microsoft.com/office/drawing/2014/main" id="{2717C234-176D-4C70-B22B-9A8BFDC1F9B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14184" y="2194410"/>
            <a:ext cx="3113822" cy="155691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background rectangle">
            <a:extLst>
              <a:ext uri="{FF2B5EF4-FFF2-40B4-BE49-F238E27FC236}">
                <a16:creationId xmlns:a16="http://schemas.microsoft.com/office/drawing/2014/main" id="{983D1A69-CCE0-4F2E-9E7D-3EDEF652412A}"/>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3" name="Title 3">
            <a:extLst>
              <a:ext uri="{FF2B5EF4-FFF2-40B4-BE49-F238E27FC236}">
                <a16:creationId xmlns:a16="http://schemas.microsoft.com/office/drawing/2014/main" id="{6D1E84B0-DFB8-4422-85A2-FD59E2134B4B}"/>
              </a:ext>
            </a:extLst>
          </p:cNvPr>
          <p:cNvSpPr>
            <a:spLocks noGrp="1"/>
          </p:cNvSpPr>
          <p:nvPr>
            <p:ph type="title"/>
          </p:nvPr>
        </p:nvSpPr>
        <p:spPr>
          <a:xfrm>
            <a:off x="0" y="296864"/>
            <a:ext cx="6096000" cy="707849"/>
          </a:xfrm>
        </p:spPr>
        <p:txBody>
          <a:bodyPr>
            <a:normAutofit/>
          </a:bodyPr>
          <a:lstStyle/>
          <a:p>
            <a:r>
              <a:rPr lang="en-GB" sz="2600" b="1" dirty="0" err="1">
                <a:solidFill>
                  <a:schemeClr val="bg1"/>
                </a:solidFill>
              </a:rPr>
              <a:t>Ils</a:t>
            </a:r>
            <a:r>
              <a:rPr lang="en-GB" sz="2600" b="1" dirty="0">
                <a:solidFill>
                  <a:schemeClr val="bg1"/>
                </a:solidFill>
              </a:rPr>
              <a:t> </a:t>
            </a:r>
            <a:r>
              <a:rPr lang="en-GB" sz="2600" b="1" dirty="0" err="1">
                <a:solidFill>
                  <a:schemeClr val="bg1"/>
                </a:solidFill>
              </a:rPr>
              <a:t>mangent</a:t>
            </a:r>
            <a:r>
              <a:rPr lang="en-GB" sz="2600" b="1" dirty="0">
                <a:solidFill>
                  <a:schemeClr val="bg1"/>
                </a:solidFill>
              </a:rPr>
              <a:t> le petit-déjeuner (2/3) </a:t>
            </a:r>
          </a:p>
        </p:txBody>
      </p:sp>
      <p:pic>
        <p:nvPicPr>
          <p:cNvPr id="3" name="Picture 2" descr="A close up of a tomato&#10;&#10;Description automatically generated">
            <a:extLst>
              <a:ext uri="{FF2B5EF4-FFF2-40B4-BE49-F238E27FC236}">
                <a16:creationId xmlns:a16="http://schemas.microsoft.com/office/drawing/2014/main" id="{0AE6DCB5-2A98-4B78-93C3-F752032838A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12682" y="3911222"/>
            <a:ext cx="919313" cy="1042268"/>
          </a:xfrm>
          <a:prstGeom prst="rect">
            <a:avLst/>
          </a:prstGeom>
        </p:spPr>
      </p:pic>
      <p:sp>
        <p:nvSpPr>
          <p:cNvPr id="5" name="Rounded Rectangular Callout 4"/>
          <p:cNvSpPr/>
          <p:nvPr/>
        </p:nvSpPr>
        <p:spPr>
          <a:xfrm>
            <a:off x="3189783" y="3225486"/>
            <a:ext cx="3029803" cy="1851554"/>
          </a:xfrm>
          <a:prstGeom prst="wedgeRoundRectCallout">
            <a:avLst>
              <a:gd name="adj1" fmla="val -64977"/>
              <a:gd name="adj2" fmla="val -26050"/>
              <a:gd name="adj3" fmla="val 16667"/>
            </a:avLst>
          </a:prstGeom>
          <a:solidFill>
            <a:srgbClr val="115076"/>
          </a:solidFill>
          <a:ln>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 ‘</a:t>
            </a:r>
            <a:r>
              <a:rPr lang="en-GB" sz="2000" b="1" dirty="0"/>
              <a:t>f</a:t>
            </a:r>
            <a:r>
              <a:rPr lang="en-GB" sz="2000" dirty="0"/>
              <a:t>’ is </a:t>
            </a:r>
            <a:r>
              <a:rPr lang="en-GB" sz="2000" b="1" dirty="0"/>
              <a:t>not</a:t>
            </a:r>
            <a:r>
              <a:rPr lang="en-GB" sz="2000" dirty="0"/>
              <a:t> pronounced in the plural form ‘</a:t>
            </a:r>
            <a:r>
              <a:rPr lang="en-GB" sz="2000" b="1" dirty="0" err="1">
                <a:solidFill>
                  <a:schemeClr val="bg1"/>
                </a:solidFill>
              </a:rPr>
              <a:t>œufs</a:t>
            </a:r>
            <a:r>
              <a:rPr lang="en-GB" sz="2000" dirty="0">
                <a:solidFill>
                  <a:schemeClr val="bg1"/>
                </a:solidFill>
              </a:rPr>
              <a:t>’, but it is pronounced in the singular form ‘</a:t>
            </a:r>
            <a:r>
              <a:rPr lang="en-GB" sz="2000" b="1" dirty="0" err="1">
                <a:solidFill>
                  <a:schemeClr val="bg1"/>
                </a:solidFill>
              </a:rPr>
              <a:t>œuf</a:t>
            </a:r>
            <a:r>
              <a:rPr lang="en-GB" sz="2000" b="1" dirty="0">
                <a:solidFill>
                  <a:schemeClr val="bg1"/>
                </a:solidFill>
              </a:rPr>
              <a:t>’</a:t>
            </a:r>
            <a:r>
              <a:rPr lang="en-GB" sz="2000" dirty="0">
                <a:solidFill>
                  <a:schemeClr val="bg1"/>
                </a:solidFill>
              </a:rPr>
              <a:t>!</a:t>
            </a:r>
          </a:p>
        </p:txBody>
      </p:sp>
    </p:spTree>
    <p:extLst>
      <p:ext uri="{BB962C8B-B14F-4D97-AF65-F5344CB8AC3E}">
        <p14:creationId xmlns:p14="http://schemas.microsoft.com/office/powerpoint/2010/main" val="285830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0"/>
                                        </p:tgtEl>
                                      </p:cBhvr>
                                    </p:animEffect>
                                    <p:set>
                                      <p:cBhvr>
                                        <p:cTn id="17" dur="1" fill="hold">
                                          <p:stCondLst>
                                            <p:cond delay="499"/>
                                          </p:stCondLst>
                                        </p:cTn>
                                        <p:tgtEl>
                                          <p:spTgt spid="3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1"/>
                                        </p:tgtEl>
                                      </p:cBhvr>
                                    </p:animEffect>
                                    <p:set>
                                      <p:cBhvr>
                                        <p:cTn id="22" dur="1" fill="hold">
                                          <p:stCondLst>
                                            <p:cond delay="499"/>
                                          </p:stCondLst>
                                        </p:cTn>
                                        <p:tgtEl>
                                          <p:spTgt spid="3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9" grpId="0" animBg="1"/>
      <p:bldP spid="30" grpId="0" animBg="1"/>
      <p:bldP spid="31"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rId3"/>
              </a:rPr>
              <a:t>Verbs (present): 1</a:t>
            </a:r>
            <a:r>
              <a:rPr lang="en-GB" sz="2000" baseline="30000" dirty="0">
                <a:solidFill>
                  <a:srgbClr val="002060"/>
                </a:solidFill>
                <a:latin typeface="Century Gothic" panose="020B0502020202020204" pitchFamily="34" charset="0"/>
                <a:cs typeface="Arial"/>
                <a:sym typeface="Arial"/>
                <a:hlinkClick r:id="rId3"/>
              </a:rPr>
              <a:t>st</a:t>
            </a:r>
            <a:r>
              <a:rPr lang="en-GB" sz="2000" dirty="0">
                <a:solidFill>
                  <a:srgbClr val="002060"/>
                </a:solidFill>
                <a:latin typeface="Century Gothic" panose="020B0502020202020204" pitchFamily="34" charset="0"/>
                <a:cs typeface="Arial"/>
                <a:sym typeface="Arial"/>
                <a:hlinkClick r:id="rId3"/>
              </a:rPr>
              <a:t> person singular/plural (Verb agreement (past))</a:t>
            </a:r>
            <a:endParaRPr lang="en-GB" sz="2000" dirty="0">
              <a:solidFill>
                <a:srgbClr val="002060"/>
              </a:solidFill>
              <a:latin typeface="Century Gothic" panose="020B0502020202020204" pitchFamily="34" charset="0"/>
              <a:cs typeface="Arial"/>
              <a:sym typeface="Arial"/>
            </a:endParaRP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rId3"/>
              </a:rPr>
              <a:t>Verbs (present): 3</a:t>
            </a:r>
            <a:r>
              <a:rPr lang="en-GB" sz="2000" baseline="30000" dirty="0">
                <a:solidFill>
                  <a:srgbClr val="002060"/>
                </a:solidFill>
                <a:latin typeface="Century Gothic" panose="020B0502020202020204" pitchFamily="34" charset="0"/>
                <a:cs typeface="Arial"/>
                <a:sym typeface="Arial"/>
                <a:hlinkClick r:id="rId3"/>
              </a:rPr>
              <a:t>rd</a:t>
            </a:r>
            <a:r>
              <a:rPr lang="en-GB" sz="2000" dirty="0">
                <a:solidFill>
                  <a:srgbClr val="002060"/>
                </a:solidFill>
                <a:latin typeface="Century Gothic" panose="020B0502020202020204" pitchFamily="34" charset="0"/>
                <a:cs typeface="Arial"/>
                <a:sym typeface="Arial"/>
                <a:hlinkClick r:id="rId3"/>
              </a:rPr>
              <a:t> person singular/plural (Verb agreement (past))</a:t>
            </a:r>
            <a:endParaRPr lang="en-GB" sz="2000" dirty="0">
              <a:solidFill>
                <a:srgbClr val="002060"/>
              </a:solidFill>
              <a:latin typeface="Century Gothic" panose="020B0502020202020204" pitchFamily="34" charset="0"/>
              <a:cs typeface="Arial"/>
              <a:sym typeface="Arial"/>
            </a:endParaRP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rId3"/>
              </a:rPr>
              <a:t>Preposition (to the): Gender (Prepositions)</a:t>
            </a:r>
            <a:endParaRPr lang="en-GB" sz="2000" dirty="0">
              <a:solidFill>
                <a:srgbClr val="002060"/>
              </a:solidFill>
              <a:latin typeface="Century Gothic" panose="020B0502020202020204" pitchFamily="34" charset="0"/>
              <a:cs typeface="Arial"/>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718888" y="2698742"/>
            <a:ext cx="6754224" cy="3606259"/>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5149" y="1527351"/>
            <a:ext cx="1248148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6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sym typeface="Arial"/>
              </a:rPr>
              <a:t>Click below to revise all new vocabulary learned since the last test! </a:t>
            </a:r>
            <a:endParaRPr kumimoji="0" lang="en-GB" sz="26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sym typeface="Arial"/>
            </a:endParaRPr>
          </a:p>
        </p:txBody>
      </p:sp>
      <p:sp>
        <p:nvSpPr>
          <p:cNvPr id="13" name="TextBox 12"/>
          <p:cNvSpPr txBox="1"/>
          <p:nvPr/>
        </p:nvSpPr>
        <p:spPr>
          <a:xfrm>
            <a:off x="175149" y="2616756"/>
            <a:ext cx="10885786"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hlinkClick r:id="rId5"/>
              </a:rPr>
              <a:t>Year 8 Term 2 test - Vocabulary Revision Mashup A</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115076"/>
              </a:solidFill>
              <a:latin typeface="Century Gothic" panose="020B0502020202020204" pitchFamily="34" charset="0"/>
              <a:cs typeface="Arial"/>
              <a:sym typeface="Arial"/>
            </a:endParaRPr>
          </a:p>
          <a:p>
            <a:pPr>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hlinkClick r:id="rId6"/>
              </a:rPr>
              <a:t>Year 8 Term 2 test - Vocabulary Revision Mashup B</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endParaRPr>
          </a:p>
          <a:p>
            <a:pPr>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hlinkClick r:id="rId7"/>
              </a:rPr>
              <a:t>Year 8 Term 2 test - Vocabulary Revision Mashup C</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115076"/>
              </a:solidFill>
              <a:latin typeface="Century Gothic" panose="020B0502020202020204" pitchFamily="34" charset="0"/>
              <a:cs typeface="Arial"/>
              <a:sym typeface="Arial"/>
            </a:endParaRPr>
          </a:p>
          <a:p>
            <a:pPr>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hlinkClick r:id="rId8"/>
              </a:rPr>
              <a:t>Year 8 Term 2 test - Vocabulary Revision Mashup D</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Arial"/>
              <a:sym typeface="Arial"/>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9"/>
          <a:stretch>
            <a:fillRect/>
          </a:stretch>
        </p:blipFill>
        <p:spPr>
          <a:xfrm>
            <a:off x="10641925" y="4800601"/>
            <a:ext cx="1300638" cy="1300638"/>
          </a:xfrm>
          <a:prstGeom prst="rect">
            <a:avLst/>
          </a:prstGeom>
        </p:spPr>
      </p:pic>
    </p:spTree>
    <p:extLst>
      <p:ext uri="{BB962C8B-B14F-4D97-AF65-F5344CB8AC3E}">
        <p14:creationId xmlns:p14="http://schemas.microsoft.com/office/powerpoint/2010/main" val="2047030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217307"/>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2.1, Week 5)</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lang="en-GB" sz="2400" b="1"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7"/>
              </a:rPr>
              <a:t>Y8 Term 1.2 Week 6</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lang="en-GB" sz="2400" dirty="0">
                <a:solidFill>
                  <a:srgbClr val="5B9BD5">
                    <a:lumMod val="50000"/>
                  </a:srgbClr>
                </a:solidFill>
                <a:latin typeface="Century Gothic" panose="020B0502020202020204" pitchFamily="34" charset="0"/>
              </a:rPr>
              <a:t>                </a:t>
            </a:r>
            <a:r>
              <a:rPr lang="en-GB" sz="2400" dirty="0">
                <a:solidFill>
                  <a:srgbClr val="5B9BD5">
                    <a:lumMod val="50000"/>
                  </a:srgbClr>
                </a:solidFill>
                <a:latin typeface="Century Gothic" panose="020B0502020202020204" pitchFamily="34" charset="0"/>
                <a:hlinkClick r:id="rId8"/>
              </a:rPr>
              <a:t>Y8 Term 1.1 Week 6</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9"/>
          <a:stretch>
            <a:fillRect/>
          </a:stretch>
        </p:blipFill>
        <p:spPr>
          <a:xfrm>
            <a:off x="10641925" y="4800601"/>
            <a:ext cx="1300638" cy="1300638"/>
          </a:xfrm>
          <a:prstGeom prst="rect">
            <a:avLst/>
          </a:prstGeom>
        </p:spPr>
      </p:pic>
      <p:pic>
        <p:nvPicPr>
          <p:cNvPr id="14" name="Picture 13">
            <a:extLst>
              <a:ext uri="{FF2B5EF4-FFF2-40B4-BE49-F238E27FC236}">
                <a16:creationId xmlns:a16="http://schemas.microsoft.com/office/drawing/2014/main" id="{176D1217-A664-4058-8E97-83F4CE001803}"/>
              </a:ext>
            </a:extLst>
          </p:cNvPr>
          <p:cNvPicPr/>
          <p:nvPr/>
        </p:nvPicPr>
        <p:blipFill>
          <a:blip r:embed="rId10" cstate="print">
            <a:extLst>
              <a:ext uri="{28A0092B-C50C-407E-A947-70E740481C1C}">
                <a14:useLocalDpi xmlns:a14="http://schemas.microsoft.com/office/drawing/2010/main" val="0"/>
              </a:ext>
            </a:extLst>
          </a:blip>
          <a:stretch>
            <a:fillRect/>
          </a:stretch>
        </p:blipFill>
        <p:spPr bwMode="auto">
          <a:xfrm>
            <a:off x="3287912" y="2559056"/>
            <a:ext cx="1249364" cy="130343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46861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729921" cy="461665"/>
          </a:xfrm>
          <a:prstGeom prst="rect">
            <a:avLst/>
          </a:prstGeom>
          <a:noFill/>
        </p:spPr>
        <p:txBody>
          <a:bodyPr wrap="square" rtlCol="0">
            <a:spAutoFit/>
          </a:bodyPr>
          <a:lstStyle/>
          <a:p>
            <a:pPr lvl="0">
              <a:defRPr/>
            </a:pP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C’est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lundi</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prépare</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petit-déjeuner </a:t>
            </a:r>
            <a:r>
              <a:rPr kumimoji="0" lang="en-US" sz="2400" i="0" u="none" strike="noStrike" kern="1200" cap="none" spc="0" normalizeH="0" baseline="0" noProof="0" dirty="0">
                <a:ln>
                  <a:noFill/>
                </a:ln>
                <a:solidFill>
                  <a:srgbClr val="115076"/>
                </a:solidFill>
                <a:effectLst/>
                <a:uLnTx/>
                <a:uFillTx/>
                <a:latin typeface="Century Gothic" panose="020F0302020204030204"/>
                <a:ea typeface="+mn-ea"/>
                <a:cs typeface="+mn-cs"/>
              </a:rPr>
              <a:t>avec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famille</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mangent-ils</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p:txBody>
      </p:sp>
      <p:sp>
        <p:nvSpPr>
          <p:cNvPr id="3" name="TextBox 2"/>
          <p:cNvSpPr txBox="1"/>
          <p:nvPr/>
        </p:nvSpPr>
        <p:spPr>
          <a:xfrm>
            <a:off x="667661" y="3261084"/>
            <a:ext cx="3470857" cy="461665"/>
          </a:xfrm>
          <a:prstGeom prst="rect">
            <a:avLst/>
          </a:prstGeom>
          <a:noFill/>
        </p:spPr>
        <p:txBody>
          <a:bodyPr wrap="square" rtlCol="0">
            <a:spAutoFit/>
          </a:bodyPr>
          <a:lstStyle/>
          <a:p>
            <a:pPr algn="l"/>
            <a:r>
              <a:rPr lang="en-GB" sz="2400" dirty="0">
                <a:solidFill>
                  <a:schemeClr val="accent5">
                    <a:lumMod val="50000"/>
                  </a:schemeClr>
                </a:solidFill>
              </a:rPr>
              <a:t>12 du   </a:t>
            </a:r>
            <a:r>
              <a:rPr lang="en-GB" sz="2400" b="1" dirty="0">
                <a:solidFill>
                  <a:srgbClr val="EE6000"/>
                </a:solidFill>
              </a:rPr>
              <a:t>th</a:t>
            </a:r>
            <a:r>
              <a:rPr lang="en-GB" sz="2400" dirty="0">
                <a:solidFill>
                  <a:schemeClr val="accent5">
                    <a:lumMod val="50000"/>
                  </a:schemeClr>
                </a:solidFill>
              </a:rPr>
              <a:t>on</a:t>
            </a:r>
          </a:p>
        </p:txBody>
      </p:sp>
      <p:sp>
        <p:nvSpPr>
          <p:cNvPr id="10" name="TextBox 9"/>
          <p:cNvSpPr txBox="1"/>
          <p:nvPr/>
        </p:nvSpPr>
        <p:spPr>
          <a:xfrm>
            <a:off x="685417" y="2414523"/>
            <a:ext cx="3287828" cy="461665"/>
          </a:xfrm>
          <a:prstGeom prst="rect">
            <a:avLst/>
          </a:prstGeom>
          <a:noFill/>
        </p:spPr>
        <p:txBody>
          <a:bodyPr wrap="square" rtlCol="0">
            <a:spAutoFit/>
          </a:bodyPr>
          <a:lstStyle/>
          <a:p>
            <a:pPr algn="l"/>
            <a:r>
              <a:rPr lang="en-GB" sz="2400" dirty="0">
                <a:solidFill>
                  <a:schemeClr val="accent5">
                    <a:lumMod val="50000"/>
                  </a:schemeClr>
                </a:solidFill>
              </a:rPr>
              <a:t>11 des </a:t>
            </a:r>
            <a:r>
              <a:rPr lang="en-GB" sz="2400" b="1" dirty="0">
                <a:solidFill>
                  <a:srgbClr val="EE6000"/>
                </a:solidFill>
              </a:rPr>
              <a:t>r</a:t>
            </a:r>
            <a:r>
              <a:rPr lang="en-GB" sz="2400" dirty="0">
                <a:solidFill>
                  <a:schemeClr val="accent5">
                    <a:lumMod val="50000"/>
                  </a:schemeClr>
                </a:solidFill>
              </a:rPr>
              <a:t>ai</a:t>
            </a:r>
            <a:r>
              <a:rPr lang="en-GB" sz="2400" b="1" dirty="0">
                <a:solidFill>
                  <a:srgbClr val="EE6000"/>
                </a:solidFill>
              </a:rPr>
              <a:t>s</a:t>
            </a:r>
            <a:r>
              <a:rPr lang="en-GB" sz="2400" dirty="0">
                <a:solidFill>
                  <a:schemeClr val="accent5">
                    <a:lumMod val="50000"/>
                  </a:schemeClr>
                </a:solidFill>
              </a:rPr>
              <a:t>ins</a:t>
            </a:r>
          </a:p>
        </p:txBody>
      </p:sp>
      <p:sp>
        <p:nvSpPr>
          <p:cNvPr id="13" name="TextBox 12"/>
          <p:cNvSpPr txBox="1"/>
          <p:nvPr/>
        </p:nvSpPr>
        <p:spPr>
          <a:xfrm>
            <a:off x="667661" y="4214320"/>
            <a:ext cx="5311036" cy="461665"/>
          </a:xfrm>
          <a:prstGeom prst="rect">
            <a:avLst/>
          </a:prstGeom>
          <a:noFill/>
        </p:spPr>
        <p:txBody>
          <a:bodyPr wrap="square" rtlCol="0">
            <a:spAutoFit/>
          </a:bodyPr>
          <a:lstStyle/>
          <a:p>
            <a:r>
              <a:rPr lang="en-GB" sz="2400" dirty="0">
                <a:solidFill>
                  <a:schemeClr val="accent5">
                    <a:lumMod val="50000"/>
                  </a:schemeClr>
                </a:solidFill>
              </a:rPr>
              <a:t>13 de </a:t>
            </a:r>
            <a:r>
              <a:rPr lang="en-GB" sz="2400" dirty="0" err="1">
                <a:solidFill>
                  <a:schemeClr val="accent5">
                    <a:lumMod val="50000"/>
                  </a:schemeClr>
                </a:solidFill>
              </a:rPr>
              <a:t>l’</a:t>
            </a:r>
            <a:r>
              <a:rPr lang="en-GB" sz="2400" b="1" dirty="0" err="1">
                <a:solidFill>
                  <a:srgbClr val="EE6000"/>
                </a:solidFill>
              </a:rPr>
              <a:t>ail</a:t>
            </a:r>
            <a:endParaRPr lang="en-GB" sz="2400" b="1" dirty="0">
              <a:solidFill>
                <a:srgbClr val="EE6000"/>
              </a:solidFill>
            </a:endParaRPr>
          </a:p>
        </p:txBody>
      </p:sp>
      <p:sp>
        <p:nvSpPr>
          <p:cNvPr id="18" name="TextBox 17"/>
          <p:cNvSpPr txBox="1"/>
          <p:nvPr/>
        </p:nvSpPr>
        <p:spPr>
          <a:xfrm>
            <a:off x="652042" y="5105818"/>
            <a:ext cx="5311036" cy="461665"/>
          </a:xfrm>
          <a:prstGeom prst="rect">
            <a:avLst/>
          </a:prstGeom>
          <a:noFill/>
        </p:spPr>
        <p:txBody>
          <a:bodyPr wrap="square" rtlCol="0">
            <a:spAutoFit/>
          </a:bodyPr>
          <a:lstStyle/>
          <a:p>
            <a:pPr algn="l"/>
            <a:r>
              <a:rPr lang="en-GB" sz="2400" dirty="0">
                <a:solidFill>
                  <a:schemeClr val="accent5">
                    <a:lumMod val="50000"/>
                  </a:schemeClr>
                </a:solidFill>
              </a:rPr>
              <a:t>14 des </a:t>
            </a:r>
            <a:r>
              <a:rPr lang="en-GB" sz="2400" dirty="0" err="1">
                <a:solidFill>
                  <a:schemeClr val="accent5">
                    <a:lumMod val="50000"/>
                  </a:schemeClr>
                </a:solidFill>
              </a:rPr>
              <a:t>nou</a:t>
            </a:r>
            <a:r>
              <a:rPr lang="en-GB" sz="2400" dirty="0">
                <a:solidFill>
                  <a:schemeClr val="accent5">
                    <a:lumMod val="50000"/>
                  </a:schemeClr>
                </a:solidFill>
              </a:rPr>
              <a:t> </a:t>
            </a:r>
            <a:r>
              <a:rPr lang="en-GB" sz="2400" b="1" dirty="0" err="1">
                <a:solidFill>
                  <a:srgbClr val="EE6000"/>
                </a:solidFill>
              </a:rPr>
              <a:t>i</a:t>
            </a:r>
            <a:r>
              <a:rPr lang="en-GB" sz="2400" b="1" dirty="0">
                <a:solidFill>
                  <a:srgbClr val="EE6000"/>
                </a:solidFill>
              </a:rPr>
              <a:t> l </a:t>
            </a:r>
            <a:r>
              <a:rPr lang="en-GB" sz="2400" b="1" dirty="0" err="1">
                <a:solidFill>
                  <a:srgbClr val="EE6000"/>
                </a:solidFill>
              </a:rPr>
              <a:t>l</a:t>
            </a:r>
            <a:r>
              <a:rPr lang="en-GB" sz="2400" b="1" dirty="0">
                <a:solidFill>
                  <a:srgbClr val="EE6000"/>
                </a:solidFill>
              </a:rPr>
              <a:t> e </a:t>
            </a:r>
            <a:r>
              <a:rPr lang="en-GB" sz="2400" dirty="0">
                <a:solidFill>
                  <a:schemeClr val="accent5">
                    <a:lumMod val="50000"/>
                  </a:schemeClr>
                </a:solidFill>
              </a:rPr>
              <a:t>s</a:t>
            </a:r>
          </a:p>
        </p:txBody>
      </p:sp>
      <p:sp>
        <p:nvSpPr>
          <p:cNvPr id="16" name="Action Button: Custom 16">
            <a:hlinkClick r:id="" action="ppaction://noaction" highlightClick="1">
              <a:snd r:embed="rId3" name="11.wav"/>
            </a:hlinkClick>
            <a:extLst>
              <a:ext uri="{FF2B5EF4-FFF2-40B4-BE49-F238E27FC236}">
                <a16:creationId xmlns:a16="http://schemas.microsoft.com/office/drawing/2014/main" id="{00B3E4C1-DFF4-46C3-8013-784275E7AA6B}"/>
              </a:ext>
            </a:extLst>
          </p:cNvPr>
          <p:cNvSpPr/>
          <p:nvPr/>
        </p:nvSpPr>
        <p:spPr>
          <a:xfrm>
            <a:off x="685417" y="24085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17" name="Action Button: Custom 16">
            <a:hlinkClick r:id="" action="ppaction://noaction" highlightClick="1">
              <a:snd r:embed="rId4" name="12.wav"/>
            </a:hlinkClick>
            <a:extLst>
              <a:ext uri="{FF2B5EF4-FFF2-40B4-BE49-F238E27FC236}">
                <a16:creationId xmlns:a16="http://schemas.microsoft.com/office/drawing/2014/main" id="{00B3E4C1-DFF4-46C3-8013-784275E7AA6B}"/>
              </a:ext>
            </a:extLst>
          </p:cNvPr>
          <p:cNvSpPr/>
          <p:nvPr/>
        </p:nvSpPr>
        <p:spPr>
          <a:xfrm>
            <a:off x="685417" y="330309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20" name="Action Button: Custom 16">
            <a:hlinkClick r:id="" action="ppaction://noaction" highlightClick="1">
              <a:snd r:embed="rId5" name="13.wav"/>
            </a:hlinkClick>
            <a:extLst>
              <a:ext uri="{FF2B5EF4-FFF2-40B4-BE49-F238E27FC236}">
                <a16:creationId xmlns:a16="http://schemas.microsoft.com/office/drawing/2014/main" id="{00B3E4C1-DFF4-46C3-8013-784275E7AA6B}"/>
              </a:ext>
            </a:extLst>
          </p:cNvPr>
          <p:cNvSpPr/>
          <p:nvPr/>
        </p:nvSpPr>
        <p:spPr>
          <a:xfrm>
            <a:off x="685417" y="419761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21" name="Action Button: Custom 16">
            <a:hlinkClick r:id="" action="ppaction://noaction" highlightClick="1">
              <a:snd r:embed="rId6" name="14.wav"/>
            </a:hlinkClick>
            <a:extLst>
              <a:ext uri="{FF2B5EF4-FFF2-40B4-BE49-F238E27FC236}">
                <a16:creationId xmlns:a16="http://schemas.microsoft.com/office/drawing/2014/main" id="{00B3E4C1-DFF4-46C3-8013-784275E7AA6B}"/>
              </a:ext>
            </a:extLst>
          </p:cNvPr>
          <p:cNvSpPr/>
          <p:nvPr/>
        </p:nvSpPr>
        <p:spPr>
          <a:xfrm>
            <a:off x="685417" y="509213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13</a:t>
            </a:r>
          </a:p>
        </p:txBody>
      </p:sp>
      <p:sp>
        <p:nvSpPr>
          <p:cNvPr id="25" name="TextBox 24"/>
          <p:cNvSpPr txBox="1"/>
          <p:nvPr/>
        </p:nvSpPr>
        <p:spPr>
          <a:xfrm>
            <a:off x="7172655" y="4599654"/>
            <a:ext cx="4737266" cy="1569660"/>
          </a:xfrm>
          <a:prstGeom prst="rect">
            <a:avLst/>
          </a:prstGeom>
          <a:noFill/>
          <a:ln>
            <a:solidFill>
              <a:srgbClr val="115076"/>
            </a:solidFill>
          </a:ln>
        </p:spPr>
        <p:txBody>
          <a:bodyPr wrap="square" rtlCol="0">
            <a:spAutoFit/>
          </a:bodyPr>
          <a:lstStyle/>
          <a:p>
            <a:pPr algn="l"/>
            <a:r>
              <a:rPr lang="en-GB" sz="2400" b="1" dirty="0">
                <a:solidFill>
                  <a:schemeClr val="accent5">
                    <a:lumMod val="50000"/>
                  </a:schemeClr>
                </a:solidFill>
              </a:rPr>
              <a:t>le raisin </a:t>
            </a:r>
            <a:r>
              <a:rPr lang="en-GB" sz="2400" dirty="0">
                <a:solidFill>
                  <a:schemeClr val="accent5">
                    <a:lumMod val="50000"/>
                  </a:schemeClr>
                </a:solidFill>
              </a:rPr>
              <a:t>– grape</a:t>
            </a:r>
          </a:p>
          <a:p>
            <a:pPr algn="l"/>
            <a:r>
              <a:rPr lang="en-GB" sz="2400" b="1" dirty="0">
                <a:solidFill>
                  <a:schemeClr val="accent5">
                    <a:lumMod val="50000"/>
                  </a:schemeClr>
                </a:solidFill>
              </a:rPr>
              <a:t>le thon </a:t>
            </a:r>
            <a:r>
              <a:rPr lang="en-GB" sz="2400" dirty="0">
                <a:solidFill>
                  <a:schemeClr val="accent5">
                    <a:lumMod val="50000"/>
                  </a:schemeClr>
                </a:solidFill>
              </a:rPr>
              <a:t>– tuna</a:t>
            </a:r>
          </a:p>
          <a:p>
            <a:r>
              <a:rPr lang="en-GB" sz="2400" b="1" dirty="0" err="1">
                <a:solidFill>
                  <a:schemeClr val="accent5">
                    <a:lumMod val="50000"/>
                  </a:schemeClr>
                </a:solidFill>
              </a:rPr>
              <a:t>l’ail</a:t>
            </a:r>
            <a:r>
              <a:rPr lang="en-GB" sz="2400" b="1" dirty="0">
                <a:solidFill>
                  <a:schemeClr val="accent5">
                    <a:lumMod val="50000"/>
                  </a:schemeClr>
                </a:solidFill>
              </a:rPr>
              <a:t> </a:t>
            </a:r>
            <a:r>
              <a:rPr lang="en-GB" sz="2400" dirty="0">
                <a:solidFill>
                  <a:schemeClr val="accent5">
                    <a:lumMod val="50000"/>
                  </a:schemeClr>
                </a:solidFill>
              </a:rPr>
              <a:t>(m.) – garlic</a:t>
            </a:r>
          </a:p>
          <a:p>
            <a:r>
              <a:rPr lang="en-GB" sz="2400" b="1" dirty="0">
                <a:solidFill>
                  <a:schemeClr val="accent5">
                    <a:lumMod val="50000"/>
                  </a:schemeClr>
                </a:solidFill>
              </a:rPr>
              <a:t>la </a:t>
            </a:r>
            <a:r>
              <a:rPr lang="en-GB" sz="2400" b="1" dirty="0" err="1">
                <a:solidFill>
                  <a:schemeClr val="accent5">
                    <a:lumMod val="50000"/>
                  </a:schemeClr>
                </a:solidFill>
              </a:rPr>
              <a:t>nouille</a:t>
            </a:r>
            <a:r>
              <a:rPr lang="en-GB" sz="2400" b="1" dirty="0">
                <a:solidFill>
                  <a:schemeClr val="accent5">
                    <a:lumMod val="50000"/>
                  </a:schemeClr>
                </a:solidFill>
              </a:rPr>
              <a:t> </a:t>
            </a:r>
            <a:r>
              <a:rPr lang="en-GB" sz="2400" dirty="0">
                <a:solidFill>
                  <a:schemeClr val="accent5">
                    <a:lumMod val="50000"/>
                  </a:schemeClr>
                </a:solidFill>
              </a:rPr>
              <a:t>– noodle</a:t>
            </a:r>
          </a:p>
        </p:txBody>
      </p:sp>
      <p:sp>
        <p:nvSpPr>
          <p:cNvPr id="26" name="Rectangle 25">
            <a:extLst>
              <a:ext uri="{FF2B5EF4-FFF2-40B4-BE49-F238E27FC236}">
                <a16:creationId xmlns:a16="http://schemas.microsoft.com/office/drawing/2014/main" id="{161BDDE5-BEDA-4561-AADF-586BC65C4AB5}"/>
              </a:ext>
            </a:extLst>
          </p:cNvPr>
          <p:cNvSpPr/>
          <p:nvPr/>
        </p:nvSpPr>
        <p:spPr>
          <a:xfrm>
            <a:off x="2175403" y="2516014"/>
            <a:ext cx="131112" cy="390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a:t>
            </a:r>
          </a:p>
        </p:txBody>
      </p:sp>
      <p:sp>
        <p:nvSpPr>
          <p:cNvPr id="27" name="Rectangle 26">
            <a:extLst>
              <a:ext uri="{FF2B5EF4-FFF2-40B4-BE49-F238E27FC236}">
                <a16:creationId xmlns:a16="http://schemas.microsoft.com/office/drawing/2014/main" id="{B6983310-65CE-4CF4-BBF7-5FE6ABD81F4D}"/>
              </a:ext>
            </a:extLst>
          </p:cNvPr>
          <p:cNvSpPr/>
          <p:nvPr/>
        </p:nvSpPr>
        <p:spPr>
          <a:xfrm>
            <a:off x="1619346" y="3359174"/>
            <a:ext cx="486000" cy="390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 _</a:t>
            </a:r>
          </a:p>
        </p:txBody>
      </p:sp>
      <p:sp>
        <p:nvSpPr>
          <p:cNvPr id="28" name="Rectangle 27">
            <a:extLst>
              <a:ext uri="{FF2B5EF4-FFF2-40B4-BE49-F238E27FC236}">
                <a16:creationId xmlns:a16="http://schemas.microsoft.com/office/drawing/2014/main" id="{B2E46E80-676A-4B5D-92D7-2AEF29FCB902}"/>
              </a:ext>
            </a:extLst>
          </p:cNvPr>
          <p:cNvSpPr/>
          <p:nvPr/>
        </p:nvSpPr>
        <p:spPr>
          <a:xfrm>
            <a:off x="1832751" y="4218342"/>
            <a:ext cx="699085" cy="5142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 _ _</a:t>
            </a:r>
          </a:p>
        </p:txBody>
      </p:sp>
      <p:sp>
        <p:nvSpPr>
          <p:cNvPr id="29" name="Rectangle 28">
            <a:extLst>
              <a:ext uri="{FF2B5EF4-FFF2-40B4-BE49-F238E27FC236}">
                <a16:creationId xmlns:a16="http://schemas.microsoft.com/office/drawing/2014/main" id="{A3C996AA-8A37-4DB8-8274-3374C28F358C}"/>
              </a:ext>
            </a:extLst>
          </p:cNvPr>
          <p:cNvSpPr/>
          <p:nvPr/>
        </p:nvSpPr>
        <p:spPr>
          <a:xfrm>
            <a:off x="2334838" y="5191840"/>
            <a:ext cx="846000" cy="390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 _ _ _</a:t>
            </a:r>
          </a:p>
        </p:txBody>
      </p:sp>
      <p:pic>
        <p:nvPicPr>
          <p:cNvPr id="17410" name="Picture 2" descr="Grapes, Fruit, Food, Wine, Plant, Vine, Leaves, Organic">
            <a:extLst>
              <a:ext uri="{FF2B5EF4-FFF2-40B4-BE49-F238E27FC236}">
                <a16:creationId xmlns:a16="http://schemas.microsoft.com/office/drawing/2014/main" id="{70EBC808-E939-4E8C-B37F-10ECE862D2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11943" y="2275799"/>
            <a:ext cx="1436196" cy="1430237"/>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Tuna, Yellow Fin Tuna, Fish, Ocean, Sea, Fishing">
            <a:extLst>
              <a:ext uri="{FF2B5EF4-FFF2-40B4-BE49-F238E27FC236}">
                <a16:creationId xmlns:a16="http://schemas.microsoft.com/office/drawing/2014/main" id="{12AB866A-3109-4086-BFA3-E2D72076B35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25758" y="2475054"/>
            <a:ext cx="3098368" cy="1549184"/>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Garlic, Bulb, Cloves, Garlic Bulb, Garlic Head">
            <a:extLst>
              <a:ext uri="{FF2B5EF4-FFF2-40B4-BE49-F238E27FC236}">
                <a16:creationId xmlns:a16="http://schemas.microsoft.com/office/drawing/2014/main" id="{E8468ED6-4594-4654-B0F9-3A57A5A55B9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50785" y="2922376"/>
            <a:ext cx="1436196" cy="1220851"/>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Ramen, Noodle, Noodles, Noodles Logo, Ramen Vector">
            <a:extLst>
              <a:ext uri="{FF2B5EF4-FFF2-40B4-BE49-F238E27FC236}">
                <a16:creationId xmlns:a16="http://schemas.microsoft.com/office/drawing/2014/main" id="{B8E5FD34-558E-49C7-B850-407E84F635E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02684" y="4427998"/>
            <a:ext cx="1509338" cy="141316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background rectangle">
            <a:extLst>
              <a:ext uri="{FF2B5EF4-FFF2-40B4-BE49-F238E27FC236}">
                <a16:creationId xmlns:a16="http://schemas.microsoft.com/office/drawing/2014/main" id="{86CF7C7E-4AD3-4EBD-8952-0E6B1F4B3D3B}"/>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1" name="Title 3">
            <a:extLst>
              <a:ext uri="{FF2B5EF4-FFF2-40B4-BE49-F238E27FC236}">
                <a16:creationId xmlns:a16="http://schemas.microsoft.com/office/drawing/2014/main" id="{20FF735D-A46A-4A72-BDF8-3E7DBCDC99A3}"/>
              </a:ext>
            </a:extLst>
          </p:cNvPr>
          <p:cNvSpPr>
            <a:spLocks noGrp="1"/>
          </p:cNvSpPr>
          <p:nvPr>
            <p:ph type="title"/>
          </p:nvPr>
        </p:nvSpPr>
        <p:spPr>
          <a:xfrm>
            <a:off x="0" y="296864"/>
            <a:ext cx="6096000" cy="707849"/>
          </a:xfrm>
        </p:spPr>
        <p:txBody>
          <a:bodyPr>
            <a:normAutofit/>
          </a:bodyPr>
          <a:lstStyle/>
          <a:p>
            <a:r>
              <a:rPr lang="en-GB" sz="2600" b="1" dirty="0" err="1">
                <a:solidFill>
                  <a:schemeClr val="bg1"/>
                </a:solidFill>
              </a:rPr>
              <a:t>Ils</a:t>
            </a:r>
            <a:r>
              <a:rPr lang="en-GB" sz="2600" b="1" dirty="0">
                <a:solidFill>
                  <a:schemeClr val="bg1"/>
                </a:solidFill>
              </a:rPr>
              <a:t> </a:t>
            </a:r>
            <a:r>
              <a:rPr lang="en-GB" sz="2600" b="1" dirty="0" err="1">
                <a:solidFill>
                  <a:schemeClr val="bg1"/>
                </a:solidFill>
              </a:rPr>
              <a:t>mangent</a:t>
            </a:r>
            <a:r>
              <a:rPr lang="en-GB" sz="2600" b="1" dirty="0">
                <a:solidFill>
                  <a:schemeClr val="bg1"/>
                </a:solidFill>
              </a:rPr>
              <a:t> le petit-déjeuner (3/3) </a:t>
            </a:r>
          </a:p>
        </p:txBody>
      </p:sp>
      <p:sp>
        <p:nvSpPr>
          <p:cNvPr id="32" name="Rectangle 31">
            <a:extLst>
              <a:ext uri="{FF2B5EF4-FFF2-40B4-BE49-F238E27FC236}">
                <a16:creationId xmlns:a16="http://schemas.microsoft.com/office/drawing/2014/main" id="{5F248499-39EA-4F05-8000-FF7891853B35}"/>
              </a:ext>
            </a:extLst>
          </p:cNvPr>
          <p:cNvSpPr/>
          <p:nvPr/>
        </p:nvSpPr>
        <p:spPr>
          <a:xfrm>
            <a:off x="1718784" y="2516014"/>
            <a:ext cx="177714" cy="3902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pPr algn="ctr"/>
            <a:r>
              <a:rPr lang="fr-FR" dirty="0">
                <a:solidFill>
                  <a:srgbClr val="115076"/>
                </a:solidFill>
              </a:rPr>
              <a:t>_</a:t>
            </a:r>
          </a:p>
        </p:txBody>
      </p:sp>
    </p:spTree>
    <p:extLst>
      <p:ext uri="{BB962C8B-B14F-4D97-AF65-F5344CB8AC3E}">
        <p14:creationId xmlns:p14="http://schemas.microsoft.com/office/powerpoint/2010/main" val="17566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7"/>
                                        </p:tgtEl>
                                      </p:cBhvr>
                                    </p:animEffect>
                                    <p:set>
                                      <p:cBhvr>
                                        <p:cTn id="15" dur="1" fill="hold">
                                          <p:stCondLst>
                                            <p:cond delay="499"/>
                                          </p:stCondLst>
                                        </p:cTn>
                                        <p:tgtEl>
                                          <p:spTgt spid="2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28"/>
                                        </p:tgtEl>
                                      </p:cBhvr>
                                    </p:animEffect>
                                    <p:set>
                                      <p:cBhvr>
                                        <p:cTn id="20" dur="1" fill="hold">
                                          <p:stCondLst>
                                            <p:cond delay="499"/>
                                          </p:stCondLst>
                                        </p:cTn>
                                        <p:tgtEl>
                                          <p:spTgt spid="2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09182"/>
            <a:ext cx="6457246" cy="867128"/>
          </a:xfrm>
          <a:prstGeom prst="rect">
            <a:avLst/>
          </a:prstGeom>
        </p:spPr>
      </p:pic>
      <p:sp>
        <p:nvSpPr>
          <p:cNvPr id="4" name="Title 3"/>
          <p:cNvSpPr>
            <a:spLocks noGrp="1"/>
          </p:cNvSpPr>
          <p:nvPr>
            <p:ph type="title"/>
          </p:nvPr>
        </p:nvSpPr>
        <p:spPr>
          <a:xfrm>
            <a:off x="31071" y="219531"/>
            <a:ext cx="6087649" cy="707849"/>
          </a:xfrm>
        </p:spPr>
        <p:txBody>
          <a:bodyPr>
            <a:normAutofit/>
          </a:bodyPr>
          <a:lstStyle/>
          <a:p>
            <a:r>
              <a:rPr lang="fr-FR" sz="2800" b="1" dirty="0">
                <a:solidFill>
                  <a:schemeClr val="bg1"/>
                </a:solidFill>
              </a:rPr>
              <a:t>Léa fait son sac* pour l’école</a:t>
            </a:r>
            <a:endParaRPr lang="en-GB" sz="2800" b="1" dirty="0">
              <a:solidFill>
                <a:schemeClr val="bg1"/>
              </a:solidFill>
            </a:endParaRPr>
          </a:p>
        </p:txBody>
      </p:sp>
      <p:sp>
        <p:nvSpPr>
          <p:cNvPr id="2" name="TextBox 1">
            <a:extLst>
              <a:ext uri="{FF2B5EF4-FFF2-40B4-BE49-F238E27FC236}">
                <a16:creationId xmlns:a16="http://schemas.microsoft.com/office/drawing/2014/main" id="{7B69A640-5634-4889-BA77-C53CF8F6E67B}"/>
              </a:ext>
            </a:extLst>
          </p:cNvPr>
          <p:cNvSpPr txBox="1"/>
          <p:nvPr/>
        </p:nvSpPr>
        <p:spPr>
          <a:xfrm>
            <a:off x="35622" y="2404682"/>
            <a:ext cx="702675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1.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Quels</a:t>
            </a:r>
            <a:r>
              <a:rPr kumimoji="0" lang="en-US" sz="24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lang="en-US" sz="2400" dirty="0">
                <a:solidFill>
                  <a:schemeClr val="accent1">
                    <a:lumMod val="50000"/>
                  </a:schemeClr>
                </a:solidFill>
                <a:latin typeface="Century Gothic" panose="020F0302020204030204"/>
              </a:rPr>
              <a:t>chose</a:t>
            </a:r>
            <a:r>
              <a:rPr kumimoji="0" lang="en-US" sz="24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s/</a:t>
            </a:r>
            <a:r>
              <a:rPr lang="en-US" sz="2400" dirty="0" err="1">
                <a:solidFill>
                  <a:schemeClr val="accent1">
                    <a:lumMod val="50000"/>
                  </a:schemeClr>
                </a:solidFill>
              </a:rPr>
              <a:t>vêtements</a:t>
            </a:r>
            <a:r>
              <a:rPr kumimoji="0" lang="en-US" sz="24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r>
              <a:rPr kumimoji="0" lang="en-US" sz="2400" b="0" i="0" u="none" strike="noStrike" kern="1200" cap="none" spc="0" normalizeH="0" noProof="0" dirty="0" err="1">
                <a:ln>
                  <a:noFill/>
                </a:ln>
                <a:solidFill>
                  <a:schemeClr val="accent1">
                    <a:lumMod val="50000"/>
                  </a:schemeClr>
                </a:solidFill>
                <a:effectLst/>
                <a:uLnTx/>
                <a:uFillTx/>
                <a:latin typeface="Century Gothic" panose="020F0302020204030204"/>
                <a:ea typeface="+mn-ea"/>
                <a:cs typeface="+mn-cs"/>
              </a:rPr>
              <a:t>emportes-tu</a:t>
            </a:r>
            <a:r>
              <a:rPr kumimoji="0" lang="en-US" sz="24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 ?</a:t>
            </a:r>
          </a:p>
          <a:p>
            <a:pPr lvl="0">
              <a:defRPr/>
            </a:pPr>
            <a:r>
              <a:rPr lang="en-US" sz="2400" baseline="0" dirty="0">
                <a:solidFill>
                  <a:schemeClr val="accent1">
                    <a:lumMod val="50000"/>
                  </a:schemeClr>
                </a:solidFill>
                <a:latin typeface="Century Gothic" panose="020F0302020204030204"/>
              </a:rPr>
              <a:t>	- </a:t>
            </a:r>
            <a:r>
              <a:rPr lang="en-US" sz="2400" baseline="0" dirty="0" err="1">
                <a:solidFill>
                  <a:schemeClr val="accent1">
                    <a:lumMod val="50000"/>
                  </a:schemeClr>
                </a:solidFill>
                <a:latin typeface="Century Gothic" panose="020F0302020204030204"/>
              </a:rPr>
              <a:t>J’emporte</a:t>
            </a:r>
            <a:r>
              <a:rPr lang="en-US" sz="2400" dirty="0">
                <a:solidFill>
                  <a:schemeClr val="accent1">
                    <a:lumMod val="50000"/>
                  </a:schemeClr>
                </a:solidFill>
                <a:latin typeface="Century Gothic" panose="020F0302020204030204"/>
              </a:rPr>
              <a:t> </a:t>
            </a:r>
            <a:r>
              <a:rPr lang="en-US" sz="2400" dirty="0" err="1">
                <a:solidFill>
                  <a:schemeClr val="accent1">
                    <a:lumMod val="50000"/>
                  </a:schemeClr>
                </a:solidFill>
                <a:latin typeface="Century Gothic" panose="020F0302020204030204"/>
              </a:rPr>
              <a:t>cet</a:t>
            </a:r>
            <a:r>
              <a:rPr lang="en-US" sz="2400" dirty="0">
                <a:solidFill>
                  <a:schemeClr val="accent1">
                    <a:lumMod val="50000"/>
                  </a:schemeClr>
                </a:solidFill>
                <a:latin typeface="Century Gothic" panose="020F0302020204030204"/>
              </a:rPr>
              <a:t> </a:t>
            </a:r>
            <a:r>
              <a:rPr lang="en-US" sz="2400" dirty="0" err="1">
                <a:solidFill>
                  <a:schemeClr val="accent1">
                    <a:lumMod val="50000"/>
                  </a:schemeClr>
                </a:solidFill>
              </a:rPr>
              <a:t>uniforme</a:t>
            </a:r>
            <a:r>
              <a:rPr lang="en-US" sz="2400" dirty="0">
                <a:solidFill>
                  <a:schemeClr val="accent1">
                    <a:lumMod val="50000"/>
                  </a:schemeClr>
                </a:solidFill>
              </a:rPr>
              <a:t>/chemise.</a:t>
            </a:r>
          </a:p>
          <a:p>
            <a:pPr lvl="0">
              <a:defRPr/>
            </a:pPr>
            <a:endParaRPr lang="en-US" sz="2400" dirty="0">
              <a:solidFill>
                <a:schemeClr val="accent1">
                  <a:lumMod val="50000"/>
                </a:schemeClr>
              </a:solidFill>
            </a:endParaRPr>
          </a:p>
          <a:p>
            <a:pPr lvl="0">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2. Et </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quelles</a:t>
            </a:r>
            <a:r>
              <a:rPr lang="en-US" sz="2400" dirty="0">
                <a:solidFill>
                  <a:schemeClr val="accent1">
                    <a:lumMod val="50000"/>
                  </a:schemeClr>
                </a:solidFill>
              </a:rPr>
              <a:t> devoirs/</a:t>
            </a:r>
            <a:r>
              <a:rPr lang="en-US" sz="2400" dirty="0">
                <a:solidFill>
                  <a:schemeClr val="accent1">
                    <a:lumMod val="50000"/>
                  </a:schemeClr>
                </a:solidFill>
                <a:latin typeface="Century Gothic" panose="020F0302020204030204"/>
              </a:rPr>
              <a:t>chose</a:t>
            </a: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s </a:t>
            </a:r>
            <a:r>
              <a:rPr kumimoji="0" lang="en-US" sz="2400" b="0" i="0" u="none" strike="noStrike" kern="1200" cap="none" spc="0" normalizeH="0" noProof="0" dirty="0">
                <a:ln>
                  <a:noFill/>
                </a:ln>
                <a:solidFill>
                  <a:schemeClr val="accent1">
                    <a:lumMod val="50000"/>
                  </a:schemeClr>
                </a:solidFill>
                <a:effectLst/>
                <a:uLnTx/>
                <a:uFillTx/>
                <a:latin typeface="Century Gothic" panose="020F0302020204030204"/>
                <a:ea typeface="+mn-ea"/>
                <a:cs typeface="+mn-cs"/>
              </a:rPr>
              <a:t>?</a:t>
            </a:r>
          </a:p>
          <a:p>
            <a:pPr lvl="0">
              <a:defRPr/>
            </a:pPr>
            <a:r>
              <a:rPr lang="en-US" sz="2400" baseline="0" dirty="0">
                <a:solidFill>
                  <a:schemeClr val="accent1">
                    <a:lumMod val="50000"/>
                  </a:schemeClr>
                </a:solidFill>
                <a:latin typeface="Century Gothic" panose="020F0302020204030204"/>
              </a:rPr>
              <a:t>	- </a:t>
            </a:r>
            <a:r>
              <a:rPr lang="en-US" sz="2400" baseline="0" dirty="0" err="1">
                <a:solidFill>
                  <a:schemeClr val="accent1">
                    <a:lumMod val="50000"/>
                  </a:schemeClr>
                </a:solidFill>
                <a:latin typeface="Century Gothic" panose="020F0302020204030204"/>
              </a:rPr>
              <a:t>J’emporte</a:t>
            </a:r>
            <a:r>
              <a:rPr lang="en-US" sz="2400" dirty="0">
                <a:solidFill>
                  <a:schemeClr val="accent1">
                    <a:lumMod val="50000"/>
                  </a:schemeClr>
                </a:solidFill>
                <a:latin typeface="Century Gothic" panose="020F0302020204030204"/>
              </a:rPr>
              <a:t> </a:t>
            </a:r>
            <a:r>
              <a:rPr lang="en-US" sz="2400" dirty="0" err="1">
                <a:solidFill>
                  <a:schemeClr val="accent1">
                    <a:lumMod val="50000"/>
                  </a:schemeClr>
                </a:solidFill>
                <a:latin typeface="Century Gothic" panose="020F0302020204030204"/>
              </a:rPr>
              <a:t>ce</a:t>
            </a:r>
            <a:r>
              <a:rPr lang="en-US" sz="2400" dirty="0">
                <a:solidFill>
                  <a:schemeClr val="accent1">
                    <a:lumMod val="50000"/>
                  </a:schemeClr>
                </a:solidFill>
                <a:latin typeface="Century Gothic" panose="020F0302020204030204"/>
              </a:rPr>
              <a:t> </a:t>
            </a:r>
            <a:r>
              <a:rPr lang="en-US" sz="2400" dirty="0" err="1">
                <a:solidFill>
                  <a:schemeClr val="accent1">
                    <a:lumMod val="50000"/>
                  </a:schemeClr>
                </a:solidFill>
                <a:latin typeface="Century Gothic" panose="020F0302020204030204"/>
              </a:rPr>
              <a:t>exercice</a:t>
            </a:r>
            <a:r>
              <a:rPr lang="en-US" sz="2400" dirty="0">
                <a:solidFill>
                  <a:schemeClr val="accent1">
                    <a:lumMod val="50000"/>
                  </a:schemeClr>
                </a:solidFill>
              </a:rPr>
              <a:t>/</a:t>
            </a:r>
            <a:r>
              <a:rPr lang="en-GB" sz="2400" dirty="0" err="1">
                <a:solidFill>
                  <a:schemeClr val="accent1">
                    <a:lumMod val="50000"/>
                  </a:schemeClr>
                </a:solidFill>
              </a:rPr>
              <a:t>modèle</a:t>
            </a:r>
            <a:r>
              <a:rPr lang="en-US" sz="2400" dirty="0">
                <a:solidFill>
                  <a:schemeClr val="accent1">
                    <a:lumMod val="50000"/>
                  </a:schemeClr>
                </a:solidFill>
              </a:rPr>
              <a:t>.</a:t>
            </a:r>
          </a:p>
        </p:txBody>
      </p:sp>
      <p:sp>
        <p:nvSpPr>
          <p:cNvPr id="6" name="Rounded Rectangle 46">
            <a:extLst>
              <a:ext uri="{FF2B5EF4-FFF2-40B4-BE49-F238E27FC236}">
                <a16:creationId xmlns:a16="http://schemas.microsoft.com/office/drawing/2014/main" id="{37052509-033C-4378-BB3B-A72C92369593}"/>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7" name="TextBox 6"/>
          <p:cNvSpPr txBox="1"/>
          <p:nvPr/>
        </p:nvSpPr>
        <p:spPr>
          <a:xfrm>
            <a:off x="141468" y="1178780"/>
            <a:ext cx="8515567" cy="492443"/>
          </a:xfrm>
          <a:prstGeom prst="rect">
            <a:avLst/>
          </a:prstGeom>
          <a:noFill/>
        </p:spPr>
        <p:txBody>
          <a:bodyPr wrap="square" rtlCol="0">
            <a:spAutoFit/>
          </a:bodyPr>
          <a:lstStyle/>
          <a:p>
            <a:pPr algn="l"/>
            <a:r>
              <a:rPr lang="en-GB" sz="2600" dirty="0" err="1">
                <a:solidFill>
                  <a:schemeClr val="accent1">
                    <a:lumMod val="50000"/>
                  </a:schemeClr>
                </a:solidFill>
              </a:rPr>
              <a:t>Léa</a:t>
            </a:r>
            <a:r>
              <a:rPr lang="en-GB" sz="2600" dirty="0">
                <a:solidFill>
                  <a:schemeClr val="accent1">
                    <a:lumMod val="50000"/>
                  </a:schemeClr>
                </a:solidFill>
              </a:rPr>
              <a:t> parle avec </a:t>
            </a:r>
            <a:r>
              <a:rPr lang="en-GB" sz="2600" dirty="0" err="1">
                <a:solidFill>
                  <a:schemeClr val="accent1">
                    <a:lumMod val="50000"/>
                  </a:schemeClr>
                </a:solidFill>
              </a:rPr>
              <a:t>sa</a:t>
            </a:r>
            <a:r>
              <a:rPr lang="en-GB" sz="2600" dirty="0">
                <a:solidFill>
                  <a:schemeClr val="accent1">
                    <a:lumMod val="50000"/>
                  </a:schemeClr>
                </a:solidFill>
              </a:rPr>
              <a:t> </a:t>
            </a:r>
            <a:r>
              <a:rPr lang="en-GB" sz="2600" dirty="0" err="1">
                <a:solidFill>
                  <a:schemeClr val="accent1">
                    <a:lumMod val="50000"/>
                  </a:schemeClr>
                </a:solidFill>
              </a:rPr>
              <a:t>mère</a:t>
            </a:r>
            <a:r>
              <a:rPr lang="en-GB" sz="2600" dirty="0">
                <a:solidFill>
                  <a:schemeClr val="accent1">
                    <a:lumMod val="50000"/>
                  </a:schemeClr>
                </a:solidFill>
              </a:rPr>
              <a:t>. </a:t>
            </a:r>
            <a:r>
              <a:rPr lang="en-GB" sz="2600" dirty="0" err="1">
                <a:solidFill>
                  <a:schemeClr val="accent1">
                    <a:lumMod val="50000"/>
                  </a:schemeClr>
                </a:solidFill>
              </a:rPr>
              <a:t>Elles</a:t>
            </a:r>
            <a:r>
              <a:rPr lang="en-GB" sz="2600" dirty="0">
                <a:solidFill>
                  <a:schemeClr val="accent1">
                    <a:lumMod val="50000"/>
                  </a:schemeClr>
                </a:solidFill>
              </a:rPr>
              <a:t> </a:t>
            </a:r>
            <a:r>
              <a:rPr lang="en-GB" sz="2600" dirty="0" err="1">
                <a:solidFill>
                  <a:schemeClr val="accent1">
                    <a:lumMod val="50000"/>
                  </a:schemeClr>
                </a:solidFill>
              </a:rPr>
              <a:t>parlent</a:t>
            </a:r>
            <a:r>
              <a:rPr lang="en-GB" sz="2600" dirty="0">
                <a:solidFill>
                  <a:schemeClr val="accent1">
                    <a:lumMod val="50000"/>
                  </a:schemeClr>
                </a:solidFill>
              </a:rPr>
              <a:t> de quoi ?</a:t>
            </a:r>
          </a:p>
        </p:txBody>
      </p:sp>
      <p:sp>
        <p:nvSpPr>
          <p:cNvPr id="9" name="TextBox 8"/>
          <p:cNvSpPr txBox="1"/>
          <p:nvPr/>
        </p:nvSpPr>
        <p:spPr>
          <a:xfrm>
            <a:off x="141468" y="1671223"/>
            <a:ext cx="10792067" cy="461665"/>
          </a:xfrm>
          <a:prstGeom prst="rect">
            <a:avLst/>
          </a:prstGeom>
          <a:noFill/>
        </p:spPr>
        <p:txBody>
          <a:bodyPr wrap="square" rtlCol="0">
            <a:spAutoFit/>
          </a:bodyPr>
          <a:lstStyle/>
          <a:p>
            <a:pPr algn="l"/>
            <a:r>
              <a:rPr lang="en-GB" sz="2400" dirty="0">
                <a:solidFill>
                  <a:schemeClr val="accent1">
                    <a:lumMod val="50000"/>
                  </a:schemeClr>
                </a:solidFill>
              </a:rPr>
              <a:t>Cross out the impossible items.</a:t>
            </a:r>
          </a:p>
        </p:txBody>
      </p:sp>
      <p:cxnSp>
        <p:nvCxnSpPr>
          <p:cNvPr id="11" name="Straight Connector 10"/>
          <p:cNvCxnSpPr>
            <a:cxnSpLocks/>
          </p:cNvCxnSpPr>
          <p:nvPr/>
        </p:nvCxnSpPr>
        <p:spPr>
          <a:xfrm>
            <a:off x="1392741" y="2655438"/>
            <a:ext cx="946422" cy="0"/>
          </a:xfrm>
          <a:prstGeom prst="line">
            <a:avLst/>
          </a:prstGeom>
          <a:ln w="762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a:xfrm>
            <a:off x="4877210" y="3033946"/>
            <a:ext cx="1241510" cy="0"/>
          </a:xfrm>
          <a:prstGeom prst="line">
            <a:avLst/>
          </a:prstGeom>
          <a:ln w="762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flipV="1">
            <a:off x="2015456" y="3744059"/>
            <a:ext cx="977729" cy="5159"/>
          </a:xfrm>
          <a:prstGeom prst="line">
            <a:avLst/>
          </a:prstGeom>
          <a:ln w="762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flipV="1">
            <a:off x="3399395" y="4116541"/>
            <a:ext cx="1136510" cy="1"/>
          </a:xfrm>
          <a:prstGeom prst="line">
            <a:avLst/>
          </a:prstGeom>
          <a:ln w="76200">
            <a:solidFill>
              <a:srgbClr val="EE6000"/>
            </a:solidFill>
          </a:ln>
        </p:spPr>
        <p:style>
          <a:lnRef idx="1">
            <a:schemeClr val="accent1"/>
          </a:lnRef>
          <a:fillRef idx="0">
            <a:schemeClr val="accent1"/>
          </a:fillRef>
          <a:effectRef idx="0">
            <a:schemeClr val="accent1"/>
          </a:effectRef>
          <a:fontRef idx="minor">
            <a:schemeClr val="tx1"/>
          </a:fontRef>
        </p:style>
      </p:cxnSp>
      <p:pic>
        <p:nvPicPr>
          <p:cNvPr id="18" name="Picture 17" descr="A close up of a logo&#10;&#10;Description automatically generated">
            <a:extLst>
              <a:ext uri="{FF2B5EF4-FFF2-40B4-BE49-F238E27FC236}">
                <a16:creationId xmlns:a16="http://schemas.microsoft.com/office/drawing/2014/main" id="{ED800705-9351-45B0-B63E-18D26C3A96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3991" y="4503011"/>
            <a:ext cx="1745404" cy="1745404"/>
          </a:xfrm>
          <a:prstGeom prst="rect">
            <a:avLst/>
          </a:prstGeom>
        </p:spPr>
      </p:pic>
      <p:pic>
        <p:nvPicPr>
          <p:cNvPr id="21" name="Picture 20" descr="A picture containing shirt&#10;&#10;Description automatically generated">
            <a:extLst>
              <a:ext uri="{FF2B5EF4-FFF2-40B4-BE49-F238E27FC236}">
                <a16:creationId xmlns:a16="http://schemas.microsoft.com/office/drawing/2014/main" id="{73AB81B1-913A-41F6-8EAD-C3ABDF209F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99" y="4107957"/>
            <a:ext cx="2146074" cy="2146074"/>
          </a:xfrm>
          <a:prstGeom prst="rect">
            <a:avLst/>
          </a:prstGeom>
        </p:spPr>
      </p:pic>
      <p:sp>
        <p:nvSpPr>
          <p:cNvPr id="22" name="Rounded Rectangular Callout 19">
            <a:extLst>
              <a:ext uri="{FF2B5EF4-FFF2-40B4-BE49-F238E27FC236}">
                <a16:creationId xmlns:a16="http://schemas.microsoft.com/office/drawing/2014/main" id="{60F9DBCD-19E0-4A21-85C6-B9C7E3F767AB}"/>
              </a:ext>
            </a:extLst>
          </p:cNvPr>
          <p:cNvSpPr/>
          <p:nvPr/>
        </p:nvSpPr>
        <p:spPr>
          <a:xfrm>
            <a:off x="3551675" y="5571344"/>
            <a:ext cx="2185559" cy="494985"/>
          </a:xfrm>
          <a:prstGeom prst="wedgeRoundRectCallout">
            <a:avLst>
              <a:gd name="adj1" fmla="val -64672"/>
              <a:gd name="adj2" fmla="val -1977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a:solidFill>
                  <a:schemeClr val="bg1"/>
                </a:solidFill>
              </a:rPr>
              <a:t>*le sac = bag</a:t>
            </a:r>
          </a:p>
        </p:txBody>
      </p:sp>
      <p:sp>
        <p:nvSpPr>
          <p:cNvPr id="26" name="TextBox 25">
            <a:extLst>
              <a:ext uri="{FF2B5EF4-FFF2-40B4-BE49-F238E27FC236}">
                <a16:creationId xmlns:a16="http://schemas.microsoft.com/office/drawing/2014/main" id="{2E173915-42B3-46B2-B0CF-E89712BB1839}"/>
              </a:ext>
            </a:extLst>
          </p:cNvPr>
          <p:cNvSpPr txBox="1"/>
          <p:nvPr/>
        </p:nvSpPr>
        <p:spPr>
          <a:xfrm>
            <a:off x="6096000" y="4309423"/>
            <a:ext cx="6218805"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3. Et quelle </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devoirs/</a:t>
            </a:r>
            <a:r>
              <a:rPr kumimoji="0" lang="en-US"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activité</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J’emporte</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cette</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lang="en-GB" sz="2400" dirty="0" err="1">
                <a:solidFill>
                  <a:schemeClr val="accent1">
                    <a:lumMod val="50000"/>
                  </a:schemeClr>
                </a:solidFill>
                <a:latin typeface="Century Gothic" panose="020F0302020204030204"/>
              </a:rPr>
              <a:t>lettre</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r>
              <a:rPr lang="en-GB" sz="2400" dirty="0">
                <a:solidFill>
                  <a:schemeClr val="accent1">
                    <a:lumMod val="50000"/>
                  </a:schemeClr>
                </a:solidFill>
                <a:latin typeface="Century Gothic" panose="020F0302020204030204"/>
              </a:rPr>
              <a:t>po</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ème</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4. Et </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quel</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livre/</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exercices</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J’emporte</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ce</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 cahier/</a:t>
            </a:r>
            <a:r>
              <a:rPr kumimoji="0" lang="en-GB" sz="2400" b="0" i="0" u="none" strike="noStrike" kern="1200" cap="none" spc="0" normalizeH="0" baseline="0" noProof="0" dirty="0" err="1">
                <a:ln>
                  <a:noFill/>
                </a:ln>
                <a:solidFill>
                  <a:schemeClr val="accent1">
                    <a:lumMod val="50000"/>
                  </a:schemeClr>
                </a:solidFill>
                <a:effectLst/>
                <a:uLnTx/>
                <a:uFillTx/>
                <a:latin typeface="Century Gothic" panose="020F0302020204030204"/>
                <a:ea typeface="+mn-ea"/>
                <a:cs typeface="+mn-cs"/>
              </a:rPr>
              <a:t>liste</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cxnSp>
        <p:nvCxnSpPr>
          <p:cNvPr id="15" name="Straight Connector 14"/>
          <p:cNvCxnSpPr>
            <a:cxnSpLocks/>
          </p:cNvCxnSpPr>
          <p:nvPr/>
        </p:nvCxnSpPr>
        <p:spPr>
          <a:xfrm>
            <a:off x="7892204" y="4548011"/>
            <a:ext cx="996022" cy="0"/>
          </a:xfrm>
          <a:prstGeom prst="line">
            <a:avLst/>
          </a:prstGeom>
          <a:ln w="762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10683823" y="4932981"/>
            <a:ext cx="1092782" cy="0"/>
          </a:xfrm>
          <a:prstGeom prst="line">
            <a:avLst/>
          </a:prstGeom>
          <a:ln w="76200">
            <a:solidFill>
              <a:srgbClr val="EE6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cxnSpLocks/>
          </p:cNvCxnSpPr>
          <p:nvPr/>
        </p:nvCxnSpPr>
        <p:spPr>
          <a:xfrm>
            <a:off x="8346088" y="5666925"/>
            <a:ext cx="1371968" cy="0"/>
          </a:xfrm>
          <a:prstGeom prst="line">
            <a:avLst/>
          </a:prstGeom>
          <a:ln w="76200">
            <a:solidFill>
              <a:srgbClr val="EE6000"/>
            </a:solidFill>
          </a:ln>
        </p:spPr>
        <p:style>
          <a:lnRef idx="1">
            <a:schemeClr val="accent1"/>
          </a:lnRef>
          <a:fillRef idx="0">
            <a:schemeClr val="accent1"/>
          </a:fillRef>
          <a:effectRef idx="0">
            <a:schemeClr val="accent1"/>
          </a:effectRef>
          <a:fontRef idx="minor">
            <a:schemeClr val="tx1"/>
          </a:fontRef>
        </p:style>
      </p:cxnSp>
      <p:pic>
        <p:nvPicPr>
          <p:cNvPr id="3074" name="Picture 2" descr="Backpack, Bag, Travel, Vacations, Blue Travel">
            <a:extLst>
              <a:ext uri="{FF2B5EF4-FFF2-40B4-BE49-F238E27FC236}">
                <a16:creationId xmlns:a16="http://schemas.microsoft.com/office/drawing/2014/main" id="{80207ED0-156D-424F-B681-522158E9D16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8056" y="2036902"/>
            <a:ext cx="2232325" cy="215741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ook, Rack, Shelf, Furniture, Design, Wooden, Library">
            <a:extLst>
              <a:ext uri="{FF2B5EF4-FFF2-40B4-BE49-F238E27FC236}">
                <a16:creationId xmlns:a16="http://schemas.microsoft.com/office/drawing/2014/main" id="{D0B867FB-12F1-4FD8-8B9D-E98F286BE79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50314" y="133452"/>
            <a:ext cx="2742652" cy="137132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ooks, Library, Reading, Education, Knowledge">
            <a:extLst>
              <a:ext uri="{FF2B5EF4-FFF2-40B4-BE49-F238E27FC236}">
                <a16:creationId xmlns:a16="http://schemas.microsoft.com/office/drawing/2014/main" id="{AC1CCCF6-9C32-4646-AC6B-23BB30A3BFF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13578" y="2799923"/>
            <a:ext cx="1553274" cy="1270860"/>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C95E584F-92CE-4B28-BF22-173AAA6AA93D}"/>
              </a:ext>
            </a:extLst>
          </p:cNvPr>
          <p:cNvCxnSpPr>
            <a:cxnSpLocks/>
          </p:cNvCxnSpPr>
          <p:nvPr/>
        </p:nvCxnSpPr>
        <p:spPr>
          <a:xfrm>
            <a:off x="10473829" y="6021879"/>
            <a:ext cx="547097" cy="0"/>
          </a:xfrm>
          <a:prstGeom prst="line">
            <a:avLst/>
          </a:prstGeom>
          <a:ln w="76200">
            <a:solidFill>
              <a:srgbClr val="EE6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736921" cy="707849"/>
          </a:xfrm>
        </p:spPr>
        <p:txBody>
          <a:bodyPr>
            <a:normAutofit fontScale="90000"/>
          </a:bodyPr>
          <a:lstStyle/>
          <a:p>
            <a:r>
              <a:rPr lang="en-GB" sz="3600" b="1" dirty="0">
                <a:solidFill>
                  <a:schemeClr val="bg1"/>
                </a:solidFill>
              </a:rPr>
              <a:t>The perfect tense</a:t>
            </a:r>
            <a:r>
              <a:rPr lang="en-GB" sz="3600" b="1">
                <a:solidFill>
                  <a:schemeClr val="bg1"/>
                </a:solidFill>
              </a:rPr>
              <a:t>: -ER verbs</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D4145FF2-AC68-491D-BB7E-204C4929FBC8}"/>
              </a:ext>
            </a:extLst>
          </p:cNvPr>
          <p:cNvSpPr/>
          <p:nvPr/>
        </p:nvSpPr>
        <p:spPr>
          <a:xfrm>
            <a:off x="168924" y="1205240"/>
            <a:ext cx="9864763" cy="5047536"/>
          </a:xfrm>
          <a:prstGeom prst="rect">
            <a:avLst/>
          </a:prstGeom>
          <a:ln>
            <a:noFill/>
          </a:ln>
        </p:spPr>
        <p:txBody>
          <a:bodyPr wrap="square">
            <a:spAutoFit/>
          </a:bodyPr>
          <a:lstStyle/>
          <a:p>
            <a:pPr lvl="0">
              <a:defRPr/>
            </a:pPr>
            <a:r>
              <a:rPr lang="en-GB" sz="2300" dirty="0">
                <a:solidFill>
                  <a:srgbClr val="4472C4">
                    <a:lumMod val="50000"/>
                  </a:srgbClr>
                </a:solidFill>
              </a:rPr>
              <a:t>Remember: </a:t>
            </a:r>
            <a:r>
              <a:rPr lang="en-US" sz="2300" b="1" dirty="0">
                <a:solidFill>
                  <a:srgbClr val="4472C4">
                    <a:lumMod val="50000"/>
                  </a:srgbClr>
                </a:solidFill>
              </a:rPr>
              <a:t>-ER verbs </a:t>
            </a:r>
            <a:r>
              <a:rPr lang="en-US" sz="2300" dirty="0">
                <a:solidFill>
                  <a:srgbClr val="4472C4">
                    <a:lumMod val="50000"/>
                  </a:srgbClr>
                </a:solidFill>
              </a:rPr>
              <a:t>make their </a:t>
            </a:r>
            <a:r>
              <a:rPr lang="en-GB" sz="2300" b="1" dirty="0">
                <a:solidFill>
                  <a:srgbClr val="4472C4">
                    <a:lumMod val="50000"/>
                  </a:srgbClr>
                </a:solidFill>
              </a:rPr>
              <a:t>perfect tense</a:t>
            </a:r>
            <a:r>
              <a:rPr lang="en-US" sz="2300" dirty="0">
                <a:solidFill>
                  <a:srgbClr val="4472C4">
                    <a:lumMod val="50000"/>
                  </a:srgbClr>
                </a:solidFill>
              </a:rPr>
              <a:t> as follows:</a:t>
            </a:r>
          </a:p>
          <a:p>
            <a:pPr lvl="0">
              <a:defRPr/>
            </a:pPr>
            <a:r>
              <a:rPr lang="en-US" sz="2300" i="1" dirty="0">
                <a:solidFill>
                  <a:srgbClr val="4472C4">
                    <a:lumMod val="50000"/>
                  </a:srgbClr>
                </a:solidFill>
              </a:rPr>
              <a:t>			</a:t>
            </a:r>
          </a:p>
          <a:p>
            <a:pPr lvl="0">
              <a:defRPr/>
            </a:pPr>
            <a:r>
              <a:rPr lang="en-US" sz="2300" i="1" dirty="0">
                <a:solidFill>
                  <a:srgbClr val="4472C4">
                    <a:lumMod val="50000"/>
                  </a:srgbClr>
                </a:solidFill>
              </a:rPr>
              <a:t>			</a:t>
            </a:r>
            <a:r>
              <a:rPr lang="en-US" sz="2300" b="1" dirty="0">
                <a:solidFill>
                  <a:srgbClr val="FA6500"/>
                </a:solidFill>
              </a:rPr>
              <a:t>Present		Perfect (past)</a:t>
            </a:r>
          </a:p>
          <a:p>
            <a:pPr lvl="0">
              <a:defRPr/>
            </a:pPr>
            <a:r>
              <a:rPr lang="en-US" sz="2300" dirty="0">
                <a:solidFill>
                  <a:srgbClr val="4472C4">
                    <a:lumMod val="50000"/>
                  </a:srgbClr>
                </a:solidFill>
              </a:rPr>
              <a:t>			je </a:t>
            </a:r>
            <a:r>
              <a:rPr lang="en-US" sz="2300" dirty="0" err="1">
                <a:solidFill>
                  <a:srgbClr val="4472C4">
                    <a:lumMod val="50000"/>
                  </a:srgbClr>
                </a:solidFill>
              </a:rPr>
              <a:t>travaille</a:t>
            </a:r>
            <a:r>
              <a:rPr lang="en-US" sz="2300" dirty="0">
                <a:solidFill>
                  <a:srgbClr val="4472C4">
                    <a:lumMod val="50000"/>
                  </a:srgbClr>
                </a:solidFill>
              </a:rPr>
              <a:t> 	→	</a:t>
            </a:r>
            <a:r>
              <a:rPr lang="en-US" sz="2300" dirty="0" err="1">
                <a:solidFill>
                  <a:srgbClr val="4472C4">
                    <a:lumMod val="50000"/>
                  </a:srgbClr>
                </a:solidFill>
              </a:rPr>
              <a:t>j’</a:t>
            </a:r>
            <a:r>
              <a:rPr lang="en-US" sz="2300" b="1" dirty="0" err="1">
                <a:solidFill>
                  <a:srgbClr val="EE6000"/>
                </a:solidFill>
              </a:rPr>
              <a:t>ai</a:t>
            </a:r>
            <a:r>
              <a:rPr lang="en-US" sz="2300" dirty="0">
                <a:solidFill>
                  <a:srgbClr val="4472C4">
                    <a:lumMod val="50000"/>
                  </a:srgbClr>
                </a:solidFill>
              </a:rPr>
              <a:t> </a:t>
            </a:r>
            <a:r>
              <a:rPr lang="en-US" sz="2300" dirty="0" err="1">
                <a:solidFill>
                  <a:srgbClr val="4472C4">
                    <a:lumMod val="50000"/>
                  </a:srgbClr>
                </a:solidFill>
              </a:rPr>
              <a:t>travaill</a:t>
            </a:r>
            <a:r>
              <a:rPr lang="en-US" sz="2300" b="1" dirty="0" err="1">
                <a:solidFill>
                  <a:srgbClr val="EE6000"/>
                </a:solidFill>
              </a:rPr>
              <a:t>é</a:t>
            </a:r>
            <a:r>
              <a:rPr lang="en-US" sz="2300" dirty="0">
                <a:solidFill>
                  <a:srgbClr val="4472C4">
                    <a:lumMod val="50000"/>
                  </a:srgbClr>
                </a:solidFill>
              </a:rPr>
              <a:t>	 </a:t>
            </a:r>
          </a:p>
          <a:p>
            <a:pPr>
              <a:defRPr/>
            </a:pPr>
            <a:r>
              <a:rPr lang="en-US" sz="2300" dirty="0">
                <a:solidFill>
                  <a:srgbClr val="4472C4">
                    <a:lumMod val="50000"/>
                  </a:srgbClr>
                </a:solidFill>
              </a:rPr>
              <a:t>			(I work)		(I worked)</a:t>
            </a:r>
          </a:p>
          <a:p>
            <a:pPr lvl="0">
              <a:defRPr/>
            </a:pPr>
            <a:endParaRPr lang="en-US" sz="2300" dirty="0">
              <a:solidFill>
                <a:srgbClr val="4472C4">
                  <a:lumMod val="50000"/>
                </a:srgbClr>
              </a:solidFill>
            </a:endParaRPr>
          </a:p>
          <a:p>
            <a:pPr lvl="0">
              <a:defRPr/>
            </a:pPr>
            <a:r>
              <a:rPr lang="en-US" sz="2300" dirty="0">
                <a:solidFill>
                  <a:srgbClr val="4472C4">
                    <a:lumMod val="50000"/>
                  </a:srgbClr>
                </a:solidFill>
              </a:rPr>
              <a:t>			</a:t>
            </a:r>
            <a:r>
              <a:rPr lang="en-US" sz="2300" dirty="0" err="1">
                <a:solidFill>
                  <a:srgbClr val="4472C4">
                    <a:lumMod val="50000"/>
                  </a:srgbClr>
                </a:solidFill>
              </a:rPr>
              <a:t>tu</a:t>
            </a:r>
            <a:r>
              <a:rPr lang="en-US" sz="2300" dirty="0">
                <a:solidFill>
                  <a:srgbClr val="4472C4">
                    <a:lumMod val="50000"/>
                  </a:srgbClr>
                </a:solidFill>
              </a:rPr>
              <a:t> voyages 	→	</a:t>
            </a:r>
            <a:r>
              <a:rPr lang="en-US" sz="2300" dirty="0" err="1">
                <a:solidFill>
                  <a:srgbClr val="4472C4">
                    <a:lumMod val="50000"/>
                  </a:srgbClr>
                </a:solidFill>
              </a:rPr>
              <a:t>tu</a:t>
            </a:r>
            <a:r>
              <a:rPr lang="en-US" sz="2300" dirty="0">
                <a:solidFill>
                  <a:srgbClr val="4472C4">
                    <a:lumMod val="50000"/>
                  </a:srgbClr>
                </a:solidFill>
              </a:rPr>
              <a:t> </a:t>
            </a:r>
            <a:r>
              <a:rPr lang="en-US" sz="2300" b="1" dirty="0">
                <a:solidFill>
                  <a:srgbClr val="EE6000"/>
                </a:solidFill>
              </a:rPr>
              <a:t>as</a:t>
            </a:r>
            <a:r>
              <a:rPr lang="en-US" sz="2300" dirty="0">
                <a:solidFill>
                  <a:srgbClr val="4472C4">
                    <a:lumMod val="50000"/>
                  </a:srgbClr>
                </a:solidFill>
              </a:rPr>
              <a:t> </a:t>
            </a:r>
            <a:r>
              <a:rPr lang="en-US" sz="2300" dirty="0" err="1">
                <a:solidFill>
                  <a:srgbClr val="4472C4">
                    <a:lumMod val="50000"/>
                  </a:srgbClr>
                </a:solidFill>
              </a:rPr>
              <a:t>voyag</a:t>
            </a:r>
            <a:r>
              <a:rPr lang="en-US" sz="2300" b="1" dirty="0" err="1">
                <a:solidFill>
                  <a:srgbClr val="EE6000"/>
                </a:solidFill>
              </a:rPr>
              <a:t>é</a:t>
            </a:r>
            <a:r>
              <a:rPr lang="en-US" sz="2300" dirty="0">
                <a:solidFill>
                  <a:srgbClr val="4472C4">
                    <a:lumMod val="50000"/>
                  </a:srgbClr>
                </a:solidFill>
              </a:rPr>
              <a:t>	 </a:t>
            </a:r>
          </a:p>
          <a:p>
            <a:pPr>
              <a:defRPr/>
            </a:pPr>
            <a:r>
              <a:rPr lang="en-US" sz="2300" dirty="0">
                <a:solidFill>
                  <a:srgbClr val="4472C4">
                    <a:lumMod val="50000"/>
                  </a:srgbClr>
                </a:solidFill>
              </a:rPr>
              <a:t>			(you travel)		(you travelled)</a:t>
            </a:r>
          </a:p>
          <a:p>
            <a:pPr lvl="0">
              <a:defRPr/>
            </a:pPr>
            <a:r>
              <a:rPr lang="en-US" sz="2300" dirty="0">
                <a:solidFill>
                  <a:srgbClr val="4472C4">
                    <a:lumMod val="50000"/>
                  </a:srgbClr>
                </a:solidFill>
              </a:rPr>
              <a:t>				</a:t>
            </a:r>
          </a:p>
          <a:p>
            <a:pPr lvl="0">
              <a:defRPr/>
            </a:pPr>
            <a:r>
              <a:rPr lang="en-US" sz="2300" dirty="0">
                <a:solidFill>
                  <a:srgbClr val="4472C4">
                    <a:lumMod val="50000"/>
                  </a:srgbClr>
                </a:solidFill>
              </a:rPr>
              <a:t>			il mange 	→	il </a:t>
            </a:r>
            <a:r>
              <a:rPr lang="en-US" sz="2300" b="1" dirty="0">
                <a:solidFill>
                  <a:srgbClr val="E65D00"/>
                </a:solidFill>
              </a:rPr>
              <a:t>a</a:t>
            </a:r>
            <a:r>
              <a:rPr lang="en-US" sz="2300" dirty="0">
                <a:solidFill>
                  <a:srgbClr val="4472C4">
                    <a:lumMod val="50000"/>
                  </a:srgbClr>
                </a:solidFill>
              </a:rPr>
              <a:t> </a:t>
            </a:r>
            <a:r>
              <a:rPr lang="en-US" sz="2300" dirty="0" err="1">
                <a:solidFill>
                  <a:srgbClr val="4472C4">
                    <a:lumMod val="50000"/>
                  </a:srgbClr>
                </a:solidFill>
              </a:rPr>
              <a:t>mang</a:t>
            </a:r>
            <a:r>
              <a:rPr lang="en-US" sz="2300" b="1" dirty="0" err="1">
                <a:solidFill>
                  <a:srgbClr val="E65D00"/>
                </a:solidFill>
              </a:rPr>
              <a:t>é</a:t>
            </a:r>
            <a:r>
              <a:rPr lang="en-US" sz="2300" dirty="0">
                <a:solidFill>
                  <a:srgbClr val="4472C4">
                    <a:lumMod val="50000"/>
                  </a:srgbClr>
                </a:solidFill>
              </a:rPr>
              <a:t>	 </a:t>
            </a:r>
          </a:p>
          <a:p>
            <a:pPr>
              <a:defRPr/>
            </a:pPr>
            <a:r>
              <a:rPr lang="en-US" sz="2300" dirty="0">
                <a:solidFill>
                  <a:srgbClr val="4472C4">
                    <a:lumMod val="50000"/>
                  </a:srgbClr>
                </a:solidFill>
              </a:rPr>
              <a:t>			(he eats)		(he ate)</a:t>
            </a:r>
          </a:p>
          <a:p>
            <a:pPr lvl="0">
              <a:defRPr/>
            </a:pPr>
            <a:r>
              <a:rPr lang="en-US" sz="2300" dirty="0">
                <a:solidFill>
                  <a:srgbClr val="4472C4">
                    <a:lumMod val="50000"/>
                  </a:srgbClr>
                </a:solidFill>
              </a:rPr>
              <a:t>			</a:t>
            </a:r>
          </a:p>
          <a:p>
            <a:pPr lvl="0">
              <a:defRPr/>
            </a:pPr>
            <a:r>
              <a:rPr lang="en-US" sz="2300" dirty="0">
                <a:solidFill>
                  <a:srgbClr val="4472C4">
                    <a:lumMod val="50000"/>
                  </a:srgbClr>
                </a:solidFill>
              </a:rPr>
              <a:t>			</a:t>
            </a:r>
            <a:r>
              <a:rPr lang="en-US" sz="2300" dirty="0" err="1">
                <a:solidFill>
                  <a:srgbClr val="4472C4">
                    <a:lumMod val="50000"/>
                  </a:srgbClr>
                </a:solidFill>
              </a:rPr>
              <a:t>elle</a:t>
            </a:r>
            <a:r>
              <a:rPr lang="en-US" sz="2300" dirty="0">
                <a:solidFill>
                  <a:srgbClr val="4472C4">
                    <a:lumMod val="50000"/>
                  </a:srgbClr>
                </a:solidFill>
              </a:rPr>
              <a:t> </a:t>
            </a:r>
            <a:r>
              <a:rPr lang="en-US" sz="2300" dirty="0" err="1">
                <a:solidFill>
                  <a:srgbClr val="4472C4">
                    <a:lumMod val="50000"/>
                  </a:srgbClr>
                </a:solidFill>
              </a:rPr>
              <a:t>joue</a:t>
            </a:r>
            <a:r>
              <a:rPr lang="en-US" sz="2300" dirty="0">
                <a:solidFill>
                  <a:srgbClr val="4472C4">
                    <a:lumMod val="50000"/>
                  </a:srgbClr>
                </a:solidFill>
              </a:rPr>
              <a:t>	→ 	</a:t>
            </a:r>
            <a:r>
              <a:rPr lang="en-US" sz="2300" dirty="0" err="1">
                <a:solidFill>
                  <a:srgbClr val="4472C4">
                    <a:lumMod val="50000"/>
                  </a:srgbClr>
                </a:solidFill>
              </a:rPr>
              <a:t>elle</a:t>
            </a:r>
            <a:r>
              <a:rPr lang="en-US" sz="2300" dirty="0">
                <a:solidFill>
                  <a:srgbClr val="4472C4">
                    <a:lumMod val="50000"/>
                  </a:srgbClr>
                </a:solidFill>
              </a:rPr>
              <a:t> </a:t>
            </a:r>
            <a:r>
              <a:rPr lang="en-US" sz="2300" b="1" dirty="0">
                <a:solidFill>
                  <a:srgbClr val="E65D00"/>
                </a:solidFill>
              </a:rPr>
              <a:t>a</a:t>
            </a:r>
            <a:r>
              <a:rPr lang="en-US" sz="2300" dirty="0">
                <a:solidFill>
                  <a:srgbClr val="4472C4">
                    <a:lumMod val="50000"/>
                  </a:srgbClr>
                </a:solidFill>
              </a:rPr>
              <a:t> </a:t>
            </a:r>
            <a:r>
              <a:rPr lang="en-US" sz="2300" dirty="0" err="1">
                <a:solidFill>
                  <a:srgbClr val="4472C4">
                    <a:lumMod val="50000"/>
                  </a:srgbClr>
                </a:solidFill>
              </a:rPr>
              <a:t>jou</a:t>
            </a:r>
            <a:r>
              <a:rPr lang="en-US" sz="2300" b="1" dirty="0" err="1">
                <a:solidFill>
                  <a:srgbClr val="E65D00"/>
                </a:solidFill>
              </a:rPr>
              <a:t>é</a:t>
            </a:r>
            <a:endParaRPr lang="en-US" sz="2300" b="1" dirty="0">
              <a:solidFill>
                <a:srgbClr val="E65D00"/>
              </a:solidFill>
            </a:endParaRPr>
          </a:p>
          <a:p>
            <a:pPr lvl="0">
              <a:defRPr/>
            </a:pPr>
            <a:r>
              <a:rPr lang="en-US" sz="2300" b="1" dirty="0">
                <a:solidFill>
                  <a:srgbClr val="4472C4">
                    <a:lumMod val="50000"/>
                  </a:srgbClr>
                </a:solidFill>
              </a:rPr>
              <a:t>			</a:t>
            </a:r>
            <a:r>
              <a:rPr lang="en-US" sz="2300" dirty="0">
                <a:solidFill>
                  <a:srgbClr val="4472C4">
                    <a:lumMod val="50000"/>
                  </a:srgbClr>
                </a:solidFill>
              </a:rPr>
              <a:t>(she plays) 		(she played)</a:t>
            </a:r>
          </a:p>
        </p:txBody>
      </p:sp>
      <p:sp>
        <p:nvSpPr>
          <p:cNvPr id="11" name="Rounded Rectangular Callout 9">
            <a:extLst>
              <a:ext uri="{FF2B5EF4-FFF2-40B4-BE49-F238E27FC236}">
                <a16:creationId xmlns:a16="http://schemas.microsoft.com/office/drawing/2014/main" id="{38908518-2570-461F-892F-FEE89212CBBF}"/>
              </a:ext>
            </a:extLst>
          </p:cNvPr>
          <p:cNvSpPr/>
          <p:nvPr/>
        </p:nvSpPr>
        <p:spPr>
          <a:xfrm>
            <a:off x="8252885" y="4599089"/>
            <a:ext cx="3657036" cy="1556021"/>
          </a:xfrm>
          <a:prstGeom prst="wedgeRoundRectCallout">
            <a:avLst>
              <a:gd name="adj1" fmla="val -53944"/>
              <a:gd name="adj2" fmla="val -23178"/>
              <a:gd name="adj3" fmla="val 16667"/>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Remember: the </a:t>
            </a:r>
            <a:r>
              <a:rPr lang="en-GB" sz="2000" b="1" dirty="0"/>
              <a:t>past participle </a:t>
            </a:r>
            <a:r>
              <a:rPr lang="en-GB" sz="2000" dirty="0"/>
              <a:t>does not change for each subject. Only the part of </a:t>
            </a:r>
            <a:r>
              <a:rPr lang="en-GB" sz="2000" i="1" dirty="0" err="1"/>
              <a:t>avoir</a:t>
            </a:r>
            <a:r>
              <a:rPr lang="en-GB" sz="2000" i="1" dirty="0"/>
              <a:t> </a:t>
            </a:r>
            <a:r>
              <a:rPr lang="en-GB" sz="2000" dirty="0"/>
              <a:t>changes.</a:t>
            </a:r>
          </a:p>
        </p:txBody>
      </p:sp>
      <p:sp>
        <p:nvSpPr>
          <p:cNvPr id="12" name="Rounded Rectangular Callout 9">
            <a:extLst>
              <a:ext uri="{FF2B5EF4-FFF2-40B4-BE49-F238E27FC236}">
                <a16:creationId xmlns:a16="http://schemas.microsoft.com/office/drawing/2014/main" id="{38908518-2570-461F-892F-FEE89212CBBF}"/>
              </a:ext>
            </a:extLst>
          </p:cNvPr>
          <p:cNvSpPr/>
          <p:nvPr/>
        </p:nvSpPr>
        <p:spPr>
          <a:xfrm>
            <a:off x="8252885" y="2250220"/>
            <a:ext cx="3657036" cy="1019073"/>
          </a:xfrm>
          <a:prstGeom prst="wedgeRoundRectCallout">
            <a:avLst>
              <a:gd name="adj1" fmla="val -53944"/>
              <a:gd name="adj2" fmla="val -23178"/>
              <a:gd name="adj3" fmla="val 16667"/>
            </a:avLst>
          </a:prstGeom>
          <a:solidFill>
            <a:srgbClr val="115076"/>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Don’t confuse </a:t>
            </a:r>
            <a:r>
              <a:rPr lang="en-GB" sz="2000" b="1" dirty="0" err="1"/>
              <a:t>travailler</a:t>
            </a:r>
            <a:r>
              <a:rPr lang="en-GB" sz="2000" b="1" dirty="0"/>
              <a:t> </a:t>
            </a:r>
          </a:p>
          <a:p>
            <a:pPr algn="ctr"/>
            <a:r>
              <a:rPr lang="en-GB" sz="2000" dirty="0"/>
              <a:t>(to work) with </a:t>
            </a:r>
            <a:r>
              <a:rPr lang="en-GB" sz="2000" b="1" dirty="0"/>
              <a:t>voyager</a:t>
            </a:r>
            <a:r>
              <a:rPr lang="en-GB" sz="2000" dirty="0"/>
              <a:t> </a:t>
            </a:r>
          </a:p>
          <a:p>
            <a:pPr algn="ctr"/>
            <a:r>
              <a:rPr lang="en-GB" sz="2000" dirty="0"/>
              <a:t>(to travel)!</a:t>
            </a:r>
          </a:p>
        </p:txBody>
      </p:sp>
      <p:sp>
        <p:nvSpPr>
          <p:cNvPr id="3" name="Rectangle 2">
            <a:extLst>
              <a:ext uri="{FF2B5EF4-FFF2-40B4-BE49-F238E27FC236}">
                <a16:creationId xmlns:a16="http://schemas.microsoft.com/office/drawing/2014/main" id="{134240D3-525B-4318-8BB6-31C906322BB3}"/>
              </a:ext>
            </a:extLst>
          </p:cNvPr>
          <p:cNvSpPr/>
          <p:nvPr/>
        </p:nvSpPr>
        <p:spPr>
          <a:xfrm>
            <a:off x="5736920" y="2349916"/>
            <a:ext cx="1900718" cy="306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r>
              <a:rPr lang="en-GB" sz="2000" dirty="0">
                <a:solidFill>
                  <a:schemeClr val="accent5">
                    <a:lumMod val="50000"/>
                  </a:schemeClr>
                </a:solidFill>
              </a:rPr>
              <a:t>____________</a:t>
            </a:r>
            <a:endParaRPr lang="fr-FR" sz="2000" dirty="0">
              <a:solidFill>
                <a:schemeClr val="accent5">
                  <a:lumMod val="50000"/>
                </a:schemeClr>
              </a:solidFill>
            </a:endParaRPr>
          </a:p>
        </p:txBody>
      </p:sp>
      <p:sp>
        <p:nvSpPr>
          <p:cNvPr id="10" name="Rectangle 9">
            <a:extLst>
              <a:ext uri="{FF2B5EF4-FFF2-40B4-BE49-F238E27FC236}">
                <a16:creationId xmlns:a16="http://schemas.microsoft.com/office/drawing/2014/main" id="{2696BBD4-BA1F-4FB3-8951-8EC9F60BD787}"/>
              </a:ext>
            </a:extLst>
          </p:cNvPr>
          <p:cNvSpPr/>
          <p:nvPr/>
        </p:nvSpPr>
        <p:spPr>
          <a:xfrm>
            <a:off x="5736920" y="3399859"/>
            <a:ext cx="1900718" cy="306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r>
              <a:rPr lang="en-GB" sz="2000" dirty="0">
                <a:solidFill>
                  <a:schemeClr val="accent5">
                    <a:lumMod val="50000"/>
                  </a:schemeClr>
                </a:solidFill>
              </a:rPr>
              <a:t>____________</a:t>
            </a:r>
            <a:endParaRPr lang="fr-FR" sz="2000" dirty="0">
              <a:solidFill>
                <a:schemeClr val="accent5">
                  <a:lumMod val="50000"/>
                </a:schemeClr>
              </a:solidFill>
            </a:endParaRPr>
          </a:p>
        </p:txBody>
      </p:sp>
      <p:sp>
        <p:nvSpPr>
          <p:cNvPr id="13" name="Rectangle 12">
            <a:extLst>
              <a:ext uri="{FF2B5EF4-FFF2-40B4-BE49-F238E27FC236}">
                <a16:creationId xmlns:a16="http://schemas.microsoft.com/office/drawing/2014/main" id="{7664D77C-8943-4803-8661-EDB075B5B6B6}"/>
              </a:ext>
            </a:extLst>
          </p:cNvPr>
          <p:cNvSpPr/>
          <p:nvPr/>
        </p:nvSpPr>
        <p:spPr>
          <a:xfrm>
            <a:off x="5736920" y="4449802"/>
            <a:ext cx="1900718" cy="306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r>
              <a:rPr lang="en-GB" sz="2000" dirty="0">
                <a:solidFill>
                  <a:schemeClr val="accent5">
                    <a:lumMod val="50000"/>
                  </a:schemeClr>
                </a:solidFill>
              </a:rPr>
              <a:t>____________</a:t>
            </a:r>
            <a:endParaRPr lang="fr-FR" sz="2000" dirty="0">
              <a:solidFill>
                <a:schemeClr val="accent5">
                  <a:lumMod val="50000"/>
                </a:schemeClr>
              </a:solidFill>
            </a:endParaRPr>
          </a:p>
        </p:txBody>
      </p:sp>
      <p:sp>
        <p:nvSpPr>
          <p:cNvPr id="14" name="Rectangle 13">
            <a:extLst>
              <a:ext uri="{FF2B5EF4-FFF2-40B4-BE49-F238E27FC236}">
                <a16:creationId xmlns:a16="http://schemas.microsoft.com/office/drawing/2014/main" id="{9925977F-1596-4CEB-92AC-1F82DFE8094E}"/>
              </a:ext>
            </a:extLst>
          </p:cNvPr>
          <p:cNvSpPr/>
          <p:nvPr/>
        </p:nvSpPr>
        <p:spPr>
          <a:xfrm>
            <a:off x="5736920" y="5499746"/>
            <a:ext cx="1900718" cy="306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r>
              <a:rPr lang="en-GB" sz="2000" dirty="0">
                <a:solidFill>
                  <a:schemeClr val="accent5">
                    <a:lumMod val="50000"/>
                  </a:schemeClr>
                </a:solidFill>
              </a:rPr>
              <a:t>____________</a:t>
            </a:r>
            <a:endParaRPr lang="fr-FR" sz="2000" dirty="0">
              <a:solidFill>
                <a:schemeClr val="accent5">
                  <a:lumMod val="50000"/>
                </a:schemeClr>
              </a:solidFill>
            </a:endParaRPr>
          </a:p>
        </p:txBody>
      </p:sp>
    </p:spTree>
    <p:extLst>
      <p:ext uri="{BB962C8B-B14F-4D97-AF65-F5344CB8AC3E}">
        <p14:creationId xmlns:p14="http://schemas.microsoft.com/office/powerpoint/2010/main" val="148924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xEl>
                                              <p:pRg st="12" end="12"/>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
                                            <p:txEl>
                                              <p:pRg st="13" end="13"/>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 grpId="0" animBg="1"/>
      <p:bldP spid="3" grpId="1" animBg="1"/>
      <p:bldP spid="10" grpId="0" animBg="1"/>
      <p:bldP spid="10" grpId="1" animBg="1"/>
      <p:bldP spid="13" grpId="0" animBg="1"/>
      <p:bldP spid="13" grpId="1" animBg="1"/>
      <p:bldP spid="14"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8">
            <a:extLst>
              <a:ext uri="{FF2B5EF4-FFF2-40B4-BE49-F238E27FC236}">
                <a16:creationId xmlns:a16="http://schemas.microsoft.com/office/drawing/2014/main" id="{E462FB08-6AFB-46BC-BA46-14F1CB20CACA}"/>
              </a:ext>
            </a:extLst>
          </p:cNvPr>
          <p:cNvGraphicFramePr>
            <a:graphicFrameLocks noGrp="1"/>
          </p:cNvGraphicFramePr>
          <p:nvPr>
            <p:extLst>
              <p:ext uri="{D42A27DB-BD31-4B8C-83A1-F6EECF244321}">
                <p14:modId xmlns:p14="http://schemas.microsoft.com/office/powerpoint/2010/main" val="2241184671"/>
              </p:ext>
            </p:extLst>
          </p:nvPr>
        </p:nvGraphicFramePr>
        <p:xfrm>
          <a:off x="625642" y="1320669"/>
          <a:ext cx="11411072" cy="4970138"/>
        </p:xfrm>
        <a:graphic>
          <a:graphicData uri="http://schemas.openxmlformats.org/drawingml/2006/table">
            <a:tbl>
              <a:tblPr firstRow="1" bandRow="1">
                <a:tableStyleId>{5C22544A-7EE6-4342-B048-85BDC9FD1C3A}</a:tableStyleId>
              </a:tblPr>
              <a:tblGrid>
                <a:gridCol w="951538">
                  <a:extLst>
                    <a:ext uri="{9D8B030D-6E8A-4147-A177-3AD203B41FA5}">
                      <a16:colId xmlns:a16="http://schemas.microsoft.com/office/drawing/2014/main" val="1298454302"/>
                    </a:ext>
                  </a:extLst>
                </a:gridCol>
                <a:gridCol w="7234224">
                  <a:extLst>
                    <a:ext uri="{9D8B030D-6E8A-4147-A177-3AD203B41FA5}">
                      <a16:colId xmlns:a16="http://schemas.microsoft.com/office/drawing/2014/main" val="786732224"/>
                    </a:ext>
                  </a:extLst>
                </a:gridCol>
                <a:gridCol w="1612655">
                  <a:extLst>
                    <a:ext uri="{9D8B030D-6E8A-4147-A177-3AD203B41FA5}">
                      <a16:colId xmlns:a16="http://schemas.microsoft.com/office/drawing/2014/main" val="2811256232"/>
                    </a:ext>
                  </a:extLst>
                </a:gridCol>
                <a:gridCol w="1612655">
                  <a:extLst>
                    <a:ext uri="{9D8B030D-6E8A-4147-A177-3AD203B41FA5}">
                      <a16:colId xmlns:a16="http://schemas.microsoft.com/office/drawing/2014/main" val="3498647999"/>
                    </a:ext>
                  </a:extLst>
                </a:gridCol>
              </a:tblGrid>
              <a:tr h="740718">
                <a:tc>
                  <a:txBody>
                    <a:bodyPr/>
                    <a:lstStyle/>
                    <a:p>
                      <a:endParaRPr lang="fr-FR" dirty="0"/>
                    </a:p>
                  </a:txBody>
                  <a:tcPr>
                    <a:noFill/>
                  </a:tcPr>
                </a:tc>
                <a:tc>
                  <a:txBody>
                    <a:bodyPr/>
                    <a:lstStyle/>
                    <a:p>
                      <a:endParaRPr lang="fr-FR"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mn-lt"/>
                          <a:ea typeface="+mn-ea"/>
                          <a:cs typeface="+mn-cs"/>
                        </a:rPr>
                        <a:t>le week-end dernier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mn-lt"/>
                          <a:ea typeface="+mn-ea"/>
                          <a:cs typeface="+mn-cs"/>
                        </a:rPr>
                        <a:t>en général</a:t>
                      </a:r>
                    </a:p>
                  </a:txBody>
                  <a:tcPr/>
                </a:tc>
                <a:extLst>
                  <a:ext uri="{0D108BD9-81ED-4DB2-BD59-A6C34878D82A}">
                    <a16:rowId xmlns:a16="http://schemas.microsoft.com/office/drawing/2014/main" val="2434972216"/>
                  </a:ext>
                </a:extLst>
              </a:tr>
              <a:tr h="6934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mn-lt"/>
                          <a:ea typeface="+mn-ea"/>
                          <a:cs typeface="+mn-cs"/>
                        </a:rPr>
                        <a:t>Mon frère </a:t>
                      </a:r>
                      <a:r>
                        <a:rPr kumimoji="0" lang="fr-FR" sz="2200" b="1" i="0" u="none" strike="noStrike" kern="1200" cap="none" spc="0" normalizeH="0" baseline="0" noProof="0" dirty="0">
                          <a:ln>
                            <a:noFill/>
                          </a:ln>
                          <a:solidFill>
                            <a:srgbClr val="EE6000"/>
                          </a:solidFill>
                          <a:effectLst/>
                          <a:uLnTx/>
                          <a:uFillTx/>
                          <a:latin typeface="+mn-lt"/>
                          <a:ea typeface="+mn-ea"/>
                          <a:cs typeface="+mn-cs"/>
                        </a:rPr>
                        <a:t>a</a:t>
                      </a:r>
                      <a:r>
                        <a:rPr kumimoji="0" lang="fr-FR" sz="2200" b="0" i="0" u="none" strike="noStrike" kern="1200" cap="none" spc="0" normalizeH="0" baseline="0" noProof="0" dirty="0">
                          <a:ln>
                            <a:noFill/>
                          </a:ln>
                          <a:solidFill>
                            <a:srgbClr val="115076"/>
                          </a:solidFill>
                          <a:effectLst/>
                          <a:uLnTx/>
                          <a:uFillTx/>
                          <a:latin typeface="+mn-lt"/>
                          <a:ea typeface="+mn-ea"/>
                          <a:cs typeface="+mn-cs"/>
                        </a:rPr>
                        <a:t> porté mon uniforme.</a:t>
                      </a:r>
                    </a:p>
                  </a:txBody>
                  <a:tcPr anchor="ctr"/>
                </a:tc>
                <a:tc>
                  <a:txBody>
                    <a:bodyPr/>
                    <a:lstStyle/>
                    <a:p>
                      <a:endParaRPr lang="fr-FR" dirty="0"/>
                    </a:p>
                  </a:txBody>
                  <a:tcPr/>
                </a:tc>
                <a:tc>
                  <a:txBody>
                    <a:bodyPr/>
                    <a:lstStyle/>
                    <a:p>
                      <a:endParaRPr lang="fr-FR"/>
                    </a:p>
                  </a:txBody>
                  <a:tcPr/>
                </a:tc>
                <a:extLst>
                  <a:ext uri="{0D108BD9-81ED-4DB2-BD59-A6C34878D82A}">
                    <a16:rowId xmlns:a16="http://schemas.microsoft.com/office/drawing/2014/main" val="3486021673"/>
                  </a:ext>
                </a:extLst>
              </a:tr>
              <a:tr h="6934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mn-lt"/>
                          <a:ea typeface="+mn-ea"/>
                          <a:cs typeface="+mn-cs"/>
                        </a:rPr>
                        <a:t>Il    trouve que c’est drôle.</a:t>
                      </a:r>
                    </a:p>
                  </a:txBody>
                  <a:tcPr anchor="ctr"/>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283055139"/>
                  </a:ext>
                </a:extLst>
              </a:tr>
              <a:tr h="6934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mn-lt"/>
                          <a:ea typeface="+mn-ea"/>
                          <a:cs typeface="+mn-cs"/>
                        </a:rPr>
                        <a:t>Est-ce que ta mère </a:t>
                      </a:r>
                      <a:r>
                        <a:rPr kumimoji="0" lang="fr-FR" sz="2200" b="1" i="0" u="none" strike="noStrike" kern="1200" cap="none" spc="0" normalizeH="0" baseline="0" noProof="0" dirty="0">
                          <a:ln>
                            <a:noFill/>
                          </a:ln>
                          <a:solidFill>
                            <a:srgbClr val="EE6000"/>
                          </a:solidFill>
                          <a:effectLst/>
                          <a:uLnTx/>
                          <a:uFillTx/>
                          <a:latin typeface="+mn-lt"/>
                          <a:ea typeface="+mn-ea"/>
                          <a:cs typeface="+mn-cs"/>
                        </a:rPr>
                        <a:t>a</a:t>
                      </a:r>
                      <a:r>
                        <a:rPr kumimoji="0" lang="fr-FR" sz="2200" b="0" i="0" u="none" strike="noStrike" kern="1200" cap="none" spc="0" normalizeH="0" baseline="0" noProof="0" dirty="0">
                          <a:ln>
                            <a:noFill/>
                          </a:ln>
                          <a:solidFill>
                            <a:srgbClr val="115076"/>
                          </a:solidFill>
                          <a:effectLst/>
                          <a:uLnTx/>
                          <a:uFillTx/>
                          <a:latin typeface="+mn-lt"/>
                          <a:ea typeface="+mn-ea"/>
                          <a:cs typeface="+mn-cs"/>
                        </a:rPr>
                        <a:t> parlé à Antoine ?</a:t>
                      </a:r>
                    </a:p>
                  </a:txBody>
                  <a:tcPr anchor="ctr"/>
                </a:tc>
                <a:tc>
                  <a:txBody>
                    <a:bodyPr/>
                    <a:lstStyle/>
                    <a:p>
                      <a:endParaRPr lang="fr-FR" dirty="0"/>
                    </a:p>
                  </a:txBody>
                  <a:tcPr/>
                </a:tc>
                <a:tc>
                  <a:txBody>
                    <a:bodyPr/>
                    <a:lstStyle/>
                    <a:p>
                      <a:endParaRPr lang="fr-FR"/>
                    </a:p>
                  </a:txBody>
                  <a:tcPr/>
                </a:tc>
                <a:extLst>
                  <a:ext uri="{0D108BD9-81ED-4DB2-BD59-A6C34878D82A}">
                    <a16:rowId xmlns:a16="http://schemas.microsoft.com/office/drawing/2014/main" val="3825670645"/>
                  </a:ext>
                </a:extLst>
              </a:tr>
              <a:tr h="6934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mn-lt"/>
                          <a:ea typeface="+mn-ea"/>
                          <a:cs typeface="+mn-cs"/>
                        </a:rPr>
                        <a:t>Non. Elle    pense que c’est la vie moderne.</a:t>
                      </a:r>
                    </a:p>
                  </a:txBody>
                  <a:tcPr anchor="ctr"/>
                </a:tc>
                <a:tc>
                  <a:txBody>
                    <a:bodyPr/>
                    <a:lstStyle/>
                    <a:p>
                      <a:endParaRPr lang="fr-FR" dirty="0"/>
                    </a:p>
                  </a:txBody>
                  <a:tcPr/>
                </a:tc>
                <a:tc>
                  <a:txBody>
                    <a:bodyPr/>
                    <a:lstStyle/>
                    <a:p>
                      <a:endParaRPr lang="fr-FR"/>
                    </a:p>
                  </a:txBody>
                  <a:tcPr/>
                </a:tc>
                <a:extLst>
                  <a:ext uri="{0D108BD9-81ED-4DB2-BD59-A6C34878D82A}">
                    <a16:rowId xmlns:a16="http://schemas.microsoft.com/office/drawing/2014/main" val="3351773598"/>
                  </a:ext>
                </a:extLst>
              </a:tr>
              <a:tr h="6934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mn-lt"/>
                          <a:ea typeface="+mn-ea"/>
                          <a:cs typeface="+mn-cs"/>
                        </a:rPr>
                        <a:t>Alors je  partage mes choses avec Antoine.</a:t>
                      </a:r>
                    </a:p>
                  </a:txBody>
                  <a:tcPr anchor="ctr"/>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2217099637"/>
                  </a:ext>
                </a:extLst>
              </a:tr>
              <a:tr h="6934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mn-lt"/>
                          <a:ea typeface="+mn-ea"/>
                          <a:cs typeface="+mn-cs"/>
                        </a:rPr>
                        <a:t>Oh! Peut-être qu’il    aime faire le ménage aussi !</a:t>
                      </a:r>
                    </a:p>
                  </a:txBody>
                  <a:tcPr anchor="ctr"/>
                </a:tc>
                <a:tc>
                  <a:txBody>
                    <a:bodyPr/>
                    <a:lstStyle/>
                    <a:p>
                      <a:endParaRPr lang="fr-FR"/>
                    </a:p>
                  </a:txBody>
                  <a:tcPr/>
                </a:tc>
                <a:tc>
                  <a:txBody>
                    <a:bodyPr/>
                    <a:lstStyle/>
                    <a:p>
                      <a:endParaRPr lang="fr-FR" dirty="0"/>
                    </a:p>
                  </a:txBody>
                  <a:tcPr/>
                </a:tc>
                <a:extLst>
                  <a:ext uri="{0D108BD9-81ED-4DB2-BD59-A6C34878D82A}">
                    <a16:rowId xmlns:a16="http://schemas.microsoft.com/office/drawing/2014/main" val="527883760"/>
                  </a:ext>
                </a:extLst>
              </a:tr>
            </a:tbl>
          </a:graphicData>
        </a:graphic>
      </p:graphicFrame>
      <p:sp>
        <p:nvSpPr>
          <p:cNvPr id="3" name="TextBox 2">
            <a:extLst>
              <a:ext uri="{FF2B5EF4-FFF2-40B4-BE49-F238E27FC236}">
                <a16:creationId xmlns:a16="http://schemas.microsoft.com/office/drawing/2014/main" id="{487D2D1A-8B54-4613-B671-497B29C56A8B}"/>
              </a:ext>
            </a:extLst>
          </p:cNvPr>
          <p:cNvSpPr txBox="1"/>
          <p:nvPr/>
        </p:nvSpPr>
        <p:spPr>
          <a:xfrm>
            <a:off x="3981599" y="2171243"/>
            <a:ext cx="216703" cy="430887"/>
          </a:xfrm>
          <a:prstGeom prst="rect">
            <a:avLst/>
          </a:prstGeom>
          <a:solidFill>
            <a:srgbClr val="D2DEEF"/>
          </a:solidFill>
        </p:spPr>
        <p:txBody>
          <a:bodyPr wrap="square" lIns="0" rIns="0" rtlCol="0">
            <a:spAutoFit/>
          </a:bodyPr>
          <a:lstStyle/>
          <a:p>
            <a:pPr algn="l"/>
            <a:r>
              <a:rPr lang="en-GB" sz="2200" b="1" dirty="0">
                <a:solidFill>
                  <a:schemeClr val="accent5">
                    <a:lumMod val="50000"/>
                  </a:schemeClr>
                </a:solidFill>
              </a:rPr>
              <a:t>_</a:t>
            </a:r>
            <a:endParaRPr lang="fr-FR" sz="2200" b="1" dirty="0">
              <a:solidFill>
                <a:schemeClr val="accent5">
                  <a:lumMod val="50000"/>
                </a:schemeClr>
              </a:solidFill>
            </a:endParaRPr>
          </a:p>
        </p:txBody>
      </p:sp>
      <p:sp>
        <p:nvSpPr>
          <p:cNvPr id="36" name="TextBox 35">
            <a:extLst>
              <a:ext uri="{FF2B5EF4-FFF2-40B4-BE49-F238E27FC236}">
                <a16:creationId xmlns:a16="http://schemas.microsoft.com/office/drawing/2014/main" id="{63083022-703E-43E9-8A66-BD9576B03186}"/>
              </a:ext>
            </a:extLst>
          </p:cNvPr>
          <p:cNvSpPr txBox="1"/>
          <p:nvPr/>
        </p:nvSpPr>
        <p:spPr>
          <a:xfrm>
            <a:off x="2811258" y="2871625"/>
            <a:ext cx="125557" cy="430887"/>
          </a:xfrm>
          <a:prstGeom prst="rect">
            <a:avLst/>
          </a:prstGeom>
          <a:solidFill>
            <a:srgbClr val="EAEFF7"/>
          </a:solidFill>
        </p:spPr>
        <p:txBody>
          <a:bodyPr wrap="square" lIns="0" rIns="0" rtlCol="0">
            <a:spAutoFit/>
          </a:bodyPr>
          <a:lstStyle/>
          <a:p>
            <a:pPr algn="l"/>
            <a:r>
              <a:rPr lang="en-GB" sz="2200" b="1" dirty="0">
                <a:solidFill>
                  <a:schemeClr val="accent5">
                    <a:lumMod val="50000"/>
                  </a:schemeClr>
                </a:solidFill>
              </a:rPr>
              <a:t>_</a:t>
            </a:r>
            <a:endParaRPr lang="fr-FR" sz="2200" b="1" dirty="0">
              <a:solidFill>
                <a:schemeClr val="accent5">
                  <a:lumMod val="50000"/>
                </a:schemeClr>
              </a:solidFill>
            </a:endParaRPr>
          </a:p>
        </p:txBody>
      </p:sp>
      <p:sp>
        <p:nvSpPr>
          <p:cNvPr id="37" name="TextBox 36">
            <a:extLst>
              <a:ext uri="{FF2B5EF4-FFF2-40B4-BE49-F238E27FC236}">
                <a16:creationId xmlns:a16="http://schemas.microsoft.com/office/drawing/2014/main" id="{9E415F8E-2ECC-45C5-A961-53E25B183F75}"/>
              </a:ext>
            </a:extLst>
          </p:cNvPr>
          <p:cNvSpPr txBox="1"/>
          <p:nvPr/>
        </p:nvSpPr>
        <p:spPr>
          <a:xfrm>
            <a:off x="5229817" y="3550537"/>
            <a:ext cx="216703" cy="430887"/>
          </a:xfrm>
          <a:prstGeom prst="rect">
            <a:avLst/>
          </a:prstGeom>
          <a:solidFill>
            <a:srgbClr val="D2DEEF"/>
          </a:solidFill>
        </p:spPr>
        <p:txBody>
          <a:bodyPr wrap="square" lIns="0" rIns="0" rtlCol="0">
            <a:spAutoFit/>
          </a:bodyPr>
          <a:lstStyle/>
          <a:p>
            <a:pPr algn="l"/>
            <a:r>
              <a:rPr lang="en-GB" sz="2200" b="1" dirty="0">
                <a:solidFill>
                  <a:schemeClr val="accent5">
                    <a:lumMod val="50000"/>
                  </a:schemeClr>
                </a:solidFill>
              </a:rPr>
              <a:t>_</a:t>
            </a:r>
            <a:endParaRPr lang="fr-FR" sz="2200" b="1" dirty="0">
              <a:solidFill>
                <a:schemeClr val="accent5">
                  <a:lumMod val="50000"/>
                </a:schemeClr>
              </a:solidFill>
            </a:endParaRPr>
          </a:p>
        </p:txBody>
      </p:sp>
      <p:sp>
        <p:nvSpPr>
          <p:cNvPr id="40" name="TextBox 39">
            <a:extLst>
              <a:ext uri="{FF2B5EF4-FFF2-40B4-BE49-F238E27FC236}">
                <a16:creationId xmlns:a16="http://schemas.microsoft.com/office/drawing/2014/main" id="{1D98DAD1-8AE4-4450-B92E-4C7B734B8B28}"/>
              </a:ext>
            </a:extLst>
          </p:cNvPr>
          <p:cNvSpPr txBox="1"/>
          <p:nvPr/>
        </p:nvSpPr>
        <p:spPr>
          <a:xfrm>
            <a:off x="3816246" y="4252843"/>
            <a:ext cx="125557" cy="430887"/>
          </a:xfrm>
          <a:prstGeom prst="rect">
            <a:avLst/>
          </a:prstGeom>
          <a:solidFill>
            <a:srgbClr val="EAEFF7"/>
          </a:solidFill>
        </p:spPr>
        <p:txBody>
          <a:bodyPr wrap="square" lIns="0" rIns="0" rtlCol="0">
            <a:spAutoFit/>
          </a:bodyPr>
          <a:lstStyle/>
          <a:p>
            <a:pPr algn="l"/>
            <a:r>
              <a:rPr lang="en-GB" sz="2200" b="1" dirty="0">
                <a:solidFill>
                  <a:schemeClr val="accent5">
                    <a:lumMod val="50000"/>
                  </a:schemeClr>
                </a:solidFill>
              </a:rPr>
              <a:t>_</a:t>
            </a:r>
            <a:endParaRPr lang="fr-FR" sz="2200" b="1" dirty="0">
              <a:solidFill>
                <a:schemeClr val="accent5">
                  <a:lumMod val="50000"/>
                </a:schemeClr>
              </a:solidFill>
            </a:endParaRPr>
          </a:p>
        </p:txBody>
      </p:sp>
      <p:sp>
        <p:nvSpPr>
          <p:cNvPr id="41" name="TextBox 40">
            <a:extLst>
              <a:ext uri="{FF2B5EF4-FFF2-40B4-BE49-F238E27FC236}">
                <a16:creationId xmlns:a16="http://schemas.microsoft.com/office/drawing/2014/main" id="{577130D0-F55F-424B-A2F0-B2B89DE18150}"/>
              </a:ext>
            </a:extLst>
          </p:cNvPr>
          <p:cNvSpPr txBox="1"/>
          <p:nvPr/>
        </p:nvSpPr>
        <p:spPr>
          <a:xfrm>
            <a:off x="3354179" y="4948651"/>
            <a:ext cx="282522" cy="430887"/>
          </a:xfrm>
          <a:prstGeom prst="rect">
            <a:avLst/>
          </a:prstGeom>
          <a:solidFill>
            <a:srgbClr val="D2DEEF"/>
          </a:solidFill>
        </p:spPr>
        <p:txBody>
          <a:bodyPr wrap="square" lIns="0" rIns="0" rtlCol="0">
            <a:spAutoFit/>
          </a:bodyPr>
          <a:lstStyle/>
          <a:p>
            <a:pPr algn="l"/>
            <a:r>
              <a:rPr lang="en-GB" sz="2200" b="1" dirty="0">
                <a:solidFill>
                  <a:schemeClr val="accent5">
                    <a:lumMod val="50000"/>
                  </a:schemeClr>
                </a:solidFill>
              </a:rPr>
              <a:t> _</a:t>
            </a:r>
            <a:endParaRPr lang="fr-FR" sz="2200" b="1" dirty="0">
              <a:solidFill>
                <a:schemeClr val="accent5">
                  <a:lumMod val="50000"/>
                </a:schemeClr>
              </a:solidFill>
            </a:endParaRPr>
          </a:p>
        </p:txBody>
      </p:sp>
      <p:sp>
        <p:nvSpPr>
          <p:cNvPr id="47" name="TextBox 46">
            <a:extLst>
              <a:ext uri="{FF2B5EF4-FFF2-40B4-BE49-F238E27FC236}">
                <a16:creationId xmlns:a16="http://schemas.microsoft.com/office/drawing/2014/main" id="{C35FB3A4-3DC3-4BC9-A3B5-9A7B2DC61DDA}"/>
              </a:ext>
            </a:extLst>
          </p:cNvPr>
          <p:cNvSpPr txBox="1"/>
          <p:nvPr/>
        </p:nvSpPr>
        <p:spPr>
          <a:xfrm>
            <a:off x="5156841" y="5531705"/>
            <a:ext cx="125557" cy="430887"/>
          </a:xfrm>
          <a:prstGeom prst="rect">
            <a:avLst/>
          </a:prstGeom>
          <a:solidFill>
            <a:srgbClr val="EAEFF7"/>
          </a:solidFill>
        </p:spPr>
        <p:txBody>
          <a:bodyPr wrap="square" lIns="0" rIns="0" rtlCol="0">
            <a:spAutoFit/>
          </a:bodyPr>
          <a:lstStyle/>
          <a:p>
            <a:pPr algn="l"/>
            <a:r>
              <a:rPr lang="en-GB" sz="2200" b="1" dirty="0">
                <a:solidFill>
                  <a:schemeClr val="accent5">
                    <a:lumMod val="50000"/>
                  </a:schemeClr>
                </a:solidFill>
              </a:rPr>
              <a:t>_</a:t>
            </a:r>
            <a:endParaRPr lang="fr-FR" sz="2200" b="1" dirty="0">
              <a:solidFill>
                <a:schemeClr val="accent5">
                  <a:lumMod val="50000"/>
                </a:schemeClr>
              </a:solidFill>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801911" cy="707849"/>
          </a:xfrm>
        </p:spPr>
        <p:txBody>
          <a:bodyPr>
            <a:noAutofit/>
          </a:bodyPr>
          <a:lstStyle/>
          <a:p>
            <a:r>
              <a:rPr lang="fr-FR" sz="3000" b="1" dirty="0">
                <a:solidFill>
                  <a:schemeClr val="bg1"/>
                </a:solidFill>
              </a:rPr>
              <a:t>Léa et Sophie vont à l'école</a:t>
            </a:r>
            <a:endParaRPr lang="en-GB" sz="3000" b="1" dirty="0">
              <a:solidFill>
                <a:schemeClr val="bg1"/>
              </a:solidFill>
            </a:endParaRPr>
          </a:p>
        </p:txBody>
      </p:sp>
      <p:sp>
        <p:nvSpPr>
          <p:cNvPr id="2" name="TextBox 1">
            <a:extLst>
              <a:ext uri="{FF2B5EF4-FFF2-40B4-BE49-F238E27FC236}">
                <a16:creationId xmlns:a16="http://schemas.microsoft.com/office/drawing/2014/main" id="{7B69A640-5634-4889-BA77-C53CF8F6E67B}"/>
              </a:ext>
            </a:extLst>
          </p:cNvPr>
          <p:cNvSpPr txBox="1"/>
          <p:nvPr/>
        </p:nvSpPr>
        <p:spPr>
          <a:xfrm>
            <a:off x="155287" y="1197144"/>
            <a:ext cx="827474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Sophie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marchent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pour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l'école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P</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arlent-elles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week-end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 vie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général</a:t>
            </a:r>
            <a:r>
              <a:rPr lang="en-US" sz="2200" dirty="0">
                <a:solidFill>
                  <a:srgbClr val="4472C4">
                    <a:lumMod val="50000"/>
                  </a:srgbClr>
                </a:solidFill>
                <a:latin typeface="Century Gothic" panose="020F0302020204030204"/>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 name="Rounded Rectangle 46">
            <a:extLst>
              <a:ext uri="{FF2B5EF4-FFF2-40B4-BE49-F238E27FC236}">
                <a16:creationId xmlns:a16="http://schemas.microsoft.com/office/drawing/2014/main" id="{3F73AA96-9727-4D00-A0DD-376A7BB8EE70}"/>
              </a:ext>
            </a:extLst>
          </p:cNvPr>
          <p:cNvSpPr/>
          <p:nvPr/>
        </p:nvSpPr>
        <p:spPr>
          <a:xfrm>
            <a:off x="9681209" y="249868"/>
            <a:ext cx="222871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Action Button: Custom 16">
            <a:hlinkClick r:id="" action="ppaction://noaction" highlightClick="1">
              <a:snd r:embed="rId4" name="1b.wav"/>
            </a:hlinkClick>
            <a:extLst>
              <a:ext uri="{FF2B5EF4-FFF2-40B4-BE49-F238E27FC236}">
                <a16:creationId xmlns:a16="http://schemas.microsoft.com/office/drawing/2014/main" id="{00B3E4C1-DFF4-46C3-8013-784275E7AA6B}"/>
              </a:ext>
            </a:extLst>
          </p:cNvPr>
          <p:cNvSpPr/>
          <p:nvPr/>
        </p:nvSpPr>
        <p:spPr>
          <a:xfrm>
            <a:off x="887379" y="219471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5" name="Action Button: Custom 16">
            <a:hlinkClick r:id="" action="ppaction://noaction" highlightClick="1">
              <a:snd r:embed="rId5" name="2b.wav"/>
            </a:hlinkClick>
            <a:extLst>
              <a:ext uri="{FF2B5EF4-FFF2-40B4-BE49-F238E27FC236}">
                <a16:creationId xmlns:a16="http://schemas.microsoft.com/office/drawing/2014/main" id="{5B92A95F-523A-4E36-B65E-94DAE9FBB368}"/>
              </a:ext>
            </a:extLst>
          </p:cNvPr>
          <p:cNvSpPr/>
          <p:nvPr/>
        </p:nvSpPr>
        <p:spPr>
          <a:xfrm>
            <a:off x="898720" y="289238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pic>
        <p:nvPicPr>
          <p:cNvPr id="38" name="Picture 37" descr="green checkmark">
            <a:hlinkClick r:id="" action="ppaction://noaction">
              <a:snd r:embed="rId6" name="1a.wav"/>
            </a:hlinkClick>
            <a:extLst>
              <a:ext uri="{FF2B5EF4-FFF2-40B4-BE49-F238E27FC236}">
                <a16:creationId xmlns:a16="http://schemas.microsoft.com/office/drawing/2014/main" id="{A477D0DB-1AF6-4313-B192-A8688B6E5E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9948" y="2239628"/>
            <a:ext cx="282522" cy="294294"/>
          </a:xfrm>
          <a:prstGeom prst="rect">
            <a:avLst/>
          </a:prstGeom>
        </p:spPr>
      </p:pic>
      <p:pic>
        <p:nvPicPr>
          <p:cNvPr id="39" name="Picture 38" descr="green checkmark">
            <a:hlinkClick r:id="" action="ppaction://noaction">
              <a:snd r:embed="rId8" name="2a.wav"/>
            </a:hlinkClick>
            <a:extLst>
              <a:ext uri="{FF2B5EF4-FFF2-40B4-BE49-F238E27FC236}">
                <a16:creationId xmlns:a16="http://schemas.microsoft.com/office/drawing/2014/main" id="{A477D0DB-1AF6-4313-B192-A8688B6E5EF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81560" y="2964429"/>
            <a:ext cx="282522" cy="294294"/>
          </a:xfrm>
          <a:prstGeom prst="rect">
            <a:avLst/>
          </a:prstGeom>
        </p:spPr>
      </p:pic>
      <p:pic>
        <p:nvPicPr>
          <p:cNvPr id="20" name="Picture 19" descr="green checkmark">
            <a:hlinkClick r:id="" action="ppaction://noaction">
              <a:snd r:embed="rId9" name="3a.wav"/>
            </a:hlinkClick>
            <a:extLst>
              <a:ext uri="{FF2B5EF4-FFF2-40B4-BE49-F238E27FC236}">
                <a16:creationId xmlns:a16="http://schemas.microsoft.com/office/drawing/2014/main" id="{F78579C5-D518-471E-AB11-B9ECC1581B1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9948" y="3641124"/>
            <a:ext cx="282522" cy="294294"/>
          </a:xfrm>
          <a:prstGeom prst="rect">
            <a:avLst/>
          </a:prstGeom>
        </p:spPr>
      </p:pic>
      <p:pic>
        <p:nvPicPr>
          <p:cNvPr id="21" name="Picture 20" descr="green checkmark">
            <a:hlinkClick r:id="" action="ppaction://noaction">
              <a:snd r:embed="rId10" name="4a.wav"/>
            </a:hlinkClick>
            <a:extLst>
              <a:ext uri="{FF2B5EF4-FFF2-40B4-BE49-F238E27FC236}">
                <a16:creationId xmlns:a16="http://schemas.microsoft.com/office/drawing/2014/main" id="{2F90EE77-7432-4D78-A545-28DCA3D52B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81560" y="4354562"/>
            <a:ext cx="282522" cy="294294"/>
          </a:xfrm>
          <a:prstGeom prst="rect">
            <a:avLst/>
          </a:prstGeom>
        </p:spPr>
      </p:pic>
      <p:pic>
        <p:nvPicPr>
          <p:cNvPr id="22" name="Picture 21" descr="green checkmark">
            <a:hlinkClick r:id="" action="ppaction://noaction">
              <a:snd r:embed="rId11" name="alors je partage.wav"/>
            </a:hlinkClick>
            <a:extLst>
              <a:ext uri="{FF2B5EF4-FFF2-40B4-BE49-F238E27FC236}">
                <a16:creationId xmlns:a16="http://schemas.microsoft.com/office/drawing/2014/main" id="{B5953C05-796B-4FDB-82ED-3C700654AB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81560" y="5102831"/>
            <a:ext cx="282522" cy="294294"/>
          </a:xfrm>
          <a:prstGeom prst="rect">
            <a:avLst/>
          </a:prstGeom>
        </p:spPr>
      </p:pic>
      <p:pic>
        <p:nvPicPr>
          <p:cNvPr id="23" name="Picture 22" descr="green checkmark">
            <a:hlinkClick r:id="" action="ppaction://noaction">
              <a:snd r:embed="rId12" name="6a.wav"/>
            </a:hlinkClick>
            <a:extLst>
              <a:ext uri="{FF2B5EF4-FFF2-40B4-BE49-F238E27FC236}">
                <a16:creationId xmlns:a16="http://schemas.microsoft.com/office/drawing/2014/main" id="{7EEB5A09-0240-4440-9881-F6931643F3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81560" y="5802820"/>
            <a:ext cx="282522" cy="294294"/>
          </a:xfrm>
          <a:prstGeom prst="rect">
            <a:avLst/>
          </a:prstGeom>
        </p:spPr>
      </p:pic>
      <p:sp>
        <p:nvSpPr>
          <p:cNvPr id="9" name="Action Button: Custom 16">
            <a:hlinkClick r:id="" action="ppaction://noaction" highlightClick="1">
              <a:snd r:embed="rId13" name="3b.wav"/>
            </a:hlinkClick>
            <a:extLst>
              <a:ext uri="{FF2B5EF4-FFF2-40B4-BE49-F238E27FC236}">
                <a16:creationId xmlns:a16="http://schemas.microsoft.com/office/drawing/2014/main" id="{D39F9DA3-CF16-4424-949E-4E0326545B98}"/>
              </a:ext>
            </a:extLst>
          </p:cNvPr>
          <p:cNvSpPr/>
          <p:nvPr/>
        </p:nvSpPr>
        <p:spPr>
          <a:xfrm>
            <a:off x="887379" y="35900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16">
            <a:hlinkClick r:id="" action="ppaction://noaction" highlightClick="1">
              <a:snd r:embed="rId14" name="4b.wav"/>
            </a:hlinkClick>
            <a:extLst>
              <a:ext uri="{FF2B5EF4-FFF2-40B4-BE49-F238E27FC236}">
                <a16:creationId xmlns:a16="http://schemas.microsoft.com/office/drawing/2014/main" id="{F01A7F7E-A29E-4759-A006-450CABE340CA}"/>
              </a:ext>
            </a:extLst>
          </p:cNvPr>
          <p:cNvSpPr/>
          <p:nvPr/>
        </p:nvSpPr>
        <p:spPr>
          <a:xfrm>
            <a:off x="887379" y="428773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Action Button: Custom 16">
            <a:hlinkClick r:id="" action="ppaction://noaction" highlightClick="1">
              <a:snd r:embed="rId15" name="alors je beep.wav"/>
            </a:hlinkClick>
            <a:extLst>
              <a:ext uri="{FF2B5EF4-FFF2-40B4-BE49-F238E27FC236}">
                <a16:creationId xmlns:a16="http://schemas.microsoft.com/office/drawing/2014/main" id="{978C782F-31D2-4ECC-8D82-F144173C08FA}"/>
              </a:ext>
            </a:extLst>
          </p:cNvPr>
          <p:cNvSpPr/>
          <p:nvPr/>
        </p:nvSpPr>
        <p:spPr>
          <a:xfrm>
            <a:off x="887379" y="498540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prstClr val="white"/>
                </a:solidFill>
                <a:latin typeface="Century Gothic" panose="020B0502020202020204" pitchFamily="34" charset="0"/>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snd r:embed="rId16" name="6b.wav"/>
            </a:hlinkClick>
            <a:extLst>
              <a:ext uri="{FF2B5EF4-FFF2-40B4-BE49-F238E27FC236}">
                <a16:creationId xmlns:a16="http://schemas.microsoft.com/office/drawing/2014/main" id="{6B21D45A-F607-4964-969B-EEAA8F098829}"/>
              </a:ext>
            </a:extLst>
          </p:cNvPr>
          <p:cNvSpPr/>
          <p:nvPr/>
        </p:nvSpPr>
        <p:spPr>
          <a:xfrm>
            <a:off x="887379" y="568307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1255D593-0089-411C-991D-9D1F5C32C878}"/>
              </a:ext>
            </a:extLst>
          </p:cNvPr>
          <p:cNvSpPr/>
          <p:nvPr/>
        </p:nvSpPr>
        <p:spPr>
          <a:xfrm>
            <a:off x="2571921" y="2239628"/>
            <a:ext cx="4756839" cy="447569"/>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6268BCDD-7DEE-4B6B-8A8B-E6CAB8ED9338}"/>
              </a:ext>
            </a:extLst>
          </p:cNvPr>
          <p:cNvSpPr/>
          <p:nvPr/>
        </p:nvSpPr>
        <p:spPr>
          <a:xfrm>
            <a:off x="2554280" y="2900349"/>
            <a:ext cx="3522146" cy="396000"/>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838B8407-489D-4504-BE98-44DE53FDE96D}"/>
              </a:ext>
            </a:extLst>
          </p:cNvPr>
          <p:cNvSpPr/>
          <p:nvPr/>
        </p:nvSpPr>
        <p:spPr>
          <a:xfrm>
            <a:off x="2572173" y="3597894"/>
            <a:ext cx="5583691" cy="396000"/>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a16="http://schemas.microsoft.com/office/drawing/2014/main" id="{44F9FB62-BF3D-4AE9-A2DE-C939D7871089}"/>
              </a:ext>
            </a:extLst>
          </p:cNvPr>
          <p:cNvSpPr/>
          <p:nvPr/>
        </p:nvSpPr>
        <p:spPr>
          <a:xfrm>
            <a:off x="2551411" y="4983531"/>
            <a:ext cx="6030731" cy="489960"/>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2B0A3C9B-9849-4C61-8537-17FC74BAE5A5}"/>
              </a:ext>
            </a:extLst>
          </p:cNvPr>
          <p:cNvSpPr/>
          <p:nvPr/>
        </p:nvSpPr>
        <p:spPr>
          <a:xfrm>
            <a:off x="2594279" y="4193843"/>
            <a:ext cx="5987863" cy="520334"/>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2A041B29-B66B-49CE-BA20-4BE856CD8051}"/>
              </a:ext>
            </a:extLst>
          </p:cNvPr>
          <p:cNvSpPr/>
          <p:nvPr/>
        </p:nvSpPr>
        <p:spPr>
          <a:xfrm>
            <a:off x="2507887" y="5593823"/>
            <a:ext cx="6030732" cy="608429"/>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102" name="Picture 6" descr="Woman, Sweater, Tie, Red, Blouse, Business">
            <a:extLst>
              <a:ext uri="{FF2B5EF4-FFF2-40B4-BE49-F238E27FC236}">
                <a16:creationId xmlns:a16="http://schemas.microsoft.com/office/drawing/2014/main" id="{F9363CDA-CA68-4FA0-B006-1FDF2BE0701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895620" y="1938601"/>
            <a:ext cx="546645" cy="9089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A close up of a logo&#10;&#10;Description automatically generated">
            <a:extLst>
              <a:ext uri="{FF2B5EF4-FFF2-40B4-BE49-F238E27FC236}">
                <a16:creationId xmlns:a16="http://schemas.microsoft.com/office/drawing/2014/main" id="{4CFC7C7B-14E4-4C9F-B21A-051A3D72C72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828588" y="-169354"/>
            <a:ext cx="1490023" cy="1490023"/>
          </a:xfrm>
          <a:prstGeom prst="rect">
            <a:avLst/>
          </a:prstGeom>
        </p:spPr>
      </p:pic>
      <p:pic>
        <p:nvPicPr>
          <p:cNvPr id="16" name="Picture 15" descr="A picture containing toy, shirt&#10;&#10;Description automatically generated">
            <a:extLst>
              <a:ext uri="{FF2B5EF4-FFF2-40B4-BE49-F238E27FC236}">
                <a16:creationId xmlns:a16="http://schemas.microsoft.com/office/drawing/2014/main" id="{8B6B9B04-0FAA-4EBF-8AA0-161AB516381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437837" y="289944"/>
            <a:ext cx="1645494" cy="1645494"/>
          </a:xfrm>
          <a:prstGeom prst="rect">
            <a:avLst/>
          </a:prstGeom>
        </p:spPr>
      </p:pic>
      <p:pic>
        <p:nvPicPr>
          <p:cNvPr id="17" name="Picture 8" descr="Bucket, Sponge, Pail, Water, Spillage, Housework">
            <a:extLst>
              <a:ext uri="{FF2B5EF4-FFF2-40B4-BE49-F238E27FC236}">
                <a16:creationId xmlns:a16="http://schemas.microsoft.com/office/drawing/2014/main" id="{B5D7098E-277B-4868-889F-40EEEDA49613}"/>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633235" y="5463528"/>
            <a:ext cx="815139" cy="99812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mojis, Emoji, Hipster, Funny, Emoticon, Facial">
            <a:extLst>
              <a:ext uri="{FF2B5EF4-FFF2-40B4-BE49-F238E27FC236}">
                <a16:creationId xmlns:a16="http://schemas.microsoft.com/office/drawing/2014/main" id="{07BB56FE-B2DF-451D-9EBB-4AA609D45B07}"/>
              </a:ext>
            </a:extLst>
          </p:cNvPr>
          <p:cNvPicPr>
            <a:picLocks noChangeAspect="1" noChangeArrowheads="1"/>
          </p:cNvPicPr>
          <p:nvPr/>
        </p:nvPicPr>
        <p:blipFill rotWithShape="1">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l="50307" t="4536" r="34135" b="81929"/>
          <a:stretch/>
        </p:blipFill>
        <p:spPr bwMode="auto">
          <a:xfrm>
            <a:off x="6107537" y="2617435"/>
            <a:ext cx="1076498" cy="93653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peech, Bubble, Shape, Text, Chat, Speak, Talk, Message">
            <a:extLst>
              <a:ext uri="{FF2B5EF4-FFF2-40B4-BE49-F238E27FC236}">
                <a16:creationId xmlns:a16="http://schemas.microsoft.com/office/drawing/2014/main" id="{8E3D2BE6-06C7-46D2-A337-FCF53FE72DA7}"/>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653176" y="3258723"/>
            <a:ext cx="892439" cy="8143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y, Girl, Diner, Fifties, Generations, Ipod, Love">
            <a:extLst>
              <a:ext uri="{FF2B5EF4-FFF2-40B4-BE49-F238E27FC236}">
                <a16:creationId xmlns:a16="http://schemas.microsoft.com/office/drawing/2014/main" id="{35A480B1-C554-4C96-BAB2-6E8672B7FE09}"/>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50675"/>
          <a:stretch/>
        </p:blipFill>
        <p:spPr bwMode="auto">
          <a:xfrm>
            <a:off x="1736272" y="4764300"/>
            <a:ext cx="815139" cy="95024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shirt&#10;&#10;Description automatically generated">
            <a:extLst>
              <a:ext uri="{FF2B5EF4-FFF2-40B4-BE49-F238E27FC236}">
                <a16:creationId xmlns:a16="http://schemas.microsoft.com/office/drawing/2014/main" id="{060D1307-0A77-4F5F-9F53-8315903B080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448294" y="3839241"/>
            <a:ext cx="950245" cy="950245"/>
          </a:xfrm>
          <a:prstGeom prst="rect">
            <a:avLst/>
          </a:prstGeom>
        </p:spPr>
      </p:pic>
    </p:spTree>
    <p:extLst>
      <p:ext uri="{BB962C8B-B14F-4D97-AF65-F5344CB8AC3E}">
        <p14:creationId xmlns:p14="http://schemas.microsoft.com/office/powerpoint/2010/main" val="2259885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42"/>
                                        </p:tgtEl>
                                      </p:cBhvr>
                                    </p:animEffect>
                                    <p:set>
                                      <p:cBhvr>
                                        <p:cTn id="16" dur="1" fill="hold">
                                          <p:stCondLst>
                                            <p:cond delay="499"/>
                                          </p:stCondLst>
                                        </p:cTn>
                                        <p:tgtEl>
                                          <p:spTgt spid="4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3"/>
                                        </p:tgtEl>
                                      </p:cBhvr>
                                    </p:animEffect>
                                    <p:set>
                                      <p:cBhvr>
                                        <p:cTn id="25" dur="1" fill="hold">
                                          <p:stCondLst>
                                            <p:cond delay="499"/>
                                          </p:stCondLst>
                                        </p:cTn>
                                        <p:tgtEl>
                                          <p:spTgt spid="43"/>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45"/>
                                        </p:tgtEl>
                                      </p:cBhvr>
                                    </p:animEffect>
                                    <p:set>
                                      <p:cBhvr>
                                        <p:cTn id="34" dur="1" fill="hold">
                                          <p:stCondLst>
                                            <p:cond delay="499"/>
                                          </p:stCondLst>
                                        </p:cTn>
                                        <p:tgtEl>
                                          <p:spTgt spid="4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4"/>
                                        </p:tgtEl>
                                      </p:cBhvr>
                                    </p:animEffect>
                                    <p:set>
                                      <p:cBhvr>
                                        <p:cTn id="43" dur="1" fill="hold">
                                          <p:stCondLst>
                                            <p:cond delay="499"/>
                                          </p:stCondLst>
                                        </p:cTn>
                                        <p:tgtEl>
                                          <p:spTgt spid="4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46"/>
                                        </p:tgtEl>
                                      </p:cBhvr>
                                    </p:animEffect>
                                    <p:set>
                                      <p:cBhvr>
                                        <p:cTn id="52" dur="1" fill="hold">
                                          <p:stCondLst>
                                            <p:cond delay="499"/>
                                          </p:stCondLst>
                                        </p:cTn>
                                        <p:tgtEl>
                                          <p:spTgt spid="4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3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40"/>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41"/>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6" grpId="0" animBg="1"/>
      <p:bldP spid="37" grpId="0" animBg="1"/>
      <p:bldP spid="40" grpId="0" animBg="1"/>
      <p:bldP spid="41" grpId="0" animBg="1"/>
      <p:bldP spid="47" grpId="0" animBg="1"/>
      <p:bldP spid="13" grpId="0" animBg="1"/>
      <p:bldP spid="42" grpId="0" animBg="1"/>
      <p:bldP spid="43" grpId="0" animBg="1"/>
      <p:bldP spid="44" grpId="0" animBg="1"/>
      <p:bldP spid="45" grpId="0" animBg="1"/>
      <p:bldP spid="46"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8" name="Table 8">
            <a:extLst>
              <a:ext uri="{FF2B5EF4-FFF2-40B4-BE49-F238E27FC236}">
                <a16:creationId xmlns:a16="http://schemas.microsoft.com/office/drawing/2014/main" id="{984D4DB4-2E91-4BFC-A5AD-B73A34586064}"/>
              </a:ext>
            </a:extLst>
          </p:cNvPr>
          <p:cNvGraphicFramePr>
            <a:graphicFrameLocks noGrp="1"/>
          </p:cNvGraphicFramePr>
          <p:nvPr>
            <p:extLst>
              <p:ext uri="{D42A27DB-BD31-4B8C-83A1-F6EECF244321}">
                <p14:modId xmlns:p14="http://schemas.microsoft.com/office/powerpoint/2010/main" val="4196639317"/>
              </p:ext>
            </p:extLst>
          </p:nvPr>
        </p:nvGraphicFramePr>
        <p:xfrm>
          <a:off x="687713" y="1320669"/>
          <a:ext cx="11349000" cy="4887956"/>
        </p:xfrm>
        <a:graphic>
          <a:graphicData uri="http://schemas.openxmlformats.org/drawingml/2006/table">
            <a:tbl>
              <a:tblPr firstRow="1" bandRow="1">
                <a:tableStyleId>{5C22544A-7EE6-4342-B048-85BDC9FD1C3A}</a:tableStyleId>
              </a:tblPr>
              <a:tblGrid>
                <a:gridCol w="1044070">
                  <a:extLst>
                    <a:ext uri="{9D8B030D-6E8A-4147-A177-3AD203B41FA5}">
                      <a16:colId xmlns:a16="http://schemas.microsoft.com/office/drawing/2014/main" val="1298454302"/>
                    </a:ext>
                  </a:extLst>
                </a:gridCol>
                <a:gridCol w="7091930">
                  <a:extLst>
                    <a:ext uri="{9D8B030D-6E8A-4147-A177-3AD203B41FA5}">
                      <a16:colId xmlns:a16="http://schemas.microsoft.com/office/drawing/2014/main" val="786732224"/>
                    </a:ext>
                  </a:extLst>
                </a:gridCol>
                <a:gridCol w="1606500">
                  <a:extLst>
                    <a:ext uri="{9D8B030D-6E8A-4147-A177-3AD203B41FA5}">
                      <a16:colId xmlns:a16="http://schemas.microsoft.com/office/drawing/2014/main" val="2811256232"/>
                    </a:ext>
                  </a:extLst>
                </a:gridCol>
                <a:gridCol w="1606500">
                  <a:extLst>
                    <a:ext uri="{9D8B030D-6E8A-4147-A177-3AD203B41FA5}">
                      <a16:colId xmlns:a16="http://schemas.microsoft.com/office/drawing/2014/main" val="3498647999"/>
                    </a:ext>
                  </a:extLst>
                </a:gridCol>
              </a:tblGrid>
              <a:tr h="765853">
                <a:tc>
                  <a:txBody>
                    <a:bodyPr/>
                    <a:lstStyle/>
                    <a:p>
                      <a:endParaRPr lang="fr-FR" dirty="0"/>
                    </a:p>
                  </a:txBody>
                  <a:tcPr>
                    <a:noFill/>
                  </a:tcPr>
                </a:tc>
                <a:tc>
                  <a:txBody>
                    <a:bodyPr/>
                    <a:lstStyle/>
                    <a:p>
                      <a:endParaRPr lang="fr-FR"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mn-lt"/>
                          <a:ea typeface="+mn-ea"/>
                          <a:cs typeface="+mn-cs"/>
                        </a:rPr>
                        <a:t>le week-end dernier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mn-lt"/>
                          <a:ea typeface="+mn-ea"/>
                          <a:cs typeface="+mn-cs"/>
                        </a:rPr>
                        <a:t>cette semaine</a:t>
                      </a:r>
                    </a:p>
                  </a:txBody>
                  <a:tcPr/>
                </a:tc>
                <a:extLst>
                  <a:ext uri="{0D108BD9-81ED-4DB2-BD59-A6C34878D82A}">
                    <a16:rowId xmlns:a16="http://schemas.microsoft.com/office/drawing/2014/main" val="2434972216"/>
                  </a:ext>
                </a:extLst>
              </a:tr>
              <a:tr h="6579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mn-lt"/>
                          <a:ea typeface="+mn-ea"/>
                          <a:cs typeface="+mn-cs"/>
                        </a:rPr>
                        <a:t>Tu as gagn</a:t>
                      </a:r>
                      <a:r>
                        <a:rPr kumimoji="0" lang="fr-FR" sz="2200" b="1" i="0" u="none" strike="noStrike" kern="1200" cap="none" spc="0" normalizeH="0" baseline="0" noProof="0" dirty="0">
                          <a:ln>
                            <a:noFill/>
                          </a:ln>
                          <a:solidFill>
                            <a:srgbClr val="EE6000"/>
                          </a:solidFill>
                          <a:effectLst/>
                          <a:uLnTx/>
                          <a:uFillTx/>
                          <a:latin typeface="+mn-lt"/>
                          <a:ea typeface="+mn-ea"/>
                          <a:cs typeface="+mn-cs"/>
                        </a:rPr>
                        <a:t>é</a:t>
                      </a:r>
                      <a:r>
                        <a:rPr kumimoji="0" lang="fr-FR" sz="2200" b="0" i="0" u="none" strike="noStrike" kern="1200" cap="none" spc="0" normalizeH="0" baseline="0" noProof="0" dirty="0">
                          <a:ln>
                            <a:noFill/>
                          </a:ln>
                          <a:solidFill>
                            <a:srgbClr val="115076"/>
                          </a:solidFill>
                          <a:effectLst/>
                          <a:uLnTx/>
                          <a:uFillTx/>
                          <a:latin typeface="+mn-lt"/>
                          <a:ea typeface="+mn-ea"/>
                          <a:cs typeface="+mn-cs"/>
                        </a:rPr>
                        <a:t> le match ?</a:t>
                      </a:r>
                    </a:p>
                  </a:txBody>
                  <a:tcPr anchor="ctr"/>
                </a:tc>
                <a:tc>
                  <a:txBody>
                    <a:bodyPr/>
                    <a:lstStyle/>
                    <a:p>
                      <a:endParaRPr lang="fr-FR"/>
                    </a:p>
                  </a:txBody>
                  <a:tcPr/>
                </a:tc>
                <a:tc>
                  <a:txBody>
                    <a:bodyPr/>
                    <a:lstStyle/>
                    <a:p>
                      <a:endParaRPr lang="fr-FR"/>
                    </a:p>
                  </a:txBody>
                  <a:tcPr/>
                </a:tc>
                <a:extLst>
                  <a:ext uri="{0D108BD9-81ED-4DB2-BD59-A6C34878D82A}">
                    <a16:rowId xmlns:a16="http://schemas.microsoft.com/office/drawing/2014/main" val="3486021673"/>
                  </a:ext>
                </a:extLst>
              </a:tr>
              <a:tr h="6579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mn-lt"/>
                          <a:ea typeface="+mn-ea"/>
                          <a:cs typeface="+mn-cs"/>
                        </a:rPr>
                        <a:t>Oui ! J’ai fai</a:t>
                      </a:r>
                      <a:r>
                        <a:rPr kumimoji="0" lang="fr-FR" sz="2200" b="1" i="0" u="none" strike="noStrike" kern="1200" cap="none" spc="0" normalizeH="0" baseline="0" noProof="0" dirty="0">
                          <a:ln>
                            <a:noFill/>
                          </a:ln>
                          <a:solidFill>
                            <a:srgbClr val="EE6000"/>
                          </a:solidFill>
                          <a:effectLst/>
                          <a:uLnTx/>
                          <a:uFillTx/>
                          <a:latin typeface="+mn-lt"/>
                          <a:ea typeface="+mn-ea"/>
                          <a:cs typeface="+mn-cs"/>
                        </a:rPr>
                        <a:t>t</a:t>
                      </a:r>
                      <a:r>
                        <a:rPr kumimoji="0" lang="fr-FR" sz="2200" b="0" i="0" u="none" strike="noStrike" kern="1200" cap="none" spc="0" normalizeH="0" baseline="0" noProof="0" dirty="0">
                          <a:ln>
                            <a:noFill/>
                          </a:ln>
                          <a:solidFill>
                            <a:srgbClr val="115076"/>
                          </a:solidFill>
                          <a:effectLst/>
                          <a:uLnTx/>
                          <a:uFillTx/>
                          <a:latin typeface="+mn-lt"/>
                          <a:ea typeface="+mn-ea"/>
                          <a:cs typeface="+mn-cs"/>
                        </a:rPr>
                        <a:t>  la fête !</a:t>
                      </a:r>
                    </a:p>
                  </a:txBody>
                  <a:tcPr anchor="ctr"/>
                </a:tc>
                <a:tc>
                  <a:txBody>
                    <a:bodyPr/>
                    <a:lstStyle/>
                    <a:p>
                      <a:endParaRPr lang="fr-FR"/>
                    </a:p>
                  </a:txBody>
                  <a:tcPr/>
                </a:tc>
                <a:tc>
                  <a:txBody>
                    <a:bodyPr/>
                    <a:lstStyle/>
                    <a:p>
                      <a:endParaRPr lang="fr-FR" dirty="0"/>
                    </a:p>
                  </a:txBody>
                  <a:tcPr/>
                </a:tc>
                <a:extLst>
                  <a:ext uri="{0D108BD9-81ED-4DB2-BD59-A6C34878D82A}">
                    <a16:rowId xmlns:a16="http://schemas.microsoft.com/office/drawing/2014/main" val="283055139"/>
                  </a:ext>
                </a:extLst>
              </a:tr>
              <a:tr h="6579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mn-lt"/>
                          <a:ea typeface="+mn-ea"/>
                          <a:cs typeface="+mn-cs"/>
                        </a:rPr>
                        <a:t>Amir a voyag</a:t>
                      </a:r>
                      <a:r>
                        <a:rPr kumimoji="0" lang="fr-FR" sz="2200" b="1" i="0" u="none" strike="noStrike" kern="1200" cap="none" spc="0" normalizeH="0" baseline="0" noProof="0" dirty="0">
                          <a:ln>
                            <a:noFill/>
                          </a:ln>
                          <a:solidFill>
                            <a:srgbClr val="EE6000"/>
                          </a:solidFill>
                          <a:effectLst/>
                          <a:uLnTx/>
                          <a:uFillTx/>
                          <a:latin typeface="+mn-lt"/>
                          <a:ea typeface="+mn-ea"/>
                          <a:cs typeface="+mn-cs"/>
                        </a:rPr>
                        <a:t>é</a:t>
                      </a:r>
                      <a:r>
                        <a:rPr kumimoji="0" lang="fr-FR" sz="2200" b="0" i="0" u="none" strike="noStrike" kern="1200" cap="none" spc="0" normalizeH="0" baseline="0" noProof="0" dirty="0">
                          <a:ln>
                            <a:noFill/>
                          </a:ln>
                          <a:solidFill>
                            <a:srgbClr val="115076"/>
                          </a:solidFill>
                          <a:effectLst/>
                          <a:uLnTx/>
                          <a:uFillTx/>
                          <a:latin typeface="+mn-lt"/>
                          <a:ea typeface="+mn-ea"/>
                          <a:cs typeface="+mn-cs"/>
                        </a:rPr>
                        <a:t> pour passer du temps ici.</a:t>
                      </a:r>
                    </a:p>
                  </a:txBody>
                  <a:tcPr anchor="ctr"/>
                </a:tc>
                <a:tc>
                  <a:txBody>
                    <a:bodyPr/>
                    <a:lstStyle/>
                    <a:p>
                      <a:endParaRPr lang="fr-FR" dirty="0"/>
                    </a:p>
                  </a:txBody>
                  <a:tcPr/>
                </a:tc>
                <a:tc>
                  <a:txBody>
                    <a:bodyPr/>
                    <a:lstStyle/>
                    <a:p>
                      <a:endParaRPr lang="fr-FR"/>
                    </a:p>
                  </a:txBody>
                  <a:tcPr/>
                </a:tc>
                <a:extLst>
                  <a:ext uri="{0D108BD9-81ED-4DB2-BD59-A6C34878D82A}">
                    <a16:rowId xmlns:a16="http://schemas.microsoft.com/office/drawing/2014/main" val="3825670645"/>
                  </a:ext>
                </a:extLst>
              </a:tr>
              <a:tr h="6579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mn-lt"/>
                          <a:ea typeface="+mn-ea"/>
                          <a:cs typeface="+mn-cs"/>
                        </a:rPr>
                        <a:t>Oh ! Il pass</a:t>
                      </a:r>
                      <a:r>
                        <a:rPr kumimoji="0" lang="fr-FR" sz="2200" b="1" i="0" u="none" strike="noStrike" kern="1200" cap="none" spc="0" normalizeH="0" baseline="0" noProof="0" dirty="0">
                          <a:ln>
                            <a:noFill/>
                          </a:ln>
                          <a:solidFill>
                            <a:srgbClr val="EE6000"/>
                          </a:solidFill>
                          <a:effectLst/>
                          <a:uLnTx/>
                          <a:uFillTx/>
                          <a:latin typeface="+mn-lt"/>
                          <a:ea typeface="+mn-ea"/>
                          <a:cs typeface="+mn-cs"/>
                        </a:rPr>
                        <a:t>e</a:t>
                      </a:r>
                      <a:r>
                        <a:rPr kumimoji="0" lang="fr-FR" sz="2200" b="0" i="0" u="none" strike="noStrike" kern="1200" cap="none" spc="0" normalizeH="0" baseline="0" noProof="0" dirty="0">
                          <a:ln>
                            <a:noFill/>
                          </a:ln>
                          <a:solidFill>
                            <a:srgbClr val="115076"/>
                          </a:solidFill>
                          <a:effectLst/>
                          <a:uLnTx/>
                          <a:uFillTx/>
                          <a:latin typeface="+mn-lt"/>
                          <a:ea typeface="+mn-ea"/>
                          <a:cs typeface="+mn-cs"/>
                        </a:rPr>
                        <a:t> combien de jours à Paris ?</a:t>
                      </a:r>
                    </a:p>
                  </a:txBody>
                  <a:tcPr anchor="ctr"/>
                </a:tc>
                <a:tc>
                  <a:txBody>
                    <a:bodyPr/>
                    <a:lstStyle/>
                    <a:p>
                      <a:endParaRPr lang="fr-FR"/>
                    </a:p>
                  </a:txBody>
                  <a:tcPr/>
                </a:tc>
                <a:tc>
                  <a:txBody>
                    <a:bodyPr/>
                    <a:lstStyle/>
                    <a:p>
                      <a:endParaRPr lang="fr-FR" dirty="0"/>
                    </a:p>
                  </a:txBody>
                  <a:tcPr/>
                </a:tc>
                <a:extLst>
                  <a:ext uri="{0D108BD9-81ED-4DB2-BD59-A6C34878D82A}">
                    <a16:rowId xmlns:a16="http://schemas.microsoft.com/office/drawing/2014/main" val="3351773598"/>
                  </a:ext>
                </a:extLst>
              </a:tr>
              <a:tr h="6579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mn-lt"/>
                          <a:ea typeface="+mn-ea"/>
                          <a:cs typeface="+mn-cs"/>
                        </a:rPr>
                        <a:t>Il rest</a:t>
                      </a:r>
                      <a:r>
                        <a:rPr kumimoji="0" lang="fr-FR" sz="2200" b="1" i="0" u="none" strike="noStrike" kern="1200" cap="none" spc="0" normalizeH="0" baseline="0" noProof="0" dirty="0">
                          <a:ln>
                            <a:noFill/>
                          </a:ln>
                          <a:solidFill>
                            <a:srgbClr val="EE6000"/>
                          </a:solidFill>
                          <a:effectLst/>
                          <a:uLnTx/>
                          <a:uFillTx/>
                          <a:latin typeface="+mn-lt"/>
                          <a:ea typeface="+mn-ea"/>
                          <a:cs typeface="+mn-cs"/>
                        </a:rPr>
                        <a:t>e</a:t>
                      </a:r>
                      <a:r>
                        <a:rPr kumimoji="0" lang="fr-FR" sz="2200" b="0" i="0" u="none" strike="noStrike" kern="1200" cap="none" spc="0" normalizeH="0" baseline="0" noProof="0" dirty="0">
                          <a:ln>
                            <a:noFill/>
                          </a:ln>
                          <a:solidFill>
                            <a:srgbClr val="115076"/>
                          </a:solidFill>
                          <a:effectLst/>
                          <a:uLnTx/>
                          <a:uFillTx/>
                          <a:latin typeface="+mn-lt"/>
                          <a:ea typeface="+mn-ea"/>
                          <a:cs typeface="+mn-cs"/>
                        </a:rPr>
                        <a:t> chez ma famille pour une semaine.</a:t>
                      </a:r>
                    </a:p>
                  </a:txBody>
                  <a:tcPr anchor="ctr"/>
                </a:tc>
                <a:tc>
                  <a:txBody>
                    <a:bodyPr/>
                    <a:lstStyle/>
                    <a:p>
                      <a:endParaRPr lang="fr-FR" dirty="0"/>
                    </a:p>
                  </a:txBody>
                  <a:tcPr/>
                </a:tc>
                <a:tc>
                  <a:txBody>
                    <a:bodyPr/>
                    <a:lstStyle/>
                    <a:p>
                      <a:endParaRPr lang="fr-FR" dirty="0"/>
                    </a:p>
                  </a:txBody>
                  <a:tcPr/>
                </a:tc>
                <a:extLst>
                  <a:ext uri="{0D108BD9-81ED-4DB2-BD59-A6C34878D82A}">
                    <a16:rowId xmlns:a16="http://schemas.microsoft.com/office/drawing/2014/main" val="2217099637"/>
                  </a:ext>
                </a:extLst>
              </a:tr>
              <a:tr h="8324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200" b="0" i="0" u="none" strike="noStrike" kern="1200" cap="none" spc="0" normalizeH="0" baseline="0" noProof="0" dirty="0">
                        <a:ln>
                          <a:noFill/>
                        </a:ln>
                        <a:solidFill>
                          <a:srgbClr val="115076"/>
                        </a:solidFill>
                        <a:effectLst/>
                        <a:uLnTx/>
                        <a:uFillTx/>
                        <a:latin typeface="+mn-lt"/>
                        <a:ea typeface="+mn-ea"/>
                        <a:cs typeface="+mn-cs"/>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mn-lt"/>
                          <a:ea typeface="+mn-ea"/>
                          <a:cs typeface="+mn-cs"/>
                        </a:rPr>
                        <a:t>Très bien. Nous faisons une promenade ensemble.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115076"/>
                          </a:solidFill>
                          <a:effectLst/>
                          <a:uLnTx/>
                          <a:uFillTx/>
                          <a:latin typeface="+mn-lt"/>
                          <a:ea typeface="+mn-ea"/>
                          <a:cs typeface="+mn-cs"/>
                        </a:rPr>
                        <a:t>Le parc ferm</a:t>
                      </a:r>
                      <a:r>
                        <a:rPr kumimoji="0" lang="fr-FR" sz="2200" b="1" i="0" u="none" strike="noStrike" kern="1200" cap="none" spc="0" normalizeH="0" baseline="0" noProof="0" dirty="0">
                          <a:ln>
                            <a:noFill/>
                          </a:ln>
                          <a:solidFill>
                            <a:srgbClr val="EE6000"/>
                          </a:solidFill>
                          <a:effectLst/>
                          <a:uLnTx/>
                          <a:uFillTx/>
                          <a:latin typeface="+mn-lt"/>
                          <a:ea typeface="+mn-ea"/>
                          <a:cs typeface="+mn-cs"/>
                        </a:rPr>
                        <a:t>e</a:t>
                      </a:r>
                      <a:r>
                        <a:rPr kumimoji="0" lang="fr-FR" sz="2200" b="0" i="0" u="none" strike="noStrike" kern="1200" cap="none" spc="0" normalizeH="0" baseline="0" noProof="0" dirty="0">
                          <a:ln>
                            <a:noFill/>
                          </a:ln>
                          <a:solidFill>
                            <a:srgbClr val="115076"/>
                          </a:solidFill>
                          <a:effectLst/>
                          <a:uLnTx/>
                          <a:uFillTx/>
                          <a:latin typeface="+mn-lt"/>
                          <a:ea typeface="+mn-ea"/>
                          <a:cs typeface="+mn-cs"/>
                        </a:rPr>
                        <a:t> quand ?</a:t>
                      </a:r>
                    </a:p>
                  </a:txBody>
                  <a:tcPr anchor="ctr"/>
                </a:tc>
                <a:tc>
                  <a:txBody>
                    <a:bodyPr/>
                    <a:lstStyle/>
                    <a:p>
                      <a:endParaRPr lang="fr-FR"/>
                    </a:p>
                  </a:txBody>
                  <a:tcPr/>
                </a:tc>
                <a:tc>
                  <a:txBody>
                    <a:bodyPr/>
                    <a:lstStyle/>
                    <a:p>
                      <a:endParaRPr lang="fr-FR" dirty="0"/>
                    </a:p>
                  </a:txBody>
                  <a:tcPr/>
                </a:tc>
                <a:extLst>
                  <a:ext uri="{0D108BD9-81ED-4DB2-BD59-A6C34878D82A}">
                    <a16:rowId xmlns:a16="http://schemas.microsoft.com/office/drawing/2014/main" val="527883760"/>
                  </a:ext>
                </a:extLst>
              </a:tr>
            </a:tbl>
          </a:graphicData>
        </a:graphic>
      </p:graphicFrame>
      <p:sp>
        <p:nvSpPr>
          <p:cNvPr id="39" name="TextBox 38">
            <a:extLst>
              <a:ext uri="{FF2B5EF4-FFF2-40B4-BE49-F238E27FC236}">
                <a16:creationId xmlns:a16="http://schemas.microsoft.com/office/drawing/2014/main" id="{0058BC60-5AE8-401A-874B-3DF5EFA4B85F}"/>
              </a:ext>
            </a:extLst>
          </p:cNvPr>
          <p:cNvSpPr txBox="1"/>
          <p:nvPr/>
        </p:nvSpPr>
        <p:spPr>
          <a:xfrm>
            <a:off x="3279938" y="2197028"/>
            <a:ext cx="216703" cy="430887"/>
          </a:xfrm>
          <a:prstGeom prst="rect">
            <a:avLst/>
          </a:prstGeom>
          <a:solidFill>
            <a:srgbClr val="D2DEEF"/>
          </a:solidFill>
        </p:spPr>
        <p:txBody>
          <a:bodyPr wrap="square" lIns="0" rIns="0" rtlCol="0">
            <a:spAutoFit/>
          </a:bodyPr>
          <a:lstStyle/>
          <a:p>
            <a:pPr algn="l"/>
            <a:r>
              <a:rPr lang="en-GB" sz="2200" b="1" dirty="0">
                <a:solidFill>
                  <a:schemeClr val="accent5">
                    <a:lumMod val="50000"/>
                  </a:schemeClr>
                </a:solidFill>
              </a:rPr>
              <a:t>_</a:t>
            </a:r>
            <a:endParaRPr lang="fr-FR" sz="2200" b="1" dirty="0">
              <a:solidFill>
                <a:schemeClr val="accent5">
                  <a:lumMod val="50000"/>
                </a:schemeClr>
              </a:solidFill>
            </a:endParaRPr>
          </a:p>
        </p:txBody>
      </p:sp>
      <p:sp>
        <p:nvSpPr>
          <p:cNvPr id="40" name="TextBox 39">
            <a:extLst>
              <a:ext uri="{FF2B5EF4-FFF2-40B4-BE49-F238E27FC236}">
                <a16:creationId xmlns:a16="http://schemas.microsoft.com/office/drawing/2014/main" id="{CB6754CC-283A-4509-AFB8-8596F204C38B}"/>
              </a:ext>
            </a:extLst>
          </p:cNvPr>
          <p:cNvSpPr txBox="1"/>
          <p:nvPr/>
        </p:nvSpPr>
        <p:spPr>
          <a:xfrm>
            <a:off x="3418232" y="2860511"/>
            <a:ext cx="156818" cy="430887"/>
          </a:xfrm>
          <a:prstGeom prst="rect">
            <a:avLst/>
          </a:prstGeom>
          <a:solidFill>
            <a:srgbClr val="EAEFF7"/>
          </a:solidFill>
        </p:spPr>
        <p:txBody>
          <a:bodyPr wrap="square" lIns="0" rIns="0" rtlCol="0">
            <a:spAutoFit/>
          </a:bodyPr>
          <a:lstStyle/>
          <a:p>
            <a:pPr algn="l"/>
            <a:r>
              <a:rPr lang="en-GB" sz="2200" b="1" dirty="0">
                <a:solidFill>
                  <a:schemeClr val="accent5">
                    <a:lumMod val="50000"/>
                  </a:schemeClr>
                </a:solidFill>
              </a:rPr>
              <a:t>_</a:t>
            </a:r>
            <a:endParaRPr lang="fr-FR" sz="2200" b="1" dirty="0">
              <a:solidFill>
                <a:schemeClr val="accent5">
                  <a:lumMod val="50000"/>
                </a:schemeClr>
              </a:solidFill>
            </a:endParaRPr>
          </a:p>
        </p:txBody>
      </p:sp>
      <p:sp>
        <p:nvSpPr>
          <p:cNvPr id="41" name="TextBox 40">
            <a:extLst>
              <a:ext uri="{FF2B5EF4-FFF2-40B4-BE49-F238E27FC236}">
                <a16:creationId xmlns:a16="http://schemas.microsoft.com/office/drawing/2014/main" id="{C6D66199-DCE0-48E1-A309-6DF6E47FE8A0}"/>
              </a:ext>
            </a:extLst>
          </p:cNvPr>
          <p:cNvSpPr txBox="1"/>
          <p:nvPr/>
        </p:nvSpPr>
        <p:spPr>
          <a:xfrm>
            <a:off x="3640109" y="3489164"/>
            <a:ext cx="216703" cy="430887"/>
          </a:xfrm>
          <a:prstGeom prst="rect">
            <a:avLst/>
          </a:prstGeom>
          <a:solidFill>
            <a:srgbClr val="D2DEEF"/>
          </a:solidFill>
        </p:spPr>
        <p:txBody>
          <a:bodyPr wrap="square" lIns="0" rIns="0" rtlCol="0">
            <a:spAutoFit/>
          </a:bodyPr>
          <a:lstStyle/>
          <a:p>
            <a:pPr algn="l"/>
            <a:r>
              <a:rPr lang="en-GB" sz="2200" b="1" dirty="0">
                <a:solidFill>
                  <a:schemeClr val="accent5">
                    <a:lumMod val="50000"/>
                  </a:schemeClr>
                </a:solidFill>
              </a:rPr>
              <a:t>_</a:t>
            </a:r>
            <a:endParaRPr lang="fr-FR" sz="2200" b="1" dirty="0">
              <a:solidFill>
                <a:schemeClr val="accent5">
                  <a:lumMod val="50000"/>
                </a:schemeClr>
              </a:solidFill>
            </a:endParaRPr>
          </a:p>
        </p:txBody>
      </p:sp>
      <p:sp>
        <p:nvSpPr>
          <p:cNvPr id="48" name="TextBox 47">
            <a:extLst>
              <a:ext uri="{FF2B5EF4-FFF2-40B4-BE49-F238E27FC236}">
                <a16:creationId xmlns:a16="http://schemas.microsoft.com/office/drawing/2014/main" id="{AFA02192-FCD3-47CD-BFBC-40664C160423}"/>
              </a:ext>
            </a:extLst>
          </p:cNvPr>
          <p:cNvSpPr txBox="1"/>
          <p:nvPr/>
        </p:nvSpPr>
        <p:spPr>
          <a:xfrm>
            <a:off x="3273425" y="4174484"/>
            <a:ext cx="189348" cy="430887"/>
          </a:xfrm>
          <a:prstGeom prst="rect">
            <a:avLst/>
          </a:prstGeom>
          <a:solidFill>
            <a:srgbClr val="EAEFF7"/>
          </a:solidFill>
        </p:spPr>
        <p:txBody>
          <a:bodyPr wrap="square" lIns="0" rIns="0" rtlCol="0">
            <a:spAutoFit/>
          </a:bodyPr>
          <a:lstStyle/>
          <a:p>
            <a:pPr algn="l"/>
            <a:r>
              <a:rPr lang="en-GB" sz="2200" b="1" dirty="0">
                <a:solidFill>
                  <a:schemeClr val="accent5">
                    <a:lumMod val="50000"/>
                  </a:schemeClr>
                </a:solidFill>
              </a:rPr>
              <a:t>_</a:t>
            </a:r>
            <a:endParaRPr lang="fr-FR" sz="2200" b="1" dirty="0">
              <a:solidFill>
                <a:schemeClr val="accent5">
                  <a:lumMod val="50000"/>
                </a:schemeClr>
              </a:solidFill>
            </a:endParaRPr>
          </a:p>
        </p:txBody>
      </p:sp>
      <p:sp>
        <p:nvSpPr>
          <p:cNvPr id="49" name="TextBox 48">
            <a:extLst>
              <a:ext uri="{FF2B5EF4-FFF2-40B4-BE49-F238E27FC236}">
                <a16:creationId xmlns:a16="http://schemas.microsoft.com/office/drawing/2014/main" id="{CBC5FB9E-C453-4F37-A838-F975B7B9EB8B}"/>
              </a:ext>
            </a:extLst>
          </p:cNvPr>
          <p:cNvSpPr txBox="1"/>
          <p:nvPr/>
        </p:nvSpPr>
        <p:spPr>
          <a:xfrm>
            <a:off x="2499759" y="4810682"/>
            <a:ext cx="207626" cy="430887"/>
          </a:xfrm>
          <a:prstGeom prst="rect">
            <a:avLst/>
          </a:prstGeom>
          <a:solidFill>
            <a:srgbClr val="D2DEEF"/>
          </a:solidFill>
        </p:spPr>
        <p:txBody>
          <a:bodyPr wrap="square" lIns="0" rIns="0" rtlCol="0">
            <a:spAutoFit/>
          </a:bodyPr>
          <a:lstStyle/>
          <a:p>
            <a:pPr algn="l"/>
            <a:r>
              <a:rPr lang="en-GB" sz="2200" b="1" dirty="0">
                <a:solidFill>
                  <a:schemeClr val="accent5">
                    <a:lumMod val="50000"/>
                  </a:schemeClr>
                </a:solidFill>
              </a:rPr>
              <a:t>_</a:t>
            </a:r>
            <a:endParaRPr lang="fr-FR" sz="2200" b="1" dirty="0">
              <a:solidFill>
                <a:schemeClr val="accent5">
                  <a:lumMod val="50000"/>
                </a:schemeClr>
              </a:solidFill>
            </a:endParaRPr>
          </a:p>
        </p:txBody>
      </p:sp>
      <p:sp>
        <p:nvSpPr>
          <p:cNvPr id="50" name="TextBox 49">
            <a:extLst>
              <a:ext uri="{FF2B5EF4-FFF2-40B4-BE49-F238E27FC236}">
                <a16:creationId xmlns:a16="http://schemas.microsoft.com/office/drawing/2014/main" id="{EE22F830-E3D4-4F9F-8F8B-23CE56DA11E8}"/>
              </a:ext>
            </a:extLst>
          </p:cNvPr>
          <p:cNvSpPr txBox="1"/>
          <p:nvPr/>
        </p:nvSpPr>
        <p:spPr>
          <a:xfrm>
            <a:off x="3559112" y="5752846"/>
            <a:ext cx="189348" cy="384721"/>
          </a:xfrm>
          <a:prstGeom prst="rect">
            <a:avLst/>
          </a:prstGeom>
          <a:solidFill>
            <a:srgbClr val="EAEFF7"/>
          </a:solidFill>
        </p:spPr>
        <p:txBody>
          <a:bodyPr wrap="square" lIns="0" tIns="0" rIns="0" rtlCol="0">
            <a:spAutoFit/>
          </a:bodyPr>
          <a:lstStyle/>
          <a:p>
            <a:pPr algn="l"/>
            <a:r>
              <a:rPr lang="en-GB" sz="2200" b="1" dirty="0">
                <a:solidFill>
                  <a:schemeClr val="accent5">
                    <a:lumMod val="50000"/>
                  </a:schemeClr>
                </a:solidFill>
              </a:rPr>
              <a:t>_</a:t>
            </a:r>
            <a:endParaRPr lang="fr-FR" sz="2200" b="1" dirty="0">
              <a:solidFill>
                <a:schemeClr val="accent5">
                  <a:lumMod val="50000"/>
                </a:schemeClr>
              </a:solidFill>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096000" cy="707849"/>
          </a:xfrm>
        </p:spPr>
        <p:txBody>
          <a:bodyPr>
            <a:normAutofit/>
          </a:bodyPr>
          <a:lstStyle/>
          <a:p>
            <a:r>
              <a:rPr lang="fr-FR" sz="2800" b="1" dirty="0">
                <a:solidFill>
                  <a:schemeClr val="bg1"/>
                </a:solidFill>
              </a:rPr>
              <a:t>Léa et Sophie vont au collège</a:t>
            </a:r>
            <a:endParaRPr lang="en-GB" sz="2800" b="1" dirty="0">
              <a:solidFill>
                <a:schemeClr val="bg1"/>
              </a:solidFill>
            </a:endParaRPr>
          </a:p>
        </p:txBody>
      </p:sp>
      <p:sp>
        <p:nvSpPr>
          <p:cNvPr id="5" name="Rounded Rectangle 46">
            <a:extLst>
              <a:ext uri="{FF2B5EF4-FFF2-40B4-BE49-F238E27FC236}">
                <a16:creationId xmlns:a16="http://schemas.microsoft.com/office/drawing/2014/main" id="{3F73AA96-9727-4D00-A0DD-376A7BB8EE70}"/>
              </a:ext>
            </a:extLst>
          </p:cNvPr>
          <p:cNvSpPr/>
          <p:nvPr/>
        </p:nvSpPr>
        <p:spPr>
          <a:xfrm>
            <a:off x="9681209" y="249868"/>
            <a:ext cx="222871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Action Button: Custom 16">
            <a:hlinkClick r:id="" action="ppaction://noaction" highlightClick="1">
              <a:snd r:embed="rId4" name="7b.wav"/>
            </a:hlinkClick>
            <a:extLst>
              <a:ext uri="{FF2B5EF4-FFF2-40B4-BE49-F238E27FC236}">
                <a16:creationId xmlns:a16="http://schemas.microsoft.com/office/drawing/2014/main" id="{00B3E4C1-DFF4-46C3-8013-784275E7AA6B}"/>
              </a:ext>
            </a:extLst>
          </p:cNvPr>
          <p:cNvSpPr/>
          <p:nvPr/>
        </p:nvSpPr>
        <p:spPr>
          <a:xfrm>
            <a:off x="1024513" y="221483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7</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Action Button: Custom 16">
            <a:hlinkClick r:id="" action="ppaction://noaction" highlightClick="1">
              <a:snd r:embed="rId5" name="8b.wav"/>
            </a:hlinkClick>
            <a:extLst>
              <a:ext uri="{FF2B5EF4-FFF2-40B4-BE49-F238E27FC236}">
                <a16:creationId xmlns:a16="http://schemas.microsoft.com/office/drawing/2014/main" id="{5B92A95F-523A-4E36-B65E-94DAE9FBB368}"/>
              </a:ext>
            </a:extLst>
          </p:cNvPr>
          <p:cNvSpPr/>
          <p:nvPr/>
        </p:nvSpPr>
        <p:spPr>
          <a:xfrm>
            <a:off x="1024513" y="286815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8</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9" name="Picture 18" descr="green checkmark">
            <a:hlinkClick r:id="" action="ppaction://noaction">
              <a:snd r:embed="rId6" name="7a.wav"/>
            </a:hlinkClick>
            <a:extLst>
              <a:ext uri="{FF2B5EF4-FFF2-40B4-BE49-F238E27FC236}">
                <a16:creationId xmlns:a16="http://schemas.microsoft.com/office/drawing/2014/main" id="{4DAC8A7A-9BA2-4A82-889A-0BE560889E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9582" y="2316540"/>
            <a:ext cx="282522" cy="294294"/>
          </a:xfrm>
          <a:prstGeom prst="rect">
            <a:avLst/>
          </a:prstGeom>
        </p:spPr>
      </p:pic>
      <p:pic>
        <p:nvPicPr>
          <p:cNvPr id="20" name="Picture 19" descr="green checkmark">
            <a:hlinkClick r:id="" action="ppaction://noaction">
              <a:snd r:embed="rId8" name="8a.wav"/>
            </a:hlinkClick>
            <a:extLst>
              <a:ext uri="{FF2B5EF4-FFF2-40B4-BE49-F238E27FC236}">
                <a16:creationId xmlns:a16="http://schemas.microsoft.com/office/drawing/2014/main" id="{79B3BBC8-3BDD-48EB-B25F-A9274783F7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9452" y="2892796"/>
            <a:ext cx="282522" cy="294294"/>
          </a:xfrm>
          <a:prstGeom prst="rect">
            <a:avLst/>
          </a:prstGeom>
        </p:spPr>
      </p:pic>
      <p:pic>
        <p:nvPicPr>
          <p:cNvPr id="21" name="Picture 20" descr="green checkmark">
            <a:hlinkClick r:id="" action="ppaction://noaction">
              <a:snd r:embed="rId9" name="9a.wav"/>
            </a:hlinkClick>
            <a:extLst>
              <a:ext uri="{FF2B5EF4-FFF2-40B4-BE49-F238E27FC236}">
                <a16:creationId xmlns:a16="http://schemas.microsoft.com/office/drawing/2014/main" id="{B88141EF-8DAB-482E-BF1E-13BA1D3AF2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9452" y="3546071"/>
            <a:ext cx="282522" cy="294294"/>
          </a:xfrm>
          <a:prstGeom prst="rect">
            <a:avLst/>
          </a:prstGeom>
        </p:spPr>
      </p:pic>
      <p:pic>
        <p:nvPicPr>
          <p:cNvPr id="22" name="Picture 21" descr="green checkmark">
            <a:hlinkClick r:id="" action="ppaction://noaction">
              <a:snd r:embed="rId10" name="10a.wav"/>
            </a:hlinkClick>
            <a:extLst>
              <a:ext uri="{FF2B5EF4-FFF2-40B4-BE49-F238E27FC236}">
                <a16:creationId xmlns:a16="http://schemas.microsoft.com/office/drawing/2014/main" id="{8A7FF1EF-ACF9-43BE-9835-5ADF5EF2D3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1799" y="4225656"/>
            <a:ext cx="282522" cy="294294"/>
          </a:xfrm>
          <a:prstGeom prst="rect">
            <a:avLst/>
          </a:prstGeom>
        </p:spPr>
      </p:pic>
      <p:pic>
        <p:nvPicPr>
          <p:cNvPr id="23" name="Picture 22" descr="green checkmark">
            <a:hlinkClick r:id="" action="ppaction://noaction">
              <a:snd r:embed="rId11" name="11a.wav"/>
            </a:hlinkClick>
            <a:extLst>
              <a:ext uri="{FF2B5EF4-FFF2-40B4-BE49-F238E27FC236}">
                <a16:creationId xmlns:a16="http://schemas.microsoft.com/office/drawing/2014/main" id="{06E496A1-6C9B-421D-B8AD-28CB98BC21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1799" y="4910958"/>
            <a:ext cx="282522" cy="294294"/>
          </a:xfrm>
          <a:prstGeom prst="rect">
            <a:avLst/>
          </a:prstGeom>
        </p:spPr>
      </p:pic>
      <p:pic>
        <p:nvPicPr>
          <p:cNvPr id="24" name="Picture 23" descr="green checkmark">
            <a:hlinkClick r:id="" action="ppaction://noaction">
              <a:snd r:embed="rId12" name="12a.wav"/>
            </a:hlinkClick>
            <a:extLst>
              <a:ext uri="{FF2B5EF4-FFF2-40B4-BE49-F238E27FC236}">
                <a16:creationId xmlns:a16="http://schemas.microsoft.com/office/drawing/2014/main" id="{81D170C8-8B36-48B0-926A-1AE571A1DC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61799" y="5680960"/>
            <a:ext cx="282522" cy="294294"/>
          </a:xfrm>
          <a:prstGeom prst="rect">
            <a:avLst/>
          </a:prstGeom>
        </p:spPr>
      </p:pic>
      <p:sp>
        <p:nvSpPr>
          <p:cNvPr id="3" name="Action Button: Custom 16">
            <a:hlinkClick r:id="" action="ppaction://noaction" highlightClick="1">
              <a:snd r:embed="rId13" name="9b.wav"/>
            </a:hlinkClick>
            <a:extLst>
              <a:ext uri="{FF2B5EF4-FFF2-40B4-BE49-F238E27FC236}">
                <a16:creationId xmlns:a16="http://schemas.microsoft.com/office/drawing/2014/main" id="{51931B66-50FC-4FC7-9ABE-634FAB14A7D8}"/>
              </a:ext>
            </a:extLst>
          </p:cNvPr>
          <p:cNvSpPr/>
          <p:nvPr/>
        </p:nvSpPr>
        <p:spPr>
          <a:xfrm>
            <a:off x="1024513" y="352148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a:solidFill>
                  <a:prstClr val="white"/>
                </a:solidFill>
                <a:latin typeface="Century Gothic" panose="020B0502020202020204" pitchFamily="34" charset="0"/>
              </a:rPr>
              <a:t>9</a:t>
            </a:r>
            <a:endPar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7" name="Action Button: Custom 16">
            <a:hlinkClick r:id="" action="ppaction://noaction" highlightClick="1">
              <a:snd r:embed="rId14" name="10b.wav"/>
            </a:hlinkClick>
            <a:extLst>
              <a:ext uri="{FF2B5EF4-FFF2-40B4-BE49-F238E27FC236}">
                <a16:creationId xmlns:a16="http://schemas.microsoft.com/office/drawing/2014/main" id="{318134DB-490E-4F57-88CC-3A0560187269}"/>
              </a:ext>
            </a:extLst>
          </p:cNvPr>
          <p:cNvSpPr/>
          <p:nvPr/>
        </p:nvSpPr>
        <p:spPr>
          <a:xfrm>
            <a:off x="1024513" y="417480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10</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Action Button: Custom 16">
            <a:hlinkClick r:id="" action="ppaction://noaction" highlightClick="1">
              <a:snd r:embed="rId15" name="11b.wav"/>
            </a:hlinkClick>
            <a:extLst>
              <a:ext uri="{FF2B5EF4-FFF2-40B4-BE49-F238E27FC236}">
                <a16:creationId xmlns:a16="http://schemas.microsoft.com/office/drawing/2014/main" id="{6BC22A3F-D2C5-41B6-B335-0AEEB0D14841}"/>
              </a:ext>
            </a:extLst>
          </p:cNvPr>
          <p:cNvSpPr/>
          <p:nvPr/>
        </p:nvSpPr>
        <p:spPr>
          <a:xfrm>
            <a:off x="1010162" y="482812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11</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Action Button: Custom 16">
            <a:hlinkClick r:id="" action="ppaction://noaction" highlightClick="1">
              <a:snd r:embed="rId16" name="12b.wav"/>
            </a:hlinkClick>
            <a:extLst>
              <a:ext uri="{FF2B5EF4-FFF2-40B4-BE49-F238E27FC236}">
                <a16:creationId xmlns:a16="http://schemas.microsoft.com/office/drawing/2014/main" id="{0585FAC2-A9E3-493F-83B9-1087C3BDCCF6}"/>
              </a:ext>
            </a:extLst>
          </p:cNvPr>
          <p:cNvSpPr/>
          <p:nvPr/>
        </p:nvSpPr>
        <p:spPr>
          <a:xfrm>
            <a:off x="1010162" y="555484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42" name="Rectangle 41">
            <a:extLst>
              <a:ext uri="{FF2B5EF4-FFF2-40B4-BE49-F238E27FC236}">
                <a16:creationId xmlns:a16="http://schemas.microsoft.com/office/drawing/2014/main" id="{84C6BB9E-9EC4-4295-B5D1-86D66B6619FB}"/>
              </a:ext>
            </a:extLst>
          </p:cNvPr>
          <p:cNvSpPr/>
          <p:nvPr/>
        </p:nvSpPr>
        <p:spPr>
          <a:xfrm>
            <a:off x="1786726" y="2282854"/>
            <a:ext cx="3522146" cy="396000"/>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766425FE-4CAF-4336-86FE-F3B8EF36985D}"/>
              </a:ext>
            </a:extLst>
          </p:cNvPr>
          <p:cNvSpPr/>
          <p:nvPr/>
        </p:nvSpPr>
        <p:spPr>
          <a:xfrm>
            <a:off x="1823409" y="2862775"/>
            <a:ext cx="3850104" cy="374384"/>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Rectangle 43">
            <a:extLst>
              <a:ext uri="{FF2B5EF4-FFF2-40B4-BE49-F238E27FC236}">
                <a16:creationId xmlns:a16="http://schemas.microsoft.com/office/drawing/2014/main" id="{9923E5B7-BC71-4E9A-88D6-9630A0B68F0E}"/>
              </a:ext>
            </a:extLst>
          </p:cNvPr>
          <p:cNvSpPr/>
          <p:nvPr/>
        </p:nvSpPr>
        <p:spPr>
          <a:xfrm>
            <a:off x="1737212" y="3455611"/>
            <a:ext cx="5584755" cy="554179"/>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D83E0430-3DA8-47E1-BA27-FB407E84978E}"/>
              </a:ext>
            </a:extLst>
          </p:cNvPr>
          <p:cNvSpPr/>
          <p:nvPr/>
        </p:nvSpPr>
        <p:spPr>
          <a:xfrm>
            <a:off x="1820614" y="4876694"/>
            <a:ext cx="5900499" cy="378804"/>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 name="Rectangle 45">
            <a:extLst>
              <a:ext uri="{FF2B5EF4-FFF2-40B4-BE49-F238E27FC236}">
                <a16:creationId xmlns:a16="http://schemas.microsoft.com/office/drawing/2014/main" id="{BBE57282-C42D-4145-9CB6-457ED9624B99}"/>
              </a:ext>
            </a:extLst>
          </p:cNvPr>
          <p:cNvSpPr/>
          <p:nvPr/>
        </p:nvSpPr>
        <p:spPr>
          <a:xfrm>
            <a:off x="1737212" y="4057434"/>
            <a:ext cx="5584754" cy="554179"/>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84F7F07C-F29C-4552-85CA-6BA2B019055B}"/>
              </a:ext>
            </a:extLst>
          </p:cNvPr>
          <p:cNvSpPr/>
          <p:nvPr/>
        </p:nvSpPr>
        <p:spPr>
          <a:xfrm>
            <a:off x="1812699" y="5396822"/>
            <a:ext cx="6777084" cy="772692"/>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124" name="Picture 4" descr="Trophy, Achievement, Award, Cup, Merit, Prize, Sports">
            <a:extLst>
              <a:ext uri="{FF2B5EF4-FFF2-40B4-BE49-F238E27FC236}">
                <a16:creationId xmlns:a16="http://schemas.microsoft.com/office/drawing/2014/main" id="{5B60B9C2-3136-4507-80F6-870EB1D5D24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306218" y="2012536"/>
            <a:ext cx="523288" cy="6586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ireworks, New Year'S Eve, Sparkler, New Year'S Day">
            <a:extLst>
              <a:ext uri="{FF2B5EF4-FFF2-40B4-BE49-F238E27FC236}">
                <a16:creationId xmlns:a16="http://schemas.microsoft.com/office/drawing/2014/main" id="{85A49DEF-FEFA-4DB0-A711-38C2DBBDE249}"/>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9556484">
            <a:off x="6180301" y="2703706"/>
            <a:ext cx="744030" cy="7249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picture containing doll, shirt&#10;&#10;Description automatically generated">
            <a:extLst>
              <a:ext uri="{FF2B5EF4-FFF2-40B4-BE49-F238E27FC236}">
                <a16:creationId xmlns:a16="http://schemas.microsoft.com/office/drawing/2014/main" id="{C9C4FAEE-9486-40D2-AC84-FCFDCD25ECA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653729" y="4086008"/>
            <a:ext cx="1038726" cy="1038726"/>
          </a:xfrm>
          <a:prstGeom prst="rect">
            <a:avLst/>
          </a:prstGeom>
        </p:spPr>
      </p:pic>
      <p:pic>
        <p:nvPicPr>
          <p:cNvPr id="2056" name="Picture 8" descr="Landscape, Countryside, Fields, Nature, Trees">
            <a:extLst>
              <a:ext uri="{FF2B5EF4-FFF2-40B4-BE49-F238E27FC236}">
                <a16:creationId xmlns:a16="http://schemas.microsoft.com/office/drawing/2014/main" id="{791A8632-E61D-40E1-AA4C-1CBA60713F33}"/>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769488" y="5769962"/>
            <a:ext cx="916908" cy="51576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igh Speed Train, Railway, Ice, Train, Transportation">
            <a:extLst>
              <a:ext uri="{FF2B5EF4-FFF2-40B4-BE49-F238E27FC236}">
                <a16:creationId xmlns:a16="http://schemas.microsoft.com/office/drawing/2014/main" id="{F1B119CC-998B-47F7-A5FB-6FF553B2C85F}"/>
              </a:ext>
            </a:extLst>
          </p:cNvPr>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r="24850"/>
          <a:stretch/>
        </p:blipFill>
        <p:spPr bwMode="auto">
          <a:xfrm>
            <a:off x="7564747" y="3000398"/>
            <a:ext cx="1156463" cy="76944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06101BC-A3CA-4CDE-A2FA-830C3573D88B}"/>
              </a:ext>
            </a:extLst>
          </p:cNvPr>
          <p:cNvSpPr txBox="1"/>
          <p:nvPr/>
        </p:nvSpPr>
        <p:spPr>
          <a:xfrm>
            <a:off x="155287" y="1197144"/>
            <a:ext cx="8274748" cy="769441"/>
          </a:xfrm>
          <a:prstGeom prst="rect">
            <a:avLst/>
          </a:prstGeom>
          <a:noFill/>
        </p:spPr>
        <p:txBody>
          <a:bodyPr wrap="square" rtlCol="0">
            <a:spAutoFit/>
          </a:bodyPr>
          <a:lstStyle/>
          <a:p>
            <a:pPr lvl="0">
              <a:defRPr/>
            </a:pP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Sophie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marchent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pour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200" dirty="0">
                <a:solidFill>
                  <a:srgbClr val="4472C4">
                    <a:lumMod val="50000"/>
                  </a:srgbClr>
                </a:solidFill>
              </a:rPr>
              <a:t>au </a:t>
            </a:r>
            <a:r>
              <a:rPr lang="en-US" sz="2200" dirty="0" err="1">
                <a:solidFill>
                  <a:srgbClr val="4472C4">
                    <a:lumMod val="50000"/>
                  </a:srgbClr>
                </a:solidFill>
              </a:rPr>
              <a:t>collège</a:t>
            </a:r>
            <a:r>
              <a:rPr lang="en-US" sz="2200" dirty="0">
                <a:solidFill>
                  <a:srgbClr val="4472C4">
                    <a:lumMod val="50000"/>
                  </a:srgbClr>
                </a:solidFill>
              </a:rPr>
              <a:t>. </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P</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arlent-elles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week-end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 vie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général</a:t>
            </a:r>
            <a:r>
              <a:rPr lang="en-US" sz="2200" dirty="0">
                <a:solidFill>
                  <a:srgbClr val="4472C4">
                    <a:lumMod val="50000"/>
                  </a:srgbClr>
                </a:solidFill>
                <a:latin typeface="Century Gothic" panose="020F0302020204030204"/>
              </a:rPr>
              <a:t> </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2" name="Picture 11" descr="A close up of a logo&#10;&#10;Description automatically generated">
            <a:extLst>
              <a:ext uri="{FF2B5EF4-FFF2-40B4-BE49-F238E27FC236}">
                <a16:creationId xmlns:a16="http://schemas.microsoft.com/office/drawing/2014/main" id="{AA514849-840A-42BD-AB2A-C6A137A26202}"/>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828588" y="-169354"/>
            <a:ext cx="1490023" cy="1490023"/>
          </a:xfrm>
          <a:prstGeom prst="rect">
            <a:avLst/>
          </a:prstGeom>
        </p:spPr>
      </p:pic>
      <p:pic>
        <p:nvPicPr>
          <p:cNvPr id="14" name="Picture 13" descr="A picture containing toy, shirt&#10;&#10;Description automatically generated">
            <a:extLst>
              <a:ext uri="{FF2B5EF4-FFF2-40B4-BE49-F238E27FC236}">
                <a16:creationId xmlns:a16="http://schemas.microsoft.com/office/drawing/2014/main" id="{2E8DE0A3-1A33-4E56-8786-37BC5A9DE18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437837" y="289944"/>
            <a:ext cx="1645494" cy="1645494"/>
          </a:xfrm>
          <a:prstGeom prst="rect">
            <a:avLst/>
          </a:prstGeom>
        </p:spPr>
      </p:pic>
    </p:spTree>
    <p:extLst>
      <p:ext uri="{BB962C8B-B14F-4D97-AF65-F5344CB8AC3E}">
        <p14:creationId xmlns:p14="http://schemas.microsoft.com/office/powerpoint/2010/main" val="112591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43"/>
                                        </p:tgtEl>
                                      </p:cBhvr>
                                    </p:animEffect>
                                    <p:set>
                                      <p:cBhvr>
                                        <p:cTn id="16" dur="1" fill="hold">
                                          <p:stCondLst>
                                            <p:cond delay="499"/>
                                          </p:stCondLst>
                                        </p:cTn>
                                        <p:tgtEl>
                                          <p:spTgt spid="4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44"/>
                                        </p:tgtEl>
                                      </p:cBhvr>
                                    </p:animEffect>
                                    <p:set>
                                      <p:cBhvr>
                                        <p:cTn id="25" dur="1" fill="hold">
                                          <p:stCondLst>
                                            <p:cond delay="499"/>
                                          </p:stCondLst>
                                        </p:cTn>
                                        <p:tgtEl>
                                          <p:spTgt spid="4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46"/>
                                        </p:tgtEl>
                                      </p:cBhvr>
                                    </p:animEffect>
                                    <p:set>
                                      <p:cBhvr>
                                        <p:cTn id="34" dur="1" fill="hold">
                                          <p:stCondLst>
                                            <p:cond delay="499"/>
                                          </p:stCondLst>
                                        </p:cTn>
                                        <p:tgtEl>
                                          <p:spTgt spid="4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5"/>
                                        </p:tgtEl>
                                      </p:cBhvr>
                                    </p:animEffect>
                                    <p:set>
                                      <p:cBhvr>
                                        <p:cTn id="43" dur="1" fill="hold">
                                          <p:stCondLst>
                                            <p:cond delay="499"/>
                                          </p:stCondLst>
                                        </p:cTn>
                                        <p:tgtEl>
                                          <p:spTgt spid="4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47"/>
                                        </p:tgtEl>
                                      </p:cBhvr>
                                    </p:animEffect>
                                    <p:set>
                                      <p:cBhvr>
                                        <p:cTn id="52" dur="1" fill="hold">
                                          <p:stCondLst>
                                            <p:cond delay="499"/>
                                          </p:stCondLst>
                                        </p:cTn>
                                        <p:tgtEl>
                                          <p:spTgt spid="4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4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4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4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49"/>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8" grpId="0" animBg="1"/>
      <p:bldP spid="49" grpId="0" animBg="1"/>
      <p:bldP spid="50" grpId="0" animBg="1"/>
      <p:bldP spid="42" grpId="0" animBg="1"/>
      <p:bldP spid="43" grpId="0" animBg="1"/>
      <p:bldP spid="44" grpId="0" animBg="1"/>
      <p:bldP spid="45" grpId="0" animBg="1"/>
      <p:bldP spid="46" grpId="0" animBg="1"/>
      <p:bldP spid="4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402" name="Picture 18" descr="Animals, Water, Boat, Tail, Rowing, Beavers, Paddling">
            <a:extLst>
              <a:ext uri="{FF2B5EF4-FFF2-40B4-BE49-F238E27FC236}">
                <a16:creationId xmlns:a16="http://schemas.microsoft.com/office/drawing/2014/main" id="{44B7C2A1-46AC-4E6F-9B96-78F4591A0F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4504" y="4417888"/>
            <a:ext cx="1154551" cy="6482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fr-FR" sz="2800" b="1" dirty="0">
                <a:solidFill>
                  <a:schemeClr val="bg1"/>
                </a:solidFill>
              </a:rPr>
              <a:t>Les premières leçons du jour</a:t>
            </a:r>
            <a:endParaRPr lang="en-GB" sz="2800" b="1" dirty="0">
              <a:solidFill>
                <a:schemeClr val="bg1"/>
              </a:solidFill>
            </a:endParaRPr>
          </a:p>
        </p:txBody>
      </p:sp>
      <p:sp>
        <p:nvSpPr>
          <p:cNvPr id="2" name="TextBox 1">
            <a:extLst>
              <a:ext uri="{FF2B5EF4-FFF2-40B4-BE49-F238E27FC236}">
                <a16:creationId xmlns:a16="http://schemas.microsoft.com/office/drawing/2014/main" id="{7B69A640-5634-4889-BA77-C53CF8F6E67B}"/>
              </a:ext>
            </a:extLst>
          </p:cNvPr>
          <p:cNvSpPr txBox="1"/>
          <p:nvPr/>
        </p:nvSpPr>
        <p:spPr>
          <a:xfrm>
            <a:off x="97134" y="1234856"/>
            <a:ext cx="117299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 font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élèves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à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forme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correcte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 name="Rounded Rectangle 46">
            <a:extLst>
              <a:ext uri="{FF2B5EF4-FFF2-40B4-BE49-F238E27FC236}">
                <a16:creationId xmlns:a16="http://schemas.microsoft.com/office/drawing/2014/main" id="{DFD43F1E-7ED1-4091-9006-EBECA5EB941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853C2727-3C71-4C33-B20A-B9E27BC516A6}"/>
              </a:ext>
            </a:extLst>
          </p:cNvPr>
          <p:cNvSpPr txBox="1"/>
          <p:nvPr/>
        </p:nvSpPr>
        <p:spPr>
          <a:xfrm>
            <a:off x="506561" y="1915559"/>
            <a:ext cx="432000" cy="432000"/>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a:t>
            </a:r>
          </a:p>
        </p:txBody>
      </p:sp>
      <p:sp>
        <p:nvSpPr>
          <p:cNvPr id="9" name="TextBox 8">
            <a:extLst>
              <a:ext uri="{FF2B5EF4-FFF2-40B4-BE49-F238E27FC236}">
                <a16:creationId xmlns:a16="http://schemas.microsoft.com/office/drawing/2014/main" id="{853C2727-3C71-4C33-B20A-B9E27BC516A6}"/>
              </a:ext>
            </a:extLst>
          </p:cNvPr>
          <p:cNvSpPr txBox="1"/>
          <p:nvPr/>
        </p:nvSpPr>
        <p:spPr>
          <a:xfrm>
            <a:off x="506561" y="2659337"/>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2</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853C2727-3C71-4C33-B20A-B9E27BC516A6}"/>
              </a:ext>
            </a:extLst>
          </p:cNvPr>
          <p:cNvSpPr txBox="1"/>
          <p:nvPr/>
        </p:nvSpPr>
        <p:spPr>
          <a:xfrm>
            <a:off x="506561" y="3432780"/>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3</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853C2727-3C71-4C33-B20A-B9E27BC516A6}"/>
              </a:ext>
            </a:extLst>
          </p:cNvPr>
          <p:cNvSpPr txBox="1"/>
          <p:nvPr/>
        </p:nvSpPr>
        <p:spPr>
          <a:xfrm>
            <a:off x="506561" y="4206223"/>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4</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853C2727-3C71-4C33-B20A-B9E27BC516A6}"/>
              </a:ext>
            </a:extLst>
          </p:cNvPr>
          <p:cNvSpPr txBox="1"/>
          <p:nvPr/>
        </p:nvSpPr>
        <p:spPr>
          <a:xfrm>
            <a:off x="506561" y="4979666"/>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5</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853C2727-3C71-4C33-B20A-B9E27BC516A6}"/>
              </a:ext>
            </a:extLst>
          </p:cNvPr>
          <p:cNvSpPr txBox="1"/>
          <p:nvPr/>
        </p:nvSpPr>
        <p:spPr>
          <a:xfrm>
            <a:off x="506561" y="5753109"/>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5B9BD5">
                    <a:lumMod val="50000"/>
                  </a:srgbClr>
                </a:solidFill>
                <a:effectLst/>
                <a:uLnTx/>
                <a:uFillTx/>
                <a:latin typeface="Century Gothic" panose="020F0302020204030204"/>
                <a:ea typeface="+mn-ea"/>
                <a:cs typeface="+mn-cs"/>
              </a:rPr>
              <a:t>6</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7B69A640-5634-4889-BA77-C53CF8F6E67B}"/>
              </a:ext>
            </a:extLst>
          </p:cNvPr>
          <p:cNvSpPr txBox="1"/>
          <p:nvPr/>
        </p:nvSpPr>
        <p:spPr>
          <a:xfrm>
            <a:off x="1079167" y="1902725"/>
            <a:ext cx="37509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du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piano.</a:t>
            </a:r>
          </a:p>
        </p:txBody>
      </p:sp>
      <p:sp>
        <p:nvSpPr>
          <p:cNvPr id="15" name="TextBox 14">
            <a:extLst>
              <a:ext uri="{FF2B5EF4-FFF2-40B4-BE49-F238E27FC236}">
                <a16:creationId xmlns:a16="http://schemas.microsoft.com/office/drawing/2014/main" id="{7B69A640-5634-4889-BA77-C53CF8F6E67B}"/>
              </a:ext>
            </a:extLst>
          </p:cNvPr>
          <p:cNvSpPr txBox="1"/>
          <p:nvPr/>
        </p:nvSpPr>
        <p:spPr>
          <a:xfrm>
            <a:off x="1079167" y="2678730"/>
            <a:ext cx="38794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de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guitare</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7B69A640-5634-4889-BA77-C53CF8F6E67B}"/>
              </a:ext>
            </a:extLst>
          </p:cNvPr>
          <p:cNvSpPr txBox="1"/>
          <p:nvPr/>
        </p:nvSpPr>
        <p:spPr>
          <a:xfrm>
            <a:off x="1079167" y="3450569"/>
            <a:ext cx="45969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400" b="1" dirty="0">
                <a:solidFill>
                  <a:srgbClr val="EE6000"/>
                </a:solidFill>
                <a:latin typeface="Century Gothic" panose="020F0302020204030204"/>
              </a:rPr>
              <a:t>des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castagnettes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t>
            </a:r>
          </a:p>
        </p:txBody>
      </p:sp>
      <p:sp>
        <p:nvSpPr>
          <p:cNvPr id="17" name="TextBox 16">
            <a:extLst>
              <a:ext uri="{FF2B5EF4-FFF2-40B4-BE49-F238E27FC236}">
                <a16:creationId xmlns:a16="http://schemas.microsoft.com/office/drawing/2014/main" id="{7B69A640-5634-4889-BA77-C53CF8F6E67B}"/>
              </a:ext>
            </a:extLst>
          </p:cNvPr>
          <p:cNvSpPr txBox="1"/>
          <p:nvPr/>
        </p:nvSpPr>
        <p:spPr>
          <a:xfrm>
            <a:off x="1074584" y="4251560"/>
            <a:ext cx="45969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de </a:t>
            </a:r>
            <a:r>
              <a:rPr kumimoji="0" lang="en-US" sz="2400" b="1" i="0" u="none" strike="noStrike" kern="1200" cap="none" spc="0" normalizeH="0" baseline="0" noProof="0" dirty="0" err="1">
                <a:ln>
                  <a:noFill/>
                </a:ln>
                <a:solidFill>
                  <a:srgbClr val="EE6000"/>
                </a:solidFill>
                <a:effectLst/>
                <a:uLnTx/>
                <a:uFillTx/>
                <a:latin typeface="Century Gothic" panose="020F0302020204030204"/>
                <a:ea typeface="+mn-ea"/>
                <a:cs typeface="+mn-cs"/>
              </a:rPr>
              <a:t>l’</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accordéon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t>
            </a:r>
          </a:p>
        </p:txBody>
      </p:sp>
      <p:sp>
        <p:nvSpPr>
          <p:cNvPr id="18" name="TextBox 17">
            <a:extLst>
              <a:ext uri="{FF2B5EF4-FFF2-40B4-BE49-F238E27FC236}">
                <a16:creationId xmlns:a16="http://schemas.microsoft.com/office/drawing/2014/main" id="{7B69A640-5634-4889-BA77-C53CF8F6E67B}"/>
              </a:ext>
            </a:extLst>
          </p:cNvPr>
          <p:cNvSpPr txBox="1"/>
          <p:nvPr/>
        </p:nvSpPr>
        <p:spPr>
          <a:xfrm>
            <a:off x="6326285" y="1891907"/>
            <a:ext cx="47383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à la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pétanque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9" name="TextBox 18">
            <a:extLst>
              <a:ext uri="{FF2B5EF4-FFF2-40B4-BE49-F238E27FC236}">
                <a16:creationId xmlns:a16="http://schemas.microsoft.com/office/drawing/2014/main" id="{7B69A640-5634-4889-BA77-C53CF8F6E67B}"/>
              </a:ext>
            </a:extLst>
          </p:cNvPr>
          <p:cNvSpPr txBox="1"/>
          <p:nvPr/>
        </p:nvSpPr>
        <p:spPr>
          <a:xfrm>
            <a:off x="6335341" y="2645505"/>
            <a:ext cx="47292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Vous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jouez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au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netball (m).</a:t>
            </a:r>
          </a:p>
        </p:txBody>
      </p:sp>
      <p:sp>
        <p:nvSpPr>
          <p:cNvPr id="26" name="TextBox 25">
            <a:extLst>
              <a:ext uri="{FF2B5EF4-FFF2-40B4-BE49-F238E27FC236}">
                <a16:creationId xmlns:a16="http://schemas.microsoft.com/office/drawing/2014/main" id="{D5131F29-29DA-4BAA-902A-C81BEBCF0452}"/>
              </a:ext>
            </a:extLst>
          </p:cNvPr>
          <p:cNvSpPr txBox="1"/>
          <p:nvPr/>
        </p:nvSpPr>
        <p:spPr>
          <a:xfrm>
            <a:off x="1074584" y="4987143"/>
            <a:ext cx="42785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au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golf (m).</a:t>
            </a:r>
          </a:p>
        </p:txBody>
      </p:sp>
      <p:sp>
        <p:nvSpPr>
          <p:cNvPr id="27" name="TextBox 26">
            <a:extLst>
              <a:ext uri="{FF2B5EF4-FFF2-40B4-BE49-F238E27FC236}">
                <a16:creationId xmlns:a16="http://schemas.microsoft.com/office/drawing/2014/main" id="{96C32C2A-170C-4524-B56E-4E5AFAE4AA11}"/>
              </a:ext>
            </a:extLst>
          </p:cNvPr>
          <p:cNvSpPr txBox="1"/>
          <p:nvPr/>
        </p:nvSpPr>
        <p:spPr>
          <a:xfrm>
            <a:off x="1074584" y="5742650"/>
            <a:ext cx="47292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jouent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au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rugby (m).</a:t>
            </a:r>
          </a:p>
        </p:txBody>
      </p:sp>
      <p:sp>
        <p:nvSpPr>
          <p:cNvPr id="3" name="TextBox 2">
            <a:extLst>
              <a:ext uri="{FF2B5EF4-FFF2-40B4-BE49-F238E27FC236}">
                <a16:creationId xmlns:a16="http://schemas.microsoft.com/office/drawing/2014/main" id="{21635BCF-A469-421B-B114-0B96DE03A668}"/>
              </a:ext>
            </a:extLst>
          </p:cNvPr>
          <p:cNvSpPr txBox="1"/>
          <p:nvPr/>
        </p:nvSpPr>
        <p:spPr>
          <a:xfrm>
            <a:off x="5759831" y="1898165"/>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5B9BD5">
                    <a:lumMod val="50000"/>
                  </a:srgbClr>
                </a:solidFill>
                <a:latin typeface="Century Gothic" panose="020F0302020204030204"/>
              </a:rPr>
              <a:t>7</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372DA061-915B-4776-8C59-F69F197B7EE5}"/>
              </a:ext>
            </a:extLst>
          </p:cNvPr>
          <p:cNvSpPr txBox="1"/>
          <p:nvPr/>
        </p:nvSpPr>
        <p:spPr>
          <a:xfrm>
            <a:off x="5759831" y="2641943"/>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5B9BD5">
                    <a:lumMod val="50000"/>
                  </a:srgbClr>
                </a:solidFill>
                <a:latin typeface="Century Gothic" panose="020F0302020204030204"/>
              </a:rPr>
              <a:t>8</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F43B9CEF-A5DD-4276-B319-0370E59AFCBD}"/>
              </a:ext>
            </a:extLst>
          </p:cNvPr>
          <p:cNvSpPr txBox="1"/>
          <p:nvPr/>
        </p:nvSpPr>
        <p:spPr>
          <a:xfrm>
            <a:off x="5759831" y="3415386"/>
            <a:ext cx="432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5B9BD5">
                    <a:lumMod val="50000"/>
                  </a:srgbClr>
                </a:solidFill>
                <a:latin typeface="Century Gothic" panose="020F0302020204030204"/>
              </a:rPr>
              <a:t>9</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BAFA7E45-5FCD-4F93-B280-7BFD8684F02F}"/>
              </a:ext>
            </a:extLst>
          </p:cNvPr>
          <p:cNvSpPr txBox="1"/>
          <p:nvPr/>
        </p:nvSpPr>
        <p:spPr>
          <a:xfrm>
            <a:off x="5759831" y="4188829"/>
            <a:ext cx="540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5B9BD5">
                    <a:lumMod val="50000"/>
                  </a:srgbClr>
                </a:solidFill>
                <a:latin typeface="Century Gothic" panose="020F0302020204030204"/>
              </a:rPr>
              <a:t>10</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188F8CC2-2F69-46E1-96AF-8799DA0D5D3C}"/>
              </a:ext>
            </a:extLst>
          </p:cNvPr>
          <p:cNvSpPr txBox="1"/>
          <p:nvPr/>
        </p:nvSpPr>
        <p:spPr>
          <a:xfrm>
            <a:off x="5759831" y="4962272"/>
            <a:ext cx="540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11</a:t>
            </a:r>
          </a:p>
        </p:txBody>
      </p:sp>
      <p:sp>
        <p:nvSpPr>
          <p:cNvPr id="39" name="TextBox 38">
            <a:extLst>
              <a:ext uri="{FF2B5EF4-FFF2-40B4-BE49-F238E27FC236}">
                <a16:creationId xmlns:a16="http://schemas.microsoft.com/office/drawing/2014/main" id="{A7C84BA6-A199-4273-930F-06BCF9D27672}"/>
              </a:ext>
            </a:extLst>
          </p:cNvPr>
          <p:cNvSpPr txBox="1"/>
          <p:nvPr/>
        </p:nvSpPr>
        <p:spPr>
          <a:xfrm>
            <a:off x="5759831" y="5735715"/>
            <a:ext cx="540000" cy="461665"/>
          </a:xfrm>
          <a:prstGeom prst="rect">
            <a:avLst/>
          </a:prstGeom>
          <a:solidFill>
            <a:schemeClr val="bg1"/>
          </a:solidFill>
          <a:ln w="28575">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5B9BD5">
                    <a:lumMod val="50000"/>
                  </a:srgbClr>
                </a:solidFill>
                <a:latin typeface="Century Gothic" panose="020F0302020204030204"/>
              </a:rPr>
              <a:t>1</a:t>
            </a:r>
            <a:r>
              <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a:t>
            </a:r>
          </a:p>
        </p:txBody>
      </p:sp>
      <p:sp>
        <p:nvSpPr>
          <p:cNvPr id="40" name="TextBox 39">
            <a:extLst>
              <a:ext uri="{FF2B5EF4-FFF2-40B4-BE49-F238E27FC236}">
                <a16:creationId xmlns:a16="http://schemas.microsoft.com/office/drawing/2014/main" id="{F43901DA-92E2-4ADD-943F-3E31DAA6DFD1}"/>
              </a:ext>
            </a:extLst>
          </p:cNvPr>
          <p:cNvSpPr txBox="1"/>
          <p:nvPr/>
        </p:nvSpPr>
        <p:spPr>
          <a:xfrm>
            <a:off x="6337519" y="3424737"/>
            <a:ext cx="40450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du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cyclisme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t>
            </a:r>
          </a:p>
        </p:txBody>
      </p:sp>
      <p:sp>
        <p:nvSpPr>
          <p:cNvPr id="41" name="TextBox 40">
            <a:extLst>
              <a:ext uri="{FF2B5EF4-FFF2-40B4-BE49-F238E27FC236}">
                <a16:creationId xmlns:a16="http://schemas.microsoft.com/office/drawing/2014/main" id="{0BD9E1AE-2B86-4AB3-992B-4C642E08485C}"/>
              </a:ext>
            </a:extLst>
          </p:cNvPr>
          <p:cNvSpPr txBox="1"/>
          <p:nvPr/>
        </p:nvSpPr>
        <p:spPr>
          <a:xfrm>
            <a:off x="6335341" y="4180522"/>
            <a:ext cx="45517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de la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gymnastique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a:t>
            </a:r>
          </a:p>
        </p:txBody>
      </p:sp>
      <p:sp>
        <p:nvSpPr>
          <p:cNvPr id="42" name="TextBox 41">
            <a:extLst>
              <a:ext uri="{FF2B5EF4-FFF2-40B4-BE49-F238E27FC236}">
                <a16:creationId xmlns:a16="http://schemas.microsoft.com/office/drawing/2014/main" id="{8B571B09-FC68-4E61-B6E4-C6A3D901ACA4}"/>
              </a:ext>
            </a:extLst>
          </p:cNvPr>
          <p:cNvSpPr txBox="1"/>
          <p:nvPr/>
        </p:nvSpPr>
        <p:spPr>
          <a:xfrm>
            <a:off x="6335341" y="5001625"/>
            <a:ext cx="58084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4472C4">
                    <a:lumMod val="50000"/>
                  </a:srgbClr>
                </a:solidFill>
                <a:latin typeface="Century Gothic" panose="020F0302020204030204"/>
              </a:rPr>
              <a:t>Vous</a:t>
            </a:r>
            <a:r>
              <a:rPr lang="en-US" sz="2400" dirty="0">
                <a:solidFill>
                  <a:srgbClr val="4472C4">
                    <a:lumMod val="50000"/>
                  </a:srgbClr>
                </a:solidFill>
                <a:latin typeface="Century Gothic" panose="020F0302020204030204"/>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faisez</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des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sports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nautiques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t>
            </a:r>
          </a:p>
        </p:txBody>
      </p:sp>
      <p:sp>
        <p:nvSpPr>
          <p:cNvPr id="46" name="TextBox 45">
            <a:extLst>
              <a:ext uri="{FF2B5EF4-FFF2-40B4-BE49-F238E27FC236}">
                <a16:creationId xmlns:a16="http://schemas.microsoft.com/office/drawing/2014/main" id="{1EBCA4FE-3540-4099-B5E1-E798019793D4}"/>
              </a:ext>
            </a:extLst>
          </p:cNvPr>
          <p:cNvSpPr txBox="1"/>
          <p:nvPr/>
        </p:nvSpPr>
        <p:spPr>
          <a:xfrm>
            <a:off x="6350044" y="5731735"/>
            <a:ext cx="54434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Une amie fait </a:t>
            </a:r>
            <a:r>
              <a:rPr kumimoji="0" lang="en-US" sz="2400" b="1" i="0" u="none" strike="noStrike" kern="1200" cap="none" spc="0" normalizeH="0" baseline="0" noProof="0" dirty="0">
                <a:ln>
                  <a:noFill/>
                </a:ln>
                <a:solidFill>
                  <a:srgbClr val="EE6000"/>
                </a:solidFill>
                <a:effectLst/>
                <a:uLnTx/>
                <a:uFillTx/>
                <a:latin typeface="Century Gothic" panose="020F0302020204030204"/>
                <a:ea typeface="+mn-ea"/>
                <a:cs typeface="+mn-cs"/>
              </a:rPr>
              <a:t>de 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athlétisme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a:t>
            </a:r>
          </a:p>
        </p:txBody>
      </p:sp>
      <p:sp>
        <p:nvSpPr>
          <p:cNvPr id="48" name="Rectangle 47">
            <a:extLst>
              <a:ext uri="{FF2B5EF4-FFF2-40B4-BE49-F238E27FC236}">
                <a16:creationId xmlns:a16="http://schemas.microsoft.com/office/drawing/2014/main" id="{1FA2694B-D169-4CD7-B8DA-4F8898006150}"/>
              </a:ext>
            </a:extLst>
          </p:cNvPr>
          <p:cNvSpPr/>
          <p:nvPr/>
        </p:nvSpPr>
        <p:spPr>
          <a:xfrm>
            <a:off x="2310063" y="1963685"/>
            <a:ext cx="432000" cy="505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49" name="Rectangle 48">
            <a:extLst>
              <a:ext uri="{FF2B5EF4-FFF2-40B4-BE49-F238E27FC236}">
                <a16:creationId xmlns:a16="http://schemas.microsoft.com/office/drawing/2014/main" id="{511E78AD-7520-4074-8E56-2DBF321B4970}"/>
              </a:ext>
            </a:extLst>
          </p:cNvPr>
          <p:cNvSpPr/>
          <p:nvPr/>
        </p:nvSpPr>
        <p:spPr>
          <a:xfrm>
            <a:off x="2416692" y="2693324"/>
            <a:ext cx="831834" cy="4831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_____</a:t>
            </a:r>
          </a:p>
        </p:txBody>
      </p:sp>
      <p:sp>
        <p:nvSpPr>
          <p:cNvPr id="50" name="Rectangle 49">
            <a:extLst>
              <a:ext uri="{FF2B5EF4-FFF2-40B4-BE49-F238E27FC236}">
                <a16:creationId xmlns:a16="http://schemas.microsoft.com/office/drawing/2014/main" id="{B05D8E3A-FF5E-4C4A-99CA-84763F360277}"/>
              </a:ext>
            </a:extLst>
          </p:cNvPr>
          <p:cNvSpPr/>
          <p:nvPr/>
        </p:nvSpPr>
        <p:spPr>
          <a:xfrm>
            <a:off x="2045937" y="3470348"/>
            <a:ext cx="648000" cy="551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___</a:t>
            </a:r>
          </a:p>
        </p:txBody>
      </p:sp>
      <p:sp>
        <p:nvSpPr>
          <p:cNvPr id="51" name="Rectangle 50">
            <a:extLst>
              <a:ext uri="{FF2B5EF4-FFF2-40B4-BE49-F238E27FC236}">
                <a16:creationId xmlns:a16="http://schemas.microsoft.com/office/drawing/2014/main" id="{3E643DB2-B120-41FB-9B31-1F523F56085D}"/>
              </a:ext>
            </a:extLst>
          </p:cNvPr>
          <p:cNvSpPr/>
          <p:nvPr/>
        </p:nvSpPr>
        <p:spPr>
          <a:xfrm>
            <a:off x="2416692" y="4210215"/>
            <a:ext cx="671532" cy="582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___</a:t>
            </a:r>
          </a:p>
        </p:txBody>
      </p:sp>
      <p:sp>
        <p:nvSpPr>
          <p:cNvPr id="52" name="Rectangle 51">
            <a:extLst>
              <a:ext uri="{FF2B5EF4-FFF2-40B4-BE49-F238E27FC236}">
                <a16:creationId xmlns:a16="http://schemas.microsoft.com/office/drawing/2014/main" id="{A0544047-057B-4535-9247-049CA55CC2D3}"/>
              </a:ext>
            </a:extLst>
          </p:cNvPr>
          <p:cNvSpPr/>
          <p:nvPr/>
        </p:nvSpPr>
        <p:spPr>
          <a:xfrm>
            <a:off x="2816526" y="5001625"/>
            <a:ext cx="432000" cy="505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53" name="Rectangle 52">
            <a:extLst>
              <a:ext uri="{FF2B5EF4-FFF2-40B4-BE49-F238E27FC236}">
                <a16:creationId xmlns:a16="http://schemas.microsoft.com/office/drawing/2014/main" id="{E2042992-5935-4B79-BA4F-05E9DA7C26BB}"/>
              </a:ext>
            </a:extLst>
          </p:cNvPr>
          <p:cNvSpPr/>
          <p:nvPr/>
        </p:nvSpPr>
        <p:spPr>
          <a:xfrm>
            <a:off x="2418364" y="5742650"/>
            <a:ext cx="540000" cy="522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___</a:t>
            </a:r>
          </a:p>
        </p:txBody>
      </p:sp>
      <p:sp>
        <p:nvSpPr>
          <p:cNvPr id="54" name="Rectangle 53">
            <a:extLst>
              <a:ext uri="{FF2B5EF4-FFF2-40B4-BE49-F238E27FC236}">
                <a16:creationId xmlns:a16="http://schemas.microsoft.com/office/drawing/2014/main" id="{3F396968-6D67-4CFC-95D6-2E660239810A}"/>
              </a:ext>
            </a:extLst>
          </p:cNvPr>
          <p:cNvSpPr/>
          <p:nvPr/>
        </p:nvSpPr>
        <p:spPr>
          <a:xfrm>
            <a:off x="8101236" y="1876334"/>
            <a:ext cx="725357" cy="505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55" name="Rectangle 54">
            <a:extLst>
              <a:ext uri="{FF2B5EF4-FFF2-40B4-BE49-F238E27FC236}">
                <a16:creationId xmlns:a16="http://schemas.microsoft.com/office/drawing/2014/main" id="{07BCDFB2-2347-4C8C-A3ED-B63E261F7264}"/>
              </a:ext>
            </a:extLst>
          </p:cNvPr>
          <p:cNvSpPr/>
          <p:nvPr/>
        </p:nvSpPr>
        <p:spPr>
          <a:xfrm>
            <a:off x="8075000" y="2691782"/>
            <a:ext cx="432000" cy="505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56" name="Rectangle 55">
            <a:extLst>
              <a:ext uri="{FF2B5EF4-FFF2-40B4-BE49-F238E27FC236}">
                <a16:creationId xmlns:a16="http://schemas.microsoft.com/office/drawing/2014/main" id="{0243200C-40C0-41F5-BA17-E0E91D73AE99}"/>
              </a:ext>
            </a:extLst>
          </p:cNvPr>
          <p:cNvSpPr/>
          <p:nvPr/>
        </p:nvSpPr>
        <p:spPr>
          <a:xfrm>
            <a:off x="7385980" y="3420333"/>
            <a:ext cx="432000" cy="5055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57" name="Rectangle 56">
            <a:extLst>
              <a:ext uri="{FF2B5EF4-FFF2-40B4-BE49-F238E27FC236}">
                <a16:creationId xmlns:a16="http://schemas.microsoft.com/office/drawing/2014/main" id="{673E076B-E1F1-472C-AF7A-F788161935A2}"/>
              </a:ext>
            </a:extLst>
          </p:cNvPr>
          <p:cNvSpPr/>
          <p:nvPr/>
        </p:nvSpPr>
        <p:spPr>
          <a:xfrm>
            <a:off x="7395301" y="4226756"/>
            <a:ext cx="748315" cy="4566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____</a:t>
            </a:r>
          </a:p>
        </p:txBody>
      </p:sp>
      <p:sp>
        <p:nvSpPr>
          <p:cNvPr id="58" name="Rectangle 57">
            <a:extLst>
              <a:ext uri="{FF2B5EF4-FFF2-40B4-BE49-F238E27FC236}">
                <a16:creationId xmlns:a16="http://schemas.microsoft.com/office/drawing/2014/main" id="{257BD0E0-A547-40EF-B4A8-04B9483024DF}"/>
              </a:ext>
            </a:extLst>
          </p:cNvPr>
          <p:cNvSpPr/>
          <p:nvPr/>
        </p:nvSpPr>
        <p:spPr>
          <a:xfrm>
            <a:off x="8091830" y="5036477"/>
            <a:ext cx="540000" cy="5139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a:t>
            </a:r>
          </a:p>
        </p:txBody>
      </p:sp>
      <p:sp>
        <p:nvSpPr>
          <p:cNvPr id="59" name="Rectangle 58">
            <a:extLst>
              <a:ext uri="{FF2B5EF4-FFF2-40B4-BE49-F238E27FC236}">
                <a16:creationId xmlns:a16="http://schemas.microsoft.com/office/drawing/2014/main" id="{C8CD476C-2C6F-4E96-BE72-565ED74434D1}"/>
              </a:ext>
            </a:extLst>
          </p:cNvPr>
          <p:cNvSpPr/>
          <p:nvPr/>
        </p:nvSpPr>
        <p:spPr>
          <a:xfrm>
            <a:off x="8450759" y="5753108"/>
            <a:ext cx="727216" cy="522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rgbClr val="115076"/>
                </a:solidFill>
              </a:rPr>
              <a:t>____</a:t>
            </a:r>
          </a:p>
        </p:txBody>
      </p:sp>
      <p:pic>
        <p:nvPicPr>
          <p:cNvPr id="16388" name="Picture 4" descr="Piano, Grand Piano, Baby Grand Piano, Keyboard">
            <a:extLst>
              <a:ext uri="{FF2B5EF4-FFF2-40B4-BE49-F238E27FC236}">
                <a16:creationId xmlns:a16="http://schemas.microsoft.com/office/drawing/2014/main" id="{E240730B-BE41-4429-90D2-7C8CF86491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1768" y="1808140"/>
            <a:ext cx="907827" cy="937784"/>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Accordion, Musical, Instrument, Music, Musician, Sound">
            <a:extLst>
              <a:ext uri="{FF2B5EF4-FFF2-40B4-BE49-F238E27FC236}">
                <a16:creationId xmlns:a16="http://schemas.microsoft.com/office/drawing/2014/main" id="{80948E6D-C0B2-49BB-97FC-266A043D6E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8772784">
            <a:off x="4843572" y="4814745"/>
            <a:ext cx="629298" cy="471318"/>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Castanets, Percussion Instrument, Spanish Castanets">
            <a:extLst>
              <a:ext uri="{FF2B5EF4-FFF2-40B4-BE49-F238E27FC236}">
                <a16:creationId xmlns:a16="http://schemas.microsoft.com/office/drawing/2014/main" id="{98332A10-AA4C-4D7C-9AF0-0EAC1BE0E69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86051" y="2859254"/>
            <a:ext cx="841471" cy="569746"/>
          </a:xfrm>
          <a:prstGeom prst="rect">
            <a:avLst/>
          </a:prstGeom>
          <a:noFill/>
          <a:extLst>
            <a:ext uri="{909E8E84-426E-40DD-AFC4-6F175D3DCCD1}">
              <a14:hiddenFill xmlns:a14="http://schemas.microsoft.com/office/drawing/2010/main">
                <a:solidFill>
                  <a:srgbClr val="FFFFFF"/>
                </a:solidFill>
              </a14:hiddenFill>
            </a:ext>
          </a:extLst>
        </p:spPr>
      </p:pic>
      <p:pic>
        <p:nvPicPr>
          <p:cNvPr id="16396" name="Picture 12" descr="Natball Friends Clip Art">
            <a:extLst>
              <a:ext uri="{FF2B5EF4-FFF2-40B4-BE49-F238E27FC236}">
                <a16:creationId xmlns:a16="http://schemas.microsoft.com/office/drawing/2014/main" id="{C15C6C19-C914-473F-8101-D3D38D5557F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75194" y="2505915"/>
            <a:ext cx="533403" cy="743759"/>
          </a:xfrm>
          <a:prstGeom prst="rect">
            <a:avLst/>
          </a:prstGeom>
          <a:noFill/>
          <a:extLst>
            <a:ext uri="{909E8E84-426E-40DD-AFC4-6F175D3DCCD1}">
              <a14:hiddenFill xmlns:a14="http://schemas.microsoft.com/office/drawing/2010/main">
                <a:solidFill>
                  <a:srgbClr val="FFFFFF"/>
                </a:solidFill>
              </a14:hiddenFill>
            </a:ext>
          </a:extLst>
        </p:spPr>
      </p:pic>
      <p:pic>
        <p:nvPicPr>
          <p:cNvPr id="16400" name="Picture 16" descr="Child Gymnastics, Boy, Girl, Trampoline, Handstand">
            <a:extLst>
              <a:ext uri="{FF2B5EF4-FFF2-40B4-BE49-F238E27FC236}">
                <a16:creationId xmlns:a16="http://schemas.microsoft.com/office/drawing/2014/main" id="{C9B0F990-C967-49CD-A6BD-CFFD5CD68C5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10448732" y="3967007"/>
            <a:ext cx="538851" cy="839118"/>
          </a:xfrm>
          <a:prstGeom prst="rect">
            <a:avLst/>
          </a:prstGeom>
          <a:noFill/>
          <a:extLst>
            <a:ext uri="{909E8E84-426E-40DD-AFC4-6F175D3DCCD1}">
              <a14:hiddenFill xmlns:a14="http://schemas.microsoft.com/office/drawing/2010/main">
                <a:solidFill>
                  <a:srgbClr val="FFFFFF"/>
                </a:solidFill>
              </a14:hiddenFill>
            </a:ext>
          </a:extLst>
        </p:spPr>
      </p:pic>
      <p:pic>
        <p:nvPicPr>
          <p:cNvPr id="16404" name="Picture 20" descr="Athletic Shoes, Shoes, Sneakers, Sportswear, Footwear">
            <a:extLst>
              <a:ext uri="{FF2B5EF4-FFF2-40B4-BE49-F238E27FC236}">
                <a16:creationId xmlns:a16="http://schemas.microsoft.com/office/drawing/2014/main" id="{83196CD3-46B7-456A-BE82-33383D4FBD6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343075" y="5703996"/>
            <a:ext cx="900837" cy="52267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1E7BAAF3-D8C9-4A5B-89A7-862F05C5D237}"/>
              </a:ext>
            </a:extLst>
          </p:cNvPr>
          <p:cNvSpPr txBox="1"/>
          <p:nvPr/>
        </p:nvSpPr>
        <p:spPr>
          <a:xfrm>
            <a:off x="6454286" y="147255"/>
            <a:ext cx="41505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premières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leçons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 sport et la musique. </a:t>
            </a:r>
          </a:p>
        </p:txBody>
      </p:sp>
      <p:pic>
        <p:nvPicPr>
          <p:cNvPr id="1026" name="Picture 2" descr="Pétanque, Boccia, Balls, Game, Playing">
            <a:extLst>
              <a:ext uri="{FF2B5EF4-FFF2-40B4-BE49-F238E27FC236}">
                <a16:creationId xmlns:a16="http://schemas.microsoft.com/office/drawing/2014/main" id="{A0B88168-6055-4EBC-B62F-6A3967CAEE1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85894" y="1775312"/>
            <a:ext cx="1045406" cy="573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95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8"/>
                                        </p:tgtEl>
                                      </p:cBhvr>
                                    </p:animEffect>
                                    <p:set>
                                      <p:cBhvr>
                                        <p:cTn id="7" dur="1" fill="hold">
                                          <p:stCondLst>
                                            <p:cond delay="499"/>
                                          </p:stCondLst>
                                        </p:cTn>
                                        <p:tgtEl>
                                          <p:spTgt spid="4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9"/>
                                        </p:tgtEl>
                                      </p:cBhvr>
                                    </p:animEffect>
                                    <p:set>
                                      <p:cBhvr>
                                        <p:cTn id="12" dur="1" fill="hold">
                                          <p:stCondLst>
                                            <p:cond delay="499"/>
                                          </p:stCondLst>
                                        </p:cTn>
                                        <p:tgtEl>
                                          <p:spTgt spid="4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0"/>
                                        </p:tgtEl>
                                      </p:cBhvr>
                                    </p:animEffect>
                                    <p:set>
                                      <p:cBhvr>
                                        <p:cTn id="17" dur="1" fill="hold">
                                          <p:stCondLst>
                                            <p:cond delay="499"/>
                                          </p:stCondLst>
                                        </p:cTn>
                                        <p:tgtEl>
                                          <p:spTgt spid="5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1"/>
                                        </p:tgtEl>
                                      </p:cBhvr>
                                    </p:animEffect>
                                    <p:set>
                                      <p:cBhvr>
                                        <p:cTn id="22" dur="1" fill="hold">
                                          <p:stCondLst>
                                            <p:cond delay="499"/>
                                          </p:stCondLst>
                                        </p:cTn>
                                        <p:tgtEl>
                                          <p:spTgt spid="5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52"/>
                                        </p:tgtEl>
                                      </p:cBhvr>
                                    </p:animEffect>
                                    <p:set>
                                      <p:cBhvr>
                                        <p:cTn id="27" dur="1" fill="hold">
                                          <p:stCondLst>
                                            <p:cond delay="499"/>
                                          </p:stCondLst>
                                        </p:cTn>
                                        <p:tgtEl>
                                          <p:spTgt spid="5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4"/>
                                        </p:tgtEl>
                                      </p:cBhvr>
                                    </p:animEffect>
                                    <p:set>
                                      <p:cBhvr>
                                        <p:cTn id="37" dur="1" fill="hold">
                                          <p:stCondLst>
                                            <p:cond delay="499"/>
                                          </p:stCondLst>
                                        </p:cTn>
                                        <p:tgtEl>
                                          <p:spTgt spid="5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55"/>
                                        </p:tgtEl>
                                      </p:cBhvr>
                                    </p:animEffect>
                                    <p:set>
                                      <p:cBhvr>
                                        <p:cTn id="42" dur="1" fill="hold">
                                          <p:stCondLst>
                                            <p:cond delay="499"/>
                                          </p:stCondLst>
                                        </p:cTn>
                                        <p:tgtEl>
                                          <p:spTgt spid="5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56"/>
                                        </p:tgtEl>
                                      </p:cBhvr>
                                    </p:animEffect>
                                    <p:set>
                                      <p:cBhvr>
                                        <p:cTn id="47" dur="1" fill="hold">
                                          <p:stCondLst>
                                            <p:cond delay="499"/>
                                          </p:stCondLst>
                                        </p:cTn>
                                        <p:tgtEl>
                                          <p:spTgt spid="5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57"/>
                                        </p:tgtEl>
                                      </p:cBhvr>
                                    </p:animEffect>
                                    <p:set>
                                      <p:cBhvr>
                                        <p:cTn id="52" dur="1" fill="hold">
                                          <p:stCondLst>
                                            <p:cond delay="499"/>
                                          </p:stCondLst>
                                        </p:cTn>
                                        <p:tgtEl>
                                          <p:spTgt spid="5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58"/>
                                        </p:tgtEl>
                                      </p:cBhvr>
                                    </p:animEffect>
                                    <p:set>
                                      <p:cBhvr>
                                        <p:cTn id="57" dur="1" fill="hold">
                                          <p:stCondLst>
                                            <p:cond delay="499"/>
                                          </p:stCondLst>
                                        </p:cTn>
                                        <p:tgtEl>
                                          <p:spTgt spid="5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59"/>
                                        </p:tgtEl>
                                      </p:cBhvr>
                                    </p:animEffect>
                                    <p:set>
                                      <p:cBhvr>
                                        <p:cTn id="62" dur="1" fill="hold">
                                          <p:stCondLst>
                                            <p:cond delay="499"/>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French_template</Template>
  <TotalTime>8650</TotalTime>
  <Words>7477</Words>
  <Application>Microsoft Macintosh PowerPoint</Application>
  <PresentationFormat>Widescreen</PresentationFormat>
  <Paragraphs>930</Paragraphs>
  <Slides>32</Slides>
  <Notes>32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32</vt:i4>
      </vt:variant>
    </vt:vector>
  </HeadingPairs>
  <TitlesOfParts>
    <vt:vector size="39" baseType="lpstr">
      <vt:lpstr>Arial</vt:lpstr>
      <vt:lpstr>Calibri</vt:lpstr>
      <vt:lpstr>Century Gothic</vt:lpstr>
      <vt:lpstr>Tw Cen MT</vt:lpstr>
      <vt:lpstr>1_Office Theme</vt:lpstr>
      <vt:lpstr>NCELP Theme</vt:lpstr>
      <vt:lpstr>2_Office Theme</vt:lpstr>
      <vt:lpstr>Saying what you do or did in a typical day </vt:lpstr>
      <vt:lpstr>Ils mangent le petit-déjeuner (1/3) </vt:lpstr>
      <vt:lpstr>Ils mangent le petit-déjeuner (2/3) </vt:lpstr>
      <vt:lpstr>Ils mangent le petit-déjeuner (3/3) </vt:lpstr>
      <vt:lpstr>Léa fait son sac* pour l’école</vt:lpstr>
      <vt:lpstr>The perfect tense: -ER verbs</vt:lpstr>
      <vt:lpstr>Léa et Sophie vont à l'école</vt:lpstr>
      <vt:lpstr>Léa et Sophie vont au collège</vt:lpstr>
      <vt:lpstr>Les premières leçons du jour</vt:lpstr>
      <vt:lpstr>Pendant la pause  </vt:lpstr>
      <vt:lpstr>Que faites-vous dans la vie ?</vt:lpstr>
      <vt:lpstr>Que faites-vous dans la vie ?</vt:lpstr>
      <vt:lpstr>Réponses</vt:lpstr>
      <vt:lpstr>Saying what you do or did in a typical day </vt:lpstr>
      <vt:lpstr>The partitive article – recap [1]</vt:lpstr>
      <vt:lpstr>À la cantine</vt:lpstr>
      <vt:lpstr>À la cantine</vt:lpstr>
      <vt:lpstr>À la cantine</vt:lpstr>
      <vt:lpstr>À la cantine</vt:lpstr>
      <vt:lpstr>The partitive article – recap [2]</vt:lpstr>
      <vt:lpstr>À la cantine [1]</vt:lpstr>
      <vt:lpstr>À la cantine [2]</vt:lpstr>
      <vt:lpstr>Comment mangent-ils les Français ? </vt:lpstr>
      <vt:lpstr>Après l'école …</vt:lpstr>
      <vt:lpstr>Au zoo</vt:lpstr>
      <vt:lpstr>Qu’est-ce que Léa a fait ? </vt:lpstr>
      <vt:lpstr>Partenaire A </vt:lpstr>
      <vt:lpstr>Qu’est-ce que Léa a fait ? </vt:lpstr>
      <vt:lpstr>Qu’est-ce que Léa a fait ? </vt:lpstr>
      <vt:lpstr>Gaming Grammar</vt:lpstr>
      <vt:lpstr>Devoirs</vt:lpstr>
      <vt:lpstr>Devoirs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Amber Dudley</cp:lastModifiedBy>
  <cp:revision>1030</cp:revision>
  <dcterms:created xsi:type="dcterms:W3CDTF">2020-06-12T14:19:03Z</dcterms:created>
  <dcterms:modified xsi:type="dcterms:W3CDTF">2021-07-09T13:08:53Z</dcterms:modified>
</cp:coreProperties>
</file>