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6"/>
  </p:notesMasterIdLst>
  <p:sldIdLst>
    <p:sldId id="415" r:id="rId4"/>
    <p:sldId id="279" r:id="rId5"/>
    <p:sldId id="447" r:id="rId6"/>
    <p:sldId id="450" r:id="rId7"/>
    <p:sldId id="343" r:id="rId8"/>
    <p:sldId id="367" r:id="rId9"/>
    <p:sldId id="311" r:id="rId10"/>
    <p:sldId id="280" r:id="rId11"/>
    <p:sldId id="448" r:id="rId12"/>
    <p:sldId id="451" r:id="rId13"/>
    <p:sldId id="345" r:id="rId14"/>
    <p:sldId id="368" r:id="rId15"/>
    <p:sldId id="449" r:id="rId16"/>
    <p:sldId id="260" r:id="rId17"/>
    <p:sldId id="342" r:id="rId18"/>
    <p:sldId id="276" r:id="rId19"/>
    <p:sldId id="294" r:id="rId20"/>
    <p:sldId id="395" r:id="rId21"/>
    <p:sldId id="394" r:id="rId22"/>
    <p:sldId id="292" r:id="rId23"/>
    <p:sldId id="397" r:id="rId24"/>
    <p:sldId id="396" r:id="rId25"/>
    <p:sldId id="416" r:id="rId26"/>
    <p:sldId id="296" r:id="rId27"/>
    <p:sldId id="300" r:id="rId28"/>
    <p:sldId id="386" r:id="rId29"/>
    <p:sldId id="387" r:id="rId30"/>
    <p:sldId id="388" r:id="rId31"/>
    <p:sldId id="389" r:id="rId32"/>
    <p:sldId id="392" r:id="rId33"/>
    <p:sldId id="393" r:id="rId34"/>
    <p:sldId id="400" r:id="rId35"/>
    <p:sldId id="402" r:id="rId36"/>
    <p:sldId id="403" r:id="rId37"/>
    <p:sldId id="413" r:id="rId38"/>
    <p:sldId id="409" r:id="rId39"/>
    <p:sldId id="408" r:id="rId40"/>
    <p:sldId id="410" r:id="rId41"/>
    <p:sldId id="411" r:id="rId42"/>
    <p:sldId id="412" r:id="rId43"/>
    <p:sldId id="446" r:id="rId44"/>
    <p:sldId id="41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as Avery" initials="N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F66400"/>
    <a:srgbClr val="FBF0D5"/>
    <a:srgbClr val="115076"/>
    <a:srgbClr val="EE6000"/>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80" autoAdjust="0"/>
    <p:restoredTop sz="94291" autoAdjust="0"/>
  </p:normalViewPr>
  <p:slideViewPr>
    <p:cSldViewPr snapToGrid="0">
      <p:cViewPr varScale="1">
        <p:scale>
          <a:sx n="40" d="100"/>
          <a:sy n="40" d="100"/>
        </p:scale>
        <p:origin x="132" y="624"/>
      </p:cViewPr>
      <p:guideLst>
        <p:guide orient="horz" pos="2160"/>
        <p:guide pos="3840"/>
      </p:guideLst>
    </p:cSldViewPr>
  </p:slideViewPr>
  <p:outlineViewPr>
    <p:cViewPr>
      <p:scale>
        <a:sx n="33" d="100"/>
        <a:sy n="33" d="100"/>
      </p:scale>
      <p:origin x="0" y="-391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lvl="0" indent="0" algn="l" rtl="0">
              <a:spcBef>
                <a:spcPts val="0"/>
              </a:spcBef>
              <a:spcAft>
                <a:spcPts val="0"/>
              </a:spcAft>
              <a:buNone/>
            </a:pPr>
            <a:r>
              <a:rPr lang="en-GB" sz="1200" b="0" i="0" u="none" strike="noStrike" kern="1200" noProof="0">
                <a:solidFill>
                  <a:schemeClr val="tx1"/>
                </a:solidFill>
                <a:effectLst/>
                <a:latin typeface="+mn-lt"/>
                <a:ea typeface="+mn-ea"/>
                <a:cs typeface="+mn-cs"/>
              </a:rPr>
              <a:t>Introduction </a:t>
            </a:r>
            <a:r>
              <a:rPr lang="en-GB" sz="1200" b="0" i="0" u="none" strike="noStrike" kern="1200" noProof="0" dirty="0">
                <a:solidFill>
                  <a:schemeClr val="tx1"/>
                </a:solidFill>
                <a:effectLst/>
                <a:latin typeface="+mn-lt"/>
                <a:ea typeface="+mn-ea"/>
                <a:cs typeface="+mn-cs"/>
              </a:rPr>
              <a:t>of possessive adjectives ‘mi’ and ‘</a:t>
            </a:r>
            <a:r>
              <a:rPr lang="en-GB" sz="1200" b="0" i="0" u="none" strike="noStrike" kern="1200" noProof="0" dirty="0" err="1">
                <a:solidFill>
                  <a:schemeClr val="tx1"/>
                </a:solidFill>
                <a:effectLst/>
                <a:latin typeface="+mn-lt"/>
                <a:ea typeface="+mn-ea"/>
                <a:cs typeface="+mn-cs"/>
              </a:rPr>
              <a:t>tu</a:t>
            </a:r>
            <a:r>
              <a:rPr lang="en-GB" sz="1200" b="0" i="0" u="none" strike="noStrike" kern="1200" noProof="0" dirty="0">
                <a:solidFill>
                  <a:schemeClr val="tx1"/>
                </a:solidFill>
                <a:effectLst/>
                <a:latin typeface="+mn-lt"/>
                <a:ea typeface="+mn-ea"/>
                <a:cs typeface="+mn-cs"/>
              </a:rPr>
              <a:t>’ in singular</a:t>
            </a:r>
            <a:r>
              <a:rPr lang="en-GB" sz="1200" b="0" i="0" u="none" strike="noStrike" kern="1200" baseline="0" noProof="0" dirty="0">
                <a:solidFill>
                  <a:schemeClr val="tx1"/>
                </a:solidFill>
                <a:effectLst/>
                <a:latin typeface="+mn-lt"/>
                <a:ea typeface="+mn-ea"/>
                <a:cs typeface="+mn-cs"/>
              </a:rPr>
              <a:t> form. </a:t>
            </a:r>
          </a:p>
          <a:p>
            <a:pPr marL="0" lvl="0" indent="0" algn="l" rtl="0">
              <a:spcBef>
                <a:spcPts val="0"/>
              </a:spcBef>
              <a:spcAft>
                <a:spcPts val="0"/>
              </a:spcAft>
              <a:buNone/>
            </a:pPr>
            <a:r>
              <a:rPr lang="en-GB" sz="1200" b="0" i="0" u="none" strike="noStrike" kern="1200" noProof="0" dirty="0">
                <a:solidFill>
                  <a:schemeClr val="tx1"/>
                </a:solidFill>
                <a:effectLst/>
                <a:latin typeface="+mn-lt"/>
                <a:ea typeface="+mn-ea"/>
                <a:cs typeface="+mn-cs"/>
              </a:rPr>
              <a:t>Consolidation of ‘</a:t>
            </a:r>
            <a:r>
              <a:rPr lang="en-GB" sz="1200" b="0" i="0" u="none" strike="noStrike" kern="1200" noProof="0" dirty="0" err="1">
                <a:solidFill>
                  <a:schemeClr val="tx1"/>
                </a:solidFill>
                <a:effectLst/>
                <a:latin typeface="+mn-lt"/>
                <a:ea typeface="+mn-ea"/>
                <a:cs typeface="+mn-cs"/>
              </a:rPr>
              <a:t>es</a:t>
            </a:r>
            <a:r>
              <a:rPr lang="en-GB" sz="1200" b="0" i="0" u="none" strike="noStrike" kern="1200" noProof="0" dirty="0">
                <a:solidFill>
                  <a:schemeClr val="tx1"/>
                </a:solidFill>
                <a:effectLst/>
                <a:latin typeface="+mn-lt"/>
                <a:ea typeface="+mn-ea"/>
                <a:cs typeface="+mn-cs"/>
              </a:rPr>
              <a:t>’ and ‘</a:t>
            </a:r>
            <a:r>
              <a:rPr lang="en-GB" sz="1200" b="0" i="0" u="none" strike="noStrike" kern="1200" noProof="0" err="1">
                <a:solidFill>
                  <a:schemeClr val="tx1"/>
                </a:solidFill>
                <a:effectLst/>
                <a:latin typeface="+mn-lt"/>
                <a:ea typeface="+mn-ea"/>
                <a:cs typeface="+mn-cs"/>
              </a:rPr>
              <a:t>está</a:t>
            </a:r>
            <a:r>
              <a:rPr lang="en-GB" sz="1200" b="0" i="0" u="none" strike="noStrike" kern="1200" noProof="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noProof="0">
                <a:solidFill>
                  <a:schemeClr val="dk1"/>
                </a:solidFill>
                <a:latin typeface="+mn-lt"/>
                <a:ea typeface="Calibri"/>
                <a:cs typeface="Calibri"/>
                <a:sym typeface="Calibri"/>
              </a:rPr>
              <a:t>Consolidation</a:t>
            </a:r>
            <a:r>
              <a:rPr lang="en-GB" sz="1200" b="0" i="0" baseline="0" noProof="0">
                <a:solidFill>
                  <a:schemeClr val="dk1"/>
                </a:solidFill>
                <a:latin typeface="+mn-lt"/>
                <a:ea typeface="Calibri"/>
                <a:cs typeface="Calibri"/>
                <a:sym typeface="Calibri"/>
              </a:rPr>
              <a:t> </a:t>
            </a:r>
            <a:r>
              <a:rPr lang="en-GB" sz="1200" b="0" i="0" noProof="0">
                <a:solidFill>
                  <a:schemeClr val="dk1"/>
                </a:solidFill>
                <a:latin typeface="+mn-lt"/>
                <a:ea typeface="Calibri"/>
                <a:cs typeface="Calibri"/>
                <a:sym typeface="Calibri"/>
              </a:rPr>
              <a:t>of SSCs [n] and [ñ]</a:t>
            </a:r>
            <a:endParaRPr lang="en-GB" sz="1200" b="0" i="0"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1" i="0" kern="1200" dirty="0">
                <a:solidFill>
                  <a:schemeClr val="tx1"/>
                </a:solidFill>
                <a:effectLst/>
                <a:latin typeface="+mn-lt"/>
                <a:ea typeface="+mn-ea"/>
                <a:cs typeface="+mn-cs"/>
              </a:rPr>
              <a:t>7.3.2.3</a:t>
            </a:r>
            <a:r>
              <a:rPr lang="es-ES" sz="1200" b="1" i="0" kern="1200" baseline="0" dirty="0">
                <a:solidFill>
                  <a:schemeClr val="tx1"/>
                </a:solidFill>
                <a:effectLst/>
                <a:latin typeface="+mn-lt"/>
                <a:ea typeface="+mn-ea"/>
                <a:cs typeface="+mn-cs"/>
              </a:rPr>
              <a:t> (introduce) </a:t>
            </a:r>
            <a:r>
              <a:rPr lang="es-ES" sz="1200" b="0" i="0" kern="1200" dirty="0">
                <a:solidFill>
                  <a:schemeClr val="tx1"/>
                </a:solidFill>
                <a:effectLst/>
                <a:latin typeface="+mn-lt"/>
                <a:ea typeface="+mn-ea"/>
                <a:cs typeface="+mn-cs"/>
              </a:rPr>
              <a:t>mi [37]; tu [53]; móvil [2143]; llave [1853]; perdido [1899]; completamente [1185]; calle [269]; niño [173]</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7.3.1.4</a:t>
            </a:r>
            <a:r>
              <a:rPr lang="en-GB" sz="1200" b="1" i="0" baseline="0" dirty="0">
                <a:solidFill>
                  <a:schemeClr val="dk1"/>
                </a:solidFill>
                <a:latin typeface="+mn-lt"/>
                <a:ea typeface="Calibri"/>
                <a:cs typeface="Calibri"/>
                <a:sym typeface="Calibri"/>
              </a:rPr>
              <a:t> (revisit)</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beber [1085]; comer [347]; leer [209]; vivir [142]; hombre [97]; ejercicio [1162]; fruta [1925]; carne [860]; rico</a:t>
            </a:r>
            <a:r>
              <a:rPr lang="es-ES" sz="1200" b="0" i="0" u="none" strike="noStrike" kern="1200" dirty="0">
                <a:solidFill>
                  <a:schemeClr val="tx1"/>
                </a:solidFill>
                <a:effectLst/>
                <a:latin typeface="Century Gothic" panose="020B0502020202020204" pitchFamily="34" charset="0"/>
                <a:ea typeface="+mn-ea"/>
                <a:cs typeface="+mn-cs"/>
              </a:rPr>
              <a:t>²</a:t>
            </a:r>
            <a:r>
              <a:rPr lang="es-ES" sz="1200" b="0" i="0" u="none" strike="noStrike" kern="1200" dirty="0">
                <a:solidFill>
                  <a:schemeClr val="tx1"/>
                </a:solidFill>
                <a:effectLst/>
                <a:latin typeface="+mn-lt"/>
                <a:ea typeface="+mn-ea"/>
                <a:cs typeface="+mn-cs"/>
              </a:rPr>
              <a:t> [398]; agua [204]; nunca [158]; a veces [vez-59]</a:t>
            </a:r>
            <a:r>
              <a:rPr lang="es-ES" dirty="0"/>
              <a:t> </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kern="1200" dirty="0">
                <a:solidFill>
                  <a:schemeClr val="tx1"/>
                </a:solidFill>
                <a:effectLst/>
                <a:latin typeface="+mn-lt"/>
                <a:ea typeface="+mn-ea"/>
                <a:cs typeface="+mn-cs"/>
              </a:rPr>
              <a:t>7.</a:t>
            </a:r>
            <a:r>
              <a:rPr lang="x-none" sz="1200" b="1" i="0" kern="1200" dirty="0">
                <a:solidFill>
                  <a:schemeClr val="tx1"/>
                </a:solidFill>
                <a:effectLst/>
                <a:latin typeface="+mn-lt"/>
                <a:ea typeface="+mn-ea"/>
                <a:cs typeface="+mn-cs"/>
              </a:rPr>
              <a:t>2.2.3</a:t>
            </a:r>
            <a:r>
              <a:rPr lang="en-GB" sz="1200" b="1" i="0" kern="1200" dirty="0">
                <a:solidFill>
                  <a:schemeClr val="tx1"/>
                </a:solidFill>
                <a:effectLst/>
                <a:latin typeface="+mn-lt"/>
                <a:ea typeface="+mn-ea"/>
                <a:cs typeface="+mn-cs"/>
              </a:rPr>
              <a:t> (revisit)</a:t>
            </a:r>
            <a:r>
              <a:rPr lang="x-none" sz="1200" b="0" i="0"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lunes [1370]; martes [3101]; miércoles [1816]; jueves [1650]; viernes [1259]; sábado [1179]; domingo [693] deber [71]; debo; debes; debe; lavar [1676] sacar [273]; limpiar [1713]; suelo [552]; basura [2479]; ropa [782]; organizar [1053]; aunque [131]; otro [35]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178760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Elicit the sound and </a:t>
            </a:r>
            <a:r>
              <a:rPr lang="en-GB" baseline="0" dirty="0"/>
              <a:t>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963456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Recap</a:t>
            </a:r>
            <a:r>
              <a:rPr lang="en-GB" sz="1200" baseline="0" dirty="0"/>
              <a:t> and elicit the pronunciation of the </a:t>
            </a:r>
            <a:r>
              <a:rPr lang="en-GB" sz="1200" b="1" baseline="0" dirty="0"/>
              <a:t>individual SSC ‘n’ </a:t>
            </a:r>
            <a:r>
              <a:rPr lang="en-GB" sz="1200" baseline="0" dirty="0"/>
              <a:t>and then the </a:t>
            </a:r>
            <a:r>
              <a:rPr lang="en-GB" sz="1200" b="1" baseline="0" dirty="0"/>
              <a:t>source</a:t>
            </a:r>
            <a:r>
              <a:rPr lang="en-GB" sz="1200" baseline="0" dirty="0"/>
              <a:t> word again (with gesture, if using).</a:t>
            </a:r>
            <a:br>
              <a:rPr lang="en-GB" sz="1200" baseline="0" dirty="0"/>
            </a:br>
            <a:r>
              <a:rPr lang="en-GB" sz="1200" baseline="0" dirty="0"/>
              <a:t>Then present and elicit the pronunciation of the five </a:t>
            </a:r>
            <a:r>
              <a:rPr lang="en-GB" sz="1200" b="1" baseline="0" dirty="0"/>
              <a:t>cluster</a:t>
            </a:r>
            <a:r>
              <a:rPr lang="en-GB" sz="1200"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aseline="0" dirty="0"/>
            </a:br>
            <a:r>
              <a:rPr lang="en-GB" sz="1200" baseline="0" dirty="0"/>
              <a:t>The cluster words have been chosen for their high-frequency, from a range of word classes, with the SSC (where possible) positioned within a variety of syllables within the words (e.g. initial, 2</a:t>
            </a:r>
            <a:r>
              <a:rPr lang="en-GB" sz="1200" baseline="30000" dirty="0"/>
              <a:t>nd</a:t>
            </a:r>
            <a:r>
              <a:rPr lang="en-GB" sz="1200"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15076"/>
              </a:solidFill>
              <a:latin typeface="Century Gothic" panose="020B0502020202020204" pitchFamily="34" charset="0"/>
              <a:cs typeface="Calibri" panose="020F0502020204030204" pitchFamily="34" charset="0"/>
            </a:endParaRPr>
          </a:p>
          <a:p>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11</a:t>
            </a:fld>
            <a:endParaRPr lang="en-GB" dirty="0"/>
          </a:p>
        </p:txBody>
      </p:sp>
    </p:spTree>
    <p:extLst>
      <p:ext uri="{BB962C8B-B14F-4D97-AF65-F5344CB8AC3E}">
        <p14:creationId xmlns:p14="http://schemas.microsoft.com/office/powerpoint/2010/main" val="3581136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12</a:t>
            </a:fld>
            <a:endParaRPr lang="en-GB" dirty="0"/>
          </a:p>
        </p:txBody>
      </p:sp>
    </p:spTree>
    <p:extLst>
      <p:ext uri="{BB962C8B-B14F-4D97-AF65-F5344CB8AC3E}">
        <p14:creationId xmlns:p14="http://schemas.microsoft.com/office/powerpoint/2010/main" val="1589784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images or sound, students have to pronounce the words themselves.</a:t>
            </a:r>
            <a:endParaRPr lang="en-GB" sz="1200" kern="1200" dirty="0">
              <a:solidFill>
                <a:schemeClr val="tx1"/>
              </a:solidFill>
              <a:effectLst/>
              <a:ea typeface="+mn-ea"/>
              <a:cs typeface="+mn-cs"/>
            </a:endParaRPr>
          </a:p>
          <a:p>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13</a:t>
            </a:fld>
            <a:endParaRPr lang="en-GB" dirty="0"/>
          </a:p>
        </p:txBody>
      </p:sp>
    </p:spTree>
    <p:extLst>
      <p:ext uri="{BB962C8B-B14F-4D97-AF65-F5344CB8AC3E}">
        <p14:creationId xmlns:p14="http://schemas.microsoft.com/office/powerpoint/2010/main" val="2797380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speaking practice with </a:t>
            </a:r>
            <a:r>
              <a:rPr lang="en-GB" sz="1200" b="0" kern="1200">
                <a:solidFill>
                  <a:schemeClr val="tx1"/>
                </a:solidFill>
                <a:effectLst/>
                <a:latin typeface="+mn-lt"/>
                <a:ea typeface="+mn-ea"/>
                <a:cs typeface="+mn-cs"/>
              </a:rPr>
              <a:t>the SSCs</a:t>
            </a:r>
            <a:r>
              <a:rPr lang="en-GB" sz="1200" b="0" kern="1200" baseline="0">
                <a:solidFill>
                  <a:schemeClr val="tx1"/>
                </a:solidFill>
                <a:effectLst/>
                <a:latin typeface="+mn-lt"/>
                <a:ea typeface="+mn-ea"/>
                <a:cs typeface="+mn-cs"/>
              </a:rPr>
              <a:t> </a:t>
            </a:r>
            <a:r>
              <a:rPr lang="en-GB" sz="1200" b="0" kern="1200">
                <a:solidFill>
                  <a:schemeClr val="tx1"/>
                </a:solidFill>
                <a:effectLst/>
                <a:latin typeface="+mn-lt"/>
                <a:ea typeface="+mn-ea"/>
                <a:cs typeface="+mn-cs"/>
              </a:rPr>
              <a:t>[n</a:t>
            </a:r>
            <a:r>
              <a:rPr lang="en-GB" sz="1200" b="0" kern="1200" dirty="0">
                <a:solidFill>
                  <a:schemeClr val="tx1"/>
                </a:solidFill>
                <a:effectLst/>
                <a:latin typeface="+mn-lt"/>
                <a:ea typeface="+mn-ea"/>
                <a:cs typeface="+mn-cs"/>
              </a:rPr>
              <a:t>] and [</a:t>
            </a:r>
            <a:r>
              <a:rPr lang="en-GB" sz="1200" b="0" kern="1200" err="1">
                <a:solidFill>
                  <a:schemeClr val="tx1"/>
                </a:solidFill>
                <a:effectLst/>
                <a:latin typeface="+mn-lt"/>
                <a:ea typeface="+mn-ea"/>
                <a:cs typeface="+mn-cs"/>
              </a:rPr>
              <a:t>ñ</a:t>
            </a:r>
            <a:r>
              <a:rPr lang="en-GB" sz="1200" b="0" kern="1200">
                <a:solidFill>
                  <a:schemeClr val="tx1"/>
                </a:solidFill>
                <a:effectLst/>
                <a:latin typeface="+mn-lt"/>
                <a:ea typeface="+mn-ea"/>
                <a:cs typeface="+mn-cs"/>
              </a:rPr>
              <a:t>]</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1. This activity is </a:t>
            </a:r>
            <a:r>
              <a:rPr lang="en-GB" sz="1200" b="0" kern="1200" dirty="0" err="1">
                <a:solidFill>
                  <a:schemeClr val="tx1"/>
                </a:solidFill>
                <a:effectLst/>
                <a:latin typeface="+mn-lt"/>
                <a:ea typeface="+mn-ea"/>
                <a:cs typeface="+mn-cs"/>
              </a:rPr>
              <a:t>pairwork</a:t>
            </a:r>
            <a:r>
              <a:rPr lang="en-GB" sz="1200" b="0" kern="1200" dirty="0">
                <a:solidFill>
                  <a:schemeClr val="tx1"/>
                </a:solidFill>
                <a:effectLst/>
                <a:latin typeface="+mn-lt"/>
                <a:ea typeface="+mn-ea"/>
                <a:cs typeface="+mn-cs"/>
              </a:rPr>
              <a:t> ‘tennis’:</a:t>
            </a:r>
            <a:r>
              <a:rPr lang="en-GB" sz="1200" kern="1200" dirty="0">
                <a:solidFill>
                  <a:schemeClr val="tx1"/>
                </a:solidFill>
                <a:effectLst/>
                <a:latin typeface="+mn-lt"/>
                <a:ea typeface="+mn-ea"/>
                <a:cs typeface="+mn-cs"/>
              </a:rPr>
              <a:t> students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say the words alternately out loud with a partner, building up speed, over 1 minute’s intensive practice</a:t>
            </a:r>
            <a:r>
              <a:rPr lang="en-GB" sz="1200" kern="1200">
                <a:solidFill>
                  <a:schemeClr val="tx1"/>
                </a:solidFill>
                <a:effectLst/>
                <a:latin typeface="+mn-lt"/>
                <a:ea typeface="+mn-ea"/>
                <a:cs typeface="+mn-cs"/>
              </a:rPr>
              <a:t>. Click </a:t>
            </a:r>
            <a:r>
              <a:rPr lang="en-GB" sz="1200" kern="1200" dirty="0">
                <a:solidFill>
                  <a:schemeClr val="tx1"/>
                </a:solidFill>
                <a:effectLst/>
                <a:latin typeface="+mn-lt"/>
                <a:ea typeface="+mn-ea"/>
                <a:cs typeface="+mn-cs"/>
              </a:rPr>
              <a:t>the</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inicio</a:t>
            </a:r>
            <a:r>
              <a:rPr lang="en-GB" sz="1200" kern="1200" baseline="0" dirty="0">
                <a:solidFill>
                  <a:schemeClr val="tx1"/>
                </a:solidFill>
                <a:effectLst/>
                <a:latin typeface="+mn-lt"/>
                <a:ea typeface="+mn-ea"/>
                <a:cs typeface="+mn-cs"/>
              </a:rPr>
              <a:t>’ button to run the minute timer </a:t>
            </a:r>
            <a:r>
              <a:rPr lang="en-GB" sz="1200" kern="1200" baseline="0">
                <a:solidFill>
                  <a:schemeClr val="tx1"/>
                </a:solidFill>
                <a:effectLst/>
                <a:latin typeface="+mn-lt"/>
                <a:ea typeface="+mn-ea"/>
                <a:cs typeface="+mn-cs"/>
              </a:rPr>
              <a:t>or decide on alternative timings.</a:t>
            </a:r>
            <a:r>
              <a:rPr lang="en-GB" sz="1200" kern="120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Students</a:t>
            </a:r>
            <a:r>
              <a:rPr lang="en-GB" sz="1200" kern="1200" baseline="0" dirty="0">
                <a:solidFill>
                  <a:schemeClr val="tx1"/>
                </a:solidFill>
                <a:effectLst/>
                <a:latin typeface="+mn-lt"/>
                <a:ea typeface="+mn-ea"/>
                <a:cs typeface="+mn-cs"/>
              </a:rPr>
              <a:t> can</a:t>
            </a:r>
            <a:r>
              <a:rPr lang="en-GB" sz="1200" kern="1200" dirty="0">
                <a:solidFill>
                  <a:schemeClr val="tx1"/>
                </a:solidFill>
                <a:effectLst/>
                <a:latin typeface="+mn-lt"/>
                <a:ea typeface="+mn-ea"/>
                <a:cs typeface="+mn-cs"/>
              </a:rPr>
              <a:t> call in any order they like,</a:t>
            </a:r>
            <a:r>
              <a:rPr lang="en-GB" sz="1200" kern="1200" baseline="0" dirty="0">
                <a:solidFill>
                  <a:schemeClr val="tx1"/>
                </a:solidFill>
                <a:effectLst/>
                <a:latin typeface="+mn-lt"/>
                <a:ea typeface="+mn-ea"/>
                <a:cs typeface="+mn-cs"/>
              </a:rPr>
              <a:t> but they</a:t>
            </a:r>
            <a:r>
              <a:rPr lang="en-GB" sz="1200" kern="1200" dirty="0">
                <a:solidFill>
                  <a:schemeClr val="tx1"/>
                </a:solidFill>
                <a:effectLst/>
                <a:latin typeface="+mn-lt"/>
                <a:ea typeface="+mn-ea"/>
                <a:cs typeface="+mn-cs"/>
              </a:rPr>
              <a:t> are not allowed to repeat the one they said in their last turn.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3</a:t>
            </a:r>
            <a:r>
              <a:rPr lang="en-GB" sz="1200" kern="1200">
                <a:solidFill>
                  <a:schemeClr val="tx1"/>
                </a:solidFill>
                <a:effectLst/>
                <a:latin typeface="+mn-lt"/>
                <a:ea typeface="+mn-ea"/>
                <a:cs typeface="+mn-cs"/>
              </a:rPr>
              <a:t>.</a:t>
            </a:r>
            <a:r>
              <a:rPr lang="en-GB" sz="1200" kern="1200" baseline="0">
                <a:solidFill>
                  <a:schemeClr val="tx1"/>
                </a:solidFill>
                <a:effectLst/>
                <a:latin typeface="+mn-lt"/>
                <a:ea typeface="+mn-ea"/>
                <a:cs typeface="+mn-cs"/>
              </a:rPr>
              <a:t> C</a:t>
            </a:r>
            <a:r>
              <a:rPr lang="en-GB" sz="1200" kern="1200">
                <a:solidFill>
                  <a:schemeClr val="tx1"/>
                </a:solidFill>
                <a:effectLst/>
                <a:latin typeface="+mn-lt"/>
                <a:ea typeface="+mn-ea"/>
                <a:cs typeface="+mn-cs"/>
              </a:rPr>
              <a:t>irculate to monitor SSC knowledge and give feedback afterwards.</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AAC4A7EB-64F6-495B-B73E-03E3CA6A46E0}" type="slidenum">
              <a:rPr lang="en-GB" smtClean="0"/>
              <a:t>14</a:t>
            </a:fld>
            <a:endParaRPr lang="en-GB"/>
          </a:p>
        </p:txBody>
      </p:sp>
    </p:spTree>
    <p:extLst>
      <p:ext uri="{BB962C8B-B14F-4D97-AF65-F5344CB8AC3E}">
        <p14:creationId xmlns:p14="http://schemas.microsoft.com/office/powerpoint/2010/main" val="786787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Timing:</a:t>
            </a:r>
            <a:r>
              <a:rPr lang="en-GB" dirty="0">
                <a:latin typeface="+mn-lt"/>
              </a:rPr>
              <a:t>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Aim: </a:t>
            </a:r>
            <a:r>
              <a:rPr lang="en-GB" b="0" dirty="0">
                <a:latin typeface="+mn-lt"/>
              </a:rPr>
              <a:t>to check understanding of the words used in the previous exercises</a:t>
            </a:r>
            <a:endParaRPr lang="en-GB"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latin typeface="+mn-lt"/>
              </a:rPr>
              <a:t>1. Ask for the meaning of any word on this slide and then can click on the answer</a:t>
            </a:r>
            <a:r>
              <a:rPr lang="en-GB" b="0" baseline="0" dirty="0">
                <a:latin typeface="+mn-lt"/>
              </a:rPr>
              <a:t> box to show the answer. Animations are set up for answers to be given in any order.</a:t>
            </a:r>
            <a:endParaRPr lang="en-GB"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mn-lt"/>
              </a:rPr>
              <a:t>‘</a:t>
            </a:r>
            <a:r>
              <a:rPr kumimoji="0" lang="es-CO" sz="1200" b="0" i="0" u="none" strike="noStrike" kern="1200" cap="none" spc="0" normalizeH="0" baseline="0" noProof="0" dirty="0">
                <a:ln>
                  <a:noFill/>
                </a:ln>
                <a:solidFill>
                  <a:srgbClr val="F66400"/>
                </a:solidFill>
                <a:effectLst/>
                <a:uLnTx/>
                <a:uFillTx/>
                <a:latin typeface="+mn-lt"/>
                <a:ea typeface="+mn-ea"/>
                <a:cs typeface="Calibri" panose="020F0502020204030204" pitchFamily="34" charset="0"/>
              </a:rPr>
              <a:t>N</a:t>
            </a:r>
            <a:r>
              <a:rPr kumimoji="0" lang="es-CO" sz="1200" b="0" i="0" u="none" strike="noStrike" kern="1200" cap="none" spc="0" normalizeH="0" baseline="0" noProof="0" dirty="0">
                <a:ln>
                  <a:noFill/>
                </a:ln>
                <a:solidFill>
                  <a:srgbClr val="115076"/>
                </a:solidFill>
                <a:effectLst/>
                <a:uLnTx/>
                <a:uFillTx/>
                <a:latin typeface="+mn-lt"/>
                <a:ea typeface="+mn-ea"/>
                <a:cs typeface="Calibri" panose="020F0502020204030204" pitchFamily="34" charset="0"/>
              </a:rPr>
              <a:t>i</a:t>
            </a:r>
            <a:r>
              <a:rPr kumimoji="0" lang="es-CO" sz="1200" b="0" i="0" u="none" strike="noStrike" kern="1200" cap="none" spc="0" normalizeH="0" baseline="0" noProof="0" dirty="0">
                <a:ln>
                  <a:noFill/>
                </a:ln>
                <a:solidFill>
                  <a:srgbClr val="F66400"/>
                </a:solidFill>
                <a:effectLst/>
                <a:uLnTx/>
                <a:uFillTx/>
                <a:latin typeface="+mn-lt"/>
                <a:ea typeface="+mn-ea"/>
                <a:cs typeface="Calibri" panose="020F0502020204030204" pitchFamily="34" charset="0"/>
              </a:rPr>
              <a:t>ño/</a:t>
            </a:r>
            <a:r>
              <a:rPr kumimoji="0" lang="es-CO" sz="1200" b="0" i="0" u="none" strike="noStrike" kern="1200" cap="none" spc="0" normalizeH="0" baseline="0" noProof="0" dirty="0">
                <a:ln>
                  <a:noFill/>
                </a:ln>
                <a:solidFill>
                  <a:srgbClr val="115076"/>
                </a:solidFill>
                <a:effectLst/>
                <a:uLnTx/>
                <a:uFillTx/>
                <a:latin typeface="+mn-lt"/>
                <a:ea typeface="+mn-ea"/>
                <a:cs typeface="Calibri" panose="020F0502020204030204" pitchFamily="34" charset="0"/>
              </a:rPr>
              <a:t>a’</a:t>
            </a:r>
            <a:r>
              <a:rPr kumimoji="0" lang="en-GB" sz="1200" b="0" i="0" u="none" strike="noStrike" kern="1200" cap="none" spc="0" normalizeH="0" baseline="0" noProof="0" dirty="0">
                <a:ln>
                  <a:noFill/>
                </a:ln>
                <a:solidFill>
                  <a:srgbClr val="115076"/>
                </a:solidFill>
                <a:effectLst/>
                <a:uLnTx/>
                <a:uFillTx/>
                <a:latin typeface="+mn-lt"/>
                <a:ea typeface="+mn-ea"/>
                <a:cs typeface="Calibri" panose="020F0502020204030204" pitchFamily="34" charset="0"/>
              </a:rPr>
              <a:t> is also one of the new vocabulary items introduced this week. A number of these words have been taught as vocabulary items already (</a:t>
            </a:r>
            <a:r>
              <a:rPr kumimoji="0" lang="es-CO" sz="1200" b="0" i="0" u="none" strike="noStrike" kern="1200" cap="none" spc="0" normalizeH="0" baseline="0" noProof="0" dirty="0">
                <a:ln>
                  <a:noFill/>
                </a:ln>
                <a:solidFill>
                  <a:srgbClr val="115076"/>
                </a:solidFill>
                <a:effectLst/>
                <a:uLnTx/>
                <a:uFillTx/>
                <a:latin typeface="+mn-lt"/>
                <a:ea typeface="+mn-ea"/>
                <a:cs typeface="Calibri" panose="020F0502020204030204" pitchFamily="34" charset="0"/>
              </a:rPr>
              <a:t>se</a:t>
            </a:r>
            <a:r>
              <a:rPr kumimoji="0" lang="es-CO" sz="1200" b="0" i="0" u="none" strike="noStrike" kern="1200" cap="none" spc="0" normalizeH="0" baseline="0" noProof="0" dirty="0">
                <a:ln>
                  <a:noFill/>
                </a:ln>
                <a:solidFill>
                  <a:srgbClr val="F66400"/>
                </a:solidFill>
                <a:effectLst/>
                <a:uLnTx/>
                <a:uFillTx/>
                <a:latin typeface="+mn-lt"/>
                <a:ea typeface="+mn-ea"/>
                <a:cs typeface="Calibri" panose="020F0502020204030204" pitchFamily="34" charset="0"/>
              </a:rPr>
              <a:t>ñ</a:t>
            </a:r>
            <a:r>
              <a:rPr kumimoji="0" lang="es-CO" sz="1200" b="0" i="0" u="none" strike="noStrike" kern="1200" cap="none" spc="0" normalizeH="0" baseline="0" noProof="0" dirty="0">
                <a:ln>
                  <a:noFill/>
                </a:ln>
                <a:solidFill>
                  <a:srgbClr val="115076"/>
                </a:solidFill>
                <a:effectLst/>
                <a:uLnTx/>
                <a:uFillTx/>
                <a:latin typeface="+mn-lt"/>
                <a:ea typeface="+mn-ea"/>
                <a:cs typeface="Calibri" panose="020F0502020204030204" pitchFamily="34" charset="0"/>
              </a:rPr>
              <a:t>ora, noche, espa</a:t>
            </a:r>
            <a:r>
              <a:rPr kumimoji="0" lang="es-CO" sz="1200" b="0" i="0" u="none" strike="noStrike" kern="1200" cap="none" spc="0" normalizeH="0" baseline="0" noProof="0" dirty="0">
                <a:ln>
                  <a:noFill/>
                </a:ln>
                <a:solidFill>
                  <a:srgbClr val="F66400"/>
                </a:solidFill>
                <a:effectLst/>
                <a:uLnTx/>
                <a:uFillTx/>
                <a:latin typeface="+mn-lt"/>
                <a:ea typeface="+mn-ea"/>
                <a:cs typeface="Calibri" panose="020F0502020204030204" pitchFamily="34" charset="0"/>
              </a:rPr>
              <a:t>ñ</a:t>
            </a:r>
            <a:r>
              <a:rPr kumimoji="0" lang="es-CO" sz="1200" b="0" i="0" u="none" strike="noStrike" kern="1200" cap="none" spc="0" normalizeH="0" baseline="0" noProof="0" dirty="0">
                <a:ln>
                  <a:noFill/>
                </a:ln>
                <a:solidFill>
                  <a:srgbClr val="115076"/>
                </a:solidFill>
                <a:effectLst/>
                <a:uLnTx/>
                <a:uFillTx/>
                <a:latin typeface="+mn-lt"/>
                <a:ea typeface="+mn-ea"/>
                <a:cs typeface="Calibri" panose="020F0502020204030204" pitchFamily="34" charset="0"/>
              </a:rPr>
              <a:t>ol, ma</a:t>
            </a:r>
            <a:r>
              <a:rPr kumimoji="0" lang="es-CO" sz="1200" b="0" i="0" u="none" strike="noStrike" kern="1200" cap="none" spc="0" normalizeH="0" baseline="0" noProof="0" dirty="0">
                <a:ln>
                  <a:noFill/>
                </a:ln>
                <a:solidFill>
                  <a:srgbClr val="F66400"/>
                </a:solidFill>
                <a:effectLst/>
                <a:uLnTx/>
                <a:uFillTx/>
                <a:latin typeface="+mn-lt"/>
                <a:ea typeface="+mn-ea"/>
                <a:cs typeface="Calibri" panose="020F0502020204030204" pitchFamily="34" charset="0"/>
              </a:rPr>
              <a:t>ñ</a:t>
            </a:r>
            <a:r>
              <a:rPr kumimoji="0" lang="es-CO" sz="1200" b="0" i="0" u="none" strike="noStrike" kern="1200" cap="none" spc="0" normalizeH="0" baseline="0" noProof="0" dirty="0">
                <a:ln>
                  <a:noFill/>
                </a:ln>
                <a:solidFill>
                  <a:srgbClr val="115076"/>
                </a:solidFill>
                <a:effectLst/>
                <a:uLnTx/>
                <a:uFillTx/>
                <a:latin typeface="+mn-lt"/>
                <a:ea typeface="+mn-ea"/>
                <a:cs typeface="Calibri" panose="020F0502020204030204" pitchFamily="34" charset="0"/>
              </a:rPr>
              <a:t>a</a:t>
            </a:r>
            <a:r>
              <a:rPr kumimoji="0" lang="es-CO" sz="1200" b="0" i="0" u="none" strike="noStrike" kern="1200" cap="none" spc="0" normalizeH="0" baseline="0" noProof="0" dirty="0">
                <a:ln>
                  <a:noFill/>
                </a:ln>
                <a:solidFill>
                  <a:srgbClr val="F66400"/>
                </a:solidFill>
                <a:effectLst/>
                <a:uLnTx/>
                <a:uFillTx/>
                <a:latin typeface="+mn-lt"/>
                <a:ea typeface="+mn-ea"/>
                <a:cs typeface="Calibri" panose="020F0502020204030204" pitchFamily="34" charset="0"/>
              </a:rPr>
              <a:t>n</a:t>
            </a:r>
            <a:r>
              <a:rPr kumimoji="0" lang="es-CO" sz="1200" b="0" i="0" u="none" strike="noStrike" kern="1200" cap="none" spc="0" normalizeH="0" baseline="0" noProof="0" dirty="0">
                <a:ln>
                  <a:noFill/>
                </a:ln>
                <a:solidFill>
                  <a:srgbClr val="115076"/>
                </a:solidFill>
                <a:effectLst/>
                <a:uLnTx/>
                <a:uFillTx/>
                <a:latin typeface="+mn-lt"/>
                <a:ea typeface="+mn-ea"/>
                <a:cs typeface="Calibri" panose="020F0502020204030204" pitchFamily="34" charset="0"/>
              </a:rPr>
              <a:t>a, tener), </a:t>
            </a:r>
            <a:r>
              <a:rPr kumimoji="0" lang="en-GB" sz="1200" b="0" i="0" u="none" strike="noStrike" kern="1200" cap="none" spc="0" normalizeH="0" baseline="0" noProof="0" dirty="0">
                <a:ln>
                  <a:noFill/>
                </a:ln>
                <a:solidFill>
                  <a:srgbClr val="115076"/>
                </a:solidFill>
                <a:effectLst/>
                <a:uLnTx/>
                <a:uFillTx/>
                <a:latin typeface="+mn-lt"/>
                <a:ea typeface="+mn-ea"/>
                <a:cs typeface="Calibri" panose="020F0502020204030204" pitchFamily="34" charset="0"/>
              </a:rPr>
              <a:t>while others will be introduced in Year 8. We only expect students to learn meanings of these words incidentally until they are formally introduced.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15076"/>
                </a:solidFill>
                <a:effectLst/>
                <a:uLnTx/>
                <a:uFillTx/>
                <a:latin typeface="+mn-lt"/>
                <a:ea typeface="+mn-ea"/>
                <a:cs typeface="Calibri" panose="020F0502020204030204" pitchFamily="34" charset="0"/>
              </a:rPr>
              <a:t>Ensure that the meaning of the title is clear, since ‘significar’ [574] has not yet been taught.</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652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a:t>:</a:t>
            </a:r>
            <a:r>
              <a:rPr lang="en-GB" b="1" baseline="0"/>
              <a:t> </a:t>
            </a:r>
            <a:r>
              <a:rPr lang="en-GB" b="0" baseline="0"/>
              <a:t>to introduce new vocabulary and consolidate previously taught vocabulary.</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Pupils</a:t>
            </a:r>
            <a:r>
              <a:rPr lang="en-GB" b="0" baseline="0" dirty="0"/>
              <a:t> either work by themselves or in pairs, reading out the words and recapping their English meaning (1 minute). Teachers will need to time this for themselves.</a:t>
            </a:r>
            <a:br>
              <a:rPr lang="en-GB" b="0" baseline="0" dirty="0"/>
            </a:br>
            <a:r>
              <a:rPr lang="en-GB" b="0" baseline="0" dirty="0"/>
              <a:t>2. Then the teacher removes the English words or pictures (one by one) and they try to recall the English orally (chorally), looking at the Spanish (1 minute).</a:t>
            </a:r>
            <a:br>
              <a:rPr lang="en-GB" b="0" baseline="0" dirty="0"/>
            </a:br>
            <a:r>
              <a:rPr lang="en-GB" b="0" baseline="0" dirty="0"/>
              <a:t>3. Then the Spanish meanings are removed (one by one) and they to recall them orally (again, chorally), looking at the English (1 minute)</a:t>
            </a:r>
            <a:br>
              <a:rPr lang="en-GB" b="0" baseline="0" dirty="0"/>
            </a:br>
            <a:r>
              <a:rPr lang="en-GB" b="0" baseline="0" dirty="0"/>
              <a:t>4. Further rounds of learning can be facilitated by one pupil turning away from the board, and his/her partner asking him/her the meanings (‘</a:t>
            </a:r>
            <a:r>
              <a:rPr lang="en-GB" b="0" baseline="0" dirty="0" err="1"/>
              <a:t>Cómo</a:t>
            </a:r>
            <a:r>
              <a:rPr lang="en-GB" b="0" baseline="0" dirty="0"/>
              <a:t> se dice X en </a:t>
            </a:r>
            <a:r>
              <a:rPr lang="en-GB" b="0" baseline="0" dirty="0" err="1"/>
              <a:t>español</a:t>
            </a:r>
            <a:r>
              <a:rPr lang="en-GB" b="0" baseline="0" dirty="0"/>
              <a:t>?’).  This activity can work from L2 </a:t>
            </a:r>
            <a:r>
              <a:rPr lang="en-GB" b="0" baseline="0" dirty="0">
                <a:sym typeface="Wingdings" panose="05000000000000000000" pitchFamily="2" charset="2"/>
              </a:rPr>
              <a:t></a:t>
            </a:r>
            <a:r>
              <a:rPr lang="en-GB" b="0" baseline="0" dirty="0"/>
              <a:t> L1 or L1 </a:t>
            </a:r>
            <a:r>
              <a:rPr lang="en-GB" b="0"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New vocabulary frequency rankings</a:t>
            </a:r>
            <a:r>
              <a:rPr lang="en-GB" b="1" baseline="0" dirty="0"/>
              <a:t> </a:t>
            </a:r>
            <a:r>
              <a:rPr lang="en-GB" baseline="0" dirty="0"/>
              <a:t>(1 is the most common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móvil [2143]; llave [1853]; perdido [1899]; completamente [1185]; calle [269]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niño [173] </a:t>
            </a:r>
            <a:r>
              <a:rPr lang="en-GB" sz="1200" b="0" i="0" kern="1200" noProof="0" dirty="0">
                <a:solidFill>
                  <a:schemeClr val="tx1"/>
                </a:solidFill>
                <a:effectLst/>
                <a:latin typeface="+mn-lt"/>
                <a:ea typeface="+mn-ea"/>
                <a:cs typeface="+mn-cs"/>
              </a:rPr>
              <a:t>will be introduced in lesson 2.</a:t>
            </a:r>
          </a:p>
          <a:p>
            <a:pPr marL="0" lvl="0" indent="0" algn="l" rtl="0">
              <a:spcBef>
                <a:spcPts val="0"/>
              </a:spcBef>
              <a:spcAft>
                <a:spcPts val="0"/>
              </a:spcAft>
              <a:buNone/>
            </a:pPr>
            <a:endParaRPr lang="es-ES" sz="1200" b="0" i="0" kern="1200" dirty="0">
              <a:solidFill>
                <a:schemeClr val="tx1"/>
              </a:solidFill>
              <a:effectLst/>
              <a:latin typeface="+mn-lt"/>
              <a:ea typeface="+mn-ea"/>
              <a:cs typeface="+mn-cs"/>
            </a:endParaRPr>
          </a:p>
          <a:p>
            <a:pPr marL="0" lvl="0" indent="0" algn="l" rtl="0">
              <a:spcBef>
                <a:spcPts val="0"/>
              </a:spcBef>
              <a:spcAft>
                <a:spcPts val="0"/>
              </a:spcAft>
              <a:buNone/>
            </a:pPr>
            <a:r>
              <a:rPr lang="en-GB" b="1" dirty="0"/>
              <a:t>Revisited Vocabulary frequency rankings</a:t>
            </a:r>
            <a:r>
              <a:rPr lang="en-GB" b="1" baseline="0" dirty="0"/>
              <a:t> (week 2.2.3)</a:t>
            </a:r>
            <a:endParaRPr lang="es-ES" sz="1200" b="0" i="0" kern="1200" dirty="0">
              <a:solidFill>
                <a:schemeClr val="tx1"/>
              </a:solidFill>
              <a:effectLst/>
              <a:latin typeface="+mn-lt"/>
              <a:ea typeface="+mn-ea"/>
              <a:cs typeface="+mn-cs"/>
            </a:endParaRPr>
          </a:p>
          <a:p>
            <a:pPr marL="0" lvl="0" indent="0" algn="l" rtl="0">
              <a:spcBef>
                <a:spcPts val="0"/>
              </a:spcBef>
              <a:spcAft>
                <a:spcPts val="0"/>
              </a:spcAft>
              <a:buNone/>
            </a:pPr>
            <a:r>
              <a:rPr lang="es-ES" sz="1200" b="0" i="0" u="none" strike="noStrike" kern="1200" dirty="0">
                <a:solidFill>
                  <a:schemeClr val="tx1"/>
                </a:solidFill>
                <a:effectLst/>
                <a:latin typeface="+mn-lt"/>
                <a:ea typeface="+mn-ea"/>
                <a:cs typeface="+mn-cs"/>
              </a:rPr>
              <a:t>suelo [552]; basura [2479]; ropa [782]; aunque [131]</a:t>
            </a:r>
          </a:p>
          <a:p>
            <a:pPr marL="0" lvl="0" indent="0" algn="l" rtl="0">
              <a:spcBef>
                <a:spcPts val="0"/>
              </a:spcBef>
              <a:spcAft>
                <a:spcPts val="0"/>
              </a:spcAft>
              <a:buNone/>
            </a:pPr>
            <a:endParaRPr lang="es-ES" sz="1200" b="0" i="0" u="none" strike="noStrike" kern="1200" dirty="0">
              <a:solidFill>
                <a:schemeClr val="tx1"/>
              </a:solidFill>
              <a:effectLst/>
              <a:latin typeface="+mn-lt"/>
              <a:ea typeface="+mn-ea"/>
              <a:cs typeface="+mn-cs"/>
            </a:endParaRPr>
          </a:p>
          <a:p>
            <a:pPr marL="0" lvl="0" indent="0" algn="l" rtl="0">
              <a:spcBef>
                <a:spcPts val="0"/>
              </a:spcBef>
              <a:spcAft>
                <a:spcPts val="0"/>
              </a:spcAft>
              <a:buNone/>
            </a:pPr>
            <a:r>
              <a:rPr lang="en-GB" sz="1200" b="1" i="0" u="none" strike="noStrike" kern="1200" noProof="0" dirty="0">
                <a:solidFill>
                  <a:schemeClr val="tx1"/>
                </a:solidFill>
                <a:effectLst/>
                <a:latin typeface="+mn-lt"/>
                <a:ea typeface="+mn-ea"/>
                <a:cs typeface="+mn-cs"/>
              </a:rPr>
              <a:t>Notes:</a:t>
            </a:r>
          </a:p>
          <a:p>
            <a:pPr marL="0" lvl="0" indent="0" algn="l" rtl="0">
              <a:spcBef>
                <a:spcPts val="0"/>
              </a:spcBef>
              <a:spcAft>
                <a:spcPts val="0"/>
              </a:spcAft>
              <a:buNone/>
            </a:pPr>
            <a:r>
              <a:rPr lang="en-GB" sz="1200" b="0" i="0" u="none" strike="noStrike" kern="1200" noProof="0" dirty="0">
                <a:solidFill>
                  <a:schemeClr val="tx1"/>
                </a:solidFill>
                <a:effectLst/>
                <a:latin typeface="+mn-lt"/>
                <a:ea typeface="+mn-ea"/>
                <a:cs typeface="+mn-cs"/>
              </a:rPr>
              <a:t>Revisited</a:t>
            </a:r>
            <a:r>
              <a:rPr lang="en-GB" sz="1200" b="0" i="0" u="none" strike="noStrike" kern="1200" baseline="0" noProof="0" dirty="0">
                <a:solidFill>
                  <a:schemeClr val="tx1"/>
                </a:solidFill>
                <a:effectLst/>
                <a:latin typeface="+mn-lt"/>
                <a:ea typeface="+mn-ea"/>
                <a:cs typeface="+mn-cs"/>
              </a:rPr>
              <a:t> vocabulary is included on the same slide because it will appear in later activities this lesson. Seeing familiar vocabulary alongside new vocabulary may also help to make the task less daunting. </a:t>
            </a:r>
            <a:endParaRPr lang="en-GB" sz="1200" b="0" i="0" kern="1200" noProof="0" dirty="0">
              <a:solidFill>
                <a:schemeClr val="tx1"/>
              </a:solidFill>
              <a:effectLst/>
              <a:latin typeface="+mn-lt"/>
              <a:ea typeface="+mn-ea"/>
              <a:cs typeface="+mn-cs"/>
            </a:endParaRPr>
          </a:p>
          <a:p>
            <a:pPr marL="0" lvl="0" indent="0" algn="l" rtl="0">
              <a:spcBef>
                <a:spcPts val="0"/>
              </a:spcBef>
              <a:spcAft>
                <a:spcPts val="0"/>
              </a:spcAft>
              <a:buNone/>
            </a:pPr>
            <a:endParaRPr lang="es-E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195430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2 minutes</a:t>
            </a:r>
          </a:p>
          <a:p>
            <a:endParaRPr lang="en-GB" dirty="0"/>
          </a:p>
          <a:p>
            <a:r>
              <a:rPr lang="en-GB" b="1" dirty="0"/>
              <a:t>Aim</a:t>
            </a:r>
            <a:r>
              <a:rPr lang="en-GB" b="1"/>
              <a:t>: </a:t>
            </a:r>
            <a:r>
              <a:rPr lang="en-GB" b="0" baseline="0"/>
              <a:t>to </a:t>
            </a:r>
            <a:r>
              <a:rPr lang="en-GB" b="0" baseline="0" dirty="0"/>
              <a:t>introduce </a:t>
            </a:r>
            <a:r>
              <a:rPr lang="en-GB" b="0" baseline="0"/>
              <a:t>the possessive adjectives ‘mi’ and ‘tu’ </a:t>
            </a:r>
            <a:endParaRPr lang="en-GB" b="1" dirty="0"/>
          </a:p>
          <a:p>
            <a:endParaRPr lang="en-GB" b="1" dirty="0"/>
          </a:p>
          <a:p>
            <a:r>
              <a:rPr lang="en-GB" b="1" dirty="0"/>
              <a:t>Procedure:</a:t>
            </a:r>
            <a:r>
              <a:rPr lang="en-GB" b="1" baseline="0" dirty="0"/>
              <a:t> </a:t>
            </a:r>
          </a:p>
          <a:p>
            <a:pPr marL="228600" indent="-228600">
              <a:buAutoNum type="arabicPeriod"/>
            </a:pPr>
            <a:r>
              <a:rPr lang="en-GB" b="0" baseline="0"/>
              <a:t>Click </a:t>
            </a:r>
            <a:r>
              <a:rPr lang="en-GB" b="0" baseline="0" dirty="0"/>
              <a:t>to go through the slide, callout and examples.</a:t>
            </a:r>
          </a:p>
          <a:p>
            <a:pPr marL="0" indent="0">
              <a:buNone/>
            </a:pPr>
            <a:endParaRPr lang="en-GB" b="0" baseline="0" dirty="0"/>
          </a:p>
          <a:p>
            <a:pPr marL="0" indent="0">
              <a:buNone/>
            </a:pPr>
            <a:r>
              <a:rPr lang="en-GB" b="1" baseline="0" dirty="0"/>
              <a:t>Notes:</a:t>
            </a:r>
            <a:endParaRPr lang="en-GB" b="1" dirty="0"/>
          </a:p>
          <a:p>
            <a:r>
              <a:rPr lang="en-GB" dirty="0"/>
              <a:t>The plural</a:t>
            </a:r>
            <a:r>
              <a:rPr lang="en-GB" baseline="0" dirty="0"/>
              <a:t> forms of ‘mi’ and ‘tu’ are introduced in lesson 2. In this way, we introduce only two new forms at a time, juxtaposing them against one another.  Once these have been practised, new forms (e.g. plurals) can be introduced.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405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a:t>
            </a:r>
            <a:r>
              <a:rPr lang="en-GB" dirty="0"/>
              <a:t> 6</a:t>
            </a:r>
            <a:r>
              <a:rPr lang="en-GB" baseline="0" dirty="0"/>
              <a:t> minutes</a:t>
            </a:r>
            <a:endParaRPr lang="en-GB" dirty="0"/>
          </a:p>
          <a:p>
            <a:endParaRPr lang="en-GB" dirty="0"/>
          </a:p>
          <a:p>
            <a:r>
              <a:rPr lang="en-US" b="1" dirty="0"/>
              <a:t>A</a:t>
            </a:r>
            <a:r>
              <a:rPr lang="en-GB" b="1" dirty="0" err="1"/>
              <a:t>im</a:t>
            </a:r>
            <a:r>
              <a:rPr lang="en-GB" b="1"/>
              <a:t>: </a:t>
            </a:r>
            <a:r>
              <a:rPr lang="en-GB"/>
              <a:t>to practise understanding the new </a:t>
            </a:r>
            <a:r>
              <a:rPr lang="en-GB" dirty="0"/>
              <a:t>grammar features </a:t>
            </a:r>
            <a:r>
              <a:rPr lang="x-none" dirty="0"/>
              <a:t>‘mi’ and ‘</a:t>
            </a:r>
            <a:r>
              <a:rPr lang="x-none"/>
              <a:t>tu’</a:t>
            </a:r>
            <a:r>
              <a:rPr lang="en-GB"/>
              <a:t> (reading</a:t>
            </a:r>
            <a:r>
              <a:rPr lang="en-GB" baseline="0"/>
              <a:t> activity)</a:t>
            </a:r>
            <a:r>
              <a:rPr lang="x-none"/>
              <a:t>.</a:t>
            </a:r>
            <a:r>
              <a:rPr lang="en-GB"/>
              <a:t> </a:t>
            </a:r>
            <a:r>
              <a:rPr lang="en-GB" dirty="0"/>
              <a:t>Attention</a:t>
            </a:r>
            <a:r>
              <a:rPr lang="en-GB" baseline="0" dirty="0"/>
              <a:t> to the meaning of the </a:t>
            </a:r>
            <a:r>
              <a:rPr lang="en-GB" dirty="0"/>
              <a:t>vocabulary is also needed to complete the second and</a:t>
            </a:r>
            <a:r>
              <a:rPr lang="en-GB" baseline="0" dirty="0"/>
              <a:t> third columns. </a:t>
            </a:r>
            <a:endParaRPr lang="x-none" dirty="0"/>
          </a:p>
          <a:p>
            <a:endParaRPr lang="x-none" dirty="0"/>
          </a:p>
          <a:p>
            <a:r>
              <a:rPr lang="en-GB" b="1" dirty="0"/>
              <a:t>Procedure:</a:t>
            </a:r>
          </a:p>
          <a:p>
            <a:pPr marL="228600" indent="-228600">
              <a:buAutoNum type="arabicPeriod"/>
            </a:pPr>
            <a:r>
              <a:rPr lang="en-GB" b="0" baseline="0" dirty="0"/>
              <a:t>Students read the short sentences and write the answers in the respective columns.</a:t>
            </a:r>
          </a:p>
          <a:p>
            <a:pPr marL="228600" indent="-228600">
              <a:buAutoNum type="arabicPeriod"/>
            </a:pPr>
            <a:r>
              <a:rPr lang="en-GB" b="0" baseline="0"/>
              <a:t>Click </a:t>
            </a:r>
            <a:r>
              <a:rPr lang="en-GB" b="0" baseline="0" dirty="0"/>
              <a:t>to show the answers, firstly the column testing understanding of ‘mi’ and ‘</a:t>
            </a:r>
            <a:r>
              <a:rPr lang="en-GB" b="0" baseline="0" dirty="0" err="1"/>
              <a:t>tu</a:t>
            </a:r>
            <a:r>
              <a:rPr lang="en-GB" b="0" baseline="0" dirty="0"/>
              <a:t>’ for questions 1-8, then the column of what the object is, and finally what it is </a:t>
            </a:r>
            <a:r>
              <a:rPr lang="en-GB" b="0" baseline="0"/>
              <a:t>like. Alternatively, the animation order could be changed to check answers row by row.</a:t>
            </a:r>
            <a:endParaRPr lang="en-GB" b="0" baseline="0" dirty="0"/>
          </a:p>
          <a:p>
            <a:endParaRPr lang="en-GB" b="0" dirty="0"/>
          </a:p>
          <a:p>
            <a:r>
              <a:rPr lang="en-GB" b="1" dirty="0"/>
              <a:t>Notes:</a:t>
            </a:r>
          </a:p>
          <a:p>
            <a:r>
              <a:rPr lang="en-GB" baseline="0" dirty="0"/>
              <a:t>All vocabulary is from earlier weeks of Y7.</a:t>
            </a:r>
            <a:endParaRPr lang="en-GB" b="1" dirty="0"/>
          </a:p>
          <a:p>
            <a:r>
              <a:rPr lang="x-none" b="0" dirty="0"/>
              <a:t>Vocabulary used:</a:t>
            </a:r>
            <a:r>
              <a:rPr lang="en-GB" b="0" baseline="0" dirty="0"/>
              <a:t> </a:t>
            </a:r>
            <a:r>
              <a:rPr lang="en-GB" b="0" dirty="0"/>
              <a:t>¿Cómo es? 1.2.4;</a:t>
            </a:r>
            <a:r>
              <a:rPr lang="en-GB" b="0" baseline="0" dirty="0"/>
              <a:t> </a:t>
            </a:r>
            <a:r>
              <a:rPr lang="x-none" dirty="0"/>
              <a:t>bolígrafo 1.1.4</a:t>
            </a:r>
            <a:r>
              <a:rPr lang="en-GB" dirty="0"/>
              <a:t>;</a:t>
            </a:r>
            <a:r>
              <a:rPr lang="en-GB" baseline="0" dirty="0"/>
              <a:t> </a:t>
            </a:r>
            <a:r>
              <a:rPr lang="en-GB" dirty="0" err="1"/>
              <a:t>libro</a:t>
            </a:r>
            <a:r>
              <a:rPr lang="en-GB" dirty="0"/>
              <a:t> 1.1.4;</a:t>
            </a:r>
            <a:r>
              <a:rPr lang="en-GB" baseline="0" dirty="0"/>
              <a:t> </a:t>
            </a:r>
            <a:r>
              <a:rPr lang="en-GB" baseline="0" dirty="0" err="1"/>
              <a:t>i</a:t>
            </a:r>
            <a:r>
              <a:rPr lang="en-GB" dirty="0" err="1"/>
              <a:t>nglés</a:t>
            </a:r>
            <a:r>
              <a:rPr lang="en-GB" dirty="0"/>
              <a:t> 1.2.1;</a:t>
            </a:r>
            <a:r>
              <a:rPr lang="en-GB" baseline="0" dirty="0"/>
              <a:t> </a:t>
            </a:r>
            <a:r>
              <a:rPr lang="x-none" dirty="0"/>
              <a:t>verde 2.1.3</a:t>
            </a:r>
            <a:r>
              <a:rPr lang="en-GB" dirty="0"/>
              <a:t>;</a:t>
            </a:r>
            <a:r>
              <a:rPr lang="en-GB" baseline="0" dirty="0"/>
              <a:t> </a:t>
            </a:r>
            <a:r>
              <a:rPr lang="x-none" dirty="0"/>
              <a:t>película 1.2.6</a:t>
            </a:r>
            <a:r>
              <a:rPr lang="en-GB" dirty="0"/>
              <a:t>;</a:t>
            </a:r>
            <a:r>
              <a:rPr lang="en-GB" baseline="0" dirty="0"/>
              <a:t> </a:t>
            </a:r>
            <a:r>
              <a:rPr lang="x-none" dirty="0"/>
              <a:t>mala 1.2.4</a:t>
            </a:r>
            <a:r>
              <a:rPr lang="en-GB" dirty="0"/>
              <a:t>;</a:t>
            </a:r>
            <a:r>
              <a:rPr lang="en-GB" baseline="0" dirty="0"/>
              <a:t> </a:t>
            </a:r>
            <a:r>
              <a:rPr lang="x-none" dirty="0"/>
              <a:t>llave 3.2.3</a:t>
            </a:r>
            <a:r>
              <a:rPr lang="en-GB" dirty="0"/>
              <a:t>;</a:t>
            </a:r>
            <a:r>
              <a:rPr lang="en-GB" baseline="0" dirty="0"/>
              <a:t> </a:t>
            </a:r>
            <a:r>
              <a:rPr lang="x-none" dirty="0"/>
              <a:t>pequeña 1.2.4</a:t>
            </a:r>
            <a:r>
              <a:rPr lang="en-GB" dirty="0"/>
              <a:t>;</a:t>
            </a:r>
            <a:r>
              <a:rPr lang="en-GB" baseline="0" dirty="0"/>
              <a:t> </a:t>
            </a:r>
            <a:r>
              <a:rPr lang="x-none" dirty="0"/>
              <a:t>móvil 3.2.3</a:t>
            </a:r>
            <a:r>
              <a:rPr lang="en-GB" dirty="0"/>
              <a:t>;</a:t>
            </a:r>
            <a:r>
              <a:rPr lang="en-GB" baseline="0" dirty="0"/>
              <a:t> </a:t>
            </a:r>
            <a:r>
              <a:rPr lang="x-none" dirty="0"/>
              <a:t>nuevo 1.1.4</a:t>
            </a:r>
            <a:r>
              <a:rPr lang="en-GB" dirty="0"/>
              <a:t>;</a:t>
            </a:r>
            <a:r>
              <a:rPr lang="en-GB" baseline="0" dirty="0"/>
              <a:t> </a:t>
            </a:r>
            <a:r>
              <a:rPr lang="x-none" dirty="0"/>
              <a:t>ordenador 3.1.6</a:t>
            </a:r>
            <a:r>
              <a:rPr lang="en-GB" dirty="0"/>
              <a:t>;</a:t>
            </a:r>
            <a:r>
              <a:rPr lang="en-GB" baseline="0" dirty="0"/>
              <a:t> </a:t>
            </a:r>
            <a:r>
              <a:rPr lang="x-none" dirty="0"/>
              <a:t>bastante 2.1.2</a:t>
            </a:r>
            <a:r>
              <a:rPr lang="en-GB" dirty="0"/>
              <a:t>;</a:t>
            </a:r>
            <a:r>
              <a:rPr lang="en-GB" baseline="0" dirty="0"/>
              <a:t> </a:t>
            </a:r>
            <a:r>
              <a:rPr lang="x-none" dirty="0"/>
              <a:t>grande 1.2.6</a:t>
            </a:r>
            <a:r>
              <a:rPr lang="en-GB" dirty="0"/>
              <a:t>;</a:t>
            </a:r>
            <a:r>
              <a:rPr lang="en-GB" baseline="0" dirty="0"/>
              <a:t> </a:t>
            </a:r>
            <a:r>
              <a:rPr lang="x-none" dirty="0"/>
              <a:t>bicicleta 1.1.4</a:t>
            </a:r>
            <a:r>
              <a:rPr lang="en-GB" dirty="0"/>
              <a:t>;</a:t>
            </a:r>
            <a:r>
              <a:rPr lang="en-GB" baseline="0" dirty="0"/>
              <a:t> </a:t>
            </a:r>
            <a:r>
              <a:rPr lang="x-none" dirty="0"/>
              <a:t>barata 1.2.4</a:t>
            </a:r>
            <a:r>
              <a:rPr lang="en-GB" dirty="0"/>
              <a:t>;</a:t>
            </a:r>
            <a:r>
              <a:rPr lang="en-GB" baseline="0" dirty="0"/>
              <a:t> </a:t>
            </a:r>
            <a:r>
              <a:rPr lang="x-none" dirty="0"/>
              <a:t>revista 1.1.5</a:t>
            </a:r>
            <a:r>
              <a:rPr lang="en-GB" dirty="0"/>
              <a:t>;</a:t>
            </a:r>
            <a:r>
              <a:rPr lang="en-GB" baseline="0" dirty="0"/>
              <a:t> </a:t>
            </a:r>
            <a:r>
              <a:rPr lang="en-GB" dirty="0"/>
              <a:t>chino</a:t>
            </a:r>
            <a:r>
              <a:rPr lang="x-none" dirty="0"/>
              <a:t> </a:t>
            </a:r>
            <a:r>
              <a:rPr lang="en-GB" dirty="0"/>
              <a:t>3.1.5</a:t>
            </a:r>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3626442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 minute</a:t>
            </a:r>
          </a:p>
          <a:p>
            <a:endParaRPr lang="en-GB" dirty="0"/>
          </a:p>
          <a:p>
            <a:r>
              <a:rPr lang="en-GB" b="1" dirty="0"/>
              <a:t>Aim</a:t>
            </a:r>
            <a:r>
              <a:rPr lang="en-GB" b="1"/>
              <a:t>: </a:t>
            </a:r>
            <a:r>
              <a:rPr lang="en-GB" b="0"/>
              <a:t>to recap the functions of ser (‘es’) and estar (‘está’).</a:t>
            </a:r>
            <a:endParaRPr lang="en-GB" b="0" dirty="0"/>
          </a:p>
          <a:p>
            <a:endParaRPr lang="en-GB" b="0" dirty="0"/>
          </a:p>
          <a:p>
            <a:r>
              <a:rPr lang="en-GB" b="1" dirty="0"/>
              <a:t>Procedure:</a:t>
            </a:r>
          </a:p>
          <a:p>
            <a:r>
              <a:rPr lang="en-GB" b="0" dirty="0"/>
              <a:t>1</a:t>
            </a:r>
            <a:r>
              <a:rPr lang="en-GB" b="0"/>
              <a:t>.</a:t>
            </a:r>
            <a:r>
              <a:rPr lang="en-GB" b="0" baseline="0"/>
              <a:t> Click </a:t>
            </a:r>
            <a:r>
              <a:rPr lang="en-GB" b="0" baseline="0" dirty="0"/>
              <a:t>through the slide. Gaps are </a:t>
            </a:r>
            <a:r>
              <a:rPr lang="en-GB" b="0" baseline="0"/>
              <a:t>left to </a:t>
            </a:r>
            <a:r>
              <a:rPr lang="en-GB" b="0" baseline="0" dirty="0"/>
              <a:t>elicit answers from their students before the next click shows the answer.</a:t>
            </a:r>
            <a:endParaRPr lang="en-GB" b="0" dirty="0"/>
          </a:p>
          <a:p>
            <a:endParaRPr lang="en-GB" b="1" dirty="0"/>
          </a:p>
          <a:p>
            <a:r>
              <a:rPr lang="en-GB" b="1" dirty="0"/>
              <a:t>Notes:</a:t>
            </a:r>
          </a:p>
          <a:p>
            <a:r>
              <a:rPr lang="en-GB" dirty="0"/>
              <a:t>This revision slide can</a:t>
            </a:r>
            <a:r>
              <a:rPr lang="en-GB" baseline="0" dirty="0"/>
              <a:t> be used for interactive elicitation of the target grammar forms ‘es’ and ‘está’ and their respective functions before the subsequent activity.</a:t>
            </a:r>
          </a:p>
          <a:p>
            <a:r>
              <a:rPr lang="en-GB" baseline="0" dirty="0"/>
              <a:t>The slide also includes the new grammar feature ‘mi’ and vocabulary items (móvil, azul, suelo, en) that will appear in the next activity.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44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Recap</a:t>
            </a:r>
            <a:r>
              <a:rPr lang="en-GB" sz="1200" baseline="0" dirty="0">
                <a:latin typeface="+mn-lt"/>
              </a:rPr>
              <a:t> and elicit the pronunciation of the individual </a:t>
            </a:r>
            <a:r>
              <a:rPr lang="en-GB" sz="1200" b="1" baseline="0" dirty="0">
                <a:latin typeface="+mn-lt"/>
              </a:rPr>
              <a:t>SSC ‘</a:t>
            </a:r>
            <a:r>
              <a:rPr lang="en-GB" sz="1200" b="1" dirty="0">
                <a:solidFill>
                  <a:srgbClr val="115076"/>
                </a:solidFill>
                <a:latin typeface="+mn-lt"/>
                <a:cs typeface="Calibri" panose="020F0502020204030204" pitchFamily="34" charset="0"/>
              </a:rPr>
              <a:t>ñ</a:t>
            </a:r>
            <a:r>
              <a:rPr lang="en-GB" sz="1200" b="1" baseline="0" dirty="0">
                <a:latin typeface="+mn-lt"/>
              </a:rPr>
              <a:t>’ </a:t>
            </a:r>
            <a:r>
              <a:rPr lang="en-GB" sz="1200" baseline="0" dirty="0">
                <a:latin typeface="+mn-lt"/>
              </a:rPr>
              <a:t>and then present and practise the pronunciation of the </a:t>
            </a:r>
            <a:r>
              <a:rPr lang="en-GB" sz="1200" b="1" baseline="0" dirty="0">
                <a:latin typeface="+mn-lt"/>
              </a:rPr>
              <a:t>source word ‘</a:t>
            </a:r>
            <a:r>
              <a:rPr lang="en-GB" sz="1200" b="1" dirty="0" err="1">
                <a:solidFill>
                  <a:srgbClr val="115076"/>
                </a:solidFill>
                <a:latin typeface="+mn-lt"/>
                <a:cs typeface="Calibri" panose="020F0502020204030204" pitchFamily="34" charset="0"/>
              </a:rPr>
              <a:t>espa</a:t>
            </a:r>
            <a:r>
              <a:rPr lang="en-GB" sz="1200" b="1" dirty="0" err="1">
                <a:solidFill>
                  <a:srgbClr val="E56700"/>
                </a:solidFill>
                <a:latin typeface="+mn-lt"/>
                <a:cs typeface="Calibri" panose="020F0502020204030204" pitchFamily="34" charset="0"/>
              </a:rPr>
              <a:t>ñ</a:t>
            </a:r>
            <a:r>
              <a:rPr lang="en-GB" sz="1200" b="1" dirty="0" err="1">
                <a:solidFill>
                  <a:srgbClr val="115076"/>
                </a:solidFill>
                <a:latin typeface="+mn-lt"/>
                <a:cs typeface="Calibri" panose="020F0502020204030204" pitchFamily="34" charset="0"/>
              </a:rPr>
              <a:t>ol</a:t>
            </a:r>
            <a:r>
              <a:rPr lang="en-GB" sz="1200" b="1" baseline="0" dirty="0">
                <a:latin typeface="+mn-lt"/>
              </a:rPr>
              <a:t>’.</a:t>
            </a:r>
          </a:p>
          <a:p>
            <a:endParaRPr lang="en-GB" sz="1200" dirty="0">
              <a:latin typeface="+mn-lt"/>
            </a:endParaRPr>
          </a:p>
          <a:p>
            <a:r>
              <a:rPr lang="en-GB" sz="1200" dirty="0">
                <a:latin typeface="+mn-lt"/>
              </a:rPr>
              <a:t>A possible gesture for this source word would be to raise</a:t>
            </a:r>
            <a:r>
              <a:rPr lang="en-GB" sz="1200" baseline="0" dirty="0">
                <a:latin typeface="+mn-lt"/>
              </a:rPr>
              <a:t> the right hand high above the head, and lower the left, putting middle finger and thumb together to simulate a ‘flamenco’ dance posture.  Reverse the position of the hands (left hand up / right hand down) on the &lt;ñ&gt; syllable.</a:t>
            </a:r>
            <a:endParaRPr lang="en-GB" sz="1200" dirty="0">
              <a:latin typeface="+mn-lt"/>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0289521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Timing</a:t>
            </a:r>
            <a:r>
              <a:rPr lang="en-GB" baseline="0" dirty="0">
                <a:latin typeface="+mn-lt"/>
              </a:rPr>
              <a:t>: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Aim: </a:t>
            </a:r>
            <a:r>
              <a:rPr lang="en-GB" b="0" baseline="0" dirty="0">
                <a:latin typeface="+mn-lt"/>
              </a:rPr>
              <a:t>to practise recognition and understanding of mi and </a:t>
            </a:r>
            <a:r>
              <a:rPr lang="en-GB" b="0" baseline="0" dirty="0" err="1">
                <a:latin typeface="+mn-lt"/>
              </a:rPr>
              <a:t>tu</a:t>
            </a:r>
            <a:r>
              <a:rPr lang="en-GB" b="0" baseline="0" dirty="0">
                <a:latin typeface="+mn-lt"/>
              </a:rPr>
              <a:t>, as well as ‘es’ vs ‘</a:t>
            </a:r>
            <a:r>
              <a:rPr lang="en-GB" b="0" baseline="0" dirty="0" err="1">
                <a:latin typeface="+mn-lt"/>
              </a:rPr>
              <a:t>está</a:t>
            </a:r>
            <a:r>
              <a:rPr lang="en-GB" b="0" baseline="0" dirty="0">
                <a:latin typeface="+mn-lt"/>
              </a:rPr>
              <a:t>’ (listening/reading activity)</a:t>
            </a:r>
            <a:endParaRPr lang="en-GB" b="1"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latin typeface="+mn-lt"/>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latin typeface="+mn-lt"/>
              </a:rPr>
              <a:t>Students write 1-8 in their books.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latin typeface="+mn-lt"/>
              </a:rPr>
              <a:t>Click the number button to play the recording. Students listen to each item twice (e.g., listening the first time for ‘mi’ vs ‘tu’, then again for the lexical item in the third column). Tell students that they will hear beeps at the end of each sentence, but these beeps aren’t related to what they need to focus on in the first part of the activity. Teachers then click to show the answers for the ‘my’ or ‘</a:t>
            </a:r>
            <a:r>
              <a:rPr lang="en-GB" baseline="0" dirty="0" err="1">
                <a:latin typeface="+mn-lt"/>
              </a:rPr>
              <a:t>tu</a:t>
            </a:r>
            <a:r>
              <a:rPr lang="en-GB" baseline="0" dirty="0">
                <a:latin typeface="+mn-lt"/>
              </a:rPr>
              <a:t>’ column, and then the object column.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latin typeface="+mn-lt"/>
              </a:rPr>
              <a:t>Click to show the other two columns and possible answers. Then students listen again. Explain to students that they will need to listen out for whether they hear ‘es’ (for permanent trait) or ‘está’ (location) to decide on the correct sentence ending A or B. Before starting, check understanding of the words with students. Answers are revealed by clicking.</a:t>
            </a:r>
          </a:p>
          <a:p>
            <a:pPr marL="0" indent="0">
              <a:buNone/>
            </a:pPr>
            <a:endParaRPr lang="en-GB" baseline="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mn-lt"/>
              </a:rPr>
              <a:t>Transcript</a:t>
            </a:r>
            <a:r>
              <a:rPr lang="en-GB" dirty="0">
                <a:latin typeface="+mn-lt"/>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rgbClr val="002060"/>
                </a:solidFill>
                <a:latin typeface="+mn-lt"/>
              </a:rPr>
              <a:t>Tu libro no es [beep].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rgbClr val="002060"/>
                </a:solidFill>
                <a:latin typeface="+mn-lt"/>
              </a:rPr>
              <a:t>Mi documento es [beep].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rgbClr val="002060"/>
                </a:solidFill>
                <a:latin typeface="+mn-lt"/>
              </a:rPr>
              <a:t>Tu regalo está [beep].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rgbClr val="002060"/>
                </a:solidFill>
                <a:latin typeface="+mn-lt"/>
              </a:rPr>
              <a:t>Mi botella está [beep].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rgbClr val="002060"/>
                </a:solidFill>
                <a:latin typeface="+mn-lt"/>
              </a:rPr>
              <a:t>Tu </a:t>
            </a:r>
            <a:r>
              <a:rPr lang="en-GB" sz="1200" dirty="0" err="1">
                <a:solidFill>
                  <a:srgbClr val="002060"/>
                </a:solidFill>
                <a:latin typeface="+mn-lt"/>
              </a:rPr>
              <a:t>dibujo</a:t>
            </a:r>
            <a:r>
              <a:rPr lang="en-GB" sz="1200" dirty="0">
                <a:solidFill>
                  <a:srgbClr val="002060"/>
                </a:solidFill>
                <a:latin typeface="+mn-lt"/>
              </a:rPr>
              <a:t> es [beep].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rgbClr val="002060"/>
                </a:solidFill>
                <a:latin typeface="+mn-lt"/>
              </a:rPr>
              <a:t>Tu </a:t>
            </a:r>
            <a:r>
              <a:rPr lang="en-GB" sz="1200" dirty="0" err="1">
                <a:solidFill>
                  <a:srgbClr val="002060"/>
                </a:solidFill>
                <a:latin typeface="+mn-lt"/>
              </a:rPr>
              <a:t>periódico</a:t>
            </a:r>
            <a:r>
              <a:rPr lang="en-GB" sz="1200" dirty="0">
                <a:solidFill>
                  <a:srgbClr val="002060"/>
                </a:solidFill>
                <a:latin typeface="+mn-lt"/>
              </a:rPr>
              <a:t> está [beep].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rgbClr val="002060"/>
                </a:solidFill>
                <a:latin typeface="+mn-lt"/>
              </a:rPr>
              <a:t>Mi móvil está [beep].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solidFill>
                  <a:srgbClr val="002060"/>
                </a:solidFill>
                <a:latin typeface="+mn-lt"/>
              </a:rPr>
              <a:t>Tu ropa es [beep].</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dirty="0">
              <a:solidFill>
                <a:srgbClr val="002060"/>
              </a:solidFill>
              <a:latin typeface="+mn-lt"/>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dirty="0">
                <a:solidFill>
                  <a:srgbClr val="002060"/>
                </a:solidFill>
                <a:latin typeface="+mn-lt"/>
              </a:rPr>
              <a:t>Notes</a:t>
            </a:r>
          </a:p>
          <a:p>
            <a:pPr marL="0" indent="0">
              <a:buNone/>
            </a:pPr>
            <a:r>
              <a:rPr lang="en-GB" baseline="0" dirty="0">
                <a:latin typeface="+mn-lt"/>
              </a:rPr>
              <a:t>Words revisited from 2.2.3 (revisited in SoW this week): </a:t>
            </a:r>
            <a:r>
              <a:rPr lang="en-GB" baseline="0" dirty="0" err="1">
                <a:latin typeface="+mn-lt"/>
              </a:rPr>
              <a:t>organizar</a:t>
            </a:r>
            <a:r>
              <a:rPr lang="en-GB" baseline="0" dirty="0">
                <a:latin typeface="+mn-lt"/>
              </a:rPr>
              <a:t> [1053]</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dirty="0">
              <a:solidFill>
                <a:srgbClr val="002060"/>
              </a:solidFill>
              <a:latin typeface="+mn-lt"/>
            </a:endParaRPr>
          </a:p>
          <a:p>
            <a:r>
              <a:rPr lang="en-GB" baseline="0" dirty="0">
                <a:latin typeface="+mn-lt"/>
              </a:rPr>
              <a:t>Revisited words:; </a:t>
            </a:r>
            <a:r>
              <a:rPr lang="en-GB" baseline="0" dirty="0" err="1">
                <a:latin typeface="+mn-lt"/>
              </a:rPr>
              <a:t>libro</a:t>
            </a:r>
            <a:r>
              <a:rPr lang="en-GB" baseline="0" dirty="0">
                <a:latin typeface="+mn-lt"/>
              </a:rPr>
              <a:t> 1.1.4; </a:t>
            </a:r>
            <a:r>
              <a:rPr lang="en-GB" baseline="0" dirty="0" err="1">
                <a:latin typeface="+mn-lt"/>
              </a:rPr>
              <a:t>debajo</a:t>
            </a:r>
            <a:r>
              <a:rPr lang="en-GB" baseline="0" dirty="0">
                <a:latin typeface="+mn-lt"/>
              </a:rPr>
              <a:t> 2.2.4; </a:t>
            </a:r>
            <a:r>
              <a:rPr lang="en-GB" baseline="0" dirty="0" err="1">
                <a:latin typeface="+mn-lt"/>
              </a:rPr>
              <a:t>silla</a:t>
            </a:r>
            <a:r>
              <a:rPr lang="en-GB" baseline="0" dirty="0">
                <a:latin typeface="+mn-lt"/>
              </a:rPr>
              <a:t> 1.2.3; </a:t>
            </a:r>
            <a:r>
              <a:rPr lang="en-GB" baseline="0" dirty="0" err="1">
                <a:latin typeface="+mn-lt"/>
              </a:rPr>
              <a:t>documento</a:t>
            </a:r>
            <a:r>
              <a:rPr lang="en-GB" baseline="0" dirty="0">
                <a:latin typeface="+mn-lt"/>
              </a:rPr>
              <a:t> SCC 1.1.5 / 2.2.3; </a:t>
            </a:r>
            <a:r>
              <a:rPr lang="en-GB" baseline="0" dirty="0" err="1">
                <a:latin typeface="+mn-lt"/>
              </a:rPr>
              <a:t>fuera</a:t>
            </a:r>
            <a:r>
              <a:rPr lang="en-GB" baseline="0" dirty="0">
                <a:latin typeface="+mn-lt"/>
              </a:rPr>
              <a:t> 2.2.4; casa 1.1.4; </a:t>
            </a:r>
            <a:r>
              <a:rPr lang="en-GB" baseline="0" dirty="0" err="1">
                <a:latin typeface="+mn-lt"/>
              </a:rPr>
              <a:t>regalo</a:t>
            </a:r>
            <a:r>
              <a:rPr lang="en-GB" baseline="0" dirty="0">
                <a:latin typeface="+mn-lt"/>
              </a:rPr>
              <a:t> 1.2.7; mesa 1.2.3; </a:t>
            </a:r>
            <a:r>
              <a:rPr lang="en-GB" baseline="0" dirty="0" err="1">
                <a:latin typeface="+mn-lt"/>
              </a:rPr>
              <a:t>botella</a:t>
            </a:r>
            <a:r>
              <a:rPr lang="en-GB" baseline="0" dirty="0">
                <a:latin typeface="+mn-lt"/>
              </a:rPr>
              <a:t> 1.1.5; </a:t>
            </a:r>
            <a:r>
              <a:rPr lang="en-GB" baseline="0" dirty="0" err="1">
                <a:latin typeface="+mn-lt"/>
              </a:rPr>
              <a:t>delante</a:t>
            </a:r>
            <a:r>
              <a:rPr lang="en-GB" baseline="0" dirty="0">
                <a:latin typeface="+mn-lt"/>
              </a:rPr>
              <a:t> 2.2.4; </a:t>
            </a:r>
            <a:r>
              <a:rPr lang="en-GB" baseline="0" dirty="0" err="1">
                <a:latin typeface="+mn-lt"/>
              </a:rPr>
              <a:t>puerta</a:t>
            </a:r>
            <a:r>
              <a:rPr lang="en-GB" baseline="0" dirty="0">
                <a:latin typeface="+mn-lt"/>
              </a:rPr>
              <a:t> 1.2.3; </a:t>
            </a:r>
            <a:r>
              <a:rPr lang="en-GB" baseline="0" dirty="0" err="1">
                <a:latin typeface="+mn-lt"/>
              </a:rPr>
              <a:t>dibujo</a:t>
            </a:r>
            <a:r>
              <a:rPr lang="en-GB" baseline="0" dirty="0">
                <a:latin typeface="+mn-lt"/>
              </a:rPr>
              <a:t> 2.1.4; </a:t>
            </a:r>
            <a:r>
              <a:rPr lang="en-GB" baseline="0" dirty="0" err="1">
                <a:latin typeface="+mn-lt"/>
              </a:rPr>
              <a:t>deberes</a:t>
            </a:r>
            <a:r>
              <a:rPr lang="en-GB" baseline="0" dirty="0">
                <a:latin typeface="+mn-lt"/>
              </a:rPr>
              <a:t> 2.1.4; </a:t>
            </a:r>
            <a:r>
              <a:rPr lang="en-GB" baseline="0" dirty="0" err="1">
                <a:latin typeface="+mn-lt"/>
              </a:rPr>
              <a:t>periódico</a:t>
            </a:r>
            <a:r>
              <a:rPr lang="en-GB" baseline="0" dirty="0">
                <a:latin typeface="+mn-lt"/>
              </a:rPr>
              <a:t> 1.1.5; entre 1.2.5; </a:t>
            </a:r>
            <a:r>
              <a:rPr lang="en-GB" baseline="0" dirty="0" err="1">
                <a:latin typeface="+mn-lt"/>
              </a:rPr>
              <a:t>vaso</a:t>
            </a:r>
            <a:r>
              <a:rPr lang="en-GB" baseline="0" dirty="0">
                <a:latin typeface="+mn-lt"/>
              </a:rPr>
              <a:t> 1.1.7; </a:t>
            </a:r>
            <a:r>
              <a:rPr lang="en-GB" baseline="0" dirty="0" err="1">
                <a:latin typeface="+mn-lt"/>
              </a:rPr>
              <a:t>planta</a:t>
            </a:r>
            <a:r>
              <a:rPr lang="en-GB" baseline="0" dirty="0">
                <a:latin typeface="+mn-lt"/>
              </a:rPr>
              <a:t> 1.1.5; </a:t>
            </a:r>
            <a:r>
              <a:rPr lang="en-GB" baseline="0" dirty="0" err="1">
                <a:latin typeface="+mn-lt"/>
              </a:rPr>
              <a:t>cerca</a:t>
            </a:r>
            <a:r>
              <a:rPr lang="en-GB" baseline="0" dirty="0">
                <a:latin typeface="+mn-lt"/>
              </a:rPr>
              <a:t> 1.2.5; </a:t>
            </a:r>
            <a:r>
              <a:rPr lang="en-GB" baseline="0" dirty="0" err="1">
                <a:latin typeface="+mn-lt"/>
              </a:rPr>
              <a:t>cámara</a:t>
            </a:r>
            <a:r>
              <a:rPr lang="en-GB" baseline="0" dirty="0">
                <a:latin typeface="+mn-lt"/>
              </a:rPr>
              <a:t> 1.1.4; </a:t>
            </a:r>
            <a:r>
              <a:rPr lang="en-GB" baseline="0" dirty="0" err="1">
                <a:latin typeface="+mn-lt"/>
              </a:rPr>
              <a:t>ropa</a:t>
            </a:r>
            <a:r>
              <a:rPr lang="en-GB" baseline="0" dirty="0">
                <a:latin typeface="+mn-lt"/>
              </a:rPr>
              <a:t> 2.2.3; </a:t>
            </a:r>
            <a:r>
              <a:rPr lang="en-GB" baseline="0" dirty="0" err="1">
                <a:latin typeface="+mn-lt"/>
              </a:rPr>
              <a:t>suelo</a:t>
            </a:r>
            <a:r>
              <a:rPr lang="en-GB" baseline="0" dirty="0">
                <a:latin typeface="+mn-lt"/>
              </a:rPr>
              <a:t> 2.2.3</a:t>
            </a:r>
          </a:p>
        </p:txBody>
      </p:sp>
      <p:sp>
        <p:nvSpPr>
          <p:cNvPr id="4" name="Slide Number Placeholder 3"/>
          <p:cNvSpPr>
            <a:spLocks noGrp="1"/>
          </p:cNvSpPr>
          <p:nvPr>
            <p:ph type="sldNum" sz="quarter" idx="10"/>
          </p:nvPr>
        </p:nvSpPr>
        <p:spPr/>
        <p:txBody>
          <a:bodyPr/>
          <a:lstStyle/>
          <a:p>
            <a:fld id="{051212F4-EB5A-464B-92EC-DACFCB1CC2CD}" type="slidenum">
              <a:rPr lang="en-GB" smtClean="0"/>
              <a:t>20</a:t>
            </a:fld>
            <a:endParaRPr lang="en-GB"/>
          </a:p>
        </p:txBody>
      </p:sp>
    </p:spTree>
    <p:extLst>
      <p:ext uri="{BB962C8B-B14F-4D97-AF65-F5344CB8AC3E}">
        <p14:creationId xmlns:p14="http://schemas.microsoft.com/office/powerpoint/2010/main" val="2122318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aseline="0" dirty="0"/>
              <a:t>12 minutes</a:t>
            </a:r>
          </a:p>
          <a:p>
            <a:endParaRPr lang="en-GB" baseline="0" dirty="0"/>
          </a:p>
          <a:p>
            <a:r>
              <a:rPr lang="en-GB" b="1" baseline="0" dirty="0"/>
              <a:t>Aim</a:t>
            </a:r>
            <a:r>
              <a:rPr lang="en-GB" b="1" baseline="0"/>
              <a:t>: </a:t>
            </a:r>
            <a:r>
              <a:rPr lang="en-GB" baseline="0"/>
              <a:t>production and understanding of the grammar </a:t>
            </a:r>
            <a:r>
              <a:rPr lang="en-GB" baseline="0" dirty="0"/>
              <a:t>and vocabulary </a:t>
            </a:r>
            <a:r>
              <a:rPr lang="en-GB" baseline="0"/>
              <a:t>practised in this lesson (</a:t>
            </a:r>
            <a:r>
              <a:rPr lang="en-GB"/>
              <a:t>paired speaking/listening activity</a:t>
            </a:r>
            <a:r>
              <a:rPr lang="en-GB" baseline="0"/>
              <a:t>)</a:t>
            </a:r>
            <a:endParaRPr lang="en-GB" baseline="0" dirty="0"/>
          </a:p>
          <a:p>
            <a:endParaRPr lang="en-GB" baseline="0" dirty="0"/>
          </a:p>
          <a:p>
            <a:r>
              <a:rPr lang="en-GB" b="1" baseline="0" dirty="0"/>
              <a:t>Procedure:</a:t>
            </a:r>
          </a:p>
          <a:p>
            <a:pPr marL="228600" indent="-228600">
              <a:buAutoNum type="arabicPeriod"/>
            </a:pPr>
            <a:r>
              <a:rPr lang="en-GB" baseline="0" dirty="0"/>
              <a:t>The speaking cards on the next slide can be displayed for all (no printing needed). Students might be able to do several rounds, choosing new cards each time.</a:t>
            </a:r>
          </a:p>
          <a:p>
            <a:pPr marL="228600" indent="-228600">
              <a:buAutoNum type="arabicPeriod"/>
            </a:pPr>
            <a:r>
              <a:rPr lang="en-GB" baseline="0" dirty="0"/>
              <a:t>This slide simply explains the activity for students.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a:t>Encourage </a:t>
            </a:r>
            <a:r>
              <a:rPr lang="en-GB" baseline="0" dirty="0"/>
              <a:t>students to pay attention to whether they are using ‘</a:t>
            </a:r>
            <a:r>
              <a:rPr lang="en-GB" baseline="0" dirty="0" err="1"/>
              <a:t>es</a:t>
            </a:r>
            <a:r>
              <a:rPr lang="en-GB" baseline="0" dirty="0"/>
              <a:t>’ or ‘</a:t>
            </a:r>
            <a:r>
              <a:rPr lang="en-GB" baseline="0" dirty="0" err="1"/>
              <a:t>está</a:t>
            </a:r>
            <a:r>
              <a:rPr lang="en-GB" baseline="0" dirty="0"/>
              <a:t>’ each time they describe something. This has been taught and revisited several times already in the scheme of work so this is a good opportunity to hone accuracy in the production of </a:t>
            </a:r>
            <a:r>
              <a:rPr lang="en-GB" baseline="0"/>
              <a:t>these features. Also encourage </a:t>
            </a:r>
            <a:r>
              <a:rPr lang="en-GB" baseline="0" dirty="0"/>
              <a:t>full sentences (i.e. using the verb ‘</a:t>
            </a:r>
            <a:r>
              <a:rPr lang="en-GB" baseline="0" dirty="0" err="1"/>
              <a:t>es</a:t>
            </a:r>
            <a:r>
              <a:rPr lang="en-GB" baseline="0" dirty="0"/>
              <a:t>’ or ‘</a:t>
            </a:r>
            <a:r>
              <a:rPr lang="en-GB" baseline="0" dirty="0" err="1"/>
              <a:t>está</a:t>
            </a:r>
            <a:r>
              <a:rPr lang="en-GB" baseline="0" dirty="0"/>
              <a:t>’ each time students respond). </a:t>
            </a:r>
          </a:p>
          <a:p>
            <a:r>
              <a:rPr lang="en-GB" baseline="0" dirty="0"/>
              <a:t> </a:t>
            </a:r>
          </a:p>
          <a:p>
            <a:r>
              <a:rPr lang="en-GB" b="1" baseline="0" dirty="0"/>
              <a:t>Notes</a:t>
            </a:r>
          </a:p>
          <a:p>
            <a:r>
              <a:rPr lang="en-GB" baseline="0" dirty="0"/>
              <a:t>Grammar:</a:t>
            </a:r>
          </a:p>
          <a:p>
            <a:r>
              <a:rPr lang="en-GB" baseline="0" dirty="0"/>
              <a:t>In the context of comparing objects, students can use ‘mi’ and ‘tu’ to refer to singular nouns. Because all students have the same objects, there is a communicative need to distinguish clearly between ‘my’ and your’ when referring to each noun. It is of course possible to simply ask ‘¿Y tú?’, thus avoiding the possessive adjective ‘tu’, but ‘</a:t>
            </a:r>
            <a:r>
              <a:rPr lang="en-GB" i="0" baseline="0" dirty="0"/>
              <a:t>tú’</a:t>
            </a:r>
            <a:r>
              <a:rPr lang="en-GB" i="1" baseline="0" dirty="0"/>
              <a:t> </a:t>
            </a:r>
            <a:r>
              <a:rPr lang="en-GB" i="0" baseline="0" dirty="0"/>
              <a:t>has not yet been taught in the Y7 Spanish scheme of work.</a:t>
            </a:r>
            <a:endParaRPr lang="en-GB" baseline="0" dirty="0"/>
          </a:p>
          <a:p>
            <a:endParaRPr lang="en-GB" baseline="0" dirty="0"/>
          </a:p>
          <a:p>
            <a:r>
              <a:rPr lang="en-GB" baseline="0" dirty="0"/>
              <a:t>Vocabulary:</a:t>
            </a:r>
          </a:p>
          <a:p>
            <a:r>
              <a:rPr lang="en-GB" baseline="0" dirty="0"/>
              <a:t>All items of vocabulary depicted by the pictures have appeared in at least one of the preceding input (listening / reading) activities. See notes below the next slide for the target sentences.</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541317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dirty="0"/>
              <a:t>No</a:t>
            </a:r>
            <a:r>
              <a:rPr lang="en-GB" u="none" baseline="0" dirty="0"/>
              <a:t> printing required. Display this slide for all to see.</a:t>
            </a:r>
            <a:endParaRPr lang="en-GB" u="none" dirty="0"/>
          </a:p>
          <a:p>
            <a:endParaRPr lang="en-GB" u="none" dirty="0"/>
          </a:p>
          <a:p>
            <a:r>
              <a:rPr lang="en-GB" u="none" dirty="0"/>
              <a:t>Target</a:t>
            </a:r>
            <a:r>
              <a:rPr lang="en-GB" u="none" baseline="0" dirty="0"/>
              <a:t> sentences:</a:t>
            </a:r>
          </a:p>
          <a:p>
            <a:pPr marL="228600" indent="-228600">
              <a:buAutoNum type="arabicParenR"/>
            </a:pPr>
            <a:r>
              <a:rPr lang="en-GB" u="none" baseline="0" dirty="0"/>
              <a:t>Mi </a:t>
            </a:r>
            <a:r>
              <a:rPr lang="en-GB" u="none" baseline="0" dirty="0" err="1"/>
              <a:t>camisa</a:t>
            </a:r>
            <a:r>
              <a:rPr lang="en-GB" u="none" baseline="0" dirty="0"/>
              <a:t> es </a:t>
            </a:r>
            <a:r>
              <a:rPr lang="en-GB" u="none" baseline="0" dirty="0" err="1"/>
              <a:t>azul</a:t>
            </a:r>
            <a:endParaRPr lang="en-GB" u="none" baseline="0" dirty="0"/>
          </a:p>
          <a:p>
            <a:pPr marL="228600" indent="-228600">
              <a:buAutoNum type="arabicParenR"/>
            </a:pPr>
            <a:r>
              <a:rPr lang="en-GB" u="none" baseline="0" dirty="0"/>
              <a:t>Mi </a:t>
            </a:r>
            <a:r>
              <a:rPr lang="en-GB" u="none" baseline="0" dirty="0" err="1"/>
              <a:t>camisa</a:t>
            </a:r>
            <a:r>
              <a:rPr lang="en-GB" u="none" baseline="0" dirty="0"/>
              <a:t> es roja.</a:t>
            </a:r>
          </a:p>
          <a:p>
            <a:pPr marL="228600" indent="-228600">
              <a:buAutoNum type="arabicParenR"/>
            </a:pPr>
            <a:r>
              <a:rPr lang="en-GB" u="none" baseline="0" dirty="0"/>
              <a:t>Mi </a:t>
            </a:r>
            <a:r>
              <a:rPr lang="en-GB" u="none" baseline="0" dirty="0" err="1"/>
              <a:t>bicicleta</a:t>
            </a:r>
            <a:r>
              <a:rPr lang="en-GB" u="none" baseline="0" dirty="0"/>
              <a:t> está en (la) casa.</a:t>
            </a:r>
          </a:p>
          <a:p>
            <a:pPr marL="228600" indent="-228600">
              <a:buAutoNum type="arabicParenR"/>
            </a:pPr>
            <a:r>
              <a:rPr lang="en-GB" u="none" baseline="0" dirty="0"/>
              <a:t>Mi </a:t>
            </a:r>
            <a:r>
              <a:rPr lang="en-GB" u="none" baseline="0" dirty="0" err="1"/>
              <a:t>bicicleta</a:t>
            </a:r>
            <a:r>
              <a:rPr lang="en-GB" u="none" baseline="0" dirty="0"/>
              <a:t> está </a:t>
            </a:r>
            <a:r>
              <a:rPr lang="en-GB" u="none" baseline="0" dirty="0" err="1"/>
              <a:t>fuera</a:t>
            </a:r>
            <a:r>
              <a:rPr lang="en-GB" u="none" baseline="0" dirty="0"/>
              <a:t> de la casa.</a:t>
            </a:r>
          </a:p>
          <a:p>
            <a:pPr marL="228600" indent="-228600">
              <a:buAutoNum type="arabicParenR"/>
            </a:pPr>
            <a:r>
              <a:rPr lang="en-GB" u="none" baseline="0" dirty="0"/>
              <a:t>Mi </a:t>
            </a:r>
            <a:r>
              <a:rPr lang="en-GB" u="none" baseline="0" dirty="0" err="1"/>
              <a:t>libro</a:t>
            </a:r>
            <a:r>
              <a:rPr lang="en-GB" u="none" baseline="0" dirty="0"/>
              <a:t> es en chino.</a:t>
            </a:r>
          </a:p>
          <a:p>
            <a:pPr marL="228600" indent="-228600">
              <a:buAutoNum type="arabicParenR"/>
            </a:pPr>
            <a:r>
              <a:rPr lang="en-GB" u="none" baseline="0" dirty="0"/>
              <a:t>Mi </a:t>
            </a:r>
            <a:r>
              <a:rPr lang="en-GB" u="none" baseline="0" dirty="0" err="1"/>
              <a:t>libro</a:t>
            </a:r>
            <a:r>
              <a:rPr lang="en-GB" u="none" baseline="0" dirty="0"/>
              <a:t> es en inglés.</a:t>
            </a:r>
          </a:p>
          <a:p>
            <a:pPr marL="228600" indent="-228600">
              <a:buAutoNum type="arabicParenR"/>
            </a:pPr>
            <a:r>
              <a:rPr lang="en-GB" u="none" baseline="0" dirty="0"/>
              <a:t>Mi móvil / teléfono es </a:t>
            </a:r>
            <a:r>
              <a:rPr lang="en-GB" u="none" baseline="0" dirty="0" err="1"/>
              <a:t>grande</a:t>
            </a:r>
            <a:r>
              <a:rPr lang="en-GB" u="none" baseline="0" dirty="0"/>
              <a:t>.</a:t>
            </a:r>
          </a:p>
          <a:p>
            <a:pPr marL="228600" indent="-228600">
              <a:buAutoNum type="arabicParenR"/>
            </a:pPr>
            <a:r>
              <a:rPr lang="en-GB" u="none" baseline="0" dirty="0"/>
              <a:t>Mi móvil / teléfono es </a:t>
            </a:r>
            <a:r>
              <a:rPr lang="en-GB" sz="1200" dirty="0" err="1">
                <a:solidFill>
                  <a:schemeClr val="accent5">
                    <a:lumMod val="50000"/>
                  </a:schemeClr>
                </a:solidFill>
              </a:rPr>
              <a:t>pequeño</a:t>
            </a:r>
            <a:r>
              <a:rPr lang="en-GB" u="none" baseline="0" dirty="0"/>
              <a:t>. </a:t>
            </a:r>
          </a:p>
          <a:p>
            <a:pPr marL="228600" indent="-228600">
              <a:buAutoNum type="arabicParenR"/>
            </a:pPr>
            <a:r>
              <a:rPr lang="en-GB" u="none" baseline="0" dirty="0"/>
              <a:t>Mi ropa está en la mesa</a:t>
            </a:r>
          </a:p>
          <a:p>
            <a:pPr marL="228600" indent="-228600">
              <a:buAutoNum type="arabicParenR"/>
            </a:pPr>
            <a:r>
              <a:rPr lang="en-GB" u="none" baseline="0" dirty="0"/>
              <a:t>Mi ropa está </a:t>
            </a:r>
            <a:r>
              <a:rPr lang="en-GB" u="none" baseline="0" dirty="0" err="1"/>
              <a:t>debajo</a:t>
            </a:r>
            <a:r>
              <a:rPr lang="en-GB" u="none" baseline="0" dirty="0"/>
              <a:t> de la mesa.</a:t>
            </a:r>
          </a:p>
          <a:p>
            <a:pPr marL="228600" indent="-228600">
              <a:buAutoNum type="arabicParenR"/>
            </a:pPr>
            <a:r>
              <a:rPr lang="en-GB" u="none" baseline="0" dirty="0"/>
              <a:t>Mi llave está en la calle</a:t>
            </a:r>
          </a:p>
          <a:p>
            <a:pPr marL="228600" indent="-228600">
              <a:buAutoNum type="arabicParenR"/>
            </a:pPr>
            <a:r>
              <a:rPr lang="en-GB" u="none" baseline="0" dirty="0"/>
              <a:t>Mi llave está en la </a:t>
            </a:r>
            <a:r>
              <a:rPr lang="en-GB" u="none" baseline="0" dirty="0" err="1"/>
              <a:t>puerta</a:t>
            </a:r>
            <a:endParaRPr lang="en-GB" u="none" dirty="0"/>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53150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lvl="0" indent="0" algn="l" rtl="0">
              <a:spcBef>
                <a:spcPts val="0"/>
              </a:spcBef>
              <a:spcAft>
                <a:spcPts val="0"/>
              </a:spcAft>
              <a:buNone/>
            </a:pPr>
            <a:r>
              <a:rPr lang="es-ES" sz="1200" b="0" i="0" u="none" strike="noStrike" kern="1200">
                <a:solidFill>
                  <a:schemeClr val="tx1"/>
                </a:solidFill>
                <a:effectLst/>
                <a:latin typeface="+mn-lt"/>
                <a:ea typeface="+mn-ea"/>
                <a:cs typeface="+mn-cs"/>
              </a:rPr>
              <a:t>Introduction </a:t>
            </a:r>
            <a:r>
              <a:rPr lang="es-ES" sz="1200" b="0" i="0" u="none" strike="noStrike" kern="1200" dirty="0">
                <a:solidFill>
                  <a:schemeClr val="tx1"/>
                </a:solidFill>
                <a:effectLst/>
                <a:latin typeface="+mn-lt"/>
                <a:ea typeface="+mn-ea"/>
                <a:cs typeface="+mn-cs"/>
              </a:rPr>
              <a:t>of ‘mis’ and ‘tus’ </a:t>
            </a:r>
          </a:p>
          <a:p>
            <a:pPr marL="0" lvl="0" indent="0" algn="l" rtl="0">
              <a:spcBef>
                <a:spcPts val="0"/>
              </a:spcBef>
              <a:spcAft>
                <a:spcPts val="0"/>
              </a:spcAft>
              <a:buNone/>
            </a:pPr>
            <a:r>
              <a:rPr lang="es-ES" sz="1200" b="0" i="0" u="none" strike="noStrike" kern="1200" dirty="0" err="1">
                <a:solidFill>
                  <a:schemeClr val="tx1"/>
                </a:solidFill>
                <a:effectLst/>
                <a:latin typeface="+mn-lt"/>
                <a:ea typeface="+mn-ea"/>
                <a:cs typeface="+mn-cs"/>
              </a:rPr>
              <a:t>Consolidation</a:t>
            </a:r>
            <a:r>
              <a:rPr lang="es-ES" sz="1200" b="0" i="0" u="none" strike="noStrike" kern="1200" baseline="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3rd </a:t>
            </a:r>
            <a:r>
              <a:rPr lang="es-ES" sz="1200" b="0" i="0" u="none" strike="noStrike" kern="1200" dirty="0" err="1">
                <a:solidFill>
                  <a:schemeClr val="tx1"/>
                </a:solidFill>
                <a:effectLst/>
                <a:latin typeface="+mn-lt"/>
                <a:ea typeface="+mn-ea"/>
                <a:cs typeface="+mn-cs"/>
              </a:rPr>
              <a:t>person</a:t>
            </a:r>
            <a:r>
              <a:rPr lang="es-ES" sz="1200" b="0" i="0" u="none" strike="noStrike" kern="1200" dirty="0">
                <a:solidFill>
                  <a:schemeClr val="tx1"/>
                </a:solidFill>
                <a:effectLst/>
                <a:latin typeface="+mn-lt"/>
                <a:ea typeface="+mn-ea"/>
                <a:cs typeface="+mn-cs"/>
              </a:rPr>
              <a:t> singular vs plural (es/son, tiene/tienen, -</a:t>
            </a:r>
            <a:r>
              <a:rPr lang="es-ES" sz="1200" b="0" i="0" u="none" strike="noStrike" kern="1200" dirty="0" err="1">
                <a:solidFill>
                  <a:schemeClr val="tx1"/>
                </a:solidFill>
                <a:effectLst/>
                <a:latin typeface="+mn-lt"/>
                <a:ea typeface="+mn-ea"/>
                <a:cs typeface="+mn-cs"/>
              </a:rPr>
              <a:t>ar</a:t>
            </a:r>
            <a:r>
              <a:rPr lang="es-ES" sz="1200" b="0" i="0" u="none" strike="noStrike" kern="1200" dirty="0">
                <a:solidFill>
                  <a:schemeClr val="tx1"/>
                </a:solidFill>
                <a:effectLst/>
                <a:latin typeface="+mn-lt"/>
                <a:ea typeface="+mn-ea"/>
                <a:cs typeface="+mn-cs"/>
              </a:rPr>
              <a:t>/-</a:t>
            </a:r>
            <a:r>
              <a:rPr lang="es-ES" sz="1200" b="0" i="0" u="none" strike="noStrike" kern="1200" dirty="0" err="1">
                <a:solidFill>
                  <a:schemeClr val="tx1"/>
                </a:solidFill>
                <a:effectLst/>
                <a:latin typeface="+mn-lt"/>
                <a:ea typeface="+mn-ea"/>
                <a:cs typeface="+mn-cs"/>
              </a:rPr>
              <a:t>er</a:t>
            </a:r>
            <a:r>
              <a:rPr lang="es-ES" sz="1200" b="0" i="0" u="none" strike="noStrike" kern="1200" dirty="0">
                <a:solidFill>
                  <a:schemeClr val="tx1"/>
                </a:solidFill>
                <a:effectLst/>
                <a:latin typeface="+mn-lt"/>
                <a:ea typeface="+mn-ea"/>
                <a:cs typeface="+mn-cs"/>
              </a:rPr>
              <a:t>/-ir </a:t>
            </a:r>
            <a:r>
              <a:rPr lang="es-ES" sz="1200" b="0" i="0" u="none" strike="noStrike" kern="1200" dirty="0" err="1">
                <a:solidFill>
                  <a:schemeClr val="tx1"/>
                </a:solidFill>
                <a:effectLst/>
                <a:latin typeface="+mn-lt"/>
                <a:ea typeface="+mn-ea"/>
                <a:cs typeface="+mn-cs"/>
              </a:rPr>
              <a:t>verbs</a:t>
            </a:r>
            <a:r>
              <a:rPr lang="es-ES" sz="1200" b="0" i="0" u="none" strike="noStrike" kern="1200" dirty="0">
                <a:solidFill>
                  <a:schemeClr val="tx1"/>
                </a:solidFill>
                <a:effectLst/>
                <a:latin typeface="+mn-lt"/>
                <a:ea typeface="+mn-ea"/>
                <a:cs typeface="+mn-cs"/>
              </a:rPr>
              <a:t>)</a:t>
            </a:r>
          </a:p>
          <a:p>
            <a:pPr marL="0" lvl="0" indent="0" algn="l" rtl="0">
              <a:spcBef>
                <a:spcPts val="0"/>
              </a:spcBef>
              <a:spcAft>
                <a:spcPts val="0"/>
              </a:spcAft>
              <a:buNone/>
            </a:pPr>
            <a:r>
              <a:rPr lang="es-ES" sz="1200" b="0" i="0" u="none" strike="noStrike" kern="1200" dirty="0" err="1">
                <a:solidFill>
                  <a:schemeClr val="tx1"/>
                </a:solidFill>
                <a:effectLst/>
                <a:latin typeface="+mn-lt"/>
                <a:ea typeface="+mn-ea"/>
                <a:cs typeface="+mn-cs"/>
              </a:rPr>
              <a:t>Consolidation</a:t>
            </a:r>
            <a:r>
              <a:rPr lang="es-ES" sz="1200" b="0" i="0" u="none" strike="noStrike" kern="1200" dirty="0">
                <a:solidFill>
                  <a:schemeClr val="tx1"/>
                </a:solidFill>
                <a:effectLst/>
                <a:latin typeface="+mn-lt"/>
                <a:ea typeface="+mn-ea"/>
                <a:cs typeface="+mn-cs"/>
              </a:rPr>
              <a:t> of </a:t>
            </a:r>
            <a:r>
              <a:rPr lang="es-ES" sz="1200" b="0" i="0" u="none" strike="noStrike" kern="1200" dirty="0" err="1">
                <a:solidFill>
                  <a:schemeClr val="tx1"/>
                </a:solidFill>
                <a:effectLst/>
                <a:latin typeface="+mn-lt"/>
                <a:ea typeface="+mn-ea"/>
                <a:cs typeface="+mn-cs"/>
              </a:rPr>
              <a:t>question</a:t>
            </a:r>
            <a:r>
              <a:rPr lang="es-ES" sz="1200" b="0" i="0" u="none" strike="noStrike" kern="1200" dirty="0">
                <a:solidFill>
                  <a:schemeClr val="tx1"/>
                </a:solidFill>
                <a:effectLst/>
                <a:latin typeface="+mn-lt"/>
                <a:ea typeface="+mn-ea"/>
                <a:cs typeface="+mn-cs"/>
              </a:rPr>
              <a:t> </a:t>
            </a:r>
            <a:r>
              <a:rPr lang="es-ES" sz="1200" b="0" i="0" u="none" strike="noStrike" kern="1200" dirty="0" err="1">
                <a:solidFill>
                  <a:schemeClr val="tx1"/>
                </a:solidFill>
                <a:effectLst/>
                <a:latin typeface="+mn-lt"/>
                <a:ea typeface="+mn-ea"/>
                <a:cs typeface="+mn-cs"/>
              </a:rPr>
              <a:t>words</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someone</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with</a:t>
            </a:r>
            <a:r>
              <a:rPr lang="es-ES" sz="1200" b="0" i="0" u="none" strike="noStrike" kern="1200" baseline="0" dirty="0">
                <a:solidFill>
                  <a:schemeClr val="tx1"/>
                </a:solidFill>
                <a:effectLst/>
                <a:latin typeface="+mn-lt"/>
                <a:ea typeface="+mn-ea"/>
                <a:cs typeface="+mn-cs"/>
              </a:rPr>
              <a:t> </a:t>
            </a:r>
            <a:r>
              <a:rPr lang="es-ES" sz="1200" b="0" i="0" u="none" strike="noStrike" kern="1200" baseline="0" dirty="0" err="1">
                <a:solidFill>
                  <a:schemeClr val="tx1"/>
                </a:solidFill>
                <a:effectLst/>
                <a:latin typeface="+mn-lt"/>
                <a:ea typeface="+mn-ea"/>
                <a:cs typeface="+mn-cs"/>
              </a:rPr>
              <a:t>adjective</a:t>
            </a:r>
            <a:r>
              <a:rPr lang="es-ES" sz="1200" b="0" i="0" u="none" strike="noStrike" kern="1200" baseline="0" dirty="0">
                <a:solidFill>
                  <a:schemeClr val="tx1"/>
                </a:solidFill>
                <a:effectLst/>
                <a:latin typeface="+mn-lt"/>
                <a:ea typeface="+mn-ea"/>
                <a:cs typeface="+mn-cs"/>
              </a:rPr>
              <a:t>/</a:t>
            </a:r>
            <a:r>
              <a:rPr lang="es-ES" sz="1200" b="0" i="0" u="none" strike="noStrike" kern="1200" baseline="0" dirty="0" err="1">
                <a:solidFill>
                  <a:schemeClr val="tx1"/>
                </a:solidFill>
                <a:effectLst/>
                <a:latin typeface="+mn-lt"/>
                <a:ea typeface="+mn-ea"/>
                <a:cs typeface="+mn-cs"/>
              </a:rPr>
              <a:t>number</a:t>
            </a:r>
            <a:r>
              <a:rPr lang="es-ES" sz="1200" b="0" i="0" u="none" strike="noStrike" kern="1200" baseline="0" dirty="0">
                <a:solidFill>
                  <a:schemeClr val="tx1"/>
                </a:solidFill>
                <a:effectLst/>
                <a:latin typeface="+mn-lt"/>
                <a:ea typeface="+mn-ea"/>
                <a:cs typeface="+mn-cs"/>
              </a:rPr>
              <a:t> </a:t>
            </a:r>
            <a:r>
              <a:rPr lang="es-ES" sz="1200" b="0" i="0" u="none" strike="noStrike" kern="1200" baseline="0" err="1">
                <a:solidFill>
                  <a:schemeClr val="tx1"/>
                </a:solidFill>
                <a:effectLst/>
                <a:latin typeface="+mn-lt"/>
                <a:ea typeface="+mn-ea"/>
                <a:cs typeface="+mn-cs"/>
              </a:rPr>
              <a:t>agreement</a:t>
            </a:r>
            <a:r>
              <a:rPr lang="es-ES" sz="1200" b="0" i="0" u="none" strike="noStrike" kern="1200" baseline="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noProof="0">
                <a:solidFill>
                  <a:schemeClr val="dk1"/>
                </a:solidFill>
                <a:latin typeface="+mn-lt"/>
                <a:ea typeface="Calibri"/>
                <a:cs typeface="Calibri"/>
                <a:sym typeface="Calibri"/>
              </a:rPr>
              <a:t>Consolidation</a:t>
            </a:r>
            <a:r>
              <a:rPr lang="en-GB" sz="1200" b="0" i="0" baseline="0" noProof="0">
                <a:solidFill>
                  <a:schemeClr val="dk1"/>
                </a:solidFill>
                <a:latin typeface="+mn-lt"/>
                <a:ea typeface="Calibri"/>
                <a:cs typeface="Calibri"/>
                <a:sym typeface="Calibri"/>
              </a:rPr>
              <a:t> </a:t>
            </a:r>
            <a:r>
              <a:rPr lang="en-GB" sz="1200" b="0" i="0" noProof="0">
                <a:solidFill>
                  <a:schemeClr val="dk1"/>
                </a:solidFill>
                <a:latin typeface="+mn-lt"/>
                <a:ea typeface="Calibri"/>
                <a:cs typeface="Calibri"/>
                <a:sym typeface="Calibri"/>
              </a:rPr>
              <a:t>of SSCs [n] and [ñ]</a:t>
            </a:r>
            <a:endParaRPr lang="es-E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lvl="0" indent="0" algn="l" rtl="0">
              <a:spcBef>
                <a:spcPts val="0"/>
              </a:spcBef>
              <a:spcAft>
                <a:spcPts val="0"/>
              </a:spcAft>
              <a:buNone/>
            </a:pPr>
            <a:r>
              <a:rPr lang="es-ES" sz="1200" b="1" i="0" kern="1200" dirty="0">
                <a:solidFill>
                  <a:schemeClr val="tx1"/>
                </a:solidFill>
                <a:effectLst/>
                <a:latin typeface="+mn-lt"/>
                <a:ea typeface="+mn-ea"/>
                <a:cs typeface="+mn-cs"/>
              </a:rPr>
              <a:t>7.3.2.3</a:t>
            </a:r>
            <a:r>
              <a:rPr lang="es-ES" sz="1200" b="1" i="0" kern="1200" baseline="0" dirty="0">
                <a:solidFill>
                  <a:schemeClr val="tx1"/>
                </a:solidFill>
                <a:effectLst/>
                <a:latin typeface="+mn-lt"/>
                <a:ea typeface="+mn-ea"/>
                <a:cs typeface="+mn-cs"/>
              </a:rPr>
              <a:t> (introduce) </a:t>
            </a:r>
            <a:r>
              <a:rPr lang="es-ES" sz="1200" b="0" i="0" kern="1200" dirty="0">
                <a:solidFill>
                  <a:schemeClr val="tx1"/>
                </a:solidFill>
                <a:effectLst/>
                <a:latin typeface="+mn-lt"/>
                <a:ea typeface="+mn-ea"/>
                <a:cs typeface="+mn-cs"/>
              </a:rPr>
              <a:t>mi [37]; tu [53]; móvil [2143]; llave [1853]; perdido [1899]; completamente [1185]; calle [269]; niño [173]</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dirty="0">
                <a:solidFill>
                  <a:schemeClr val="dk1"/>
                </a:solidFill>
                <a:latin typeface="+mn-lt"/>
                <a:ea typeface="Calibri"/>
                <a:cs typeface="Calibri"/>
                <a:sym typeface="Calibri"/>
              </a:rPr>
              <a:t>7.3.1.4</a:t>
            </a:r>
            <a:r>
              <a:rPr lang="en-GB" sz="1200" b="1" i="0" baseline="0" dirty="0">
                <a:solidFill>
                  <a:schemeClr val="dk1"/>
                </a:solidFill>
                <a:latin typeface="+mn-lt"/>
                <a:ea typeface="Calibri"/>
                <a:cs typeface="Calibri"/>
                <a:sym typeface="Calibri"/>
              </a:rPr>
              <a:t> (revisit)</a:t>
            </a:r>
            <a:r>
              <a:rPr lang="en-GB" sz="1200" b="0" i="0" dirty="0">
                <a:solidFill>
                  <a:schemeClr val="dk1"/>
                </a:solidFill>
                <a:latin typeface="+mn-lt"/>
                <a:ea typeface="Calibri"/>
                <a:cs typeface="Calibri"/>
                <a:sym typeface="Calibri"/>
              </a:rPr>
              <a:t> </a:t>
            </a:r>
            <a:r>
              <a:rPr lang="es-ES" sz="1200" b="0" i="0" u="none" strike="noStrike" kern="1200" dirty="0">
                <a:solidFill>
                  <a:schemeClr val="tx1"/>
                </a:solidFill>
                <a:effectLst/>
                <a:latin typeface="+mn-lt"/>
                <a:ea typeface="+mn-ea"/>
                <a:cs typeface="+mn-cs"/>
              </a:rPr>
              <a:t>beber [1085]; comer [347]; leer [209]; vivir [142]; hombre [97]; ejercicio [1162]; fruta [1925]; carne [860]; rico</a:t>
            </a:r>
            <a:r>
              <a:rPr lang="es-ES" sz="1200" b="0" i="0" u="none" strike="noStrike" kern="1200" dirty="0">
                <a:solidFill>
                  <a:schemeClr val="tx1"/>
                </a:solidFill>
                <a:effectLst/>
                <a:latin typeface="Century Gothic" panose="020B0502020202020204" pitchFamily="34" charset="0"/>
                <a:ea typeface="+mn-ea"/>
                <a:cs typeface="+mn-cs"/>
              </a:rPr>
              <a:t>²</a:t>
            </a:r>
            <a:r>
              <a:rPr lang="es-ES" sz="1200" b="0" i="0" u="none" strike="noStrike" kern="1200" dirty="0">
                <a:solidFill>
                  <a:schemeClr val="tx1"/>
                </a:solidFill>
                <a:effectLst/>
                <a:latin typeface="+mn-lt"/>
                <a:ea typeface="+mn-ea"/>
                <a:cs typeface="+mn-cs"/>
              </a:rPr>
              <a:t> [398]; agua [204]; nunca [158]; a veces [vez-59]</a:t>
            </a:r>
            <a:r>
              <a:rPr lang="es-ES" dirty="0"/>
              <a:t> </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r>
              <a:rPr lang="en-GB" sz="1200" b="1" i="0" kern="1200" dirty="0">
                <a:solidFill>
                  <a:schemeClr val="tx1"/>
                </a:solidFill>
                <a:effectLst/>
                <a:latin typeface="+mn-lt"/>
                <a:ea typeface="+mn-ea"/>
                <a:cs typeface="+mn-cs"/>
              </a:rPr>
              <a:t>7.</a:t>
            </a:r>
            <a:r>
              <a:rPr lang="x-none" sz="1200" b="1" i="0" kern="1200" dirty="0">
                <a:solidFill>
                  <a:schemeClr val="tx1"/>
                </a:solidFill>
                <a:effectLst/>
                <a:latin typeface="+mn-lt"/>
                <a:ea typeface="+mn-ea"/>
                <a:cs typeface="+mn-cs"/>
              </a:rPr>
              <a:t>2.2.3</a:t>
            </a:r>
            <a:r>
              <a:rPr lang="en-GB" sz="1200" b="1" i="0" kern="1200" dirty="0">
                <a:solidFill>
                  <a:schemeClr val="tx1"/>
                </a:solidFill>
                <a:effectLst/>
                <a:latin typeface="+mn-lt"/>
                <a:ea typeface="+mn-ea"/>
                <a:cs typeface="+mn-cs"/>
              </a:rPr>
              <a:t> (revisit)</a:t>
            </a:r>
            <a:r>
              <a:rPr lang="x-none" sz="1200" b="0" i="0" kern="1200" dirty="0">
                <a:solidFill>
                  <a:schemeClr val="tx1"/>
                </a:solidFill>
                <a:effectLst/>
                <a:latin typeface="+mn-lt"/>
                <a:ea typeface="+mn-ea"/>
                <a:cs typeface="+mn-cs"/>
              </a:rPr>
              <a:t> </a:t>
            </a:r>
            <a:r>
              <a:rPr lang="es-ES" sz="1200" b="0" i="0" u="none" strike="noStrike" kern="1200" dirty="0">
                <a:solidFill>
                  <a:schemeClr val="tx1"/>
                </a:solidFill>
                <a:effectLst/>
                <a:latin typeface="+mn-lt"/>
                <a:ea typeface="+mn-ea"/>
                <a:cs typeface="+mn-cs"/>
              </a:rPr>
              <a:t>lunes [1370]; martes [3101]; miércoles [1816]; jueves [1650]; viernes [1259]; sábado [1179]; domingo [693] deber [71]; debo; debes; debe; lavar [1676] sacar [273]; limpiar [1713]; suelo [552]; basura [2479]; ropa [782]; organizar [1053]; aunque [131]; otro [35]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3750634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a:t>
            </a:r>
            <a:r>
              <a:rPr lang="en-GB" baseline="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1" baseline="0" dirty="0"/>
              <a:t> w</a:t>
            </a:r>
            <a:r>
              <a:rPr lang="en-GB" b="1" dirty="0"/>
              <a:t>e</a:t>
            </a:r>
            <a:r>
              <a:rPr lang="en-GB" b="1" baseline="0" dirty="0"/>
              <a:t> recommend either slide 24 OR slides 25-29 as the same language is used in each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listening activity practising recognition of SSCs [n] and [ñ] and transcription of words</a:t>
            </a:r>
            <a:endParaRPr lang="en-GB" b="1" baseline="0" dirty="0"/>
          </a:p>
          <a:p>
            <a:endParaRPr lang="en-GB" b="1" baseline="0" dirty="0"/>
          </a:p>
          <a:p>
            <a:r>
              <a:rPr lang="en-GB" b="1" baseline="0" dirty="0"/>
              <a:t>Procedure:</a:t>
            </a:r>
          </a:p>
          <a:p>
            <a:pPr marL="228600" indent="-228600">
              <a:buAutoNum type="arabicPeriod"/>
            </a:pPr>
            <a:r>
              <a:rPr lang="en-GB" baseline="0" dirty="0"/>
              <a:t>Tell students that there may be either one or two SSCs per sentence. Clarify that</a:t>
            </a:r>
            <a:r>
              <a:rPr lang="en-GB" b="1" baseline="0" dirty="0"/>
              <a:t> </a:t>
            </a:r>
            <a:r>
              <a:rPr lang="en-GB" baseline="0" dirty="0"/>
              <a:t>this is not a tallying task, where students need to indicate how many times each SSC is heard. They are to identify if they hear either or both SSCs.</a:t>
            </a:r>
          </a:p>
          <a:p>
            <a:pPr marL="228600" indent="-228600">
              <a:buAutoNum type="arabicPeriod"/>
            </a:pPr>
            <a:r>
              <a:rPr lang="en-GB" baseline="0" dirty="0"/>
              <a:t>Click the number button to play the recording. Then click to go through the answers.</a:t>
            </a:r>
          </a:p>
          <a:p>
            <a:pPr marL="228600" indent="-228600">
              <a:buAutoNum type="arabicPeriod"/>
            </a:pPr>
            <a:r>
              <a:rPr lang="en-GB" baseline="0" dirty="0"/>
              <a:t>Click to show the second grid requiring students to transcribe the words they hear and then translate them into English. Answers are revealed by clicking.</a:t>
            </a:r>
          </a:p>
          <a:p>
            <a:pPr marL="228600" indent="-228600">
              <a:buAutoNum type="arabicPeriod"/>
            </a:pPr>
            <a:r>
              <a:rPr lang="en-GB" baseline="0" dirty="0"/>
              <a:t>Introduce the vocabulary item ‘niño/a’.</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When going through the answers, try to elicit the correct meaning from students.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There is a callout at the end of the answers explaining use of ‘</a:t>
            </a:r>
            <a:r>
              <a:rPr lang="en-GB" baseline="0" dirty="0" err="1"/>
              <a:t>niño</a:t>
            </a:r>
            <a:r>
              <a:rPr lang="en-GB" baseline="0" dirty="0"/>
              <a:t>’ and ‘</a:t>
            </a:r>
            <a:r>
              <a:rPr lang="en-GB" baseline="0" dirty="0" err="1"/>
              <a:t>chico</a:t>
            </a:r>
            <a:r>
              <a:rPr lang="en-GB" baseline="0" dirty="0"/>
              <a:t>’.</a:t>
            </a:r>
          </a:p>
          <a:p>
            <a:endParaRPr lang="en-GB" dirty="0"/>
          </a:p>
          <a:p>
            <a:r>
              <a:rPr lang="en-GB" b="1" dirty="0"/>
              <a:t>Transcript</a:t>
            </a:r>
          </a:p>
          <a:p>
            <a:r>
              <a:rPr lang="en-GB" dirty="0"/>
              <a:t>1) Los niños </a:t>
            </a:r>
            <a:r>
              <a:rPr lang="en-GB" dirty="0" err="1"/>
              <a:t>sacan</a:t>
            </a:r>
            <a:r>
              <a:rPr lang="en-GB" dirty="0"/>
              <a:t> la basura el lunes.</a:t>
            </a:r>
          </a:p>
          <a:p>
            <a:r>
              <a:rPr lang="en-GB" dirty="0"/>
              <a:t>2) Nunca come carne.</a:t>
            </a:r>
          </a:p>
          <a:p>
            <a:r>
              <a:rPr lang="en-GB" dirty="0"/>
              <a:t>3) El </a:t>
            </a:r>
            <a:r>
              <a:rPr lang="en-GB" dirty="0" err="1"/>
              <a:t>señor</a:t>
            </a:r>
            <a:r>
              <a:rPr lang="en-GB" dirty="0"/>
              <a:t> </a:t>
            </a:r>
            <a:r>
              <a:rPr lang="en-GB" dirty="0" err="1"/>
              <a:t>normalmente</a:t>
            </a:r>
            <a:r>
              <a:rPr lang="en-GB" dirty="0"/>
              <a:t> </a:t>
            </a:r>
            <a:r>
              <a:rPr lang="en-GB" dirty="0" err="1"/>
              <a:t>descansa</a:t>
            </a:r>
            <a:r>
              <a:rPr lang="en-GB" dirty="0"/>
              <a:t> los </a:t>
            </a:r>
            <a:r>
              <a:rPr lang="en-GB" dirty="0" err="1"/>
              <a:t>domingos</a:t>
            </a:r>
            <a:r>
              <a:rPr lang="en-GB" dirty="0"/>
              <a:t>.</a:t>
            </a:r>
          </a:p>
          <a:p>
            <a:r>
              <a:rPr lang="en-GB" dirty="0"/>
              <a:t>4) </a:t>
            </a:r>
            <a:r>
              <a:rPr lang="en-GB" baseline="0" dirty="0"/>
              <a:t>Mis </a:t>
            </a:r>
            <a:r>
              <a:rPr lang="en-GB" baseline="0" dirty="0" err="1"/>
              <a:t>compañeros</a:t>
            </a:r>
            <a:r>
              <a:rPr lang="en-GB" baseline="0" dirty="0"/>
              <a:t> están en </a:t>
            </a:r>
            <a:r>
              <a:rPr lang="en-GB" baseline="0" dirty="0" err="1"/>
              <a:t>España</a:t>
            </a:r>
            <a:r>
              <a:rPr lang="en-GB" baseline="0" dirty="0"/>
              <a:t>.</a:t>
            </a:r>
          </a:p>
          <a:p>
            <a:r>
              <a:rPr lang="en-GB" baseline="0" dirty="0"/>
              <a:t>5) El mensaje nuevo es </a:t>
            </a:r>
            <a:r>
              <a:rPr lang="en-GB" baseline="0" dirty="0" err="1"/>
              <a:t>importante</a:t>
            </a:r>
            <a:r>
              <a:rPr lang="en-GB" baseline="0" dirty="0"/>
              <a:t>.</a:t>
            </a:r>
          </a:p>
          <a:p>
            <a:endParaRPr lang="en-GB" baseline="0" dirty="0"/>
          </a:p>
          <a:p>
            <a:r>
              <a:rPr lang="en-GB" b="1" baseline="0" dirty="0"/>
              <a:t>Notes:</a:t>
            </a:r>
          </a:p>
          <a:p>
            <a:r>
              <a:rPr lang="en-GB" baseline="0" dirty="0"/>
              <a:t>Answers are animated to support differentiation. Some students will simply focus on listening out for the correct SSC the first time they listen, while others will be able to also write the words with the target SSCs as they 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Words revisited from 3.1.4: nunca [158], comer [347], carne [860], sacar [273], lunes [1370], </a:t>
            </a:r>
            <a:r>
              <a:rPr lang="en-GB" b="0" baseline="0" dirty="0" err="1"/>
              <a:t>basura</a:t>
            </a:r>
            <a:r>
              <a:rPr lang="en-GB" b="0" baseline="0" dirty="0"/>
              <a:t> [2479], </a:t>
            </a:r>
            <a:r>
              <a:rPr lang="en-GB" b="0" baseline="0" dirty="0" err="1"/>
              <a:t>domingo</a:t>
            </a:r>
            <a:r>
              <a:rPr lang="en-GB" b="0" baseline="0" dirty="0"/>
              <a:t> [693]</a:t>
            </a:r>
          </a:p>
          <a:p>
            <a:r>
              <a:rPr lang="en-GB" baseline="0" dirty="0"/>
              <a:t>Full list of revisited words: </a:t>
            </a:r>
            <a:r>
              <a:rPr lang="en-GB" baseline="0" dirty="0" err="1"/>
              <a:t>niño</a:t>
            </a:r>
            <a:r>
              <a:rPr lang="en-GB" baseline="0" dirty="0"/>
              <a:t> (3.2.3); </a:t>
            </a:r>
            <a:r>
              <a:rPr lang="en-GB" baseline="0" dirty="0" err="1"/>
              <a:t>lunes</a:t>
            </a:r>
            <a:r>
              <a:rPr lang="en-GB" baseline="0" dirty="0"/>
              <a:t> (2.2.3); </a:t>
            </a:r>
            <a:r>
              <a:rPr lang="en-GB" baseline="0" dirty="0" err="1"/>
              <a:t>nunca</a:t>
            </a:r>
            <a:r>
              <a:rPr lang="en-GB" baseline="0" dirty="0"/>
              <a:t> (3.1.4); carne (3.1.4); </a:t>
            </a:r>
            <a:r>
              <a:rPr lang="en-GB" baseline="0" dirty="0" err="1"/>
              <a:t>señor</a:t>
            </a:r>
            <a:r>
              <a:rPr lang="en-GB" baseline="0" dirty="0"/>
              <a:t> (1.2.1); </a:t>
            </a:r>
            <a:r>
              <a:rPr lang="en-GB" baseline="0" dirty="0" err="1"/>
              <a:t>normalmente</a:t>
            </a:r>
            <a:r>
              <a:rPr lang="en-GB" baseline="0" dirty="0"/>
              <a:t> (3.1.1); </a:t>
            </a:r>
            <a:r>
              <a:rPr lang="en-GB" baseline="0" dirty="0" err="1"/>
              <a:t>descansar</a:t>
            </a:r>
            <a:r>
              <a:rPr lang="en-GB" baseline="0" dirty="0"/>
              <a:t> (2.2.1); </a:t>
            </a:r>
            <a:r>
              <a:rPr lang="en-GB" baseline="0" dirty="0" err="1"/>
              <a:t>domingos</a:t>
            </a:r>
            <a:r>
              <a:rPr lang="en-GB" baseline="0" dirty="0"/>
              <a:t> (2.2.3); </a:t>
            </a:r>
            <a:r>
              <a:rPr lang="en-GB" baseline="0" dirty="0" err="1"/>
              <a:t>compañero</a:t>
            </a:r>
            <a:r>
              <a:rPr lang="en-GB" baseline="0" dirty="0"/>
              <a:t> (2.2.2); </a:t>
            </a:r>
            <a:r>
              <a:rPr lang="en-GB" baseline="0" dirty="0" err="1"/>
              <a:t>están</a:t>
            </a:r>
            <a:r>
              <a:rPr lang="en-GB" baseline="0" dirty="0"/>
              <a:t> (2.2.4); en (1.1.1); </a:t>
            </a:r>
            <a:r>
              <a:rPr lang="en-GB" baseline="0" dirty="0" err="1"/>
              <a:t>España</a:t>
            </a:r>
            <a:r>
              <a:rPr lang="en-GB" baseline="0" dirty="0"/>
              <a:t> (1.1.1); </a:t>
            </a:r>
            <a:r>
              <a:rPr lang="en-GB" baseline="0" dirty="0" err="1"/>
              <a:t>mensaje</a:t>
            </a:r>
            <a:r>
              <a:rPr lang="en-GB" baseline="0" dirty="0"/>
              <a:t> (3.1.6); </a:t>
            </a:r>
            <a:r>
              <a:rPr lang="en-GB" baseline="0" dirty="0" err="1"/>
              <a:t>nuevo</a:t>
            </a:r>
            <a:r>
              <a:rPr lang="en-GB" baseline="0" dirty="0"/>
              <a:t> (1.1.4)</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3300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ALTERNATIVE</a:t>
            </a:r>
            <a:r>
              <a:rPr lang="en-GB" b="1" baseline="0" dirty="0"/>
              <a:t> ACTIVITY TO THE PREVIOUS SLIDE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W</a:t>
            </a:r>
            <a:r>
              <a:rPr lang="en-GB" b="0" dirty="0"/>
              <a:t>e</a:t>
            </a:r>
            <a:r>
              <a:rPr lang="en-GB" b="0" baseline="0" dirty="0"/>
              <a:t> recommend either slide 24 OR slides 25-29 as the same language is used for each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listening activity practising recognition of SSCs [n] and [ñ] and transcription of words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Click the number button to play the recording of the sentence.</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a:t>
            </a:r>
            <a:r>
              <a:rPr lang="en-GB" baseline="0" dirty="0"/>
              <a:t>tudents listen to the sentence and write the words with the missing letters (no need to write the whole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a:t>C</a:t>
            </a:r>
            <a:r>
              <a:rPr lang="en-GB" baseline="0" dirty="0"/>
              <a:t>lick to reveal each missing letter one at a time.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Elicit the English translation in chorus.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again to reveal 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Optionally, ask students to read the sentence aloud themselves and play the audio again to reinforce pronunciation.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Follow the same steps for the next four slides.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This slide has a call out to explain the use of ‘</a:t>
            </a:r>
            <a:r>
              <a:rPr lang="en-GB" b="0" baseline="0" dirty="0" err="1"/>
              <a:t>niño</a:t>
            </a:r>
            <a:r>
              <a:rPr lang="en-GB" b="0" baseline="0" dirty="0"/>
              <a:t> / </a:t>
            </a:r>
            <a:r>
              <a:rPr lang="en-GB" b="0" baseline="0" dirty="0" err="1"/>
              <a:t>chico</a:t>
            </a:r>
            <a:r>
              <a:rPr lang="en-GB" b="0" baseline="0" dirty="0"/>
              <a:t>’</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903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8153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211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699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07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9345744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2 minutes</a:t>
            </a:r>
          </a:p>
          <a:p>
            <a:endParaRPr lang="en-GB" dirty="0"/>
          </a:p>
          <a:p>
            <a:r>
              <a:rPr lang="en-GB" b="1" dirty="0"/>
              <a:t>Aim</a:t>
            </a:r>
            <a:r>
              <a:rPr lang="en-GB" b="1"/>
              <a:t>: </a:t>
            </a:r>
            <a:r>
              <a:rPr lang="en-GB" b="0"/>
              <a:t>to</a:t>
            </a:r>
            <a:r>
              <a:rPr lang="en-GB" b="0" baseline="0"/>
              <a:t> </a:t>
            </a:r>
            <a:r>
              <a:rPr lang="en-GB" b="0" baseline="0" dirty="0"/>
              <a:t>recap ‘mi’ and to </a:t>
            </a:r>
            <a:r>
              <a:rPr lang="en-GB" b="0" baseline="0"/>
              <a:t>introduce the plural form ‘mis’.</a:t>
            </a:r>
            <a:endParaRPr lang="en-GB" b="0" baseline="0" dirty="0"/>
          </a:p>
          <a:p>
            <a:endParaRPr lang="en-GB" b="0" baseline="0" dirty="0"/>
          </a:p>
          <a:p>
            <a:r>
              <a:rPr lang="en-GB" b="1" baseline="0" dirty="0"/>
              <a:t>Procedure:</a:t>
            </a:r>
          </a:p>
          <a:p>
            <a:r>
              <a:rPr lang="en-GB" b="0" baseline="0" dirty="0"/>
              <a:t>1</a:t>
            </a:r>
            <a:r>
              <a:rPr lang="en-GB" b="0" baseline="0"/>
              <a:t>. Click </a:t>
            </a:r>
            <a:r>
              <a:rPr lang="en-GB" b="0" baseline="0" dirty="0"/>
              <a:t>to go through the explanation and examples.</a:t>
            </a:r>
          </a:p>
          <a:p>
            <a:r>
              <a:rPr lang="en-GB" b="0" baseline="0" dirty="0"/>
              <a:t>2</a:t>
            </a:r>
            <a:r>
              <a:rPr lang="en-GB" b="0" baseline="0"/>
              <a:t>. H</a:t>
            </a:r>
            <a:r>
              <a:rPr lang="en-GB" baseline="0"/>
              <a:t>ighlight </a:t>
            </a:r>
            <a:r>
              <a:rPr lang="en-GB" baseline="0" dirty="0"/>
              <a:t>the fact that the form of the verb in the 3</a:t>
            </a:r>
            <a:r>
              <a:rPr lang="en-GB" baseline="30000" dirty="0"/>
              <a:t>rd</a:t>
            </a:r>
            <a:r>
              <a:rPr lang="en-GB" baseline="0" dirty="0"/>
              <a:t> person changes between singular and plural to agree with the possessive </a:t>
            </a:r>
            <a:r>
              <a:rPr lang="en-GB" baseline="0"/>
              <a:t>adjective and </a:t>
            </a:r>
            <a:r>
              <a:rPr lang="en-GB" baseline="0" dirty="0"/>
              <a:t>noun </a:t>
            </a:r>
            <a:r>
              <a:rPr lang="en-GB" baseline="0"/>
              <a:t>in number (but not gender). </a:t>
            </a:r>
            <a:r>
              <a:rPr lang="en-GB" baseline="0" dirty="0"/>
              <a:t>The 3</a:t>
            </a:r>
            <a:r>
              <a:rPr lang="en-GB" baseline="30000" dirty="0"/>
              <a:t>rd</a:t>
            </a:r>
            <a:r>
              <a:rPr lang="en-GB" baseline="0" dirty="0"/>
              <a:t> person has been taught and practised extensively in Year 7 for a range of regular and irregular verbs.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985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8 minutes (for slides</a:t>
            </a:r>
            <a:r>
              <a:rPr lang="en-GB" baseline="0" dirty="0"/>
              <a:t> 25-26)</a:t>
            </a:r>
          </a:p>
          <a:p>
            <a:endParaRPr lang="en-GB" baseline="0" dirty="0"/>
          </a:p>
          <a:p>
            <a:r>
              <a:rPr lang="en-GB" b="1" dirty="0"/>
              <a:t>Aim</a:t>
            </a:r>
            <a:r>
              <a:rPr lang="en-GB" b="1"/>
              <a:t>: </a:t>
            </a:r>
            <a:r>
              <a:rPr lang="en-GB"/>
              <a:t>to practise understanding</a:t>
            </a:r>
            <a:r>
              <a:rPr lang="en-GB" baseline="0"/>
              <a:t> </a:t>
            </a:r>
            <a:r>
              <a:rPr lang="en-GB" baseline="0" dirty="0"/>
              <a:t>two features: 1) mi </a:t>
            </a:r>
            <a:r>
              <a:rPr lang="en-GB" baseline="0" dirty="0" err="1"/>
              <a:t>vs</a:t>
            </a:r>
            <a:r>
              <a:rPr lang="en-GB" baseline="0" dirty="0"/>
              <a:t> </a:t>
            </a:r>
            <a:r>
              <a:rPr lang="en-GB" baseline="0" dirty="0" err="1"/>
              <a:t>mis</a:t>
            </a:r>
            <a:r>
              <a:rPr lang="en-GB" baseline="0" dirty="0"/>
              <a:t> and 2) 3</a:t>
            </a:r>
            <a:r>
              <a:rPr lang="en-GB" baseline="30000" dirty="0"/>
              <a:t>rd</a:t>
            </a:r>
            <a:r>
              <a:rPr lang="en-GB" baseline="0" dirty="0"/>
              <a:t> person singular vs plural forms </a:t>
            </a:r>
            <a:r>
              <a:rPr lang="en-GB" baseline="0"/>
              <a:t>of a range of verbs (reading activity)</a:t>
            </a:r>
            <a:endParaRPr lang="en-GB" baseline="0" dirty="0"/>
          </a:p>
          <a:p>
            <a:pPr marL="0" indent="0">
              <a:buNone/>
            </a:pPr>
            <a:endParaRPr lang="en-GB" baseline="0" dirty="0"/>
          </a:p>
          <a:p>
            <a:pPr marL="0" indent="0">
              <a:buNone/>
            </a:pPr>
            <a:r>
              <a:rPr lang="en-GB" b="1" baseline="0" dirty="0"/>
              <a:t>Procedure:</a:t>
            </a:r>
          </a:p>
          <a:p>
            <a:pPr marL="228600" indent="-228600">
              <a:buAutoNum type="arabicPeriod"/>
            </a:pPr>
            <a:r>
              <a:rPr lang="en-GB" b="0" baseline="0" dirty="0"/>
              <a:t>Students look at </a:t>
            </a:r>
            <a:r>
              <a:rPr lang="en-GB" b="0" baseline="0"/>
              <a:t>the question </a:t>
            </a:r>
            <a:r>
              <a:rPr lang="en-GB" b="0" baseline="0" dirty="0"/>
              <a:t>word and noun to work out if it is a </a:t>
            </a:r>
            <a:r>
              <a:rPr lang="en-GB" b="0" baseline="0"/>
              <a:t>singular or </a:t>
            </a:r>
            <a:r>
              <a:rPr lang="en-GB" b="0" baseline="0" dirty="0"/>
              <a:t>plural verb and then which possessive adjective is correct.</a:t>
            </a:r>
          </a:p>
          <a:p>
            <a:pPr marL="228600" indent="-228600">
              <a:buAutoNum type="arabicPeriod"/>
            </a:pPr>
            <a:r>
              <a:rPr lang="en-GB" baseline="0" dirty="0"/>
              <a:t>Attention to the form of the question word (singular, plural) is needed to determine whether the following verb is 3</a:t>
            </a:r>
            <a:r>
              <a:rPr lang="en-GB" baseline="30000" dirty="0"/>
              <a:t>rd</a:t>
            </a:r>
            <a:r>
              <a:rPr lang="en-GB" baseline="0" dirty="0"/>
              <a:t> person singular or plural.</a:t>
            </a:r>
          </a:p>
          <a:p>
            <a:pPr marL="228600" indent="-228600">
              <a:buAutoNum type="arabicPeriod"/>
            </a:pPr>
            <a:r>
              <a:rPr lang="en-GB" baseline="0" dirty="0"/>
              <a:t>Attention to the first noun in the final column is needed to determine whether ‘mi’ or ‘mis’ </a:t>
            </a:r>
            <a:r>
              <a:rPr lang="en-GB" baseline="0"/>
              <a:t>is correct.</a:t>
            </a:r>
            <a:endParaRPr lang="en-GB" baseline="0" dirty="0"/>
          </a:p>
          <a:p>
            <a:pPr marL="228600" indent="-228600">
              <a:buAutoNum type="arabicPeriod"/>
            </a:pPr>
            <a:r>
              <a:rPr lang="en-GB" baseline="0"/>
              <a:t>Click </a:t>
            </a:r>
            <a:r>
              <a:rPr lang="en-GB" baseline="0" dirty="0"/>
              <a:t>to go through the answers row by row on this slide before carrying on with the second part of the activity on the next slide. Sentences can be translated by students when going through the answers.</a:t>
            </a:r>
          </a:p>
          <a:p>
            <a:pPr marL="0" indent="0">
              <a:buNone/>
            </a:pPr>
            <a:endParaRPr lang="en-GB" baseline="0" dirty="0"/>
          </a:p>
          <a:p>
            <a:pPr marL="0" indent="0">
              <a:buNone/>
            </a:pPr>
            <a:r>
              <a:rPr lang="en-GB" b="1" baseline="0" dirty="0"/>
              <a:t>Notes: </a:t>
            </a:r>
          </a:p>
          <a:p>
            <a:pPr marL="0" indent="0">
              <a:buNone/>
            </a:pPr>
            <a:r>
              <a:rPr lang="en-GB" baseline="0" dirty="0"/>
              <a:t>In 1,2 and 4, where ‘es’ and ‘son’ are used, the correct answer can be ascertained in two ways:</a:t>
            </a:r>
          </a:p>
          <a:p>
            <a:pPr marL="228600" indent="-228600">
              <a:buAutoNum type="arabicParenR"/>
            </a:pPr>
            <a:r>
              <a:rPr lang="en-GB" baseline="0" dirty="0"/>
              <a:t>Look at the whether the noun in the final column is singular or plural</a:t>
            </a:r>
          </a:p>
          <a:p>
            <a:pPr marL="228600" indent="-228600">
              <a:buAutoNum type="arabicParenR"/>
            </a:pPr>
            <a:r>
              <a:rPr lang="en-GB" baseline="0" dirty="0"/>
              <a:t>Look at verb – ‘</a:t>
            </a:r>
            <a:r>
              <a:rPr lang="en-GB" baseline="0" dirty="0" err="1"/>
              <a:t>es</a:t>
            </a:r>
            <a:r>
              <a:rPr lang="en-GB" baseline="0" dirty="0"/>
              <a:t>’ refers to a singular subject, requiring ‘mi’; ‘son’ to a plural subject, requiring ‘mis’. </a:t>
            </a:r>
          </a:p>
          <a:p>
            <a:pPr marL="0" indent="0">
              <a:buNone/>
            </a:pPr>
            <a:r>
              <a:rPr lang="en-GB" baseline="0" dirty="0"/>
              <a:t>Both ways of working out the answer draw on grammatical knowledge regarding number agreement that has been already covered in Y7 Spanish.</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Ask students to translate how ‘bien’ would be translated in the instructions. In context, they should be able to try (‘can’t think properly’; ‘can’t think straight’).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Vocabulary revisited from 3.1.4: fruta [1925], rico</a:t>
            </a:r>
            <a:r>
              <a:rPr lang="en-GB" baseline="0" dirty="0">
                <a:latin typeface="Century Gothic" panose="020B0502020202020204" pitchFamily="34" charset="0"/>
              </a:rPr>
              <a:t>² [398]</a:t>
            </a: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1540358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dirty="0"/>
              <a:t>The second part of the reading activity is designed</a:t>
            </a:r>
            <a:r>
              <a:rPr lang="en-GB" baseline="0" dirty="0"/>
              <a:t> in a slightly different way, but focusing again on ‘mi’ vs ‘mis’ and the 3</a:t>
            </a:r>
            <a:r>
              <a:rPr lang="en-GB" baseline="30000" dirty="0"/>
              <a:t>rd</a:t>
            </a:r>
            <a:r>
              <a:rPr lang="en-GB" baseline="0" dirty="0"/>
              <a:t> person singular vs plural of previously taught verbs.</a:t>
            </a:r>
          </a:p>
          <a:p>
            <a:endParaRPr lang="en-GB" baseline="0" dirty="0"/>
          </a:p>
          <a:p>
            <a:r>
              <a:rPr lang="en-GB" b="1" baseline="0" dirty="0"/>
              <a:t>Procedure:</a:t>
            </a:r>
          </a:p>
          <a:p>
            <a:r>
              <a:rPr lang="en-GB" b="0" baseline="0" dirty="0"/>
              <a:t>1. Here</a:t>
            </a:r>
            <a:r>
              <a:rPr lang="en-GB" baseline="0" dirty="0"/>
              <a:t>, because ‘mi’ and ‘mis’ refer to the subject of the sentence, there is number agreement between this word, the noun and the form of the verb (3</a:t>
            </a:r>
            <a:r>
              <a:rPr lang="en-GB" baseline="30000" dirty="0"/>
              <a:t>rd</a:t>
            </a:r>
            <a:r>
              <a:rPr lang="en-GB" baseline="0" dirty="0"/>
              <a:t> person singular or plural). Ensure that students are clear about this before starting the activity.</a:t>
            </a:r>
          </a:p>
          <a:p>
            <a:r>
              <a:rPr lang="en-GB" baseline="0" dirty="0"/>
              <a:t>2. Students choose who the person is that is being referred to in the question. The answers are revealed by clicking. Teachers can take the opportunity to ask students to translate the question and answers.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Item 10 adds a little extra challenge - the plural form of the question word is a distractor that doesn’t affect subject-verb agreement.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There are different ways of constructing questions with an overt subject. ¿</a:t>
            </a:r>
            <a:r>
              <a:rPr lang="en-GB" baseline="0" dirty="0" err="1"/>
              <a:t>Cómo</a:t>
            </a:r>
            <a:r>
              <a:rPr lang="en-GB" baseline="0" dirty="0"/>
              <a:t> lavan el coche mis primos? and ‘Mis primos, ¿</a:t>
            </a:r>
            <a:r>
              <a:rPr lang="en-GB" baseline="0" dirty="0" err="1"/>
              <a:t>cómo</a:t>
            </a:r>
            <a:r>
              <a:rPr lang="en-GB" baseline="0" dirty="0"/>
              <a:t> lavan el coche? are both frequently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 literal English translation *</a:t>
            </a:r>
            <a:r>
              <a:rPr lang="en-GB" baseline="0" dirty="0" err="1"/>
              <a:t>Cómo</a:t>
            </a:r>
            <a:r>
              <a:rPr lang="en-GB" baseline="0" dirty="0"/>
              <a:t> tus primos lavan el coche? doesn’t sound natural in Spanish. Here, to avoid unnecessary complexity, the subjects are presented separately from the main sentence. However, if they were to be included in the same sentence, subject ‘fronting’ might be slightly easier as it aligns to some extent with the English preference for subjects to be pre-verbal. Students will have seen such structures in task instructions, e.g. ‘La </a:t>
            </a:r>
            <a:r>
              <a:rPr lang="en-GB" baseline="0" dirty="0" err="1"/>
              <a:t>acción</a:t>
            </a:r>
            <a:r>
              <a:rPr lang="en-GB" baseline="0" dirty="0"/>
              <a:t>, ¿cuándo 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Word order differences between Spanish and English (e.g. with ‘</a:t>
            </a:r>
            <a:r>
              <a:rPr lang="en-GB" baseline="0" dirty="0" err="1"/>
              <a:t>gustar</a:t>
            </a:r>
            <a:r>
              <a:rPr lang="en-GB" baseline="0" dirty="0"/>
              <a:t>’) will be part of Y8 teaching.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GB" baseline="0" dirty="0"/>
              <a:t>Words from revisited from vocab sets 2.2.3 and 3.1.4: </a:t>
            </a:r>
            <a:r>
              <a:rPr lang="en-GB" baseline="0" dirty="0" err="1"/>
              <a:t>limpiar</a:t>
            </a:r>
            <a:r>
              <a:rPr lang="en-GB" baseline="0" dirty="0"/>
              <a:t> [1713]; </a:t>
            </a:r>
            <a:r>
              <a:rPr lang="en-GB" baseline="0" dirty="0" err="1"/>
              <a:t>sacar</a:t>
            </a:r>
            <a:r>
              <a:rPr lang="en-GB" baseline="0" dirty="0"/>
              <a:t> [273]; </a:t>
            </a:r>
            <a:r>
              <a:rPr lang="en-GB" baseline="0" dirty="0" err="1"/>
              <a:t>ropa</a:t>
            </a:r>
            <a:r>
              <a:rPr lang="en-GB" baseline="0" dirty="0"/>
              <a:t> [782]; </a:t>
            </a:r>
            <a:r>
              <a:rPr lang="en-GB" baseline="0" dirty="0" err="1"/>
              <a:t>lavar</a:t>
            </a:r>
            <a:r>
              <a:rPr lang="en-GB" baseline="0" dirty="0"/>
              <a:t> [1676]; </a:t>
            </a:r>
            <a:r>
              <a:rPr lang="en-GB" baseline="0" dirty="0" err="1"/>
              <a:t>sábado</a:t>
            </a:r>
            <a:r>
              <a:rPr lang="en-GB" baseline="0" dirty="0"/>
              <a:t> [1179]; </a:t>
            </a:r>
            <a:r>
              <a:rPr lang="en-GB" baseline="0" dirty="0" err="1"/>
              <a:t>domingo</a:t>
            </a:r>
            <a:r>
              <a:rPr lang="en-GB" baseline="0" dirty="0"/>
              <a:t> [693]; </a:t>
            </a:r>
            <a:r>
              <a:rPr lang="en-GB" baseline="0" dirty="0" err="1"/>
              <a:t>miércoles</a:t>
            </a:r>
            <a:r>
              <a:rPr lang="en-GB" baseline="0" dirty="0"/>
              <a:t> [1816]; </a:t>
            </a:r>
            <a:r>
              <a:rPr lang="en-GB" baseline="0" dirty="0" err="1"/>
              <a:t>jueves</a:t>
            </a:r>
            <a:r>
              <a:rPr lang="en-GB" baseline="0" dirty="0"/>
              <a:t> [1650]; </a:t>
            </a:r>
            <a:r>
              <a:rPr lang="en-GB" baseline="0" dirty="0" err="1"/>
              <a:t>lunes</a:t>
            </a:r>
            <a:r>
              <a:rPr lang="en-GB" baseline="0" dirty="0"/>
              <a:t> [1370]; </a:t>
            </a:r>
            <a:r>
              <a:rPr lang="en-GB" baseline="0" dirty="0" err="1"/>
              <a:t>si</a:t>
            </a:r>
            <a:r>
              <a:rPr lang="en-GB" baseline="0" dirty="0"/>
              <a:t>  [36]; </a:t>
            </a:r>
            <a:r>
              <a:rPr lang="en-GB" baseline="0" dirty="0" err="1"/>
              <a:t>vivir</a:t>
            </a:r>
            <a:r>
              <a:rPr lang="en-GB" baseline="0" dirty="0"/>
              <a:t> [142]; </a:t>
            </a:r>
            <a:r>
              <a:rPr lang="en-GB" baseline="0" dirty="0" err="1"/>
              <a:t>deber</a:t>
            </a:r>
            <a:r>
              <a:rPr lang="en-GB" baseline="0" dirty="0"/>
              <a:t> [71]</a:t>
            </a:r>
          </a:p>
        </p:txBody>
      </p:sp>
      <p:sp>
        <p:nvSpPr>
          <p:cNvPr id="4" name="Slide Number Placeholder 3"/>
          <p:cNvSpPr>
            <a:spLocks noGrp="1"/>
          </p:cNvSpPr>
          <p:nvPr>
            <p:ph type="sldNum" sz="quarter" idx="10"/>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4069073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aseline="0" dirty="0"/>
              <a:t> 1 minute</a:t>
            </a:r>
          </a:p>
          <a:p>
            <a:endParaRPr lang="en-GB" baseline="0" dirty="0"/>
          </a:p>
          <a:p>
            <a:r>
              <a:rPr lang="en-GB" b="1" baseline="0" dirty="0"/>
              <a:t>Aim</a:t>
            </a:r>
            <a:r>
              <a:rPr lang="en-GB" b="1" baseline="0"/>
              <a:t>: </a:t>
            </a:r>
            <a:r>
              <a:rPr lang="en-GB" b="0" baseline="0"/>
              <a:t>to</a:t>
            </a:r>
            <a:r>
              <a:rPr lang="en-GB" b="1" baseline="0"/>
              <a:t> </a:t>
            </a:r>
            <a:r>
              <a:rPr lang="en-GB" b="0" baseline="0"/>
              <a:t>recap the possessive adjective ‘tu</a:t>
            </a:r>
            <a:r>
              <a:rPr lang="en-GB" b="0" baseline="0" dirty="0"/>
              <a:t>’ and introduce ‘</a:t>
            </a:r>
            <a:r>
              <a:rPr lang="en-GB" b="0" baseline="0" err="1"/>
              <a:t>tus</a:t>
            </a:r>
            <a:r>
              <a:rPr lang="en-GB" b="0" baseline="0"/>
              <a:t>’.</a:t>
            </a:r>
            <a:endParaRPr lang="en-GB" b="0" baseline="0" dirty="0"/>
          </a:p>
          <a:p>
            <a:endParaRPr lang="en-GB" b="0" baseline="0" dirty="0"/>
          </a:p>
          <a:p>
            <a:r>
              <a:rPr lang="en-GB" b="1" baseline="0" dirty="0"/>
              <a:t>Procedure: </a:t>
            </a:r>
            <a:endParaRPr lang="en-GB" b="0" baseline="0" dirty="0"/>
          </a:p>
          <a:p>
            <a:r>
              <a:rPr lang="en-GB" b="0" baseline="0" dirty="0"/>
              <a:t>1</a:t>
            </a:r>
            <a:r>
              <a:rPr lang="en-GB" b="0" baseline="0"/>
              <a:t>. Click </a:t>
            </a:r>
            <a:r>
              <a:rPr lang="en-GB" b="0" baseline="0" dirty="0"/>
              <a:t>to go through the recap and the explanation, plus examples.</a:t>
            </a:r>
            <a:endParaRPr lang="en-GB" b="1" dirty="0"/>
          </a:p>
          <a:p>
            <a:endParaRPr lang="en-GB" dirty="0"/>
          </a:p>
          <a:p>
            <a:r>
              <a:rPr lang="en-GB" b="1" dirty="0"/>
              <a:t>Notes:</a:t>
            </a:r>
          </a:p>
          <a:p>
            <a:r>
              <a:rPr lang="en-GB" dirty="0"/>
              <a:t>Vocabulary revisited from 3.1.4 – </a:t>
            </a:r>
            <a:r>
              <a:rPr lang="en-GB" dirty="0" err="1"/>
              <a:t>beber</a:t>
            </a:r>
            <a:r>
              <a:rPr lang="en-GB" dirty="0"/>
              <a:t> [1085]; a veces [vez-59]</a:t>
            </a:r>
          </a:p>
          <a:p>
            <a:r>
              <a:rPr lang="en-GB" dirty="0"/>
              <a:t>Teacher</a:t>
            </a:r>
            <a:r>
              <a:rPr lang="en-GB" baseline="0" dirty="0"/>
              <a:t> could h</a:t>
            </a:r>
            <a:r>
              <a:rPr lang="en-GB" dirty="0"/>
              <a:t>ighlight</a:t>
            </a:r>
            <a:r>
              <a:rPr lang="en-GB" baseline="0" dirty="0"/>
              <a:t> the difference in verb form between ‘</a:t>
            </a:r>
            <a:r>
              <a:rPr lang="en-GB" baseline="0" dirty="0" err="1"/>
              <a:t>bebe</a:t>
            </a:r>
            <a:r>
              <a:rPr lang="en-GB" baseline="0" dirty="0"/>
              <a:t>’ and ‘</a:t>
            </a:r>
            <a:r>
              <a:rPr lang="en-GB" baseline="0" dirty="0" err="1"/>
              <a:t>beben</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028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8 minutes</a:t>
            </a:r>
          </a:p>
          <a:p>
            <a:endParaRPr lang="en-GB" dirty="0"/>
          </a:p>
          <a:p>
            <a:r>
              <a:rPr lang="en-GB" b="1" dirty="0"/>
              <a:t>Aim</a:t>
            </a:r>
            <a:r>
              <a:rPr lang="en-GB" b="1"/>
              <a:t>: </a:t>
            </a:r>
            <a:r>
              <a:rPr lang="en-GB" b="0"/>
              <a:t>to practise</a:t>
            </a:r>
            <a:r>
              <a:rPr lang="en-GB" b="0" baseline="0"/>
              <a:t> </a:t>
            </a:r>
            <a:r>
              <a:rPr lang="en-GB" b="0"/>
              <a:t>distinguishing between the meanings of </a:t>
            </a:r>
            <a:r>
              <a:rPr lang="en-GB" b="0" dirty="0"/>
              <a:t>‘</a:t>
            </a:r>
            <a:r>
              <a:rPr lang="en-GB" b="0" dirty="0" err="1"/>
              <a:t>tu</a:t>
            </a:r>
            <a:r>
              <a:rPr lang="en-GB" b="0" dirty="0"/>
              <a:t>’ and ‘</a:t>
            </a:r>
            <a:r>
              <a:rPr lang="en-GB" b="0" dirty="0" err="1"/>
              <a:t>tus</a:t>
            </a:r>
            <a:r>
              <a:rPr lang="en-GB" b="0"/>
              <a:t>’ by paying attention to </a:t>
            </a:r>
            <a:r>
              <a:rPr lang="en-GB" b="0" dirty="0"/>
              <a:t>singular and plural </a:t>
            </a:r>
            <a:r>
              <a:rPr lang="en-GB" b="0"/>
              <a:t>verb forms (listening and reading activity)</a:t>
            </a:r>
            <a:endParaRPr lang="en-GB" b="0" dirty="0"/>
          </a:p>
          <a:p>
            <a:endParaRPr lang="en-GB" b="0" dirty="0"/>
          </a:p>
          <a:p>
            <a:r>
              <a:rPr lang="en-GB" b="1" dirty="0"/>
              <a:t>Procedure:</a:t>
            </a:r>
          </a:p>
          <a:p>
            <a:pPr marL="228600" indent="-228600">
              <a:buAutoNum type="arabicPeriod"/>
            </a:pPr>
            <a:r>
              <a:rPr lang="en-GB" dirty="0"/>
              <a:t>In this listening</a:t>
            </a:r>
            <a:r>
              <a:rPr lang="en-GB" baseline="0" dirty="0"/>
              <a:t> activity, students will hear the possessive adjective (tu, tus) and noun (singular, plural) and have to decide how the sentence must finish (verb with 3</a:t>
            </a:r>
            <a:r>
              <a:rPr lang="en-GB" baseline="30000" dirty="0"/>
              <a:t>rd</a:t>
            </a:r>
            <a:r>
              <a:rPr lang="en-GB" baseline="0" dirty="0"/>
              <a:t> person singular or plural).</a:t>
            </a:r>
          </a:p>
          <a:p>
            <a:pPr marL="228600" indent="-228600">
              <a:buAutoNum type="arabicPeriod"/>
            </a:pPr>
            <a:r>
              <a:rPr lang="en-GB" baseline="0"/>
              <a:t>Click </a:t>
            </a:r>
            <a:r>
              <a:rPr lang="en-GB" baseline="0" dirty="0"/>
              <a:t>the number button to play the recording and students can write either A or B for the answer. </a:t>
            </a:r>
          </a:p>
          <a:p>
            <a:pPr marL="228600" indent="-228600">
              <a:buAutoNum type="arabicPeriod"/>
            </a:pPr>
            <a:r>
              <a:rPr lang="en-GB" baseline="0" dirty="0"/>
              <a:t>Answers are shown by clicking. The completed sentence can also be translated.</a:t>
            </a:r>
          </a:p>
          <a:p>
            <a:endParaRPr lang="en-GB" baseline="0" dirty="0"/>
          </a:p>
          <a:p>
            <a:r>
              <a:rPr lang="en-GB" b="1" baseline="0" dirty="0"/>
              <a:t>Transcript:</a:t>
            </a:r>
            <a:r>
              <a:rPr lang="en-GB" baseline="0" dirty="0"/>
              <a:t> </a:t>
            </a:r>
          </a:p>
          <a:p>
            <a:pPr marL="228600" indent="-228600">
              <a:buAutoNum type="arabicPeriod"/>
            </a:pPr>
            <a:r>
              <a:rPr lang="en-GB" baseline="0" dirty="0" err="1"/>
              <a:t>Tus</a:t>
            </a:r>
            <a:r>
              <a:rPr lang="en-GB" baseline="0" dirty="0"/>
              <a:t> </a:t>
            </a:r>
            <a:r>
              <a:rPr lang="en-GB" baseline="0" dirty="0" err="1"/>
              <a:t>niños</a:t>
            </a:r>
            <a:r>
              <a:rPr lang="en-GB" baseline="0" dirty="0"/>
              <a:t>…</a:t>
            </a:r>
          </a:p>
          <a:p>
            <a:pPr marL="228600" indent="-228600">
              <a:buAutoNum type="arabicPeriod"/>
            </a:pPr>
            <a:r>
              <a:rPr lang="en-GB" baseline="0" dirty="0" err="1"/>
              <a:t>Tu</a:t>
            </a:r>
            <a:r>
              <a:rPr lang="en-GB" baseline="0" dirty="0"/>
              <a:t> </a:t>
            </a:r>
            <a:r>
              <a:rPr lang="en-GB" baseline="0" dirty="0" err="1"/>
              <a:t>hermano</a:t>
            </a:r>
            <a:r>
              <a:rPr lang="en-GB" baseline="0" dirty="0"/>
              <a:t>…</a:t>
            </a:r>
          </a:p>
          <a:p>
            <a:pPr marL="228600" indent="-228600">
              <a:buAutoNum type="arabicPeriod"/>
            </a:pPr>
            <a:r>
              <a:rPr lang="en-GB" baseline="0" dirty="0" err="1"/>
              <a:t>Tus</a:t>
            </a:r>
            <a:r>
              <a:rPr lang="en-GB" baseline="0" dirty="0"/>
              <a:t> </a:t>
            </a:r>
            <a:r>
              <a:rPr lang="en-GB" baseline="0" dirty="0" err="1"/>
              <a:t>monedas</a:t>
            </a:r>
            <a:r>
              <a:rPr lang="en-GB" baseline="0" dirty="0"/>
              <a:t>….</a:t>
            </a:r>
          </a:p>
          <a:p>
            <a:pPr marL="228600" indent="-228600">
              <a:buAutoNum type="arabicPeriod"/>
            </a:pPr>
            <a:r>
              <a:rPr lang="en-GB" baseline="0" dirty="0" err="1"/>
              <a:t>Tus</a:t>
            </a:r>
            <a:r>
              <a:rPr lang="en-GB" baseline="0" dirty="0"/>
              <a:t> </a:t>
            </a:r>
            <a:r>
              <a:rPr lang="en-GB" baseline="0" dirty="0" err="1"/>
              <a:t>compañeros</a:t>
            </a:r>
            <a:r>
              <a:rPr lang="en-GB" baseline="0" dirty="0"/>
              <a:t> de </a:t>
            </a:r>
            <a:r>
              <a:rPr lang="en-GB" baseline="0" dirty="0" err="1"/>
              <a:t>trabajo</a:t>
            </a:r>
            <a:r>
              <a:rPr lang="en-GB" baseline="0" dirty="0"/>
              <a:t>…</a:t>
            </a:r>
          </a:p>
          <a:p>
            <a:pPr marL="228600" indent="-228600">
              <a:buAutoNum type="arabicPeriod"/>
            </a:pPr>
            <a:r>
              <a:rPr lang="en-GB" baseline="0" dirty="0" err="1"/>
              <a:t>Tu</a:t>
            </a:r>
            <a:r>
              <a:rPr lang="en-GB" baseline="0" dirty="0"/>
              <a:t> </a:t>
            </a:r>
            <a:r>
              <a:rPr lang="en-GB" baseline="0" dirty="0" err="1"/>
              <a:t>amiga</a:t>
            </a:r>
            <a:r>
              <a:rPr lang="en-GB" baseline="0" dirty="0"/>
              <a:t>…</a:t>
            </a:r>
          </a:p>
          <a:p>
            <a:pPr marL="228600" indent="-228600">
              <a:buAutoNum type="arabicPeriod"/>
            </a:pPr>
            <a:r>
              <a:rPr lang="en-GB" baseline="0" dirty="0" err="1"/>
              <a:t>Tu</a:t>
            </a:r>
            <a:r>
              <a:rPr lang="en-GB" baseline="0" dirty="0"/>
              <a:t> primo…</a:t>
            </a:r>
          </a:p>
          <a:p>
            <a:pPr marL="228600" indent="-228600">
              <a:buAutoNum type="arabicPeriod"/>
            </a:pPr>
            <a:r>
              <a:rPr lang="en-GB" baseline="0" dirty="0" err="1"/>
              <a:t>Tus</a:t>
            </a:r>
            <a:r>
              <a:rPr lang="en-GB" baseline="0" dirty="0"/>
              <a:t> </a:t>
            </a:r>
            <a:r>
              <a:rPr lang="en-GB" baseline="0" dirty="0" err="1"/>
              <a:t>primos</a:t>
            </a:r>
            <a:r>
              <a:rPr lang="en-GB" baseline="0" dirty="0"/>
              <a:t>…</a:t>
            </a:r>
          </a:p>
          <a:p>
            <a:pPr marL="228600" indent="-228600">
              <a:buAutoNum type="arabicPeriod"/>
            </a:pPr>
            <a:r>
              <a:rPr lang="en-GB" baseline="0" dirty="0" err="1"/>
              <a:t>Tus</a:t>
            </a:r>
            <a:r>
              <a:rPr lang="en-GB" baseline="0" dirty="0"/>
              <a:t> </a:t>
            </a:r>
            <a:r>
              <a:rPr lang="en-GB" baseline="0" dirty="0" err="1"/>
              <a:t>abuelos</a:t>
            </a:r>
            <a:r>
              <a:rPr lang="en-GB" baseline="0" dirty="0"/>
              <a:t>…</a:t>
            </a:r>
          </a:p>
          <a:p>
            <a:endParaRPr lang="en-GB" baseline="0" dirty="0"/>
          </a:p>
          <a:p>
            <a:r>
              <a:rPr lang="en-GB" b="1" baseline="0" dirty="0"/>
              <a:t>Notes:</a:t>
            </a:r>
          </a:p>
          <a:p>
            <a:r>
              <a:rPr lang="en-GB" baseline="0" dirty="0"/>
              <a:t>‘</a:t>
            </a:r>
            <a:r>
              <a:rPr lang="en-GB" baseline="0" dirty="0" err="1"/>
              <a:t>Terminar</a:t>
            </a:r>
            <a:r>
              <a:rPr lang="en-GB" baseline="0" dirty="0"/>
              <a:t>’ has not yet been taught so ensure that its meaning in the instructions is clear.</a:t>
            </a:r>
          </a:p>
          <a:p>
            <a:r>
              <a:rPr lang="en-GB" baseline="0" dirty="0"/>
              <a:t>Vocab revisited from 2.2.3: </a:t>
            </a:r>
            <a:r>
              <a:rPr lang="en-GB" baseline="0" dirty="0" err="1"/>
              <a:t>otro</a:t>
            </a:r>
            <a:r>
              <a:rPr lang="en-GB" baseline="0" dirty="0"/>
              <a:t> [35]</a:t>
            </a:r>
          </a:p>
          <a:p>
            <a:r>
              <a:rPr lang="en-GB" baseline="0" dirty="0"/>
              <a:t>‘</a:t>
            </a:r>
            <a:r>
              <a:rPr lang="en-GB" baseline="0" dirty="0" err="1"/>
              <a:t>Dólar</a:t>
            </a:r>
            <a:r>
              <a:rPr lang="en-GB" baseline="0" dirty="0"/>
              <a:t>’ [677] and ‘euro’ [2435] are cognates/near-cognates. Jabón [4783] was included as a plausible answer to the question on slide 25. </a:t>
            </a:r>
          </a:p>
          <a:p>
            <a:r>
              <a:rPr lang="en-GB" baseline="0" dirty="0"/>
              <a:t>The singular persons have been taught in Y7. The 3</a:t>
            </a:r>
            <a:r>
              <a:rPr lang="en-GB" baseline="30000" dirty="0"/>
              <a:t>rd</a:t>
            </a:r>
            <a:r>
              <a:rPr lang="en-GB" baseline="0" dirty="0"/>
              <a:t> person plural form also uses the same stem. Therefore, we can expect students to understand it, as they would understand such forms of –er/-ir verbs. </a:t>
            </a:r>
          </a:p>
          <a:p>
            <a:r>
              <a:rPr lang="en-GB" baseline="0" dirty="0"/>
              <a:t>As these sentences are answering the questions on slides 25-6, they in some cases use the same verb form. However, it is unlikely that students would be able to recall this.</a:t>
            </a:r>
          </a:p>
          <a:p>
            <a:endParaRPr lang="en-GB" baseline="0" dirty="0"/>
          </a:p>
          <a:p>
            <a:r>
              <a:rPr lang="en-GB" baseline="0" dirty="0"/>
              <a:t>Words from revisited set 3.1.4: ejercicio [1162]; hombre [97]</a:t>
            </a:r>
          </a:p>
          <a:p>
            <a:endParaRPr lang="en-GB" baseline="0"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1407099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10 minutes</a:t>
            </a:r>
          </a:p>
          <a:p>
            <a:endParaRPr lang="en-GB" dirty="0"/>
          </a:p>
          <a:p>
            <a:r>
              <a:rPr lang="en-GB" b="1" dirty="0"/>
              <a:t>Aim: </a:t>
            </a:r>
            <a:r>
              <a:rPr lang="en-GB" b="0" dirty="0"/>
              <a:t>writing</a:t>
            </a:r>
            <a:r>
              <a:rPr lang="en-GB" b="0" baseline="0" dirty="0"/>
              <a:t> activity to bring together various grammar features and vocabulary of this week’s lessons including question words (</a:t>
            </a:r>
            <a:r>
              <a:rPr lang="en-GB" b="0" baseline="0" dirty="0" err="1"/>
              <a:t>dónde</a:t>
            </a:r>
            <a:r>
              <a:rPr lang="en-GB" b="0" baseline="0" dirty="0"/>
              <a:t> and </a:t>
            </a:r>
            <a:r>
              <a:rPr lang="en-GB" b="0" baseline="0" dirty="0" err="1"/>
              <a:t>cuánto</a:t>
            </a:r>
            <a:r>
              <a:rPr lang="en-GB" b="0" baseline="0" dirty="0"/>
              <a:t>), possessive adjectives (mi/s, </a:t>
            </a:r>
            <a:r>
              <a:rPr lang="en-GB" b="0" baseline="0" dirty="0" err="1"/>
              <a:t>tu</a:t>
            </a:r>
            <a:r>
              <a:rPr lang="en-GB" b="0" baseline="0" dirty="0"/>
              <a:t>/s) and </a:t>
            </a:r>
            <a:r>
              <a:rPr lang="en-GB" b="0" baseline="0" dirty="0" err="1"/>
              <a:t>está</a:t>
            </a:r>
            <a:r>
              <a:rPr lang="en-GB" b="0" baseline="0" dirty="0"/>
              <a:t> </a:t>
            </a:r>
            <a:r>
              <a:rPr lang="en-GB" b="0" baseline="0" dirty="0" err="1"/>
              <a:t>vs</a:t>
            </a:r>
            <a:r>
              <a:rPr lang="en-GB" b="0" baseline="0" dirty="0"/>
              <a:t> </a:t>
            </a:r>
            <a:r>
              <a:rPr lang="en-GB" b="0" baseline="0" dirty="0" err="1"/>
              <a:t>están</a:t>
            </a:r>
            <a:endParaRPr lang="en-GB" b="1" dirty="0"/>
          </a:p>
          <a:p>
            <a:endParaRPr lang="en-GB" dirty="0"/>
          </a:p>
          <a:p>
            <a:pPr marL="0" indent="0">
              <a:buFontTx/>
              <a:buNone/>
            </a:pPr>
            <a:r>
              <a:rPr lang="en-GB" b="1" baseline="0" dirty="0"/>
              <a:t>Procedure: </a:t>
            </a:r>
          </a:p>
          <a:p>
            <a:pPr marL="228600" indent="-228600">
              <a:buFontTx/>
              <a:buAutoNum type="arabicPeriod"/>
            </a:pPr>
            <a:r>
              <a:rPr lang="en-GB" b="0" baseline="0" dirty="0"/>
              <a:t>Students translate the </a:t>
            </a:r>
            <a:r>
              <a:rPr lang="en-GB" b="0" baseline="0" dirty="0" err="1"/>
              <a:t>Whatsapp</a:t>
            </a:r>
            <a:r>
              <a:rPr lang="en-GB" b="0" baseline="0" dirty="0"/>
              <a:t> messages into Spanish.</a:t>
            </a:r>
          </a:p>
          <a:p>
            <a:pPr marL="228600" indent="-228600">
              <a:buFontTx/>
              <a:buAutoNum type="arabicPeriod"/>
            </a:pPr>
            <a:r>
              <a:rPr lang="en-GB" b="0" baseline="0" dirty="0"/>
              <a:t>Answers are shown by clicking.</a:t>
            </a:r>
          </a:p>
          <a:p>
            <a:pPr marL="0" indent="0">
              <a:buFontTx/>
              <a:buNone/>
            </a:pPr>
            <a:endParaRPr lang="en-GB" b="0" baseline="0" dirty="0"/>
          </a:p>
          <a:p>
            <a:pPr marL="0" indent="0">
              <a:buFontTx/>
              <a:buNone/>
            </a:pPr>
            <a:r>
              <a:rPr lang="en-GB" b="1" baseline="0" dirty="0"/>
              <a:t>Notes:</a:t>
            </a:r>
          </a:p>
          <a:p>
            <a:pPr marL="0" indent="0">
              <a:buFontTx/>
              <a:buNone/>
            </a:pPr>
            <a:r>
              <a:rPr lang="en-GB" baseline="0" dirty="0"/>
              <a:t>Students may need reminding that translation will also involve 2</a:t>
            </a:r>
            <a:r>
              <a:rPr lang="en-GB" baseline="30000" dirty="0"/>
              <a:t>nd</a:t>
            </a:r>
            <a:r>
              <a:rPr lang="en-GB" baseline="0" dirty="0"/>
              <a:t> person singular (</a:t>
            </a:r>
            <a:r>
              <a:rPr lang="en-GB" baseline="0" dirty="0" err="1"/>
              <a:t>estás</a:t>
            </a:r>
            <a:r>
              <a:rPr lang="en-GB" baseline="0" dirty="0"/>
              <a:t>, tienes). The text could also be </a:t>
            </a:r>
            <a:r>
              <a:rPr lang="en-GB" baseline="0" dirty="0" err="1"/>
              <a:t>scaffolded</a:t>
            </a:r>
            <a:r>
              <a:rPr lang="en-GB" baseline="0" dirty="0"/>
              <a:t> so that these additional forms don’t need to be produced.</a:t>
            </a:r>
            <a:endParaRPr lang="en-GB" dirty="0"/>
          </a:p>
        </p:txBody>
      </p:sp>
      <p:sp>
        <p:nvSpPr>
          <p:cNvPr id="4" name="Slide Number Placeholder 3"/>
          <p:cNvSpPr>
            <a:spLocks noGrp="1"/>
          </p:cNvSpPr>
          <p:nvPr>
            <p:ph type="sldNum" sz="quarter" idx="10"/>
          </p:nvPr>
        </p:nvSpPr>
        <p:spPr/>
        <p:txBody>
          <a:bodyPr/>
          <a:lstStyle/>
          <a:p>
            <a:fld id="{E40764B7-4A3E-4C39-BCC4-CFEE7F419104}" type="slidenum">
              <a:rPr lang="en-GB">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233409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aseline="0" dirty="0"/>
              <a:t>10 minutes</a:t>
            </a:r>
          </a:p>
          <a:p>
            <a:endParaRPr lang="en-GB" baseline="0" dirty="0"/>
          </a:p>
          <a:p>
            <a:r>
              <a:rPr lang="en-GB" b="1" baseline="0" dirty="0"/>
              <a:t>Aim</a:t>
            </a:r>
            <a:r>
              <a:rPr lang="en-GB" b="1" baseline="0"/>
              <a:t>: </a:t>
            </a:r>
            <a:r>
              <a:rPr lang="en-GB" baseline="0"/>
              <a:t>productive </a:t>
            </a:r>
            <a:r>
              <a:rPr lang="en-GB" baseline="0" dirty="0"/>
              <a:t>practice of ‘mi’, ‘mis’, ‘tu’ and ‘tus’. It is also a chance to reinforce accurate production of 3</a:t>
            </a:r>
            <a:r>
              <a:rPr lang="en-GB" baseline="30000" dirty="0"/>
              <a:t>rd</a:t>
            </a:r>
            <a:r>
              <a:rPr lang="en-GB" baseline="0" dirty="0"/>
              <a:t> person singular vs plural using the modal verb ‘</a:t>
            </a:r>
            <a:r>
              <a:rPr lang="en-GB" baseline="0" dirty="0" err="1"/>
              <a:t>deber</a:t>
            </a:r>
            <a:r>
              <a:rPr lang="en-GB" baseline="0" dirty="0"/>
              <a:t>’, which is revisited this week.</a:t>
            </a:r>
          </a:p>
          <a:p>
            <a:endParaRPr lang="en-GB" baseline="0" dirty="0"/>
          </a:p>
          <a:p>
            <a:r>
              <a:rPr lang="en-GB" b="1" baseline="0" dirty="0"/>
              <a:t>Procedure:</a:t>
            </a:r>
          </a:p>
          <a:p>
            <a:pPr marL="228600" indent="-228600">
              <a:buAutoNum type="arabicPeriod"/>
            </a:pPr>
            <a:r>
              <a:rPr lang="en-GB" b="0" baseline="0" dirty="0"/>
              <a:t>This slide explains this speaking and listening activity and gives an example. It may be useful to give out the speaking cards for this activity (shown on the next </a:t>
            </a:r>
            <a:r>
              <a:rPr lang="en-GB" b="0" baseline="0"/>
              <a:t>two slides, </a:t>
            </a:r>
            <a:r>
              <a:rPr lang="en-GB" b="0" baseline="0" dirty="0"/>
              <a:t>which should not be shown in class during the activity</a:t>
            </a:r>
            <a:r>
              <a:rPr lang="en-GB" b="0" baseline="0"/>
              <a:t>) beforehand </a:t>
            </a:r>
            <a:r>
              <a:rPr lang="en-GB" b="0" baseline="0" dirty="0"/>
              <a:t>to help students’ understanding.</a:t>
            </a:r>
          </a:p>
          <a:p>
            <a:pPr marL="228600" indent="-228600">
              <a:buAutoNum type="arabicPeriod"/>
            </a:pPr>
            <a:r>
              <a:rPr lang="en-GB" b="0" baseline="0" dirty="0"/>
              <a:t>The answers for the activity are shown on slides 33 and 34.</a:t>
            </a:r>
          </a:p>
          <a:p>
            <a:endParaRPr lang="en-GB" b="1" baseline="0" dirty="0"/>
          </a:p>
          <a:p>
            <a:r>
              <a:rPr lang="en-GB" b="1" baseline="0" dirty="0"/>
              <a:t>Notes:</a:t>
            </a:r>
          </a:p>
          <a:p>
            <a:r>
              <a:rPr lang="en-GB" baseline="0" dirty="0"/>
              <a:t>It may be necessary to clarify the meaning of ‘</a:t>
            </a:r>
            <a:r>
              <a:rPr lang="en-GB" baseline="0" dirty="0" err="1"/>
              <a:t>intercambio</a:t>
            </a:r>
            <a:r>
              <a:rPr lang="en-GB" baseline="0" dirty="0"/>
              <a:t>’ as this word hasn’t previously appeared in resources. In context, some students may be able to understand it.</a:t>
            </a:r>
          </a:p>
        </p:txBody>
      </p:sp>
      <p:sp>
        <p:nvSpPr>
          <p:cNvPr id="4" name="Slide Number Placeholder 3"/>
          <p:cNvSpPr>
            <a:spLocks noGrp="1"/>
          </p:cNvSpPr>
          <p:nvPr>
            <p:ph type="sldNum" sz="quarter" idx="10"/>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687223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none" dirty="0"/>
              <a:t>DO NOT DISPLAY</a:t>
            </a:r>
          </a:p>
          <a:p>
            <a:r>
              <a:rPr lang="en-GB" b="1" u="none" dirty="0"/>
              <a:t>Person A speaking cards</a:t>
            </a:r>
          </a:p>
          <a:p>
            <a:r>
              <a:rPr lang="en-GB" b="0" u="none" dirty="0"/>
              <a:t>Available to</a:t>
            </a:r>
            <a:r>
              <a:rPr lang="en-GB" b="0" u="none" baseline="0" dirty="0"/>
              <a:t> print in separate Word doc.</a:t>
            </a:r>
            <a:endParaRPr lang="en-GB" b="0" u="none" dirty="0"/>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1020124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dirty="0"/>
              <a:t>DO NOT DISPLAY</a:t>
            </a:r>
          </a:p>
          <a:p>
            <a:r>
              <a:rPr lang="en-GB" b="1" u="none" dirty="0"/>
              <a:t>Person B speaking</a:t>
            </a:r>
            <a:r>
              <a:rPr lang="en-GB" b="1" u="none" baseline="0" dirty="0"/>
              <a:t> cards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Available to</a:t>
            </a:r>
            <a:r>
              <a:rPr lang="en-GB" b="0" u="none" baseline="0" dirty="0"/>
              <a:t> print in separate Word doc.</a:t>
            </a:r>
            <a:endParaRPr lang="en-GB" b="0" u="none" dirty="0"/>
          </a:p>
        </p:txBody>
      </p:sp>
      <p:sp>
        <p:nvSpPr>
          <p:cNvPr id="4" name="Slide Number Placeholder 3"/>
          <p:cNvSpPr>
            <a:spLocks noGrp="1"/>
          </p:cNvSpPr>
          <p:nvPr>
            <p:ph type="sldNum" sz="quarter" idx="10"/>
          </p:nvPr>
        </p:nvSpPr>
        <p:spPr/>
        <p:txBody>
          <a:bodyPr/>
          <a:lstStyle/>
          <a:p>
            <a:fld id="{051212F4-EB5A-464B-92EC-DACFCB1CC2CD}" type="slidenum">
              <a:rPr lang="en-GB" smtClean="0"/>
              <a:t>38</a:t>
            </a:fld>
            <a:endParaRPr lang="en-GB"/>
          </a:p>
        </p:txBody>
      </p:sp>
    </p:spTree>
    <p:extLst>
      <p:ext uri="{BB962C8B-B14F-4D97-AF65-F5344CB8AC3E}">
        <p14:creationId xmlns:p14="http://schemas.microsoft.com/office/powerpoint/2010/main" val="5624281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Person A answer grid</a:t>
            </a:r>
          </a:p>
        </p:txBody>
      </p:sp>
      <p:sp>
        <p:nvSpPr>
          <p:cNvPr id="4" name="Slide Number Placeholder 3"/>
          <p:cNvSpPr>
            <a:spLocks noGrp="1"/>
          </p:cNvSpPr>
          <p:nvPr>
            <p:ph type="sldNum" sz="quarter" idx="10"/>
          </p:nvPr>
        </p:nvSpPr>
        <p:spPr/>
        <p:txBody>
          <a:bodyPr/>
          <a:lstStyle/>
          <a:p>
            <a:fld id="{051212F4-EB5A-464B-92EC-DACFCB1CC2CD}" type="slidenum">
              <a:rPr lang="en-GB" smtClean="0"/>
              <a:t>39</a:t>
            </a:fld>
            <a:endParaRPr lang="en-GB"/>
          </a:p>
        </p:txBody>
      </p:sp>
    </p:spTree>
    <p:extLst>
      <p:ext uri="{BB962C8B-B14F-4D97-AF65-F5344CB8AC3E}">
        <p14:creationId xmlns:p14="http://schemas.microsoft.com/office/powerpoint/2010/main" val="3002751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Elicit the sound and </a:t>
            </a:r>
            <a:r>
              <a:rPr lang="en-GB" baseline="0" dirty="0"/>
              <a:t>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18186025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Person B answer grid</a:t>
            </a:r>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33685867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7649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s-CO" sz="1600" b="0" dirty="0">
                <a:solidFill>
                  <a:srgbClr val="115076"/>
                </a:solidFill>
                <a:latin typeface="Century Gothic" panose="020B0502020202020204" pitchFamily="34" charset="0"/>
                <a:cs typeface="Calibri" panose="020F0502020204030204" pitchFamily="34" charset="0"/>
              </a:rPr>
              <a:t>ñ</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3745842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727857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1948477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Recap </a:t>
            </a:r>
            <a:r>
              <a:rPr lang="en-GB" sz="1200" baseline="0" dirty="0">
                <a:latin typeface="+mn-lt"/>
              </a:rPr>
              <a:t>and elicit the pronunciation of the individual </a:t>
            </a:r>
            <a:r>
              <a:rPr lang="en-GB" sz="1200" b="1" baseline="0" dirty="0">
                <a:latin typeface="+mn-lt"/>
              </a:rPr>
              <a:t>SSC ‘</a:t>
            </a:r>
            <a:r>
              <a:rPr lang="en-GB" sz="1200" b="1" baseline="0" dirty="0">
                <a:solidFill>
                  <a:srgbClr val="115076"/>
                </a:solidFill>
                <a:latin typeface="+mn-lt"/>
                <a:cs typeface="Calibri" panose="020F0502020204030204" pitchFamily="34" charset="0"/>
              </a:rPr>
              <a:t>n</a:t>
            </a:r>
            <a:r>
              <a:rPr lang="en-GB" sz="1200" b="1" baseline="0" dirty="0">
                <a:latin typeface="+mn-lt"/>
              </a:rPr>
              <a:t>’ </a:t>
            </a:r>
            <a:r>
              <a:rPr lang="en-GB" sz="1200" baseline="0" dirty="0">
                <a:latin typeface="+mn-lt"/>
              </a:rPr>
              <a:t>and then present and practise the pronunciation of the </a:t>
            </a:r>
            <a:r>
              <a:rPr lang="en-GB" sz="1200" b="1" baseline="0" dirty="0">
                <a:latin typeface="+mn-lt"/>
              </a:rPr>
              <a:t>source word ‘</a:t>
            </a:r>
            <a:r>
              <a:rPr lang="en-GB" sz="1200" b="1" baseline="0" dirty="0">
                <a:solidFill>
                  <a:srgbClr val="115076"/>
                </a:solidFill>
                <a:latin typeface="+mn-lt"/>
                <a:cs typeface="Calibri" panose="020F0502020204030204" pitchFamily="34" charset="0"/>
              </a:rPr>
              <a:t>mano</a:t>
            </a:r>
            <a:r>
              <a:rPr lang="en-GB" sz="1200" b="1" baseline="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mn-lt"/>
              </a:rPr>
              <a:t>A possible gesture for this source word would be to open</a:t>
            </a:r>
            <a:r>
              <a:rPr lang="en-GB" sz="1200" baseline="0" dirty="0">
                <a:latin typeface="+mn-lt"/>
              </a:rPr>
              <a:t> the palm of both your hands, one after the other on each syllable, ma-no.</a:t>
            </a:r>
            <a:endParaRPr lang="en-GB" sz="1200" dirty="0">
              <a:latin typeface="+mn-lt"/>
            </a:endParaRPr>
          </a:p>
          <a:p>
            <a:endParaRPr lang="en-GB" sz="1200" dirty="0">
              <a:latin typeface="+mn-lt"/>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1627696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2155088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70773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9763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47245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67543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4081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2025092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533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95286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999289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0228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2962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4635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5752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232544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79150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0562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66889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59599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81358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983496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3789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27126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54624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53547331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4.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2.png"/><Relationship Id="rId5" Type="http://schemas.openxmlformats.org/officeDocument/2006/relationships/audio" Target="../media/audio10.wav"/><Relationship Id="rId10" Type="http://schemas.openxmlformats.org/officeDocument/2006/relationships/image" Target="../media/image11.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8.gif"/><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1.tiff"/><Relationship Id="rId5" Type="http://schemas.openxmlformats.org/officeDocument/2006/relationships/image" Target="../media/image20.png"/><Relationship Id="rId10" Type="http://schemas.openxmlformats.org/officeDocument/2006/relationships/image" Target="../media/image24.gif"/><Relationship Id="rId4" Type="http://schemas.openxmlformats.org/officeDocument/2006/relationships/image" Target="../media/image19.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27.png"/><Relationship Id="rId7" Type="http://schemas.openxmlformats.org/officeDocument/2006/relationships/audio" Target="../media/audio18.wav"/><Relationship Id="rId12"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21.tiff"/><Relationship Id="rId13" Type="http://schemas.openxmlformats.org/officeDocument/2006/relationships/image" Target="../media/image35.png"/><Relationship Id="rId18" Type="http://schemas.microsoft.com/office/2007/relationships/hdphoto" Target="../media/hdphoto6.wdp"/><Relationship Id="rId26" Type="http://schemas.microsoft.com/office/2007/relationships/hdphoto" Target="../media/hdphoto12.wdp"/><Relationship Id="rId3" Type="http://schemas.openxmlformats.org/officeDocument/2006/relationships/image" Target="../media/image29.tiff"/><Relationship Id="rId21" Type="http://schemas.microsoft.com/office/2007/relationships/hdphoto" Target="../media/hdphoto8.wdp"/><Relationship Id="rId7" Type="http://schemas.microsoft.com/office/2007/relationships/hdphoto" Target="../media/hdphoto2.wdp"/><Relationship Id="rId12" Type="http://schemas.microsoft.com/office/2007/relationships/hdphoto" Target="../media/hdphoto3.wdp"/><Relationship Id="rId17" Type="http://schemas.openxmlformats.org/officeDocument/2006/relationships/image" Target="../media/image37.png"/><Relationship Id="rId25" Type="http://schemas.microsoft.com/office/2007/relationships/hdphoto" Target="../media/hdphoto11.wdp"/><Relationship Id="rId2" Type="http://schemas.openxmlformats.org/officeDocument/2006/relationships/notesSlide" Target="../notesSlides/notesSlide22.xml"/><Relationship Id="rId16" Type="http://schemas.openxmlformats.org/officeDocument/2006/relationships/image" Target="../media/image36.tiff"/><Relationship Id="rId20" Type="http://schemas.microsoft.com/office/2007/relationships/hdphoto" Target="../media/hdphoto7.wdp"/><Relationship Id="rId29" Type="http://schemas.microsoft.com/office/2007/relationships/hdphoto" Target="../media/hdphoto14.wdp"/><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4.png"/><Relationship Id="rId24" Type="http://schemas.microsoft.com/office/2007/relationships/hdphoto" Target="../media/hdphoto10.wdp"/><Relationship Id="rId5" Type="http://schemas.openxmlformats.org/officeDocument/2006/relationships/image" Target="../media/image31.tiff"/><Relationship Id="rId15" Type="http://schemas.microsoft.com/office/2007/relationships/hdphoto" Target="../media/hdphoto5.wdp"/><Relationship Id="rId23" Type="http://schemas.openxmlformats.org/officeDocument/2006/relationships/image" Target="../media/image39.png"/><Relationship Id="rId28" Type="http://schemas.microsoft.com/office/2007/relationships/hdphoto" Target="../media/hdphoto13.wdp"/><Relationship Id="rId10" Type="http://schemas.openxmlformats.org/officeDocument/2006/relationships/image" Target="../media/image22.png"/><Relationship Id="rId19" Type="http://schemas.openxmlformats.org/officeDocument/2006/relationships/image" Target="../media/image38.png"/><Relationship Id="rId31" Type="http://schemas.openxmlformats.org/officeDocument/2006/relationships/image" Target="../media/image41.png"/><Relationship Id="rId4" Type="http://schemas.openxmlformats.org/officeDocument/2006/relationships/image" Target="../media/image30.tiff"/><Relationship Id="rId9" Type="http://schemas.openxmlformats.org/officeDocument/2006/relationships/image" Target="../media/image33.tiff"/><Relationship Id="rId14" Type="http://schemas.microsoft.com/office/2007/relationships/hdphoto" Target="../media/hdphoto4.wdp"/><Relationship Id="rId22" Type="http://schemas.microsoft.com/office/2007/relationships/hdphoto" Target="../media/hdphoto9.wdp"/><Relationship Id="rId27" Type="http://schemas.openxmlformats.org/officeDocument/2006/relationships/image" Target="../media/image40.png"/><Relationship Id="rId30" Type="http://schemas.microsoft.com/office/2007/relationships/hdphoto" Target="../media/hdphoto15.wdp"/></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16.png"/><Relationship Id="rId7" Type="http://schemas.openxmlformats.org/officeDocument/2006/relationships/audio" Target="../media/audio26.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audio" Target="../media/audio23.wav"/><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audio" Target="../media/audio23.wav"/></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audio" Target="../media/audio24.wav"/></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audio" Target="../media/audio25.wav"/></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audio" Target="../media/audio28.wav"/></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audio" Target="../media/audio27.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image" Target="../media/image44.jpeg"/><Relationship Id="rId7" Type="http://schemas.openxmlformats.org/officeDocument/2006/relationships/audio" Target="../media/audio32.wav"/><Relationship Id="rId12"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audio" Target="../media/audio30.wav"/><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41.xml"/><Relationship Id="rId1" Type="http://schemas.openxmlformats.org/officeDocument/2006/relationships/slideLayout" Target="../slideLayouts/slideLayout28.xml"/><Relationship Id="rId5" Type="http://schemas.openxmlformats.org/officeDocument/2006/relationships/image" Target="../media/image49.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8" Type="http://schemas.openxmlformats.org/officeDocument/2006/relationships/hyperlink" Target="https://quizlet.com/gb/499166465/y7-spanish-term-31-week-5-flash-cards/" TargetMode="External"/><Relationship Id="rId3" Type="http://schemas.openxmlformats.org/officeDocument/2006/relationships/image" Target="../media/image16.png"/><Relationship Id="rId7" Type="http://schemas.openxmlformats.org/officeDocument/2006/relationships/hyperlink" Target="https://quizlet.com/gb/499169715/y7-spanish-term-32-week-4-flash-card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resources.ncelp.org/concern/resources/6395w738w?locale=en" TargetMode="External"/><Relationship Id="rId11" Type="http://schemas.openxmlformats.org/officeDocument/2006/relationships/image" Target="../media/image52.png"/><Relationship Id="rId5" Type="http://schemas.openxmlformats.org/officeDocument/2006/relationships/hyperlink" Target="http://www.ncelp.org/audio/SY7T3-2W4" TargetMode="External"/><Relationship Id="rId10"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hyperlink" Target="https://quizlet.com/gb/491215035/y7-spanish-term-22-week-4-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3617"/>
            <a:ext cx="9342894" cy="879475"/>
          </a:xfrm>
        </p:spPr>
        <p:txBody>
          <a:bodyPr>
            <a:noAutofit/>
          </a:bodyPr>
          <a:lstStyle/>
          <a:p>
            <a:pPr algn="l"/>
            <a:r>
              <a:rPr lang="en-GB" sz="3800" b="1" dirty="0">
                <a:solidFill>
                  <a:prstClr val="white"/>
                </a:solidFill>
              </a:rPr>
              <a:t>Describing people and possessions</a:t>
            </a:r>
            <a:endParaRPr lang="en-US" sz="38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2963092"/>
            <a:ext cx="7291126" cy="1254985"/>
          </a:xfrm>
        </p:spPr>
        <p:txBody>
          <a:bodyPr>
            <a:normAutofit/>
          </a:bodyPr>
          <a:lstStyle/>
          <a:p>
            <a:pPr algn="l"/>
            <a:r>
              <a:rPr lang="en-GB" sz="2600">
                <a:solidFill>
                  <a:prstClr val="white"/>
                </a:solidFill>
              </a:rPr>
              <a:t>Possessive </a:t>
            </a:r>
            <a:r>
              <a:rPr lang="en-GB" sz="2600" dirty="0">
                <a:solidFill>
                  <a:prstClr val="white"/>
                </a:solidFill>
              </a:rPr>
              <a:t>adjectives  ‘mi’ and ‘</a:t>
            </a:r>
            <a:r>
              <a:rPr lang="en-GB" sz="2600" err="1">
                <a:solidFill>
                  <a:prstClr val="white"/>
                </a:solidFill>
              </a:rPr>
              <a:t>tu</a:t>
            </a:r>
            <a:r>
              <a:rPr lang="en-GB" sz="2600">
                <a:solidFill>
                  <a:prstClr val="white"/>
                </a:solidFill>
              </a:rPr>
              <a:t>’</a:t>
            </a:r>
            <a:endParaRPr lang="en-GB" sz="2600" dirty="0">
              <a:solidFill>
                <a:prstClr val="white"/>
              </a:solidFill>
            </a:endParaRP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55948" y="3458317"/>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SSCs [</a:t>
            </a:r>
            <a:r>
              <a:rPr lang="en-GB" sz="2600">
                <a:solidFill>
                  <a:prstClr val="white"/>
                </a:solidFill>
              </a:rPr>
              <a:t>n] and </a:t>
            </a:r>
            <a:r>
              <a:rPr lang="en-GB" sz="2600" dirty="0">
                <a:solidFill>
                  <a:prstClr val="white"/>
                </a:solidFill>
              </a:rPr>
              <a:t>[ñ] [revisited]</a:t>
            </a:r>
          </a:p>
          <a:p>
            <a:endParaRPr lang="en-US" sz="26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3.2 - Week 3 - Lesson 63</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529779"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Nick Avery / Joanna Cairns / Rachel Hawkes</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11/08/22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083734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02" y="614894"/>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n</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ectangle 6"/>
          <p:cNvSpPr/>
          <p:nvPr/>
        </p:nvSpPr>
        <p:spPr>
          <a:xfrm>
            <a:off x="3783508" y="1940457"/>
            <a:ext cx="462498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ma</a:t>
            </a:r>
            <a:r>
              <a:rPr lang="en-GB" sz="12000" dirty="0">
                <a:solidFill>
                  <a:srgbClr val="E56700"/>
                </a:solidFill>
                <a:latin typeface="Century Gothic" panose="020B0502020202020204" pitchFamily="34" charset="0"/>
                <a:cs typeface="Calibri" panose="020F0502020204030204" pitchFamily="34" charset="0"/>
              </a:rPr>
              <a:t>n</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120801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Autofit/>
          </a:bodyPr>
          <a:lstStyle/>
          <a:p>
            <a:pPr algn="ctr"/>
            <a:r>
              <a:rPr lang="en-GB" sz="12000" b="1" dirty="0">
                <a:solidFill>
                  <a:srgbClr val="115076"/>
                </a:solidFill>
                <a:cs typeface="Calibri" panose="020F0502020204030204" pitchFamily="34" charset="0"/>
              </a:rPr>
              <a:t>n</a:t>
            </a:r>
            <a:endParaRPr lang="en-GB" sz="12000" b="1" dirty="0"/>
          </a:p>
        </p:txBody>
      </p:sp>
      <p:sp>
        <p:nvSpPr>
          <p:cNvPr id="4" name="Rounded Rectangle 3" descr="rectangle"/>
          <p:cNvSpPr/>
          <p:nvPr/>
        </p:nvSpPr>
        <p:spPr>
          <a:xfrm>
            <a:off x="4341312" y="1739996"/>
            <a:ext cx="3528803" cy="261935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Picture 4" descr="open han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3950" y="2190228"/>
            <a:ext cx="2197038" cy="10252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16439" y="3156644"/>
            <a:ext cx="240482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a:t>
            </a:r>
          </a:p>
        </p:txBody>
      </p:sp>
      <p:sp>
        <p:nvSpPr>
          <p:cNvPr id="11" name="TextBox 10"/>
          <p:cNvSpPr txBox="1"/>
          <p:nvPr/>
        </p:nvSpPr>
        <p:spPr>
          <a:xfrm>
            <a:off x="507026" y="182950"/>
            <a:ext cx="35068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oche</a:t>
            </a:r>
          </a:p>
        </p:txBody>
      </p:sp>
      <p:pic>
        <p:nvPicPr>
          <p:cNvPr id="3" name="Picture 2" descr="the night sky with a crescent m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08102" y="1346551"/>
            <a:ext cx="1398682" cy="19748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1083698" y="3603226"/>
            <a:ext cx="237374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ada</a:t>
            </a:r>
          </a:p>
        </p:txBody>
      </p:sp>
      <p:pic>
        <p:nvPicPr>
          <p:cNvPr id="2" name="Picture 1" descr="zero with a slash through it"/>
          <p:cNvPicPr>
            <a:picLocks noChangeAspect="1"/>
          </p:cNvPicPr>
          <p:nvPr/>
        </p:nvPicPr>
        <p:blipFill>
          <a:blip r:embed="rId12"/>
          <a:stretch>
            <a:fillRect/>
          </a:stretch>
        </p:blipFill>
        <p:spPr>
          <a:xfrm>
            <a:off x="952674" y="3956223"/>
            <a:ext cx="2231329" cy="2566638"/>
          </a:xfrm>
          <a:prstGeom prst="rect">
            <a:avLst/>
          </a:prstGeom>
        </p:spPr>
      </p:pic>
      <p:sp>
        <p:nvSpPr>
          <p:cNvPr id="7" name="TextBox 6"/>
          <p:cNvSpPr txBox="1"/>
          <p:nvPr/>
        </p:nvSpPr>
        <p:spPr>
          <a:xfrm>
            <a:off x="4909130" y="4562405"/>
            <a:ext cx="237374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te</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15" name="TextBox 14"/>
          <p:cNvSpPr txBox="1"/>
          <p:nvPr/>
        </p:nvSpPr>
        <p:spPr>
          <a:xfrm>
            <a:off x="4811013" y="5413604"/>
            <a:ext cx="2569975"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have]</a:t>
            </a:r>
          </a:p>
        </p:txBody>
      </p:sp>
      <p:sp>
        <p:nvSpPr>
          <p:cNvPr id="8" name="TextBox 7"/>
          <p:cNvSpPr txBox="1"/>
          <p:nvPr/>
        </p:nvSpPr>
        <p:spPr>
          <a:xfrm>
            <a:off x="8648865" y="160050"/>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pic>
        <p:nvPicPr>
          <p:cNvPr id="13" name="Picture 12" descr="girl shelving books "/>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11873" y="984066"/>
            <a:ext cx="2231446" cy="2231446"/>
          </a:xfrm>
          <a:prstGeom prst="rect">
            <a:avLst/>
          </a:prstGeom>
        </p:spPr>
      </p:pic>
      <p:sp>
        <p:nvSpPr>
          <p:cNvPr id="9" name="TextBox 8"/>
          <p:cNvSpPr txBox="1"/>
          <p:nvPr/>
        </p:nvSpPr>
        <p:spPr>
          <a:xfrm>
            <a:off x="8301075" y="3664476"/>
            <a:ext cx="37841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osotros</a:t>
            </a:r>
          </a:p>
        </p:txBody>
      </p:sp>
      <p:pic>
        <p:nvPicPr>
          <p:cNvPr id="12" name="Picture 11" descr="group of children "/>
          <p:cNvPicPr>
            <a:picLocks noChangeAspect="1"/>
          </p:cNvPicPr>
          <p:nvPr/>
        </p:nvPicPr>
        <p:blipFill rotWithShape="1">
          <a:blip r:embed="rId14"/>
          <a:srcRect l="52176" t="18687" r="24931" b="52918"/>
          <a:stretch/>
        </p:blipFill>
        <p:spPr>
          <a:xfrm>
            <a:off x="8994330" y="4562405"/>
            <a:ext cx="2359470" cy="1646135"/>
          </a:xfrm>
          <a:prstGeom prst="rect">
            <a:avLst/>
          </a:prstGeom>
        </p:spPr>
      </p:pic>
    </p:spTree>
    <p:extLst>
      <p:ext uri="{BB962C8B-B14F-4D97-AF65-F5344CB8AC3E}">
        <p14:creationId xmlns:p14="http://schemas.microsoft.com/office/powerpoint/2010/main" val="55972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n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n_man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5" name="n_noch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n_noch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n_pon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n_pon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n_nad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7" name="n_nad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n_ten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n_ten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n_nosotros.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9" name="n_nosotr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p:bldP spid="11" grpId="0"/>
      <p:bldP spid="10" grpId="0"/>
      <p:bldP spid="7" grpId="0"/>
      <p:bldP spid="15" grpId="0"/>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Autofit/>
          </a:bodyPr>
          <a:lstStyle/>
          <a:p>
            <a:pPr algn="ctr"/>
            <a:r>
              <a:rPr lang="en-GB" sz="12000" b="1" dirty="0">
                <a:solidFill>
                  <a:srgbClr val="115076"/>
                </a:solidFill>
                <a:cs typeface="Calibri" panose="020F0502020204030204" pitchFamily="34" charset="0"/>
              </a:rPr>
              <a:t>n</a:t>
            </a:r>
            <a:endParaRPr lang="en-GB" sz="12000" b="1" dirty="0"/>
          </a:p>
        </p:txBody>
      </p:sp>
      <p:sp>
        <p:nvSpPr>
          <p:cNvPr id="4" name="Rounded Rectangle 3" descr="rectangle"/>
          <p:cNvSpPr/>
          <p:nvPr/>
        </p:nvSpPr>
        <p:spPr>
          <a:xfrm>
            <a:off x="4341312" y="1739996"/>
            <a:ext cx="3528803" cy="261935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4916439" y="3156644"/>
            <a:ext cx="240482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a:t>
            </a:r>
          </a:p>
        </p:txBody>
      </p:sp>
      <p:sp>
        <p:nvSpPr>
          <p:cNvPr id="11" name="TextBox 10"/>
          <p:cNvSpPr txBox="1"/>
          <p:nvPr/>
        </p:nvSpPr>
        <p:spPr>
          <a:xfrm>
            <a:off x="507026" y="182950"/>
            <a:ext cx="35068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oche</a:t>
            </a:r>
          </a:p>
        </p:txBody>
      </p:sp>
      <p:sp>
        <p:nvSpPr>
          <p:cNvPr id="10" name="TextBox 9"/>
          <p:cNvSpPr txBox="1"/>
          <p:nvPr/>
        </p:nvSpPr>
        <p:spPr>
          <a:xfrm>
            <a:off x="1083698" y="3603226"/>
            <a:ext cx="237374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ada</a:t>
            </a:r>
          </a:p>
        </p:txBody>
      </p:sp>
      <p:sp>
        <p:nvSpPr>
          <p:cNvPr id="7" name="TextBox 6"/>
          <p:cNvSpPr txBox="1"/>
          <p:nvPr/>
        </p:nvSpPr>
        <p:spPr>
          <a:xfrm>
            <a:off x="4909130" y="4562405"/>
            <a:ext cx="237374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te</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8" name="TextBox 7"/>
          <p:cNvSpPr txBox="1"/>
          <p:nvPr/>
        </p:nvSpPr>
        <p:spPr>
          <a:xfrm>
            <a:off x="8648865" y="160050"/>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301075" y="3664476"/>
            <a:ext cx="37841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osotros</a:t>
            </a:r>
          </a:p>
        </p:txBody>
      </p:sp>
    </p:spTree>
    <p:extLst>
      <p:ext uri="{BB962C8B-B14F-4D97-AF65-F5344CB8AC3E}">
        <p14:creationId xmlns:p14="http://schemas.microsoft.com/office/powerpoint/2010/main" val="251706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n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n_man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5" name="n_noch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n_pone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n_nad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n_tene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n_nosotr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p:bldP spid="11" grpId="0"/>
      <p:bldP spid="10"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1" dirty="0">
                <a:solidFill>
                  <a:srgbClr val="115076"/>
                </a:solidFill>
                <a:cs typeface="Calibri" panose="020F0502020204030204" pitchFamily="34" charset="0"/>
              </a:rPr>
              <a:t>n</a:t>
            </a:r>
            <a:endParaRPr lang="en-GB" sz="12000" b="1" dirty="0"/>
          </a:p>
        </p:txBody>
      </p:sp>
      <p:sp>
        <p:nvSpPr>
          <p:cNvPr id="4" name="Rounded Rectangle 3" descr="rectangle"/>
          <p:cNvSpPr/>
          <p:nvPr/>
        </p:nvSpPr>
        <p:spPr>
          <a:xfrm>
            <a:off x="4341312" y="1739996"/>
            <a:ext cx="3528803" cy="261935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4916439" y="3156644"/>
            <a:ext cx="240482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a:t>
            </a:r>
          </a:p>
        </p:txBody>
      </p:sp>
      <p:sp>
        <p:nvSpPr>
          <p:cNvPr id="11" name="TextBox 10"/>
          <p:cNvSpPr txBox="1"/>
          <p:nvPr/>
        </p:nvSpPr>
        <p:spPr>
          <a:xfrm>
            <a:off x="507026" y="182950"/>
            <a:ext cx="35068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oche</a:t>
            </a:r>
          </a:p>
        </p:txBody>
      </p:sp>
      <p:sp>
        <p:nvSpPr>
          <p:cNvPr id="10" name="TextBox 9"/>
          <p:cNvSpPr txBox="1"/>
          <p:nvPr/>
        </p:nvSpPr>
        <p:spPr>
          <a:xfrm>
            <a:off x="1083698" y="3603226"/>
            <a:ext cx="237374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ada</a:t>
            </a:r>
          </a:p>
        </p:txBody>
      </p:sp>
      <p:sp>
        <p:nvSpPr>
          <p:cNvPr id="7" name="TextBox 6"/>
          <p:cNvSpPr txBox="1"/>
          <p:nvPr/>
        </p:nvSpPr>
        <p:spPr>
          <a:xfrm>
            <a:off x="4909130" y="4562405"/>
            <a:ext cx="237374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te</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8" name="TextBox 7"/>
          <p:cNvSpPr txBox="1"/>
          <p:nvPr/>
        </p:nvSpPr>
        <p:spPr>
          <a:xfrm>
            <a:off x="8648865" y="160050"/>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301075" y="3664476"/>
            <a:ext cx="37841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osotros</a:t>
            </a:r>
          </a:p>
        </p:txBody>
      </p:sp>
    </p:spTree>
    <p:extLst>
      <p:ext uri="{BB962C8B-B14F-4D97-AF65-F5344CB8AC3E}">
        <p14:creationId xmlns:p14="http://schemas.microsoft.com/office/powerpoint/2010/main" val="95495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1" grpId="0"/>
      <p:bldP spid="10"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9" name="TextBox 18"/>
          <p:cNvSpPr txBox="1"/>
          <p:nvPr/>
        </p:nvSpPr>
        <p:spPr>
          <a:xfrm>
            <a:off x="4766053" y="1825179"/>
            <a:ext cx="2502764" cy="1015663"/>
          </a:xfrm>
          <a:prstGeom prst="rect">
            <a:avLst/>
          </a:prstGeom>
          <a:noFill/>
        </p:spPr>
        <p:txBody>
          <a:bodyPr wrap="square" rtlCol="0">
            <a:spAutoFit/>
          </a:bodyPr>
          <a:lstStyle/>
          <a:p>
            <a:r>
              <a:rPr lang="en-GB" sz="6000" dirty="0" err="1">
                <a:solidFill>
                  <a:schemeClr val="accent1">
                    <a:lumMod val="50000"/>
                  </a:schemeClr>
                </a:solidFill>
                <a:cs typeface="Calibri" panose="020F0502020204030204" pitchFamily="34" charset="0"/>
              </a:rPr>
              <a:t>te</a:t>
            </a:r>
            <a:r>
              <a:rPr lang="en-GB" sz="6000" dirty="0" err="1">
                <a:solidFill>
                  <a:srgbClr val="E25B00"/>
                </a:solidFill>
                <a:cs typeface="Calibri" panose="020F0502020204030204" pitchFamily="34" charset="0"/>
              </a:rPr>
              <a:t>n</a:t>
            </a:r>
            <a:r>
              <a:rPr lang="en-GB" sz="6000" dirty="0" err="1">
                <a:solidFill>
                  <a:schemeClr val="accent1">
                    <a:lumMod val="50000"/>
                  </a:schemeClr>
                </a:solidFill>
                <a:cs typeface="Calibri" panose="020F0502020204030204" pitchFamily="34" charset="0"/>
              </a:rPr>
              <a:t>er</a:t>
            </a:r>
            <a:r>
              <a:rPr lang="en-GB" sz="6000" dirty="0">
                <a:solidFill>
                  <a:schemeClr val="accent1">
                    <a:lumMod val="50000"/>
                  </a:schemeClr>
                </a:solidFill>
                <a:cs typeface="Calibri" panose="020F0502020204030204" pitchFamily="34" charset="0"/>
              </a:rPr>
              <a:t>  </a:t>
            </a:r>
          </a:p>
        </p:txBody>
      </p:sp>
      <p:sp>
        <p:nvSpPr>
          <p:cNvPr id="20" name="TextBox 19"/>
          <p:cNvSpPr txBox="1"/>
          <p:nvPr/>
        </p:nvSpPr>
        <p:spPr>
          <a:xfrm>
            <a:off x="42014" y="3639957"/>
            <a:ext cx="3128767" cy="1015663"/>
          </a:xfrm>
          <a:prstGeom prst="rect">
            <a:avLst/>
          </a:prstGeom>
          <a:noFill/>
        </p:spPr>
        <p:txBody>
          <a:bodyPr wrap="square" rtlCol="0">
            <a:spAutoFit/>
          </a:bodyPr>
          <a:lstStyle/>
          <a:p>
            <a:pPr algn="ctr"/>
            <a:r>
              <a:rPr lang="en-GB" sz="6000" dirty="0">
                <a:solidFill>
                  <a:srgbClr val="E25B00"/>
                </a:solidFill>
                <a:cs typeface="Calibri" panose="020F0502020204030204" pitchFamily="34" charset="0"/>
              </a:rPr>
              <a:t>n</a:t>
            </a:r>
            <a:r>
              <a:rPr lang="en-GB" sz="6000" dirty="0">
                <a:solidFill>
                  <a:schemeClr val="accent1">
                    <a:lumMod val="50000"/>
                  </a:schemeClr>
                </a:solidFill>
                <a:cs typeface="Calibri" panose="020F0502020204030204" pitchFamily="34" charset="0"/>
              </a:rPr>
              <a:t>ada</a:t>
            </a:r>
          </a:p>
        </p:txBody>
      </p:sp>
      <p:sp>
        <p:nvSpPr>
          <p:cNvPr id="21" name="TextBox 20"/>
          <p:cNvSpPr txBox="1"/>
          <p:nvPr/>
        </p:nvSpPr>
        <p:spPr>
          <a:xfrm flipH="1">
            <a:off x="5576855" y="2921168"/>
            <a:ext cx="2837949" cy="1015663"/>
          </a:xfrm>
          <a:prstGeom prst="rect">
            <a:avLst/>
          </a:prstGeom>
          <a:noFill/>
        </p:spPr>
        <p:txBody>
          <a:bodyPr wrap="square" rtlCol="0">
            <a:spAutoFit/>
          </a:bodyPr>
          <a:lstStyle/>
          <a:p>
            <a:r>
              <a:rPr lang="en-GB" sz="6000" dirty="0" err="1">
                <a:solidFill>
                  <a:schemeClr val="accent1">
                    <a:lumMod val="50000"/>
                  </a:schemeClr>
                </a:solidFill>
                <a:cs typeface="Calibri" panose="020F0502020204030204" pitchFamily="34" charset="0"/>
              </a:rPr>
              <a:t>ma</a:t>
            </a:r>
            <a:r>
              <a:rPr lang="en-GB" sz="6000" dirty="0" err="1">
                <a:solidFill>
                  <a:srgbClr val="E25B00"/>
                </a:solidFill>
                <a:cs typeface="Calibri" panose="020F0502020204030204" pitchFamily="34" charset="0"/>
              </a:rPr>
              <a:t>n</a:t>
            </a:r>
            <a:r>
              <a:rPr lang="en-GB" sz="6000" dirty="0" err="1">
                <a:solidFill>
                  <a:schemeClr val="accent1">
                    <a:lumMod val="50000"/>
                  </a:schemeClr>
                </a:solidFill>
                <a:cs typeface="Calibri" panose="020F0502020204030204" pitchFamily="34" charset="0"/>
              </a:rPr>
              <a:t>o</a:t>
            </a:r>
            <a:endParaRPr lang="en-GB" sz="6000" dirty="0">
              <a:solidFill>
                <a:schemeClr val="accent1">
                  <a:lumMod val="50000"/>
                </a:schemeClr>
              </a:solidFill>
              <a:cs typeface="Calibri" panose="020F0502020204030204" pitchFamily="34" charset="0"/>
            </a:endParaRPr>
          </a:p>
        </p:txBody>
      </p:sp>
      <p:sp>
        <p:nvSpPr>
          <p:cNvPr id="22" name="TextBox 21"/>
          <p:cNvSpPr txBox="1"/>
          <p:nvPr/>
        </p:nvSpPr>
        <p:spPr>
          <a:xfrm>
            <a:off x="246487" y="1245166"/>
            <a:ext cx="3982338" cy="1015663"/>
          </a:xfrm>
          <a:prstGeom prst="rect">
            <a:avLst/>
          </a:prstGeom>
          <a:noFill/>
        </p:spPr>
        <p:txBody>
          <a:bodyPr wrap="square" rtlCol="0">
            <a:spAutoFit/>
          </a:bodyPr>
          <a:lstStyle/>
          <a:p>
            <a:r>
              <a:rPr lang="en-GB" sz="6000" dirty="0" err="1">
                <a:solidFill>
                  <a:srgbClr val="E25B00"/>
                </a:solidFill>
                <a:cs typeface="Calibri" panose="020F0502020204030204" pitchFamily="34" charset="0"/>
              </a:rPr>
              <a:t>n</a:t>
            </a:r>
            <a:r>
              <a:rPr lang="en-GB" sz="6000" dirty="0" err="1">
                <a:solidFill>
                  <a:schemeClr val="accent1">
                    <a:lumMod val="50000"/>
                  </a:schemeClr>
                </a:solidFill>
                <a:cs typeface="Calibri" panose="020F0502020204030204" pitchFamily="34" charset="0"/>
              </a:rPr>
              <a:t>oche</a:t>
            </a:r>
            <a:endParaRPr lang="en-GB" sz="6000" dirty="0">
              <a:solidFill>
                <a:schemeClr val="accent1">
                  <a:lumMod val="50000"/>
                </a:schemeClr>
              </a:solidFill>
              <a:cs typeface="Calibri" panose="020F0502020204030204" pitchFamily="34" charset="0"/>
            </a:endParaRPr>
          </a:p>
        </p:txBody>
      </p:sp>
      <p:sp>
        <p:nvSpPr>
          <p:cNvPr id="23" name="TextBox 22"/>
          <p:cNvSpPr txBox="1"/>
          <p:nvPr/>
        </p:nvSpPr>
        <p:spPr>
          <a:xfrm>
            <a:off x="4116059" y="5218402"/>
            <a:ext cx="3552200" cy="1015663"/>
          </a:xfrm>
          <a:prstGeom prst="rect">
            <a:avLst/>
          </a:prstGeom>
          <a:noFill/>
        </p:spPr>
        <p:txBody>
          <a:bodyPr wrap="square" rtlCol="0">
            <a:spAutoFit/>
          </a:bodyPr>
          <a:lstStyle/>
          <a:p>
            <a:r>
              <a:rPr lang="en-GB" sz="6000" dirty="0" err="1">
                <a:solidFill>
                  <a:srgbClr val="E25B00"/>
                </a:solidFill>
                <a:cs typeface="Calibri" panose="020F0502020204030204" pitchFamily="34" charset="0"/>
              </a:rPr>
              <a:t>n</a:t>
            </a:r>
            <a:r>
              <a:rPr lang="en-GB" sz="6000" dirty="0" err="1">
                <a:solidFill>
                  <a:schemeClr val="accent1">
                    <a:lumMod val="50000"/>
                  </a:schemeClr>
                </a:solidFill>
                <a:cs typeface="Calibri" panose="020F0502020204030204" pitchFamily="34" charset="0"/>
              </a:rPr>
              <a:t>osotros</a:t>
            </a:r>
            <a:endParaRPr lang="en-GB" sz="6000" dirty="0">
              <a:solidFill>
                <a:schemeClr val="accent1">
                  <a:lumMod val="50000"/>
                </a:schemeClr>
              </a:solidFill>
              <a:cs typeface="Calibri" panose="020F0502020204030204" pitchFamily="34" charset="0"/>
            </a:endParaRPr>
          </a:p>
        </p:txBody>
      </p:sp>
      <p:sp>
        <p:nvSpPr>
          <p:cNvPr id="24" name="TextBox 23">
            <a:extLst>
              <a:ext uri="{FF2B5EF4-FFF2-40B4-BE49-F238E27FC236}">
                <a16:creationId xmlns:a16="http://schemas.microsoft.com/office/drawing/2014/main" id="{85205B04-F380-194C-90FE-107CB42742FF}"/>
              </a:ext>
            </a:extLst>
          </p:cNvPr>
          <p:cNvSpPr txBox="1"/>
          <p:nvPr/>
        </p:nvSpPr>
        <p:spPr>
          <a:xfrm>
            <a:off x="3824305" y="829959"/>
            <a:ext cx="2669143" cy="1015663"/>
          </a:xfrm>
          <a:prstGeom prst="rect">
            <a:avLst/>
          </a:prstGeom>
          <a:noFill/>
        </p:spPr>
        <p:txBody>
          <a:bodyPr wrap="square" rtlCol="0">
            <a:spAutoFit/>
          </a:bodyPr>
          <a:lstStyle/>
          <a:p>
            <a:r>
              <a:rPr lang="en-GB" sz="6000" dirty="0" err="1">
                <a:solidFill>
                  <a:schemeClr val="accent1">
                    <a:lumMod val="50000"/>
                  </a:schemeClr>
                </a:solidFill>
                <a:cs typeface="Calibri" panose="020F0502020204030204" pitchFamily="34" charset="0"/>
              </a:rPr>
              <a:t>po</a:t>
            </a:r>
            <a:r>
              <a:rPr lang="en-GB" sz="6000" dirty="0" err="1">
                <a:solidFill>
                  <a:srgbClr val="E25B00"/>
                </a:solidFill>
                <a:cs typeface="Calibri" panose="020F0502020204030204" pitchFamily="34" charset="0"/>
              </a:rPr>
              <a:t>n</a:t>
            </a:r>
            <a:r>
              <a:rPr lang="en-GB" sz="6000" dirty="0" err="1">
                <a:solidFill>
                  <a:schemeClr val="accent1">
                    <a:lumMod val="50000"/>
                  </a:schemeClr>
                </a:solidFill>
                <a:cs typeface="Calibri" panose="020F0502020204030204" pitchFamily="34" charset="0"/>
              </a:rPr>
              <a:t>er</a:t>
            </a:r>
            <a:endParaRPr lang="en-GB" sz="6000" dirty="0">
              <a:solidFill>
                <a:schemeClr val="accent1">
                  <a:lumMod val="50000"/>
                </a:schemeClr>
              </a:solidFill>
              <a:cs typeface="Calibri" panose="020F0502020204030204" pitchFamily="34" charset="0"/>
            </a:endParaRPr>
          </a:p>
        </p:txBody>
      </p:sp>
      <p:sp>
        <p:nvSpPr>
          <p:cNvPr id="25" name="TextBox 24">
            <a:extLst>
              <a:ext uri="{FF2B5EF4-FFF2-40B4-BE49-F238E27FC236}">
                <a16:creationId xmlns:a16="http://schemas.microsoft.com/office/drawing/2014/main" id="{249257B0-140B-F949-9EFE-17BB96748A7E}"/>
              </a:ext>
            </a:extLst>
          </p:cNvPr>
          <p:cNvSpPr txBox="1"/>
          <p:nvPr/>
        </p:nvSpPr>
        <p:spPr>
          <a:xfrm>
            <a:off x="1104464" y="2497496"/>
            <a:ext cx="4591264" cy="1015663"/>
          </a:xfrm>
          <a:prstGeom prst="rect">
            <a:avLst/>
          </a:prstGeom>
          <a:noFill/>
        </p:spPr>
        <p:txBody>
          <a:bodyPr wrap="square" rtlCol="0">
            <a:spAutoFit/>
          </a:bodyPr>
          <a:lstStyle/>
          <a:p>
            <a:r>
              <a:rPr lang="en-GB" sz="6000" dirty="0" err="1">
                <a:solidFill>
                  <a:schemeClr val="accent1">
                    <a:lumMod val="50000"/>
                  </a:schemeClr>
                </a:solidFill>
                <a:cs typeface="Calibri" panose="020F0502020204030204" pitchFamily="34" charset="0"/>
              </a:rPr>
              <a:t>ma</a:t>
            </a:r>
            <a:r>
              <a:rPr lang="en-GB" sz="6000" dirty="0" err="1">
                <a:solidFill>
                  <a:srgbClr val="E25B00"/>
                </a:solidFill>
                <a:cs typeface="Calibri" panose="020F0502020204030204" pitchFamily="34" charset="0"/>
              </a:rPr>
              <a:t>ñ</a:t>
            </a:r>
            <a:r>
              <a:rPr lang="en-GB" sz="6000" dirty="0" err="1">
                <a:solidFill>
                  <a:schemeClr val="accent1">
                    <a:lumMod val="50000"/>
                  </a:schemeClr>
                </a:solidFill>
                <a:cs typeface="Calibri" panose="020F0502020204030204" pitchFamily="34" charset="0"/>
              </a:rPr>
              <a:t>a</a:t>
            </a:r>
            <a:r>
              <a:rPr lang="en-GB" sz="6000" dirty="0" err="1">
                <a:solidFill>
                  <a:srgbClr val="E25B00"/>
                </a:solidFill>
                <a:cs typeface="Calibri" panose="020F0502020204030204" pitchFamily="34" charset="0"/>
              </a:rPr>
              <a:t>n</a:t>
            </a:r>
            <a:r>
              <a:rPr lang="en-GB" sz="6000" dirty="0" err="1">
                <a:solidFill>
                  <a:schemeClr val="accent1">
                    <a:lumMod val="50000"/>
                  </a:schemeClr>
                </a:solidFill>
                <a:cs typeface="Calibri" panose="020F0502020204030204" pitchFamily="34" charset="0"/>
              </a:rPr>
              <a:t>a</a:t>
            </a:r>
            <a:endParaRPr lang="en-GB" sz="6000" dirty="0">
              <a:solidFill>
                <a:schemeClr val="accent1">
                  <a:lumMod val="50000"/>
                </a:schemeClr>
              </a:solidFill>
              <a:cs typeface="Calibri" panose="020F0502020204030204" pitchFamily="34" charset="0"/>
            </a:endParaRPr>
          </a:p>
        </p:txBody>
      </p:sp>
      <p:sp>
        <p:nvSpPr>
          <p:cNvPr id="26" name="TextBox 25">
            <a:extLst>
              <a:ext uri="{FF2B5EF4-FFF2-40B4-BE49-F238E27FC236}">
                <a16:creationId xmlns:a16="http://schemas.microsoft.com/office/drawing/2014/main" id="{89D17617-AB4D-F041-B71C-79A68A8C4A50}"/>
              </a:ext>
            </a:extLst>
          </p:cNvPr>
          <p:cNvSpPr txBox="1"/>
          <p:nvPr/>
        </p:nvSpPr>
        <p:spPr>
          <a:xfrm>
            <a:off x="7743274" y="1938186"/>
            <a:ext cx="1860927" cy="1015663"/>
          </a:xfrm>
          <a:prstGeom prst="rect">
            <a:avLst/>
          </a:prstGeom>
          <a:noFill/>
        </p:spPr>
        <p:txBody>
          <a:bodyPr wrap="square" rtlCol="0">
            <a:spAutoFit/>
          </a:bodyPr>
          <a:lstStyle/>
          <a:p>
            <a:r>
              <a:rPr lang="en-GB" sz="6000" dirty="0">
                <a:solidFill>
                  <a:srgbClr val="E25B00"/>
                </a:solidFill>
                <a:cs typeface="Calibri" panose="020F0502020204030204" pitchFamily="34" charset="0"/>
              </a:rPr>
              <a:t>n</a:t>
            </a:r>
            <a:r>
              <a:rPr lang="en-GB" sz="6000" dirty="0">
                <a:solidFill>
                  <a:schemeClr val="accent1">
                    <a:lumMod val="50000"/>
                  </a:schemeClr>
                </a:solidFill>
                <a:cs typeface="Calibri" panose="020F0502020204030204" pitchFamily="34" charset="0"/>
              </a:rPr>
              <a:t>i</a:t>
            </a:r>
            <a:r>
              <a:rPr lang="en-GB" sz="6000" dirty="0">
                <a:solidFill>
                  <a:srgbClr val="E25B00"/>
                </a:solidFill>
                <a:cs typeface="Calibri" panose="020F0502020204030204" pitchFamily="34" charset="0"/>
              </a:rPr>
              <a:t>ñ</a:t>
            </a:r>
            <a:r>
              <a:rPr lang="en-GB" sz="6000" dirty="0">
                <a:solidFill>
                  <a:schemeClr val="accent1">
                    <a:lumMod val="50000"/>
                  </a:schemeClr>
                </a:solidFill>
                <a:cs typeface="Calibri" panose="020F0502020204030204" pitchFamily="34" charset="0"/>
              </a:rPr>
              <a:t>a</a:t>
            </a:r>
          </a:p>
        </p:txBody>
      </p:sp>
      <p:sp>
        <p:nvSpPr>
          <p:cNvPr id="27" name="TextBox 26">
            <a:extLst>
              <a:ext uri="{FF2B5EF4-FFF2-40B4-BE49-F238E27FC236}">
                <a16:creationId xmlns:a16="http://schemas.microsoft.com/office/drawing/2014/main" id="{BEF100B7-685B-B044-BAFF-EC4CC12BCED4}"/>
              </a:ext>
            </a:extLst>
          </p:cNvPr>
          <p:cNvSpPr txBox="1"/>
          <p:nvPr/>
        </p:nvSpPr>
        <p:spPr>
          <a:xfrm>
            <a:off x="6755975" y="577733"/>
            <a:ext cx="3195120" cy="1015663"/>
          </a:xfrm>
          <a:prstGeom prst="rect">
            <a:avLst/>
          </a:prstGeom>
          <a:noFill/>
        </p:spPr>
        <p:txBody>
          <a:bodyPr wrap="square" rtlCol="0">
            <a:spAutoFit/>
          </a:bodyPr>
          <a:lstStyle/>
          <a:p>
            <a:r>
              <a:rPr lang="en-GB" sz="6000" dirty="0">
                <a:solidFill>
                  <a:schemeClr val="accent1">
                    <a:lumMod val="50000"/>
                  </a:schemeClr>
                </a:solidFill>
                <a:cs typeface="Calibri" panose="020F0502020204030204" pitchFamily="34" charset="0"/>
              </a:rPr>
              <a:t>espa</a:t>
            </a:r>
            <a:r>
              <a:rPr lang="en-GB" sz="6000" dirty="0">
                <a:solidFill>
                  <a:srgbClr val="E25B00"/>
                </a:solidFill>
                <a:cs typeface="Calibri" panose="020F0502020204030204" pitchFamily="34" charset="0"/>
              </a:rPr>
              <a:t>ñ</a:t>
            </a:r>
            <a:r>
              <a:rPr lang="en-GB" sz="6000" dirty="0">
                <a:solidFill>
                  <a:schemeClr val="accent1">
                    <a:lumMod val="50000"/>
                  </a:schemeClr>
                </a:solidFill>
                <a:cs typeface="Calibri" panose="020F0502020204030204" pitchFamily="34" charset="0"/>
              </a:rPr>
              <a:t>ol</a:t>
            </a:r>
          </a:p>
        </p:txBody>
      </p:sp>
      <p:sp>
        <p:nvSpPr>
          <p:cNvPr id="28" name="TextBox 27">
            <a:extLst>
              <a:ext uri="{FF2B5EF4-FFF2-40B4-BE49-F238E27FC236}">
                <a16:creationId xmlns:a16="http://schemas.microsoft.com/office/drawing/2014/main" id="{F7B91A8A-7DFD-CA4D-9F97-6048D1B76AC1}"/>
              </a:ext>
            </a:extLst>
          </p:cNvPr>
          <p:cNvSpPr txBox="1"/>
          <p:nvPr/>
        </p:nvSpPr>
        <p:spPr>
          <a:xfrm>
            <a:off x="5576855" y="4147788"/>
            <a:ext cx="4591264" cy="1015663"/>
          </a:xfrm>
          <a:prstGeom prst="rect">
            <a:avLst/>
          </a:prstGeom>
          <a:noFill/>
        </p:spPr>
        <p:txBody>
          <a:bodyPr wrap="square" rtlCol="0">
            <a:spAutoFit/>
          </a:bodyPr>
          <a:lstStyle/>
          <a:p>
            <a:r>
              <a:rPr lang="en-GB" sz="6000" dirty="0" err="1">
                <a:solidFill>
                  <a:schemeClr val="accent1">
                    <a:lumMod val="50000"/>
                  </a:schemeClr>
                </a:solidFill>
                <a:cs typeface="Calibri" panose="020F0502020204030204" pitchFamily="34" charset="0"/>
              </a:rPr>
              <a:t>mo</a:t>
            </a:r>
            <a:r>
              <a:rPr lang="en-GB" sz="6000" dirty="0" err="1">
                <a:solidFill>
                  <a:srgbClr val="E25B00"/>
                </a:solidFill>
                <a:cs typeface="Calibri" panose="020F0502020204030204" pitchFamily="34" charset="0"/>
              </a:rPr>
              <a:t>n</a:t>
            </a:r>
            <a:r>
              <a:rPr lang="en-GB" sz="6000" dirty="0" err="1">
                <a:solidFill>
                  <a:schemeClr val="accent1">
                    <a:lumMod val="50000"/>
                  </a:schemeClr>
                </a:solidFill>
                <a:cs typeface="Calibri" panose="020F0502020204030204" pitchFamily="34" charset="0"/>
              </a:rPr>
              <a:t>ta</a:t>
            </a:r>
            <a:r>
              <a:rPr lang="en-GB" sz="6000" dirty="0" err="1">
                <a:solidFill>
                  <a:srgbClr val="E25B00"/>
                </a:solidFill>
                <a:cs typeface="Calibri" panose="020F0502020204030204" pitchFamily="34" charset="0"/>
              </a:rPr>
              <a:t>ñ</a:t>
            </a:r>
            <a:r>
              <a:rPr lang="en-GB" sz="6000" dirty="0" err="1">
                <a:solidFill>
                  <a:schemeClr val="accent1">
                    <a:lumMod val="50000"/>
                  </a:schemeClr>
                </a:solidFill>
                <a:cs typeface="Calibri" panose="020F0502020204030204" pitchFamily="34" charset="0"/>
              </a:rPr>
              <a:t>a</a:t>
            </a:r>
            <a:endParaRPr lang="en-GB" sz="6000" dirty="0">
              <a:solidFill>
                <a:schemeClr val="accent1">
                  <a:lumMod val="50000"/>
                </a:schemeClr>
              </a:solidFill>
              <a:cs typeface="Calibri" panose="020F0502020204030204" pitchFamily="34" charset="0"/>
            </a:endParaRPr>
          </a:p>
        </p:txBody>
      </p:sp>
      <p:sp>
        <p:nvSpPr>
          <p:cNvPr id="29" name="TextBox 28">
            <a:extLst>
              <a:ext uri="{FF2B5EF4-FFF2-40B4-BE49-F238E27FC236}">
                <a16:creationId xmlns:a16="http://schemas.microsoft.com/office/drawing/2014/main" id="{8ACC9BAC-96E2-DC4A-9484-CE6F0615C830}"/>
              </a:ext>
            </a:extLst>
          </p:cNvPr>
          <p:cNvSpPr txBox="1"/>
          <p:nvPr/>
        </p:nvSpPr>
        <p:spPr>
          <a:xfrm>
            <a:off x="3616052" y="3609365"/>
            <a:ext cx="1845058" cy="1015663"/>
          </a:xfrm>
          <a:prstGeom prst="rect">
            <a:avLst/>
          </a:prstGeom>
          <a:noFill/>
        </p:spPr>
        <p:txBody>
          <a:bodyPr wrap="square" rtlCol="0">
            <a:spAutoFit/>
          </a:bodyPr>
          <a:lstStyle/>
          <a:p>
            <a:r>
              <a:rPr lang="en-GB" sz="6000" dirty="0" err="1">
                <a:solidFill>
                  <a:schemeClr val="accent1">
                    <a:lumMod val="50000"/>
                  </a:schemeClr>
                </a:solidFill>
                <a:cs typeface="Calibri" panose="020F0502020204030204" pitchFamily="34" charset="0"/>
              </a:rPr>
              <a:t>a</a:t>
            </a:r>
            <a:r>
              <a:rPr lang="en-GB" sz="6000" dirty="0" err="1">
                <a:solidFill>
                  <a:srgbClr val="E25B00"/>
                </a:solidFill>
                <a:cs typeface="Calibri" panose="020F0502020204030204" pitchFamily="34" charset="0"/>
              </a:rPr>
              <a:t>ñ</a:t>
            </a:r>
            <a:r>
              <a:rPr lang="en-GB" sz="6000" dirty="0" err="1">
                <a:solidFill>
                  <a:schemeClr val="accent1">
                    <a:lumMod val="50000"/>
                  </a:schemeClr>
                </a:solidFill>
                <a:cs typeface="Calibri" panose="020F0502020204030204" pitchFamily="34" charset="0"/>
              </a:rPr>
              <a:t>o</a:t>
            </a:r>
            <a:endParaRPr lang="en-GB" sz="6000" dirty="0">
              <a:solidFill>
                <a:schemeClr val="accent1">
                  <a:lumMod val="50000"/>
                </a:schemeClr>
              </a:solidFill>
              <a:cs typeface="Calibri" panose="020F0502020204030204" pitchFamily="34" charset="0"/>
            </a:endParaRPr>
          </a:p>
        </p:txBody>
      </p:sp>
      <p:sp>
        <p:nvSpPr>
          <p:cNvPr id="30" name="TextBox 29">
            <a:extLst>
              <a:ext uri="{FF2B5EF4-FFF2-40B4-BE49-F238E27FC236}">
                <a16:creationId xmlns:a16="http://schemas.microsoft.com/office/drawing/2014/main" id="{6652DD7D-F276-4A4A-88A3-C4D948B41D95}"/>
              </a:ext>
            </a:extLst>
          </p:cNvPr>
          <p:cNvSpPr txBox="1"/>
          <p:nvPr/>
        </p:nvSpPr>
        <p:spPr>
          <a:xfrm>
            <a:off x="685196" y="4861695"/>
            <a:ext cx="3390087" cy="1015663"/>
          </a:xfrm>
          <a:prstGeom prst="rect">
            <a:avLst/>
          </a:prstGeom>
          <a:noFill/>
        </p:spPr>
        <p:txBody>
          <a:bodyPr wrap="square" rtlCol="0">
            <a:spAutoFit/>
          </a:bodyPr>
          <a:lstStyle/>
          <a:p>
            <a:r>
              <a:rPr lang="en-GB" sz="6000" dirty="0" err="1">
                <a:solidFill>
                  <a:schemeClr val="accent1">
                    <a:lumMod val="50000"/>
                  </a:schemeClr>
                </a:solidFill>
                <a:cs typeface="Calibri" panose="020F0502020204030204" pitchFamily="34" charset="0"/>
              </a:rPr>
              <a:t>se</a:t>
            </a:r>
            <a:r>
              <a:rPr lang="en-GB" sz="6000" dirty="0" err="1">
                <a:solidFill>
                  <a:srgbClr val="E25B00"/>
                </a:solidFill>
                <a:cs typeface="Calibri" panose="020F0502020204030204" pitchFamily="34" charset="0"/>
              </a:rPr>
              <a:t>ñ</a:t>
            </a:r>
            <a:r>
              <a:rPr lang="en-GB" sz="6000" dirty="0" err="1">
                <a:solidFill>
                  <a:schemeClr val="accent1">
                    <a:lumMod val="50000"/>
                  </a:schemeClr>
                </a:solidFill>
                <a:cs typeface="Calibri" panose="020F0502020204030204" pitchFamily="34" charset="0"/>
              </a:rPr>
              <a:t>ora</a:t>
            </a:r>
            <a:endParaRPr lang="en-GB" sz="6000" dirty="0">
              <a:solidFill>
                <a:schemeClr val="accent1">
                  <a:lumMod val="50000"/>
                </a:schemeClr>
              </a:solidFill>
              <a:cs typeface="Calibri" panose="020F0502020204030204" pitchFamily="34" charset="0"/>
            </a:endParaRPr>
          </a:p>
        </p:txBody>
      </p:sp>
      <p:pic>
        <p:nvPicPr>
          <p:cNvPr id="43" name="Picture 17">
            <a:extLst>
              <a:ext uri="{FF2B5EF4-FFF2-40B4-BE49-F238E27FC236}">
                <a16:creationId xmlns:a16="http://schemas.microsoft.com/office/drawing/2014/main" id="{7B10DA09-40B8-9546-A059-D1E2A6307A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0513" y="407786"/>
            <a:ext cx="551646" cy="535097"/>
          </a:xfrm>
          <a:prstGeom prst="rect">
            <a:avLst/>
          </a:prstGeom>
        </p:spPr>
      </p:pic>
      <p:sp>
        <p:nvSpPr>
          <p:cNvPr id="44" name="Título 43">
            <a:extLst>
              <a:ext uri="{FF2B5EF4-FFF2-40B4-BE49-F238E27FC236}">
                <a16:creationId xmlns:a16="http://schemas.microsoft.com/office/drawing/2014/main" id="{0D150C10-F0E2-614B-AA15-C93DE4AC8A23}"/>
              </a:ext>
            </a:extLst>
          </p:cNvPr>
          <p:cNvSpPr>
            <a:spLocks noGrp="1"/>
          </p:cNvSpPr>
          <p:nvPr>
            <p:ph type="title"/>
          </p:nvPr>
        </p:nvSpPr>
        <p:spPr>
          <a:xfrm>
            <a:off x="0" y="9703"/>
            <a:ext cx="3392505" cy="1325563"/>
          </a:xfrm>
        </p:spPr>
        <p:txBody>
          <a:bodyPr>
            <a:normAutofit/>
          </a:bodyPr>
          <a:lstStyle/>
          <a:p>
            <a:r>
              <a:rPr lang="en-GB" sz="4000" b="1" dirty="0" err="1">
                <a:solidFill>
                  <a:schemeClr val="bg1"/>
                </a:solidFill>
              </a:rPr>
              <a:t>İUn</a:t>
            </a:r>
            <a:r>
              <a:rPr lang="en-GB" sz="4000" b="1" dirty="0">
                <a:solidFill>
                  <a:schemeClr val="bg1"/>
                </a:solidFill>
              </a:rPr>
              <a:t> </a:t>
            </a:r>
            <a:r>
              <a:rPr lang="en-GB" sz="4000" b="1" dirty="0" err="1">
                <a:solidFill>
                  <a:schemeClr val="bg1"/>
                </a:solidFill>
              </a:rPr>
              <a:t>minuto</a:t>
            </a:r>
            <a:r>
              <a:rPr lang="en-GB" sz="4000" b="1" dirty="0">
                <a:solidFill>
                  <a:schemeClr val="bg1"/>
                </a:solidFill>
              </a:rPr>
              <a:t>!</a:t>
            </a:r>
            <a:endParaRPr lang="x-none" sz="4000" dirty="0"/>
          </a:p>
        </p:txBody>
      </p:sp>
      <p:sp>
        <p:nvSpPr>
          <p:cNvPr id="54"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073000" y="115256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55"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8765" y="1152564"/>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6" name="Rectangle 55"/>
          <p:cNvSpPr/>
          <p:nvPr/>
        </p:nvSpPr>
        <p:spPr>
          <a:xfrm>
            <a:off x="10753114" y="1134000"/>
            <a:ext cx="244800" cy="417600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57"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0997852" y="98328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58"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0973164" y="511686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59" name="Rectangle 58" descr="box to hide timer as it goes off the page">
            <a:extLst>
              <a:ext uri="{FF2B5EF4-FFF2-40B4-BE49-F238E27FC236}">
                <a16:creationId xmlns:a16="http://schemas.microsoft.com/office/drawing/2014/main" id="{80BB973F-93FA-4A26-B850-9E1862347B2F}"/>
              </a:ext>
            </a:extLst>
          </p:cNvPr>
          <p:cNvSpPr/>
          <p:nvPr/>
        </p:nvSpPr>
        <p:spPr>
          <a:xfrm>
            <a:off x="9919406" y="533981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0" name="Rectangle 59"/>
          <p:cNvSpPr/>
          <p:nvPr/>
        </p:nvSpPr>
        <p:spPr>
          <a:xfrm>
            <a:off x="9943188" y="5313561"/>
            <a:ext cx="720000" cy="18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1" name="Straight Connector 60"/>
          <p:cNvCxnSpPr/>
          <p:nvPr/>
        </p:nvCxnSpPr>
        <p:spPr>
          <a:xfrm>
            <a:off x="10064716" y="5308823"/>
            <a:ext cx="514800" cy="0"/>
          </a:xfrm>
          <a:prstGeom prst="line">
            <a:avLst/>
          </a:prstGeom>
          <a:ln w="19050">
            <a:solidFill>
              <a:srgbClr val="02456F"/>
            </a:solidFill>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10774263" y="1156898"/>
            <a:ext cx="293759" cy="412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793446" y="5516851"/>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sp>
        <p:nvSpPr>
          <p:cNvPr id="64"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Segundos</a:t>
            </a:r>
            <a:endParaRPr lang="en-GB" b="1" dirty="0">
              <a:solidFill>
                <a:srgbClr val="5B9BD5">
                  <a:lumMod val="50000"/>
                </a:srgbClr>
              </a:solidFill>
              <a:latin typeface="Century Gothic" panose="020B0502020202020204" pitchFamily="34" charset="0"/>
            </a:endParaRPr>
          </a:p>
        </p:txBody>
      </p:sp>
      <p:sp>
        <p:nvSpPr>
          <p:cNvPr id="66"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54618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3"/>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55"/>
                                        </p:tgtEl>
                                      </p:cBhvr>
                                    </p:animEffect>
                                    <p:set>
                                      <p:cBhvr>
                                        <p:cTn id="7" dur="1" fill="hold">
                                          <p:stCondLst>
                                            <p:cond delay="58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¿Qué significan las palabras?</a:t>
            </a:r>
          </a:p>
        </p:txBody>
      </p:sp>
      <p:sp>
        <p:nvSpPr>
          <p:cNvPr id="12" name="TextBox 11"/>
          <p:cNvSpPr txBox="1"/>
          <p:nvPr/>
        </p:nvSpPr>
        <p:spPr>
          <a:xfrm>
            <a:off x="414908" y="4701445"/>
            <a:ext cx="1815883" cy="52322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n</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i</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ñ</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a:t>
            </a:r>
          </a:p>
        </p:txBody>
      </p:sp>
      <p:sp>
        <p:nvSpPr>
          <p:cNvPr id="13" name="TextBox 12"/>
          <p:cNvSpPr txBox="1"/>
          <p:nvPr/>
        </p:nvSpPr>
        <p:spPr>
          <a:xfrm>
            <a:off x="414908" y="2740532"/>
            <a:ext cx="1815885" cy="52322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espa</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ñ</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ol</a:t>
            </a:r>
          </a:p>
        </p:txBody>
      </p:sp>
      <p:sp>
        <p:nvSpPr>
          <p:cNvPr id="14" name="TextBox 13"/>
          <p:cNvSpPr txBox="1"/>
          <p:nvPr/>
        </p:nvSpPr>
        <p:spPr>
          <a:xfrm>
            <a:off x="418128" y="3376355"/>
            <a:ext cx="1784128" cy="52322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ma</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ñ</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n</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a:t>
            </a:r>
          </a:p>
        </p:txBody>
      </p:sp>
      <p:sp>
        <p:nvSpPr>
          <p:cNvPr id="15" name="TextBox 14"/>
          <p:cNvSpPr txBox="1"/>
          <p:nvPr/>
        </p:nvSpPr>
        <p:spPr>
          <a:xfrm>
            <a:off x="414909" y="4037369"/>
            <a:ext cx="1815884" cy="52322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te</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n</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er</a:t>
            </a:r>
          </a:p>
        </p:txBody>
      </p:sp>
      <p:sp>
        <p:nvSpPr>
          <p:cNvPr id="16" name="TextBox 15"/>
          <p:cNvSpPr txBox="1"/>
          <p:nvPr/>
        </p:nvSpPr>
        <p:spPr>
          <a:xfrm>
            <a:off x="421347" y="1515556"/>
            <a:ext cx="1780908" cy="52322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n</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oche</a:t>
            </a:r>
          </a:p>
        </p:txBody>
      </p:sp>
      <p:sp>
        <p:nvSpPr>
          <p:cNvPr id="17" name="TextBox 16"/>
          <p:cNvSpPr txBox="1"/>
          <p:nvPr/>
        </p:nvSpPr>
        <p:spPr>
          <a:xfrm>
            <a:off x="414908" y="2132281"/>
            <a:ext cx="1787347" cy="52322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po</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n</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er</a:t>
            </a:r>
          </a:p>
        </p:txBody>
      </p:sp>
      <p:sp>
        <p:nvSpPr>
          <p:cNvPr id="18" name="TextBox 17"/>
          <p:cNvSpPr txBox="1"/>
          <p:nvPr/>
        </p:nvSpPr>
        <p:spPr>
          <a:xfrm>
            <a:off x="6093283" y="3440104"/>
            <a:ext cx="1848100" cy="52322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n</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osotros</a:t>
            </a:r>
          </a:p>
        </p:txBody>
      </p:sp>
      <p:sp>
        <p:nvSpPr>
          <p:cNvPr id="19" name="TextBox 18"/>
          <p:cNvSpPr txBox="1"/>
          <p:nvPr/>
        </p:nvSpPr>
        <p:spPr>
          <a:xfrm>
            <a:off x="414908" y="5361995"/>
            <a:ext cx="1815886" cy="52322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n</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ada</a:t>
            </a:r>
          </a:p>
        </p:txBody>
      </p:sp>
      <p:sp>
        <p:nvSpPr>
          <p:cNvPr id="20" name="TextBox 19"/>
          <p:cNvSpPr txBox="1"/>
          <p:nvPr/>
        </p:nvSpPr>
        <p:spPr>
          <a:xfrm>
            <a:off x="6093283" y="2128583"/>
            <a:ext cx="1806870" cy="52322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se</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ñ</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ora</a:t>
            </a:r>
          </a:p>
        </p:txBody>
      </p:sp>
      <p:sp>
        <p:nvSpPr>
          <p:cNvPr id="21" name="TextBox 20"/>
          <p:cNvSpPr txBox="1"/>
          <p:nvPr/>
        </p:nvSpPr>
        <p:spPr>
          <a:xfrm>
            <a:off x="6093283" y="4084329"/>
            <a:ext cx="1848100" cy="52322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ma</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n</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a:t>
            </a:r>
          </a:p>
        </p:txBody>
      </p:sp>
      <p:sp>
        <p:nvSpPr>
          <p:cNvPr id="22" name="TextBox 21"/>
          <p:cNvSpPr txBox="1"/>
          <p:nvPr/>
        </p:nvSpPr>
        <p:spPr>
          <a:xfrm>
            <a:off x="6093283" y="4719488"/>
            <a:ext cx="1815886" cy="52322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ñ</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o</a:t>
            </a:r>
          </a:p>
        </p:txBody>
      </p:sp>
      <p:sp>
        <p:nvSpPr>
          <p:cNvPr id="23" name="TextBox 22"/>
          <p:cNvSpPr txBox="1"/>
          <p:nvPr/>
        </p:nvSpPr>
        <p:spPr>
          <a:xfrm>
            <a:off x="6093283" y="2772808"/>
            <a:ext cx="1848100" cy="523220"/>
          </a:xfrm>
          <a:prstGeom prst="rect">
            <a:avLst/>
          </a:prstGeom>
          <a:no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mo</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n</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ta</a:t>
            </a:r>
            <a:r>
              <a:rPr kumimoji="0" lang="es-CO" sz="2800" b="0" i="0" u="none" strike="noStrike" kern="1200" cap="none" spc="0" normalizeH="0" baseline="0" noProof="0" dirty="0">
                <a:ln>
                  <a:noFill/>
                </a:ln>
                <a:solidFill>
                  <a:srgbClr val="E25B00"/>
                </a:solidFill>
                <a:effectLst/>
                <a:uLnTx/>
                <a:uFillTx/>
                <a:latin typeface="Century Gothic" panose="020B0502020202020204" pitchFamily="34" charset="0"/>
                <a:ea typeface="+mn-ea"/>
                <a:cs typeface="Calibri" panose="020F0502020204030204" pitchFamily="34" charset="0"/>
              </a:rPr>
              <a:t>ñ</a:t>
            </a:r>
            <a:r>
              <a:rPr kumimoji="0" lang="es-CO"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Calibri" panose="020F0502020204030204" pitchFamily="34" charset="0"/>
              </a:rPr>
              <a:t>a</a:t>
            </a:r>
          </a:p>
        </p:txBody>
      </p:sp>
      <p:sp>
        <p:nvSpPr>
          <p:cNvPr id="6" name="TextBox 5"/>
          <p:cNvSpPr txBox="1"/>
          <p:nvPr/>
        </p:nvSpPr>
        <p:spPr>
          <a:xfrm>
            <a:off x="2432478" y="1590402"/>
            <a:ext cx="2489982" cy="461665"/>
          </a:xfrm>
          <a:prstGeom prst="rect">
            <a:avLst/>
          </a:prstGeom>
          <a:noFill/>
        </p:spPr>
        <p:txBody>
          <a:bodyPr wrap="square" rtlCol="0">
            <a:spAutoFit/>
          </a:bodyPr>
          <a:lstStyle/>
          <a:p>
            <a:pPr algn="ctr"/>
            <a:r>
              <a:rPr lang="en-GB" sz="2400" dirty="0">
                <a:solidFill>
                  <a:schemeClr val="accent1">
                    <a:lumMod val="50000"/>
                  </a:schemeClr>
                </a:solidFill>
              </a:rPr>
              <a:t>night</a:t>
            </a:r>
          </a:p>
        </p:txBody>
      </p:sp>
      <p:sp>
        <p:nvSpPr>
          <p:cNvPr id="44" name="TextBox 43"/>
          <p:cNvSpPr txBox="1"/>
          <p:nvPr/>
        </p:nvSpPr>
        <p:spPr>
          <a:xfrm>
            <a:off x="2436662" y="2203429"/>
            <a:ext cx="2489982" cy="461665"/>
          </a:xfrm>
          <a:prstGeom prst="rect">
            <a:avLst/>
          </a:prstGeom>
          <a:noFill/>
        </p:spPr>
        <p:txBody>
          <a:bodyPr wrap="square" rtlCol="0">
            <a:spAutoFit/>
          </a:bodyPr>
          <a:lstStyle/>
          <a:p>
            <a:pPr algn="ctr"/>
            <a:r>
              <a:rPr lang="en-GB" sz="2400" dirty="0">
                <a:solidFill>
                  <a:schemeClr val="accent1">
                    <a:lumMod val="50000"/>
                  </a:schemeClr>
                </a:solidFill>
              </a:rPr>
              <a:t>to put, putting</a:t>
            </a:r>
          </a:p>
        </p:txBody>
      </p:sp>
      <p:sp>
        <p:nvSpPr>
          <p:cNvPr id="45" name="TextBox 44"/>
          <p:cNvSpPr txBox="1"/>
          <p:nvPr/>
        </p:nvSpPr>
        <p:spPr>
          <a:xfrm>
            <a:off x="2489030" y="2774259"/>
            <a:ext cx="2519265" cy="461665"/>
          </a:xfrm>
          <a:prstGeom prst="rect">
            <a:avLst/>
          </a:prstGeom>
          <a:noFill/>
        </p:spPr>
        <p:txBody>
          <a:bodyPr wrap="square" rtlCol="0">
            <a:spAutoFit/>
          </a:bodyPr>
          <a:lstStyle/>
          <a:p>
            <a:pPr algn="ctr"/>
            <a:r>
              <a:rPr lang="en-GB" sz="2400" dirty="0">
                <a:solidFill>
                  <a:schemeClr val="accent1">
                    <a:lumMod val="50000"/>
                  </a:schemeClr>
                </a:solidFill>
              </a:rPr>
              <a:t>Spanish</a:t>
            </a:r>
          </a:p>
        </p:txBody>
      </p:sp>
      <p:sp>
        <p:nvSpPr>
          <p:cNvPr id="46" name="TextBox 45"/>
          <p:cNvSpPr txBox="1"/>
          <p:nvPr/>
        </p:nvSpPr>
        <p:spPr>
          <a:xfrm>
            <a:off x="2489031" y="3411495"/>
            <a:ext cx="3046798" cy="400110"/>
          </a:xfrm>
          <a:prstGeom prst="rect">
            <a:avLst/>
          </a:prstGeom>
          <a:noFill/>
        </p:spPr>
        <p:txBody>
          <a:bodyPr wrap="square" rtlCol="0">
            <a:spAutoFit/>
          </a:bodyPr>
          <a:lstStyle/>
          <a:p>
            <a:r>
              <a:rPr lang="en-GB" sz="2000" dirty="0">
                <a:solidFill>
                  <a:schemeClr val="accent1">
                    <a:lumMod val="50000"/>
                  </a:schemeClr>
                </a:solidFill>
              </a:rPr>
              <a:t>morning, tomorrow</a:t>
            </a:r>
          </a:p>
        </p:txBody>
      </p:sp>
      <p:sp>
        <p:nvSpPr>
          <p:cNvPr id="47" name="TextBox 46"/>
          <p:cNvSpPr txBox="1"/>
          <p:nvPr/>
        </p:nvSpPr>
        <p:spPr>
          <a:xfrm>
            <a:off x="2436662" y="4078364"/>
            <a:ext cx="2538436" cy="461665"/>
          </a:xfrm>
          <a:prstGeom prst="rect">
            <a:avLst/>
          </a:prstGeom>
          <a:noFill/>
        </p:spPr>
        <p:txBody>
          <a:bodyPr wrap="square" rtlCol="0">
            <a:spAutoFit/>
          </a:bodyPr>
          <a:lstStyle/>
          <a:p>
            <a:pPr algn="ctr"/>
            <a:r>
              <a:rPr lang="en-GB" sz="2400" dirty="0">
                <a:solidFill>
                  <a:schemeClr val="accent1">
                    <a:lumMod val="50000"/>
                  </a:schemeClr>
                </a:solidFill>
              </a:rPr>
              <a:t>to have, having</a:t>
            </a:r>
          </a:p>
        </p:txBody>
      </p:sp>
      <p:sp>
        <p:nvSpPr>
          <p:cNvPr id="50" name="TextBox 49"/>
          <p:cNvSpPr txBox="1"/>
          <p:nvPr/>
        </p:nvSpPr>
        <p:spPr>
          <a:xfrm>
            <a:off x="2432478" y="4725309"/>
            <a:ext cx="2525357" cy="430887"/>
          </a:xfrm>
          <a:prstGeom prst="rect">
            <a:avLst/>
          </a:prstGeom>
          <a:noFill/>
        </p:spPr>
        <p:txBody>
          <a:bodyPr wrap="square" rtlCol="0">
            <a:spAutoFit/>
          </a:bodyPr>
          <a:lstStyle/>
          <a:p>
            <a:pPr algn="ctr"/>
            <a:r>
              <a:rPr lang="en-GB" sz="2200" dirty="0">
                <a:solidFill>
                  <a:schemeClr val="accent1">
                    <a:lumMod val="50000"/>
                  </a:schemeClr>
                </a:solidFill>
              </a:rPr>
              <a:t>child, young girl</a:t>
            </a:r>
          </a:p>
        </p:txBody>
      </p:sp>
      <p:sp>
        <p:nvSpPr>
          <p:cNvPr id="51" name="TextBox 50"/>
          <p:cNvSpPr txBox="1"/>
          <p:nvPr/>
        </p:nvSpPr>
        <p:spPr>
          <a:xfrm>
            <a:off x="2622687" y="5410150"/>
            <a:ext cx="2420092" cy="461665"/>
          </a:xfrm>
          <a:prstGeom prst="rect">
            <a:avLst/>
          </a:prstGeom>
          <a:noFill/>
        </p:spPr>
        <p:txBody>
          <a:bodyPr wrap="square" rtlCol="0">
            <a:spAutoFit/>
          </a:bodyPr>
          <a:lstStyle/>
          <a:p>
            <a:pPr algn="ctr"/>
            <a:r>
              <a:rPr lang="en-GB" sz="2400" dirty="0">
                <a:solidFill>
                  <a:schemeClr val="accent1">
                    <a:lumMod val="50000"/>
                  </a:schemeClr>
                </a:solidFill>
              </a:rPr>
              <a:t>nothing</a:t>
            </a:r>
          </a:p>
        </p:txBody>
      </p:sp>
      <p:sp>
        <p:nvSpPr>
          <p:cNvPr id="52" name="TextBox 51"/>
          <p:cNvSpPr txBox="1"/>
          <p:nvPr/>
        </p:nvSpPr>
        <p:spPr>
          <a:xfrm>
            <a:off x="8334086" y="4764964"/>
            <a:ext cx="2483426" cy="461665"/>
          </a:xfrm>
          <a:prstGeom prst="rect">
            <a:avLst/>
          </a:prstGeom>
          <a:noFill/>
        </p:spPr>
        <p:txBody>
          <a:bodyPr wrap="square" rtlCol="0">
            <a:spAutoFit/>
          </a:bodyPr>
          <a:lstStyle/>
          <a:p>
            <a:pPr algn="ctr"/>
            <a:r>
              <a:rPr lang="en-GB" sz="2400" dirty="0">
                <a:solidFill>
                  <a:schemeClr val="accent1">
                    <a:lumMod val="50000"/>
                  </a:schemeClr>
                </a:solidFill>
              </a:rPr>
              <a:t>year</a:t>
            </a:r>
          </a:p>
        </p:txBody>
      </p:sp>
      <p:sp>
        <p:nvSpPr>
          <p:cNvPr id="58" name="TextBox 57"/>
          <p:cNvSpPr txBox="1"/>
          <p:nvPr/>
        </p:nvSpPr>
        <p:spPr>
          <a:xfrm>
            <a:off x="8263196" y="2167102"/>
            <a:ext cx="2489982" cy="461665"/>
          </a:xfrm>
          <a:prstGeom prst="rect">
            <a:avLst/>
          </a:prstGeom>
          <a:noFill/>
        </p:spPr>
        <p:txBody>
          <a:bodyPr wrap="square" rtlCol="0">
            <a:spAutoFit/>
          </a:bodyPr>
          <a:lstStyle/>
          <a:p>
            <a:pPr algn="ctr"/>
            <a:r>
              <a:rPr lang="en-GB" sz="2400" dirty="0">
                <a:solidFill>
                  <a:schemeClr val="accent1">
                    <a:lumMod val="50000"/>
                  </a:schemeClr>
                </a:solidFill>
              </a:rPr>
              <a:t>lady</a:t>
            </a:r>
          </a:p>
        </p:txBody>
      </p:sp>
      <p:sp>
        <p:nvSpPr>
          <p:cNvPr id="59" name="TextBox 58"/>
          <p:cNvSpPr txBox="1"/>
          <p:nvPr/>
        </p:nvSpPr>
        <p:spPr>
          <a:xfrm>
            <a:off x="8226864" y="2831332"/>
            <a:ext cx="2590648" cy="461665"/>
          </a:xfrm>
          <a:prstGeom prst="rect">
            <a:avLst/>
          </a:prstGeom>
          <a:noFill/>
        </p:spPr>
        <p:txBody>
          <a:bodyPr wrap="square" rtlCol="0">
            <a:spAutoFit/>
          </a:bodyPr>
          <a:lstStyle/>
          <a:p>
            <a:pPr algn="ctr"/>
            <a:r>
              <a:rPr lang="en-GB" sz="2400" dirty="0">
                <a:solidFill>
                  <a:schemeClr val="accent1">
                    <a:lumMod val="50000"/>
                  </a:schemeClr>
                </a:solidFill>
              </a:rPr>
              <a:t>mountain</a:t>
            </a:r>
          </a:p>
        </p:txBody>
      </p:sp>
      <p:sp>
        <p:nvSpPr>
          <p:cNvPr id="60" name="TextBox 59"/>
          <p:cNvSpPr txBox="1"/>
          <p:nvPr/>
        </p:nvSpPr>
        <p:spPr>
          <a:xfrm>
            <a:off x="8383240" y="3461059"/>
            <a:ext cx="2434272" cy="461665"/>
          </a:xfrm>
          <a:prstGeom prst="rect">
            <a:avLst/>
          </a:prstGeom>
          <a:noFill/>
        </p:spPr>
        <p:txBody>
          <a:bodyPr wrap="square" rtlCol="0">
            <a:spAutoFit/>
          </a:bodyPr>
          <a:lstStyle/>
          <a:p>
            <a:pPr algn="ctr"/>
            <a:r>
              <a:rPr lang="en-GB" sz="2400" dirty="0">
                <a:solidFill>
                  <a:schemeClr val="accent1">
                    <a:lumMod val="50000"/>
                  </a:schemeClr>
                </a:solidFill>
              </a:rPr>
              <a:t>we</a:t>
            </a:r>
          </a:p>
        </p:txBody>
      </p:sp>
      <p:sp>
        <p:nvSpPr>
          <p:cNvPr id="61" name="TextBox 60"/>
          <p:cNvSpPr txBox="1"/>
          <p:nvPr/>
        </p:nvSpPr>
        <p:spPr>
          <a:xfrm>
            <a:off x="8351349" y="4115108"/>
            <a:ext cx="2466163" cy="461665"/>
          </a:xfrm>
          <a:prstGeom prst="rect">
            <a:avLst/>
          </a:prstGeom>
          <a:noFill/>
        </p:spPr>
        <p:txBody>
          <a:bodyPr wrap="square" rtlCol="0">
            <a:spAutoFit/>
          </a:bodyPr>
          <a:lstStyle/>
          <a:p>
            <a:pPr algn="ctr"/>
            <a:r>
              <a:rPr lang="en-GB" sz="2400" dirty="0">
                <a:solidFill>
                  <a:schemeClr val="accent1">
                    <a:lumMod val="50000"/>
                  </a:schemeClr>
                </a:solidFill>
              </a:rPr>
              <a:t>hand</a:t>
            </a:r>
          </a:p>
        </p:txBody>
      </p:sp>
      <p:sp>
        <p:nvSpPr>
          <p:cNvPr id="7" name="Rounded Rectangle 6"/>
          <p:cNvSpPr/>
          <p:nvPr/>
        </p:nvSpPr>
        <p:spPr>
          <a:xfrm>
            <a:off x="2514513" y="1515663"/>
            <a:ext cx="2530065" cy="536511"/>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0" name="Rounded Rectangle 99"/>
          <p:cNvSpPr/>
          <p:nvPr/>
        </p:nvSpPr>
        <p:spPr>
          <a:xfrm>
            <a:off x="2512713" y="2133614"/>
            <a:ext cx="2530065" cy="536511"/>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1" name="Rounded Rectangle 100"/>
          <p:cNvSpPr/>
          <p:nvPr/>
        </p:nvSpPr>
        <p:spPr>
          <a:xfrm>
            <a:off x="2483629" y="2778511"/>
            <a:ext cx="2530065" cy="536511"/>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2" name="Rounded Rectangle 101"/>
          <p:cNvSpPr/>
          <p:nvPr/>
        </p:nvSpPr>
        <p:spPr>
          <a:xfrm>
            <a:off x="2514328" y="3418626"/>
            <a:ext cx="2530065" cy="536511"/>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3" name="Rounded Rectangle 102"/>
          <p:cNvSpPr/>
          <p:nvPr/>
        </p:nvSpPr>
        <p:spPr>
          <a:xfrm>
            <a:off x="2512712" y="4050013"/>
            <a:ext cx="2530065" cy="536511"/>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4" name="Rounded Rectangle 103"/>
          <p:cNvSpPr/>
          <p:nvPr/>
        </p:nvSpPr>
        <p:spPr>
          <a:xfrm>
            <a:off x="2512714" y="4707439"/>
            <a:ext cx="2530065" cy="536511"/>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5" name="Rounded Rectangle 104"/>
          <p:cNvSpPr/>
          <p:nvPr/>
        </p:nvSpPr>
        <p:spPr>
          <a:xfrm>
            <a:off x="2512714" y="5333658"/>
            <a:ext cx="2530065" cy="536511"/>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6" name="Rounded Rectangle 105"/>
          <p:cNvSpPr/>
          <p:nvPr/>
        </p:nvSpPr>
        <p:spPr>
          <a:xfrm>
            <a:off x="8305051" y="4764964"/>
            <a:ext cx="2496795" cy="536511"/>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7" name="Rounded Rectangle 106"/>
          <p:cNvSpPr/>
          <p:nvPr/>
        </p:nvSpPr>
        <p:spPr>
          <a:xfrm>
            <a:off x="8287447" y="2115292"/>
            <a:ext cx="2530065" cy="536511"/>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8" name="Rounded Rectangle 107"/>
          <p:cNvSpPr/>
          <p:nvPr/>
        </p:nvSpPr>
        <p:spPr>
          <a:xfrm>
            <a:off x="8271782" y="2755964"/>
            <a:ext cx="2530065" cy="536511"/>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09" name="Rounded Rectangle 108"/>
          <p:cNvSpPr/>
          <p:nvPr/>
        </p:nvSpPr>
        <p:spPr>
          <a:xfrm>
            <a:off x="8287447" y="3426813"/>
            <a:ext cx="2530065" cy="536511"/>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
        <p:nvSpPr>
          <p:cNvPr id="110" name="Rounded Rectangle 109"/>
          <p:cNvSpPr/>
          <p:nvPr/>
        </p:nvSpPr>
        <p:spPr>
          <a:xfrm>
            <a:off x="8302933" y="4077684"/>
            <a:ext cx="2498914" cy="536511"/>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1">
                    <a:lumMod val="50000"/>
                  </a:schemeClr>
                </a:solidFill>
              </a:rPr>
              <a:t>?</a:t>
            </a:r>
          </a:p>
        </p:txBody>
      </p:sp>
    </p:spTree>
    <p:extLst>
      <p:ext uri="{BB962C8B-B14F-4D97-AF65-F5344CB8AC3E}">
        <p14:creationId xmlns:p14="http://schemas.microsoft.com/office/powerpoint/2010/main" val="2827420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0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00"/>
                                        </p:tgtEl>
                                      </p:cBhvr>
                                    </p:animEffect>
                                    <p:set>
                                      <p:cBhvr>
                                        <p:cTn id="13"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14" restart="whenNotActive" fill="hold" evtFilter="cancelBubble" nodeType="interactiveSeq">
                <p:stCondLst>
                  <p:cond evt="onClick" delay="0">
                    <p:tgtEl>
                      <p:spTgt spid="10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01"/>
                                        </p:tgtEl>
                                      </p:cBhvr>
                                    </p:animEffect>
                                    <p:set>
                                      <p:cBhvr>
                                        <p:cTn id="19" dur="1" fill="hold">
                                          <p:stCondLst>
                                            <p:cond delay="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101"/>
                  </p:tgtEl>
                </p:cond>
              </p:nextCondLst>
            </p:seq>
            <p:seq concurrent="1" nextAc="seek">
              <p:cTn id="20" restart="whenNotActive" fill="hold" evtFilter="cancelBubble" nodeType="interactiveSeq">
                <p:stCondLst>
                  <p:cond evt="onClick" delay="0">
                    <p:tgtEl>
                      <p:spTgt spid="10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02"/>
                                        </p:tgtEl>
                                      </p:cBhvr>
                                    </p:animEffect>
                                    <p:set>
                                      <p:cBhvr>
                                        <p:cTn id="25" dur="1" fill="hold">
                                          <p:stCondLst>
                                            <p:cond delay="499"/>
                                          </p:stCondLst>
                                        </p:cTn>
                                        <p:tgtEl>
                                          <p:spTgt spid="102"/>
                                        </p:tgtEl>
                                        <p:attrNameLst>
                                          <p:attrName>style.visibility</p:attrName>
                                        </p:attrNameLst>
                                      </p:cBhvr>
                                      <p:to>
                                        <p:strVal val="hidden"/>
                                      </p:to>
                                    </p:set>
                                  </p:childTnLst>
                                </p:cTn>
                              </p:par>
                            </p:childTnLst>
                          </p:cTn>
                        </p:par>
                      </p:childTnLst>
                    </p:cTn>
                  </p:par>
                </p:childTnLst>
              </p:cTn>
              <p:nextCondLst>
                <p:cond evt="onClick" delay="0">
                  <p:tgtEl>
                    <p:spTgt spid="102"/>
                  </p:tgtEl>
                </p:cond>
              </p:nextCondLst>
            </p:seq>
            <p:seq concurrent="1" nextAc="seek">
              <p:cTn id="26" restart="whenNotActive" fill="hold" evtFilter="cancelBubble" nodeType="interactiveSeq">
                <p:stCondLst>
                  <p:cond evt="onClick" delay="0">
                    <p:tgtEl>
                      <p:spTgt spid="10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03"/>
                                        </p:tgtEl>
                                      </p:cBhvr>
                                    </p:animEffect>
                                    <p:set>
                                      <p:cBhvr>
                                        <p:cTn id="31"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32" restart="whenNotActive" fill="hold" evtFilter="cancelBubble" nodeType="interactiveSeq">
                <p:stCondLst>
                  <p:cond evt="onClick" delay="0">
                    <p:tgtEl>
                      <p:spTgt spid="10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4"/>
                                        </p:tgtEl>
                                      </p:cBhvr>
                                    </p:animEffect>
                                    <p:set>
                                      <p:cBhvr>
                                        <p:cTn id="37"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38" restart="whenNotActive" fill="hold" evtFilter="cancelBubble" nodeType="interactiveSeq">
                <p:stCondLst>
                  <p:cond evt="onClick" delay="0">
                    <p:tgtEl>
                      <p:spTgt spid="105"/>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105"/>
                                        </p:tgtEl>
                                      </p:cBhvr>
                                    </p:animEffect>
                                    <p:set>
                                      <p:cBhvr>
                                        <p:cTn id="43"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44" restart="whenNotActive" fill="hold" evtFilter="cancelBubble" nodeType="interactiveSeq">
                <p:stCondLst>
                  <p:cond evt="onClick" delay="0">
                    <p:tgtEl>
                      <p:spTgt spid="10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6"/>
                                        </p:tgtEl>
                                      </p:cBhvr>
                                    </p:animEffect>
                                    <p:set>
                                      <p:cBhvr>
                                        <p:cTn id="49" dur="1" fill="hold">
                                          <p:stCondLst>
                                            <p:cond delay="499"/>
                                          </p:stCondLst>
                                        </p:cTn>
                                        <p:tgtEl>
                                          <p:spTgt spid="106"/>
                                        </p:tgtEl>
                                        <p:attrNameLst>
                                          <p:attrName>style.visibility</p:attrName>
                                        </p:attrNameLst>
                                      </p:cBhvr>
                                      <p:to>
                                        <p:strVal val="hidden"/>
                                      </p:to>
                                    </p:set>
                                  </p:childTnLst>
                                </p:cTn>
                              </p:par>
                            </p:childTnLst>
                          </p:cTn>
                        </p:par>
                      </p:childTnLst>
                    </p:cTn>
                  </p:par>
                </p:childTnLst>
              </p:cTn>
              <p:nextCondLst>
                <p:cond evt="onClick" delay="0">
                  <p:tgtEl>
                    <p:spTgt spid="106"/>
                  </p:tgtEl>
                </p:cond>
              </p:nextCondLst>
            </p:seq>
            <p:seq concurrent="1" nextAc="seek">
              <p:cTn id="50" restart="whenNotActive" fill="hold" evtFilter="cancelBubble" nodeType="interactiveSeq">
                <p:stCondLst>
                  <p:cond evt="onClick" delay="0">
                    <p:tgtEl>
                      <p:spTgt spid="10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07"/>
                                        </p:tgtEl>
                                      </p:cBhvr>
                                    </p:animEffect>
                                    <p:set>
                                      <p:cBhvr>
                                        <p:cTn id="55"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56" restart="whenNotActive" fill="hold" evtFilter="cancelBubble" nodeType="interactiveSeq">
                <p:stCondLst>
                  <p:cond evt="onClick" delay="0">
                    <p:tgtEl>
                      <p:spTgt spid="10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108"/>
                                        </p:tgtEl>
                                      </p:cBhvr>
                                    </p:animEffect>
                                    <p:set>
                                      <p:cBhvr>
                                        <p:cTn id="61"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62" restart="whenNotActive" fill="hold" evtFilter="cancelBubble" nodeType="interactiveSeq">
                <p:stCondLst>
                  <p:cond evt="onClick" delay="0">
                    <p:tgtEl>
                      <p:spTgt spid="10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09"/>
                                        </p:tgtEl>
                                      </p:cBhvr>
                                    </p:animEffect>
                                    <p:set>
                                      <p:cBhvr>
                                        <p:cTn id="67" dur="1" fill="hold">
                                          <p:stCondLst>
                                            <p:cond delay="499"/>
                                          </p:stCondLst>
                                        </p:cTn>
                                        <p:tgtEl>
                                          <p:spTgt spid="10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68" restart="whenNotActive" fill="hold" evtFilter="cancelBubble" nodeType="interactiveSeq">
                <p:stCondLst>
                  <p:cond evt="onClick" delay="0">
                    <p:tgtEl>
                      <p:spTgt spid="110"/>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110"/>
                                        </p:tgtEl>
                                      </p:cBhvr>
                                    </p:animEffect>
                                    <p:set>
                                      <p:cBhvr>
                                        <p:cTn id="73" dur="1" fill="hold">
                                          <p:stCondLst>
                                            <p:cond delay="499"/>
                                          </p:stCondLst>
                                        </p:cTn>
                                        <p:tgtEl>
                                          <p:spTgt spid="110"/>
                                        </p:tgtEl>
                                        <p:attrNameLst>
                                          <p:attrName>style.visibility</p:attrName>
                                        </p:attrNameLst>
                                      </p:cBhvr>
                                      <p:to>
                                        <p:strVal val="hidden"/>
                                      </p:to>
                                    </p:set>
                                  </p:childTnLst>
                                </p:cTn>
                              </p:par>
                            </p:childTnLst>
                          </p:cTn>
                        </p:par>
                      </p:childTnLst>
                    </p:cTn>
                  </p:par>
                </p:childTnLst>
              </p:cTn>
              <p:nextCondLst>
                <p:cond evt="onClick" delay="0">
                  <p:tgtEl>
                    <p:spTgt spid="110"/>
                  </p:tgtEl>
                </p:cond>
              </p:nextCondLst>
            </p:seq>
          </p:childTnLst>
        </p:cTn>
      </p:par>
    </p:tnLst>
    <p:bldLst>
      <p:bldP spid="7"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ounded Rectangle 70"/>
          <p:cNvSpPr/>
          <p:nvPr/>
        </p:nvSpPr>
        <p:spPr>
          <a:xfrm>
            <a:off x="5376201" y="4000352"/>
            <a:ext cx="2795342" cy="584775"/>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0" name="Rounded Rectangle 9"/>
          <p:cNvSpPr/>
          <p:nvPr/>
        </p:nvSpPr>
        <p:spPr>
          <a:xfrm>
            <a:off x="5334644" y="1640199"/>
            <a:ext cx="2540000" cy="584775"/>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pic>
        <p:nvPicPr>
          <p:cNvPr id="1028" name="Picture 4" descr="Lost Item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7102" y="4610966"/>
            <a:ext cx="1192733" cy="1772060"/>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Picture 2" descr="http://www.clker.com/cliparts/w/d/u/B/w/V/stamp1-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3688">
            <a:off x="6125708" y="5139324"/>
            <a:ext cx="1535758" cy="1391459"/>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http://www.clker.com/cliparts/w/d/u/B/w/V/stamp1-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3688">
            <a:off x="185986" y="4966940"/>
            <a:ext cx="1910275" cy="1730787"/>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6" descr="key"/>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484033">
            <a:off x="444257" y="2553395"/>
            <a:ext cx="1711416" cy="900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742198" y="2681064"/>
            <a:ext cx="1629606" cy="584775"/>
          </a:xfrm>
          <a:prstGeom prst="rect">
            <a:avLst/>
          </a:prstGeom>
          <a:noFill/>
        </p:spPr>
        <p:txBody>
          <a:bodyPr wrap="square" rtlCol="0">
            <a:spAutoFit/>
          </a:bodyPr>
          <a:lstStyle/>
          <a:p>
            <a:r>
              <a:rPr lang="en-GB" sz="3200" dirty="0">
                <a:solidFill>
                  <a:schemeClr val="accent1">
                    <a:lumMod val="50000"/>
                  </a:schemeClr>
                </a:solidFill>
              </a:rPr>
              <a:t>la llave</a:t>
            </a:r>
          </a:p>
        </p:txBody>
      </p:sp>
      <p:pic>
        <p:nvPicPr>
          <p:cNvPr id="39" name="Imagen 26">
            <a:extLst>
              <a:ext uri="{FF2B5EF4-FFF2-40B4-BE49-F238E27FC236}">
                <a16:creationId xmlns:a16="http://schemas.microsoft.com/office/drawing/2014/main" id="{E9E66C96-51E5-EE48-95D9-ABF78EF07A46}"/>
              </a:ext>
            </a:extLst>
          </p:cNvPr>
          <p:cNvPicPr>
            <a:picLocks noChangeAspect="1"/>
          </p:cNvPicPr>
          <p:nvPr/>
        </p:nvPicPr>
        <p:blipFill>
          <a:blip r:embed="rId6"/>
          <a:stretch>
            <a:fillRect/>
          </a:stretch>
        </p:blipFill>
        <p:spPr>
          <a:xfrm>
            <a:off x="473006" y="3797631"/>
            <a:ext cx="1561401" cy="1095312"/>
          </a:xfrm>
          <a:prstGeom prst="rect">
            <a:avLst/>
          </a:prstGeom>
        </p:spPr>
      </p:pic>
      <p:sp>
        <p:nvSpPr>
          <p:cNvPr id="40" name="TextBox 39"/>
          <p:cNvSpPr txBox="1"/>
          <p:nvPr/>
        </p:nvSpPr>
        <p:spPr>
          <a:xfrm>
            <a:off x="2742198" y="4002180"/>
            <a:ext cx="2531306" cy="584775"/>
          </a:xfrm>
          <a:prstGeom prst="rect">
            <a:avLst/>
          </a:prstGeom>
          <a:noFill/>
        </p:spPr>
        <p:txBody>
          <a:bodyPr wrap="square" rtlCol="0">
            <a:spAutoFit/>
          </a:bodyPr>
          <a:lstStyle/>
          <a:p>
            <a:r>
              <a:rPr lang="en-GB" sz="3200" dirty="0">
                <a:solidFill>
                  <a:schemeClr val="accent1">
                    <a:lumMod val="50000"/>
                  </a:schemeClr>
                </a:solidFill>
              </a:rPr>
              <a:t>el móvil</a:t>
            </a:r>
          </a:p>
        </p:txBody>
      </p:sp>
      <p:sp>
        <p:nvSpPr>
          <p:cNvPr id="41" name="TextBox 40"/>
          <p:cNvSpPr txBox="1"/>
          <p:nvPr/>
        </p:nvSpPr>
        <p:spPr>
          <a:xfrm rot="21021039">
            <a:off x="483791" y="5518655"/>
            <a:ext cx="1314666" cy="584775"/>
          </a:xfrm>
          <a:prstGeom prst="rect">
            <a:avLst/>
          </a:prstGeom>
          <a:noFill/>
        </p:spPr>
        <p:txBody>
          <a:bodyPr wrap="square" rtlCol="0">
            <a:spAutoFit/>
          </a:bodyPr>
          <a:lstStyle/>
          <a:p>
            <a:r>
              <a:rPr lang="en-GB" sz="3200" dirty="0">
                <a:solidFill>
                  <a:schemeClr val="accent1">
                    <a:lumMod val="50000"/>
                  </a:schemeClr>
                </a:solidFill>
              </a:rPr>
              <a:t>street</a:t>
            </a:r>
          </a:p>
        </p:txBody>
      </p:sp>
      <p:sp>
        <p:nvSpPr>
          <p:cNvPr id="42" name="TextBox 41"/>
          <p:cNvSpPr txBox="1"/>
          <p:nvPr/>
        </p:nvSpPr>
        <p:spPr>
          <a:xfrm>
            <a:off x="2809165" y="5290731"/>
            <a:ext cx="2531306" cy="584775"/>
          </a:xfrm>
          <a:prstGeom prst="rect">
            <a:avLst/>
          </a:prstGeom>
          <a:noFill/>
        </p:spPr>
        <p:txBody>
          <a:bodyPr wrap="square" rtlCol="0">
            <a:spAutoFit/>
          </a:bodyPr>
          <a:lstStyle/>
          <a:p>
            <a:r>
              <a:rPr lang="en-GB" sz="3200" dirty="0">
                <a:solidFill>
                  <a:schemeClr val="accent1">
                    <a:lumMod val="50000"/>
                  </a:schemeClr>
                </a:solidFill>
              </a:rPr>
              <a:t>la calle</a:t>
            </a:r>
          </a:p>
        </p:txBody>
      </p:sp>
      <p:sp>
        <p:nvSpPr>
          <p:cNvPr id="44" name="TextBox 43"/>
          <p:cNvSpPr txBox="1"/>
          <p:nvPr/>
        </p:nvSpPr>
        <p:spPr>
          <a:xfrm>
            <a:off x="5399959" y="1647443"/>
            <a:ext cx="2531306" cy="523220"/>
          </a:xfrm>
          <a:prstGeom prst="rect">
            <a:avLst/>
          </a:prstGeom>
          <a:noFill/>
        </p:spPr>
        <p:txBody>
          <a:bodyPr wrap="square" rtlCol="0">
            <a:spAutoFit/>
          </a:bodyPr>
          <a:lstStyle/>
          <a:p>
            <a:r>
              <a:rPr lang="en-GB" sz="2800" dirty="0">
                <a:solidFill>
                  <a:schemeClr val="accent1">
                    <a:lumMod val="50000"/>
                  </a:schemeClr>
                </a:solidFill>
              </a:rPr>
              <a:t>[completely]</a:t>
            </a:r>
          </a:p>
        </p:txBody>
      </p:sp>
      <p:sp>
        <p:nvSpPr>
          <p:cNvPr id="45" name="TextBox 44"/>
          <p:cNvSpPr txBox="1"/>
          <p:nvPr/>
        </p:nvSpPr>
        <p:spPr>
          <a:xfrm>
            <a:off x="8441552" y="1607856"/>
            <a:ext cx="3595668" cy="584775"/>
          </a:xfrm>
          <a:prstGeom prst="rect">
            <a:avLst/>
          </a:prstGeom>
          <a:noFill/>
        </p:spPr>
        <p:txBody>
          <a:bodyPr wrap="square" rtlCol="0">
            <a:spAutoFit/>
          </a:bodyPr>
          <a:lstStyle/>
          <a:p>
            <a:r>
              <a:rPr lang="en-GB" sz="3200" dirty="0">
                <a:solidFill>
                  <a:schemeClr val="accent1">
                    <a:lumMod val="50000"/>
                  </a:schemeClr>
                </a:solidFill>
              </a:rPr>
              <a:t>completamente</a:t>
            </a:r>
          </a:p>
        </p:txBody>
      </p:sp>
      <p:sp>
        <p:nvSpPr>
          <p:cNvPr id="46" name="TextBox 45"/>
          <p:cNvSpPr txBox="1"/>
          <p:nvPr/>
        </p:nvSpPr>
        <p:spPr>
          <a:xfrm>
            <a:off x="8440606" y="5382363"/>
            <a:ext cx="3595668" cy="584775"/>
          </a:xfrm>
          <a:prstGeom prst="rect">
            <a:avLst/>
          </a:prstGeom>
          <a:noFill/>
        </p:spPr>
        <p:txBody>
          <a:bodyPr wrap="square" rtlCol="0">
            <a:spAutoFit/>
          </a:bodyPr>
          <a:lstStyle/>
          <a:p>
            <a:r>
              <a:rPr lang="en-GB" sz="3200" dirty="0">
                <a:solidFill>
                  <a:schemeClr val="accent1">
                    <a:lumMod val="50000"/>
                  </a:schemeClr>
                </a:solidFill>
              </a:rPr>
              <a:t>perdido, perdida</a:t>
            </a:r>
          </a:p>
        </p:txBody>
      </p:sp>
      <p:sp>
        <p:nvSpPr>
          <p:cNvPr id="47" name="TextBox 46"/>
          <p:cNvSpPr txBox="1"/>
          <p:nvPr/>
        </p:nvSpPr>
        <p:spPr>
          <a:xfrm>
            <a:off x="6431311" y="5501906"/>
            <a:ext cx="1013631" cy="584775"/>
          </a:xfrm>
          <a:prstGeom prst="rect">
            <a:avLst/>
          </a:prstGeom>
          <a:noFill/>
        </p:spPr>
        <p:txBody>
          <a:bodyPr wrap="square" rtlCol="0">
            <a:spAutoFit/>
          </a:bodyPr>
          <a:lstStyle/>
          <a:p>
            <a:r>
              <a:rPr lang="en-GB" sz="3200" dirty="0">
                <a:solidFill>
                  <a:schemeClr val="accent1">
                    <a:lumMod val="50000"/>
                  </a:schemeClr>
                </a:solidFill>
              </a:rPr>
              <a:t>lost</a:t>
            </a:r>
          </a:p>
        </p:txBody>
      </p:sp>
      <p:pic>
        <p:nvPicPr>
          <p:cNvPr id="51" name="Imagen 29">
            <a:extLst>
              <a:ext uri="{FF2B5EF4-FFF2-40B4-BE49-F238E27FC236}">
                <a16:creationId xmlns:a16="http://schemas.microsoft.com/office/drawing/2014/main" id="{8AD62AB5-7813-7C42-B094-FA24F8151E6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952" b="81420" l="10864" r="85995">
                        <a14:foregroundMark x1="16230" y1="74018" x2="16754" y2="68353"/>
                        <a14:foregroundMark x1="16754" y1="68353" x2="22186" y2="66390"/>
                        <a14:foregroundMark x1="22186" y1="66390" x2="14725" y2="59819"/>
                        <a14:foregroundMark x1="44895" y1="77341" x2="58246" y2="78021"/>
                        <a14:foregroundMark x1="58246" y1="78021" x2="80301" y2="76964"/>
                        <a14:foregroundMark x1="80301" y1="76964" x2="79254" y2="70317"/>
                        <a14:foregroundMark x1="79254" y1="70317" x2="79843" y2="69562"/>
                        <a14:foregroundMark x1="51178" y1="74547" x2="51178" y2="74547"/>
                        <a14:foregroundMark x1="53403" y1="74547" x2="46531" y2="74698"/>
                        <a14:foregroundMark x1="49215" y1="13142" x2="41950" y2="14728"/>
                        <a14:foregroundMark x1="41950" y1="14728" x2="36453" y2="18202"/>
                        <a14:foregroundMark x1="36453" y1="18202" x2="34228" y2="23867"/>
                        <a14:foregroundMark x1="34228" y1="23867" x2="36322" y2="28701"/>
                        <a14:foregroundMark x1="51309" y1="11405" x2="49215" y2="11027"/>
                        <a14:foregroundMark x1="68259" y1="81495" x2="39071" y2="80589"/>
                        <a14:foregroundMark x1="84620" y1="73640" x2="85995" y2="76586"/>
                        <a14:foregroundMark x1="72448" y1="43202" x2="72448" y2="44637"/>
                        <a14:foregroundMark x1="10864" y1="72659" x2="10864" y2="74018"/>
                      </a14:backgroundRemoval>
                    </a14:imgEffect>
                  </a14:imgLayer>
                </a14:imgProps>
              </a:ext>
            </a:extLst>
          </a:blip>
          <a:srcRect l="10270" t="6895" r="11286" b="15767"/>
          <a:stretch/>
        </p:blipFill>
        <p:spPr>
          <a:xfrm>
            <a:off x="5870973" y="2543662"/>
            <a:ext cx="1193179" cy="1019312"/>
          </a:xfrm>
          <a:prstGeom prst="rect">
            <a:avLst/>
          </a:prstGeom>
        </p:spPr>
      </p:pic>
      <p:sp>
        <p:nvSpPr>
          <p:cNvPr id="61" name="TextBox 60"/>
          <p:cNvSpPr txBox="1"/>
          <p:nvPr/>
        </p:nvSpPr>
        <p:spPr>
          <a:xfrm>
            <a:off x="8441552" y="2814361"/>
            <a:ext cx="3595668" cy="584775"/>
          </a:xfrm>
          <a:prstGeom prst="rect">
            <a:avLst/>
          </a:prstGeom>
          <a:noFill/>
        </p:spPr>
        <p:txBody>
          <a:bodyPr wrap="square" rtlCol="0">
            <a:spAutoFit/>
          </a:bodyPr>
          <a:lstStyle/>
          <a:p>
            <a:r>
              <a:rPr lang="en-GB" sz="3200" dirty="0">
                <a:solidFill>
                  <a:schemeClr val="accent1">
                    <a:lumMod val="50000"/>
                  </a:schemeClr>
                </a:solidFill>
              </a:rPr>
              <a:t>la ropa</a:t>
            </a:r>
          </a:p>
        </p:txBody>
      </p:sp>
      <p:pic>
        <p:nvPicPr>
          <p:cNvPr id="1030" name="Picture 6" descr="Room Clip Art "/>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6079"/>
          <a:stretch/>
        </p:blipFill>
        <p:spPr bwMode="auto">
          <a:xfrm>
            <a:off x="5748796" y="74782"/>
            <a:ext cx="1460701" cy="1094805"/>
          </a:xfrm>
          <a:prstGeom prst="rect">
            <a:avLst/>
          </a:prstGeom>
          <a:noFill/>
          <a:extLst>
            <a:ext uri="{909E8E84-426E-40dd-AFC4-6F175D3DCCD1}">
              <a14:hiddenFill xmlns:a14="http://schemas.microsoft.com/office/drawing/2010/main" xmlns="">
                <a:solidFill>
                  <a:srgbClr val="FFFFFF"/>
                </a:solidFill>
              </a14:hiddenFill>
            </a:ext>
          </a:extLst>
        </p:spPr>
      </p:pic>
      <p:sp>
        <p:nvSpPr>
          <p:cNvPr id="62" name="TextBox 61"/>
          <p:cNvSpPr txBox="1"/>
          <p:nvPr/>
        </p:nvSpPr>
        <p:spPr>
          <a:xfrm>
            <a:off x="8441552" y="324506"/>
            <a:ext cx="3595668" cy="584775"/>
          </a:xfrm>
          <a:prstGeom prst="rect">
            <a:avLst/>
          </a:prstGeom>
          <a:noFill/>
        </p:spPr>
        <p:txBody>
          <a:bodyPr wrap="square" rtlCol="0">
            <a:spAutoFit/>
          </a:bodyPr>
          <a:lstStyle/>
          <a:p>
            <a:r>
              <a:rPr lang="en-GB" sz="3200" dirty="0">
                <a:solidFill>
                  <a:schemeClr val="accent1">
                    <a:lumMod val="50000"/>
                  </a:schemeClr>
                </a:solidFill>
              </a:rPr>
              <a:t>el suelo</a:t>
            </a:r>
          </a:p>
        </p:txBody>
      </p:sp>
      <p:pic>
        <p:nvPicPr>
          <p:cNvPr id="1032" name="Picture 8" descr="Trash Can Clip Ar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4072" y="1243633"/>
            <a:ext cx="867902" cy="1231067"/>
          </a:xfrm>
          <a:prstGeom prst="rect">
            <a:avLst/>
          </a:prstGeom>
          <a:noFill/>
          <a:extLst>
            <a:ext uri="{909E8E84-426E-40dd-AFC4-6F175D3DCCD1}">
              <a14:hiddenFill xmlns:a14="http://schemas.microsoft.com/office/drawing/2010/main" xmlns="">
                <a:solidFill>
                  <a:srgbClr val="FFFFFF"/>
                </a:solidFill>
              </a14:hiddenFill>
            </a:ext>
          </a:extLst>
        </p:spPr>
      </p:pic>
      <p:sp>
        <p:nvSpPr>
          <p:cNvPr id="63" name="TextBox 62"/>
          <p:cNvSpPr txBox="1"/>
          <p:nvPr/>
        </p:nvSpPr>
        <p:spPr>
          <a:xfrm>
            <a:off x="2742198" y="1468622"/>
            <a:ext cx="2016561" cy="584775"/>
          </a:xfrm>
          <a:prstGeom prst="rect">
            <a:avLst/>
          </a:prstGeom>
          <a:noFill/>
        </p:spPr>
        <p:txBody>
          <a:bodyPr wrap="square" rtlCol="0">
            <a:spAutoFit/>
          </a:bodyPr>
          <a:lstStyle/>
          <a:p>
            <a:r>
              <a:rPr lang="en-GB" sz="3200" dirty="0">
                <a:solidFill>
                  <a:schemeClr val="accent1">
                    <a:lumMod val="50000"/>
                  </a:schemeClr>
                </a:solidFill>
              </a:rPr>
              <a:t>la basura</a:t>
            </a:r>
          </a:p>
        </p:txBody>
      </p:sp>
      <p:sp>
        <p:nvSpPr>
          <p:cNvPr id="8" name="Title 7"/>
          <p:cNvSpPr>
            <a:spLocks noGrp="1"/>
          </p:cNvSpPr>
          <p:nvPr>
            <p:ph type="title"/>
          </p:nvPr>
        </p:nvSpPr>
        <p:spPr>
          <a:xfrm>
            <a:off x="10485817" y="-442282"/>
            <a:ext cx="2422562" cy="1325563"/>
          </a:xfrm>
        </p:spPr>
        <p:txBody>
          <a:bodyPr>
            <a:normAutofit/>
          </a:bodyPr>
          <a:lstStyle/>
          <a:p>
            <a:r>
              <a:rPr lang="en-GB" sz="1800" b="1" dirty="0">
                <a:solidFill>
                  <a:schemeClr val="bg1"/>
                </a:solidFill>
              </a:rPr>
              <a:t>leer / hablar</a:t>
            </a:r>
          </a:p>
        </p:txBody>
      </p:sp>
      <p:pic>
        <p:nvPicPr>
          <p:cNvPr id="65" name="Picture 2" descr="http://www.clker.com/cliparts/w/d/u/B/w/V/stamp1-m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73688">
            <a:off x="231622" y="-299173"/>
            <a:ext cx="2023233" cy="1833132"/>
          </a:xfrm>
          <a:prstGeom prst="rect">
            <a:avLst/>
          </a:prstGeom>
          <a:noFill/>
          <a:extLst>
            <a:ext uri="{909E8E84-426E-40dd-AFC4-6F175D3DCCD1}">
              <a14:hiddenFill xmlns:a14="http://schemas.microsoft.com/office/drawing/2010/main" xmlns="">
                <a:solidFill>
                  <a:srgbClr val="FFFFFF"/>
                </a:solidFill>
              </a14:hiddenFill>
            </a:ext>
          </a:extLst>
        </p:spPr>
      </p:pic>
      <p:sp>
        <p:nvSpPr>
          <p:cNvPr id="66" name="TextBox 65"/>
          <p:cNvSpPr txBox="1"/>
          <p:nvPr/>
        </p:nvSpPr>
        <p:spPr>
          <a:xfrm rot="21021039">
            <a:off x="368834" y="308079"/>
            <a:ext cx="2033298" cy="523220"/>
          </a:xfrm>
          <a:prstGeom prst="rect">
            <a:avLst/>
          </a:prstGeom>
          <a:noFill/>
        </p:spPr>
        <p:txBody>
          <a:bodyPr wrap="square" rtlCol="0">
            <a:spAutoFit/>
          </a:bodyPr>
          <a:lstStyle/>
          <a:p>
            <a:r>
              <a:rPr lang="en-GB" sz="2800" dirty="0">
                <a:solidFill>
                  <a:schemeClr val="accent1">
                    <a:lumMod val="50000"/>
                  </a:schemeClr>
                </a:solidFill>
              </a:rPr>
              <a:t>although</a:t>
            </a:r>
          </a:p>
        </p:txBody>
      </p:sp>
      <p:sp>
        <p:nvSpPr>
          <p:cNvPr id="67" name="TextBox 66"/>
          <p:cNvSpPr txBox="1"/>
          <p:nvPr/>
        </p:nvSpPr>
        <p:spPr>
          <a:xfrm>
            <a:off x="2717579" y="220500"/>
            <a:ext cx="2016561" cy="584775"/>
          </a:xfrm>
          <a:prstGeom prst="rect">
            <a:avLst/>
          </a:prstGeom>
          <a:noFill/>
        </p:spPr>
        <p:txBody>
          <a:bodyPr wrap="square" rtlCol="0">
            <a:spAutoFit/>
          </a:bodyPr>
          <a:lstStyle/>
          <a:p>
            <a:r>
              <a:rPr lang="en-GB" sz="3200" dirty="0">
                <a:solidFill>
                  <a:schemeClr val="accent1">
                    <a:lumMod val="50000"/>
                  </a:schemeClr>
                </a:solidFill>
              </a:rPr>
              <a:t>aunque</a:t>
            </a:r>
          </a:p>
        </p:txBody>
      </p:sp>
      <p:sp>
        <p:nvSpPr>
          <p:cNvPr id="69" name="TextBox 68"/>
          <p:cNvSpPr txBox="1"/>
          <p:nvPr/>
        </p:nvSpPr>
        <p:spPr>
          <a:xfrm>
            <a:off x="8440606" y="4008297"/>
            <a:ext cx="3595668" cy="584775"/>
          </a:xfrm>
          <a:prstGeom prst="rect">
            <a:avLst/>
          </a:prstGeom>
          <a:noFill/>
        </p:spPr>
        <p:txBody>
          <a:bodyPr wrap="square" rtlCol="0">
            <a:spAutoFit/>
          </a:bodyPr>
          <a:lstStyle/>
          <a:p>
            <a:r>
              <a:rPr lang="en-GB" sz="3200" dirty="0">
                <a:solidFill>
                  <a:schemeClr val="accent1">
                    <a:lumMod val="50000"/>
                  </a:schemeClr>
                </a:solidFill>
              </a:rPr>
              <a:t>otro, otra</a:t>
            </a:r>
          </a:p>
        </p:txBody>
      </p:sp>
      <p:sp>
        <p:nvSpPr>
          <p:cNvPr id="70" name="TextBox 69"/>
          <p:cNvSpPr txBox="1"/>
          <p:nvPr/>
        </p:nvSpPr>
        <p:spPr>
          <a:xfrm>
            <a:off x="5346566" y="4008297"/>
            <a:ext cx="3094040" cy="523220"/>
          </a:xfrm>
          <a:prstGeom prst="rect">
            <a:avLst/>
          </a:prstGeom>
          <a:noFill/>
        </p:spPr>
        <p:txBody>
          <a:bodyPr wrap="square" rtlCol="0">
            <a:spAutoFit/>
          </a:bodyPr>
          <a:lstStyle/>
          <a:p>
            <a:r>
              <a:rPr lang="en-GB" sz="2800" dirty="0">
                <a:solidFill>
                  <a:schemeClr val="accent1">
                    <a:lumMod val="50000"/>
                  </a:schemeClr>
                </a:solidFill>
              </a:rPr>
              <a:t>[other, another]</a:t>
            </a:r>
          </a:p>
        </p:txBody>
      </p:sp>
      <p:sp>
        <p:nvSpPr>
          <p:cNvPr id="15" name="Rounded Rectangular Callout 14"/>
          <p:cNvSpPr/>
          <p:nvPr/>
        </p:nvSpPr>
        <p:spPr>
          <a:xfrm>
            <a:off x="8401579" y="3784967"/>
            <a:ext cx="3380822" cy="1493100"/>
          </a:xfrm>
          <a:prstGeom prst="wedgeRoundRectCallout">
            <a:avLst>
              <a:gd name="adj1" fmla="val -78546"/>
              <a:gd name="adj2" fmla="val 61572"/>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Use ‘</a:t>
            </a:r>
            <a:r>
              <a:rPr lang="en-GB" sz="2000" b="1" dirty="0">
                <a:solidFill>
                  <a:schemeClr val="bg1"/>
                </a:solidFill>
              </a:rPr>
              <a:t>estar</a:t>
            </a:r>
            <a:r>
              <a:rPr lang="en-GB" sz="2000" dirty="0">
                <a:solidFill>
                  <a:schemeClr val="bg1"/>
                </a:solidFill>
              </a:rPr>
              <a:t>’ </a:t>
            </a:r>
            <a:r>
              <a:rPr lang="en-GB" sz="2000">
                <a:solidFill>
                  <a:schemeClr val="bg1"/>
                </a:solidFill>
              </a:rPr>
              <a:t>with </a:t>
            </a:r>
            <a:r>
              <a:rPr lang="en-GB" sz="2000" b="1">
                <a:solidFill>
                  <a:schemeClr val="bg1"/>
                </a:solidFill>
              </a:rPr>
              <a:t>perdido</a:t>
            </a:r>
            <a:r>
              <a:rPr lang="en-GB" sz="2000">
                <a:solidFill>
                  <a:schemeClr val="bg1"/>
                </a:solidFill>
              </a:rPr>
              <a:t> as ‘</a:t>
            </a:r>
            <a:r>
              <a:rPr lang="en-GB" sz="2000" i="1">
                <a:solidFill>
                  <a:schemeClr val="bg1"/>
                </a:solidFill>
              </a:rPr>
              <a:t>lost</a:t>
            </a:r>
            <a:r>
              <a:rPr lang="en-GB" sz="2000" dirty="0">
                <a:solidFill>
                  <a:schemeClr val="bg1"/>
                </a:solidFill>
              </a:rPr>
              <a:t>’ is </a:t>
            </a:r>
            <a:r>
              <a:rPr lang="en-GB" sz="2000">
                <a:solidFill>
                  <a:schemeClr val="bg1"/>
                </a:solidFill>
              </a:rPr>
              <a:t>a state!</a:t>
            </a:r>
            <a:endParaRPr lang="en-GB" sz="2000" dirty="0">
              <a:solidFill>
                <a:schemeClr val="bg1"/>
              </a:solidFill>
            </a:endParaRPr>
          </a:p>
        </p:txBody>
      </p:sp>
      <p:sp>
        <p:nvSpPr>
          <p:cNvPr id="31" name="Rounded Rectangle 11">
            <a:extLst>
              <a:ext uri="{FF2B5EF4-FFF2-40B4-BE49-F238E27FC236}">
                <a16:creationId xmlns:a16="http://schemas.microsoft.com/office/drawing/2014/main" id="{A316DD52-7894-4A75-969C-CA0645DA2978}"/>
              </a:ext>
            </a:extLst>
          </p:cNvPr>
          <p:cNvSpPr/>
          <p:nvPr/>
        </p:nvSpPr>
        <p:spPr>
          <a:xfrm>
            <a:off x="10103370" y="258166"/>
            <a:ext cx="182477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5210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par>
                                <p:cTn id="27" presetID="10"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fade">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1" nodeType="click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2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1"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par>
                                <p:cTn id="50" presetID="10" presetClass="entr" presetSubtype="0" fill="hold" nodeType="withEffect">
                                  <p:stCondLst>
                                    <p:cond delay="0"/>
                                  </p:stCondLst>
                                  <p:childTnLst>
                                    <p:set>
                                      <p:cBhvr>
                                        <p:cTn id="51" dur="1" fill="hold">
                                          <p:stCondLst>
                                            <p:cond delay="0"/>
                                          </p:stCondLst>
                                        </p:cTn>
                                        <p:tgtEl>
                                          <p:spTgt spid="1026"/>
                                        </p:tgtEl>
                                        <p:attrNameLst>
                                          <p:attrName>style.visibility</p:attrName>
                                        </p:attrNameLst>
                                      </p:cBhvr>
                                      <p:to>
                                        <p:strVal val="visible"/>
                                      </p:to>
                                    </p:set>
                                    <p:animEffect transition="in" filter="fade">
                                      <p:cBhvr>
                                        <p:cTn id="52" dur="500"/>
                                        <p:tgtEl>
                                          <p:spTgt spid="1026"/>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65"/>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6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6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5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03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1030"/>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03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7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1" nodeType="clickEffect">
                                  <p:stCondLst>
                                    <p:cond delay="0"/>
                                  </p:stCondLst>
                                  <p:childTnLst>
                                    <p:set>
                                      <p:cBhvr>
                                        <p:cTn id="104" dur="1" fill="hold">
                                          <p:stCondLst>
                                            <p:cond delay="0"/>
                                          </p:stCondLst>
                                        </p:cTn>
                                        <p:tgtEl>
                                          <p:spTgt spid="70"/>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0" nodeType="clickEffect">
                                  <p:stCondLst>
                                    <p:cond delay="0"/>
                                  </p:stCondLst>
                                  <p:childTnLst>
                                    <p:set>
                                      <p:cBhvr>
                                        <p:cTn id="108" dur="1" fill="hold">
                                          <p:stCondLst>
                                            <p:cond delay="0"/>
                                          </p:stCondLst>
                                        </p:cTn>
                                        <p:tgtEl>
                                          <p:spTgt spid="3"/>
                                        </p:tgtEl>
                                        <p:attrNameLst>
                                          <p:attrName>style.visibility</p:attrName>
                                        </p:attrNameLst>
                                      </p:cBhvr>
                                      <p:to>
                                        <p:strVal val="hidden"/>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1" nodeType="clickEffect">
                                  <p:stCondLst>
                                    <p:cond delay="0"/>
                                  </p:stCondLst>
                                  <p:childTnLst>
                                    <p:set>
                                      <p:cBhvr>
                                        <p:cTn id="112" dur="1" fill="hold">
                                          <p:stCondLst>
                                            <p:cond delay="0"/>
                                          </p:stCondLst>
                                        </p:cTn>
                                        <p:tgtEl>
                                          <p:spTgt spid="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46"/>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1" nodeType="clickEffect">
                                  <p:stCondLst>
                                    <p:cond delay="0"/>
                                  </p:stCondLst>
                                  <p:childTnLst>
                                    <p:set>
                                      <p:cBhvr>
                                        <p:cTn id="120" dur="1" fill="hold">
                                          <p:stCondLst>
                                            <p:cond delay="0"/>
                                          </p:stCondLst>
                                        </p:cTn>
                                        <p:tgtEl>
                                          <p:spTgt spid="4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0" nodeType="clickEffect">
                                  <p:stCondLst>
                                    <p:cond delay="0"/>
                                  </p:stCondLst>
                                  <p:childTnLst>
                                    <p:set>
                                      <p:cBhvr>
                                        <p:cTn id="124" dur="1" fill="hold">
                                          <p:stCondLst>
                                            <p:cond delay="0"/>
                                          </p:stCondLst>
                                        </p:cTn>
                                        <p:tgtEl>
                                          <p:spTgt spid="62"/>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1" nodeType="clickEffect">
                                  <p:stCondLst>
                                    <p:cond delay="0"/>
                                  </p:stCondLst>
                                  <p:childTnLst>
                                    <p:set>
                                      <p:cBhvr>
                                        <p:cTn id="128" dur="1" fill="hold">
                                          <p:stCondLst>
                                            <p:cond delay="0"/>
                                          </p:stCondLst>
                                        </p:cTn>
                                        <p:tgtEl>
                                          <p:spTgt spid="62"/>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0" nodeType="clickEffect">
                                  <p:stCondLst>
                                    <p:cond delay="0"/>
                                  </p:stCondLst>
                                  <p:childTnLst>
                                    <p:set>
                                      <p:cBhvr>
                                        <p:cTn id="132" dur="1" fill="hold">
                                          <p:stCondLst>
                                            <p:cond delay="0"/>
                                          </p:stCondLst>
                                        </p:cTn>
                                        <p:tgtEl>
                                          <p:spTgt spid="69"/>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1" nodeType="clickEffect">
                                  <p:stCondLst>
                                    <p:cond delay="0"/>
                                  </p:stCondLst>
                                  <p:childTnLst>
                                    <p:set>
                                      <p:cBhvr>
                                        <p:cTn id="136" dur="1" fill="hold">
                                          <p:stCondLst>
                                            <p:cond delay="0"/>
                                          </p:stCondLst>
                                        </p:cTn>
                                        <p:tgtEl>
                                          <p:spTgt spid="69"/>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2"/>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1" nodeType="clickEffect">
                                  <p:stCondLst>
                                    <p:cond delay="0"/>
                                  </p:stCondLst>
                                  <p:childTnLst>
                                    <p:set>
                                      <p:cBhvr>
                                        <p:cTn id="144" dur="1" fill="hold">
                                          <p:stCondLst>
                                            <p:cond delay="0"/>
                                          </p:stCondLst>
                                        </p:cTn>
                                        <p:tgtEl>
                                          <p:spTgt spid="42"/>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0" nodeType="clickEffect">
                                  <p:stCondLst>
                                    <p:cond delay="0"/>
                                  </p:stCondLst>
                                  <p:childTnLst>
                                    <p:set>
                                      <p:cBhvr>
                                        <p:cTn id="148" dur="1" fill="hold">
                                          <p:stCondLst>
                                            <p:cond delay="0"/>
                                          </p:stCondLst>
                                        </p:cTn>
                                        <p:tgtEl>
                                          <p:spTgt spid="45"/>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0" presetClass="entr" presetSubtype="0" fill="hold" grpId="1" nodeType="clickEffect">
                                  <p:stCondLst>
                                    <p:cond delay="0"/>
                                  </p:stCondLst>
                                  <p:childTnLst>
                                    <p:set>
                                      <p:cBhvr>
                                        <p:cTn id="152" dur="1" fill="hold">
                                          <p:stCondLst>
                                            <p:cond delay="0"/>
                                          </p:stCondLst>
                                        </p:cTn>
                                        <p:tgtEl>
                                          <p:spTgt spid="45"/>
                                        </p:tgtEl>
                                        <p:attrNameLst>
                                          <p:attrName>style.visibility</p:attrName>
                                        </p:attrNameLst>
                                      </p:cBhvr>
                                      <p:to>
                                        <p:strVal val="visible"/>
                                      </p:to>
                                    </p:set>
                                    <p:animEffect transition="in" filter="fade">
                                      <p:cBhvr>
                                        <p:cTn id="153" dur="500"/>
                                        <p:tgtEl>
                                          <p:spTgt spid="45"/>
                                        </p:tgtEl>
                                      </p:cBhvr>
                                    </p:animEffect>
                                  </p:childTnLst>
                                </p:cTn>
                              </p:par>
                            </p:childTnLst>
                          </p:cTn>
                        </p:par>
                      </p:childTnLst>
                    </p:cTn>
                  </p:par>
                  <p:par>
                    <p:cTn id="154" fill="hold">
                      <p:stCondLst>
                        <p:cond delay="indefinite"/>
                      </p:stCondLst>
                      <p:childTnLst>
                        <p:par>
                          <p:cTn id="155" fill="hold">
                            <p:stCondLst>
                              <p:cond delay="0"/>
                            </p:stCondLst>
                            <p:childTnLst>
                              <p:par>
                                <p:cTn id="156" presetID="1" presetClass="exit" presetSubtype="0" fill="hold" grpId="0" nodeType="clickEffect">
                                  <p:stCondLst>
                                    <p:cond delay="0"/>
                                  </p:stCondLst>
                                  <p:childTnLst>
                                    <p:set>
                                      <p:cBhvr>
                                        <p:cTn id="157" dur="1" fill="hold">
                                          <p:stCondLst>
                                            <p:cond delay="0"/>
                                          </p:stCondLst>
                                        </p:cTn>
                                        <p:tgtEl>
                                          <p:spTgt spid="67"/>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1" nodeType="clickEffect">
                                  <p:stCondLst>
                                    <p:cond delay="0"/>
                                  </p:stCondLst>
                                  <p:childTnLst>
                                    <p:set>
                                      <p:cBhvr>
                                        <p:cTn id="161" dur="1" fill="hold">
                                          <p:stCondLst>
                                            <p:cond delay="0"/>
                                          </p:stCondLst>
                                        </p:cTn>
                                        <p:tgtEl>
                                          <p:spTgt spid="67"/>
                                        </p:tgtEl>
                                        <p:attrNameLst>
                                          <p:attrName>style.visibility</p:attrName>
                                        </p:attrNameLst>
                                      </p:cBhvr>
                                      <p:to>
                                        <p:strVal val="visible"/>
                                      </p:to>
                                    </p:set>
                                  </p:childTnLst>
                                </p:cTn>
                              </p:par>
                            </p:childTnLst>
                          </p:cTn>
                        </p:par>
                      </p:childTnLst>
                    </p:cTn>
                  </p:par>
                  <p:par>
                    <p:cTn id="162" fill="hold">
                      <p:stCondLst>
                        <p:cond delay="indefinite"/>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40"/>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grpId="1" nodeType="clickEffect">
                                  <p:stCondLst>
                                    <p:cond delay="0"/>
                                  </p:stCondLst>
                                  <p:childTnLst>
                                    <p:set>
                                      <p:cBhvr>
                                        <p:cTn id="169" dur="1" fill="hold">
                                          <p:stCondLst>
                                            <p:cond delay="0"/>
                                          </p:stCondLst>
                                        </p:cTn>
                                        <p:tgtEl>
                                          <p:spTgt spid="40"/>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xit" presetSubtype="0" fill="hold" grpId="0" nodeType="clickEffect">
                                  <p:stCondLst>
                                    <p:cond delay="0"/>
                                  </p:stCondLst>
                                  <p:childTnLst>
                                    <p:set>
                                      <p:cBhvr>
                                        <p:cTn id="173" dur="1" fill="hold">
                                          <p:stCondLst>
                                            <p:cond delay="0"/>
                                          </p:stCondLst>
                                        </p:cTn>
                                        <p:tgtEl>
                                          <p:spTgt spid="61"/>
                                        </p:tgtEl>
                                        <p:attrNameLst>
                                          <p:attrName>style.visibility</p:attrName>
                                        </p:attrNameLst>
                                      </p:cBhvr>
                                      <p:to>
                                        <p:strVal val="hidden"/>
                                      </p:to>
                                    </p:set>
                                  </p:childTnLst>
                                </p:cTn>
                              </p:par>
                            </p:childTnLst>
                          </p:cTn>
                        </p:par>
                      </p:childTnLst>
                    </p:cTn>
                  </p:par>
                  <p:par>
                    <p:cTn id="174" fill="hold">
                      <p:stCondLst>
                        <p:cond delay="indefinite"/>
                      </p:stCondLst>
                      <p:childTnLst>
                        <p:par>
                          <p:cTn id="175" fill="hold">
                            <p:stCondLst>
                              <p:cond delay="0"/>
                            </p:stCondLst>
                            <p:childTnLst>
                              <p:par>
                                <p:cTn id="176" presetID="1" presetClass="entr" presetSubtype="0" fill="hold" grpId="1" nodeType="clickEffect">
                                  <p:stCondLst>
                                    <p:cond delay="0"/>
                                  </p:stCondLst>
                                  <p:childTnLst>
                                    <p:set>
                                      <p:cBhvr>
                                        <p:cTn id="177" dur="1" fill="hold">
                                          <p:stCondLst>
                                            <p:cond delay="0"/>
                                          </p:stCondLst>
                                        </p:cTn>
                                        <p:tgtEl>
                                          <p:spTgt spid="61"/>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1" presetClass="exit" presetSubtype="0" fill="hold" grpId="0" nodeType="clickEffect">
                                  <p:stCondLst>
                                    <p:cond delay="0"/>
                                  </p:stCondLst>
                                  <p:childTnLst>
                                    <p:set>
                                      <p:cBhvr>
                                        <p:cTn id="181" dur="1" fill="hold">
                                          <p:stCondLst>
                                            <p:cond delay="0"/>
                                          </p:stCondLst>
                                        </p:cTn>
                                        <p:tgtEl>
                                          <p:spTgt spid="63"/>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1" nodeType="clickEffect">
                                  <p:stCondLst>
                                    <p:cond delay="0"/>
                                  </p:stCondLst>
                                  <p:childTnLst>
                                    <p:set>
                                      <p:cBhvr>
                                        <p:cTn id="185" dur="1" fill="hold">
                                          <p:stCondLst>
                                            <p:cond delay="0"/>
                                          </p:stCondLst>
                                        </p:cTn>
                                        <p:tgtEl>
                                          <p:spTgt spid="63"/>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1" presetClass="entr" presetSubtype="0" fill="hold" grpId="0" nodeType="clickEffect">
                                  <p:stCondLst>
                                    <p:cond delay="0"/>
                                  </p:stCondLst>
                                  <p:childTnLst>
                                    <p:set>
                                      <p:cBhvr>
                                        <p:cTn id="18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0" grpId="0"/>
      <p:bldP spid="40" grpId="1"/>
      <p:bldP spid="41" grpId="0"/>
      <p:bldP spid="41" grpId="1"/>
      <p:bldP spid="42" grpId="0"/>
      <p:bldP spid="42" grpId="1"/>
      <p:bldP spid="44" grpId="0"/>
      <p:bldP spid="44" grpId="1"/>
      <p:bldP spid="45" grpId="0"/>
      <p:bldP spid="45" grpId="1"/>
      <p:bldP spid="46" grpId="0"/>
      <p:bldP spid="46" grpId="1"/>
      <p:bldP spid="47" grpId="0"/>
      <p:bldP spid="47" grpId="1"/>
      <p:bldP spid="61" grpId="0"/>
      <p:bldP spid="61" grpId="1"/>
      <p:bldP spid="62" grpId="0"/>
      <p:bldP spid="62" grpId="1"/>
      <p:bldP spid="63" grpId="0"/>
      <p:bldP spid="63" grpId="1"/>
      <p:bldP spid="66" grpId="0"/>
      <p:bldP spid="66" grpId="1"/>
      <p:bldP spid="67" grpId="0"/>
      <p:bldP spid="67" grpId="1"/>
      <p:bldP spid="69" grpId="0"/>
      <p:bldP spid="69" grpId="1"/>
      <p:bldP spid="70" grpId="0"/>
      <p:bldP spid="70" grpId="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Gender in Spanish</a:t>
            </a:r>
          </a:p>
        </p:txBody>
      </p:sp>
      <p:pic>
        <p:nvPicPr>
          <p:cNvPr id="18" name="Picture 1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7" name="Rectangle 6"/>
          <p:cNvSpPr/>
          <p:nvPr/>
        </p:nvSpPr>
        <p:spPr>
          <a:xfrm>
            <a:off x="114785" y="1048444"/>
            <a:ext cx="5908990" cy="584775"/>
          </a:xfrm>
          <a:prstGeom prst="rect">
            <a:avLst/>
          </a:prstGeom>
        </p:spPr>
        <p:txBody>
          <a:bodyPr wrap="none">
            <a:spAutoFit/>
          </a:bodyPr>
          <a:lstStyle/>
          <a:p>
            <a:r>
              <a:rPr lang="en-GB" sz="3200" b="1" dirty="0">
                <a:solidFill>
                  <a:schemeClr val="accent1">
                    <a:lumMod val="50000"/>
                  </a:schemeClr>
                </a:solidFill>
              </a:rPr>
              <a:t>Possessive adjectives (mi/</a:t>
            </a:r>
            <a:r>
              <a:rPr lang="en-GB" sz="3200" b="1" dirty="0" err="1">
                <a:solidFill>
                  <a:schemeClr val="accent1">
                    <a:lumMod val="50000"/>
                  </a:schemeClr>
                </a:solidFill>
              </a:rPr>
              <a:t>tu</a:t>
            </a:r>
            <a:r>
              <a:rPr lang="en-GB" sz="3200" b="1" dirty="0">
                <a:solidFill>
                  <a:schemeClr val="accent1">
                    <a:lumMod val="50000"/>
                  </a:schemeClr>
                </a:solidFill>
              </a:rPr>
              <a:t>)</a:t>
            </a:r>
          </a:p>
        </p:txBody>
      </p:sp>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46" name="Title 1"/>
          <p:cNvSpPr txBox="1">
            <a:spLocks/>
          </p:cNvSpPr>
          <p:nvPr/>
        </p:nvSpPr>
        <p:spPr>
          <a:xfrm>
            <a:off x="0" y="286627"/>
            <a:ext cx="7540432" cy="798797"/>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3200" b="1" dirty="0">
                <a:solidFill>
                  <a:prstClr val="white"/>
                </a:solidFill>
                <a:latin typeface="Century Gothic" panose="020B0502020202020204" pitchFamily="34" charset="0"/>
              </a:rPr>
              <a:t>Talking about possessions</a:t>
            </a:r>
          </a:p>
        </p:txBody>
      </p:sp>
      <p:sp>
        <p:nvSpPr>
          <p:cNvPr id="38" name="TextBox 37"/>
          <p:cNvSpPr txBox="1"/>
          <p:nvPr/>
        </p:nvSpPr>
        <p:spPr>
          <a:xfrm>
            <a:off x="182034" y="2221936"/>
            <a:ext cx="11379200"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To say </a:t>
            </a:r>
            <a:r>
              <a:rPr lang="en-GB" sz="2800" b="1" dirty="0">
                <a:solidFill>
                  <a:schemeClr val="accent1">
                    <a:lumMod val="50000"/>
                  </a:schemeClr>
                </a:solidFill>
                <a:latin typeface="Century Gothic" panose="020B0502020202020204" pitchFamily="34" charset="0"/>
              </a:rPr>
              <a:t>your </a:t>
            </a:r>
            <a:r>
              <a:rPr lang="en-GB" sz="2800" dirty="0">
                <a:solidFill>
                  <a:schemeClr val="accent1">
                    <a:lumMod val="50000"/>
                  </a:schemeClr>
                </a:solidFill>
                <a:latin typeface="Century Gothic" panose="020B0502020202020204" pitchFamily="34" charset="0"/>
              </a:rPr>
              <a:t>before a singular or uncountable noun, use </a:t>
            </a:r>
            <a:r>
              <a:rPr lang="en-GB" sz="2800" b="1" i="1" dirty="0" err="1">
                <a:solidFill>
                  <a:schemeClr val="accent1">
                    <a:lumMod val="50000"/>
                  </a:schemeClr>
                </a:solidFill>
                <a:latin typeface="Century Gothic" panose="020B0502020202020204" pitchFamily="34" charset="0"/>
              </a:rPr>
              <a:t>tu</a:t>
            </a:r>
            <a:r>
              <a:rPr lang="en-GB" sz="2800" dirty="0" err="1">
                <a:solidFill>
                  <a:schemeClr val="accent1">
                    <a:lumMod val="50000"/>
                  </a:schemeClr>
                </a:solidFill>
                <a:latin typeface="Century Gothic" panose="020B0502020202020204" pitchFamily="34" charset="0"/>
              </a:rPr>
              <a:t>.</a:t>
            </a:r>
            <a:r>
              <a:rPr lang="en-GB" sz="2800" dirty="0">
                <a:solidFill>
                  <a:schemeClr val="accent1">
                    <a:lumMod val="50000"/>
                  </a:schemeClr>
                </a:solidFill>
                <a:latin typeface="Century Gothic" panose="020B0502020202020204" pitchFamily="34" charset="0"/>
              </a:rPr>
              <a:t> </a:t>
            </a:r>
          </a:p>
        </p:txBody>
      </p:sp>
      <p:sp>
        <p:nvSpPr>
          <p:cNvPr id="52" name="TextBox 51"/>
          <p:cNvSpPr txBox="1"/>
          <p:nvPr/>
        </p:nvSpPr>
        <p:spPr>
          <a:xfrm>
            <a:off x="300038" y="3578454"/>
            <a:ext cx="2612572"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Compare:</a:t>
            </a:r>
          </a:p>
        </p:txBody>
      </p:sp>
      <p:sp>
        <p:nvSpPr>
          <p:cNvPr id="5" name="Rectangle 4"/>
          <p:cNvSpPr/>
          <p:nvPr/>
        </p:nvSpPr>
        <p:spPr>
          <a:xfrm>
            <a:off x="182034" y="1624020"/>
            <a:ext cx="11839940" cy="523220"/>
          </a:xfrm>
          <a:prstGeom prst="rect">
            <a:avLst/>
          </a:prstGeom>
        </p:spPr>
        <p:txBody>
          <a:bodyPr wrap="square">
            <a:spAutoFit/>
          </a:bodyPr>
          <a:lstStyle/>
          <a:p>
            <a:pPr lvl="0">
              <a:defRPr/>
            </a:pPr>
            <a:r>
              <a:rPr lang="en-GB" sz="2800" dirty="0">
                <a:solidFill>
                  <a:schemeClr val="accent1">
                    <a:lumMod val="50000"/>
                  </a:schemeClr>
                </a:solidFill>
                <a:latin typeface="Century Gothic" panose="020B0502020202020204" pitchFamily="34" charset="0"/>
              </a:rPr>
              <a:t>To say </a:t>
            </a:r>
            <a:r>
              <a:rPr lang="en-GB" sz="2800" b="1" dirty="0">
                <a:solidFill>
                  <a:schemeClr val="accent1">
                    <a:lumMod val="50000"/>
                  </a:schemeClr>
                </a:solidFill>
                <a:latin typeface="Century Gothic" panose="020B0502020202020204" pitchFamily="34" charset="0"/>
              </a:rPr>
              <a:t>my </a:t>
            </a:r>
            <a:r>
              <a:rPr lang="en-GB" sz="2800" dirty="0">
                <a:solidFill>
                  <a:schemeClr val="accent1">
                    <a:lumMod val="50000"/>
                  </a:schemeClr>
                </a:solidFill>
                <a:latin typeface="Century Gothic" panose="020B0502020202020204" pitchFamily="34" charset="0"/>
              </a:rPr>
              <a:t>before a singular or uncountable noun, use </a:t>
            </a:r>
            <a:r>
              <a:rPr lang="en-GB" sz="2800" b="1" i="1" dirty="0">
                <a:solidFill>
                  <a:schemeClr val="accent1">
                    <a:lumMod val="50000"/>
                  </a:schemeClr>
                </a:solidFill>
                <a:latin typeface="Century Gothic" panose="020B0502020202020204" pitchFamily="34" charset="0"/>
              </a:rPr>
              <a:t>mi.</a:t>
            </a:r>
            <a:endParaRPr lang="en-GB" sz="2800" dirty="0">
              <a:solidFill>
                <a:schemeClr val="accent1">
                  <a:lumMod val="50000"/>
                </a:schemeClr>
              </a:solidFill>
              <a:latin typeface="Century Gothic" panose="020B0502020202020204" pitchFamily="34" charset="0"/>
            </a:endParaRPr>
          </a:p>
        </p:txBody>
      </p:sp>
      <p:sp>
        <p:nvSpPr>
          <p:cNvPr id="27" name="TextBox 26"/>
          <p:cNvSpPr txBox="1"/>
          <p:nvPr/>
        </p:nvSpPr>
        <p:spPr>
          <a:xfrm>
            <a:off x="320157" y="4496480"/>
            <a:ext cx="3569671"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Mi</a:t>
            </a:r>
            <a:r>
              <a:rPr lang="en-GB" sz="2800" dirty="0">
                <a:solidFill>
                  <a:schemeClr val="accent1">
                    <a:lumMod val="50000"/>
                  </a:schemeClr>
                </a:solidFill>
                <a:latin typeface="Century Gothic" panose="020B0502020202020204" pitchFamily="34" charset="0"/>
              </a:rPr>
              <a:t> llave es amarilla. </a:t>
            </a:r>
          </a:p>
        </p:txBody>
      </p:sp>
      <p:sp>
        <p:nvSpPr>
          <p:cNvPr id="28" name="TextBox 27"/>
          <p:cNvSpPr txBox="1"/>
          <p:nvPr/>
        </p:nvSpPr>
        <p:spPr>
          <a:xfrm>
            <a:off x="5123542" y="4496480"/>
            <a:ext cx="2999620"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My key is yellow.</a:t>
            </a:r>
          </a:p>
        </p:txBody>
      </p:sp>
      <p:sp>
        <p:nvSpPr>
          <p:cNvPr id="13" name="TextBox 26">
            <a:extLst>
              <a:ext uri="{FF2B5EF4-FFF2-40B4-BE49-F238E27FC236}">
                <a16:creationId xmlns:a16="http://schemas.microsoft.com/office/drawing/2014/main" id="{38AA6C0E-C69D-B942-9DD6-F1D6B8DFA134}"/>
              </a:ext>
            </a:extLst>
          </p:cNvPr>
          <p:cNvSpPr txBox="1"/>
          <p:nvPr/>
        </p:nvSpPr>
        <p:spPr>
          <a:xfrm>
            <a:off x="320157" y="5295182"/>
            <a:ext cx="4803385"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Tu</a:t>
            </a:r>
            <a:r>
              <a:rPr lang="en-GB" sz="2800" dirty="0">
                <a:solidFill>
                  <a:schemeClr val="accent1">
                    <a:lumMod val="50000"/>
                  </a:schemeClr>
                </a:solidFill>
                <a:latin typeface="Century Gothic" panose="020B0502020202020204" pitchFamily="34" charset="0"/>
              </a:rPr>
              <a:t> móvil es azul. </a:t>
            </a:r>
          </a:p>
        </p:txBody>
      </p:sp>
      <p:sp>
        <p:nvSpPr>
          <p:cNvPr id="14" name="TextBox 27">
            <a:extLst>
              <a:ext uri="{FF2B5EF4-FFF2-40B4-BE49-F238E27FC236}">
                <a16:creationId xmlns:a16="http://schemas.microsoft.com/office/drawing/2014/main" id="{90310CC5-C96F-6F44-BCCE-378E01F9F7B6}"/>
              </a:ext>
            </a:extLst>
          </p:cNvPr>
          <p:cNvSpPr txBox="1"/>
          <p:nvPr/>
        </p:nvSpPr>
        <p:spPr>
          <a:xfrm>
            <a:off x="5123542" y="5295182"/>
            <a:ext cx="6898432"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Your mobile phone is blue.</a:t>
            </a:r>
          </a:p>
        </p:txBody>
      </p:sp>
      <p:sp>
        <p:nvSpPr>
          <p:cNvPr id="2" name="CuadroTexto 1">
            <a:extLst>
              <a:ext uri="{FF2B5EF4-FFF2-40B4-BE49-F238E27FC236}">
                <a16:creationId xmlns:a16="http://schemas.microsoft.com/office/drawing/2014/main" id="{B269DFF0-03CB-0941-AC28-CE9FFBDDB195}"/>
              </a:ext>
            </a:extLst>
          </p:cNvPr>
          <p:cNvSpPr txBox="1"/>
          <p:nvPr/>
        </p:nvSpPr>
        <p:spPr>
          <a:xfrm>
            <a:off x="182034" y="2923445"/>
            <a:ext cx="11235266" cy="523220"/>
          </a:xfrm>
          <a:prstGeom prst="rect">
            <a:avLst/>
          </a:prstGeom>
          <a:noFill/>
        </p:spPr>
        <p:txBody>
          <a:bodyPr wrap="square" rtlCol="0">
            <a:spAutoFit/>
          </a:bodyPr>
          <a:lstStyle/>
          <a:p>
            <a:r>
              <a:rPr lang="en-GB" sz="2800" dirty="0">
                <a:solidFill>
                  <a:schemeClr val="accent1">
                    <a:lumMod val="50000"/>
                  </a:schemeClr>
                </a:solidFill>
                <a:latin typeface="Century Gothic" panose="020B0502020202020204" pitchFamily="34" charset="0"/>
              </a:rPr>
              <a:t>It does not matter whether the noun is masculine or feminine. </a:t>
            </a:r>
          </a:p>
        </p:txBody>
      </p:sp>
      <p:sp>
        <p:nvSpPr>
          <p:cNvPr id="15" name="Speech Bubble: Rectangle with Corners Rounded 1">
            <a:extLst>
              <a:ext uri="{FF2B5EF4-FFF2-40B4-BE49-F238E27FC236}">
                <a16:creationId xmlns:a16="http://schemas.microsoft.com/office/drawing/2014/main" id="{419FADC9-22E2-4582-BDB7-F3A91715CDF3}"/>
              </a:ext>
            </a:extLst>
          </p:cNvPr>
          <p:cNvSpPr/>
          <p:nvPr/>
        </p:nvSpPr>
        <p:spPr>
          <a:xfrm>
            <a:off x="5123542" y="362787"/>
            <a:ext cx="3686201" cy="2322573"/>
          </a:xfrm>
          <a:prstGeom prst="wedgeRoundRectCallout">
            <a:avLst>
              <a:gd name="adj1" fmla="val -20833"/>
              <a:gd name="adj2" fmla="val 58266"/>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t>To check whether a noun is </a:t>
            </a:r>
            <a:r>
              <a:rPr lang="en-GB" sz="2000" b="1" dirty="0"/>
              <a:t>countable</a:t>
            </a:r>
            <a:r>
              <a:rPr lang="en-GB" sz="2000" dirty="0"/>
              <a:t> or </a:t>
            </a:r>
            <a:r>
              <a:rPr lang="en-GB" sz="2000" b="1" dirty="0"/>
              <a:t>uncountable</a:t>
            </a:r>
            <a:r>
              <a:rPr lang="en-GB" sz="2000" dirty="0"/>
              <a:t>, try putting a </a:t>
            </a:r>
            <a:r>
              <a:rPr lang="en-GB" sz="2000" b="1" dirty="0"/>
              <a:t>number</a:t>
            </a:r>
            <a:r>
              <a:rPr lang="en-GB" sz="2000" dirty="0"/>
              <a:t> in front of the English word. You can’t say ‘two clothings’ so </a:t>
            </a:r>
            <a:r>
              <a:rPr lang="en-GB" sz="2000" u="sng" dirty="0"/>
              <a:t>clothing</a:t>
            </a:r>
            <a:r>
              <a:rPr lang="en-GB" sz="2000" dirty="0"/>
              <a:t> is </a:t>
            </a:r>
            <a:r>
              <a:rPr lang="en-GB" sz="2000" b="1" dirty="0"/>
              <a:t>uncountable.</a:t>
            </a:r>
            <a:endParaRPr lang="en-GB" sz="2000" dirty="0"/>
          </a:p>
        </p:txBody>
      </p:sp>
    </p:spTree>
    <p:extLst>
      <p:ext uri="{BB962C8B-B14F-4D97-AF65-F5344CB8AC3E}">
        <p14:creationId xmlns:p14="http://schemas.microsoft.com/office/powerpoint/2010/main" val="25758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2" grpId="0"/>
      <p:bldP spid="5" grpId="0"/>
      <p:bldP spid="27" grpId="0"/>
      <p:bldP spid="28" grpId="0"/>
      <p:bldP spid="13" grpId="0"/>
      <p:bldP spid="14" grpId="0"/>
      <p:bldP spid="2"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CABF23-5DC0-0746-B191-E471BDDEE710}"/>
              </a:ext>
            </a:extLst>
          </p:cNvPr>
          <p:cNvSpPr>
            <a:spLocks noGrp="1"/>
          </p:cNvSpPr>
          <p:nvPr>
            <p:ph type="title"/>
          </p:nvPr>
        </p:nvSpPr>
        <p:spPr>
          <a:xfrm>
            <a:off x="143266" y="-91115"/>
            <a:ext cx="10515600" cy="839627"/>
          </a:xfrm>
        </p:spPr>
        <p:txBody>
          <a:bodyPr>
            <a:noAutofit/>
          </a:bodyPr>
          <a:lstStyle/>
          <a:p>
            <a:r>
              <a:rPr lang="en-GB" sz="2000" b="1" dirty="0">
                <a:solidFill>
                  <a:schemeClr val="accent1">
                    <a:lumMod val="50000"/>
                  </a:schemeClr>
                </a:solidFill>
              </a:rPr>
              <a:t>Lucía is getting annoyed with Daniel. He thinks her things are his! </a:t>
            </a:r>
            <a:br>
              <a:rPr lang="en-GB" sz="2000" b="1" dirty="0">
                <a:solidFill>
                  <a:schemeClr val="accent1">
                    <a:lumMod val="50000"/>
                  </a:schemeClr>
                </a:solidFill>
              </a:rPr>
            </a:br>
            <a:r>
              <a:rPr lang="en-GB" sz="2000" b="1" dirty="0">
                <a:solidFill>
                  <a:schemeClr val="accent1">
                    <a:lumMod val="50000"/>
                  </a:schemeClr>
                </a:solidFill>
              </a:rPr>
              <a:t>She’s explaining which things belong to each of them. </a:t>
            </a:r>
            <a:endParaRPr lang="x-none" sz="2000" b="1" dirty="0">
              <a:solidFill>
                <a:schemeClr val="accent1">
                  <a:lumMod val="50000"/>
                </a:schemeClr>
              </a:solidFill>
            </a:endParaRPr>
          </a:p>
        </p:txBody>
      </p:sp>
      <p:graphicFrame>
        <p:nvGraphicFramePr>
          <p:cNvPr id="7" name="Tabla 6">
            <a:extLst>
              <a:ext uri="{FF2B5EF4-FFF2-40B4-BE49-F238E27FC236}">
                <a16:creationId xmlns:a16="http://schemas.microsoft.com/office/drawing/2014/main" id="{78431D7C-9B19-C447-B8D6-A4B3E51CEED5}"/>
              </a:ext>
            </a:extLst>
          </p:cNvPr>
          <p:cNvGraphicFramePr>
            <a:graphicFrameLocks noGrp="1"/>
          </p:cNvGraphicFramePr>
          <p:nvPr>
            <p:extLst>
              <p:ext uri="{D42A27DB-BD31-4B8C-83A1-F6EECF244321}">
                <p14:modId xmlns:p14="http://schemas.microsoft.com/office/powerpoint/2010/main" val="1546921201"/>
              </p:ext>
            </p:extLst>
          </p:nvPr>
        </p:nvGraphicFramePr>
        <p:xfrm>
          <a:off x="164547" y="1054100"/>
          <a:ext cx="11786153" cy="5073261"/>
        </p:xfrm>
        <a:graphic>
          <a:graphicData uri="http://schemas.openxmlformats.org/drawingml/2006/table">
            <a:tbl>
              <a:tblPr firstRow="1" bandRow="1">
                <a:tableStyleId>{5DA37D80-6434-44D0-A028-1B22A696006F}</a:tableStyleId>
              </a:tblPr>
              <a:tblGrid>
                <a:gridCol w="4788453">
                  <a:extLst>
                    <a:ext uri="{9D8B030D-6E8A-4147-A177-3AD203B41FA5}">
                      <a16:colId xmlns:a16="http://schemas.microsoft.com/office/drawing/2014/main" val="2165453001"/>
                    </a:ext>
                  </a:extLst>
                </a:gridCol>
                <a:gridCol w="2507343">
                  <a:extLst>
                    <a:ext uri="{9D8B030D-6E8A-4147-A177-3AD203B41FA5}">
                      <a16:colId xmlns:a16="http://schemas.microsoft.com/office/drawing/2014/main" val="921840795"/>
                    </a:ext>
                  </a:extLst>
                </a:gridCol>
                <a:gridCol w="2278743">
                  <a:extLst>
                    <a:ext uri="{9D8B030D-6E8A-4147-A177-3AD203B41FA5}">
                      <a16:colId xmlns:a16="http://schemas.microsoft.com/office/drawing/2014/main" val="3094082684"/>
                    </a:ext>
                  </a:extLst>
                </a:gridCol>
                <a:gridCol w="2211614">
                  <a:extLst>
                    <a:ext uri="{9D8B030D-6E8A-4147-A177-3AD203B41FA5}">
                      <a16:colId xmlns:a16="http://schemas.microsoft.com/office/drawing/2014/main" val="1630667203"/>
                    </a:ext>
                  </a:extLst>
                </a:gridCol>
              </a:tblGrid>
              <a:tr h="879125">
                <a:tc>
                  <a:txBody>
                    <a:bodyPr/>
                    <a:lstStyle/>
                    <a:p>
                      <a:endParaRPr lang="x-none" dirty="0">
                        <a:solidFill>
                          <a:schemeClr val="accent1">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x-none" sz="2000" dirty="0">
                          <a:solidFill>
                            <a:schemeClr val="accent1">
                              <a:lumMod val="50000"/>
                            </a:schemeClr>
                          </a:solidFill>
                        </a:rPr>
                        <a:t>Lucía</a:t>
                      </a:r>
                      <a:r>
                        <a:rPr lang="en-GB" sz="2000" dirty="0">
                          <a:solidFill>
                            <a:schemeClr val="accent1">
                              <a:lumMod val="50000"/>
                            </a:schemeClr>
                          </a:solidFill>
                        </a:rPr>
                        <a:t>’s</a:t>
                      </a:r>
                      <a:r>
                        <a:rPr lang="x-none" sz="2000" dirty="0">
                          <a:solidFill>
                            <a:schemeClr val="accent1">
                              <a:lumMod val="50000"/>
                            </a:schemeClr>
                          </a:solidFill>
                        </a:rPr>
                        <a:t> (</a:t>
                      </a:r>
                      <a:r>
                        <a:rPr lang="x-none" sz="2000" i="1" dirty="0">
                          <a:solidFill>
                            <a:schemeClr val="accent1">
                              <a:lumMod val="50000"/>
                            </a:schemeClr>
                          </a:solidFill>
                        </a:rPr>
                        <a:t>my</a:t>
                      </a:r>
                      <a:r>
                        <a:rPr lang="x-none" sz="2000" dirty="0">
                          <a:solidFill>
                            <a:schemeClr val="accent1">
                              <a:lumMod val="50000"/>
                            </a:schemeClr>
                          </a:solidFill>
                        </a:rPr>
                        <a:t>) </a:t>
                      </a:r>
                    </a:p>
                    <a:p>
                      <a:pPr algn="ctr"/>
                      <a:r>
                        <a:rPr lang="x-none" sz="2000" dirty="0">
                          <a:solidFill>
                            <a:schemeClr val="accent1">
                              <a:lumMod val="50000"/>
                            </a:schemeClr>
                          </a:solidFill>
                        </a:rPr>
                        <a:t>or Daniel</a:t>
                      </a:r>
                      <a:r>
                        <a:rPr lang="en-GB" sz="2000" dirty="0">
                          <a:solidFill>
                            <a:schemeClr val="accent1">
                              <a:lumMod val="50000"/>
                            </a:schemeClr>
                          </a:solidFill>
                        </a:rPr>
                        <a:t>’s</a:t>
                      </a:r>
                      <a:r>
                        <a:rPr lang="x-none" sz="2000" dirty="0">
                          <a:solidFill>
                            <a:schemeClr val="accent1">
                              <a:lumMod val="50000"/>
                            </a:schemeClr>
                          </a:solidFill>
                        </a:rPr>
                        <a:t> (</a:t>
                      </a:r>
                      <a:r>
                        <a:rPr lang="x-none" sz="2000" i="1" dirty="0">
                          <a:solidFill>
                            <a:schemeClr val="accent1">
                              <a:lumMod val="50000"/>
                            </a:schemeClr>
                          </a:solidFill>
                        </a:rPr>
                        <a:t>your</a:t>
                      </a:r>
                      <a:r>
                        <a:rPr lang="x-none" sz="2000" dirty="0">
                          <a:solidFill>
                            <a:schemeClr val="accent1">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x-none" sz="2000" dirty="0">
                          <a:solidFill>
                            <a:schemeClr val="accent1">
                              <a:lumMod val="50000"/>
                            </a:schemeClr>
                          </a:solidFill>
                        </a:rPr>
                        <a:t>¿Qué 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x-none" sz="2000" dirty="0">
                          <a:solidFill>
                            <a:schemeClr val="accent1">
                              <a:lumMod val="50000"/>
                            </a:schemeClr>
                          </a:solidFill>
                        </a:rPr>
                        <a:t>¿Cómo 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239214"/>
                  </a:ext>
                </a:extLst>
              </a:tr>
              <a:tr h="524267">
                <a:tc>
                  <a:txBody>
                    <a:bodyPr/>
                    <a:lstStyle/>
                    <a:p>
                      <a:pPr algn="l"/>
                      <a:r>
                        <a:rPr lang="x-none" sz="2000" dirty="0">
                          <a:solidFill>
                            <a:schemeClr val="accent1">
                              <a:lumMod val="50000"/>
                            </a:schemeClr>
                          </a:solidFill>
                        </a:rPr>
                        <a:t>1. Mi bolígrafo no es verde.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6184331"/>
                  </a:ext>
                </a:extLst>
              </a:tr>
              <a:tr h="524267">
                <a:tc>
                  <a:txBody>
                    <a:bodyPr/>
                    <a:lstStyle/>
                    <a:p>
                      <a:pPr algn="l"/>
                      <a:r>
                        <a:rPr lang="x-none" sz="2000" dirty="0">
                          <a:solidFill>
                            <a:schemeClr val="accent1">
                              <a:lumMod val="50000"/>
                            </a:schemeClr>
                          </a:solidFill>
                        </a:rPr>
                        <a:t>2. Tu película es mala.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29731711"/>
                  </a:ext>
                </a:extLst>
              </a:tr>
              <a:tr h="524267">
                <a:tc>
                  <a:txBody>
                    <a:bodyPr/>
                    <a:lstStyle/>
                    <a:p>
                      <a:pPr algn="l"/>
                      <a:r>
                        <a:rPr lang="x-none" sz="2000" dirty="0">
                          <a:solidFill>
                            <a:schemeClr val="accent1">
                              <a:lumMod val="50000"/>
                            </a:schemeClr>
                          </a:solidFill>
                        </a:rPr>
                        <a:t>3. Tu llave es pequeña.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2402734"/>
                  </a:ext>
                </a:extLst>
              </a:tr>
              <a:tr h="524267">
                <a:tc>
                  <a:txBody>
                    <a:bodyPr/>
                    <a:lstStyle/>
                    <a:p>
                      <a:pPr algn="l"/>
                      <a:r>
                        <a:rPr lang="x-none" sz="2000" dirty="0">
                          <a:solidFill>
                            <a:schemeClr val="accent1">
                              <a:lumMod val="50000"/>
                            </a:schemeClr>
                          </a:solidFill>
                        </a:rPr>
                        <a:t>4. Mi móvil es nuevo.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7850597"/>
                  </a:ext>
                </a:extLst>
              </a:tr>
              <a:tr h="524267">
                <a:tc>
                  <a:txBody>
                    <a:bodyPr/>
                    <a:lstStyle/>
                    <a:p>
                      <a:pPr algn="l"/>
                      <a:r>
                        <a:rPr lang="x-none" sz="2000" dirty="0">
                          <a:solidFill>
                            <a:schemeClr val="accent1">
                              <a:lumMod val="50000"/>
                            </a:schemeClr>
                          </a:solidFill>
                        </a:rPr>
                        <a:t>5. Tu ordenador es bastante grande.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5716627"/>
                  </a:ext>
                </a:extLst>
              </a:tr>
              <a:tr h="524267">
                <a:tc>
                  <a:txBody>
                    <a:bodyPr/>
                    <a:lstStyle/>
                    <a:p>
                      <a:pPr algn="l"/>
                      <a:r>
                        <a:rPr lang="x-none" sz="2000" dirty="0">
                          <a:solidFill>
                            <a:schemeClr val="accent1">
                              <a:lumMod val="50000"/>
                            </a:schemeClr>
                          </a:solidFill>
                        </a:rPr>
                        <a:t>6. Mi </a:t>
                      </a:r>
                      <a:r>
                        <a:rPr lang="en-GB" sz="2000" dirty="0">
                          <a:solidFill>
                            <a:schemeClr val="accent1">
                              <a:lumMod val="50000"/>
                            </a:schemeClr>
                          </a:solidFill>
                        </a:rPr>
                        <a:t>libro</a:t>
                      </a:r>
                      <a:r>
                        <a:rPr lang="x-none" sz="2000" dirty="0">
                          <a:solidFill>
                            <a:schemeClr val="accent1">
                              <a:lumMod val="50000"/>
                            </a:schemeClr>
                          </a:solidFill>
                        </a:rPr>
                        <a:t> es </a:t>
                      </a:r>
                      <a:r>
                        <a:rPr lang="en-GB" sz="2000" dirty="0">
                          <a:solidFill>
                            <a:schemeClr val="accent1">
                              <a:lumMod val="50000"/>
                            </a:schemeClr>
                          </a:solidFill>
                        </a:rPr>
                        <a:t>en inglés</a:t>
                      </a:r>
                      <a:r>
                        <a:rPr lang="x-none" sz="2000" dirty="0">
                          <a:solidFill>
                            <a:schemeClr val="accent1">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31395890"/>
                  </a:ext>
                </a:extLst>
              </a:tr>
              <a:tr h="524267">
                <a:tc>
                  <a:txBody>
                    <a:bodyPr/>
                    <a:lstStyle/>
                    <a:p>
                      <a:pPr algn="l"/>
                      <a:r>
                        <a:rPr lang="x-none" sz="2000" dirty="0">
                          <a:solidFill>
                            <a:schemeClr val="accent1">
                              <a:lumMod val="50000"/>
                            </a:schemeClr>
                          </a:solidFill>
                        </a:rPr>
                        <a:t>7. Mi bicicleta no es barata.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2044210"/>
                  </a:ext>
                </a:extLst>
              </a:tr>
              <a:tr h="524267">
                <a:tc>
                  <a:txBody>
                    <a:bodyPr/>
                    <a:lstStyle/>
                    <a:p>
                      <a:pPr algn="l"/>
                      <a:r>
                        <a:rPr lang="x-none" sz="2000" dirty="0">
                          <a:solidFill>
                            <a:schemeClr val="accent1">
                              <a:lumMod val="50000"/>
                            </a:schemeClr>
                          </a:solidFill>
                        </a:rPr>
                        <a:t>8. Tu revista no es </a:t>
                      </a:r>
                      <a:r>
                        <a:rPr lang="en-GB" sz="2000" dirty="0">
                          <a:solidFill>
                            <a:schemeClr val="accent1">
                              <a:lumMod val="50000"/>
                            </a:schemeClr>
                          </a:solidFill>
                        </a:rPr>
                        <a:t>en chino</a:t>
                      </a:r>
                      <a:r>
                        <a:rPr lang="x-none" sz="2000" dirty="0">
                          <a:solidFill>
                            <a:schemeClr val="accent1">
                              <a:lumMod val="50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1137248"/>
                  </a:ext>
                </a:extLst>
              </a:tr>
            </a:tbl>
          </a:graphicData>
        </a:graphic>
      </p:graphicFrame>
      <p:sp>
        <p:nvSpPr>
          <p:cNvPr id="8" name="CuadroTexto 7">
            <a:extLst>
              <a:ext uri="{FF2B5EF4-FFF2-40B4-BE49-F238E27FC236}">
                <a16:creationId xmlns:a16="http://schemas.microsoft.com/office/drawing/2014/main" id="{848C989D-9712-7D4D-A600-85459BD692BE}"/>
              </a:ext>
            </a:extLst>
          </p:cNvPr>
          <p:cNvSpPr txBox="1"/>
          <p:nvPr/>
        </p:nvSpPr>
        <p:spPr>
          <a:xfrm>
            <a:off x="5669778" y="2032220"/>
            <a:ext cx="1147143" cy="400110"/>
          </a:xfrm>
          <a:prstGeom prst="rect">
            <a:avLst/>
          </a:prstGeom>
          <a:noFill/>
        </p:spPr>
        <p:txBody>
          <a:bodyPr wrap="square" rtlCol="0">
            <a:spAutoFit/>
          </a:bodyPr>
          <a:lstStyle/>
          <a:p>
            <a:r>
              <a:rPr lang="x-none" sz="2000" dirty="0">
                <a:solidFill>
                  <a:schemeClr val="accent1">
                    <a:lumMod val="50000"/>
                  </a:schemeClr>
                </a:solidFill>
              </a:rPr>
              <a:t>Lucía</a:t>
            </a:r>
            <a:r>
              <a:rPr lang="en-GB" sz="2000" dirty="0">
                <a:solidFill>
                  <a:schemeClr val="accent1">
                    <a:lumMod val="50000"/>
                  </a:schemeClr>
                </a:solidFill>
              </a:rPr>
              <a:t>’s</a:t>
            </a:r>
            <a:endParaRPr lang="x-none" sz="2000" dirty="0">
              <a:solidFill>
                <a:schemeClr val="accent1">
                  <a:lumMod val="50000"/>
                </a:schemeClr>
              </a:solidFill>
            </a:endParaRPr>
          </a:p>
        </p:txBody>
      </p:sp>
      <p:sp>
        <p:nvSpPr>
          <p:cNvPr id="9" name="CuadroTexto 8">
            <a:extLst>
              <a:ext uri="{FF2B5EF4-FFF2-40B4-BE49-F238E27FC236}">
                <a16:creationId xmlns:a16="http://schemas.microsoft.com/office/drawing/2014/main" id="{FD773F14-ACDE-C740-B892-1F35C403F112}"/>
              </a:ext>
            </a:extLst>
          </p:cNvPr>
          <p:cNvSpPr txBox="1"/>
          <p:nvPr/>
        </p:nvSpPr>
        <p:spPr>
          <a:xfrm>
            <a:off x="5632232" y="2550118"/>
            <a:ext cx="1162051" cy="400110"/>
          </a:xfrm>
          <a:prstGeom prst="rect">
            <a:avLst/>
          </a:prstGeom>
          <a:noFill/>
        </p:spPr>
        <p:txBody>
          <a:bodyPr wrap="square" rtlCol="0">
            <a:spAutoFit/>
          </a:bodyPr>
          <a:lstStyle/>
          <a:p>
            <a:pPr algn="ctr"/>
            <a:r>
              <a:rPr lang="x-none" sz="2000" dirty="0">
                <a:solidFill>
                  <a:schemeClr val="accent1">
                    <a:lumMod val="50000"/>
                  </a:schemeClr>
                </a:solidFill>
              </a:rPr>
              <a:t>Daniel</a:t>
            </a:r>
            <a:r>
              <a:rPr lang="en-GB" sz="2000" dirty="0">
                <a:solidFill>
                  <a:schemeClr val="accent1">
                    <a:lumMod val="50000"/>
                  </a:schemeClr>
                </a:solidFill>
              </a:rPr>
              <a:t>’s</a:t>
            </a:r>
            <a:endParaRPr lang="x-none" sz="2000" dirty="0">
              <a:solidFill>
                <a:schemeClr val="accent1">
                  <a:lumMod val="50000"/>
                </a:schemeClr>
              </a:solidFill>
            </a:endParaRPr>
          </a:p>
        </p:txBody>
      </p:sp>
      <p:sp>
        <p:nvSpPr>
          <p:cNvPr id="10" name="CuadroTexto 9">
            <a:extLst>
              <a:ext uri="{FF2B5EF4-FFF2-40B4-BE49-F238E27FC236}">
                <a16:creationId xmlns:a16="http://schemas.microsoft.com/office/drawing/2014/main" id="{E285F5B7-BDDC-1845-89AF-A20CDDD539E0}"/>
              </a:ext>
            </a:extLst>
          </p:cNvPr>
          <p:cNvSpPr txBox="1"/>
          <p:nvPr/>
        </p:nvSpPr>
        <p:spPr>
          <a:xfrm>
            <a:off x="5684687" y="3564601"/>
            <a:ext cx="1147142" cy="400110"/>
          </a:xfrm>
          <a:prstGeom prst="rect">
            <a:avLst/>
          </a:prstGeom>
          <a:noFill/>
        </p:spPr>
        <p:txBody>
          <a:bodyPr wrap="square" rtlCol="0">
            <a:spAutoFit/>
          </a:bodyPr>
          <a:lstStyle/>
          <a:p>
            <a:r>
              <a:rPr lang="x-none" sz="2000" dirty="0">
                <a:solidFill>
                  <a:schemeClr val="accent1">
                    <a:lumMod val="50000"/>
                  </a:schemeClr>
                </a:solidFill>
              </a:rPr>
              <a:t>Lucía</a:t>
            </a:r>
            <a:r>
              <a:rPr lang="en-GB" sz="2000" dirty="0">
                <a:solidFill>
                  <a:schemeClr val="accent1">
                    <a:lumMod val="50000"/>
                  </a:schemeClr>
                </a:solidFill>
              </a:rPr>
              <a:t>’s</a:t>
            </a:r>
            <a:endParaRPr lang="x-none" sz="2000" dirty="0">
              <a:solidFill>
                <a:schemeClr val="accent1">
                  <a:lumMod val="50000"/>
                </a:schemeClr>
              </a:solidFill>
            </a:endParaRPr>
          </a:p>
        </p:txBody>
      </p:sp>
      <p:sp>
        <p:nvSpPr>
          <p:cNvPr id="11" name="CuadroTexto 10">
            <a:extLst>
              <a:ext uri="{FF2B5EF4-FFF2-40B4-BE49-F238E27FC236}">
                <a16:creationId xmlns:a16="http://schemas.microsoft.com/office/drawing/2014/main" id="{DA837814-F7EB-F248-A484-B0A61079EBCB}"/>
              </a:ext>
            </a:extLst>
          </p:cNvPr>
          <p:cNvSpPr txBox="1"/>
          <p:nvPr/>
        </p:nvSpPr>
        <p:spPr>
          <a:xfrm>
            <a:off x="5632232" y="3062326"/>
            <a:ext cx="1162051" cy="400110"/>
          </a:xfrm>
          <a:prstGeom prst="rect">
            <a:avLst/>
          </a:prstGeom>
          <a:noFill/>
        </p:spPr>
        <p:txBody>
          <a:bodyPr wrap="square" rtlCol="0">
            <a:spAutoFit/>
          </a:bodyPr>
          <a:lstStyle/>
          <a:p>
            <a:pPr algn="ctr"/>
            <a:r>
              <a:rPr lang="x-none" sz="2000" dirty="0">
                <a:solidFill>
                  <a:schemeClr val="accent1">
                    <a:lumMod val="50000"/>
                  </a:schemeClr>
                </a:solidFill>
              </a:rPr>
              <a:t>Daniel</a:t>
            </a:r>
            <a:r>
              <a:rPr lang="en-GB" sz="2000" dirty="0">
                <a:solidFill>
                  <a:schemeClr val="accent1">
                    <a:lumMod val="50000"/>
                  </a:schemeClr>
                </a:solidFill>
              </a:rPr>
              <a:t>’s</a:t>
            </a:r>
            <a:endParaRPr lang="x-none" sz="2000" dirty="0">
              <a:solidFill>
                <a:schemeClr val="accent1">
                  <a:lumMod val="50000"/>
                </a:schemeClr>
              </a:solidFill>
            </a:endParaRPr>
          </a:p>
        </p:txBody>
      </p:sp>
      <p:sp>
        <p:nvSpPr>
          <p:cNvPr id="12" name="CuadroTexto 11">
            <a:extLst>
              <a:ext uri="{FF2B5EF4-FFF2-40B4-BE49-F238E27FC236}">
                <a16:creationId xmlns:a16="http://schemas.microsoft.com/office/drawing/2014/main" id="{AA1870A2-2786-5B41-92A5-6BF062B6FD60}"/>
              </a:ext>
            </a:extLst>
          </p:cNvPr>
          <p:cNvSpPr txBox="1"/>
          <p:nvPr/>
        </p:nvSpPr>
        <p:spPr>
          <a:xfrm>
            <a:off x="5632232" y="4091475"/>
            <a:ext cx="1162051" cy="400110"/>
          </a:xfrm>
          <a:prstGeom prst="rect">
            <a:avLst/>
          </a:prstGeom>
          <a:noFill/>
        </p:spPr>
        <p:txBody>
          <a:bodyPr wrap="square" rtlCol="0">
            <a:spAutoFit/>
          </a:bodyPr>
          <a:lstStyle/>
          <a:p>
            <a:pPr algn="ctr"/>
            <a:r>
              <a:rPr lang="x-none" sz="2000" dirty="0">
                <a:solidFill>
                  <a:schemeClr val="accent1">
                    <a:lumMod val="50000"/>
                  </a:schemeClr>
                </a:solidFill>
              </a:rPr>
              <a:t>Daniel</a:t>
            </a:r>
            <a:r>
              <a:rPr lang="en-GB" sz="2000" dirty="0">
                <a:solidFill>
                  <a:schemeClr val="accent1">
                    <a:lumMod val="50000"/>
                  </a:schemeClr>
                </a:solidFill>
              </a:rPr>
              <a:t>’s</a:t>
            </a:r>
            <a:endParaRPr lang="x-none" sz="2000" dirty="0">
              <a:solidFill>
                <a:schemeClr val="accent1">
                  <a:lumMod val="50000"/>
                </a:schemeClr>
              </a:solidFill>
            </a:endParaRPr>
          </a:p>
        </p:txBody>
      </p:sp>
      <p:sp>
        <p:nvSpPr>
          <p:cNvPr id="13" name="CuadroTexto 12">
            <a:extLst>
              <a:ext uri="{FF2B5EF4-FFF2-40B4-BE49-F238E27FC236}">
                <a16:creationId xmlns:a16="http://schemas.microsoft.com/office/drawing/2014/main" id="{4C257F3A-7863-344F-BDF8-2F030AFE1EE7}"/>
              </a:ext>
            </a:extLst>
          </p:cNvPr>
          <p:cNvSpPr txBox="1"/>
          <p:nvPr/>
        </p:nvSpPr>
        <p:spPr>
          <a:xfrm>
            <a:off x="5684687" y="4614282"/>
            <a:ext cx="1147142" cy="400110"/>
          </a:xfrm>
          <a:prstGeom prst="rect">
            <a:avLst/>
          </a:prstGeom>
          <a:noFill/>
        </p:spPr>
        <p:txBody>
          <a:bodyPr wrap="square" rtlCol="0">
            <a:spAutoFit/>
          </a:bodyPr>
          <a:lstStyle/>
          <a:p>
            <a:r>
              <a:rPr lang="x-none" sz="2000" dirty="0">
                <a:solidFill>
                  <a:schemeClr val="accent1">
                    <a:lumMod val="50000"/>
                  </a:schemeClr>
                </a:solidFill>
              </a:rPr>
              <a:t>Lucía</a:t>
            </a:r>
            <a:r>
              <a:rPr lang="en-GB" sz="2000" dirty="0">
                <a:solidFill>
                  <a:schemeClr val="accent1">
                    <a:lumMod val="50000"/>
                  </a:schemeClr>
                </a:solidFill>
              </a:rPr>
              <a:t>’s</a:t>
            </a:r>
            <a:endParaRPr lang="x-none" sz="2000" dirty="0">
              <a:solidFill>
                <a:schemeClr val="accent1">
                  <a:lumMod val="50000"/>
                </a:schemeClr>
              </a:solidFill>
            </a:endParaRPr>
          </a:p>
        </p:txBody>
      </p:sp>
      <p:sp>
        <p:nvSpPr>
          <p:cNvPr id="14" name="CuadroTexto 13">
            <a:extLst>
              <a:ext uri="{FF2B5EF4-FFF2-40B4-BE49-F238E27FC236}">
                <a16:creationId xmlns:a16="http://schemas.microsoft.com/office/drawing/2014/main" id="{0CE2531F-26E8-A544-B602-F022A6D89352}"/>
              </a:ext>
            </a:extLst>
          </p:cNvPr>
          <p:cNvSpPr txBox="1"/>
          <p:nvPr/>
        </p:nvSpPr>
        <p:spPr>
          <a:xfrm>
            <a:off x="5698349" y="5149032"/>
            <a:ext cx="1147142" cy="400110"/>
          </a:xfrm>
          <a:prstGeom prst="rect">
            <a:avLst/>
          </a:prstGeom>
          <a:noFill/>
        </p:spPr>
        <p:txBody>
          <a:bodyPr wrap="square" rtlCol="0">
            <a:spAutoFit/>
          </a:bodyPr>
          <a:lstStyle/>
          <a:p>
            <a:r>
              <a:rPr lang="x-none" sz="2000" dirty="0">
                <a:solidFill>
                  <a:schemeClr val="accent1">
                    <a:lumMod val="50000"/>
                  </a:schemeClr>
                </a:solidFill>
              </a:rPr>
              <a:t>Lucía</a:t>
            </a:r>
            <a:r>
              <a:rPr lang="en-GB" sz="2000" dirty="0">
                <a:solidFill>
                  <a:schemeClr val="accent1">
                    <a:lumMod val="50000"/>
                  </a:schemeClr>
                </a:solidFill>
              </a:rPr>
              <a:t>’s</a:t>
            </a:r>
            <a:endParaRPr lang="x-none" sz="2000" dirty="0">
              <a:solidFill>
                <a:schemeClr val="accent1">
                  <a:lumMod val="50000"/>
                </a:schemeClr>
              </a:solidFill>
            </a:endParaRPr>
          </a:p>
        </p:txBody>
      </p:sp>
      <p:sp>
        <p:nvSpPr>
          <p:cNvPr id="15" name="CuadroTexto 14">
            <a:extLst>
              <a:ext uri="{FF2B5EF4-FFF2-40B4-BE49-F238E27FC236}">
                <a16:creationId xmlns:a16="http://schemas.microsoft.com/office/drawing/2014/main" id="{D0D1791E-C76C-7D41-912F-9AFFCA3BD80D}"/>
              </a:ext>
            </a:extLst>
          </p:cNvPr>
          <p:cNvSpPr txBox="1"/>
          <p:nvPr/>
        </p:nvSpPr>
        <p:spPr>
          <a:xfrm>
            <a:off x="5669778" y="5664306"/>
            <a:ext cx="1162051" cy="400110"/>
          </a:xfrm>
          <a:prstGeom prst="rect">
            <a:avLst/>
          </a:prstGeom>
          <a:noFill/>
        </p:spPr>
        <p:txBody>
          <a:bodyPr wrap="square" rtlCol="0">
            <a:spAutoFit/>
          </a:bodyPr>
          <a:lstStyle/>
          <a:p>
            <a:pPr algn="ctr"/>
            <a:r>
              <a:rPr lang="x-none" sz="2000" dirty="0">
                <a:solidFill>
                  <a:schemeClr val="accent1">
                    <a:lumMod val="50000"/>
                  </a:schemeClr>
                </a:solidFill>
              </a:rPr>
              <a:t>Daniel</a:t>
            </a:r>
            <a:r>
              <a:rPr lang="en-GB" sz="2000" dirty="0">
                <a:solidFill>
                  <a:schemeClr val="accent1">
                    <a:lumMod val="50000"/>
                  </a:schemeClr>
                </a:solidFill>
              </a:rPr>
              <a:t>’s</a:t>
            </a:r>
            <a:endParaRPr lang="x-none" sz="2000" dirty="0">
              <a:solidFill>
                <a:schemeClr val="accent1">
                  <a:lumMod val="50000"/>
                </a:schemeClr>
              </a:solidFill>
            </a:endParaRPr>
          </a:p>
        </p:txBody>
      </p:sp>
      <p:sp>
        <p:nvSpPr>
          <p:cNvPr id="16" name="CuadroTexto 15">
            <a:extLst>
              <a:ext uri="{FF2B5EF4-FFF2-40B4-BE49-F238E27FC236}">
                <a16:creationId xmlns:a16="http://schemas.microsoft.com/office/drawing/2014/main" id="{F0473CF1-8BF7-CE46-B194-EA72FE1B6A6D}"/>
              </a:ext>
            </a:extLst>
          </p:cNvPr>
          <p:cNvSpPr txBox="1"/>
          <p:nvPr/>
        </p:nvSpPr>
        <p:spPr>
          <a:xfrm>
            <a:off x="9999662" y="2006756"/>
            <a:ext cx="1514476" cy="400110"/>
          </a:xfrm>
          <a:prstGeom prst="rect">
            <a:avLst/>
          </a:prstGeom>
          <a:noFill/>
        </p:spPr>
        <p:txBody>
          <a:bodyPr wrap="square" rtlCol="0">
            <a:spAutoFit/>
          </a:bodyPr>
          <a:lstStyle/>
          <a:p>
            <a:pPr algn="ctr"/>
            <a:r>
              <a:rPr lang="x-none" sz="2000" dirty="0">
                <a:solidFill>
                  <a:schemeClr val="accent1">
                    <a:lumMod val="50000"/>
                  </a:schemeClr>
                </a:solidFill>
              </a:rPr>
              <a:t>not green</a:t>
            </a:r>
          </a:p>
        </p:txBody>
      </p:sp>
      <p:sp>
        <p:nvSpPr>
          <p:cNvPr id="17" name="CuadroTexto 16">
            <a:extLst>
              <a:ext uri="{FF2B5EF4-FFF2-40B4-BE49-F238E27FC236}">
                <a16:creationId xmlns:a16="http://schemas.microsoft.com/office/drawing/2014/main" id="{3BB10C3C-5AF7-7A4D-8B89-C53A39D6819F}"/>
              </a:ext>
            </a:extLst>
          </p:cNvPr>
          <p:cNvSpPr txBox="1"/>
          <p:nvPr/>
        </p:nvSpPr>
        <p:spPr>
          <a:xfrm>
            <a:off x="9999662" y="2531875"/>
            <a:ext cx="1514476" cy="400110"/>
          </a:xfrm>
          <a:prstGeom prst="rect">
            <a:avLst/>
          </a:prstGeom>
          <a:noFill/>
        </p:spPr>
        <p:txBody>
          <a:bodyPr wrap="square" rtlCol="0">
            <a:spAutoFit/>
          </a:bodyPr>
          <a:lstStyle/>
          <a:p>
            <a:pPr algn="ctr"/>
            <a:r>
              <a:rPr lang="x-none" sz="2000" dirty="0">
                <a:solidFill>
                  <a:schemeClr val="accent1">
                    <a:lumMod val="50000"/>
                  </a:schemeClr>
                </a:solidFill>
              </a:rPr>
              <a:t>bad</a:t>
            </a:r>
          </a:p>
        </p:txBody>
      </p:sp>
      <p:sp>
        <p:nvSpPr>
          <p:cNvPr id="18" name="CuadroTexto 17">
            <a:extLst>
              <a:ext uri="{FF2B5EF4-FFF2-40B4-BE49-F238E27FC236}">
                <a16:creationId xmlns:a16="http://schemas.microsoft.com/office/drawing/2014/main" id="{B0BCDAFA-D09D-C249-9A51-9A6728847B8F}"/>
              </a:ext>
            </a:extLst>
          </p:cNvPr>
          <p:cNvSpPr txBox="1"/>
          <p:nvPr/>
        </p:nvSpPr>
        <p:spPr>
          <a:xfrm>
            <a:off x="9999662" y="3046438"/>
            <a:ext cx="1514476" cy="400110"/>
          </a:xfrm>
          <a:prstGeom prst="rect">
            <a:avLst/>
          </a:prstGeom>
          <a:noFill/>
        </p:spPr>
        <p:txBody>
          <a:bodyPr wrap="square" rtlCol="0">
            <a:spAutoFit/>
          </a:bodyPr>
          <a:lstStyle/>
          <a:p>
            <a:pPr algn="ctr"/>
            <a:r>
              <a:rPr lang="x-none" sz="2000" dirty="0">
                <a:solidFill>
                  <a:schemeClr val="accent1">
                    <a:lumMod val="50000"/>
                  </a:schemeClr>
                </a:solidFill>
              </a:rPr>
              <a:t>small</a:t>
            </a:r>
          </a:p>
        </p:txBody>
      </p:sp>
      <p:sp>
        <p:nvSpPr>
          <p:cNvPr id="19" name="CuadroTexto 18">
            <a:extLst>
              <a:ext uri="{FF2B5EF4-FFF2-40B4-BE49-F238E27FC236}">
                <a16:creationId xmlns:a16="http://schemas.microsoft.com/office/drawing/2014/main" id="{33F14B5C-79F4-2D44-9902-9E610E86102C}"/>
              </a:ext>
            </a:extLst>
          </p:cNvPr>
          <p:cNvSpPr txBox="1"/>
          <p:nvPr/>
        </p:nvSpPr>
        <p:spPr>
          <a:xfrm>
            <a:off x="9999662" y="3592275"/>
            <a:ext cx="1514476" cy="400110"/>
          </a:xfrm>
          <a:prstGeom prst="rect">
            <a:avLst/>
          </a:prstGeom>
          <a:noFill/>
        </p:spPr>
        <p:txBody>
          <a:bodyPr wrap="square" rtlCol="0">
            <a:spAutoFit/>
          </a:bodyPr>
          <a:lstStyle/>
          <a:p>
            <a:pPr algn="ctr"/>
            <a:r>
              <a:rPr lang="x-none" sz="2000" dirty="0">
                <a:solidFill>
                  <a:schemeClr val="accent1">
                    <a:lumMod val="50000"/>
                  </a:schemeClr>
                </a:solidFill>
              </a:rPr>
              <a:t>new</a:t>
            </a:r>
          </a:p>
        </p:txBody>
      </p:sp>
      <p:sp>
        <p:nvSpPr>
          <p:cNvPr id="20" name="CuadroTexto 19">
            <a:extLst>
              <a:ext uri="{FF2B5EF4-FFF2-40B4-BE49-F238E27FC236}">
                <a16:creationId xmlns:a16="http://schemas.microsoft.com/office/drawing/2014/main" id="{CB9EBC3A-6ABE-3A42-88D4-437CA43B5953}"/>
              </a:ext>
            </a:extLst>
          </p:cNvPr>
          <p:cNvSpPr txBox="1"/>
          <p:nvPr/>
        </p:nvSpPr>
        <p:spPr>
          <a:xfrm>
            <a:off x="9999662" y="4631957"/>
            <a:ext cx="1514476" cy="400110"/>
          </a:xfrm>
          <a:prstGeom prst="rect">
            <a:avLst/>
          </a:prstGeom>
          <a:noFill/>
        </p:spPr>
        <p:txBody>
          <a:bodyPr wrap="square" rtlCol="0">
            <a:spAutoFit/>
          </a:bodyPr>
          <a:lstStyle/>
          <a:p>
            <a:pPr algn="ctr"/>
            <a:r>
              <a:rPr lang="en-GB" sz="2000" dirty="0">
                <a:solidFill>
                  <a:schemeClr val="accent1">
                    <a:lumMod val="50000"/>
                  </a:schemeClr>
                </a:solidFill>
              </a:rPr>
              <a:t>in English</a:t>
            </a:r>
            <a:endParaRPr lang="x-none" sz="2000" dirty="0">
              <a:solidFill>
                <a:schemeClr val="accent1">
                  <a:lumMod val="50000"/>
                </a:schemeClr>
              </a:solidFill>
            </a:endParaRPr>
          </a:p>
        </p:txBody>
      </p:sp>
      <p:sp>
        <p:nvSpPr>
          <p:cNvPr id="21" name="CuadroTexto 20">
            <a:extLst>
              <a:ext uri="{FF2B5EF4-FFF2-40B4-BE49-F238E27FC236}">
                <a16:creationId xmlns:a16="http://schemas.microsoft.com/office/drawing/2014/main" id="{7E1624B3-5D14-9B4B-A551-9B48E59FDC80}"/>
              </a:ext>
            </a:extLst>
          </p:cNvPr>
          <p:cNvSpPr txBox="1"/>
          <p:nvPr/>
        </p:nvSpPr>
        <p:spPr>
          <a:xfrm>
            <a:off x="9724276" y="4135428"/>
            <a:ext cx="2090345" cy="400110"/>
          </a:xfrm>
          <a:prstGeom prst="rect">
            <a:avLst/>
          </a:prstGeom>
          <a:noFill/>
        </p:spPr>
        <p:txBody>
          <a:bodyPr wrap="square" rtlCol="0">
            <a:spAutoFit/>
          </a:bodyPr>
          <a:lstStyle/>
          <a:p>
            <a:pPr algn="ctr"/>
            <a:r>
              <a:rPr lang="x-none" sz="2000" dirty="0">
                <a:solidFill>
                  <a:schemeClr val="accent1">
                    <a:lumMod val="50000"/>
                  </a:schemeClr>
                </a:solidFill>
              </a:rPr>
              <a:t>quite big</a:t>
            </a:r>
          </a:p>
        </p:txBody>
      </p:sp>
      <p:sp>
        <p:nvSpPr>
          <p:cNvPr id="22" name="CuadroTexto 21">
            <a:extLst>
              <a:ext uri="{FF2B5EF4-FFF2-40B4-BE49-F238E27FC236}">
                <a16:creationId xmlns:a16="http://schemas.microsoft.com/office/drawing/2014/main" id="{516E0523-1F9D-A349-8B49-83AE551EBFCF}"/>
              </a:ext>
            </a:extLst>
          </p:cNvPr>
          <p:cNvSpPr txBox="1"/>
          <p:nvPr/>
        </p:nvSpPr>
        <p:spPr>
          <a:xfrm>
            <a:off x="10012210" y="5149032"/>
            <a:ext cx="1514476" cy="400110"/>
          </a:xfrm>
          <a:prstGeom prst="rect">
            <a:avLst/>
          </a:prstGeom>
          <a:noFill/>
        </p:spPr>
        <p:txBody>
          <a:bodyPr wrap="square" rtlCol="0">
            <a:spAutoFit/>
          </a:bodyPr>
          <a:lstStyle/>
          <a:p>
            <a:pPr algn="ctr"/>
            <a:r>
              <a:rPr lang="x-none" sz="2000" dirty="0">
                <a:solidFill>
                  <a:schemeClr val="accent1">
                    <a:lumMod val="50000"/>
                  </a:schemeClr>
                </a:solidFill>
              </a:rPr>
              <a:t>not cheap</a:t>
            </a:r>
          </a:p>
        </p:txBody>
      </p:sp>
      <p:sp>
        <p:nvSpPr>
          <p:cNvPr id="23" name="CuadroTexto 22">
            <a:extLst>
              <a:ext uri="{FF2B5EF4-FFF2-40B4-BE49-F238E27FC236}">
                <a16:creationId xmlns:a16="http://schemas.microsoft.com/office/drawing/2014/main" id="{8A9943D6-D1AE-A049-8B9F-0641B6C2BEA6}"/>
              </a:ext>
            </a:extLst>
          </p:cNvPr>
          <p:cNvSpPr txBox="1"/>
          <p:nvPr/>
        </p:nvSpPr>
        <p:spPr>
          <a:xfrm>
            <a:off x="9724277" y="5703024"/>
            <a:ext cx="2090344" cy="400110"/>
          </a:xfrm>
          <a:prstGeom prst="rect">
            <a:avLst/>
          </a:prstGeom>
          <a:noFill/>
        </p:spPr>
        <p:txBody>
          <a:bodyPr wrap="square" rtlCol="0">
            <a:spAutoFit/>
          </a:bodyPr>
          <a:lstStyle/>
          <a:p>
            <a:pPr algn="ctr"/>
            <a:r>
              <a:rPr lang="x-none" sz="2000" dirty="0">
                <a:solidFill>
                  <a:schemeClr val="accent1">
                    <a:lumMod val="50000"/>
                  </a:schemeClr>
                </a:solidFill>
              </a:rPr>
              <a:t>not </a:t>
            </a:r>
            <a:r>
              <a:rPr lang="en-GB" sz="2000" dirty="0">
                <a:solidFill>
                  <a:schemeClr val="accent1">
                    <a:lumMod val="50000"/>
                  </a:schemeClr>
                </a:solidFill>
              </a:rPr>
              <a:t>in Chinese</a:t>
            </a:r>
            <a:endParaRPr lang="x-none" sz="2000" dirty="0">
              <a:solidFill>
                <a:schemeClr val="accent1">
                  <a:lumMod val="50000"/>
                </a:schemeClr>
              </a:solidFill>
            </a:endParaRPr>
          </a:p>
        </p:txBody>
      </p:sp>
      <p:sp>
        <p:nvSpPr>
          <p:cNvPr id="24" name="CuadroTexto 23">
            <a:extLst>
              <a:ext uri="{FF2B5EF4-FFF2-40B4-BE49-F238E27FC236}">
                <a16:creationId xmlns:a16="http://schemas.microsoft.com/office/drawing/2014/main" id="{12D3CA6E-2E8B-C749-9541-15BE083869B0}"/>
              </a:ext>
            </a:extLst>
          </p:cNvPr>
          <p:cNvSpPr txBox="1"/>
          <p:nvPr/>
        </p:nvSpPr>
        <p:spPr>
          <a:xfrm>
            <a:off x="7827962" y="2006756"/>
            <a:ext cx="1514476" cy="400110"/>
          </a:xfrm>
          <a:prstGeom prst="rect">
            <a:avLst/>
          </a:prstGeom>
          <a:noFill/>
        </p:spPr>
        <p:txBody>
          <a:bodyPr wrap="square" rtlCol="0">
            <a:spAutoFit/>
          </a:bodyPr>
          <a:lstStyle/>
          <a:p>
            <a:pPr algn="ctr"/>
            <a:r>
              <a:rPr lang="x-none" sz="2000" dirty="0">
                <a:solidFill>
                  <a:schemeClr val="accent1">
                    <a:lumMod val="50000"/>
                  </a:schemeClr>
                </a:solidFill>
              </a:rPr>
              <a:t>pen</a:t>
            </a:r>
          </a:p>
        </p:txBody>
      </p:sp>
      <p:sp>
        <p:nvSpPr>
          <p:cNvPr id="25" name="CuadroTexto 24">
            <a:extLst>
              <a:ext uri="{FF2B5EF4-FFF2-40B4-BE49-F238E27FC236}">
                <a16:creationId xmlns:a16="http://schemas.microsoft.com/office/drawing/2014/main" id="{94AF78E0-ACB2-F046-AD72-F9C81E3FEBB2}"/>
              </a:ext>
            </a:extLst>
          </p:cNvPr>
          <p:cNvSpPr txBox="1"/>
          <p:nvPr/>
        </p:nvSpPr>
        <p:spPr>
          <a:xfrm>
            <a:off x="7827962" y="2528639"/>
            <a:ext cx="1514476" cy="400110"/>
          </a:xfrm>
          <a:prstGeom prst="rect">
            <a:avLst/>
          </a:prstGeom>
          <a:noFill/>
        </p:spPr>
        <p:txBody>
          <a:bodyPr wrap="square" rtlCol="0">
            <a:spAutoFit/>
          </a:bodyPr>
          <a:lstStyle/>
          <a:p>
            <a:pPr algn="ctr"/>
            <a:r>
              <a:rPr lang="x-none" sz="2000" dirty="0">
                <a:solidFill>
                  <a:schemeClr val="accent1">
                    <a:lumMod val="50000"/>
                  </a:schemeClr>
                </a:solidFill>
              </a:rPr>
              <a:t>film</a:t>
            </a:r>
          </a:p>
        </p:txBody>
      </p:sp>
      <p:sp>
        <p:nvSpPr>
          <p:cNvPr id="26" name="CuadroTexto 25">
            <a:extLst>
              <a:ext uri="{FF2B5EF4-FFF2-40B4-BE49-F238E27FC236}">
                <a16:creationId xmlns:a16="http://schemas.microsoft.com/office/drawing/2014/main" id="{546AAD54-DA98-EC44-A7AF-79F3F1AE6321}"/>
              </a:ext>
            </a:extLst>
          </p:cNvPr>
          <p:cNvSpPr txBox="1"/>
          <p:nvPr/>
        </p:nvSpPr>
        <p:spPr>
          <a:xfrm>
            <a:off x="7827962" y="3028890"/>
            <a:ext cx="1514476" cy="400110"/>
          </a:xfrm>
          <a:prstGeom prst="rect">
            <a:avLst/>
          </a:prstGeom>
          <a:noFill/>
        </p:spPr>
        <p:txBody>
          <a:bodyPr wrap="square" rtlCol="0">
            <a:spAutoFit/>
          </a:bodyPr>
          <a:lstStyle/>
          <a:p>
            <a:pPr algn="ctr"/>
            <a:r>
              <a:rPr lang="x-none" sz="2000" dirty="0">
                <a:solidFill>
                  <a:schemeClr val="accent1">
                    <a:lumMod val="50000"/>
                  </a:schemeClr>
                </a:solidFill>
              </a:rPr>
              <a:t>key</a:t>
            </a:r>
          </a:p>
        </p:txBody>
      </p:sp>
      <p:sp>
        <p:nvSpPr>
          <p:cNvPr id="27" name="CuadroTexto 26">
            <a:extLst>
              <a:ext uri="{FF2B5EF4-FFF2-40B4-BE49-F238E27FC236}">
                <a16:creationId xmlns:a16="http://schemas.microsoft.com/office/drawing/2014/main" id="{89D3A7AC-198A-9242-8F96-BEB2F62CE707}"/>
              </a:ext>
            </a:extLst>
          </p:cNvPr>
          <p:cNvSpPr txBox="1"/>
          <p:nvPr/>
        </p:nvSpPr>
        <p:spPr>
          <a:xfrm>
            <a:off x="7472756" y="3615811"/>
            <a:ext cx="2090344" cy="400110"/>
          </a:xfrm>
          <a:prstGeom prst="rect">
            <a:avLst/>
          </a:prstGeom>
          <a:noFill/>
        </p:spPr>
        <p:txBody>
          <a:bodyPr wrap="square" rtlCol="0">
            <a:spAutoFit/>
          </a:bodyPr>
          <a:lstStyle/>
          <a:p>
            <a:pPr algn="ctr"/>
            <a:r>
              <a:rPr lang="x-none" sz="2000" dirty="0">
                <a:solidFill>
                  <a:schemeClr val="accent1">
                    <a:lumMod val="50000"/>
                  </a:schemeClr>
                </a:solidFill>
              </a:rPr>
              <a:t>mobile phone</a:t>
            </a:r>
          </a:p>
        </p:txBody>
      </p:sp>
      <p:sp>
        <p:nvSpPr>
          <p:cNvPr id="28" name="CuadroTexto 27">
            <a:extLst>
              <a:ext uri="{FF2B5EF4-FFF2-40B4-BE49-F238E27FC236}">
                <a16:creationId xmlns:a16="http://schemas.microsoft.com/office/drawing/2014/main" id="{7C5283E8-C7C8-0145-9A2A-26CF675ECE07}"/>
              </a:ext>
            </a:extLst>
          </p:cNvPr>
          <p:cNvSpPr txBox="1"/>
          <p:nvPr/>
        </p:nvSpPr>
        <p:spPr>
          <a:xfrm>
            <a:off x="7540028" y="4135428"/>
            <a:ext cx="2090344" cy="400110"/>
          </a:xfrm>
          <a:prstGeom prst="rect">
            <a:avLst/>
          </a:prstGeom>
          <a:noFill/>
        </p:spPr>
        <p:txBody>
          <a:bodyPr wrap="square" rtlCol="0">
            <a:spAutoFit/>
          </a:bodyPr>
          <a:lstStyle/>
          <a:p>
            <a:pPr algn="ctr"/>
            <a:r>
              <a:rPr lang="x-none" sz="2000" dirty="0">
                <a:solidFill>
                  <a:schemeClr val="accent1">
                    <a:lumMod val="50000"/>
                  </a:schemeClr>
                </a:solidFill>
              </a:rPr>
              <a:t>computer</a:t>
            </a:r>
          </a:p>
        </p:txBody>
      </p:sp>
      <p:sp>
        <p:nvSpPr>
          <p:cNvPr id="29" name="CuadroTexto 28">
            <a:extLst>
              <a:ext uri="{FF2B5EF4-FFF2-40B4-BE49-F238E27FC236}">
                <a16:creationId xmlns:a16="http://schemas.microsoft.com/office/drawing/2014/main" id="{CFA63DFF-E334-254A-B457-13A954E12201}"/>
              </a:ext>
            </a:extLst>
          </p:cNvPr>
          <p:cNvSpPr txBox="1"/>
          <p:nvPr/>
        </p:nvSpPr>
        <p:spPr>
          <a:xfrm>
            <a:off x="7519466" y="4643772"/>
            <a:ext cx="2090344" cy="400110"/>
          </a:xfrm>
          <a:prstGeom prst="rect">
            <a:avLst/>
          </a:prstGeom>
          <a:noFill/>
        </p:spPr>
        <p:txBody>
          <a:bodyPr wrap="square" rtlCol="0">
            <a:spAutoFit/>
          </a:bodyPr>
          <a:lstStyle/>
          <a:p>
            <a:pPr algn="ctr"/>
            <a:r>
              <a:rPr lang="en-GB" sz="2000" dirty="0">
                <a:solidFill>
                  <a:schemeClr val="accent1">
                    <a:lumMod val="50000"/>
                  </a:schemeClr>
                </a:solidFill>
              </a:rPr>
              <a:t>book</a:t>
            </a:r>
            <a:endParaRPr lang="x-none" sz="2000" dirty="0">
              <a:solidFill>
                <a:schemeClr val="accent1">
                  <a:lumMod val="50000"/>
                </a:schemeClr>
              </a:solidFill>
            </a:endParaRPr>
          </a:p>
        </p:txBody>
      </p:sp>
      <p:sp>
        <p:nvSpPr>
          <p:cNvPr id="30" name="CuadroTexto 29">
            <a:extLst>
              <a:ext uri="{FF2B5EF4-FFF2-40B4-BE49-F238E27FC236}">
                <a16:creationId xmlns:a16="http://schemas.microsoft.com/office/drawing/2014/main" id="{C3D12F6F-5AA1-DD46-9D3A-23E712F3E12A}"/>
              </a:ext>
            </a:extLst>
          </p:cNvPr>
          <p:cNvSpPr txBox="1"/>
          <p:nvPr/>
        </p:nvSpPr>
        <p:spPr>
          <a:xfrm>
            <a:off x="7519466" y="5163389"/>
            <a:ext cx="2090344" cy="400110"/>
          </a:xfrm>
          <a:prstGeom prst="rect">
            <a:avLst/>
          </a:prstGeom>
          <a:noFill/>
        </p:spPr>
        <p:txBody>
          <a:bodyPr wrap="square" rtlCol="0">
            <a:spAutoFit/>
          </a:bodyPr>
          <a:lstStyle/>
          <a:p>
            <a:pPr algn="ctr"/>
            <a:r>
              <a:rPr lang="x-none" sz="2000" dirty="0">
                <a:solidFill>
                  <a:schemeClr val="accent1">
                    <a:lumMod val="50000"/>
                  </a:schemeClr>
                </a:solidFill>
              </a:rPr>
              <a:t>bike</a:t>
            </a:r>
          </a:p>
        </p:txBody>
      </p:sp>
      <p:sp>
        <p:nvSpPr>
          <p:cNvPr id="31" name="CuadroTexto 30">
            <a:extLst>
              <a:ext uri="{FF2B5EF4-FFF2-40B4-BE49-F238E27FC236}">
                <a16:creationId xmlns:a16="http://schemas.microsoft.com/office/drawing/2014/main" id="{31B26CA5-766B-064A-8881-F6BBE96E209F}"/>
              </a:ext>
            </a:extLst>
          </p:cNvPr>
          <p:cNvSpPr txBox="1"/>
          <p:nvPr/>
        </p:nvSpPr>
        <p:spPr>
          <a:xfrm>
            <a:off x="7519466" y="5696312"/>
            <a:ext cx="2090344" cy="400110"/>
          </a:xfrm>
          <a:prstGeom prst="rect">
            <a:avLst/>
          </a:prstGeom>
          <a:noFill/>
        </p:spPr>
        <p:txBody>
          <a:bodyPr wrap="square" rtlCol="0">
            <a:spAutoFit/>
          </a:bodyPr>
          <a:lstStyle/>
          <a:p>
            <a:pPr algn="ctr"/>
            <a:r>
              <a:rPr lang="x-none" sz="2000" dirty="0">
                <a:solidFill>
                  <a:schemeClr val="accent1">
                    <a:lumMod val="50000"/>
                  </a:schemeClr>
                </a:solidFill>
              </a:rPr>
              <a:t>magazine</a:t>
            </a:r>
          </a:p>
        </p:txBody>
      </p:sp>
      <p:sp>
        <p:nvSpPr>
          <p:cNvPr id="33" name="Título 1">
            <a:extLst>
              <a:ext uri="{FF2B5EF4-FFF2-40B4-BE49-F238E27FC236}">
                <a16:creationId xmlns:a16="http://schemas.microsoft.com/office/drawing/2014/main" id="{86CABF23-5DC0-0746-B191-E471BDDEE710}"/>
              </a:ext>
            </a:extLst>
          </p:cNvPr>
          <p:cNvSpPr txBox="1">
            <a:spLocks/>
          </p:cNvSpPr>
          <p:nvPr/>
        </p:nvSpPr>
        <p:spPr>
          <a:xfrm>
            <a:off x="164547" y="453707"/>
            <a:ext cx="10515600" cy="8396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accent1">
                    <a:lumMod val="50000"/>
                  </a:schemeClr>
                </a:solidFill>
              </a:rPr>
              <a:t>Lee las frases. ¿Es Lucía o Daniel? Y el objeto, ¿</a:t>
            </a:r>
            <a:r>
              <a:rPr lang="en-GB" sz="2000" b="1" dirty="0" err="1">
                <a:solidFill>
                  <a:schemeClr val="accent1">
                    <a:lumMod val="50000"/>
                  </a:schemeClr>
                </a:solidFill>
              </a:rPr>
              <a:t>qué</a:t>
            </a:r>
            <a:r>
              <a:rPr lang="en-GB" sz="2000" b="1" dirty="0">
                <a:solidFill>
                  <a:schemeClr val="accent1">
                    <a:lumMod val="50000"/>
                  </a:schemeClr>
                </a:solidFill>
              </a:rPr>
              <a:t> es, y cómo es?</a:t>
            </a:r>
            <a:endParaRPr lang="x-none" sz="2000" b="1" dirty="0">
              <a:solidFill>
                <a:schemeClr val="accent1">
                  <a:lumMod val="50000"/>
                </a:schemeClr>
              </a:solidFill>
            </a:endParaRPr>
          </a:p>
        </p:txBody>
      </p:sp>
      <p:pic>
        <p:nvPicPr>
          <p:cNvPr id="3" name="Picture 2"/>
          <p:cNvPicPr>
            <a:picLocks noChangeAspect="1"/>
          </p:cNvPicPr>
          <p:nvPr/>
        </p:nvPicPr>
        <p:blipFill rotWithShape="1">
          <a:blip r:embed="rId3" cstate="print">
            <a:clrChange>
              <a:clrFrom>
                <a:srgbClr val="FCFAFB"/>
              </a:clrFrom>
              <a:clrTo>
                <a:srgbClr val="FCFAFB">
                  <a:alpha val="0"/>
                </a:srgbClr>
              </a:clrTo>
            </a:clrChange>
            <a:extLst>
              <a:ext uri="{28A0092B-C50C-407E-A947-70E740481C1C}">
                <a14:useLocalDpi xmlns:a14="http://schemas.microsoft.com/office/drawing/2010/main" val="0"/>
              </a:ext>
            </a:extLst>
          </a:blip>
          <a:srcRect l="47071" t="2449" r="23452" b="29313"/>
          <a:stretch/>
        </p:blipFill>
        <p:spPr>
          <a:xfrm>
            <a:off x="10438236" y="-7319"/>
            <a:ext cx="807308" cy="1051278"/>
          </a:xfrm>
          <a:prstGeom prst="rect">
            <a:avLst/>
          </a:prstGeom>
        </p:spPr>
      </p:pic>
      <p:pic>
        <p:nvPicPr>
          <p:cNvPr id="4" name="Picture 3"/>
          <p:cNvPicPr>
            <a:picLocks noChangeAspect="1"/>
          </p:cNvPicPr>
          <p:nvPr/>
        </p:nvPicPr>
        <p:blipFill rotWithShape="1">
          <a:blip r:embed="rId4" cstate="print">
            <a:clrChange>
              <a:clrFrom>
                <a:srgbClr val="FCFAFB"/>
              </a:clrFrom>
              <a:clrTo>
                <a:srgbClr val="FCFAFB">
                  <a:alpha val="0"/>
                </a:srgbClr>
              </a:clrTo>
            </a:clrChange>
            <a:extLst>
              <a:ext uri="{28A0092B-C50C-407E-A947-70E740481C1C}">
                <a14:useLocalDpi xmlns:a14="http://schemas.microsoft.com/office/drawing/2010/main" val="0"/>
              </a:ext>
            </a:extLst>
          </a:blip>
          <a:srcRect l="41404" t="-1" r="42249" b="63321"/>
          <a:stretch/>
        </p:blipFill>
        <p:spPr>
          <a:xfrm>
            <a:off x="9357720" y="-57847"/>
            <a:ext cx="868361" cy="1095938"/>
          </a:xfrm>
          <a:prstGeom prst="rect">
            <a:avLst/>
          </a:prstGeom>
        </p:spPr>
      </p:pic>
      <p:sp>
        <p:nvSpPr>
          <p:cNvPr id="34"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57998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4" grpId="0"/>
      <p:bldP spid="15" grpId="0"/>
      <p:bldP spid="16" grpId="0"/>
      <p:bldP spid="17" grpId="0"/>
      <p:bldP spid="19" grpId="0"/>
      <p:bldP spid="20" grpId="0"/>
      <p:bldP spid="21" grpId="0"/>
      <p:bldP spid="22" grpId="0"/>
      <p:bldP spid="26" grpId="0"/>
      <p:bldP spid="27" grpId="0"/>
      <p:bldP spid="2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5" name="Title 1"/>
          <p:cNvSpPr>
            <a:spLocks noGrp="1"/>
          </p:cNvSpPr>
          <p:nvPr>
            <p:ph type="title"/>
          </p:nvPr>
        </p:nvSpPr>
        <p:spPr>
          <a:xfrm>
            <a:off x="8432" y="38887"/>
            <a:ext cx="6484584" cy="1325563"/>
          </a:xfrm>
        </p:spPr>
        <p:txBody>
          <a:bodyPr>
            <a:normAutofit/>
          </a:bodyPr>
          <a:lstStyle/>
          <a:p>
            <a:r>
              <a:rPr lang="en-GB" sz="3600" b="1" dirty="0">
                <a:solidFill>
                  <a:schemeClr val="bg1"/>
                </a:solidFill>
                <a:latin typeface="Century Gothic" panose="020B0502020202020204" pitchFamily="34" charset="0"/>
              </a:rPr>
              <a:t>SER and ESTAR</a:t>
            </a:r>
          </a:p>
        </p:txBody>
      </p:sp>
      <p:sp>
        <p:nvSpPr>
          <p:cNvPr id="6" name="TextBox 5"/>
          <p:cNvSpPr txBox="1"/>
          <p:nvPr/>
        </p:nvSpPr>
        <p:spPr>
          <a:xfrm>
            <a:off x="226699" y="1337030"/>
            <a:ext cx="99726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rPr>
              <a:t>In Spanish, there are two ways to say ‘</a:t>
            </a:r>
            <a:r>
              <a:rPr lang="en-GB" sz="3200" dirty="0">
                <a:solidFill>
                  <a:schemeClr val="accent1">
                    <a:lumMod val="50000"/>
                  </a:schemeClr>
                </a:solidFill>
                <a:latin typeface="Century Gothic" panose="020B0502020202020204" pitchFamily="34" charset="0"/>
              </a:rPr>
              <a:t>is</a:t>
            </a:r>
            <a:r>
              <a:rPr kumimoji="0" lang="en-GB" sz="32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rPr>
              <a:t>’ or ‘it is’: </a:t>
            </a:r>
            <a:r>
              <a:rPr kumimoji="0" lang="en-GB" sz="3200" b="1" i="0" strike="noStrike" kern="1200" cap="none" spc="0" normalizeH="0" baseline="0" noProof="0" dirty="0" err="1">
                <a:ln>
                  <a:noFill/>
                </a:ln>
                <a:solidFill>
                  <a:srgbClr val="E25B00"/>
                </a:solidFill>
                <a:effectLst/>
                <a:uLnTx/>
                <a:uFillTx/>
                <a:latin typeface="Century Gothic" panose="020B0502020202020204" pitchFamily="34" charset="0"/>
              </a:rPr>
              <a:t>es</a:t>
            </a:r>
            <a:r>
              <a:rPr kumimoji="0" lang="en-GB" sz="3200" b="0" i="0" strike="noStrike" kern="1200" cap="none" spc="0" normalizeH="0" baseline="0" noProof="0" dirty="0">
                <a:ln>
                  <a:noFill/>
                </a:ln>
                <a:solidFill>
                  <a:schemeClr val="accent1">
                    <a:lumMod val="50000"/>
                  </a:schemeClr>
                </a:solidFill>
                <a:effectLst/>
                <a:uLnTx/>
                <a:uFillTx/>
                <a:latin typeface="Century Gothic" panose="020B0502020202020204" pitchFamily="34" charset="0"/>
              </a:rPr>
              <a:t> and </a:t>
            </a:r>
            <a:r>
              <a:rPr kumimoji="0" lang="en-GB" sz="3200" b="1" i="0" strike="noStrike" kern="1200" cap="none" spc="0" normalizeH="0" baseline="0" noProof="0" dirty="0" err="1">
                <a:ln>
                  <a:noFill/>
                </a:ln>
                <a:solidFill>
                  <a:srgbClr val="E25B00"/>
                </a:solidFill>
                <a:effectLst/>
                <a:uLnTx/>
                <a:uFillTx/>
                <a:latin typeface="Century Gothic" panose="020B0502020202020204" pitchFamily="34" charset="0"/>
              </a:rPr>
              <a:t>está</a:t>
            </a:r>
            <a:endParaRPr kumimoji="0" lang="en-GB" sz="3200" b="1" i="0"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8" name="TextBox 7"/>
          <p:cNvSpPr txBox="1"/>
          <p:nvPr/>
        </p:nvSpPr>
        <p:spPr>
          <a:xfrm>
            <a:off x="429899" y="3149896"/>
            <a:ext cx="116159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Use ‘</a:t>
            </a:r>
            <a:r>
              <a:rPr kumimoji="0" lang="en-GB" sz="3200" b="1" i="0"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está</a:t>
            </a:r>
            <a:r>
              <a:rPr kumimoji="0" lang="en-GB" sz="3200" b="1"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for location and temporary state/mood. </a:t>
            </a:r>
          </a:p>
        </p:txBody>
      </p:sp>
      <p:sp>
        <p:nvSpPr>
          <p:cNvPr id="11" name="TextBox 10"/>
          <p:cNvSpPr txBox="1"/>
          <p:nvPr/>
        </p:nvSpPr>
        <p:spPr>
          <a:xfrm>
            <a:off x="7112352" y="4396294"/>
            <a:ext cx="413996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Mi móvil </a:t>
            </a:r>
            <a:r>
              <a:rPr kumimoji="0" lang="en-GB" sz="320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es</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azul.</a:t>
            </a:r>
          </a:p>
        </p:txBody>
      </p:sp>
      <p:sp>
        <p:nvSpPr>
          <p:cNvPr id="13" name="TextBox 12"/>
          <p:cNvSpPr txBox="1"/>
          <p:nvPr/>
        </p:nvSpPr>
        <p:spPr>
          <a:xfrm>
            <a:off x="429899" y="4396294"/>
            <a:ext cx="71098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accent1">
                    <a:lumMod val="50000"/>
                  </a:schemeClr>
                </a:solidFill>
                <a:latin typeface="Century Gothic" panose="020B0502020202020204" pitchFamily="34" charset="0"/>
              </a:rPr>
              <a:t>My mobile phone is blue.</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4" name="TextBox 13"/>
          <p:cNvSpPr txBox="1"/>
          <p:nvPr/>
        </p:nvSpPr>
        <p:spPr>
          <a:xfrm>
            <a:off x="7112352" y="5166029"/>
            <a:ext cx="57206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accent1">
                    <a:lumMod val="50000"/>
                  </a:schemeClr>
                </a:solidFill>
                <a:latin typeface="Century Gothic" panose="020B0502020202020204" pitchFamily="34" charset="0"/>
              </a:rPr>
              <a:t>Mi móvil está en el suelo</a:t>
            </a:r>
            <a:r>
              <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7" name="TextBox 16"/>
          <p:cNvSpPr txBox="1"/>
          <p:nvPr/>
        </p:nvSpPr>
        <p:spPr>
          <a:xfrm>
            <a:off x="429899" y="5166030"/>
            <a:ext cx="76222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chemeClr val="accent1">
                    <a:lumMod val="50000"/>
                  </a:schemeClr>
                </a:solidFill>
                <a:latin typeface="Century Gothic" panose="020B0502020202020204" pitchFamily="34" charset="0"/>
              </a:rPr>
              <a:t>My mobile phone is on the floor.</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3" name="TextBox 22"/>
          <p:cNvSpPr txBox="1"/>
          <p:nvPr/>
        </p:nvSpPr>
        <p:spPr>
          <a:xfrm>
            <a:off x="429899" y="2521543"/>
            <a:ext cx="8891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Use ‘</a:t>
            </a:r>
            <a:r>
              <a:rPr kumimoji="0" lang="en-GB" sz="3200" b="1" i="0" strike="noStrike" kern="1200" cap="none" spc="0" normalizeH="0" baseline="0" noProof="0" dirty="0" err="1">
                <a:ln>
                  <a:noFill/>
                </a:ln>
                <a:solidFill>
                  <a:srgbClr val="E25B00"/>
                </a:solidFill>
                <a:effectLst/>
                <a:uLnTx/>
                <a:uFillTx/>
                <a:latin typeface="Century Gothic" panose="020B0502020202020204" pitchFamily="34" charset="0"/>
                <a:ea typeface="+mn-ea"/>
                <a:cs typeface="+mn-cs"/>
              </a:rPr>
              <a:t>es</a:t>
            </a:r>
            <a:r>
              <a:rPr kumimoji="0" lang="en-GB" sz="3200" b="1" i="0"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for permanent traits.</a:t>
            </a:r>
          </a:p>
        </p:txBody>
      </p:sp>
      <p:grpSp>
        <p:nvGrpSpPr>
          <p:cNvPr id="15" name="Group 14"/>
          <p:cNvGrpSpPr/>
          <p:nvPr/>
        </p:nvGrpSpPr>
        <p:grpSpPr>
          <a:xfrm>
            <a:off x="4062952" y="1889234"/>
            <a:ext cx="446203" cy="484983"/>
            <a:chOff x="7100390" y="1150230"/>
            <a:chExt cx="324000" cy="484983"/>
          </a:xfrm>
        </p:grpSpPr>
        <p:sp>
          <p:nvSpPr>
            <p:cNvPr id="16" name="Rectangle 15"/>
            <p:cNvSpPr/>
            <p:nvPr/>
          </p:nvSpPr>
          <p:spPr>
            <a:xfrm>
              <a:off x="7100390" y="1150230"/>
              <a:ext cx="324000" cy="4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8" name="Rectangle 17"/>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19" name="Group 18"/>
          <p:cNvGrpSpPr/>
          <p:nvPr/>
        </p:nvGrpSpPr>
        <p:grpSpPr>
          <a:xfrm>
            <a:off x="5527706" y="1889234"/>
            <a:ext cx="844813" cy="484983"/>
            <a:chOff x="7100390" y="1150230"/>
            <a:chExt cx="324000" cy="484983"/>
          </a:xfrm>
        </p:grpSpPr>
        <p:sp>
          <p:nvSpPr>
            <p:cNvPr id="20" name="Rectangle 19"/>
            <p:cNvSpPr/>
            <p:nvPr/>
          </p:nvSpPr>
          <p:spPr>
            <a:xfrm>
              <a:off x="7100390" y="1150230"/>
              <a:ext cx="324000" cy="4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1" name="Rectangle 20"/>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26" name="Group 25"/>
          <p:cNvGrpSpPr/>
          <p:nvPr/>
        </p:nvGrpSpPr>
        <p:grpSpPr>
          <a:xfrm>
            <a:off x="1450278" y="2589783"/>
            <a:ext cx="438225" cy="484983"/>
            <a:chOff x="7100390" y="1150230"/>
            <a:chExt cx="324000" cy="484983"/>
          </a:xfrm>
        </p:grpSpPr>
        <p:sp>
          <p:nvSpPr>
            <p:cNvPr id="27" name="Rectangle 26"/>
            <p:cNvSpPr/>
            <p:nvPr/>
          </p:nvSpPr>
          <p:spPr>
            <a:xfrm>
              <a:off x="7100390" y="1150230"/>
              <a:ext cx="324000" cy="4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8" name="Rectangle 27"/>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29" name="Group 28"/>
          <p:cNvGrpSpPr/>
          <p:nvPr/>
        </p:nvGrpSpPr>
        <p:grpSpPr>
          <a:xfrm>
            <a:off x="1450277" y="3216755"/>
            <a:ext cx="831009" cy="484983"/>
            <a:chOff x="7100390" y="1150230"/>
            <a:chExt cx="324000" cy="484983"/>
          </a:xfrm>
        </p:grpSpPr>
        <p:sp>
          <p:nvSpPr>
            <p:cNvPr id="30" name="Rectangle 29"/>
            <p:cNvSpPr/>
            <p:nvPr/>
          </p:nvSpPr>
          <p:spPr>
            <a:xfrm>
              <a:off x="7100390" y="1150230"/>
              <a:ext cx="324000" cy="484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1" name="Rectangle 30"/>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Tree>
    <p:extLst>
      <p:ext uri="{BB962C8B-B14F-4D97-AF65-F5344CB8AC3E}">
        <p14:creationId xmlns:p14="http://schemas.microsoft.com/office/powerpoint/2010/main" val="266565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3" grpId="0"/>
      <p:bldP spid="14" grpId="0"/>
      <p:bldP spid="17"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42" y="1205552"/>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ñ</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6" name="Picture 14" descr="Spanish fl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4404" y="1180846"/>
            <a:ext cx="4563189" cy="306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026890" y="4313541"/>
            <a:ext cx="6138219"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espa</a:t>
            </a:r>
            <a:r>
              <a:rPr lang="en-GB" sz="12000" dirty="0">
                <a:solidFill>
                  <a:srgbClr val="E56700"/>
                </a:solidFill>
                <a:latin typeface="Century Gothic" panose="020B0502020202020204" pitchFamily="34" charset="0"/>
                <a:cs typeface="Calibri" panose="020F0502020204030204" pitchFamily="34" charset="0"/>
              </a:rPr>
              <a:t>ñ</a:t>
            </a:r>
            <a:r>
              <a:rPr lang="en-GB" sz="12000" dirty="0">
                <a:solidFill>
                  <a:srgbClr val="115076"/>
                </a:solidFill>
                <a:latin typeface="Century Gothic" panose="020B0502020202020204" pitchFamily="34" charset="0"/>
                <a:cs typeface="Calibri" panose="020F0502020204030204" pitchFamily="34" charset="0"/>
              </a:rPr>
              <a:t>ol</a:t>
            </a:r>
            <a:endParaRPr lang="en-GB" sz="12000" dirty="0">
              <a:solidFill>
                <a:srgbClr val="115076"/>
              </a:solidFill>
            </a:endParaRPr>
          </a:p>
        </p:txBody>
      </p:sp>
    </p:spTree>
    <p:extLst>
      <p:ext uri="{BB962C8B-B14F-4D97-AF65-F5344CB8AC3E}">
        <p14:creationId xmlns:p14="http://schemas.microsoft.com/office/powerpoint/2010/main" val="238137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CC%83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n%CC%83_espan%CC%83o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n%CC%83_espan%CC%83o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61853659"/>
              </p:ext>
            </p:extLst>
          </p:nvPr>
        </p:nvGraphicFramePr>
        <p:xfrm>
          <a:off x="166255" y="1620981"/>
          <a:ext cx="11817928" cy="4668190"/>
        </p:xfrm>
        <a:graphic>
          <a:graphicData uri="http://schemas.openxmlformats.org/drawingml/2006/table">
            <a:tbl>
              <a:tblPr firstRow="1" bandRow="1">
                <a:tableStyleId>{8A107856-5554-42FB-B03E-39F5DBC370BA}</a:tableStyleId>
              </a:tblPr>
              <a:tblGrid>
                <a:gridCol w="540327">
                  <a:extLst>
                    <a:ext uri="{9D8B030D-6E8A-4147-A177-3AD203B41FA5}">
                      <a16:colId xmlns:a16="http://schemas.microsoft.com/office/drawing/2014/main" val="296390696"/>
                    </a:ext>
                  </a:extLst>
                </a:gridCol>
                <a:gridCol w="1219200">
                  <a:extLst>
                    <a:ext uri="{9D8B030D-6E8A-4147-A177-3AD203B41FA5}">
                      <a16:colId xmlns:a16="http://schemas.microsoft.com/office/drawing/2014/main" val="2637824710"/>
                    </a:ext>
                  </a:extLst>
                </a:gridCol>
                <a:gridCol w="1052945">
                  <a:extLst>
                    <a:ext uri="{9D8B030D-6E8A-4147-A177-3AD203B41FA5}">
                      <a16:colId xmlns:a16="http://schemas.microsoft.com/office/drawing/2014/main" val="907253324"/>
                    </a:ext>
                  </a:extLst>
                </a:gridCol>
                <a:gridCol w="2466109">
                  <a:extLst>
                    <a:ext uri="{9D8B030D-6E8A-4147-A177-3AD203B41FA5}">
                      <a16:colId xmlns:a16="http://schemas.microsoft.com/office/drawing/2014/main" val="1800712544"/>
                    </a:ext>
                  </a:extLst>
                </a:gridCol>
                <a:gridCol w="3241964">
                  <a:extLst>
                    <a:ext uri="{9D8B030D-6E8A-4147-A177-3AD203B41FA5}">
                      <a16:colId xmlns:a16="http://schemas.microsoft.com/office/drawing/2014/main" val="1142004734"/>
                    </a:ext>
                  </a:extLst>
                </a:gridCol>
                <a:gridCol w="3297383">
                  <a:extLst>
                    <a:ext uri="{9D8B030D-6E8A-4147-A177-3AD203B41FA5}">
                      <a16:colId xmlns:a16="http://schemas.microsoft.com/office/drawing/2014/main" val="669161418"/>
                    </a:ext>
                  </a:extLst>
                </a:gridCol>
              </a:tblGrid>
              <a:tr h="857422">
                <a:tc>
                  <a:txBody>
                    <a:bodyPr/>
                    <a:lstStyle/>
                    <a:p>
                      <a:pPr algn="ctr"/>
                      <a:endParaRPr lang="en-GB" sz="2400" b="0" dirty="0">
                        <a:latin typeface="Century Gothic" panose="020B0502020202020204" pitchFamily="34" charset="0"/>
                      </a:endParaRPr>
                    </a:p>
                  </a:txBody>
                  <a:tcPr/>
                </a:tc>
                <a:tc>
                  <a:txBody>
                    <a:bodyPr/>
                    <a:lstStyle/>
                    <a:p>
                      <a:pPr algn="ctr"/>
                      <a:r>
                        <a:rPr lang="en-GB" sz="2000" b="0" dirty="0">
                          <a:solidFill>
                            <a:schemeClr val="accent1">
                              <a:lumMod val="50000"/>
                            </a:schemeClr>
                          </a:solidFill>
                          <a:latin typeface="Century Gothic" panose="020B0502020202020204" pitchFamily="34" charset="0"/>
                        </a:rPr>
                        <a:t>Diego’s</a:t>
                      </a:r>
                    </a:p>
                    <a:p>
                      <a:pPr algn="ctr"/>
                      <a:r>
                        <a:rPr lang="en-GB" sz="2000" b="0" dirty="0">
                          <a:solidFill>
                            <a:schemeClr val="accent1">
                              <a:lumMod val="50000"/>
                            </a:schemeClr>
                          </a:solidFill>
                          <a:latin typeface="Century Gothic" panose="020B0502020202020204" pitchFamily="34" charset="0"/>
                        </a:rPr>
                        <a:t>(</a:t>
                      </a:r>
                      <a:r>
                        <a:rPr lang="en-GB" sz="2000" b="0" i="1" dirty="0">
                          <a:solidFill>
                            <a:schemeClr val="accent1">
                              <a:lumMod val="50000"/>
                            </a:schemeClr>
                          </a:solidFill>
                          <a:latin typeface="Century Gothic" panose="020B0502020202020204" pitchFamily="34" charset="0"/>
                        </a:rPr>
                        <a:t>my</a:t>
                      </a:r>
                      <a:r>
                        <a:rPr lang="en-GB" sz="2000" b="0" dirty="0">
                          <a:solidFill>
                            <a:schemeClr val="accent1">
                              <a:lumMod val="50000"/>
                            </a:schemeClr>
                          </a:solidFill>
                          <a:latin typeface="Century Gothic" panose="020B0502020202020204" pitchFamily="34" charset="0"/>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latin typeface="Century Gothic" panose="020B0502020202020204" pitchFamily="34" charset="0"/>
                        </a:rPr>
                        <a:t>Ana’s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1">
                              <a:lumMod val="50000"/>
                            </a:schemeClr>
                          </a:solidFill>
                          <a:latin typeface="Century Gothic" panose="020B0502020202020204" pitchFamily="34" charset="0"/>
                        </a:rPr>
                        <a:t>(</a:t>
                      </a:r>
                      <a:r>
                        <a:rPr lang="en-GB" sz="2000" b="0" i="1" dirty="0">
                          <a:solidFill>
                            <a:schemeClr val="accent1">
                              <a:lumMod val="50000"/>
                            </a:schemeClr>
                          </a:solidFill>
                          <a:latin typeface="Century Gothic" panose="020B0502020202020204" pitchFamily="34" charset="0"/>
                        </a:rPr>
                        <a:t>your</a:t>
                      </a:r>
                      <a:r>
                        <a:rPr lang="en-GB" sz="2000" b="0" dirty="0">
                          <a:solidFill>
                            <a:schemeClr val="accent1">
                              <a:lumMod val="50000"/>
                            </a:schemeClr>
                          </a:solidFill>
                          <a:latin typeface="Century Gothic" panose="020B0502020202020204" pitchFamily="34" charset="0"/>
                        </a:rPr>
                        <a:t>)</a:t>
                      </a:r>
                    </a:p>
                  </a:txBody>
                  <a:tcPr anchor="ctr"/>
                </a:tc>
                <a:tc>
                  <a:txBody>
                    <a:bodyPr/>
                    <a:lstStyle/>
                    <a:p>
                      <a:pPr algn="ctr"/>
                      <a:r>
                        <a:rPr lang="en-GB" sz="2200" b="0" dirty="0">
                          <a:solidFill>
                            <a:schemeClr val="accent1">
                              <a:lumMod val="50000"/>
                            </a:schemeClr>
                          </a:solidFill>
                          <a:latin typeface="Century Gothic" panose="020B0502020202020204" pitchFamily="34" charset="0"/>
                        </a:rPr>
                        <a:t>¿Qué? </a:t>
                      </a:r>
                    </a:p>
                    <a:p>
                      <a:pPr algn="ctr"/>
                      <a:r>
                        <a:rPr lang="en-GB" sz="2200" b="0" i="0" dirty="0">
                          <a:solidFill>
                            <a:schemeClr val="accent1">
                              <a:lumMod val="50000"/>
                            </a:schemeClr>
                          </a:solidFill>
                          <a:latin typeface="Century Gothic" panose="020B0502020202020204" pitchFamily="34" charset="0"/>
                        </a:rPr>
                        <a:t>(en inglés)</a:t>
                      </a:r>
                    </a:p>
                  </a:txBody>
                  <a:tcPr anchor="ctr"/>
                </a:tc>
                <a:tc>
                  <a:txBody>
                    <a:bodyPr/>
                    <a:lstStyle/>
                    <a:p>
                      <a:pPr algn="ctr"/>
                      <a:endParaRPr lang="en-GB" sz="2000" b="0" dirty="0">
                        <a:solidFill>
                          <a:srgbClr val="002060"/>
                        </a:solidFill>
                        <a:latin typeface="Century Gothic" panose="020B0502020202020204" pitchFamily="34" charset="0"/>
                      </a:endParaRPr>
                    </a:p>
                  </a:txBody>
                  <a:tcPr anchor="ctr"/>
                </a:tc>
                <a:tc>
                  <a:txBody>
                    <a:bodyPr/>
                    <a:lstStyle/>
                    <a:p>
                      <a:pPr algn="ctr"/>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833764784"/>
                  </a:ext>
                </a:extLst>
              </a:tr>
              <a:tr h="476346">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2726676820"/>
                  </a:ext>
                </a:extLst>
              </a:tr>
              <a:tr h="476346">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2847184719"/>
                  </a:ext>
                </a:extLst>
              </a:tr>
              <a:tr h="476346">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2779256440"/>
                  </a:ext>
                </a:extLst>
              </a:tr>
              <a:tr h="476346">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976587370"/>
                  </a:ext>
                </a:extLst>
              </a:tr>
              <a:tr h="476346">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4213933167"/>
                  </a:ext>
                </a:extLst>
              </a:tr>
              <a:tr h="476346">
                <a:tc>
                  <a:txBody>
                    <a:bodyPr/>
                    <a:lstStyle/>
                    <a:p>
                      <a:endParaRPr lang="en-GB" sz="2400" b="1">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41256024"/>
                  </a:ext>
                </a:extLst>
              </a:tr>
              <a:tr h="476346">
                <a:tc>
                  <a:txBody>
                    <a:bodyPr/>
                    <a:lstStyle/>
                    <a:p>
                      <a:endParaRPr lang="en-GB" sz="2400" b="1">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296360515"/>
                  </a:ext>
                </a:extLst>
              </a:tr>
              <a:tr h="476346">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endParaRPr lang="en-GB" sz="2400" b="1" dirty="0">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tc>
                  <a:txBody>
                    <a:bodyPr/>
                    <a:lstStyle/>
                    <a:p>
                      <a:pPr algn="ct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4293945235"/>
                  </a:ext>
                </a:extLst>
              </a:tr>
            </a:tbl>
          </a:graphicData>
        </a:graphic>
      </p:graphicFrame>
      <p:sp>
        <p:nvSpPr>
          <p:cNvPr id="20" name="TextBox 19"/>
          <p:cNvSpPr txBox="1"/>
          <p:nvPr/>
        </p:nvSpPr>
        <p:spPr>
          <a:xfrm>
            <a:off x="1291382" y="59503"/>
            <a:ext cx="9859911" cy="738664"/>
          </a:xfrm>
          <a:prstGeom prst="rect">
            <a:avLst/>
          </a:prstGeom>
          <a:noFill/>
        </p:spPr>
        <p:txBody>
          <a:bodyPr wrap="square" rtlCol="0">
            <a:spAutoFit/>
          </a:bodyPr>
          <a:lstStyle/>
          <a:p>
            <a:r>
              <a:rPr lang="en-GB" sz="2100" b="1" dirty="0">
                <a:solidFill>
                  <a:schemeClr val="accent1">
                    <a:lumMod val="50000"/>
                  </a:schemeClr>
                </a:solidFill>
                <a:latin typeface="Century Gothic" panose="020B0502020202020204" pitchFamily="34" charset="0"/>
              </a:rPr>
              <a:t>Diego organiza unas cosas en casa. Habla con Ana por teléfono. </a:t>
            </a:r>
          </a:p>
          <a:p>
            <a:r>
              <a:rPr lang="es-GT" sz="2100" b="1" dirty="0">
                <a:solidFill>
                  <a:schemeClr val="accent1">
                    <a:lumMod val="50000"/>
                  </a:schemeClr>
                </a:solidFill>
                <a:latin typeface="Century Gothic" panose="020B0502020202020204" pitchFamily="34" charset="0"/>
              </a:rPr>
              <a:t>Ana quiere saber cómo son y dónde están las cosas</a:t>
            </a:r>
            <a:r>
              <a:rPr lang="en-GB" sz="2100" b="1" dirty="0">
                <a:solidFill>
                  <a:schemeClr val="accent1">
                    <a:lumMod val="50000"/>
                  </a:schemeClr>
                </a:solidFill>
                <a:latin typeface="Century Gothic" panose="020B0502020202020204" pitchFamily="34" charset="0"/>
              </a:rPr>
              <a:t>. </a:t>
            </a:r>
          </a:p>
        </p:txBody>
      </p:sp>
      <p:pic>
        <p:nvPicPr>
          <p:cNvPr id="23"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2465" y="2538375"/>
            <a:ext cx="355003" cy="369950"/>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Action Button: Custom 6">
            <a:hlinkClick r:id="" action="ppaction://noaction" highlightClick="1">
              <a:snd r:embed="rId4" name="tu libro no es.wav"/>
            </a:hlinkClick>
            <a:extLst>
              <a:ext uri="{FF2B5EF4-FFF2-40B4-BE49-F238E27FC236}">
                <a16:creationId xmlns:a16="http://schemas.microsoft.com/office/drawing/2014/main" id="{1C8D027A-2440-9747-A57F-9AAED084344F}"/>
              </a:ext>
            </a:extLst>
          </p:cNvPr>
          <p:cNvSpPr/>
          <p:nvPr/>
        </p:nvSpPr>
        <p:spPr>
          <a:xfrm>
            <a:off x="277511" y="2531436"/>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30" name="Action Button: Custom 6">
            <a:hlinkClick r:id="" action="ppaction://noaction" highlightClick="1">
              <a:snd r:embed="rId5" name="mi documento es...wav"/>
            </a:hlinkClick>
            <a:extLst>
              <a:ext uri="{FF2B5EF4-FFF2-40B4-BE49-F238E27FC236}">
                <a16:creationId xmlns:a16="http://schemas.microsoft.com/office/drawing/2014/main" id="{E280589B-70B5-EA48-AA7A-EBCB08669F9A}"/>
              </a:ext>
            </a:extLst>
          </p:cNvPr>
          <p:cNvSpPr/>
          <p:nvPr/>
        </p:nvSpPr>
        <p:spPr>
          <a:xfrm>
            <a:off x="277510" y="3035681"/>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39" name="Action Button: Custom 6">
            <a:hlinkClick r:id="" action="ppaction://noaction" highlightClick="1">
              <a:snd r:embed="rId6" name="tu regalo esta...wav"/>
            </a:hlinkClick>
            <a:extLst>
              <a:ext uri="{FF2B5EF4-FFF2-40B4-BE49-F238E27FC236}">
                <a16:creationId xmlns:a16="http://schemas.microsoft.com/office/drawing/2014/main" id="{41E75512-9109-A74E-8467-843E8B6336FB}"/>
              </a:ext>
            </a:extLst>
          </p:cNvPr>
          <p:cNvSpPr/>
          <p:nvPr/>
        </p:nvSpPr>
        <p:spPr>
          <a:xfrm>
            <a:off x="277506" y="3505590"/>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40" name="Action Button: Custom 6">
            <a:hlinkClick r:id="" action="ppaction://noaction" highlightClick="1">
              <a:snd r:embed="rId7" name="mi botella esta...wav"/>
            </a:hlinkClick>
            <a:extLst>
              <a:ext uri="{FF2B5EF4-FFF2-40B4-BE49-F238E27FC236}">
                <a16:creationId xmlns:a16="http://schemas.microsoft.com/office/drawing/2014/main" id="{476B7451-5B97-E745-BEBD-D5ADC9C20D57}"/>
              </a:ext>
            </a:extLst>
          </p:cNvPr>
          <p:cNvSpPr/>
          <p:nvPr/>
        </p:nvSpPr>
        <p:spPr>
          <a:xfrm>
            <a:off x="273180" y="3975499"/>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43" name="Action Button: Custom 6">
            <a:hlinkClick r:id="" action="ppaction://noaction" highlightClick="1">
              <a:snd r:embed="rId8" name="tu dibujo es..wav"/>
            </a:hlinkClick>
            <a:extLst>
              <a:ext uri="{FF2B5EF4-FFF2-40B4-BE49-F238E27FC236}">
                <a16:creationId xmlns:a16="http://schemas.microsoft.com/office/drawing/2014/main" id="{0BC01BDA-44D8-3847-A054-6C3178C536DD}"/>
              </a:ext>
            </a:extLst>
          </p:cNvPr>
          <p:cNvSpPr/>
          <p:nvPr/>
        </p:nvSpPr>
        <p:spPr>
          <a:xfrm>
            <a:off x="273180" y="444540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44" name="Action Button: Custom 6">
            <a:hlinkClick r:id="" action="ppaction://noaction" highlightClick="1">
              <a:snd r:embed="rId9" name="tu periodico esta.wav"/>
            </a:hlinkClick>
            <a:extLst>
              <a:ext uri="{FF2B5EF4-FFF2-40B4-BE49-F238E27FC236}">
                <a16:creationId xmlns:a16="http://schemas.microsoft.com/office/drawing/2014/main" id="{50051E08-40AA-4C48-8E32-A1F7BECFB2A6}"/>
              </a:ext>
            </a:extLst>
          </p:cNvPr>
          <p:cNvSpPr/>
          <p:nvPr/>
        </p:nvSpPr>
        <p:spPr>
          <a:xfrm>
            <a:off x="273179" y="4936514"/>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45" name="Action Button: Custom 6">
            <a:hlinkClick r:id="" action="ppaction://noaction" highlightClick="1">
              <a:snd r:embed="rId10" name="mi movil esta...wav"/>
            </a:hlinkClick>
            <a:extLst>
              <a:ext uri="{FF2B5EF4-FFF2-40B4-BE49-F238E27FC236}">
                <a16:creationId xmlns:a16="http://schemas.microsoft.com/office/drawing/2014/main" id="{157A08E3-9F06-354B-9D0C-59FE7F3A97B5}"/>
              </a:ext>
            </a:extLst>
          </p:cNvPr>
          <p:cNvSpPr/>
          <p:nvPr/>
        </p:nvSpPr>
        <p:spPr>
          <a:xfrm>
            <a:off x="274870" y="541194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46" name="Action Button: Custom 6">
            <a:hlinkClick r:id="" action="ppaction://noaction" highlightClick="1">
              <a:snd r:embed="rId11" name="tu ropa es.wav"/>
            </a:hlinkClick>
            <a:extLst>
              <a:ext uri="{FF2B5EF4-FFF2-40B4-BE49-F238E27FC236}">
                <a16:creationId xmlns:a16="http://schemas.microsoft.com/office/drawing/2014/main" id="{43BB3DD4-14CC-E944-847D-F77B3DEFC80E}"/>
              </a:ext>
            </a:extLst>
          </p:cNvPr>
          <p:cNvSpPr/>
          <p:nvPr/>
        </p:nvSpPr>
        <p:spPr>
          <a:xfrm>
            <a:off x="273178" y="5889062"/>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3" name="Título 2">
            <a:extLst>
              <a:ext uri="{FF2B5EF4-FFF2-40B4-BE49-F238E27FC236}">
                <a16:creationId xmlns:a16="http://schemas.microsoft.com/office/drawing/2014/main" id="{3BC9D8F0-C444-9340-8A35-2B1BC8CBD4ED}"/>
              </a:ext>
            </a:extLst>
          </p:cNvPr>
          <p:cNvSpPr>
            <a:spLocks noGrp="1"/>
          </p:cNvSpPr>
          <p:nvPr>
            <p:ph type="title"/>
          </p:nvPr>
        </p:nvSpPr>
        <p:spPr>
          <a:xfrm flipV="1">
            <a:off x="10058632" y="376072"/>
            <a:ext cx="239611" cy="101541"/>
          </a:xfrm>
        </p:spPr>
        <p:txBody>
          <a:bodyPr>
            <a:noAutofit/>
          </a:bodyPr>
          <a:lstStyle/>
          <a:p>
            <a:pPr algn="ctr"/>
            <a:r>
              <a:rPr lang="es-ES" sz="100" b="1" dirty="0">
                <a:solidFill>
                  <a:schemeClr val="bg1"/>
                </a:solidFill>
              </a:rPr>
              <a:t>escuchar / leer</a:t>
            </a:r>
            <a:endParaRPr lang="x-none" sz="100" b="1" dirty="0">
              <a:solidFill>
                <a:schemeClr val="bg1"/>
              </a:solidFill>
            </a:endParaRPr>
          </a:p>
        </p:txBody>
      </p:sp>
      <p:pic>
        <p:nvPicPr>
          <p:cNvPr id="77" name="Picture 2" descr="http://www.clker.com/cliparts/j/p/l/D/8/K/green-tick-md.png">
            <a:extLst>
              <a:ext uri="{FF2B5EF4-FFF2-40B4-BE49-F238E27FC236}">
                <a16:creationId xmlns:a16="http://schemas.microsoft.com/office/drawing/2014/main" id="{09762233-86EF-BE40-8D74-3658F7D0A2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9773" y="3001217"/>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78" name="Picture 2" descr="http://www.clker.com/cliparts/j/p/l/D/8/K/green-tick-md.png">
            <a:extLst>
              <a:ext uri="{FF2B5EF4-FFF2-40B4-BE49-F238E27FC236}">
                <a16:creationId xmlns:a16="http://schemas.microsoft.com/office/drawing/2014/main" id="{E32FAF65-67BC-BC4D-AAE4-C3E77B7F44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6158" y="3470014"/>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79" name="Picture 2" descr="http://www.clker.com/cliparts/j/p/l/D/8/K/green-tick-md.png">
            <a:extLst>
              <a:ext uri="{FF2B5EF4-FFF2-40B4-BE49-F238E27FC236}">
                <a16:creationId xmlns:a16="http://schemas.microsoft.com/office/drawing/2014/main" id="{39518D75-4F8E-3745-B328-EBFDA2A64C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4739" y="3921670"/>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2" descr="http://www.clker.com/cliparts/j/p/l/D/8/K/green-tick-md.png">
            <a:extLst>
              <a:ext uri="{FF2B5EF4-FFF2-40B4-BE49-F238E27FC236}">
                <a16:creationId xmlns:a16="http://schemas.microsoft.com/office/drawing/2014/main" id="{0E305FDA-5E79-2D49-A5F8-A4F9D83DF0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2465" y="4440972"/>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2" descr="http://www.clker.com/cliparts/j/p/l/D/8/K/green-tick-md.png">
            <a:extLst>
              <a:ext uri="{FF2B5EF4-FFF2-40B4-BE49-F238E27FC236}">
                <a16:creationId xmlns:a16="http://schemas.microsoft.com/office/drawing/2014/main" id="{DDE26E5D-7B3B-814A-B521-E6FE56F6066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6159" y="4918837"/>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2" descr="http://www.clker.com/cliparts/j/p/l/D/8/K/green-tick-md.png">
            <a:extLst>
              <a:ext uri="{FF2B5EF4-FFF2-40B4-BE49-F238E27FC236}">
                <a16:creationId xmlns:a16="http://schemas.microsoft.com/office/drawing/2014/main" id="{8BB32661-799B-A147-BE46-36085C433CE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5635" y="5411978"/>
            <a:ext cx="355003" cy="369950"/>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2" descr="http://www.clker.com/cliparts/j/p/l/D/8/K/green-tick-md.png">
            <a:extLst>
              <a:ext uri="{FF2B5EF4-FFF2-40B4-BE49-F238E27FC236}">
                <a16:creationId xmlns:a16="http://schemas.microsoft.com/office/drawing/2014/main" id="{89040563-F67D-DC43-BD86-C16AFB8C13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6160" y="5863705"/>
            <a:ext cx="355003" cy="36995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uadroTexto 3">
            <a:extLst>
              <a:ext uri="{FF2B5EF4-FFF2-40B4-BE49-F238E27FC236}">
                <a16:creationId xmlns:a16="http://schemas.microsoft.com/office/drawing/2014/main" id="{CC5E840D-02DF-7847-A909-956F966A4BC1}"/>
              </a:ext>
            </a:extLst>
          </p:cNvPr>
          <p:cNvSpPr txBox="1"/>
          <p:nvPr/>
        </p:nvSpPr>
        <p:spPr>
          <a:xfrm>
            <a:off x="3750058" y="2488613"/>
            <a:ext cx="1069524" cy="400110"/>
          </a:xfrm>
          <a:prstGeom prst="rect">
            <a:avLst/>
          </a:prstGeom>
          <a:noFill/>
        </p:spPr>
        <p:txBody>
          <a:bodyPr wrap="none" rtlCol="0">
            <a:spAutoFit/>
          </a:bodyPr>
          <a:lstStyle/>
          <a:p>
            <a:r>
              <a:rPr lang="x-none" sz="2000" dirty="0">
                <a:solidFill>
                  <a:schemeClr val="accent1">
                    <a:lumMod val="50000"/>
                  </a:schemeClr>
                </a:solidFill>
              </a:rPr>
              <a:t>a book</a:t>
            </a:r>
          </a:p>
        </p:txBody>
      </p:sp>
      <p:sp>
        <p:nvSpPr>
          <p:cNvPr id="84" name="CuadroTexto 83">
            <a:extLst>
              <a:ext uri="{FF2B5EF4-FFF2-40B4-BE49-F238E27FC236}">
                <a16:creationId xmlns:a16="http://schemas.microsoft.com/office/drawing/2014/main" id="{78E2105D-1F7D-BF4C-BE94-54207036E32F}"/>
              </a:ext>
            </a:extLst>
          </p:cNvPr>
          <p:cNvSpPr txBox="1"/>
          <p:nvPr/>
        </p:nvSpPr>
        <p:spPr>
          <a:xfrm>
            <a:off x="3367747" y="2943645"/>
            <a:ext cx="1818126" cy="400110"/>
          </a:xfrm>
          <a:prstGeom prst="rect">
            <a:avLst/>
          </a:prstGeom>
          <a:noFill/>
        </p:spPr>
        <p:txBody>
          <a:bodyPr wrap="none" rtlCol="0">
            <a:spAutoFit/>
          </a:bodyPr>
          <a:lstStyle/>
          <a:p>
            <a:r>
              <a:rPr lang="x-none" sz="2000" dirty="0">
                <a:solidFill>
                  <a:schemeClr val="accent1">
                    <a:lumMod val="50000"/>
                  </a:schemeClr>
                </a:solidFill>
              </a:rPr>
              <a:t>a document </a:t>
            </a:r>
          </a:p>
        </p:txBody>
      </p:sp>
      <p:sp>
        <p:nvSpPr>
          <p:cNvPr id="85" name="CuadroTexto 84">
            <a:extLst>
              <a:ext uri="{FF2B5EF4-FFF2-40B4-BE49-F238E27FC236}">
                <a16:creationId xmlns:a16="http://schemas.microsoft.com/office/drawing/2014/main" id="{4FE07EF9-E8DE-004A-B5E1-48DAFC83830A}"/>
              </a:ext>
            </a:extLst>
          </p:cNvPr>
          <p:cNvSpPr txBox="1"/>
          <p:nvPr/>
        </p:nvSpPr>
        <p:spPr>
          <a:xfrm>
            <a:off x="3874290" y="3461795"/>
            <a:ext cx="821059" cy="400110"/>
          </a:xfrm>
          <a:prstGeom prst="rect">
            <a:avLst/>
          </a:prstGeom>
          <a:noFill/>
        </p:spPr>
        <p:txBody>
          <a:bodyPr wrap="none" rtlCol="0">
            <a:spAutoFit/>
          </a:bodyPr>
          <a:lstStyle/>
          <a:p>
            <a:r>
              <a:rPr lang="x-none" sz="2000" dirty="0">
                <a:solidFill>
                  <a:schemeClr val="accent1">
                    <a:lumMod val="50000"/>
                  </a:schemeClr>
                </a:solidFill>
              </a:rPr>
              <a:t>a gift</a:t>
            </a:r>
          </a:p>
        </p:txBody>
      </p:sp>
      <p:sp>
        <p:nvSpPr>
          <p:cNvPr id="86" name="CuadroTexto 85">
            <a:extLst>
              <a:ext uri="{FF2B5EF4-FFF2-40B4-BE49-F238E27FC236}">
                <a16:creationId xmlns:a16="http://schemas.microsoft.com/office/drawing/2014/main" id="{F02B3C6E-15C9-5B4B-B534-51B64BBF297E}"/>
              </a:ext>
            </a:extLst>
          </p:cNvPr>
          <p:cNvSpPr txBox="1"/>
          <p:nvPr/>
        </p:nvSpPr>
        <p:spPr>
          <a:xfrm>
            <a:off x="3702768" y="3911128"/>
            <a:ext cx="1164101" cy="400110"/>
          </a:xfrm>
          <a:prstGeom prst="rect">
            <a:avLst/>
          </a:prstGeom>
          <a:noFill/>
        </p:spPr>
        <p:txBody>
          <a:bodyPr wrap="none" rtlCol="0">
            <a:spAutoFit/>
          </a:bodyPr>
          <a:lstStyle/>
          <a:p>
            <a:r>
              <a:rPr lang="x-none" sz="2000" dirty="0">
                <a:solidFill>
                  <a:schemeClr val="accent1">
                    <a:lumMod val="50000"/>
                  </a:schemeClr>
                </a:solidFill>
              </a:rPr>
              <a:t>a bottle</a:t>
            </a:r>
          </a:p>
        </p:txBody>
      </p:sp>
      <p:sp>
        <p:nvSpPr>
          <p:cNvPr id="87" name="CuadroTexto 86">
            <a:extLst>
              <a:ext uri="{FF2B5EF4-FFF2-40B4-BE49-F238E27FC236}">
                <a16:creationId xmlns:a16="http://schemas.microsoft.com/office/drawing/2014/main" id="{5D49A93C-A4AD-4A4A-8A50-2F3ACADAB4CC}"/>
              </a:ext>
            </a:extLst>
          </p:cNvPr>
          <p:cNvSpPr txBox="1"/>
          <p:nvPr/>
        </p:nvSpPr>
        <p:spPr>
          <a:xfrm>
            <a:off x="3550489" y="4398731"/>
            <a:ext cx="1452642" cy="400110"/>
          </a:xfrm>
          <a:prstGeom prst="rect">
            <a:avLst/>
          </a:prstGeom>
          <a:noFill/>
        </p:spPr>
        <p:txBody>
          <a:bodyPr wrap="none" rtlCol="0">
            <a:spAutoFit/>
          </a:bodyPr>
          <a:lstStyle/>
          <a:p>
            <a:r>
              <a:rPr lang="x-none" sz="2000" dirty="0">
                <a:solidFill>
                  <a:schemeClr val="accent1">
                    <a:lumMod val="50000"/>
                  </a:schemeClr>
                </a:solidFill>
              </a:rPr>
              <a:t>a drawing</a:t>
            </a:r>
          </a:p>
        </p:txBody>
      </p:sp>
      <p:sp>
        <p:nvSpPr>
          <p:cNvPr id="88" name="CuadroTexto 87">
            <a:extLst>
              <a:ext uri="{FF2B5EF4-FFF2-40B4-BE49-F238E27FC236}">
                <a16:creationId xmlns:a16="http://schemas.microsoft.com/office/drawing/2014/main" id="{75FCCFE3-DEFD-3946-A9CF-3DF5840D82A4}"/>
              </a:ext>
            </a:extLst>
          </p:cNvPr>
          <p:cNvSpPr txBox="1"/>
          <p:nvPr/>
        </p:nvSpPr>
        <p:spPr>
          <a:xfrm>
            <a:off x="3367747" y="4871671"/>
            <a:ext cx="1834156" cy="400110"/>
          </a:xfrm>
          <a:prstGeom prst="rect">
            <a:avLst/>
          </a:prstGeom>
          <a:noFill/>
        </p:spPr>
        <p:txBody>
          <a:bodyPr wrap="none" rtlCol="0">
            <a:spAutoFit/>
          </a:bodyPr>
          <a:lstStyle/>
          <a:p>
            <a:r>
              <a:rPr lang="x-none" sz="2000" dirty="0">
                <a:solidFill>
                  <a:schemeClr val="accent1">
                    <a:lumMod val="50000"/>
                  </a:schemeClr>
                </a:solidFill>
              </a:rPr>
              <a:t>a newspaper</a:t>
            </a:r>
          </a:p>
        </p:txBody>
      </p:sp>
      <p:sp>
        <p:nvSpPr>
          <p:cNvPr id="89" name="CuadroTexto 88">
            <a:extLst>
              <a:ext uri="{FF2B5EF4-FFF2-40B4-BE49-F238E27FC236}">
                <a16:creationId xmlns:a16="http://schemas.microsoft.com/office/drawing/2014/main" id="{1AC03BA9-B6C5-D84C-AED9-E103A00DB1F2}"/>
              </a:ext>
            </a:extLst>
          </p:cNvPr>
          <p:cNvSpPr txBox="1"/>
          <p:nvPr/>
        </p:nvSpPr>
        <p:spPr>
          <a:xfrm>
            <a:off x="3196222" y="5364712"/>
            <a:ext cx="2177199" cy="400110"/>
          </a:xfrm>
          <a:prstGeom prst="rect">
            <a:avLst/>
          </a:prstGeom>
          <a:noFill/>
        </p:spPr>
        <p:txBody>
          <a:bodyPr wrap="none" rtlCol="0">
            <a:spAutoFit/>
          </a:bodyPr>
          <a:lstStyle/>
          <a:p>
            <a:r>
              <a:rPr lang="x-none" sz="2000" dirty="0">
                <a:solidFill>
                  <a:schemeClr val="accent1">
                    <a:lumMod val="50000"/>
                  </a:schemeClr>
                </a:solidFill>
              </a:rPr>
              <a:t>a mobile phone</a:t>
            </a:r>
          </a:p>
        </p:txBody>
      </p:sp>
      <p:sp>
        <p:nvSpPr>
          <p:cNvPr id="90" name="CuadroTexto 89">
            <a:extLst>
              <a:ext uri="{FF2B5EF4-FFF2-40B4-BE49-F238E27FC236}">
                <a16:creationId xmlns:a16="http://schemas.microsoft.com/office/drawing/2014/main" id="{66C2239A-69B9-A04F-8181-6525AF779E83}"/>
              </a:ext>
            </a:extLst>
          </p:cNvPr>
          <p:cNvSpPr txBox="1"/>
          <p:nvPr/>
        </p:nvSpPr>
        <p:spPr>
          <a:xfrm>
            <a:off x="3744448" y="5848626"/>
            <a:ext cx="1080745" cy="400110"/>
          </a:xfrm>
          <a:prstGeom prst="rect">
            <a:avLst/>
          </a:prstGeom>
          <a:noFill/>
        </p:spPr>
        <p:txBody>
          <a:bodyPr wrap="none" rtlCol="0">
            <a:spAutoFit/>
          </a:bodyPr>
          <a:lstStyle/>
          <a:p>
            <a:r>
              <a:rPr lang="x-none" sz="2000" dirty="0">
                <a:solidFill>
                  <a:schemeClr val="accent1">
                    <a:lumMod val="50000"/>
                  </a:schemeClr>
                </a:solidFill>
              </a:rPr>
              <a:t>clothes</a:t>
            </a:r>
          </a:p>
        </p:txBody>
      </p:sp>
      <p:sp>
        <p:nvSpPr>
          <p:cNvPr id="91" name="CuadroTexto 90">
            <a:extLst>
              <a:ext uri="{FF2B5EF4-FFF2-40B4-BE49-F238E27FC236}">
                <a16:creationId xmlns:a16="http://schemas.microsoft.com/office/drawing/2014/main" id="{DF40E4CD-6D82-C54B-AD8E-12ABDCB61878}"/>
              </a:ext>
            </a:extLst>
          </p:cNvPr>
          <p:cNvSpPr txBox="1"/>
          <p:nvPr/>
        </p:nvSpPr>
        <p:spPr>
          <a:xfrm>
            <a:off x="9216241" y="2510024"/>
            <a:ext cx="2307042" cy="400110"/>
          </a:xfrm>
          <a:prstGeom prst="rect">
            <a:avLst/>
          </a:prstGeom>
          <a:noFill/>
        </p:spPr>
        <p:txBody>
          <a:bodyPr wrap="none" rtlCol="0">
            <a:spAutoFit/>
          </a:bodyPr>
          <a:lstStyle/>
          <a:p>
            <a:r>
              <a:rPr lang="en-GB" sz="2000" dirty="0">
                <a:solidFill>
                  <a:schemeClr val="accent1">
                    <a:lumMod val="50000"/>
                  </a:schemeClr>
                </a:solidFill>
              </a:rPr>
              <a:t>debajo de la silla</a:t>
            </a:r>
            <a:endParaRPr lang="x-none" sz="2000" dirty="0">
              <a:solidFill>
                <a:schemeClr val="accent1">
                  <a:lumMod val="50000"/>
                </a:schemeClr>
              </a:solidFill>
            </a:endParaRPr>
          </a:p>
        </p:txBody>
      </p:sp>
      <p:sp>
        <p:nvSpPr>
          <p:cNvPr id="92" name="CuadroTexto 91">
            <a:extLst>
              <a:ext uri="{FF2B5EF4-FFF2-40B4-BE49-F238E27FC236}">
                <a16:creationId xmlns:a16="http://schemas.microsoft.com/office/drawing/2014/main" id="{6E9348B3-C8F6-AF48-9A1F-D310F8E223A7}"/>
              </a:ext>
            </a:extLst>
          </p:cNvPr>
          <p:cNvSpPr txBox="1"/>
          <p:nvPr/>
        </p:nvSpPr>
        <p:spPr>
          <a:xfrm>
            <a:off x="6036475" y="2970520"/>
            <a:ext cx="2279791" cy="400110"/>
          </a:xfrm>
          <a:prstGeom prst="rect">
            <a:avLst/>
          </a:prstGeom>
          <a:noFill/>
        </p:spPr>
        <p:txBody>
          <a:bodyPr wrap="none" rtlCol="0">
            <a:spAutoFit/>
          </a:bodyPr>
          <a:lstStyle/>
          <a:p>
            <a:r>
              <a:rPr lang="en-GB" sz="2000" dirty="0">
                <a:solidFill>
                  <a:schemeClr val="accent1">
                    <a:lumMod val="50000"/>
                  </a:schemeClr>
                </a:solidFill>
              </a:rPr>
              <a:t>fuera de la casa</a:t>
            </a:r>
            <a:endParaRPr lang="x-none" sz="2000" dirty="0">
              <a:solidFill>
                <a:schemeClr val="accent1">
                  <a:lumMod val="50000"/>
                </a:schemeClr>
              </a:solidFill>
            </a:endParaRPr>
          </a:p>
        </p:txBody>
      </p:sp>
      <p:sp>
        <p:nvSpPr>
          <p:cNvPr id="93" name="CuadroTexto 92">
            <a:extLst>
              <a:ext uri="{FF2B5EF4-FFF2-40B4-BE49-F238E27FC236}">
                <a16:creationId xmlns:a16="http://schemas.microsoft.com/office/drawing/2014/main" id="{6511A7FB-55A0-3144-A4E0-D31E8113EC97}"/>
              </a:ext>
            </a:extLst>
          </p:cNvPr>
          <p:cNvSpPr txBox="1"/>
          <p:nvPr/>
        </p:nvSpPr>
        <p:spPr>
          <a:xfrm>
            <a:off x="9926703" y="2970520"/>
            <a:ext cx="829073" cy="400110"/>
          </a:xfrm>
          <a:prstGeom prst="rect">
            <a:avLst/>
          </a:prstGeom>
          <a:noFill/>
        </p:spPr>
        <p:txBody>
          <a:bodyPr wrap="none" rtlCol="0">
            <a:spAutoFit/>
          </a:bodyPr>
          <a:lstStyle/>
          <a:p>
            <a:r>
              <a:rPr lang="en-GB" sz="2000" dirty="0">
                <a:solidFill>
                  <a:schemeClr val="accent1">
                    <a:lumMod val="50000"/>
                  </a:schemeClr>
                </a:solidFill>
              </a:rPr>
              <a:t>largo</a:t>
            </a:r>
            <a:endParaRPr lang="x-none" sz="2000" dirty="0">
              <a:solidFill>
                <a:schemeClr val="accent1">
                  <a:lumMod val="50000"/>
                </a:schemeClr>
              </a:solidFill>
            </a:endParaRPr>
          </a:p>
        </p:txBody>
      </p:sp>
      <p:sp>
        <p:nvSpPr>
          <p:cNvPr id="94" name="CuadroTexto 93">
            <a:extLst>
              <a:ext uri="{FF2B5EF4-FFF2-40B4-BE49-F238E27FC236}">
                <a16:creationId xmlns:a16="http://schemas.microsoft.com/office/drawing/2014/main" id="{D69B8949-AF38-4948-9057-87DA64232EA1}"/>
              </a:ext>
            </a:extLst>
          </p:cNvPr>
          <p:cNvSpPr txBox="1"/>
          <p:nvPr/>
        </p:nvSpPr>
        <p:spPr>
          <a:xfrm>
            <a:off x="6317004" y="3433747"/>
            <a:ext cx="1556836" cy="400110"/>
          </a:xfrm>
          <a:prstGeom prst="rect">
            <a:avLst/>
          </a:prstGeom>
          <a:noFill/>
        </p:spPr>
        <p:txBody>
          <a:bodyPr wrap="none" rtlCol="0">
            <a:spAutoFit/>
          </a:bodyPr>
          <a:lstStyle/>
          <a:p>
            <a:r>
              <a:rPr lang="en-GB" sz="2000" dirty="0">
                <a:solidFill>
                  <a:schemeClr val="accent1">
                    <a:lumMod val="50000"/>
                  </a:schemeClr>
                </a:solidFill>
              </a:rPr>
              <a:t>en la mesa</a:t>
            </a:r>
            <a:endParaRPr lang="x-none" sz="2000" dirty="0">
              <a:solidFill>
                <a:schemeClr val="accent1">
                  <a:lumMod val="50000"/>
                </a:schemeClr>
              </a:solidFill>
            </a:endParaRPr>
          </a:p>
        </p:txBody>
      </p:sp>
      <p:sp>
        <p:nvSpPr>
          <p:cNvPr id="95" name="CuadroTexto 94">
            <a:extLst>
              <a:ext uri="{FF2B5EF4-FFF2-40B4-BE49-F238E27FC236}">
                <a16:creationId xmlns:a16="http://schemas.microsoft.com/office/drawing/2014/main" id="{EF920AB8-1B84-0243-AB73-8B43831FDDC2}"/>
              </a:ext>
            </a:extLst>
          </p:cNvPr>
          <p:cNvSpPr txBox="1"/>
          <p:nvPr/>
        </p:nvSpPr>
        <p:spPr>
          <a:xfrm>
            <a:off x="8972584" y="3931424"/>
            <a:ext cx="2794355" cy="400110"/>
          </a:xfrm>
          <a:prstGeom prst="rect">
            <a:avLst/>
          </a:prstGeom>
          <a:noFill/>
        </p:spPr>
        <p:txBody>
          <a:bodyPr wrap="none" rtlCol="0">
            <a:spAutoFit/>
          </a:bodyPr>
          <a:lstStyle/>
          <a:p>
            <a:r>
              <a:rPr lang="en-GB" sz="2000" dirty="0">
                <a:solidFill>
                  <a:schemeClr val="accent1">
                    <a:lumMod val="50000"/>
                  </a:schemeClr>
                </a:solidFill>
              </a:rPr>
              <a:t>delante de la puerta</a:t>
            </a:r>
            <a:endParaRPr lang="x-none" sz="2000" dirty="0">
              <a:solidFill>
                <a:schemeClr val="accent1">
                  <a:lumMod val="50000"/>
                </a:schemeClr>
              </a:solidFill>
            </a:endParaRPr>
          </a:p>
        </p:txBody>
      </p:sp>
      <p:sp>
        <p:nvSpPr>
          <p:cNvPr id="96" name="CuadroTexto 95">
            <a:extLst>
              <a:ext uri="{FF2B5EF4-FFF2-40B4-BE49-F238E27FC236}">
                <a16:creationId xmlns:a16="http://schemas.microsoft.com/office/drawing/2014/main" id="{36D9D8A4-DA15-C249-95F0-DEBBB683BB69}"/>
              </a:ext>
            </a:extLst>
          </p:cNvPr>
          <p:cNvSpPr txBox="1"/>
          <p:nvPr/>
        </p:nvSpPr>
        <p:spPr>
          <a:xfrm>
            <a:off x="5412019" y="4425892"/>
            <a:ext cx="3285670" cy="400110"/>
          </a:xfrm>
          <a:prstGeom prst="rect">
            <a:avLst/>
          </a:prstGeom>
          <a:noFill/>
        </p:spPr>
        <p:txBody>
          <a:bodyPr wrap="square" rtlCol="0" anchor="ctr">
            <a:spAutoFit/>
          </a:bodyPr>
          <a:lstStyle/>
          <a:p>
            <a:r>
              <a:rPr lang="en-GB" sz="2000" dirty="0">
                <a:solidFill>
                  <a:schemeClr val="accent1">
                    <a:lumMod val="50000"/>
                  </a:schemeClr>
                </a:solidFill>
              </a:rPr>
              <a:t>entre el vaso y la planta</a:t>
            </a:r>
            <a:endParaRPr lang="x-none" sz="2000" dirty="0">
              <a:solidFill>
                <a:schemeClr val="accent1">
                  <a:lumMod val="50000"/>
                </a:schemeClr>
              </a:solidFill>
            </a:endParaRPr>
          </a:p>
        </p:txBody>
      </p:sp>
      <p:sp>
        <p:nvSpPr>
          <p:cNvPr id="97" name="CuadroTexto 96">
            <a:extLst>
              <a:ext uri="{FF2B5EF4-FFF2-40B4-BE49-F238E27FC236}">
                <a16:creationId xmlns:a16="http://schemas.microsoft.com/office/drawing/2014/main" id="{6EE00F42-86D8-584D-A8D5-06376145E7C1}"/>
              </a:ext>
            </a:extLst>
          </p:cNvPr>
          <p:cNvSpPr txBox="1"/>
          <p:nvPr/>
        </p:nvSpPr>
        <p:spPr>
          <a:xfrm>
            <a:off x="9699740" y="4871671"/>
            <a:ext cx="1348446" cy="400110"/>
          </a:xfrm>
          <a:prstGeom prst="rect">
            <a:avLst/>
          </a:prstGeom>
          <a:noFill/>
        </p:spPr>
        <p:txBody>
          <a:bodyPr wrap="none" rtlCol="0">
            <a:spAutoFit/>
          </a:bodyPr>
          <a:lstStyle/>
          <a:p>
            <a:r>
              <a:rPr lang="en-GB" sz="2000" dirty="0">
                <a:solidFill>
                  <a:schemeClr val="accent1">
                    <a:lumMod val="50000"/>
                  </a:schemeClr>
                </a:solidFill>
              </a:rPr>
              <a:t>pequeño</a:t>
            </a:r>
            <a:endParaRPr lang="x-none" sz="2000" dirty="0">
              <a:solidFill>
                <a:schemeClr val="accent1">
                  <a:lumMod val="50000"/>
                </a:schemeClr>
              </a:solidFill>
            </a:endParaRPr>
          </a:p>
        </p:txBody>
      </p:sp>
      <p:sp>
        <p:nvSpPr>
          <p:cNvPr id="98" name="CuadroTexto 97">
            <a:extLst>
              <a:ext uri="{FF2B5EF4-FFF2-40B4-BE49-F238E27FC236}">
                <a16:creationId xmlns:a16="http://schemas.microsoft.com/office/drawing/2014/main" id="{5F76BA1F-DB28-3241-B4FD-DBCFC4515866}"/>
              </a:ext>
            </a:extLst>
          </p:cNvPr>
          <p:cNvSpPr txBox="1"/>
          <p:nvPr/>
        </p:nvSpPr>
        <p:spPr>
          <a:xfrm>
            <a:off x="9630811" y="5381818"/>
            <a:ext cx="1486304" cy="400110"/>
          </a:xfrm>
          <a:prstGeom prst="rect">
            <a:avLst/>
          </a:prstGeom>
          <a:noFill/>
        </p:spPr>
        <p:txBody>
          <a:bodyPr wrap="none" rtlCol="0">
            <a:spAutoFit/>
          </a:bodyPr>
          <a:lstStyle/>
          <a:p>
            <a:r>
              <a:rPr lang="en-GB" sz="2000" dirty="0">
                <a:solidFill>
                  <a:schemeClr val="accent1">
                    <a:lumMod val="50000"/>
                  </a:schemeClr>
                </a:solidFill>
              </a:rPr>
              <a:t>en la calle</a:t>
            </a:r>
            <a:endParaRPr lang="x-none" sz="2000" dirty="0">
              <a:solidFill>
                <a:schemeClr val="accent1">
                  <a:lumMod val="50000"/>
                </a:schemeClr>
              </a:solidFill>
            </a:endParaRPr>
          </a:p>
        </p:txBody>
      </p:sp>
      <p:pic>
        <p:nvPicPr>
          <p:cNvPr id="7" name="Picture 6"/>
          <p:cNvPicPr>
            <a:picLocks noChangeAspect="1"/>
          </p:cNvPicPr>
          <p:nvPr/>
        </p:nvPicPr>
        <p:blipFill rotWithShape="1">
          <a:blip r:embed="rId12" cstate="print">
            <a:clrChange>
              <a:clrFrom>
                <a:srgbClr val="FBFBFB"/>
              </a:clrFrom>
              <a:clrTo>
                <a:srgbClr val="FBFBFB">
                  <a:alpha val="0"/>
                </a:srgbClr>
              </a:clrTo>
            </a:clrChange>
            <a:extLst>
              <a:ext uri="{28A0092B-C50C-407E-A947-70E740481C1C}">
                <a14:useLocalDpi xmlns:a14="http://schemas.microsoft.com/office/drawing/2010/main" val="0"/>
              </a:ext>
            </a:extLst>
          </a:blip>
          <a:srcRect l="67037"/>
          <a:stretch/>
        </p:blipFill>
        <p:spPr>
          <a:xfrm>
            <a:off x="-4391" y="152855"/>
            <a:ext cx="1427527" cy="2436061"/>
          </a:xfrm>
          <a:prstGeom prst="rect">
            <a:avLst/>
          </a:prstGeom>
        </p:spPr>
      </p:pic>
      <p:sp>
        <p:nvSpPr>
          <p:cNvPr id="42" name="TextBox 41"/>
          <p:cNvSpPr txBox="1"/>
          <p:nvPr/>
        </p:nvSpPr>
        <p:spPr>
          <a:xfrm>
            <a:off x="1291382" y="759851"/>
            <a:ext cx="10692801" cy="415498"/>
          </a:xfrm>
          <a:prstGeom prst="rect">
            <a:avLst/>
          </a:prstGeom>
          <a:noFill/>
        </p:spPr>
        <p:txBody>
          <a:bodyPr wrap="square" rtlCol="0">
            <a:spAutoFit/>
          </a:bodyPr>
          <a:lstStyle/>
          <a:p>
            <a:r>
              <a:rPr lang="en-GB" sz="2100" b="1" dirty="0">
                <a:solidFill>
                  <a:schemeClr val="accent1">
                    <a:lumMod val="50000"/>
                  </a:schemeClr>
                </a:solidFill>
                <a:latin typeface="Century Gothic" panose="020B0502020202020204" pitchFamily="34" charset="0"/>
              </a:rPr>
              <a:t>Escucha. ¿Es Diego (‘my’) o Ana (‘your’)? Escribe el objeto en inglés también.  </a:t>
            </a:r>
          </a:p>
        </p:txBody>
      </p:sp>
      <p:sp>
        <p:nvSpPr>
          <p:cNvPr id="50" name="TextBox 49"/>
          <p:cNvSpPr txBox="1"/>
          <p:nvPr/>
        </p:nvSpPr>
        <p:spPr>
          <a:xfrm>
            <a:off x="1310049" y="1120282"/>
            <a:ext cx="9332325" cy="415498"/>
          </a:xfrm>
          <a:prstGeom prst="rect">
            <a:avLst/>
          </a:prstGeom>
          <a:noFill/>
        </p:spPr>
        <p:txBody>
          <a:bodyPr wrap="square" rtlCol="0">
            <a:spAutoFit/>
          </a:bodyPr>
          <a:lstStyle/>
          <a:p>
            <a:r>
              <a:rPr lang="en-GB" sz="2100" b="1" dirty="0">
                <a:solidFill>
                  <a:schemeClr val="accent1">
                    <a:lumMod val="50000"/>
                  </a:schemeClr>
                </a:solidFill>
                <a:latin typeface="Century Gothic" panose="020B0502020202020204" pitchFamily="34" charset="0"/>
              </a:rPr>
              <a:t>Escucha otra vez. Marca ‘A’ o ‘B’. </a:t>
            </a:r>
          </a:p>
        </p:txBody>
      </p:sp>
      <p:sp>
        <p:nvSpPr>
          <p:cNvPr id="13" name="TextBox 12"/>
          <p:cNvSpPr txBox="1"/>
          <p:nvPr/>
        </p:nvSpPr>
        <p:spPr>
          <a:xfrm>
            <a:off x="6833110" y="1806191"/>
            <a:ext cx="565217" cy="461665"/>
          </a:xfrm>
          <a:prstGeom prst="rect">
            <a:avLst/>
          </a:prstGeom>
          <a:noFill/>
        </p:spPr>
        <p:txBody>
          <a:bodyPr wrap="square" rtlCol="0">
            <a:spAutoFit/>
          </a:bodyPr>
          <a:lstStyle/>
          <a:p>
            <a:r>
              <a:rPr lang="en-GB" sz="2400" b="1" dirty="0">
                <a:solidFill>
                  <a:schemeClr val="accent1">
                    <a:lumMod val="50000"/>
                  </a:schemeClr>
                </a:solidFill>
              </a:rPr>
              <a:t>A</a:t>
            </a:r>
          </a:p>
        </p:txBody>
      </p:sp>
      <p:sp>
        <p:nvSpPr>
          <p:cNvPr id="51" name="TextBox 50"/>
          <p:cNvSpPr txBox="1"/>
          <p:nvPr/>
        </p:nvSpPr>
        <p:spPr>
          <a:xfrm>
            <a:off x="10058632" y="1820902"/>
            <a:ext cx="565217" cy="461665"/>
          </a:xfrm>
          <a:prstGeom prst="rect">
            <a:avLst/>
          </a:prstGeom>
          <a:noFill/>
        </p:spPr>
        <p:txBody>
          <a:bodyPr wrap="square" rtlCol="0">
            <a:spAutoFit/>
          </a:bodyPr>
          <a:lstStyle/>
          <a:p>
            <a:r>
              <a:rPr lang="en-GB" sz="2400" b="1" dirty="0">
                <a:solidFill>
                  <a:schemeClr val="accent1">
                    <a:lumMod val="50000"/>
                  </a:schemeClr>
                </a:solidFill>
              </a:rPr>
              <a:t>B</a:t>
            </a:r>
          </a:p>
        </p:txBody>
      </p:sp>
      <p:sp>
        <p:nvSpPr>
          <p:cNvPr id="14" name="TextBox 13"/>
          <p:cNvSpPr txBox="1"/>
          <p:nvPr/>
        </p:nvSpPr>
        <p:spPr>
          <a:xfrm>
            <a:off x="6279255" y="2475570"/>
            <a:ext cx="1678279" cy="400110"/>
          </a:xfrm>
          <a:prstGeom prst="rect">
            <a:avLst/>
          </a:prstGeom>
          <a:noFill/>
        </p:spPr>
        <p:txBody>
          <a:bodyPr wrap="square" rtlCol="0">
            <a:spAutoFit/>
          </a:bodyPr>
          <a:lstStyle/>
          <a:p>
            <a:r>
              <a:rPr lang="en-GB" sz="2000" dirty="0">
                <a:solidFill>
                  <a:schemeClr val="accent1">
                    <a:lumMod val="50000"/>
                  </a:schemeClr>
                </a:solidFill>
              </a:rPr>
              <a:t>importante</a:t>
            </a:r>
          </a:p>
        </p:txBody>
      </p:sp>
      <p:sp>
        <p:nvSpPr>
          <p:cNvPr id="53" name="CuadroTexto 92">
            <a:extLst>
              <a:ext uri="{FF2B5EF4-FFF2-40B4-BE49-F238E27FC236}">
                <a16:creationId xmlns:a16="http://schemas.microsoft.com/office/drawing/2014/main" id="{6511A7FB-55A0-3144-A4E0-D31E8113EC97}"/>
              </a:ext>
            </a:extLst>
          </p:cNvPr>
          <p:cNvSpPr txBox="1"/>
          <p:nvPr/>
        </p:nvSpPr>
        <p:spPr>
          <a:xfrm>
            <a:off x="9960995" y="3450972"/>
            <a:ext cx="758541" cy="400110"/>
          </a:xfrm>
          <a:prstGeom prst="rect">
            <a:avLst/>
          </a:prstGeom>
          <a:noFill/>
        </p:spPr>
        <p:txBody>
          <a:bodyPr wrap="none" rtlCol="0">
            <a:spAutoFit/>
          </a:bodyPr>
          <a:lstStyle/>
          <a:p>
            <a:r>
              <a:rPr lang="en-GB" sz="2000" dirty="0">
                <a:solidFill>
                  <a:schemeClr val="accent1">
                    <a:lumMod val="50000"/>
                  </a:schemeClr>
                </a:solidFill>
              </a:rPr>
              <a:t>falso</a:t>
            </a:r>
            <a:endParaRPr lang="x-none" sz="2000" dirty="0">
              <a:solidFill>
                <a:schemeClr val="accent1">
                  <a:lumMod val="50000"/>
                </a:schemeClr>
              </a:solidFill>
            </a:endParaRPr>
          </a:p>
        </p:txBody>
      </p:sp>
      <p:sp>
        <p:nvSpPr>
          <p:cNvPr id="54" name="CuadroTexto 93">
            <a:extLst>
              <a:ext uri="{FF2B5EF4-FFF2-40B4-BE49-F238E27FC236}">
                <a16:creationId xmlns:a16="http://schemas.microsoft.com/office/drawing/2014/main" id="{D69B8949-AF38-4948-9057-87DA64232EA1}"/>
              </a:ext>
            </a:extLst>
          </p:cNvPr>
          <p:cNvSpPr txBox="1"/>
          <p:nvPr/>
        </p:nvSpPr>
        <p:spPr>
          <a:xfrm>
            <a:off x="6540622" y="3931424"/>
            <a:ext cx="1109599" cy="400110"/>
          </a:xfrm>
          <a:prstGeom prst="rect">
            <a:avLst/>
          </a:prstGeom>
          <a:noFill/>
        </p:spPr>
        <p:txBody>
          <a:bodyPr wrap="none" rtlCol="0">
            <a:spAutoFit/>
          </a:bodyPr>
          <a:lstStyle/>
          <a:p>
            <a:r>
              <a:rPr lang="en-GB" sz="2000" dirty="0">
                <a:solidFill>
                  <a:schemeClr val="accent1">
                    <a:lumMod val="50000"/>
                  </a:schemeClr>
                </a:solidFill>
              </a:rPr>
              <a:t>grande</a:t>
            </a:r>
            <a:endParaRPr lang="x-none" sz="2000" dirty="0">
              <a:solidFill>
                <a:schemeClr val="accent1">
                  <a:lumMod val="50000"/>
                </a:schemeClr>
              </a:solidFill>
            </a:endParaRPr>
          </a:p>
        </p:txBody>
      </p:sp>
      <p:sp>
        <p:nvSpPr>
          <p:cNvPr id="55" name="CuadroTexto 93">
            <a:extLst>
              <a:ext uri="{FF2B5EF4-FFF2-40B4-BE49-F238E27FC236}">
                <a16:creationId xmlns:a16="http://schemas.microsoft.com/office/drawing/2014/main" id="{D69B8949-AF38-4948-9057-87DA64232EA1}"/>
              </a:ext>
            </a:extLst>
          </p:cNvPr>
          <p:cNvSpPr txBox="1"/>
          <p:nvPr/>
        </p:nvSpPr>
        <p:spPr>
          <a:xfrm>
            <a:off x="9814961" y="4410812"/>
            <a:ext cx="1088760" cy="400110"/>
          </a:xfrm>
          <a:prstGeom prst="rect">
            <a:avLst/>
          </a:prstGeom>
          <a:noFill/>
        </p:spPr>
        <p:txBody>
          <a:bodyPr wrap="none" rtlCol="0">
            <a:spAutoFit/>
          </a:bodyPr>
          <a:lstStyle/>
          <a:p>
            <a:r>
              <a:rPr lang="en-GB" sz="2000" dirty="0">
                <a:solidFill>
                  <a:schemeClr val="accent1">
                    <a:lumMod val="50000"/>
                  </a:schemeClr>
                </a:solidFill>
              </a:rPr>
              <a:t>original</a:t>
            </a:r>
            <a:endParaRPr lang="x-none" sz="2000" dirty="0">
              <a:solidFill>
                <a:schemeClr val="accent1">
                  <a:lumMod val="50000"/>
                </a:schemeClr>
              </a:solidFill>
            </a:endParaRPr>
          </a:p>
        </p:txBody>
      </p:sp>
      <p:sp>
        <p:nvSpPr>
          <p:cNvPr id="56" name="CuadroTexto 96">
            <a:extLst>
              <a:ext uri="{FF2B5EF4-FFF2-40B4-BE49-F238E27FC236}">
                <a16:creationId xmlns:a16="http://schemas.microsoft.com/office/drawing/2014/main" id="{6EE00F42-86D8-584D-A8D5-06376145E7C1}"/>
              </a:ext>
            </a:extLst>
          </p:cNvPr>
          <p:cNvSpPr txBox="1"/>
          <p:nvPr/>
        </p:nvSpPr>
        <p:spPr>
          <a:xfrm>
            <a:off x="6704032" y="4897254"/>
            <a:ext cx="740908" cy="400110"/>
          </a:xfrm>
          <a:prstGeom prst="rect">
            <a:avLst/>
          </a:prstGeom>
          <a:noFill/>
        </p:spPr>
        <p:txBody>
          <a:bodyPr wrap="none" rtlCol="0">
            <a:spAutoFit/>
          </a:bodyPr>
          <a:lstStyle/>
          <a:p>
            <a:r>
              <a:rPr lang="en-GB" sz="2000" dirty="0">
                <a:solidFill>
                  <a:schemeClr val="accent1">
                    <a:lumMod val="50000"/>
                  </a:schemeClr>
                </a:solidFill>
              </a:rPr>
              <a:t>aquí</a:t>
            </a:r>
            <a:endParaRPr lang="x-none" sz="2000" dirty="0">
              <a:solidFill>
                <a:schemeClr val="accent1">
                  <a:lumMod val="50000"/>
                </a:schemeClr>
              </a:solidFill>
            </a:endParaRPr>
          </a:p>
        </p:txBody>
      </p:sp>
      <p:sp>
        <p:nvSpPr>
          <p:cNvPr id="57" name="CuadroTexto 97">
            <a:extLst>
              <a:ext uri="{FF2B5EF4-FFF2-40B4-BE49-F238E27FC236}">
                <a16:creationId xmlns:a16="http://schemas.microsoft.com/office/drawing/2014/main" id="{5F76BA1F-DB28-3241-B4FD-DBCFC4515866}"/>
              </a:ext>
            </a:extLst>
          </p:cNvPr>
          <p:cNvSpPr txBox="1"/>
          <p:nvPr/>
        </p:nvSpPr>
        <p:spPr>
          <a:xfrm>
            <a:off x="6661976" y="5834524"/>
            <a:ext cx="777777" cy="400110"/>
          </a:xfrm>
          <a:prstGeom prst="rect">
            <a:avLst/>
          </a:prstGeom>
          <a:noFill/>
        </p:spPr>
        <p:txBody>
          <a:bodyPr wrap="none" rtlCol="0">
            <a:spAutoFit/>
          </a:bodyPr>
          <a:lstStyle/>
          <a:p>
            <a:r>
              <a:rPr lang="en-GB" sz="2000" dirty="0">
                <a:solidFill>
                  <a:schemeClr val="accent1">
                    <a:lumMod val="50000"/>
                  </a:schemeClr>
                </a:solidFill>
              </a:rPr>
              <a:t>cara</a:t>
            </a:r>
            <a:endParaRPr lang="x-none" sz="2000" dirty="0">
              <a:solidFill>
                <a:schemeClr val="accent1">
                  <a:lumMod val="50000"/>
                </a:schemeClr>
              </a:solidFill>
            </a:endParaRPr>
          </a:p>
        </p:txBody>
      </p:sp>
      <p:sp>
        <p:nvSpPr>
          <p:cNvPr id="58" name="CuadroTexto 97">
            <a:extLst>
              <a:ext uri="{FF2B5EF4-FFF2-40B4-BE49-F238E27FC236}">
                <a16:creationId xmlns:a16="http://schemas.microsoft.com/office/drawing/2014/main" id="{5F76BA1F-DB28-3241-B4FD-DBCFC4515866}"/>
              </a:ext>
            </a:extLst>
          </p:cNvPr>
          <p:cNvSpPr txBox="1"/>
          <p:nvPr/>
        </p:nvSpPr>
        <p:spPr>
          <a:xfrm>
            <a:off x="9254216" y="5848625"/>
            <a:ext cx="2375971" cy="400110"/>
          </a:xfrm>
          <a:prstGeom prst="rect">
            <a:avLst/>
          </a:prstGeom>
          <a:noFill/>
        </p:spPr>
        <p:txBody>
          <a:bodyPr wrap="none" rtlCol="0">
            <a:spAutoFit/>
          </a:bodyPr>
          <a:lstStyle/>
          <a:p>
            <a:r>
              <a:rPr lang="en-GB" sz="2000">
                <a:solidFill>
                  <a:schemeClr val="accent1">
                    <a:lumMod val="50000"/>
                  </a:schemeClr>
                </a:solidFill>
              </a:rPr>
              <a:t>detrás</a:t>
            </a:r>
            <a:r>
              <a:rPr lang="en-GB" sz="2000" dirty="0">
                <a:solidFill>
                  <a:schemeClr val="accent1">
                    <a:lumMod val="50000"/>
                  </a:schemeClr>
                </a:solidFill>
              </a:rPr>
              <a:t> de la casa</a:t>
            </a:r>
            <a:endParaRPr lang="x-none" sz="2000" dirty="0">
              <a:solidFill>
                <a:schemeClr val="accent1">
                  <a:lumMod val="50000"/>
                </a:schemeClr>
              </a:solidFill>
            </a:endParaRPr>
          </a:p>
        </p:txBody>
      </p:sp>
      <p:sp>
        <p:nvSpPr>
          <p:cNvPr id="59" name="CuadroTexto 97">
            <a:extLst>
              <a:ext uri="{FF2B5EF4-FFF2-40B4-BE49-F238E27FC236}">
                <a16:creationId xmlns:a16="http://schemas.microsoft.com/office/drawing/2014/main" id="{5F76BA1F-DB28-3241-B4FD-DBCFC4515866}"/>
              </a:ext>
            </a:extLst>
          </p:cNvPr>
          <p:cNvSpPr txBox="1"/>
          <p:nvPr/>
        </p:nvSpPr>
        <p:spPr>
          <a:xfrm>
            <a:off x="6551350" y="5379877"/>
            <a:ext cx="1007007" cy="400110"/>
          </a:xfrm>
          <a:prstGeom prst="rect">
            <a:avLst/>
          </a:prstGeom>
          <a:noFill/>
        </p:spPr>
        <p:txBody>
          <a:bodyPr wrap="none" rtlCol="0">
            <a:spAutoFit/>
          </a:bodyPr>
          <a:lstStyle/>
          <a:p>
            <a:r>
              <a:rPr lang="en-GB" sz="2000" dirty="0">
                <a:solidFill>
                  <a:schemeClr val="accent1">
                    <a:lumMod val="50000"/>
                  </a:schemeClr>
                </a:solidFill>
              </a:rPr>
              <a:t>bueno</a:t>
            </a:r>
            <a:endParaRPr lang="x-none" sz="2000" dirty="0">
              <a:solidFill>
                <a:schemeClr val="accent1">
                  <a:lumMod val="50000"/>
                </a:schemeClr>
              </a:solidFill>
            </a:endParaRPr>
          </a:p>
        </p:txBody>
      </p:sp>
      <p:sp>
        <p:nvSpPr>
          <p:cNvPr id="16" name="Rounded Rectangle 15"/>
          <p:cNvSpPr/>
          <p:nvPr/>
        </p:nvSpPr>
        <p:spPr>
          <a:xfrm>
            <a:off x="5412019" y="2488613"/>
            <a:ext cx="3285670" cy="455032"/>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2" name="Rounded Rectangle 61"/>
          <p:cNvSpPr/>
          <p:nvPr/>
        </p:nvSpPr>
        <p:spPr>
          <a:xfrm>
            <a:off x="8717733" y="2998440"/>
            <a:ext cx="3266450" cy="455032"/>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3" name="Rounded Rectangle 62"/>
          <p:cNvSpPr/>
          <p:nvPr/>
        </p:nvSpPr>
        <p:spPr>
          <a:xfrm>
            <a:off x="5431239" y="3442247"/>
            <a:ext cx="3286494" cy="455032"/>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5" name="Rounded Rectangle 64"/>
          <p:cNvSpPr/>
          <p:nvPr/>
        </p:nvSpPr>
        <p:spPr>
          <a:xfrm>
            <a:off x="8695268" y="3911128"/>
            <a:ext cx="3286494" cy="455032"/>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6" name="Rounded Rectangle 65"/>
          <p:cNvSpPr/>
          <p:nvPr/>
        </p:nvSpPr>
        <p:spPr>
          <a:xfrm>
            <a:off x="8695268" y="4383724"/>
            <a:ext cx="3286494" cy="455032"/>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7" name="Rounded Rectangle 66"/>
          <p:cNvSpPr/>
          <p:nvPr/>
        </p:nvSpPr>
        <p:spPr>
          <a:xfrm>
            <a:off x="5442674" y="4880924"/>
            <a:ext cx="3275059" cy="455032"/>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8" name="Rounded Rectangle 67"/>
          <p:cNvSpPr/>
          <p:nvPr/>
        </p:nvSpPr>
        <p:spPr>
          <a:xfrm>
            <a:off x="5431239" y="5813781"/>
            <a:ext cx="3286494" cy="455032"/>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9" name="Rounded Rectangle 68"/>
          <p:cNvSpPr/>
          <p:nvPr/>
        </p:nvSpPr>
        <p:spPr>
          <a:xfrm>
            <a:off x="8695268" y="5341866"/>
            <a:ext cx="3286494" cy="455032"/>
          </a:xfrm>
          <a:prstGeom prst="roundRect">
            <a:avLst/>
          </a:prstGeom>
          <a:no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0" name="Rounded Rectangle 11">
            <a:extLst>
              <a:ext uri="{FF2B5EF4-FFF2-40B4-BE49-F238E27FC236}">
                <a16:creationId xmlns:a16="http://schemas.microsoft.com/office/drawing/2014/main" id="{A316DD52-7894-4A75-969C-CA0645DA2978}"/>
              </a:ext>
            </a:extLst>
          </p:cNvPr>
          <p:cNvSpPr/>
          <p:nvPr/>
        </p:nvSpPr>
        <p:spPr>
          <a:xfrm>
            <a:off x="9814961" y="258166"/>
            <a:ext cx="211318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leer</a:t>
            </a:r>
          </a:p>
        </p:txBody>
      </p:sp>
    </p:spTree>
    <p:extLst>
      <p:ext uri="{BB962C8B-B14F-4D97-AF65-F5344CB8AC3E}">
        <p14:creationId xmlns:p14="http://schemas.microsoft.com/office/powerpoint/2010/main" val="67635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5">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5"/>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6"/>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9"/>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4" grpId="0"/>
      <p:bldP spid="86" grpId="0"/>
      <p:bldP spid="87" grpId="0"/>
      <p:bldP spid="88" grpId="0"/>
      <p:bldP spid="89" grpId="0"/>
      <p:bldP spid="90" grpId="0"/>
      <p:bldP spid="91" grpId="0"/>
      <p:bldP spid="92" grpId="0"/>
      <p:bldP spid="93" grpId="0"/>
      <p:bldP spid="94" grpId="0"/>
      <p:bldP spid="95" grpId="0"/>
      <p:bldP spid="96" grpId="0"/>
      <p:bldP spid="97" grpId="0"/>
      <p:bldP spid="98" grpId="0"/>
      <p:bldP spid="50" grpId="0"/>
      <p:bldP spid="13" grpId="0"/>
      <p:bldP spid="51" grpId="0"/>
      <p:bldP spid="14" grpId="0"/>
      <p:bldP spid="53" grpId="0"/>
      <p:bldP spid="54" grpId="0"/>
      <p:bldP spid="55" grpId="0"/>
      <p:bldP spid="56" grpId="0"/>
      <p:bldP spid="57" grpId="0"/>
      <p:bldP spid="58" grpId="0"/>
      <p:bldP spid="59" grpId="0"/>
      <p:bldP spid="16" grpId="0" animBg="1"/>
      <p:bldP spid="62" grpId="0" animBg="1"/>
      <p:bldP spid="63" grpId="0" animBg="1"/>
      <p:bldP spid="65" grpId="0" animBg="1"/>
      <p:bldP spid="66" grpId="0" animBg="1"/>
      <p:bldP spid="67" grpId="0" animBg="1"/>
      <p:bldP spid="68" grpId="0" animBg="1"/>
      <p:bldP spid="6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B90DC7-A495-F944-8914-E373EB9BD8D7}"/>
              </a:ext>
            </a:extLst>
          </p:cNvPr>
          <p:cNvSpPr>
            <a:spLocks noGrp="1"/>
          </p:cNvSpPr>
          <p:nvPr>
            <p:ph type="title"/>
          </p:nvPr>
        </p:nvSpPr>
        <p:spPr>
          <a:xfrm flipV="1">
            <a:off x="9581716" y="482126"/>
            <a:ext cx="236841" cy="45719"/>
          </a:xfrm>
        </p:spPr>
        <p:txBody>
          <a:bodyPr>
            <a:noAutofit/>
          </a:bodyPr>
          <a:lstStyle/>
          <a:p>
            <a:pPr algn="ctr"/>
            <a:r>
              <a:rPr lang="es-ES" sz="100" b="1" dirty="0">
                <a:solidFill>
                  <a:schemeClr val="bg1"/>
                </a:solidFill>
              </a:rPr>
              <a:t>hablar / escuchar</a:t>
            </a:r>
            <a:endParaRPr lang="x-none" sz="100" dirty="0"/>
          </a:p>
        </p:txBody>
      </p:sp>
      <p:sp>
        <p:nvSpPr>
          <p:cNvPr id="4" name="Título 2">
            <a:extLst>
              <a:ext uri="{FF2B5EF4-FFF2-40B4-BE49-F238E27FC236}">
                <a16:creationId xmlns:a16="http://schemas.microsoft.com/office/drawing/2014/main" id="{88F4F1F6-3F1F-F94B-8578-637250EE176D}"/>
              </a:ext>
            </a:extLst>
          </p:cNvPr>
          <p:cNvSpPr txBox="1">
            <a:spLocks/>
          </p:cNvSpPr>
          <p:nvPr/>
        </p:nvSpPr>
        <p:spPr>
          <a:xfrm>
            <a:off x="9581716" y="107912"/>
            <a:ext cx="2508292" cy="35301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x-none" sz="2000" b="1" dirty="0">
              <a:solidFill>
                <a:schemeClr val="bg1"/>
              </a:solidFill>
            </a:endParaRPr>
          </a:p>
        </p:txBody>
      </p:sp>
      <p:sp>
        <p:nvSpPr>
          <p:cNvPr id="6" name="TextBox 3">
            <a:extLst>
              <a:ext uri="{FF2B5EF4-FFF2-40B4-BE49-F238E27FC236}">
                <a16:creationId xmlns:a16="http://schemas.microsoft.com/office/drawing/2014/main" id="{87ACA0C3-24EE-A748-A6D7-8532137499BB}"/>
              </a:ext>
            </a:extLst>
          </p:cNvPr>
          <p:cNvSpPr txBox="1"/>
          <p:nvPr/>
        </p:nvSpPr>
        <p:spPr>
          <a:xfrm>
            <a:off x="291708" y="1569818"/>
            <a:ext cx="11798300" cy="2751522"/>
          </a:xfrm>
          <a:prstGeom prst="rect">
            <a:avLst/>
          </a:prstGeom>
          <a:noFill/>
        </p:spPr>
        <p:txBody>
          <a:bodyPr wrap="square" rtlCol="0">
            <a:spAutoFit/>
          </a:bodyPr>
          <a:lstStyle/>
          <a:p>
            <a:pPr>
              <a:lnSpc>
                <a:spcPct val="120000"/>
              </a:lnSpc>
            </a:pPr>
            <a:r>
              <a:rPr lang="en-GB" sz="2400" b="1" dirty="0">
                <a:solidFill>
                  <a:schemeClr val="accent1">
                    <a:lumMod val="50000"/>
                  </a:schemeClr>
                </a:solidFill>
                <a:latin typeface="Century Gothic" panose="020B0502020202020204" pitchFamily="34" charset="0"/>
              </a:rPr>
              <a:t>Persona A y B</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Choose one of the cards but don’t say which! </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Describe one thing you have, using ‘mi’. Either say what it’s like (‘es’) OR where it is (‘está’), depending on what the picture shows. </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Ask your partner about the same object.</a:t>
            </a:r>
          </a:p>
          <a:p>
            <a:pPr marL="342900" indent="-342900">
              <a:lnSpc>
                <a:spcPct val="120000"/>
              </a:lnSpc>
              <a:buFont typeface="Arial" panose="020B0604020202020204" pitchFamily="34" charset="0"/>
              <a:buChar char="•"/>
            </a:pPr>
            <a:r>
              <a:rPr lang="en-GB" sz="2400" dirty="0">
                <a:solidFill>
                  <a:schemeClr val="accent1">
                    <a:lumMod val="50000"/>
                  </a:schemeClr>
                </a:solidFill>
                <a:latin typeface="Century Gothic" panose="020B0502020202020204" pitchFamily="34" charset="0"/>
              </a:rPr>
              <a:t>Take turns to ask and answer questions.</a:t>
            </a:r>
          </a:p>
        </p:txBody>
      </p:sp>
      <p:sp>
        <p:nvSpPr>
          <p:cNvPr id="8" name="Title 1">
            <a:extLst>
              <a:ext uri="{FF2B5EF4-FFF2-40B4-BE49-F238E27FC236}">
                <a16:creationId xmlns:a16="http://schemas.microsoft.com/office/drawing/2014/main" id="{0D36871F-9C9B-C048-B42E-C2777C24F883}"/>
              </a:ext>
            </a:extLst>
          </p:cNvPr>
          <p:cNvSpPr txBox="1">
            <a:spLocks/>
          </p:cNvSpPr>
          <p:nvPr/>
        </p:nvSpPr>
        <p:spPr>
          <a:xfrm>
            <a:off x="2701636" y="18965"/>
            <a:ext cx="6427615" cy="6675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3200" b="1" dirty="0">
                <a:solidFill>
                  <a:schemeClr val="accent1">
                    <a:lumMod val="50000"/>
                  </a:schemeClr>
                </a:solidFill>
              </a:rPr>
              <a:t>Los objetos de seis personas</a:t>
            </a:r>
          </a:p>
        </p:txBody>
      </p:sp>
      <p:sp>
        <p:nvSpPr>
          <p:cNvPr id="9" name="CuadroTexto 8">
            <a:extLst>
              <a:ext uri="{FF2B5EF4-FFF2-40B4-BE49-F238E27FC236}">
                <a16:creationId xmlns:a16="http://schemas.microsoft.com/office/drawing/2014/main" id="{F1EFB91D-CE00-1A48-BA41-B008759AE033}"/>
              </a:ext>
            </a:extLst>
          </p:cNvPr>
          <p:cNvSpPr txBox="1"/>
          <p:nvPr/>
        </p:nvSpPr>
        <p:spPr>
          <a:xfrm>
            <a:off x="139700" y="4436756"/>
            <a:ext cx="1459054" cy="461665"/>
          </a:xfrm>
          <a:prstGeom prst="rect">
            <a:avLst/>
          </a:prstGeom>
          <a:noFill/>
        </p:spPr>
        <p:txBody>
          <a:bodyPr wrap="none" rtlCol="0">
            <a:spAutoFit/>
          </a:bodyPr>
          <a:lstStyle/>
          <a:p>
            <a:r>
              <a:rPr lang="x-none" sz="2400" b="1" dirty="0">
                <a:solidFill>
                  <a:schemeClr val="accent1">
                    <a:lumMod val="50000"/>
                  </a:schemeClr>
                </a:solidFill>
              </a:rPr>
              <a:t>Ejemplo:</a:t>
            </a:r>
          </a:p>
        </p:txBody>
      </p:sp>
      <p:sp>
        <p:nvSpPr>
          <p:cNvPr id="11" name="Llamada ovalada 10">
            <a:extLst>
              <a:ext uri="{FF2B5EF4-FFF2-40B4-BE49-F238E27FC236}">
                <a16:creationId xmlns:a16="http://schemas.microsoft.com/office/drawing/2014/main" id="{BCD42FC8-58E7-704E-BDC7-7B2C0E14D009}"/>
              </a:ext>
            </a:extLst>
          </p:cNvPr>
          <p:cNvSpPr/>
          <p:nvPr/>
        </p:nvSpPr>
        <p:spPr>
          <a:xfrm>
            <a:off x="869227" y="4667589"/>
            <a:ext cx="6032091" cy="1595062"/>
          </a:xfrm>
          <a:prstGeom prst="wedgeEllipseCallout">
            <a:avLst>
              <a:gd name="adj1" fmla="val -57769"/>
              <a:gd name="adj2" fmla="val 23084"/>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200" b="1" dirty="0">
                <a:solidFill>
                  <a:schemeClr val="bg1"/>
                </a:solidFill>
              </a:rPr>
              <a:t>Student A</a:t>
            </a:r>
            <a:r>
              <a:rPr lang="es-CO" sz="2200" dirty="0">
                <a:solidFill>
                  <a:schemeClr val="bg1"/>
                </a:solidFill>
              </a:rPr>
              <a:t>: Mi camisa es verde. ¿Y tu camisa?</a:t>
            </a:r>
            <a:endParaRPr lang="x-none" sz="2200" dirty="0">
              <a:solidFill>
                <a:schemeClr val="bg1"/>
              </a:solidFill>
            </a:endParaRPr>
          </a:p>
          <a:p>
            <a:r>
              <a:rPr lang="es-CO" sz="2200" b="1" dirty="0">
                <a:solidFill>
                  <a:schemeClr val="bg1"/>
                </a:solidFill>
              </a:rPr>
              <a:t>Student B</a:t>
            </a:r>
            <a:r>
              <a:rPr lang="es-CO" sz="2200" dirty="0">
                <a:solidFill>
                  <a:schemeClr val="bg1"/>
                </a:solidFill>
              </a:rPr>
              <a:t>: Es roja.</a:t>
            </a:r>
            <a:endParaRPr lang="x-none" sz="2200" dirty="0">
              <a:solidFill>
                <a:schemeClr val="bg1"/>
              </a:solidFill>
            </a:endParaRPr>
          </a:p>
        </p:txBody>
      </p:sp>
      <p:sp>
        <p:nvSpPr>
          <p:cNvPr id="13" name="Llamada ovalada 12">
            <a:extLst>
              <a:ext uri="{FF2B5EF4-FFF2-40B4-BE49-F238E27FC236}">
                <a16:creationId xmlns:a16="http://schemas.microsoft.com/office/drawing/2014/main" id="{3AEB0D35-F40E-EE4B-B4E6-AC15266C16E4}"/>
              </a:ext>
            </a:extLst>
          </p:cNvPr>
          <p:cNvSpPr/>
          <p:nvPr/>
        </p:nvSpPr>
        <p:spPr>
          <a:xfrm>
            <a:off x="5551947" y="4380930"/>
            <a:ext cx="6386053" cy="1697642"/>
          </a:xfrm>
          <a:prstGeom prst="wedgeEllipseCallout">
            <a:avLst>
              <a:gd name="adj1" fmla="val 51766"/>
              <a:gd name="adj2" fmla="val 52672"/>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2200" b="1" dirty="0">
                <a:solidFill>
                  <a:schemeClr val="bg1"/>
                </a:solidFill>
              </a:rPr>
              <a:t>Student B</a:t>
            </a:r>
            <a:r>
              <a:rPr lang="es-CO" sz="2200" dirty="0">
                <a:solidFill>
                  <a:schemeClr val="bg1"/>
                </a:solidFill>
              </a:rPr>
              <a:t>: Mi </a:t>
            </a:r>
            <a:r>
              <a:rPr lang="es-ES" sz="2200" dirty="0">
                <a:solidFill>
                  <a:schemeClr val="bg1"/>
                </a:solidFill>
              </a:rPr>
              <a:t>ropa está debajo de la cama. ¿Y tu ropa?</a:t>
            </a:r>
            <a:endParaRPr lang="x-none" sz="2200" dirty="0">
              <a:solidFill>
                <a:schemeClr val="bg1"/>
              </a:solidFill>
            </a:endParaRPr>
          </a:p>
          <a:p>
            <a:r>
              <a:rPr lang="es-CO" sz="2200" b="1" dirty="0">
                <a:solidFill>
                  <a:schemeClr val="bg1"/>
                </a:solidFill>
              </a:rPr>
              <a:t>Student A</a:t>
            </a:r>
            <a:r>
              <a:rPr lang="es-CO" sz="2200" dirty="0">
                <a:solidFill>
                  <a:schemeClr val="bg1"/>
                </a:solidFill>
              </a:rPr>
              <a:t>: Está en la mesa.</a:t>
            </a:r>
            <a:endParaRPr lang="x-none" sz="2200" dirty="0">
              <a:solidFill>
                <a:schemeClr val="bg1"/>
              </a:solidFill>
            </a:endParaRPr>
          </a:p>
        </p:txBody>
      </p:sp>
      <p:sp>
        <p:nvSpPr>
          <p:cNvPr id="7" name="Rectangle 6"/>
          <p:cNvSpPr/>
          <p:nvPr/>
        </p:nvSpPr>
        <p:spPr>
          <a:xfrm>
            <a:off x="291708" y="598076"/>
            <a:ext cx="11247150" cy="936218"/>
          </a:xfrm>
          <a:prstGeom prst="rect">
            <a:avLst/>
          </a:prstGeom>
        </p:spPr>
        <p:txBody>
          <a:bodyPr wrap="square">
            <a:spAutoFit/>
          </a:bodyPr>
          <a:lstStyle/>
          <a:p>
            <a:pPr>
              <a:lnSpc>
                <a:spcPct val="120000"/>
              </a:lnSpc>
            </a:pPr>
            <a:r>
              <a:rPr lang="en-GB" sz="2400" dirty="0">
                <a:solidFill>
                  <a:schemeClr val="accent1">
                    <a:lumMod val="50000"/>
                  </a:schemeClr>
                </a:solidFill>
                <a:latin typeface="Century Gothic" panose="020B0502020202020204" pitchFamily="34" charset="0"/>
              </a:rPr>
              <a:t>The speaking cards say what things six people have. Everyone has the same objects, but there are a few small differences! </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9473784" y="258166"/>
            <a:ext cx="245435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5728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animBg="1"/>
      <p:bldP spid="13"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ítulo 1">
            <a:extLst>
              <a:ext uri="{FF2B5EF4-FFF2-40B4-BE49-F238E27FC236}">
                <a16:creationId xmlns:a16="http://schemas.microsoft.com/office/drawing/2014/main" id="{7C145DE7-6DE6-944C-BAC0-1E51F1064671}"/>
              </a:ext>
            </a:extLst>
          </p:cNvPr>
          <p:cNvSpPr>
            <a:spLocks noGrp="1"/>
          </p:cNvSpPr>
          <p:nvPr>
            <p:ph type="title"/>
          </p:nvPr>
        </p:nvSpPr>
        <p:spPr>
          <a:xfrm flipH="1">
            <a:off x="11013033" y="1109730"/>
            <a:ext cx="45719" cy="158376"/>
          </a:xfrm>
        </p:spPr>
        <p:txBody>
          <a:bodyPr>
            <a:normAutofit fontScale="90000"/>
          </a:bodyPr>
          <a:lstStyle/>
          <a:p>
            <a:pPr algn="ctr"/>
            <a:r>
              <a:rPr lang="es-ES" sz="100" b="1" dirty="0" err="1">
                <a:solidFill>
                  <a:schemeClr val="bg1"/>
                </a:solidFill>
              </a:rPr>
              <a:t>Guess</a:t>
            </a:r>
            <a:r>
              <a:rPr lang="es-ES" sz="100" b="1" dirty="0">
                <a:solidFill>
                  <a:schemeClr val="bg1"/>
                </a:solidFill>
              </a:rPr>
              <a:t> </a:t>
            </a:r>
            <a:r>
              <a:rPr lang="es-ES" sz="100" b="1" dirty="0" err="1">
                <a:solidFill>
                  <a:schemeClr val="bg1"/>
                </a:solidFill>
              </a:rPr>
              <a:t>who</a:t>
            </a:r>
            <a:r>
              <a:rPr lang="es-ES" sz="100" b="1" dirty="0">
                <a:solidFill>
                  <a:schemeClr val="bg1"/>
                </a:solidFill>
              </a:rPr>
              <a:t>? - </a:t>
            </a:r>
            <a:r>
              <a:rPr lang="es-ES" sz="100" b="1" dirty="0" err="1">
                <a:solidFill>
                  <a:schemeClr val="bg1"/>
                </a:solidFill>
              </a:rPr>
              <a:t>Display</a:t>
            </a:r>
            <a:endParaRPr lang="x-none" sz="100" dirty="0">
              <a:solidFill>
                <a:schemeClr val="bg1"/>
              </a:solidFill>
            </a:endParaRPr>
          </a:p>
        </p:txBody>
      </p:sp>
      <p:sp>
        <p:nvSpPr>
          <p:cNvPr id="10" name="TextBox 9"/>
          <p:cNvSpPr txBox="1"/>
          <p:nvPr/>
        </p:nvSpPr>
        <p:spPr>
          <a:xfrm>
            <a:off x="361126" y="105962"/>
            <a:ext cx="119074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Daniel</a:t>
            </a:r>
          </a:p>
        </p:txBody>
      </p:sp>
      <p:sp>
        <p:nvSpPr>
          <p:cNvPr id="80" name="Rectangle 79"/>
          <p:cNvSpPr/>
          <p:nvPr/>
        </p:nvSpPr>
        <p:spPr>
          <a:xfrm>
            <a:off x="8031552" y="54450"/>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p:cNvSpPr/>
          <p:nvPr/>
        </p:nvSpPr>
        <p:spPr>
          <a:xfrm>
            <a:off x="4135628" y="67991"/>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p:cNvSpPr/>
          <p:nvPr/>
        </p:nvSpPr>
        <p:spPr>
          <a:xfrm>
            <a:off x="269049" y="67991"/>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p:cNvSpPr/>
          <p:nvPr/>
        </p:nvSpPr>
        <p:spPr>
          <a:xfrm>
            <a:off x="278566" y="3240152"/>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p:cNvSpPr/>
          <p:nvPr/>
        </p:nvSpPr>
        <p:spPr>
          <a:xfrm>
            <a:off x="4135628" y="3240152"/>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extBox 106"/>
          <p:cNvSpPr txBox="1"/>
          <p:nvPr/>
        </p:nvSpPr>
        <p:spPr>
          <a:xfrm>
            <a:off x="322247" y="3240814"/>
            <a:ext cx="114109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Lucía</a:t>
            </a:r>
          </a:p>
        </p:txBody>
      </p:sp>
      <p:sp>
        <p:nvSpPr>
          <p:cNvPr id="108" name="TextBox 107"/>
          <p:cNvSpPr txBox="1"/>
          <p:nvPr/>
        </p:nvSpPr>
        <p:spPr>
          <a:xfrm>
            <a:off x="4147232" y="136695"/>
            <a:ext cx="179951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Ana</a:t>
            </a:r>
          </a:p>
        </p:txBody>
      </p:sp>
      <p:sp>
        <p:nvSpPr>
          <p:cNvPr id="109" name="TextBox 108"/>
          <p:cNvSpPr txBox="1"/>
          <p:nvPr/>
        </p:nvSpPr>
        <p:spPr>
          <a:xfrm>
            <a:off x="4214081" y="3303839"/>
            <a:ext cx="1154483"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Diego</a:t>
            </a:r>
          </a:p>
        </p:txBody>
      </p:sp>
      <p:sp>
        <p:nvSpPr>
          <p:cNvPr id="110" name="TextBox 109"/>
          <p:cNvSpPr txBox="1"/>
          <p:nvPr/>
        </p:nvSpPr>
        <p:spPr>
          <a:xfrm>
            <a:off x="8047042" y="114785"/>
            <a:ext cx="1799512"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Héctor</a:t>
            </a:r>
          </a:p>
        </p:txBody>
      </p:sp>
      <p:sp>
        <p:nvSpPr>
          <p:cNvPr id="77" name="Título 2">
            <a:extLst>
              <a:ext uri="{FF2B5EF4-FFF2-40B4-BE49-F238E27FC236}">
                <a16:creationId xmlns:a16="http://schemas.microsoft.com/office/drawing/2014/main" id="{B3C47EE6-F318-5746-AF00-BA3B5493BC9E}"/>
              </a:ext>
            </a:extLst>
          </p:cNvPr>
          <p:cNvSpPr txBox="1">
            <a:spLocks/>
          </p:cNvSpPr>
          <p:nvPr/>
        </p:nvSpPr>
        <p:spPr>
          <a:xfrm>
            <a:off x="9581716" y="107912"/>
            <a:ext cx="2508292" cy="353015"/>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endParaRPr lang="x-none" sz="2000" b="1" dirty="0">
              <a:solidFill>
                <a:schemeClr val="bg1"/>
              </a:solidFill>
            </a:endParaRPr>
          </a:p>
        </p:txBody>
      </p:sp>
      <p:pic>
        <p:nvPicPr>
          <p:cNvPr id="3" name="Imagen 2">
            <a:extLst>
              <a:ext uri="{FF2B5EF4-FFF2-40B4-BE49-F238E27FC236}">
                <a16:creationId xmlns:a16="http://schemas.microsoft.com/office/drawing/2014/main" id="{FDA10601-315F-AF43-BB10-C4DDECC774E2}"/>
              </a:ext>
            </a:extLst>
          </p:cNvPr>
          <p:cNvPicPr>
            <a:picLocks noChangeAspect="1"/>
          </p:cNvPicPr>
          <p:nvPr/>
        </p:nvPicPr>
        <p:blipFill>
          <a:blip r:embed="rId3"/>
          <a:stretch>
            <a:fillRect/>
          </a:stretch>
        </p:blipFill>
        <p:spPr>
          <a:xfrm>
            <a:off x="595586" y="692349"/>
            <a:ext cx="681724" cy="672675"/>
          </a:xfrm>
          <a:prstGeom prst="rect">
            <a:avLst/>
          </a:prstGeom>
        </p:spPr>
      </p:pic>
      <p:pic>
        <p:nvPicPr>
          <p:cNvPr id="78" name="Imagen 77">
            <a:extLst>
              <a:ext uri="{FF2B5EF4-FFF2-40B4-BE49-F238E27FC236}">
                <a16:creationId xmlns:a16="http://schemas.microsoft.com/office/drawing/2014/main" id="{11E72014-B595-B347-ACAC-34612C2BC31C}"/>
              </a:ext>
            </a:extLst>
          </p:cNvPr>
          <p:cNvPicPr>
            <a:picLocks noChangeAspect="1"/>
          </p:cNvPicPr>
          <p:nvPr/>
        </p:nvPicPr>
        <p:blipFill>
          <a:blip r:embed="rId3"/>
          <a:stretch>
            <a:fillRect/>
          </a:stretch>
        </p:blipFill>
        <p:spPr>
          <a:xfrm>
            <a:off x="5945285" y="2299790"/>
            <a:ext cx="691196" cy="682021"/>
          </a:xfrm>
          <a:prstGeom prst="rect">
            <a:avLst/>
          </a:prstGeom>
        </p:spPr>
      </p:pic>
      <p:pic>
        <p:nvPicPr>
          <p:cNvPr id="7" name="Imagen 6">
            <a:extLst>
              <a:ext uri="{FF2B5EF4-FFF2-40B4-BE49-F238E27FC236}">
                <a16:creationId xmlns:a16="http://schemas.microsoft.com/office/drawing/2014/main" id="{B837B950-8387-254F-B22D-479DD3DCBB17}"/>
              </a:ext>
            </a:extLst>
          </p:cNvPr>
          <p:cNvPicPr>
            <a:picLocks noChangeAspect="1"/>
          </p:cNvPicPr>
          <p:nvPr/>
        </p:nvPicPr>
        <p:blipFill rotWithShape="1">
          <a:blip r:embed="rId4"/>
          <a:srcRect r="40412"/>
          <a:stretch/>
        </p:blipFill>
        <p:spPr>
          <a:xfrm>
            <a:off x="9417468" y="3345832"/>
            <a:ext cx="925578" cy="713293"/>
          </a:xfrm>
          <a:prstGeom prst="rect">
            <a:avLst/>
          </a:prstGeom>
        </p:spPr>
      </p:pic>
      <p:pic>
        <p:nvPicPr>
          <p:cNvPr id="17" name="Imagen 16">
            <a:extLst>
              <a:ext uri="{FF2B5EF4-FFF2-40B4-BE49-F238E27FC236}">
                <a16:creationId xmlns:a16="http://schemas.microsoft.com/office/drawing/2014/main" id="{A4B32C92-00CC-1042-9055-5579FB9319A0}"/>
              </a:ext>
            </a:extLst>
          </p:cNvPr>
          <p:cNvPicPr>
            <a:picLocks noChangeAspect="1"/>
          </p:cNvPicPr>
          <p:nvPr/>
        </p:nvPicPr>
        <p:blipFill>
          <a:blip r:embed="rId5"/>
          <a:stretch>
            <a:fillRect/>
          </a:stretch>
        </p:blipFill>
        <p:spPr>
          <a:xfrm>
            <a:off x="10442962" y="558308"/>
            <a:ext cx="1032359" cy="1318502"/>
          </a:xfrm>
          <a:prstGeom prst="rect">
            <a:avLst/>
          </a:prstGeom>
        </p:spPr>
      </p:pic>
      <p:pic>
        <p:nvPicPr>
          <p:cNvPr id="18" name="Imagen 17">
            <a:extLst>
              <a:ext uri="{FF2B5EF4-FFF2-40B4-BE49-F238E27FC236}">
                <a16:creationId xmlns:a16="http://schemas.microsoft.com/office/drawing/2014/main" id="{31AE1B38-2527-EB49-B3E3-28CDCA5E14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604" b="89063" l="3042" r="94677">
                        <a14:foregroundMark x1="9125" y1="40625" x2="3422" y2="63542"/>
                        <a14:foregroundMark x1="30798" y1="9375" x2="47529" y2="6250"/>
                        <a14:foregroundMark x1="47529" y1="6250" x2="55513" y2="9375"/>
                        <a14:foregroundMark x1="55513" y1="9375" x2="63498" y2="7813"/>
                        <a14:foregroundMark x1="63498" y1="7813" x2="64639" y2="12500"/>
                        <a14:foregroundMark x1="88593" y1="46875" x2="94677" y2="52604"/>
                        <a14:foregroundMark x1="94677" y1="52604" x2="94297" y2="56250"/>
                        <a14:foregroundMark x1="43726" y1="2604" x2="41065" y2="3646"/>
                        <a14:foregroundMark x1="30038" y1="9375" x2="27376" y2="10938"/>
                      </a14:backgroundRemoval>
                    </a14:imgEffect>
                  </a14:imgLayer>
                </a14:imgProps>
              </a:ext>
            </a:extLst>
          </a:blip>
          <a:stretch>
            <a:fillRect/>
          </a:stretch>
        </p:blipFill>
        <p:spPr>
          <a:xfrm>
            <a:off x="4639089" y="5199602"/>
            <a:ext cx="1627380" cy="1188049"/>
          </a:xfrm>
          <a:prstGeom prst="rect">
            <a:avLst/>
          </a:prstGeom>
        </p:spPr>
      </p:pic>
      <p:pic>
        <p:nvPicPr>
          <p:cNvPr id="27" name="Imagen 26">
            <a:extLst>
              <a:ext uri="{FF2B5EF4-FFF2-40B4-BE49-F238E27FC236}">
                <a16:creationId xmlns:a16="http://schemas.microsoft.com/office/drawing/2014/main" id="{E9E66C96-51E5-EE48-95D9-ABF78EF07A46}"/>
              </a:ext>
            </a:extLst>
          </p:cNvPr>
          <p:cNvPicPr>
            <a:picLocks noChangeAspect="1"/>
          </p:cNvPicPr>
          <p:nvPr/>
        </p:nvPicPr>
        <p:blipFill>
          <a:blip r:embed="rId8"/>
          <a:stretch>
            <a:fillRect/>
          </a:stretch>
        </p:blipFill>
        <p:spPr>
          <a:xfrm rot="18620570">
            <a:off x="9105771" y="4485714"/>
            <a:ext cx="1306311" cy="916368"/>
          </a:xfrm>
          <a:prstGeom prst="rect">
            <a:avLst/>
          </a:prstGeom>
        </p:spPr>
      </p:pic>
      <p:pic>
        <p:nvPicPr>
          <p:cNvPr id="34" name="Imagen 33">
            <a:extLst>
              <a:ext uri="{FF2B5EF4-FFF2-40B4-BE49-F238E27FC236}">
                <a16:creationId xmlns:a16="http://schemas.microsoft.com/office/drawing/2014/main" id="{9E933717-9FDF-FA46-BC60-AFACDF0B08F4}"/>
              </a:ext>
            </a:extLst>
          </p:cNvPr>
          <p:cNvPicPr>
            <a:picLocks noChangeAspect="1"/>
          </p:cNvPicPr>
          <p:nvPr/>
        </p:nvPicPr>
        <p:blipFill>
          <a:blip r:embed="rId3"/>
          <a:stretch>
            <a:fillRect/>
          </a:stretch>
        </p:blipFill>
        <p:spPr>
          <a:xfrm>
            <a:off x="6883683" y="4261439"/>
            <a:ext cx="681724" cy="672675"/>
          </a:xfrm>
          <a:prstGeom prst="rect">
            <a:avLst/>
          </a:prstGeom>
        </p:spPr>
      </p:pic>
      <p:pic>
        <p:nvPicPr>
          <p:cNvPr id="35" name="Imagen 34">
            <a:extLst>
              <a:ext uri="{FF2B5EF4-FFF2-40B4-BE49-F238E27FC236}">
                <a16:creationId xmlns:a16="http://schemas.microsoft.com/office/drawing/2014/main" id="{DB7CC2DC-C2BD-C24C-A77A-3E4D2145508B}"/>
              </a:ext>
            </a:extLst>
          </p:cNvPr>
          <p:cNvPicPr>
            <a:picLocks noChangeAspect="1"/>
          </p:cNvPicPr>
          <p:nvPr/>
        </p:nvPicPr>
        <p:blipFill rotWithShape="1">
          <a:blip r:embed="rId4"/>
          <a:srcRect r="40412"/>
          <a:stretch/>
        </p:blipFill>
        <p:spPr>
          <a:xfrm>
            <a:off x="8202996" y="778903"/>
            <a:ext cx="925578" cy="713293"/>
          </a:xfrm>
          <a:prstGeom prst="rect">
            <a:avLst/>
          </a:prstGeom>
        </p:spPr>
      </p:pic>
      <p:pic>
        <p:nvPicPr>
          <p:cNvPr id="36" name="Imagen 35">
            <a:extLst>
              <a:ext uri="{FF2B5EF4-FFF2-40B4-BE49-F238E27FC236}">
                <a16:creationId xmlns:a16="http://schemas.microsoft.com/office/drawing/2014/main" id="{7547FC5C-DB8D-FC45-B20C-75D9C8C587FC}"/>
              </a:ext>
            </a:extLst>
          </p:cNvPr>
          <p:cNvPicPr>
            <a:picLocks noChangeAspect="1"/>
          </p:cNvPicPr>
          <p:nvPr/>
        </p:nvPicPr>
        <p:blipFill rotWithShape="1">
          <a:blip r:embed="rId4"/>
          <a:srcRect r="40412"/>
          <a:stretch/>
        </p:blipFill>
        <p:spPr>
          <a:xfrm>
            <a:off x="1466239" y="3293287"/>
            <a:ext cx="925578" cy="713293"/>
          </a:xfrm>
          <a:prstGeom prst="rect">
            <a:avLst/>
          </a:prstGeom>
        </p:spPr>
      </p:pic>
      <p:pic>
        <p:nvPicPr>
          <p:cNvPr id="41" name="Imagen 40">
            <a:extLst>
              <a:ext uri="{FF2B5EF4-FFF2-40B4-BE49-F238E27FC236}">
                <a16:creationId xmlns:a16="http://schemas.microsoft.com/office/drawing/2014/main" id="{62CA2994-2A21-404D-86BE-12D958293074}"/>
              </a:ext>
            </a:extLst>
          </p:cNvPr>
          <p:cNvPicPr>
            <a:picLocks noChangeAspect="1"/>
          </p:cNvPicPr>
          <p:nvPr/>
        </p:nvPicPr>
        <p:blipFill rotWithShape="1">
          <a:blip r:embed="rId9"/>
          <a:srcRect l="8975" t="15162" r="8175" b="15050"/>
          <a:stretch/>
        </p:blipFill>
        <p:spPr>
          <a:xfrm>
            <a:off x="10219750" y="5199602"/>
            <a:ext cx="1582385" cy="926598"/>
          </a:xfrm>
          <a:prstGeom prst="rect">
            <a:avLst/>
          </a:prstGeom>
        </p:spPr>
      </p:pic>
      <p:pic>
        <p:nvPicPr>
          <p:cNvPr id="42" name="Imagen 41">
            <a:extLst>
              <a:ext uri="{FF2B5EF4-FFF2-40B4-BE49-F238E27FC236}">
                <a16:creationId xmlns:a16="http://schemas.microsoft.com/office/drawing/2014/main" id="{3A9442B9-E808-0349-8D03-C5C6D07FD42D}"/>
              </a:ext>
            </a:extLst>
          </p:cNvPr>
          <p:cNvPicPr>
            <a:picLocks noChangeAspect="1"/>
          </p:cNvPicPr>
          <p:nvPr/>
        </p:nvPicPr>
        <p:blipFill rotWithShape="1">
          <a:blip r:embed="rId10"/>
          <a:srcRect l="10270" t="6895" r="11286" b="15767"/>
          <a:stretch/>
        </p:blipFill>
        <p:spPr>
          <a:xfrm>
            <a:off x="10683407" y="5505045"/>
            <a:ext cx="782557" cy="668525"/>
          </a:xfrm>
          <a:prstGeom prst="rect">
            <a:avLst/>
          </a:prstGeom>
        </p:spPr>
      </p:pic>
      <p:sp>
        <p:nvSpPr>
          <p:cNvPr id="43" name="Rectangle 79">
            <a:extLst>
              <a:ext uri="{FF2B5EF4-FFF2-40B4-BE49-F238E27FC236}">
                <a16:creationId xmlns:a16="http://schemas.microsoft.com/office/drawing/2014/main" id="{A6311344-2CBE-5A41-AC98-BB02FBB5804A}"/>
              </a:ext>
            </a:extLst>
          </p:cNvPr>
          <p:cNvSpPr/>
          <p:nvPr/>
        </p:nvSpPr>
        <p:spPr>
          <a:xfrm>
            <a:off x="8057895" y="3220983"/>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109">
            <a:extLst>
              <a:ext uri="{FF2B5EF4-FFF2-40B4-BE49-F238E27FC236}">
                <a16:creationId xmlns:a16="http://schemas.microsoft.com/office/drawing/2014/main" id="{5A9BA102-2032-9F47-AAAE-ED7B8B217D87}"/>
              </a:ext>
            </a:extLst>
          </p:cNvPr>
          <p:cNvSpPr txBox="1"/>
          <p:nvPr/>
        </p:nvSpPr>
        <p:spPr>
          <a:xfrm>
            <a:off x="8111157" y="3227329"/>
            <a:ext cx="990155"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Hugo</a:t>
            </a:r>
          </a:p>
        </p:txBody>
      </p:sp>
      <p:pic>
        <p:nvPicPr>
          <p:cNvPr id="47" name="Imagen 46">
            <a:extLst>
              <a:ext uri="{FF2B5EF4-FFF2-40B4-BE49-F238E27FC236}">
                <a16:creationId xmlns:a16="http://schemas.microsoft.com/office/drawing/2014/main" id="{2BB32B76-839C-AB42-80AA-4D895C579400}"/>
              </a:ext>
            </a:extLst>
          </p:cNvPr>
          <p:cNvPicPr>
            <a:picLocks noChangeAspect="1"/>
          </p:cNvPicPr>
          <p:nvPr/>
        </p:nvPicPr>
        <p:blipFill rotWithShape="1">
          <a:blip r:embed="rId9"/>
          <a:srcRect l="8975" t="15162" r="8175" b="15050"/>
          <a:stretch/>
        </p:blipFill>
        <p:spPr>
          <a:xfrm>
            <a:off x="4219302" y="1941636"/>
            <a:ext cx="1582385" cy="926598"/>
          </a:xfrm>
          <a:prstGeom prst="rect">
            <a:avLst/>
          </a:prstGeom>
        </p:spPr>
      </p:pic>
      <p:pic>
        <p:nvPicPr>
          <p:cNvPr id="48" name="Imagen 47">
            <a:extLst>
              <a:ext uri="{FF2B5EF4-FFF2-40B4-BE49-F238E27FC236}">
                <a16:creationId xmlns:a16="http://schemas.microsoft.com/office/drawing/2014/main" id="{AC440C76-2598-BD47-99FC-6BD9311424DC}"/>
              </a:ext>
            </a:extLst>
          </p:cNvPr>
          <p:cNvPicPr>
            <a:picLocks noChangeAspect="1"/>
          </p:cNvPicPr>
          <p:nvPr/>
        </p:nvPicPr>
        <p:blipFill rotWithShape="1">
          <a:blip r:embed="rId10"/>
          <a:srcRect l="10270" t="6895" r="11286" b="15767"/>
          <a:stretch/>
        </p:blipFill>
        <p:spPr>
          <a:xfrm>
            <a:off x="4549012" y="2293485"/>
            <a:ext cx="782557" cy="668525"/>
          </a:xfrm>
          <a:prstGeom prst="rect">
            <a:avLst/>
          </a:prstGeom>
        </p:spPr>
      </p:pic>
      <p:pic>
        <p:nvPicPr>
          <p:cNvPr id="49" name="Imagen 48">
            <a:extLst>
              <a:ext uri="{FF2B5EF4-FFF2-40B4-BE49-F238E27FC236}">
                <a16:creationId xmlns:a16="http://schemas.microsoft.com/office/drawing/2014/main" id="{FD98C9BF-DA89-C44A-9195-AE6F54C30563}"/>
              </a:ext>
            </a:extLst>
          </p:cNvPr>
          <p:cNvPicPr>
            <a:picLocks noChangeAspect="1"/>
          </p:cNvPicPr>
          <p:nvPr/>
        </p:nvPicPr>
        <p:blipFill rotWithShape="1">
          <a:blip r:embed="rId9"/>
          <a:srcRect l="8975" t="15162" r="8175" b="15050"/>
          <a:stretch/>
        </p:blipFill>
        <p:spPr>
          <a:xfrm>
            <a:off x="6243681" y="5275033"/>
            <a:ext cx="1582385" cy="926598"/>
          </a:xfrm>
          <a:prstGeom prst="rect">
            <a:avLst/>
          </a:prstGeom>
        </p:spPr>
      </p:pic>
      <p:pic>
        <p:nvPicPr>
          <p:cNvPr id="50" name="Imagen 49">
            <a:extLst>
              <a:ext uri="{FF2B5EF4-FFF2-40B4-BE49-F238E27FC236}">
                <a16:creationId xmlns:a16="http://schemas.microsoft.com/office/drawing/2014/main" id="{7530D43B-3914-BC42-99E2-CB184D03243B}"/>
              </a:ext>
            </a:extLst>
          </p:cNvPr>
          <p:cNvPicPr>
            <a:picLocks noChangeAspect="1"/>
          </p:cNvPicPr>
          <p:nvPr/>
        </p:nvPicPr>
        <p:blipFill rotWithShape="1">
          <a:blip r:embed="rId10"/>
          <a:srcRect l="10270" t="6895" r="11286" b="15767"/>
          <a:stretch/>
        </p:blipFill>
        <p:spPr>
          <a:xfrm>
            <a:off x="6680576" y="5550730"/>
            <a:ext cx="782557" cy="668525"/>
          </a:xfrm>
          <a:prstGeom prst="rect">
            <a:avLst/>
          </a:prstGeom>
        </p:spPr>
      </p:pic>
      <p:pic>
        <p:nvPicPr>
          <p:cNvPr id="51" name="Imagen 50">
            <a:extLst>
              <a:ext uri="{FF2B5EF4-FFF2-40B4-BE49-F238E27FC236}">
                <a16:creationId xmlns:a16="http://schemas.microsoft.com/office/drawing/2014/main" id="{2823733A-737A-C44C-A9E0-559C57B64FCF}"/>
              </a:ext>
            </a:extLst>
          </p:cNvPr>
          <p:cNvPicPr>
            <a:picLocks noChangeAspect="1"/>
          </p:cNvPicPr>
          <p:nvPr/>
        </p:nvPicPr>
        <p:blipFill>
          <a:blip r:embed="rId8"/>
          <a:stretch>
            <a:fillRect/>
          </a:stretch>
        </p:blipFill>
        <p:spPr>
          <a:xfrm>
            <a:off x="9274036" y="601506"/>
            <a:ext cx="658118" cy="461665"/>
          </a:xfrm>
          <a:prstGeom prst="rect">
            <a:avLst/>
          </a:prstGeom>
        </p:spPr>
      </p:pic>
      <p:pic>
        <p:nvPicPr>
          <p:cNvPr id="52" name="Imagen 51">
            <a:extLst>
              <a:ext uri="{FF2B5EF4-FFF2-40B4-BE49-F238E27FC236}">
                <a16:creationId xmlns:a16="http://schemas.microsoft.com/office/drawing/2014/main" id="{065D12F4-BE73-7348-AC9A-7EFD4A0CD4D2}"/>
              </a:ext>
            </a:extLst>
          </p:cNvPr>
          <p:cNvPicPr>
            <a:picLocks noChangeAspect="1"/>
          </p:cNvPicPr>
          <p:nvPr/>
        </p:nvPicPr>
        <p:blipFill>
          <a:blip r:embed="rId8"/>
          <a:stretch>
            <a:fillRect/>
          </a:stretch>
        </p:blipFill>
        <p:spPr>
          <a:xfrm>
            <a:off x="2082655" y="2193454"/>
            <a:ext cx="658118" cy="461665"/>
          </a:xfrm>
          <a:prstGeom prst="rect">
            <a:avLst/>
          </a:prstGeom>
        </p:spPr>
      </p:pic>
      <p:pic>
        <p:nvPicPr>
          <p:cNvPr id="53" name="Imagen 52">
            <a:extLst>
              <a:ext uri="{FF2B5EF4-FFF2-40B4-BE49-F238E27FC236}">
                <a16:creationId xmlns:a16="http://schemas.microsoft.com/office/drawing/2014/main" id="{8EC60442-7293-8A48-9969-D4CF6C35D5AF}"/>
              </a:ext>
            </a:extLst>
          </p:cNvPr>
          <p:cNvPicPr>
            <a:picLocks noChangeAspect="1"/>
          </p:cNvPicPr>
          <p:nvPr/>
        </p:nvPicPr>
        <p:blipFill>
          <a:blip r:embed="rId8"/>
          <a:stretch>
            <a:fillRect/>
          </a:stretch>
        </p:blipFill>
        <p:spPr>
          <a:xfrm>
            <a:off x="6912640" y="3451356"/>
            <a:ext cx="658118" cy="461665"/>
          </a:xfrm>
          <a:prstGeom prst="rect">
            <a:avLst/>
          </a:prstGeom>
        </p:spPr>
      </p:pic>
      <p:pic>
        <p:nvPicPr>
          <p:cNvPr id="54" name="Imagen 53">
            <a:extLst>
              <a:ext uri="{FF2B5EF4-FFF2-40B4-BE49-F238E27FC236}">
                <a16:creationId xmlns:a16="http://schemas.microsoft.com/office/drawing/2014/main" id="{660EAEF8-095B-FE43-81D9-02E54FA18335}"/>
              </a:ext>
            </a:extLst>
          </p:cNvPr>
          <p:cNvPicPr>
            <a:picLocks noChangeAspect="1"/>
          </p:cNvPicPr>
          <p:nvPr/>
        </p:nvPicPr>
        <p:blipFill>
          <a:blip r:embed="rId8"/>
          <a:stretch>
            <a:fillRect/>
          </a:stretch>
        </p:blipFill>
        <p:spPr>
          <a:xfrm>
            <a:off x="361126" y="5308627"/>
            <a:ext cx="1306311" cy="916368"/>
          </a:xfrm>
          <a:prstGeom prst="rect">
            <a:avLst/>
          </a:prstGeom>
        </p:spPr>
      </p:pic>
      <p:pic>
        <p:nvPicPr>
          <p:cNvPr id="55" name="Imagen 54">
            <a:extLst>
              <a:ext uri="{FF2B5EF4-FFF2-40B4-BE49-F238E27FC236}">
                <a16:creationId xmlns:a16="http://schemas.microsoft.com/office/drawing/2014/main" id="{57FEFC24-CEEA-D54B-B539-A06FA2C844CD}"/>
              </a:ext>
            </a:extLst>
          </p:cNvPr>
          <p:cNvPicPr>
            <a:picLocks noChangeAspect="1"/>
          </p:cNvPicPr>
          <p:nvPr/>
        </p:nvPicPr>
        <p:blipFill>
          <a:blip r:embed="rId8"/>
          <a:stretch>
            <a:fillRect/>
          </a:stretch>
        </p:blipFill>
        <p:spPr>
          <a:xfrm>
            <a:off x="4226833" y="523829"/>
            <a:ext cx="1306311" cy="916368"/>
          </a:xfrm>
          <a:prstGeom prst="rect">
            <a:avLst/>
          </a:prstGeom>
        </p:spPr>
      </p:pic>
      <p:pic>
        <p:nvPicPr>
          <p:cNvPr id="57" name="Imagen 56">
            <a:extLst>
              <a:ext uri="{FF2B5EF4-FFF2-40B4-BE49-F238E27FC236}">
                <a16:creationId xmlns:a16="http://schemas.microsoft.com/office/drawing/2014/main" id="{7E170F36-071F-4C41-BD5B-AE80BBD3DFF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1390" b="81283" l="16729" r="85502">
                        <a14:foregroundMark x1="84015" y1="74332" x2="84015" y2="42781"/>
                        <a14:foregroundMark x1="84015" y1="42781" x2="62082" y2="24064"/>
                        <a14:foregroundMark x1="62082" y1="24064" x2="20074" y2="21925"/>
                        <a14:foregroundMark x1="76580" y1="28877" x2="64684" y2="21925"/>
                        <a14:foregroundMark x1="82900" y1="29947" x2="85502" y2="81283"/>
                      </a14:backgroundRemoval>
                    </a14:imgEffect>
                  </a14:imgLayer>
                </a14:imgProps>
              </a:ext>
            </a:extLst>
          </a:blip>
          <a:srcRect l="8975" t="15162" r="8175" b="15050"/>
          <a:stretch/>
        </p:blipFill>
        <p:spPr>
          <a:xfrm>
            <a:off x="504194" y="4288578"/>
            <a:ext cx="1582385" cy="926598"/>
          </a:xfrm>
          <a:prstGeom prst="rect">
            <a:avLst/>
          </a:prstGeom>
        </p:spPr>
      </p:pic>
      <p:pic>
        <p:nvPicPr>
          <p:cNvPr id="59" name="Imagen 58">
            <a:extLst>
              <a:ext uri="{FF2B5EF4-FFF2-40B4-BE49-F238E27FC236}">
                <a16:creationId xmlns:a16="http://schemas.microsoft.com/office/drawing/2014/main" id="{7425410A-6B87-AB4E-BCA4-ECB7DE148CED}"/>
              </a:ext>
            </a:extLst>
          </p:cNvPr>
          <p:cNvPicPr>
            <a:picLocks noChangeAspect="1"/>
          </p:cNvPicPr>
          <p:nvPr/>
        </p:nvPicPr>
        <p:blipFill rotWithShape="1">
          <a:blip r:embed="rId10"/>
          <a:srcRect l="10270" t="6895" r="11286" b="15767"/>
          <a:stretch/>
        </p:blipFill>
        <p:spPr>
          <a:xfrm>
            <a:off x="915124" y="3803248"/>
            <a:ext cx="782557" cy="668525"/>
          </a:xfrm>
          <a:prstGeom prst="rect">
            <a:avLst/>
          </a:prstGeom>
        </p:spPr>
      </p:pic>
      <p:pic>
        <p:nvPicPr>
          <p:cNvPr id="60" name="Imagen 59">
            <a:extLst>
              <a:ext uri="{FF2B5EF4-FFF2-40B4-BE49-F238E27FC236}">
                <a16:creationId xmlns:a16="http://schemas.microsoft.com/office/drawing/2014/main" id="{A7701B5B-82DA-1149-A627-40C4C1134B51}"/>
              </a:ext>
            </a:extLst>
          </p:cNvPr>
          <p:cNvPicPr>
            <a:picLocks noChangeAspect="1"/>
          </p:cNvPicPr>
          <p:nvPr/>
        </p:nvPicPr>
        <p:blipFill rotWithShape="1">
          <a:blip r:embed="rId9"/>
          <a:srcRect l="8975" t="15162" r="8175" b="15050"/>
          <a:stretch/>
        </p:blipFill>
        <p:spPr>
          <a:xfrm>
            <a:off x="434260" y="2132173"/>
            <a:ext cx="1582385" cy="926598"/>
          </a:xfrm>
          <a:prstGeom prst="rect">
            <a:avLst/>
          </a:prstGeom>
        </p:spPr>
      </p:pic>
      <p:pic>
        <p:nvPicPr>
          <p:cNvPr id="61" name="Imagen 60">
            <a:extLst>
              <a:ext uri="{FF2B5EF4-FFF2-40B4-BE49-F238E27FC236}">
                <a16:creationId xmlns:a16="http://schemas.microsoft.com/office/drawing/2014/main" id="{BAEF88E6-7A71-1B47-BB71-04796EBFA4C4}"/>
              </a:ext>
            </a:extLst>
          </p:cNvPr>
          <p:cNvPicPr>
            <a:picLocks noChangeAspect="1"/>
          </p:cNvPicPr>
          <p:nvPr/>
        </p:nvPicPr>
        <p:blipFill rotWithShape="1">
          <a:blip r:embed="rId10"/>
          <a:srcRect l="10270" t="6895" r="11286" b="15767"/>
          <a:stretch/>
        </p:blipFill>
        <p:spPr>
          <a:xfrm>
            <a:off x="769315" y="1670097"/>
            <a:ext cx="782557" cy="668525"/>
          </a:xfrm>
          <a:prstGeom prst="rect">
            <a:avLst/>
          </a:prstGeom>
        </p:spPr>
      </p:pic>
      <p:pic>
        <p:nvPicPr>
          <p:cNvPr id="62" name="Imagen 61">
            <a:extLst>
              <a:ext uri="{FF2B5EF4-FFF2-40B4-BE49-F238E27FC236}">
                <a16:creationId xmlns:a16="http://schemas.microsoft.com/office/drawing/2014/main" id="{C00904AA-D028-C640-ABB5-7A45C7622B31}"/>
              </a:ext>
            </a:extLst>
          </p:cNvPr>
          <p:cNvPicPr>
            <a:picLocks noChangeAspect="1"/>
          </p:cNvPicPr>
          <p:nvPr/>
        </p:nvPicPr>
        <p:blipFill rotWithShape="1">
          <a:blip r:embed="rId9"/>
          <a:srcRect l="8975" t="15162" r="8175" b="15050"/>
          <a:stretch/>
        </p:blipFill>
        <p:spPr>
          <a:xfrm>
            <a:off x="8069926" y="2143861"/>
            <a:ext cx="1582385" cy="926598"/>
          </a:xfrm>
          <a:prstGeom prst="rect">
            <a:avLst/>
          </a:prstGeom>
        </p:spPr>
      </p:pic>
      <p:pic>
        <p:nvPicPr>
          <p:cNvPr id="63" name="Imagen 62">
            <a:extLst>
              <a:ext uri="{FF2B5EF4-FFF2-40B4-BE49-F238E27FC236}">
                <a16:creationId xmlns:a16="http://schemas.microsoft.com/office/drawing/2014/main" id="{64DB69AF-8046-9842-A38A-85BFA9030D30}"/>
              </a:ext>
            </a:extLst>
          </p:cNvPr>
          <p:cNvPicPr>
            <a:picLocks noChangeAspect="1"/>
          </p:cNvPicPr>
          <p:nvPr/>
        </p:nvPicPr>
        <p:blipFill rotWithShape="1">
          <a:blip r:embed="rId10"/>
          <a:srcRect l="10270" t="6895" r="11286" b="15767"/>
          <a:stretch/>
        </p:blipFill>
        <p:spPr>
          <a:xfrm>
            <a:off x="8457697" y="1656972"/>
            <a:ext cx="782557" cy="668525"/>
          </a:xfrm>
          <a:prstGeom prst="rect">
            <a:avLst/>
          </a:prstGeom>
        </p:spPr>
      </p:pic>
      <p:pic>
        <p:nvPicPr>
          <p:cNvPr id="64" name="Imagen 63">
            <a:extLst>
              <a:ext uri="{FF2B5EF4-FFF2-40B4-BE49-F238E27FC236}">
                <a16:creationId xmlns:a16="http://schemas.microsoft.com/office/drawing/2014/main" id="{6A79BB12-339D-0242-89CF-4BD8754AA9FF}"/>
              </a:ext>
            </a:extLst>
          </p:cNvPr>
          <p:cNvPicPr>
            <a:picLocks noChangeAspect="1"/>
          </p:cNvPicPr>
          <p:nvPr/>
        </p:nvPicPr>
        <p:blipFill>
          <a:blip r:embed="rId5"/>
          <a:stretch>
            <a:fillRect/>
          </a:stretch>
        </p:blipFill>
        <p:spPr>
          <a:xfrm>
            <a:off x="2964439" y="3250693"/>
            <a:ext cx="1032359" cy="1318502"/>
          </a:xfrm>
          <a:prstGeom prst="rect">
            <a:avLst/>
          </a:prstGeom>
        </p:spPr>
      </p:pic>
      <p:pic>
        <p:nvPicPr>
          <p:cNvPr id="65" name="Imagen 64">
            <a:extLst>
              <a:ext uri="{FF2B5EF4-FFF2-40B4-BE49-F238E27FC236}">
                <a16:creationId xmlns:a16="http://schemas.microsoft.com/office/drawing/2014/main" id="{394472F1-00D3-A344-9890-C3DDE54C2855}"/>
              </a:ext>
            </a:extLst>
          </p:cNvPr>
          <p:cNvPicPr>
            <a:picLocks noChangeAspect="1"/>
          </p:cNvPicPr>
          <p:nvPr/>
        </p:nvPicPr>
        <p:blipFill>
          <a:blip r:embed="rId5"/>
          <a:stretch>
            <a:fillRect/>
          </a:stretch>
        </p:blipFill>
        <p:spPr>
          <a:xfrm>
            <a:off x="5596960" y="3580528"/>
            <a:ext cx="973862" cy="1243791"/>
          </a:xfrm>
          <a:prstGeom prst="rect">
            <a:avLst/>
          </a:prstGeom>
        </p:spPr>
      </p:pic>
      <p:pic>
        <p:nvPicPr>
          <p:cNvPr id="5" name="Imagen 4">
            <a:extLst>
              <a:ext uri="{FF2B5EF4-FFF2-40B4-BE49-F238E27FC236}">
                <a16:creationId xmlns:a16="http://schemas.microsoft.com/office/drawing/2014/main" id="{8E85E763-863C-314F-AC30-2DFF6A48B32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367" b="95197" l="1364" r="95455">
                        <a14:foregroundMark x1="14091" y1="94323" x2="1364" y2="83406"/>
                        <a14:foregroundMark x1="1364" y1="83406" x2="37273" y2="43668"/>
                        <a14:foregroundMark x1="37273" y1="43668" x2="38636" y2="27074"/>
                        <a14:foregroundMark x1="38636" y1="27074" x2="57727" y2="22271"/>
                        <a14:foregroundMark x1="57727" y1="22271" x2="68182" y2="8734"/>
                        <a14:foregroundMark x1="68182" y1="8734" x2="85000" y2="4803"/>
                        <a14:foregroundMark x1="85000" y1="4803" x2="95455" y2="18341"/>
                        <a14:foregroundMark x1="95455" y1="18341" x2="85455" y2="34061"/>
                        <a14:foregroundMark x1="85455" y1="34061" x2="76818" y2="36245"/>
                        <a14:foregroundMark x1="1818" y1="82969" x2="13636" y2="95633"/>
                        <a14:foregroundMark x1="13636" y1="95633" x2="14091" y2="95633"/>
                        <a14:foregroundMark x1="1818" y1="82969" x2="2727" y2="91266"/>
                        <a14:foregroundMark x1="84545" y1="6114" x2="74545" y2="4367"/>
                      </a14:backgroundRemoval>
                    </a14:imgEffect>
                  </a14:imgLayer>
                </a14:imgProps>
              </a:ext>
            </a:extLst>
          </a:blip>
          <a:stretch>
            <a:fillRect/>
          </a:stretch>
        </p:blipFill>
        <p:spPr>
          <a:xfrm rot="17746727" flipH="1">
            <a:off x="3230829" y="3726077"/>
            <a:ext cx="463920" cy="609467"/>
          </a:xfrm>
          <a:prstGeom prst="rect">
            <a:avLst/>
          </a:prstGeom>
        </p:spPr>
      </p:pic>
      <p:pic>
        <p:nvPicPr>
          <p:cNvPr id="66" name="Imagen 65">
            <a:extLst>
              <a:ext uri="{FF2B5EF4-FFF2-40B4-BE49-F238E27FC236}">
                <a16:creationId xmlns:a16="http://schemas.microsoft.com/office/drawing/2014/main" id="{D1353F66-CCAF-B646-B76D-36F4A7B9C2E7}"/>
              </a:ext>
            </a:extLst>
          </p:cNvPr>
          <p:cNvPicPr>
            <a:picLocks noChangeAspect="1"/>
          </p:cNvPicPr>
          <p:nvPr/>
        </p:nvPicPr>
        <p:blipFill>
          <a:blip r:embed="rId13">
            <a:extLst>
              <a:ext uri="{BEBA8EAE-BF5A-486C-A8C5-ECC9F3942E4B}">
                <a14:imgProps xmlns:a14="http://schemas.microsoft.com/office/drawing/2010/main">
                  <a14:imgLayer r:embed="rId15">
                    <a14:imgEffect>
                      <a14:backgroundRemoval t="4367" b="95197" l="1364" r="95455">
                        <a14:foregroundMark x1="14091" y1="94323" x2="1364" y2="83406"/>
                        <a14:foregroundMark x1="1364" y1="83406" x2="37273" y2="43668"/>
                        <a14:foregroundMark x1="37273" y1="43668" x2="38636" y2="27074"/>
                        <a14:foregroundMark x1="38636" y1="27074" x2="57727" y2="22271"/>
                        <a14:foregroundMark x1="57727" y1="22271" x2="68182" y2="8734"/>
                        <a14:foregroundMark x1="68182" y1="8734" x2="85000" y2="4803"/>
                        <a14:foregroundMark x1="85000" y1="4803" x2="95455" y2="18341"/>
                        <a14:foregroundMark x1="95455" y1="18341" x2="85455" y2="34061"/>
                        <a14:foregroundMark x1="85455" y1="34061" x2="76818" y2="36245"/>
                        <a14:foregroundMark x1="1818" y1="82969" x2="13636" y2="95633"/>
                        <a14:foregroundMark x1="13636" y1="95633" x2="14091" y2="95633"/>
                        <a14:foregroundMark x1="1818" y1="82969" x2="2727" y2="91266"/>
                        <a14:foregroundMark x1="84545" y1="6114" x2="74545" y2="4367"/>
                      </a14:backgroundRemoval>
                    </a14:imgEffect>
                  </a14:imgLayer>
                </a14:imgProps>
              </a:ext>
            </a:extLst>
          </a:blip>
          <a:stretch>
            <a:fillRect/>
          </a:stretch>
        </p:blipFill>
        <p:spPr>
          <a:xfrm rot="17746727" flipH="1">
            <a:off x="5798179" y="4088146"/>
            <a:ext cx="437633" cy="574933"/>
          </a:xfrm>
          <a:prstGeom prst="rect">
            <a:avLst/>
          </a:prstGeom>
        </p:spPr>
      </p:pic>
      <p:pic>
        <p:nvPicPr>
          <p:cNvPr id="67" name="Imagen 66">
            <a:extLst>
              <a:ext uri="{FF2B5EF4-FFF2-40B4-BE49-F238E27FC236}">
                <a16:creationId xmlns:a16="http://schemas.microsoft.com/office/drawing/2014/main" id="{709B10A6-AB31-BF48-9814-32CC1F409E46}"/>
              </a:ext>
            </a:extLst>
          </p:cNvPr>
          <p:cNvPicPr>
            <a:picLocks noChangeAspect="1"/>
          </p:cNvPicPr>
          <p:nvPr/>
        </p:nvPicPr>
        <p:blipFill>
          <a:blip r:embed="rId13">
            <a:extLst>
              <a:ext uri="{BEBA8EAE-BF5A-486C-A8C5-ECC9F3942E4B}">
                <a14:imgProps xmlns:a14="http://schemas.microsoft.com/office/drawing/2010/main">
                  <a14:imgLayer r:embed="rId15">
                    <a14:imgEffect>
                      <a14:backgroundRemoval t="4367" b="95197" l="1364" r="95455">
                        <a14:foregroundMark x1="14091" y1="94323" x2="1364" y2="83406"/>
                        <a14:foregroundMark x1="1364" y1="83406" x2="37273" y2="43668"/>
                        <a14:foregroundMark x1="37273" y1="43668" x2="38636" y2="27074"/>
                        <a14:foregroundMark x1="38636" y1="27074" x2="57727" y2="22271"/>
                        <a14:foregroundMark x1="57727" y1="22271" x2="68182" y2="8734"/>
                        <a14:foregroundMark x1="68182" y1="8734" x2="85000" y2="4803"/>
                        <a14:foregroundMark x1="85000" y1="4803" x2="95455" y2="18341"/>
                        <a14:foregroundMark x1="95455" y1="18341" x2="85455" y2="34061"/>
                        <a14:foregroundMark x1="85455" y1="34061" x2="76818" y2="36245"/>
                        <a14:foregroundMark x1="1818" y1="82969" x2="13636" y2="95633"/>
                        <a14:foregroundMark x1="13636" y1="95633" x2="14091" y2="95633"/>
                        <a14:foregroundMark x1="1818" y1="82969" x2="2727" y2="91266"/>
                        <a14:foregroundMark x1="84545" y1="6114" x2="74545" y2="4367"/>
                      </a14:backgroundRemoval>
                    </a14:imgEffect>
                  </a14:imgLayer>
                </a14:imgProps>
              </a:ext>
            </a:extLst>
          </a:blip>
          <a:stretch>
            <a:fillRect/>
          </a:stretch>
        </p:blipFill>
        <p:spPr>
          <a:xfrm rot="17746727" flipH="1">
            <a:off x="10610949" y="1083469"/>
            <a:ext cx="463920" cy="609467"/>
          </a:xfrm>
          <a:prstGeom prst="rect">
            <a:avLst/>
          </a:prstGeom>
        </p:spPr>
      </p:pic>
      <p:pic>
        <p:nvPicPr>
          <p:cNvPr id="6" name="Imagen 5">
            <a:extLst>
              <a:ext uri="{FF2B5EF4-FFF2-40B4-BE49-F238E27FC236}">
                <a16:creationId xmlns:a16="http://schemas.microsoft.com/office/drawing/2014/main" id="{E758BEF3-8948-CB47-AAA2-26DFD9F34276}"/>
              </a:ext>
            </a:extLst>
          </p:cNvPr>
          <p:cNvPicPr>
            <a:picLocks noChangeAspect="1"/>
          </p:cNvPicPr>
          <p:nvPr/>
        </p:nvPicPr>
        <p:blipFill>
          <a:blip r:embed="rId16"/>
          <a:stretch>
            <a:fillRect/>
          </a:stretch>
        </p:blipFill>
        <p:spPr>
          <a:xfrm>
            <a:off x="6752219" y="1683380"/>
            <a:ext cx="990893" cy="1393171"/>
          </a:xfrm>
          <a:prstGeom prst="rect">
            <a:avLst/>
          </a:prstGeom>
        </p:spPr>
      </p:pic>
      <p:pic>
        <p:nvPicPr>
          <p:cNvPr id="68" name="Imagen 67">
            <a:extLst>
              <a:ext uri="{FF2B5EF4-FFF2-40B4-BE49-F238E27FC236}">
                <a16:creationId xmlns:a16="http://schemas.microsoft.com/office/drawing/2014/main" id="{391BCABE-BAF8-2F4D-9577-E0E8A03804C3}"/>
              </a:ext>
            </a:extLst>
          </p:cNvPr>
          <p:cNvPicPr>
            <a:picLocks noChangeAspect="1"/>
          </p:cNvPicPr>
          <p:nvPr/>
        </p:nvPicPr>
        <p:blipFill>
          <a:blip r:embed="rId13">
            <a:extLst>
              <a:ext uri="{BEBA8EAE-BF5A-486C-A8C5-ECC9F3942E4B}">
                <a14:imgProps xmlns:a14="http://schemas.microsoft.com/office/drawing/2010/main">
                  <a14:imgLayer r:embed="rId15">
                    <a14:imgEffect>
                      <a14:backgroundRemoval t="4367" b="95197" l="1364" r="95455">
                        <a14:foregroundMark x1="14091" y1="94323" x2="1364" y2="83406"/>
                        <a14:foregroundMark x1="1364" y1="83406" x2="37273" y2="43668"/>
                        <a14:foregroundMark x1="37273" y1="43668" x2="38636" y2="27074"/>
                        <a14:foregroundMark x1="38636" y1="27074" x2="57727" y2="22271"/>
                        <a14:foregroundMark x1="57727" y1="22271" x2="68182" y2="8734"/>
                        <a14:foregroundMark x1="68182" y1="8734" x2="85000" y2="4803"/>
                        <a14:foregroundMark x1="85000" y1="4803" x2="95455" y2="18341"/>
                        <a14:foregroundMark x1="95455" y1="18341" x2="85455" y2="34061"/>
                        <a14:foregroundMark x1="85455" y1="34061" x2="76818" y2="36245"/>
                        <a14:foregroundMark x1="1818" y1="82969" x2="13636" y2="95633"/>
                        <a14:foregroundMark x1="13636" y1="95633" x2="14091" y2="95633"/>
                        <a14:foregroundMark x1="1818" y1="82969" x2="2727" y2="91266"/>
                        <a14:foregroundMark x1="84545" y1="6114" x2="74545" y2="4367"/>
                      </a14:backgroundRemoval>
                    </a14:imgEffect>
                  </a14:imgLayer>
                </a14:imgProps>
              </a:ext>
            </a:extLst>
          </a:blip>
          <a:stretch>
            <a:fillRect/>
          </a:stretch>
        </p:blipFill>
        <p:spPr>
          <a:xfrm rot="17746727" flipH="1">
            <a:off x="6999700" y="2547595"/>
            <a:ext cx="466198" cy="612460"/>
          </a:xfrm>
          <a:prstGeom prst="rect">
            <a:avLst/>
          </a:prstGeom>
        </p:spPr>
      </p:pic>
      <p:pic>
        <p:nvPicPr>
          <p:cNvPr id="69" name="Imagen 68">
            <a:extLst>
              <a:ext uri="{FF2B5EF4-FFF2-40B4-BE49-F238E27FC236}">
                <a16:creationId xmlns:a16="http://schemas.microsoft.com/office/drawing/2014/main" id="{FCBA38CB-414E-E042-80A6-0185F4E6417F}"/>
              </a:ext>
            </a:extLst>
          </p:cNvPr>
          <p:cNvPicPr>
            <a:picLocks noChangeAspect="1"/>
          </p:cNvPicPr>
          <p:nvPr/>
        </p:nvPicPr>
        <p:blipFill>
          <a:blip r:embed="rId16"/>
          <a:stretch>
            <a:fillRect/>
          </a:stretch>
        </p:blipFill>
        <p:spPr>
          <a:xfrm>
            <a:off x="8337357" y="4808460"/>
            <a:ext cx="990893" cy="1393171"/>
          </a:xfrm>
          <a:prstGeom prst="rect">
            <a:avLst/>
          </a:prstGeom>
        </p:spPr>
      </p:pic>
      <p:pic>
        <p:nvPicPr>
          <p:cNvPr id="70" name="Imagen 69">
            <a:extLst>
              <a:ext uri="{FF2B5EF4-FFF2-40B4-BE49-F238E27FC236}">
                <a16:creationId xmlns:a16="http://schemas.microsoft.com/office/drawing/2014/main" id="{0E2AB3D3-9923-CF49-87B9-5F64211742E1}"/>
              </a:ext>
            </a:extLst>
          </p:cNvPr>
          <p:cNvPicPr>
            <a:picLocks noChangeAspect="1"/>
          </p:cNvPicPr>
          <p:nvPr/>
        </p:nvPicPr>
        <p:blipFill>
          <a:blip r:embed="rId13">
            <a:extLst>
              <a:ext uri="{BEBA8EAE-BF5A-486C-A8C5-ECC9F3942E4B}">
                <a14:imgProps xmlns:a14="http://schemas.microsoft.com/office/drawing/2010/main">
                  <a14:imgLayer r:embed="rId15">
                    <a14:imgEffect>
                      <a14:backgroundRemoval t="4367" b="95197" l="1364" r="95455">
                        <a14:foregroundMark x1="14091" y1="94323" x2="1364" y2="83406"/>
                        <a14:foregroundMark x1="1364" y1="83406" x2="37273" y2="43668"/>
                        <a14:foregroundMark x1="37273" y1="43668" x2="38636" y2="27074"/>
                        <a14:foregroundMark x1="38636" y1="27074" x2="57727" y2="22271"/>
                        <a14:foregroundMark x1="57727" y1="22271" x2="68182" y2="8734"/>
                        <a14:foregroundMark x1="68182" y1="8734" x2="85000" y2="4803"/>
                        <a14:foregroundMark x1="85000" y1="4803" x2="95455" y2="18341"/>
                        <a14:foregroundMark x1="95455" y1="18341" x2="85455" y2="34061"/>
                        <a14:foregroundMark x1="85455" y1="34061" x2="76818" y2="36245"/>
                        <a14:foregroundMark x1="1818" y1="82969" x2="13636" y2="95633"/>
                        <a14:foregroundMark x1="13636" y1="95633" x2="14091" y2="95633"/>
                        <a14:foregroundMark x1="1818" y1="82969" x2="2727" y2="91266"/>
                        <a14:foregroundMark x1="84545" y1="6114" x2="74545" y2="4367"/>
                      </a14:backgroundRemoval>
                    </a14:imgEffect>
                  </a14:imgLayer>
                </a14:imgProps>
              </a:ext>
            </a:extLst>
          </a:blip>
          <a:stretch>
            <a:fillRect/>
          </a:stretch>
        </p:blipFill>
        <p:spPr>
          <a:xfrm rot="17746727" flipH="1">
            <a:off x="8584838" y="5672675"/>
            <a:ext cx="466198" cy="612460"/>
          </a:xfrm>
          <a:prstGeom prst="rect">
            <a:avLst/>
          </a:prstGeom>
        </p:spPr>
      </p:pic>
      <p:pic>
        <p:nvPicPr>
          <p:cNvPr id="72" name="Imagen 71">
            <a:extLst>
              <a:ext uri="{FF2B5EF4-FFF2-40B4-BE49-F238E27FC236}">
                <a16:creationId xmlns:a16="http://schemas.microsoft.com/office/drawing/2014/main" id="{DB1A6F20-B2D3-FC4B-83B3-75C3184CAAD3}"/>
              </a:ext>
            </a:extLst>
          </p:cNvPr>
          <p:cNvPicPr>
            <a:picLocks noChangeAspect="1"/>
          </p:cNvPicPr>
          <p:nvPr/>
        </p:nvPicPr>
        <p:blipFill>
          <a:blip r:embed="rId16"/>
          <a:stretch>
            <a:fillRect/>
          </a:stretch>
        </p:blipFill>
        <p:spPr>
          <a:xfrm>
            <a:off x="2914949" y="1684791"/>
            <a:ext cx="990893" cy="1393171"/>
          </a:xfrm>
          <a:prstGeom prst="rect">
            <a:avLst/>
          </a:prstGeom>
        </p:spPr>
      </p:pic>
      <p:pic>
        <p:nvPicPr>
          <p:cNvPr id="73" name="Imagen 72">
            <a:extLst>
              <a:ext uri="{FF2B5EF4-FFF2-40B4-BE49-F238E27FC236}">
                <a16:creationId xmlns:a16="http://schemas.microsoft.com/office/drawing/2014/main" id="{D1F9B961-F26C-CD49-A97D-921A415EC470}"/>
              </a:ext>
            </a:extLst>
          </p:cNvPr>
          <p:cNvPicPr>
            <a:picLocks noChangeAspect="1"/>
          </p:cNvPicPr>
          <p:nvPr/>
        </p:nvPicPr>
        <p:blipFill>
          <a:blip r:embed="rId13">
            <a:extLst>
              <a:ext uri="{BEBA8EAE-BF5A-486C-A8C5-ECC9F3942E4B}">
                <a14:imgProps xmlns:a14="http://schemas.microsoft.com/office/drawing/2010/main">
                  <a14:imgLayer r:embed="rId15">
                    <a14:imgEffect>
                      <a14:backgroundRemoval t="4367" b="95197" l="1364" r="95455">
                        <a14:foregroundMark x1="14091" y1="94323" x2="1364" y2="83406"/>
                        <a14:foregroundMark x1="1364" y1="83406" x2="37273" y2="43668"/>
                        <a14:foregroundMark x1="37273" y1="43668" x2="38636" y2="27074"/>
                        <a14:foregroundMark x1="38636" y1="27074" x2="57727" y2="22271"/>
                        <a14:foregroundMark x1="57727" y1="22271" x2="68182" y2="8734"/>
                        <a14:foregroundMark x1="68182" y1="8734" x2="85000" y2="4803"/>
                        <a14:foregroundMark x1="85000" y1="4803" x2="95455" y2="18341"/>
                        <a14:foregroundMark x1="95455" y1="18341" x2="85455" y2="34061"/>
                        <a14:foregroundMark x1="85455" y1="34061" x2="76818" y2="36245"/>
                        <a14:foregroundMark x1="1818" y1="82969" x2="13636" y2="95633"/>
                        <a14:foregroundMark x1="13636" y1="95633" x2="14091" y2="95633"/>
                        <a14:foregroundMark x1="1818" y1="82969" x2="2727" y2="91266"/>
                        <a14:foregroundMark x1="84545" y1="6114" x2="74545" y2="4367"/>
                      </a14:backgroundRemoval>
                    </a14:imgEffect>
                  </a14:imgLayer>
                </a14:imgProps>
              </a:ext>
            </a:extLst>
          </a:blip>
          <a:stretch>
            <a:fillRect/>
          </a:stretch>
        </p:blipFill>
        <p:spPr>
          <a:xfrm rot="17746727" flipH="1">
            <a:off x="3214511" y="2565750"/>
            <a:ext cx="466198" cy="612460"/>
          </a:xfrm>
          <a:prstGeom prst="rect">
            <a:avLst/>
          </a:prstGeom>
        </p:spPr>
      </p:pic>
      <p:pic>
        <p:nvPicPr>
          <p:cNvPr id="58" name="Picture 8" descr="http://www.clker.com/cliparts/5/9/4/f/12065680271458001607maxib_bike.svg.med.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69415" y="5757590"/>
            <a:ext cx="829338" cy="461665"/>
          </a:xfrm>
          <a:prstGeom prst="rect">
            <a:avLst/>
          </a:prstGeom>
          <a:noFill/>
          <a:extLst>
            <a:ext uri="{909E8E84-426E-40dd-AFC4-6F175D3DCCD1}">
              <a14:hiddenFill xmlns:a14="http://schemas.microsoft.com/office/drawing/2010/main" xmlns="">
                <a:solidFill>
                  <a:srgbClr val="FFFFFF"/>
                </a:solidFill>
              </a14:hiddenFill>
            </a:ext>
          </a:extLst>
        </p:spPr>
      </p:pic>
      <p:pic>
        <p:nvPicPr>
          <p:cNvPr id="74" name="Imagen 73">
            <a:extLst>
              <a:ext uri="{FF2B5EF4-FFF2-40B4-BE49-F238E27FC236}">
                <a16:creationId xmlns:a16="http://schemas.microsoft.com/office/drawing/2014/main" id="{227E81C8-3530-6E4B-8B44-F2086B72E0A3}"/>
              </a:ext>
            </a:extLst>
          </p:cNvPr>
          <p:cNvPicPr>
            <a:picLocks noChangeAspect="1"/>
          </p:cNvPicPr>
          <p:nvPr/>
        </p:nvPicPr>
        <p:blipFill>
          <a:blip r:embed="rId6">
            <a:extLst>
              <a:ext uri="{BEBA8EAE-BF5A-486C-A8C5-ECC9F3942E4B}">
                <a14:imgProps xmlns:a14="http://schemas.microsoft.com/office/drawing/2010/main">
                  <a14:imgLayer r:embed="rId18">
                    <a14:imgEffect>
                      <a14:backgroundRemoval t="2604" b="89063" l="3042" r="94677">
                        <a14:foregroundMark x1="9125" y1="40625" x2="3422" y2="63542"/>
                        <a14:foregroundMark x1="30798" y1="9375" x2="47529" y2="6250"/>
                        <a14:foregroundMark x1="47529" y1="6250" x2="55513" y2="9375"/>
                        <a14:foregroundMark x1="55513" y1="9375" x2="63498" y2="7813"/>
                        <a14:foregroundMark x1="63498" y1="7813" x2="64639" y2="12500"/>
                        <a14:foregroundMark x1="88593" y1="46875" x2="94677" y2="52604"/>
                        <a14:foregroundMark x1="94677" y1="52604" x2="94297" y2="56250"/>
                        <a14:foregroundMark x1="43726" y1="2604" x2="41065" y2="3646"/>
                        <a14:foregroundMark x1="30038" y1="9375" x2="27376" y2="10938"/>
                      </a14:backgroundRemoval>
                    </a14:imgEffect>
                  </a14:imgLayer>
                </a14:imgProps>
              </a:ext>
            </a:extLst>
          </a:blip>
          <a:stretch>
            <a:fillRect/>
          </a:stretch>
        </p:blipFill>
        <p:spPr>
          <a:xfrm>
            <a:off x="2247569" y="5115789"/>
            <a:ext cx="1627380" cy="1188049"/>
          </a:xfrm>
          <a:prstGeom prst="rect">
            <a:avLst/>
          </a:prstGeom>
        </p:spPr>
      </p:pic>
      <p:pic>
        <p:nvPicPr>
          <p:cNvPr id="79" name="Picture 8" descr="http://www.clker.com/cliparts/5/9/4/f/12065680271458001607maxib_bike.svg.med.png">
            <a:extLst>
              <a:ext uri="{FF2B5EF4-FFF2-40B4-BE49-F238E27FC236}">
                <a16:creationId xmlns:a16="http://schemas.microsoft.com/office/drawing/2014/main" id="{7887F0FC-A935-1F41-B2EF-F8B3A509224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77895" y="5673777"/>
            <a:ext cx="829338" cy="461665"/>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Imagen 81">
            <a:extLst>
              <a:ext uri="{FF2B5EF4-FFF2-40B4-BE49-F238E27FC236}">
                <a16:creationId xmlns:a16="http://schemas.microsoft.com/office/drawing/2014/main" id="{720AB86B-1210-5741-8BF8-FDDE6278D02F}"/>
              </a:ext>
            </a:extLst>
          </p:cNvPr>
          <p:cNvPicPr>
            <a:picLocks noChangeAspect="1"/>
          </p:cNvPicPr>
          <p:nvPr/>
        </p:nvPicPr>
        <p:blipFill>
          <a:blip r:embed="rId6">
            <a:extLst>
              <a:ext uri="{BEBA8EAE-BF5A-486C-A8C5-ECC9F3942E4B}">
                <a14:imgProps xmlns:a14="http://schemas.microsoft.com/office/drawing/2010/main">
                  <a14:imgLayer r:embed="rId18">
                    <a14:imgEffect>
                      <a14:backgroundRemoval t="2604" b="89063" l="3042" r="94677">
                        <a14:foregroundMark x1="9125" y1="40625" x2="3422" y2="63542"/>
                        <a14:foregroundMark x1="30798" y1="9375" x2="47529" y2="6250"/>
                        <a14:foregroundMark x1="47529" y1="6250" x2="55513" y2="9375"/>
                        <a14:foregroundMark x1="55513" y1="9375" x2="63498" y2="7813"/>
                        <a14:foregroundMark x1="63498" y1="7813" x2="64639" y2="12500"/>
                        <a14:foregroundMark x1="88593" y1="46875" x2="94677" y2="52604"/>
                        <a14:foregroundMark x1="94677" y1="52604" x2="94297" y2="56250"/>
                        <a14:foregroundMark x1="43726" y1="2604" x2="41065" y2="3646"/>
                        <a14:foregroundMark x1="30038" y1="9375" x2="27376" y2="10938"/>
                      </a14:backgroundRemoval>
                    </a14:imgEffect>
                  </a14:imgLayer>
                </a14:imgProps>
              </a:ext>
            </a:extLst>
          </a:blip>
          <a:stretch>
            <a:fillRect/>
          </a:stretch>
        </p:blipFill>
        <p:spPr>
          <a:xfrm>
            <a:off x="10121270" y="1988237"/>
            <a:ext cx="1627380" cy="1188049"/>
          </a:xfrm>
          <a:prstGeom prst="rect">
            <a:avLst/>
          </a:prstGeom>
        </p:spPr>
      </p:pic>
      <p:pic>
        <p:nvPicPr>
          <p:cNvPr id="83" name="Picture 8" descr="http://www.clker.com/cliparts/5/9/4/f/12065680271458001607maxib_bike.svg.med.png">
            <a:extLst>
              <a:ext uri="{FF2B5EF4-FFF2-40B4-BE49-F238E27FC236}">
                <a16:creationId xmlns:a16="http://schemas.microsoft.com/office/drawing/2014/main" id="{51CB6698-8644-0548-815D-EEE4E8BE99D3}"/>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751596" y="2546225"/>
            <a:ext cx="829338" cy="46166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Imagen 8">
            <a:extLst>
              <a:ext uri="{FF2B5EF4-FFF2-40B4-BE49-F238E27FC236}">
                <a16:creationId xmlns:a16="http://schemas.microsoft.com/office/drawing/2014/main" id="{4D165727-78A4-894C-8858-95B04DF2B916}"/>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1705" b="97841" l="4778" r="96778">
                        <a14:foregroundMark x1="50556" y1="4432" x2="43778" y2="10682"/>
                        <a14:foregroundMark x1="43778" y1="10682" x2="21778" y2="13750"/>
                        <a14:foregroundMark x1="21778" y1="13750" x2="9333" y2="27614"/>
                        <a14:foregroundMark x1="9333" y1="27614" x2="8556" y2="71364"/>
                        <a14:foregroundMark x1="8556" y1="71364" x2="10778" y2="78295"/>
                        <a14:foregroundMark x1="10778" y1="78295" x2="18889" y2="83977"/>
                        <a14:foregroundMark x1="18889" y1="83977" x2="44889" y2="88409"/>
                        <a14:foregroundMark x1="44889" y1="88409" x2="72556" y2="85909"/>
                        <a14:foregroundMark x1="72556" y1="85909" x2="78444" y2="79773"/>
                        <a14:foregroundMark x1="78444" y1="79773" x2="87222" y2="63068"/>
                        <a14:foregroundMark x1="87222" y1="63068" x2="89778" y2="52159"/>
                        <a14:foregroundMark x1="89778" y1="52159" x2="80444" y2="22727"/>
                        <a14:foregroundMark x1="80444" y1="22727" x2="65556" y2="15682"/>
                        <a14:foregroundMark x1="65556" y1="15682" x2="46667" y2="12386"/>
                        <a14:foregroundMark x1="46667" y1="12386" x2="38778" y2="13523"/>
                        <a14:foregroundMark x1="38778" y1="13523" x2="32556" y2="16364"/>
                        <a14:foregroundMark x1="32556" y1="16364" x2="25667" y2="38409"/>
                        <a14:foregroundMark x1="25667" y1="38409" x2="28111" y2="59091"/>
                        <a14:foregroundMark x1="28111" y1="59091" x2="40444" y2="83068"/>
                        <a14:foregroundMark x1="40444" y1="83068" x2="65000" y2="95682"/>
                        <a14:foregroundMark x1="65000" y1="95682" x2="83667" y2="79886"/>
                        <a14:foregroundMark x1="83667" y1="79886" x2="87444" y2="65568"/>
                        <a14:foregroundMark x1="87444" y1="65568" x2="81000" y2="60455"/>
                        <a14:foregroundMark x1="81000" y1="60455" x2="56222" y2="53636"/>
                        <a14:foregroundMark x1="56222" y1="53636" x2="46778" y2="57159"/>
                        <a14:foregroundMark x1="46778" y1="57159" x2="39778" y2="69659"/>
                        <a14:foregroundMark x1="39778" y1="69659" x2="41111" y2="78977"/>
                        <a14:foregroundMark x1="41111" y1="78977" x2="52556" y2="78977"/>
                        <a14:foregroundMark x1="52556" y1="78977" x2="64556" y2="55227"/>
                        <a14:foregroundMark x1="64556" y1="55227" x2="58556" y2="41023"/>
                        <a14:foregroundMark x1="58556" y1="41023" x2="37556" y2="40795"/>
                        <a14:foregroundMark x1="37556" y1="40795" x2="22222" y2="49318"/>
                        <a14:foregroundMark x1="22222" y1="49318" x2="22556" y2="60341"/>
                        <a14:foregroundMark x1="22556" y1="60341" x2="35000" y2="68182"/>
                        <a14:foregroundMark x1="35000" y1="68182" x2="45667" y2="62955"/>
                        <a14:foregroundMark x1="45667" y1="62955" x2="39222" y2="54432"/>
                        <a14:foregroundMark x1="39222" y1="54432" x2="28778" y2="56477"/>
                        <a14:foregroundMark x1="28778" y1="56477" x2="20889" y2="65455"/>
                        <a14:foregroundMark x1="20889" y1="65455" x2="21889" y2="75341"/>
                        <a14:foregroundMark x1="21889" y1="75341" x2="28778" y2="82273"/>
                        <a14:foregroundMark x1="28778" y1="82273" x2="40778" y2="80795"/>
                        <a14:foregroundMark x1="5222" y1="25568" x2="889" y2="48864"/>
                        <a14:foregroundMark x1="889" y1="48864" x2="3778" y2="55682"/>
                        <a14:foregroundMark x1="3778" y1="55682" x2="7222" y2="81364"/>
                        <a14:foregroundMark x1="7222" y1="81364" x2="9667" y2="88182"/>
                        <a14:foregroundMark x1="9667" y1="88182" x2="16000" y2="93864"/>
                        <a14:foregroundMark x1="16000" y1="93864" x2="16778" y2="94091"/>
                        <a14:foregroundMark x1="46889" y1="68750" x2="78889" y2="79432"/>
                        <a14:foregroundMark x1="91667" y1="71591" x2="92667" y2="90682"/>
                        <a14:foregroundMark x1="93222" y1="43636" x2="91667" y2="68523"/>
                        <a14:foregroundMark x1="88889" y1="25114" x2="64111" y2="9659"/>
                        <a14:foregroundMark x1="64111" y1="9659" x2="14444" y2="14432"/>
                        <a14:foregroundMark x1="65111" y1="23523" x2="66000" y2="31250"/>
                        <a14:foregroundMark x1="66000" y1="31250" x2="66111" y2="31591"/>
                        <a14:foregroundMark x1="44667" y1="22273" x2="44889" y2="29545"/>
                        <a14:foregroundMark x1="64111" y1="38409" x2="64111" y2="38409"/>
                        <a14:foregroundMark x1="81667" y1="34545" x2="74333" y2="37386"/>
                        <a14:foregroundMark x1="74333" y1="37386" x2="64778" y2="36818"/>
                        <a14:foregroundMark x1="64778" y1="36818" x2="58444" y2="33295"/>
                        <a14:foregroundMark x1="58444" y1="33295" x2="66667" y2="36364"/>
                        <a14:foregroundMark x1="66667" y1="36364" x2="70889" y2="26591"/>
                        <a14:foregroundMark x1="70889" y1="26591" x2="74444" y2="35114"/>
                        <a14:foregroundMark x1="74444" y1="35114" x2="60778" y2="43636"/>
                        <a14:foregroundMark x1="60778" y1="43636" x2="67222" y2="35455"/>
                        <a14:foregroundMark x1="67222" y1="35455" x2="60556" y2="38750"/>
                        <a14:foregroundMark x1="60556" y1="38750" x2="65222" y2="32273"/>
                        <a14:foregroundMark x1="65222" y1="32273" x2="60667" y2="41591"/>
                        <a14:foregroundMark x1="60667" y1="41591" x2="69111" y2="32159"/>
                        <a14:foregroundMark x1="69111" y1="32159" x2="64444" y2="44545"/>
                        <a14:foregroundMark x1="64444" y1="44545" x2="73667" y2="35682"/>
                        <a14:foregroundMark x1="73667" y1="35682" x2="74778" y2="33182"/>
                        <a14:foregroundMark x1="54333" y1="6591" x2="49778" y2="6250"/>
                        <a14:foregroundMark x1="50000" y1="1818" x2="52000" y2="2386"/>
                        <a14:foregroundMark x1="5000" y1="25909" x2="4778" y2="45000"/>
                        <a14:foregroundMark x1="27556" y1="91818" x2="21667" y2="97841"/>
                        <a14:foregroundMark x1="21667" y1="97841" x2="16222" y2="97273"/>
                        <a14:foregroundMark x1="62778" y1="92841" x2="62778" y2="92841"/>
                        <a14:foregroundMark x1="64111" y1="91250" x2="62000" y2="93864"/>
                        <a14:foregroundMark x1="59222" y1="81023" x2="54111" y2="83977"/>
                        <a14:foregroundMark x1="96778" y1="87614" x2="96556" y2="79205"/>
                        <a14:backgroundMark x1="38000" y1="2386" x2="20667" y2="5795"/>
                        <a14:backgroundMark x1="20667" y1="5795" x2="3444" y2="4432"/>
                        <a14:backgroundMark x1="67111" y1="3977" x2="78111" y2="4432"/>
                      </a14:backgroundRemoval>
                    </a14:imgEffect>
                  </a14:imgLayer>
                </a14:imgProps>
              </a:ext>
            </a:extLst>
          </a:blip>
          <a:srcRect l="1685" r="1985" b="992"/>
          <a:stretch/>
        </p:blipFill>
        <p:spPr>
          <a:xfrm>
            <a:off x="1456578" y="109643"/>
            <a:ext cx="1481070" cy="1488418"/>
          </a:xfrm>
          <a:prstGeom prst="rect">
            <a:avLst/>
          </a:prstGeom>
        </p:spPr>
      </p:pic>
      <p:pic>
        <p:nvPicPr>
          <p:cNvPr id="87" name="Picture 8" descr="http://www.clker.com/cliparts/5/9/4/f/12065680271458001607maxib_bike.svg.med.png">
            <a:extLst>
              <a:ext uri="{FF2B5EF4-FFF2-40B4-BE49-F238E27FC236}">
                <a16:creationId xmlns:a16="http://schemas.microsoft.com/office/drawing/2014/main" id="{0C0F67CA-9484-DA4B-9C02-B40FA93B537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97681" y="1122359"/>
            <a:ext cx="829338" cy="461665"/>
          </a:xfrm>
          <a:prstGeom prst="rect">
            <a:avLst/>
          </a:prstGeom>
          <a:noFill/>
          <a:extLst>
            <a:ext uri="{909E8E84-426E-40dd-AFC4-6F175D3DCCD1}">
              <a14:hiddenFill xmlns:a14="http://schemas.microsoft.com/office/drawing/2010/main" xmlns="">
                <a:solidFill>
                  <a:srgbClr val="FFFFFF"/>
                </a:solidFill>
              </a14:hiddenFill>
            </a:ext>
          </a:extLst>
        </p:spPr>
      </p:pic>
      <p:pic>
        <p:nvPicPr>
          <p:cNvPr id="88" name="Imagen 87">
            <a:extLst>
              <a:ext uri="{FF2B5EF4-FFF2-40B4-BE49-F238E27FC236}">
                <a16:creationId xmlns:a16="http://schemas.microsoft.com/office/drawing/2014/main" id="{D9E3AD16-5AB9-E048-8BC2-6DE858289891}"/>
              </a:ext>
            </a:extLst>
          </p:cNvPr>
          <p:cNvPicPr>
            <a:picLocks noChangeAspect="1"/>
          </p:cNvPicPr>
          <p:nvPr/>
        </p:nvPicPr>
        <p:blipFill rotWithShape="1">
          <a:blip r:embed="rId19">
            <a:extLst>
              <a:ext uri="{BEBA8EAE-BF5A-486C-A8C5-ECC9F3942E4B}">
                <a14:imgProps xmlns:a14="http://schemas.microsoft.com/office/drawing/2010/main">
                  <a14:imgLayer r:embed="rId21">
                    <a14:imgEffect>
                      <a14:backgroundRemoval t="1705" b="97841" l="4778" r="96778">
                        <a14:foregroundMark x1="50556" y1="4432" x2="43778" y2="10682"/>
                        <a14:foregroundMark x1="43778" y1="10682" x2="21778" y2="13750"/>
                        <a14:foregroundMark x1="21778" y1="13750" x2="9333" y2="27614"/>
                        <a14:foregroundMark x1="9333" y1="27614" x2="8556" y2="71364"/>
                        <a14:foregroundMark x1="8556" y1="71364" x2="10778" y2="78295"/>
                        <a14:foregroundMark x1="10778" y1="78295" x2="18889" y2="83977"/>
                        <a14:foregroundMark x1="18889" y1="83977" x2="44889" y2="88409"/>
                        <a14:foregroundMark x1="44889" y1="88409" x2="72556" y2="85909"/>
                        <a14:foregroundMark x1="72556" y1="85909" x2="78444" y2="79773"/>
                        <a14:foregroundMark x1="78444" y1="79773" x2="87222" y2="63068"/>
                        <a14:foregroundMark x1="87222" y1="63068" x2="89778" y2="52159"/>
                        <a14:foregroundMark x1="89778" y1="52159" x2="80444" y2="22727"/>
                        <a14:foregroundMark x1="80444" y1="22727" x2="65556" y2="15682"/>
                        <a14:foregroundMark x1="65556" y1="15682" x2="46667" y2="12386"/>
                        <a14:foregroundMark x1="46667" y1="12386" x2="38778" y2="13523"/>
                        <a14:foregroundMark x1="38778" y1="13523" x2="32556" y2="16364"/>
                        <a14:foregroundMark x1="32556" y1="16364" x2="25667" y2="38409"/>
                        <a14:foregroundMark x1="25667" y1="38409" x2="28111" y2="59091"/>
                        <a14:foregroundMark x1="28111" y1="59091" x2="40444" y2="83068"/>
                        <a14:foregroundMark x1="40444" y1="83068" x2="65000" y2="95682"/>
                        <a14:foregroundMark x1="65000" y1="95682" x2="83667" y2="79886"/>
                        <a14:foregroundMark x1="83667" y1="79886" x2="87444" y2="65568"/>
                        <a14:foregroundMark x1="87444" y1="65568" x2="81000" y2="60455"/>
                        <a14:foregroundMark x1="81000" y1="60455" x2="56222" y2="53636"/>
                        <a14:foregroundMark x1="56222" y1="53636" x2="46778" y2="57159"/>
                        <a14:foregroundMark x1="46778" y1="57159" x2="39778" y2="69659"/>
                        <a14:foregroundMark x1="39778" y1="69659" x2="41111" y2="78977"/>
                        <a14:foregroundMark x1="41111" y1="78977" x2="52556" y2="78977"/>
                        <a14:foregroundMark x1="52556" y1="78977" x2="64556" y2="55227"/>
                        <a14:foregroundMark x1="64556" y1="55227" x2="58556" y2="41023"/>
                        <a14:foregroundMark x1="58556" y1="41023" x2="37556" y2="40795"/>
                        <a14:foregroundMark x1="37556" y1="40795" x2="22222" y2="49318"/>
                        <a14:foregroundMark x1="22222" y1="49318" x2="22556" y2="60341"/>
                        <a14:foregroundMark x1="22556" y1="60341" x2="35000" y2="68182"/>
                        <a14:foregroundMark x1="35000" y1="68182" x2="45667" y2="62955"/>
                        <a14:foregroundMark x1="45667" y1="62955" x2="39222" y2="54432"/>
                        <a14:foregroundMark x1="39222" y1="54432" x2="28778" y2="56477"/>
                        <a14:foregroundMark x1="28778" y1="56477" x2="20889" y2="65455"/>
                        <a14:foregroundMark x1="20889" y1="65455" x2="21889" y2="75341"/>
                        <a14:foregroundMark x1="21889" y1="75341" x2="28778" y2="82273"/>
                        <a14:foregroundMark x1="28778" y1="82273" x2="40778" y2="80795"/>
                        <a14:foregroundMark x1="5222" y1="25568" x2="889" y2="48864"/>
                        <a14:foregroundMark x1="889" y1="48864" x2="3778" y2="55682"/>
                        <a14:foregroundMark x1="3778" y1="55682" x2="7222" y2="81364"/>
                        <a14:foregroundMark x1="7222" y1="81364" x2="9667" y2="88182"/>
                        <a14:foregroundMark x1="9667" y1="88182" x2="16000" y2="93864"/>
                        <a14:foregroundMark x1="16000" y1="93864" x2="16778" y2="94091"/>
                        <a14:foregroundMark x1="46889" y1="68750" x2="78889" y2="79432"/>
                        <a14:foregroundMark x1="91667" y1="71591" x2="92667" y2="90682"/>
                        <a14:foregroundMark x1="93222" y1="43636" x2="91667" y2="68523"/>
                        <a14:foregroundMark x1="88889" y1="25114" x2="64111" y2="9659"/>
                        <a14:foregroundMark x1="64111" y1="9659" x2="14444" y2="14432"/>
                        <a14:foregroundMark x1="65111" y1="23523" x2="66000" y2="31250"/>
                        <a14:foregroundMark x1="66000" y1="31250" x2="66111" y2="31591"/>
                        <a14:foregroundMark x1="44667" y1="22273" x2="44889" y2="29545"/>
                        <a14:foregroundMark x1="64111" y1="38409" x2="64111" y2="38409"/>
                        <a14:foregroundMark x1="81667" y1="34545" x2="74333" y2="37386"/>
                        <a14:foregroundMark x1="74333" y1="37386" x2="64778" y2="36818"/>
                        <a14:foregroundMark x1="64778" y1="36818" x2="58444" y2="33295"/>
                        <a14:foregroundMark x1="58444" y1="33295" x2="66667" y2="36364"/>
                        <a14:foregroundMark x1="66667" y1="36364" x2="70889" y2="26591"/>
                        <a14:foregroundMark x1="70889" y1="26591" x2="74444" y2="35114"/>
                        <a14:foregroundMark x1="74444" y1="35114" x2="60778" y2="43636"/>
                        <a14:foregroundMark x1="60778" y1="43636" x2="67222" y2="35455"/>
                        <a14:foregroundMark x1="67222" y1="35455" x2="60556" y2="38750"/>
                        <a14:foregroundMark x1="60556" y1="38750" x2="65222" y2="32273"/>
                        <a14:foregroundMark x1="65222" y1="32273" x2="60667" y2="41591"/>
                        <a14:foregroundMark x1="60667" y1="41591" x2="69111" y2="32159"/>
                        <a14:foregroundMark x1="69111" y1="32159" x2="64444" y2="44545"/>
                        <a14:foregroundMark x1="64444" y1="44545" x2="73667" y2="35682"/>
                        <a14:foregroundMark x1="73667" y1="35682" x2="74778" y2="33182"/>
                        <a14:foregroundMark x1="54333" y1="6591" x2="49778" y2="6250"/>
                        <a14:foregroundMark x1="50000" y1="1818" x2="52000" y2="2386"/>
                        <a14:foregroundMark x1="5000" y1="25909" x2="4778" y2="45000"/>
                        <a14:foregroundMark x1="27556" y1="91818" x2="21667" y2="97841"/>
                        <a14:foregroundMark x1="21667" y1="97841" x2="16222" y2="97273"/>
                        <a14:foregroundMark x1="62778" y1="92841" x2="62778" y2="92841"/>
                        <a14:foregroundMark x1="64111" y1="91250" x2="62000" y2="93864"/>
                        <a14:foregroundMark x1="59222" y1="81023" x2="54111" y2="83977"/>
                        <a14:foregroundMark x1="96778" y1="87614" x2="96556" y2="79205"/>
                        <a14:backgroundMark x1="38000" y1="2386" x2="20667" y2="5795"/>
                        <a14:backgroundMark x1="20667" y1="5795" x2="3444" y2="4432"/>
                        <a14:backgroundMark x1="67111" y1="3977" x2="78111" y2="4432"/>
                      </a14:backgroundRemoval>
                    </a14:imgEffect>
                  </a14:imgLayer>
                </a14:imgProps>
              </a:ext>
            </a:extLst>
          </a:blip>
          <a:srcRect l="1685" r="1985" b="992"/>
          <a:stretch/>
        </p:blipFill>
        <p:spPr>
          <a:xfrm>
            <a:off x="10215740" y="3585061"/>
            <a:ext cx="1481070" cy="1488418"/>
          </a:xfrm>
          <a:prstGeom prst="rect">
            <a:avLst/>
          </a:prstGeom>
        </p:spPr>
      </p:pic>
      <p:pic>
        <p:nvPicPr>
          <p:cNvPr id="89" name="Picture 8" descr="http://www.clker.com/cliparts/5/9/4/f/12065680271458001607maxib_bike.svg.med.png">
            <a:extLst>
              <a:ext uri="{FF2B5EF4-FFF2-40B4-BE49-F238E27FC236}">
                <a16:creationId xmlns:a16="http://schemas.microsoft.com/office/drawing/2014/main" id="{280B3107-28F1-E943-80DB-29FD98956BA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456843" y="4597777"/>
            <a:ext cx="829338" cy="461665"/>
          </a:xfrm>
          <a:prstGeom prst="rect">
            <a:avLst/>
          </a:prstGeom>
          <a:noFill/>
          <a:extLst>
            <a:ext uri="{909E8E84-426E-40dd-AFC4-6F175D3DCCD1}">
              <a14:hiddenFill xmlns:a14="http://schemas.microsoft.com/office/drawing/2010/main" xmlns="">
                <a:solidFill>
                  <a:srgbClr val="FFFFFF"/>
                </a:solidFill>
              </a14:hiddenFill>
            </a:ext>
          </a:extLst>
        </p:spPr>
      </p:pic>
      <p:pic>
        <p:nvPicPr>
          <p:cNvPr id="90" name="Imagen 89">
            <a:extLst>
              <a:ext uri="{FF2B5EF4-FFF2-40B4-BE49-F238E27FC236}">
                <a16:creationId xmlns:a16="http://schemas.microsoft.com/office/drawing/2014/main" id="{83BA85AF-D4B4-9645-90F5-1A0062D2DE02}"/>
              </a:ext>
            </a:extLst>
          </p:cNvPr>
          <p:cNvPicPr>
            <a:picLocks noChangeAspect="1"/>
          </p:cNvPicPr>
          <p:nvPr/>
        </p:nvPicPr>
        <p:blipFill rotWithShape="1">
          <a:blip r:embed="rId19">
            <a:extLst>
              <a:ext uri="{BEBA8EAE-BF5A-486C-A8C5-ECC9F3942E4B}">
                <a14:imgProps xmlns:a14="http://schemas.microsoft.com/office/drawing/2010/main">
                  <a14:imgLayer r:embed="rId22">
                    <a14:imgEffect>
                      <a14:backgroundRemoval t="1705" b="97841" l="4778" r="96778">
                        <a14:foregroundMark x1="50556" y1="4432" x2="43778" y2="10682"/>
                        <a14:foregroundMark x1="43778" y1="10682" x2="21778" y2="13750"/>
                        <a14:foregroundMark x1="21778" y1="13750" x2="9333" y2="27614"/>
                        <a14:foregroundMark x1="9333" y1="27614" x2="8556" y2="71364"/>
                        <a14:foregroundMark x1="8556" y1="71364" x2="10778" y2="78295"/>
                        <a14:foregroundMark x1="10778" y1="78295" x2="18889" y2="83977"/>
                        <a14:foregroundMark x1="18889" y1="83977" x2="44889" y2="88409"/>
                        <a14:foregroundMark x1="44889" y1="88409" x2="72556" y2="85909"/>
                        <a14:foregroundMark x1="72556" y1="85909" x2="78444" y2="79773"/>
                        <a14:foregroundMark x1="78444" y1="79773" x2="87222" y2="63068"/>
                        <a14:foregroundMark x1="87222" y1="63068" x2="89778" y2="52159"/>
                        <a14:foregroundMark x1="89778" y1="52159" x2="80444" y2="22727"/>
                        <a14:foregroundMark x1="80444" y1="22727" x2="65556" y2="15682"/>
                        <a14:foregroundMark x1="65556" y1="15682" x2="46667" y2="12386"/>
                        <a14:foregroundMark x1="46667" y1="12386" x2="38778" y2="13523"/>
                        <a14:foregroundMark x1="38778" y1="13523" x2="32556" y2="16364"/>
                        <a14:foregroundMark x1="32556" y1="16364" x2="25667" y2="38409"/>
                        <a14:foregroundMark x1="25667" y1="38409" x2="28111" y2="59091"/>
                        <a14:foregroundMark x1="28111" y1="59091" x2="40444" y2="83068"/>
                        <a14:foregroundMark x1="40444" y1="83068" x2="65000" y2="95682"/>
                        <a14:foregroundMark x1="65000" y1="95682" x2="83667" y2="79886"/>
                        <a14:foregroundMark x1="83667" y1="79886" x2="87444" y2="65568"/>
                        <a14:foregroundMark x1="87444" y1="65568" x2="81000" y2="60455"/>
                        <a14:foregroundMark x1="81000" y1="60455" x2="56222" y2="53636"/>
                        <a14:foregroundMark x1="56222" y1="53636" x2="46778" y2="57159"/>
                        <a14:foregroundMark x1="46778" y1="57159" x2="39778" y2="69659"/>
                        <a14:foregroundMark x1="39778" y1="69659" x2="41111" y2="78977"/>
                        <a14:foregroundMark x1="41111" y1="78977" x2="52556" y2="78977"/>
                        <a14:foregroundMark x1="52556" y1="78977" x2="64556" y2="55227"/>
                        <a14:foregroundMark x1="64556" y1="55227" x2="58556" y2="41023"/>
                        <a14:foregroundMark x1="58556" y1="41023" x2="37556" y2="40795"/>
                        <a14:foregroundMark x1="37556" y1="40795" x2="22222" y2="49318"/>
                        <a14:foregroundMark x1="22222" y1="49318" x2="22556" y2="60341"/>
                        <a14:foregroundMark x1="22556" y1="60341" x2="35000" y2="68182"/>
                        <a14:foregroundMark x1="35000" y1="68182" x2="45667" y2="62955"/>
                        <a14:foregroundMark x1="45667" y1="62955" x2="39222" y2="54432"/>
                        <a14:foregroundMark x1="39222" y1="54432" x2="28778" y2="56477"/>
                        <a14:foregroundMark x1="28778" y1="56477" x2="20889" y2="65455"/>
                        <a14:foregroundMark x1="20889" y1="65455" x2="21889" y2="75341"/>
                        <a14:foregroundMark x1="21889" y1="75341" x2="28778" y2="82273"/>
                        <a14:foregroundMark x1="28778" y1="82273" x2="40778" y2="80795"/>
                        <a14:foregroundMark x1="5222" y1="25568" x2="889" y2="48864"/>
                        <a14:foregroundMark x1="889" y1="48864" x2="3778" y2="55682"/>
                        <a14:foregroundMark x1="3778" y1="55682" x2="7222" y2="81364"/>
                        <a14:foregroundMark x1="7222" y1="81364" x2="9667" y2="88182"/>
                        <a14:foregroundMark x1="9667" y1="88182" x2="16000" y2="93864"/>
                        <a14:foregroundMark x1="16000" y1="93864" x2="16778" y2="94091"/>
                        <a14:foregroundMark x1="46889" y1="68750" x2="78889" y2="79432"/>
                        <a14:foregroundMark x1="91667" y1="71591" x2="92667" y2="90682"/>
                        <a14:foregroundMark x1="93222" y1="43636" x2="91667" y2="68523"/>
                        <a14:foregroundMark x1="88889" y1="25114" x2="64111" y2="9659"/>
                        <a14:foregroundMark x1="64111" y1="9659" x2="14444" y2="14432"/>
                        <a14:foregroundMark x1="65111" y1="23523" x2="66000" y2="31250"/>
                        <a14:foregroundMark x1="66000" y1="31250" x2="66111" y2="31591"/>
                        <a14:foregroundMark x1="44667" y1="22273" x2="44889" y2="29545"/>
                        <a14:foregroundMark x1="64111" y1="38409" x2="64111" y2="38409"/>
                        <a14:foregroundMark x1="81667" y1="34545" x2="74333" y2="37386"/>
                        <a14:foregroundMark x1="74333" y1="37386" x2="64778" y2="36818"/>
                        <a14:foregroundMark x1="64778" y1="36818" x2="58444" y2="33295"/>
                        <a14:foregroundMark x1="58444" y1="33295" x2="66667" y2="36364"/>
                        <a14:foregroundMark x1="66667" y1="36364" x2="70889" y2="26591"/>
                        <a14:foregroundMark x1="70889" y1="26591" x2="74444" y2="35114"/>
                        <a14:foregroundMark x1="74444" y1="35114" x2="60778" y2="43636"/>
                        <a14:foregroundMark x1="60778" y1="43636" x2="67222" y2="35455"/>
                        <a14:foregroundMark x1="67222" y1="35455" x2="60556" y2="38750"/>
                        <a14:foregroundMark x1="60556" y1="38750" x2="65222" y2="32273"/>
                        <a14:foregroundMark x1="65222" y1="32273" x2="60667" y2="41591"/>
                        <a14:foregroundMark x1="60667" y1="41591" x2="69111" y2="32159"/>
                        <a14:foregroundMark x1="69111" y1="32159" x2="64444" y2="44545"/>
                        <a14:foregroundMark x1="64444" y1="44545" x2="73667" y2="35682"/>
                        <a14:foregroundMark x1="73667" y1="35682" x2="74778" y2="33182"/>
                        <a14:foregroundMark x1="54333" y1="6591" x2="49778" y2="6250"/>
                        <a14:foregroundMark x1="50000" y1="1818" x2="52000" y2="2386"/>
                        <a14:foregroundMark x1="5000" y1="25909" x2="4778" y2="45000"/>
                        <a14:foregroundMark x1="27556" y1="91818" x2="21667" y2="97841"/>
                        <a14:foregroundMark x1="21667" y1="97841" x2="16222" y2="97273"/>
                        <a14:foregroundMark x1="62778" y1="92841" x2="62778" y2="92841"/>
                        <a14:foregroundMark x1="64111" y1="91250" x2="62000" y2="93864"/>
                        <a14:foregroundMark x1="59222" y1="81023" x2="54111" y2="83977"/>
                        <a14:foregroundMark x1="96778" y1="87614" x2="96556" y2="79205"/>
                        <a14:backgroundMark x1="38000" y1="2386" x2="20667" y2="5795"/>
                        <a14:backgroundMark x1="20667" y1="5795" x2="3444" y2="4432"/>
                        <a14:backgroundMark x1="67111" y1="3977" x2="78111" y2="4432"/>
                      </a14:backgroundRemoval>
                    </a14:imgEffect>
                  </a14:imgLayer>
                </a14:imgProps>
              </a:ext>
            </a:extLst>
          </a:blip>
          <a:srcRect l="1685" r="1985" b="992"/>
          <a:stretch/>
        </p:blipFill>
        <p:spPr>
          <a:xfrm>
            <a:off x="6293356" y="95606"/>
            <a:ext cx="1481070" cy="1488418"/>
          </a:xfrm>
          <a:prstGeom prst="rect">
            <a:avLst/>
          </a:prstGeom>
        </p:spPr>
      </p:pic>
      <p:pic>
        <p:nvPicPr>
          <p:cNvPr id="91" name="Picture 8" descr="http://www.clker.com/cliparts/5/9/4/f/12065680271458001607maxib_bike.svg.med.png">
            <a:extLst>
              <a:ext uri="{FF2B5EF4-FFF2-40B4-BE49-F238E27FC236}">
                <a16:creationId xmlns:a16="http://schemas.microsoft.com/office/drawing/2014/main" id="{89B14F0D-C49D-024B-BAD6-27C13F5636B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34459" y="1108322"/>
            <a:ext cx="829338" cy="461665"/>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Imagen 19">
            <a:extLst>
              <a:ext uri="{FF2B5EF4-FFF2-40B4-BE49-F238E27FC236}">
                <a16:creationId xmlns:a16="http://schemas.microsoft.com/office/drawing/2014/main" id="{F7A20AAB-ABD8-8749-9CD2-406389D87B1F}"/>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4202" b="93371" l="8262" r="90880">
                        <a14:foregroundMark x1="62339" y1="8683" x2="16845" y2="15686"/>
                        <a14:foregroundMark x1="16845" y1="15686" x2="10086" y2="19795"/>
                        <a14:foregroundMark x1="10086" y1="19795" x2="8476" y2="27824"/>
                        <a14:foregroundMark x1="8476" y1="27824" x2="17167" y2="48459"/>
                        <a14:foregroundMark x1="17167" y1="48459" x2="24249" y2="87488"/>
                        <a14:foregroundMark x1="35408" y1="92344" x2="26609" y2="93371"/>
                        <a14:foregroundMark x1="26609" y1="93371" x2="25107" y2="93091"/>
                        <a14:foregroundMark x1="90880" y1="78338" x2="90880" y2="75163"/>
                        <a14:foregroundMark x1="76931" y1="8870" x2="67167" y2="5976"/>
                        <a14:foregroundMark x1="67167" y1="5976" x2="46567" y2="7656"/>
                        <a14:foregroundMark x1="46567" y1="7656" x2="38197" y2="10177"/>
                        <a14:foregroundMark x1="38197" y1="10177" x2="12661" y2="13725"/>
                        <a14:foregroundMark x1="12661" y1="13725" x2="9871" y2="14939"/>
                        <a14:foregroundMark x1="69742" y1="9337" x2="60300" y2="12325"/>
                        <a14:foregroundMark x1="60300" y1="12325" x2="43240" y2="13165"/>
                        <a14:foregroundMark x1="70172" y1="6629" x2="63090" y2="10738"/>
                        <a14:foregroundMark x1="63090" y1="10738" x2="46352" y2="8310"/>
                        <a14:foregroundMark x1="46352" y1="8310" x2="65451" y2="7470"/>
                        <a14:foregroundMark x1="65451" y1="7470" x2="53433" y2="12325"/>
                        <a14:foregroundMark x1="73927" y1="4202" x2="67918" y2="6909"/>
                      </a14:backgroundRemoval>
                    </a14:imgEffect>
                  </a14:imgLayer>
                </a14:imgProps>
              </a:ext>
            </a:extLst>
          </a:blip>
          <a:stretch>
            <a:fillRect/>
          </a:stretch>
        </p:blipFill>
        <p:spPr>
          <a:xfrm>
            <a:off x="2919100" y="279681"/>
            <a:ext cx="1022826" cy="1175372"/>
          </a:xfrm>
          <a:prstGeom prst="rect">
            <a:avLst/>
          </a:prstGeom>
        </p:spPr>
      </p:pic>
      <p:pic>
        <p:nvPicPr>
          <p:cNvPr id="92" name="Imagen 91">
            <a:extLst>
              <a:ext uri="{FF2B5EF4-FFF2-40B4-BE49-F238E27FC236}">
                <a16:creationId xmlns:a16="http://schemas.microsoft.com/office/drawing/2014/main" id="{9A51CD55-AEB3-0E4E-A4E6-A64CCC4D08F4}"/>
              </a:ext>
            </a:extLst>
          </p:cNvPr>
          <p:cNvPicPr>
            <a:picLocks noChangeAspect="1"/>
          </p:cNvPicPr>
          <p:nvPr/>
        </p:nvPicPr>
        <p:blipFill>
          <a:blip r:embed="rId23">
            <a:extLst>
              <a:ext uri="{BEBA8EAE-BF5A-486C-A8C5-ECC9F3942E4B}">
                <a14:imgProps xmlns:a14="http://schemas.microsoft.com/office/drawing/2010/main">
                  <a14:imgLayer r:embed="rId25">
                    <a14:imgEffect>
                      <a14:backgroundRemoval t="4202" b="93371" l="8262" r="90880">
                        <a14:foregroundMark x1="62339" y1="8683" x2="16845" y2="15686"/>
                        <a14:foregroundMark x1="16845" y1="15686" x2="10086" y2="19795"/>
                        <a14:foregroundMark x1="10086" y1="19795" x2="8476" y2="27824"/>
                        <a14:foregroundMark x1="8476" y1="27824" x2="17167" y2="48459"/>
                        <a14:foregroundMark x1="17167" y1="48459" x2="24249" y2="87488"/>
                        <a14:foregroundMark x1="35408" y1="92344" x2="26609" y2="93371"/>
                        <a14:foregroundMark x1="26609" y1="93371" x2="25107" y2="93091"/>
                        <a14:foregroundMark x1="90880" y1="78338" x2="90880" y2="75163"/>
                        <a14:foregroundMark x1="76931" y1="8870" x2="67167" y2="5976"/>
                        <a14:foregroundMark x1="67167" y1="5976" x2="46567" y2="7656"/>
                        <a14:foregroundMark x1="46567" y1="7656" x2="38197" y2="10177"/>
                        <a14:foregroundMark x1="38197" y1="10177" x2="12661" y2="13725"/>
                        <a14:foregroundMark x1="12661" y1="13725" x2="9871" y2="14939"/>
                        <a14:foregroundMark x1="69742" y1="9337" x2="60300" y2="12325"/>
                        <a14:foregroundMark x1="60300" y1="12325" x2="43240" y2="13165"/>
                        <a14:foregroundMark x1="70172" y1="6629" x2="63090" y2="10738"/>
                        <a14:foregroundMark x1="63090" y1="10738" x2="46352" y2="8310"/>
                        <a14:foregroundMark x1="46352" y1="8310" x2="65451" y2="7470"/>
                        <a14:foregroundMark x1="65451" y1="7470" x2="53433" y2="12325"/>
                        <a14:foregroundMark x1="73927" y1="4202" x2="67918" y2="6909"/>
                      </a14:backgroundRemoval>
                    </a14:imgEffect>
                  </a14:imgLayer>
                </a14:imgProps>
              </a:ext>
            </a:extLst>
          </a:blip>
          <a:stretch>
            <a:fillRect/>
          </a:stretch>
        </p:blipFill>
        <p:spPr>
          <a:xfrm>
            <a:off x="4288669" y="3927843"/>
            <a:ext cx="1022826" cy="1175372"/>
          </a:xfrm>
          <a:prstGeom prst="rect">
            <a:avLst/>
          </a:prstGeom>
        </p:spPr>
      </p:pic>
      <p:pic>
        <p:nvPicPr>
          <p:cNvPr id="94" name="Imagen 93">
            <a:extLst>
              <a:ext uri="{FF2B5EF4-FFF2-40B4-BE49-F238E27FC236}">
                <a16:creationId xmlns:a16="http://schemas.microsoft.com/office/drawing/2014/main" id="{F7BE615E-4434-844F-9E43-E2CF319F1C21}"/>
              </a:ext>
            </a:extLst>
          </p:cNvPr>
          <p:cNvPicPr>
            <a:picLocks noChangeAspect="1"/>
          </p:cNvPicPr>
          <p:nvPr/>
        </p:nvPicPr>
        <p:blipFill>
          <a:blip r:embed="rId23">
            <a:extLst>
              <a:ext uri="{BEBA8EAE-BF5A-486C-A8C5-ECC9F3942E4B}">
                <a14:imgProps xmlns:a14="http://schemas.microsoft.com/office/drawing/2010/main">
                  <a14:imgLayer r:embed="rId26">
                    <a14:imgEffect>
                      <a14:backgroundRemoval t="4202" b="93371" l="8262" r="90880">
                        <a14:foregroundMark x1="62339" y1="8683" x2="16845" y2="15686"/>
                        <a14:foregroundMark x1="16845" y1="15686" x2="10086" y2="19795"/>
                        <a14:foregroundMark x1="10086" y1="19795" x2="8476" y2="27824"/>
                        <a14:foregroundMark x1="8476" y1="27824" x2="17167" y2="48459"/>
                        <a14:foregroundMark x1="17167" y1="48459" x2="24249" y2="87488"/>
                        <a14:foregroundMark x1="35408" y1="92344" x2="26609" y2="93371"/>
                        <a14:foregroundMark x1="26609" y1="93371" x2="25107" y2="93091"/>
                        <a14:foregroundMark x1="90880" y1="78338" x2="90880" y2="75163"/>
                        <a14:foregroundMark x1="76931" y1="8870" x2="67167" y2="5976"/>
                        <a14:foregroundMark x1="67167" y1="5976" x2="46567" y2="7656"/>
                        <a14:foregroundMark x1="46567" y1="7656" x2="38197" y2="10177"/>
                        <a14:foregroundMark x1="38197" y1="10177" x2="12661" y2="13725"/>
                        <a14:foregroundMark x1="12661" y1="13725" x2="9871" y2="14939"/>
                        <a14:foregroundMark x1="69742" y1="9337" x2="60300" y2="12325"/>
                        <a14:foregroundMark x1="60300" y1="12325" x2="43240" y2="13165"/>
                        <a14:foregroundMark x1="70172" y1="6629" x2="63090" y2="10738"/>
                        <a14:foregroundMark x1="63090" y1="10738" x2="46352" y2="8310"/>
                        <a14:foregroundMark x1="46352" y1="8310" x2="65451" y2="7470"/>
                        <a14:foregroundMark x1="65451" y1="7470" x2="53433" y2="12325"/>
                        <a14:foregroundMark x1="73927" y1="4202" x2="67918" y2="6909"/>
                      </a14:backgroundRemoval>
                    </a14:imgEffect>
                  </a14:imgLayer>
                </a14:imgProps>
              </a:ext>
            </a:extLst>
          </a:blip>
          <a:stretch>
            <a:fillRect/>
          </a:stretch>
        </p:blipFill>
        <p:spPr>
          <a:xfrm>
            <a:off x="9484306" y="1101016"/>
            <a:ext cx="1022826" cy="1175372"/>
          </a:xfrm>
          <a:prstGeom prst="rect">
            <a:avLst/>
          </a:prstGeom>
        </p:spPr>
      </p:pic>
      <p:pic>
        <p:nvPicPr>
          <p:cNvPr id="24" name="Imagen 23">
            <a:extLst>
              <a:ext uri="{FF2B5EF4-FFF2-40B4-BE49-F238E27FC236}">
                <a16:creationId xmlns:a16="http://schemas.microsoft.com/office/drawing/2014/main" id="{D379B213-D834-2544-A537-C3DD6B2C2B87}"/>
              </a:ext>
            </a:extLst>
          </p:cNvPr>
          <p:cNvPicPr>
            <a:picLocks noChangeAspect="1"/>
          </p:cNvPicPr>
          <p:nvPr/>
        </p:nvPicPr>
        <p:blipFill>
          <a:blip r:embed="rId27">
            <a:extLst>
              <a:ext uri="{BEBA8EAE-BF5A-486C-A8C5-ECC9F3942E4B}">
                <a14:imgProps xmlns:a14="http://schemas.microsoft.com/office/drawing/2010/main">
                  <a14:imgLayer r:embed="rId28">
                    <a14:imgEffect>
                      <a14:backgroundRemoval t="10000" b="90000" l="10000" r="90000"/>
                    </a14:imgEffect>
                  </a14:imgLayer>
                </a14:imgProps>
              </a:ext>
            </a:extLst>
          </a:blip>
          <a:stretch>
            <a:fillRect/>
          </a:stretch>
        </p:blipFill>
        <p:spPr>
          <a:xfrm rot="19926594">
            <a:off x="1757455" y="4034306"/>
            <a:ext cx="1608996" cy="1238173"/>
          </a:xfrm>
          <a:prstGeom prst="rect">
            <a:avLst/>
          </a:prstGeom>
        </p:spPr>
      </p:pic>
      <p:sp>
        <p:nvSpPr>
          <p:cNvPr id="25" name="CuadroTexto 24">
            <a:extLst>
              <a:ext uri="{FF2B5EF4-FFF2-40B4-BE49-F238E27FC236}">
                <a16:creationId xmlns:a16="http://schemas.microsoft.com/office/drawing/2014/main" id="{025BA46D-97D2-1E48-9892-05415CDDCA50}"/>
              </a:ext>
            </a:extLst>
          </p:cNvPr>
          <p:cNvSpPr txBox="1"/>
          <p:nvPr/>
        </p:nvSpPr>
        <p:spPr>
          <a:xfrm rot="18489499">
            <a:off x="1940440" y="4379558"/>
            <a:ext cx="1029449" cy="400110"/>
          </a:xfrm>
          <a:prstGeom prst="rect">
            <a:avLst/>
          </a:prstGeom>
          <a:noFill/>
        </p:spPr>
        <p:txBody>
          <a:bodyPr wrap="none" rtlCol="0">
            <a:spAutoFit/>
          </a:bodyPr>
          <a:lstStyle/>
          <a:p>
            <a:r>
              <a:rPr lang="x-none" sz="2000" b="1" dirty="0">
                <a:solidFill>
                  <a:schemeClr val="bg1"/>
                </a:solidFill>
              </a:rPr>
              <a:t>English</a:t>
            </a:r>
          </a:p>
        </p:txBody>
      </p:sp>
      <p:pic>
        <p:nvPicPr>
          <p:cNvPr id="98" name="Imagen 97">
            <a:extLst>
              <a:ext uri="{FF2B5EF4-FFF2-40B4-BE49-F238E27FC236}">
                <a16:creationId xmlns:a16="http://schemas.microsoft.com/office/drawing/2014/main" id="{186C6F8C-FEB2-1348-82B2-457AAF0FA1AF}"/>
              </a:ext>
            </a:extLst>
          </p:cNvPr>
          <p:cNvPicPr>
            <a:picLocks noChangeAspect="1"/>
          </p:cNvPicPr>
          <p:nvPr/>
        </p:nvPicPr>
        <p:blipFill>
          <a:blip r:embed="rId27">
            <a:extLst>
              <a:ext uri="{BEBA8EAE-BF5A-486C-A8C5-ECC9F3942E4B}">
                <a14:imgProps xmlns:a14="http://schemas.microsoft.com/office/drawing/2010/main">
                  <a14:imgLayer r:embed="rId29">
                    <a14:imgEffect>
                      <a14:backgroundRemoval t="10000" b="90000" l="10000" r="90000"/>
                    </a14:imgEffect>
                  </a14:imgLayer>
                </a14:imgProps>
              </a:ext>
            </a:extLst>
          </a:blip>
          <a:stretch>
            <a:fillRect/>
          </a:stretch>
        </p:blipFill>
        <p:spPr>
          <a:xfrm rot="19926594">
            <a:off x="4861352" y="764350"/>
            <a:ext cx="1608996" cy="1238173"/>
          </a:xfrm>
          <a:prstGeom prst="rect">
            <a:avLst/>
          </a:prstGeom>
        </p:spPr>
      </p:pic>
      <p:sp>
        <p:nvSpPr>
          <p:cNvPr id="99" name="CuadroTexto 98">
            <a:extLst>
              <a:ext uri="{FF2B5EF4-FFF2-40B4-BE49-F238E27FC236}">
                <a16:creationId xmlns:a16="http://schemas.microsoft.com/office/drawing/2014/main" id="{BEA40812-C7F4-AA45-9173-F12A5C69AC45}"/>
              </a:ext>
            </a:extLst>
          </p:cNvPr>
          <p:cNvSpPr txBox="1"/>
          <p:nvPr/>
        </p:nvSpPr>
        <p:spPr>
          <a:xfrm rot="18489499">
            <a:off x="5044337" y="1109602"/>
            <a:ext cx="1029449" cy="400110"/>
          </a:xfrm>
          <a:prstGeom prst="rect">
            <a:avLst/>
          </a:prstGeom>
          <a:noFill/>
        </p:spPr>
        <p:txBody>
          <a:bodyPr wrap="none" rtlCol="0">
            <a:spAutoFit/>
          </a:bodyPr>
          <a:lstStyle/>
          <a:p>
            <a:r>
              <a:rPr lang="x-none" sz="2000" b="1" dirty="0">
                <a:solidFill>
                  <a:schemeClr val="bg1"/>
                </a:solidFill>
              </a:rPr>
              <a:t>English</a:t>
            </a:r>
          </a:p>
        </p:txBody>
      </p:sp>
      <p:pic>
        <p:nvPicPr>
          <p:cNvPr id="100" name="Imagen 99">
            <a:extLst>
              <a:ext uri="{FF2B5EF4-FFF2-40B4-BE49-F238E27FC236}">
                <a16:creationId xmlns:a16="http://schemas.microsoft.com/office/drawing/2014/main" id="{AF6BF941-679C-D348-9347-C94990E01A8E}"/>
              </a:ext>
            </a:extLst>
          </p:cNvPr>
          <p:cNvPicPr>
            <a:picLocks noChangeAspect="1"/>
          </p:cNvPicPr>
          <p:nvPr/>
        </p:nvPicPr>
        <p:blipFill>
          <a:blip r:embed="rId27">
            <a:extLst>
              <a:ext uri="{BEBA8EAE-BF5A-486C-A8C5-ECC9F3942E4B}">
                <a14:imgProps xmlns:a14="http://schemas.microsoft.com/office/drawing/2010/main">
                  <a14:imgLayer r:embed="rId30">
                    <a14:imgEffect>
                      <a14:backgroundRemoval t="10000" b="90000" l="10000" r="90000"/>
                    </a14:imgEffect>
                  </a14:imgLayer>
                </a14:imgProps>
              </a:ext>
            </a:extLst>
          </a:blip>
          <a:stretch>
            <a:fillRect/>
          </a:stretch>
        </p:blipFill>
        <p:spPr>
          <a:xfrm rot="19926594">
            <a:off x="7919995" y="3593979"/>
            <a:ext cx="1608996" cy="1238173"/>
          </a:xfrm>
          <a:prstGeom prst="rect">
            <a:avLst/>
          </a:prstGeom>
        </p:spPr>
      </p:pic>
      <p:sp>
        <p:nvSpPr>
          <p:cNvPr id="101" name="CuadroTexto 100">
            <a:extLst>
              <a:ext uri="{FF2B5EF4-FFF2-40B4-BE49-F238E27FC236}">
                <a16:creationId xmlns:a16="http://schemas.microsoft.com/office/drawing/2014/main" id="{0BB7731C-395C-7347-B6DD-32663852B194}"/>
              </a:ext>
            </a:extLst>
          </p:cNvPr>
          <p:cNvSpPr txBox="1"/>
          <p:nvPr/>
        </p:nvSpPr>
        <p:spPr>
          <a:xfrm rot="18489499">
            <a:off x="8102980" y="3939231"/>
            <a:ext cx="1029449" cy="400110"/>
          </a:xfrm>
          <a:prstGeom prst="rect">
            <a:avLst/>
          </a:prstGeom>
          <a:noFill/>
        </p:spPr>
        <p:txBody>
          <a:bodyPr wrap="none" rtlCol="0">
            <a:spAutoFit/>
          </a:bodyPr>
          <a:lstStyle/>
          <a:p>
            <a:r>
              <a:rPr lang="x-none" sz="2000" b="1" dirty="0">
                <a:solidFill>
                  <a:schemeClr val="bg1"/>
                </a:solidFill>
              </a:rPr>
              <a:t>English</a:t>
            </a:r>
          </a:p>
        </p:txBody>
      </p:sp>
      <p:pic>
        <p:nvPicPr>
          <p:cNvPr id="4" name="Picture 3"/>
          <p:cNvPicPr>
            <a:picLocks noChangeAspect="1"/>
          </p:cNvPicPr>
          <p:nvPr/>
        </p:nvPicPr>
        <p:blipFill>
          <a:blip r:embed="rId31"/>
          <a:stretch>
            <a:fillRect/>
          </a:stretch>
        </p:blipFill>
        <p:spPr>
          <a:xfrm rot="21186763">
            <a:off x="4495375" y="4175509"/>
            <a:ext cx="738600" cy="648810"/>
          </a:xfrm>
          <a:prstGeom prst="rect">
            <a:avLst/>
          </a:prstGeom>
        </p:spPr>
      </p:pic>
      <p:pic>
        <p:nvPicPr>
          <p:cNvPr id="96" name="Picture 95"/>
          <p:cNvPicPr>
            <a:picLocks noChangeAspect="1"/>
          </p:cNvPicPr>
          <p:nvPr/>
        </p:nvPicPr>
        <p:blipFill>
          <a:blip r:embed="rId31"/>
          <a:stretch>
            <a:fillRect/>
          </a:stretch>
        </p:blipFill>
        <p:spPr>
          <a:xfrm rot="21186763">
            <a:off x="3124558" y="542961"/>
            <a:ext cx="738600" cy="648810"/>
          </a:xfrm>
          <a:prstGeom prst="rect">
            <a:avLst/>
          </a:prstGeom>
        </p:spPr>
      </p:pic>
      <p:pic>
        <p:nvPicPr>
          <p:cNvPr id="97" name="Picture 96"/>
          <p:cNvPicPr>
            <a:picLocks noChangeAspect="1"/>
          </p:cNvPicPr>
          <p:nvPr/>
        </p:nvPicPr>
        <p:blipFill>
          <a:blip r:embed="rId31"/>
          <a:stretch>
            <a:fillRect/>
          </a:stretch>
        </p:blipFill>
        <p:spPr>
          <a:xfrm rot="21186763">
            <a:off x="9685025" y="1376148"/>
            <a:ext cx="738600" cy="648810"/>
          </a:xfrm>
          <a:prstGeom prst="rect">
            <a:avLst/>
          </a:prstGeom>
        </p:spPr>
      </p:pic>
    </p:spTree>
    <p:extLst>
      <p:ext uri="{BB962C8B-B14F-4D97-AF65-F5344CB8AC3E}">
        <p14:creationId xmlns:p14="http://schemas.microsoft.com/office/powerpoint/2010/main" val="21317374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083617"/>
            <a:ext cx="8892518" cy="879475"/>
          </a:xfrm>
        </p:spPr>
        <p:txBody>
          <a:bodyPr>
            <a:noAutofit/>
          </a:bodyPr>
          <a:lstStyle/>
          <a:p>
            <a:pPr algn="l"/>
            <a:r>
              <a:rPr lang="en-GB" sz="3800" b="1" dirty="0">
                <a:solidFill>
                  <a:prstClr val="white"/>
                </a:solidFill>
              </a:rPr>
              <a:t>Describing people and possessions</a:t>
            </a:r>
            <a:endParaRPr lang="en-US" sz="38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14816" y="2956909"/>
            <a:ext cx="7291126" cy="1254985"/>
          </a:xfrm>
        </p:spPr>
        <p:txBody>
          <a:bodyPr>
            <a:normAutofit/>
          </a:bodyPr>
          <a:lstStyle/>
          <a:p>
            <a:pPr algn="l"/>
            <a:r>
              <a:rPr lang="en-GB" sz="2600" dirty="0">
                <a:solidFill>
                  <a:prstClr val="white"/>
                </a:solidFill>
              </a:rPr>
              <a:t>Plural possessive adjectives ‘</a:t>
            </a:r>
            <a:r>
              <a:rPr lang="en-GB" sz="2600" dirty="0" err="1">
                <a:solidFill>
                  <a:prstClr val="white"/>
                </a:solidFill>
              </a:rPr>
              <a:t>mis</a:t>
            </a:r>
            <a:r>
              <a:rPr lang="en-GB" sz="2600" dirty="0">
                <a:solidFill>
                  <a:prstClr val="white"/>
                </a:solidFill>
              </a:rPr>
              <a:t>’ and ‘</a:t>
            </a:r>
            <a:r>
              <a:rPr lang="en-GB" sz="2600" dirty="0" err="1">
                <a:solidFill>
                  <a:prstClr val="white"/>
                </a:solidFill>
              </a:rPr>
              <a:t>tus</a:t>
            </a:r>
            <a:r>
              <a:rPr lang="en-GB" sz="2600" dirty="0">
                <a:solidFill>
                  <a:prstClr val="white"/>
                </a:solidFill>
              </a:rPr>
              <a:t>’</a:t>
            </a:r>
          </a:p>
          <a:p>
            <a:pPr algn="l"/>
            <a:r>
              <a:rPr lang="en-GB" sz="2600" dirty="0">
                <a:solidFill>
                  <a:prstClr val="white"/>
                </a:solidFill>
              </a:rPr>
              <a:t>Question words [revisited]</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235013" y="3926016"/>
            <a:ext cx="4509583"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600" dirty="0">
                <a:solidFill>
                  <a:prstClr val="white"/>
                </a:solidFill>
              </a:rPr>
              <a:t>SSCs [n], [ñ] [revisited]</a:t>
            </a:r>
          </a:p>
          <a:p>
            <a:endParaRPr lang="en-US" sz="2600" dirty="0">
              <a:solidFill>
                <a:srgbClr val="4472C4">
                  <a:lumMod val="50000"/>
                </a:srgbClr>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3.2 - Week 3 - Lesson 64</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529779"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Nick Avery / Joanna Cairns / Rachel Hawkes</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11/08/22</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707023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14990"/>
            <a:ext cx="6484584" cy="1325563"/>
          </a:xfrm>
        </p:spPr>
        <p:txBody>
          <a:bodyPr>
            <a:normAutofit/>
          </a:bodyPr>
          <a:lstStyle/>
          <a:p>
            <a:r>
              <a:rPr lang="en-GB" sz="3600" b="1" dirty="0">
                <a:solidFill>
                  <a:schemeClr val="bg1"/>
                </a:solidFill>
              </a:rPr>
              <a:t>¿Escuchas N o Ñ? </a:t>
            </a:r>
          </a:p>
        </p:txBody>
      </p:sp>
      <p:graphicFrame>
        <p:nvGraphicFramePr>
          <p:cNvPr id="6" name="Table 5"/>
          <p:cNvGraphicFramePr>
            <a:graphicFrameLocks noGrp="1"/>
          </p:cNvGraphicFramePr>
          <p:nvPr>
            <p:extLst>
              <p:ext uri="{D42A27DB-BD31-4B8C-83A1-F6EECF244321}">
                <p14:modId xmlns:p14="http://schemas.microsoft.com/office/powerpoint/2010/main" val="2322025945"/>
              </p:ext>
            </p:extLst>
          </p:nvPr>
        </p:nvGraphicFramePr>
        <p:xfrm>
          <a:off x="391074" y="1964859"/>
          <a:ext cx="3898665" cy="4249959"/>
        </p:xfrm>
        <a:graphic>
          <a:graphicData uri="http://schemas.openxmlformats.org/drawingml/2006/table">
            <a:tbl>
              <a:tblPr firstRow="1" bandRow="1">
                <a:tableStyleId>{8A107856-5554-42FB-B03E-39F5DBC370BA}</a:tableStyleId>
              </a:tblPr>
              <a:tblGrid>
                <a:gridCol w="811151">
                  <a:extLst>
                    <a:ext uri="{9D8B030D-6E8A-4147-A177-3AD203B41FA5}">
                      <a16:colId xmlns:a16="http://schemas.microsoft.com/office/drawing/2014/main" val="3826511760"/>
                    </a:ext>
                  </a:extLst>
                </a:gridCol>
                <a:gridCol w="1582400">
                  <a:extLst>
                    <a:ext uri="{9D8B030D-6E8A-4147-A177-3AD203B41FA5}">
                      <a16:colId xmlns:a16="http://schemas.microsoft.com/office/drawing/2014/main" val="2766133930"/>
                    </a:ext>
                  </a:extLst>
                </a:gridCol>
                <a:gridCol w="1505114">
                  <a:extLst>
                    <a:ext uri="{9D8B030D-6E8A-4147-A177-3AD203B41FA5}">
                      <a16:colId xmlns:a16="http://schemas.microsoft.com/office/drawing/2014/main" val="1055200239"/>
                    </a:ext>
                  </a:extLst>
                </a:gridCol>
              </a:tblGrid>
              <a:tr h="697899">
                <a:tc>
                  <a:txBody>
                    <a:bodyPr/>
                    <a:lstStyle/>
                    <a:p>
                      <a:endParaRPr lang="en-GB" sz="2000" b="0" dirty="0">
                        <a:solidFill>
                          <a:srgbClr val="002060"/>
                        </a:solidFill>
                        <a:latin typeface="Century Gothic" panose="020B0502020202020204" pitchFamily="34" charset="0"/>
                      </a:endParaRPr>
                    </a:p>
                  </a:txBody>
                  <a:tcPr anchor="ctr"/>
                </a:tc>
                <a:tc>
                  <a:txBody>
                    <a:bodyPr/>
                    <a:lstStyle/>
                    <a:p>
                      <a:pPr algn="ctr"/>
                      <a:r>
                        <a:rPr lang="en-GB" sz="2000" b="1" dirty="0">
                          <a:solidFill>
                            <a:schemeClr val="accent1">
                              <a:lumMod val="50000"/>
                            </a:schemeClr>
                          </a:solidFill>
                          <a:latin typeface="Century Gothic" panose="020B0502020202020204" pitchFamily="34" charset="0"/>
                        </a:rPr>
                        <a:t>N</a:t>
                      </a:r>
                    </a:p>
                  </a:txBody>
                  <a:tcPr anchor="ctr"/>
                </a:tc>
                <a:tc>
                  <a:txBody>
                    <a:bodyPr/>
                    <a:lstStyle/>
                    <a:p>
                      <a:pPr algn="ctr"/>
                      <a:r>
                        <a:rPr lang="en-GB" sz="2000" b="1" dirty="0" err="1">
                          <a:solidFill>
                            <a:schemeClr val="accent1">
                              <a:lumMod val="50000"/>
                            </a:schemeClr>
                          </a:solidFill>
                          <a:latin typeface="Century Gothic" panose="020B0502020202020204" pitchFamily="34" charset="0"/>
                        </a:rPr>
                        <a:t>Ñ</a:t>
                      </a:r>
                      <a:endParaRPr lang="en-GB" sz="2000" b="1" dirty="0">
                        <a:solidFill>
                          <a:schemeClr val="accent1">
                            <a:lumMod val="50000"/>
                          </a:schemeClr>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697899">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6978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extLst>
                  <a:ext uri="{0D108BD9-81ED-4DB2-BD59-A6C34878D82A}">
                    <a16:rowId xmlns:a16="http://schemas.microsoft.com/office/drawing/2014/main" val="4179238503"/>
                  </a:ext>
                </a:extLst>
              </a:tr>
              <a:tr h="760464">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697899">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697899">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tc>
                  <a:txBody>
                    <a:bodyPr/>
                    <a:lstStyle/>
                    <a:p>
                      <a:endParaRPr lang="en-GB" sz="20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bl>
          </a:graphicData>
        </a:graphic>
      </p:graphicFrame>
      <p:sp>
        <p:nvSpPr>
          <p:cNvPr id="7" name="Action Button: Custom 6">
            <a:hlinkClick r:id="" action="ppaction://noaction" highlightClick="1">
              <a:snd r:embed="rId4" name="los nin%CC%83os sacan la basura el lunes.wav"/>
            </a:hlinkClick>
          </p:cNvPr>
          <p:cNvSpPr/>
          <p:nvPr/>
        </p:nvSpPr>
        <p:spPr>
          <a:xfrm>
            <a:off x="552245" y="2824746"/>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7">
            <a:hlinkClick r:id="" action="ppaction://noaction" highlightClick="1">
              <a:snd r:embed="rId5" name="nunca come carne.wav"/>
            </a:hlinkClick>
          </p:cNvPr>
          <p:cNvSpPr/>
          <p:nvPr/>
        </p:nvSpPr>
        <p:spPr>
          <a:xfrm>
            <a:off x="552245" y="3558687"/>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8">
            <a:hlinkClick r:id="" action="ppaction://noaction" highlightClick="1">
              <a:snd r:embed="rId6" name="el sen%CC%83or normalmente descansa los domingos.wav"/>
            </a:hlinkClick>
          </p:cNvPr>
          <p:cNvSpPr/>
          <p:nvPr/>
        </p:nvSpPr>
        <p:spPr>
          <a:xfrm>
            <a:off x="552245" y="4282070"/>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9">
            <a:hlinkClick r:id="" action="ppaction://noaction" highlightClick="1">
              <a:snd r:embed="rId7" name="mis compan%CC%83eros estan en Espan%CC%83a.wav"/>
            </a:hlinkClick>
          </p:cNvPr>
          <p:cNvSpPr/>
          <p:nvPr/>
        </p:nvSpPr>
        <p:spPr>
          <a:xfrm>
            <a:off x="542341" y="5006575"/>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0">
            <a:hlinkClick r:id="" action="ppaction://noaction" highlightClick="1">
              <a:snd r:embed="rId8" name="el mensaje nuevo es importante.wav"/>
            </a:hlinkClick>
          </p:cNvPr>
          <p:cNvSpPr/>
          <p:nvPr/>
        </p:nvSpPr>
        <p:spPr>
          <a:xfrm>
            <a:off x="556881" y="5711833"/>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aphicFrame>
        <p:nvGraphicFramePr>
          <p:cNvPr id="16" name="Table 15"/>
          <p:cNvGraphicFramePr>
            <a:graphicFrameLocks noGrp="1"/>
          </p:cNvGraphicFramePr>
          <p:nvPr>
            <p:extLst>
              <p:ext uri="{D42A27DB-BD31-4B8C-83A1-F6EECF244321}">
                <p14:modId xmlns:p14="http://schemas.microsoft.com/office/powerpoint/2010/main" val="1275435737"/>
              </p:ext>
            </p:extLst>
          </p:nvPr>
        </p:nvGraphicFramePr>
        <p:xfrm>
          <a:off x="4510728" y="1964859"/>
          <a:ext cx="3845014" cy="4249962"/>
        </p:xfrm>
        <a:graphic>
          <a:graphicData uri="http://schemas.openxmlformats.org/drawingml/2006/table">
            <a:tbl>
              <a:tblPr firstRow="1" bandRow="1">
                <a:tableStyleId>{5DA37D80-6434-44D0-A028-1B22A696006F}</a:tableStyleId>
              </a:tblPr>
              <a:tblGrid>
                <a:gridCol w="3845014">
                  <a:extLst>
                    <a:ext uri="{9D8B030D-6E8A-4147-A177-3AD203B41FA5}">
                      <a16:colId xmlns:a16="http://schemas.microsoft.com/office/drawing/2014/main" val="3826511760"/>
                    </a:ext>
                  </a:extLst>
                </a:gridCol>
              </a:tblGrid>
              <a:tr h="690202">
                <a:tc>
                  <a:txBody>
                    <a:bodyPr/>
                    <a:lstStyle/>
                    <a:p>
                      <a:pPr algn="ctr"/>
                      <a:endParaRPr lang="en-GB" sz="2400" b="1" i="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699412">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6994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7621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699412">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699412">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488721165"/>
              </p:ext>
            </p:extLst>
          </p:nvPr>
        </p:nvGraphicFramePr>
        <p:xfrm>
          <a:off x="8587213" y="2017730"/>
          <a:ext cx="3378986" cy="4185983"/>
        </p:xfrm>
        <a:graphic>
          <a:graphicData uri="http://schemas.openxmlformats.org/drawingml/2006/table">
            <a:tbl>
              <a:tblPr firstRow="1" bandRow="1">
                <a:tableStyleId>{5DA37D80-6434-44D0-A028-1B22A696006F}</a:tableStyleId>
              </a:tblPr>
              <a:tblGrid>
                <a:gridCol w="3378986">
                  <a:extLst>
                    <a:ext uri="{9D8B030D-6E8A-4147-A177-3AD203B41FA5}">
                      <a16:colId xmlns:a16="http://schemas.microsoft.com/office/drawing/2014/main" val="3826511760"/>
                    </a:ext>
                  </a:extLst>
                </a:gridCol>
              </a:tblGrid>
              <a:tr h="522397">
                <a:tc>
                  <a:txBody>
                    <a:bodyPr/>
                    <a:lstStyle/>
                    <a:p>
                      <a:pPr algn="ctr"/>
                      <a:endParaRPr lang="en-GB" sz="2400" b="1" i="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673340455"/>
                  </a:ext>
                </a:extLst>
              </a:tr>
              <a:tr h="719811">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7198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7843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719811">
                <a:tc>
                  <a:txBody>
                    <a:bodyPr/>
                    <a:lstStyle/>
                    <a:p>
                      <a:pPr algn="ctr"/>
                      <a:endParaRPr lang="en-GB" sz="2000" b="1" dirty="0">
                        <a:solidFill>
                          <a:srgbClr val="7030A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719811">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bl>
          </a:graphicData>
        </a:graphic>
      </p:graphicFrame>
      <p:sp>
        <p:nvSpPr>
          <p:cNvPr id="18" name="TextBox 17"/>
          <p:cNvSpPr txBox="1"/>
          <p:nvPr/>
        </p:nvSpPr>
        <p:spPr>
          <a:xfrm>
            <a:off x="4816848" y="1140459"/>
            <a:ext cx="315579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Escucha otra vez.</a:t>
            </a:r>
          </a:p>
        </p:txBody>
      </p:sp>
      <p:sp>
        <p:nvSpPr>
          <p:cNvPr id="19" name="TextBox 18"/>
          <p:cNvSpPr txBox="1"/>
          <p:nvPr/>
        </p:nvSpPr>
        <p:spPr>
          <a:xfrm>
            <a:off x="4811037" y="1520554"/>
            <a:ext cx="465863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Escribe las palabras con ‘n’ o ‘ñ’.</a:t>
            </a:r>
          </a:p>
        </p:txBody>
      </p:sp>
      <p:sp>
        <p:nvSpPr>
          <p:cNvPr id="21" name="TextBox 20"/>
          <p:cNvSpPr txBox="1"/>
          <p:nvPr/>
        </p:nvSpPr>
        <p:spPr>
          <a:xfrm>
            <a:off x="235058" y="1195417"/>
            <a:ext cx="4210695" cy="769441"/>
          </a:xfrm>
          <a:prstGeom prst="rect">
            <a:avLst/>
          </a:prstGeom>
          <a:noFill/>
        </p:spPr>
        <p:txBody>
          <a:bodyPr wrap="square" rtlCol="0">
            <a:spAutoFit/>
          </a:bodyPr>
          <a:lstStyle/>
          <a:p>
            <a:pPr>
              <a:defRPr/>
            </a:pPr>
            <a:r>
              <a:rPr lang="en-GB" sz="2200" b="1" i="1" dirty="0">
                <a:solidFill>
                  <a:schemeClr val="accent1">
                    <a:lumMod val="50000"/>
                  </a:schemeClr>
                </a:solidFill>
                <a:latin typeface="Century Gothic" panose="020B0502020202020204" pitchFamily="34" charset="0"/>
              </a:rPr>
              <a:t>Escucha. </a:t>
            </a:r>
            <a:r>
              <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Marca ‘N’</a:t>
            </a:r>
            <a:r>
              <a:rPr kumimoji="0" lang="en-GB" sz="2200" b="1" i="1"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o</a:t>
            </a:r>
            <a:r>
              <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‘Ñ’. </a:t>
            </a:r>
          </a:p>
          <a:p>
            <a:pPr>
              <a:defRPr/>
            </a:pPr>
            <a:r>
              <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Son </a:t>
            </a:r>
            <a:r>
              <a:rPr kumimoji="0" lang="en-GB" sz="2200" b="1" i="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posibles</a:t>
            </a:r>
            <a:r>
              <a:rPr kumimoji="0" lang="en-GB" sz="22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las dos.</a:t>
            </a:r>
          </a:p>
        </p:txBody>
      </p:sp>
      <p:pic>
        <p:nvPicPr>
          <p:cNvPr id="22"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1974" y="2800057"/>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2920" y="2800057"/>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499253" y="2754099"/>
            <a:ext cx="1061115" cy="461665"/>
          </a:xfrm>
          <a:prstGeom prst="rect">
            <a:avLst/>
          </a:prstGeom>
          <a:noFill/>
        </p:spPr>
        <p:txBody>
          <a:bodyPr wrap="square" rtlCol="0">
            <a:spAutoFit/>
          </a:bodyPr>
          <a:lstStyle/>
          <a:p>
            <a:r>
              <a:rPr lang="en-GB" sz="2400" dirty="0">
                <a:solidFill>
                  <a:srgbClr val="E25B00"/>
                </a:solidFill>
              </a:rPr>
              <a:t>n</a:t>
            </a:r>
            <a:r>
              <a:rPr lang="en-GB" sz="2400" dirty="0">
                <a:solidFill>
                  <a:schemeClr val="accent1">
                    <a:lumMod val="50000"/>
                  </a:schemeClr>
                </a:solidFill>
              </a:rPr>
              <a:t>i</a:t>
            </a:r>
            <a:r>
              <a:rPr lang="en-GB" sz="2400" dirty="0">
                <a:solidFill>
                  <a:srgbClr val="E25B00"/>
                </a:solidFill>
              </a:rPr>
              <a:t>ñ</a:t>
            </a:r>
            <a:r>
              <a:rPr lang="en-GB" sz="2400" dirty="0">
                <a:solidFill>
                  <a:schemeClr val="accent1">
                    <a:lumMod val="50000"/>
                  </a:schemeClr>
                </a:solidFill>
              </a:rPr>
              <a:t>os</a:t>
            </a:r>
          </a:p>
        </p:txBody>
      </p:sp>
      <p:sp>
        <p:nvSpPr>
          <p:cNvPr id="24" name="TextBox 23"/>
          <p:cNvSpPr txBox="1"/>
          <p:nvPr/>
        </p:nvSpPr>
        <p:spPr>
          <a:xfrm>
            <a:off x="7418062" y="2778439"/>
            <a:ext cx="961088" cy="461665"/>
          </a:xfrm>
          <a:prstGeom prst="rect">
            <a:avLst/>
          </a:prstGeom>
          <a:noFill/>
        </p:spPr>
        <p:txBody>
          <a:bodyPr wrap="square" rtlCol="0">
            <a:spAutoFit/>
          </a:bodyPr>
          <a:lstStyle/>
          <a:p>
            <a:r>
              <a:rPr lang="en-GB" sz="2400" dirty="0">
                <a:solidFill>
                  <a:schemeClr val="accent1">
                    <a:lumMod val="50000"/>
                  </a:schemeClr>
                </a:solidFill>
              </a:rPr>
              <a:t>lu</a:t>
            </a:r>
            <a:r>
              <a:rPr lang="en-GB" sz="2400" dirty="0">
                <a:solidFill>
                  <a:srgbClr val="E25B00"/>
                </a:solidFill>
              </a:rPr>
              <a:t>n</a:t>
            </a:r>
            <a:r>
              <a:rPr lang="en-GB" sz="2400" dirty="0">
                <a:solidFill>
                  <a:schemeClr val="accent1">
                    <a:lumMod val="50000"/>
                  </a:schemeClr>
                </a:solidFill>
              </a:rPr>
              <a:t>es</a:t>
            </a:r>
            <a:endParaRPr lang="en-GB" dirty="0">
              <a:solidFill>
                <a:schemeClr val="accent1">
                  <a:lumMod val="50000"/>
                </a:schemeClr>
              </a:solidFill>
            </a:endParaRPr>
          </a:p>
        </p:txBody>
      </p:sp>
      <p:pic>
        <p:nvPicPr>
          <p:cNvPr id="26"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7415" y="3468382"/>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TextBox 26"/>
          <p:cNvSpPr txBox="1"/>
          <p:nvPr/>
        </p:nvSpPr>
        <p:spPr>
          <a:xfrm>
            <a:off x="4507475" y="3398256"/>
            <a:ext cx="1279152" cy="461665"/>
          </a:xfrm>
          <a:prstGeom prst="rect">
            <a:avLst/>
          </a:prstGeom>
          <a:noFill/>
        </p:spPr>
        <p:txBody>
          <a:bodyPr wrap="square" rtlCol="0">
            <a:spAutoFit/>
          </a:bodyPr>
          <a:lstStyle/>
          <a:p>
            <a:r>
              <a:rPr lang="en-GB" sz="2400" dirty="0">
                <a:solidFill>
                  <a:srgbClr val="E25B00"/>
                </a:solidFill>
              </a:rPr>
              <a:t>n</a:t>
            </a:r>
            <a:r>
              <a:rPr lang="en-GB" sz="2400" dirty="0">
                <a:solidFill>
                  <a:schemeClr val="accent1">
                    <a:lumMod val="50000"/>
                  </a:schemeClr>
                </a:solidFill>
              </a:rPr>
              <a:t>u</a:t>
            </a:r>
            <a:r>
              <a:rPr lang="en-GB" sz="2400" dirty="0">
                <a:solidFill>
                  <a:srgbClr val="E25B00"/>
                </a:solidFill>
              </a:rPr>
              <a:t>n</a:t>
            </a:r>
            <a:r>
              <a:rPr lang="en-GB" sz="2400" dirty="0">
                <a:solidFill>
                  <a:schemeClr val="accent1">
                    <a:lumMod val="50000"/>
                  </a:schemeClr>
                </a:solidFill>
              </a:rPr>
              <a:t>ca</a:t>
            </a:r>
          </a:p>
        </p:txBody>
      </p:sp>
      <p:sp>
        <p:nvSpPr>
          <p:cNvPr id="28" name="TextBox 27"/>
          <p:cNvSpPr txBox="1"/>
          <p:nvPr/>
        </p:nvSpPr>
        <p:spPr>
          <a:xfrm>
            <a:off x="7314593" y="3447237"/>
            <a:ext cx="1097928" cy="461665"/>
          </a:xfrm>
          <a:prstGeom prst="rect">
            <a:avLst/>
          </a:prstGeom>
          <a:noFill/>
        </p:spPr>
        <p:txBody>
          <a:bodyPr wrap="square" rtlCol="0">
            <a:spAutoFit/>
          </a:bodyPr>
          <a:lstStyle/>
          <a:p>
            <a:r>
              <a:rPr lang="en-GB" sz="2400" dirty="0">
                <a:solidFill>
                  <a:schemeClr val="accent1">
                    <a:lumMod val="50000"/>
                  </a:schemeClr>
                </a:solidFill>
              </a:rPr>
              <a:t>car</a:t>
            </a:r>
            <a:r>
              <a:rPr lang="en-GB" sz="2400" dirty="0">
                <a:solidFill>
                  <a:srgbClr val="E25B00"/>
                </a:solidFill>
              </a:rPr>
              <a:t>n</a:t>
            </a:r>
            <a:r>
              <a:rPr lang="en-GB" sz="2400" dirty="0">
                <a:solidFill>
                  <a:schemeClr val="accent1">
                    <a:lumMod val="50000"/>
                  </a:schemeClr>
                </a:solidFill>
              </a:rPr>
              <a:t>e</a:t>
            </a:r>
          </a:p>
        </p:txBody>
      </p:sp>
      <p:pic>
        <p:nvPicPr>
          <p:cNvPr id="29"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4705" y="422700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72020" y="422700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4705" y="4942478"/>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69470" y="4933126"/>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http://www.clker.com/cliparts/j/p/l/D/8/K/green-tick-m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7415" y="5651936"/>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TextBox 34"/>
          <p:cNvSpPr txBox="1"/>
          <p:nvPr/>
        </p:nvSpPr>
        <p:spPr>
          <a:xfrm>
            <a:off x="4522884" y="3961493"/>
            <a:ext cx="1061116" cy="461665"/>
          </a:xfrm>
          <a:prstGeom prst="rect">
            <a:avLst/>
          </a:prstGeom>
          <a:noFill/>
        </p:spPr>
        <p:txBody>
          <a:bodyPr wrap="square" rtlCol="0">
            <a:spAutoFit/>
          </a:bodyPr>
          <a:lstStyle/>
          <a:p>
            <a:r>
              <a:rPr lang="en-GB" sz="2400" dirty="0" err="1">
                <a:solidFill>
                  <a:schemeClr val="accent1">
                    <a:lumMod val="50000"/>
                  </a:schemeClr>
                </a:solidFill>
              </a:rPr>
              <a:t>se</a:t>
            </a:r>
            <a:r>
              <a:rPr lang="en-GB" sz="2400" dirty="0" err="1">
                <a:solidFill>
                  <a:srgbClr val="E25B00"/>
                </a:solidFill>
              </a:rPr>
              <a:t>ñ</a:t>
            </a:r>
            <a:r>
              <a:rPr lang="en-GB" sz="2400" dirty="0" err="1">
                <a:solidFill>
                  <a:schemeClr val="accent1">
                    <a:lumMod val="50000"/>
                  </a:schemeClr>
                </a:solidFill>
              </a:rPr>
              <a:t>or</a:t>
            </a:r>
            <a:endParaRPr lang="en-GB" sz="2400" dirty="0">
              <a:solidFill>
                <a:schemeClr val="accent1">
                  <a:lumMod val="50000"/>
                </a:schemeClr>
              </a:solidFill>
            </a:endParaRPr>
          </a:p>
        </p:txBody>
      </p:sp>
      <p:sp>
        <p:nvSpPr>
          <p:cNvPr id="36" name="TextBox 35"/>
          <p:cNvSpPr txBox="1"/>
          <p:nvPr/>
        </p:nvSpPr>
        <p:spPr>
          <a:xfrm>
            <a:off x="6217146" y="3980531"/>
            <a:ext cx="2221417" cy="461665"/>
          </a:xfrm>
          <a:prstGeom prst="rect">
            <a:avLst/>
          </a:prstGeom>
          <a:noFill/>
        </p:spPr>
        <p:txBody>
          <a:bodyPr wrap="square" rtlCol="0">
            <a:spAutoFit/>
          </a:bodyPr>
          <a:lstStyle/>
          <a:p>
            <a:r>
              <a:rPr lang="en-GB" sz="2400" dirty="0" err="1">
                <a:solidFill>
                  <a:srgbClr val="E25B00"/>
                </a:solidFill>
              </a:rPr>
              <a:t>n</a:t>
            </a:r>
            <a:r>
              <a:rPr lang="en-GB" sz="2400" dirty="0" err="1">
                <a:solidFill>
                  <a:schemeClr val="accent1">
                    <a:lumMod val="50000"/>
                  </a:schemeClr>
                </a:solidFill>
              </a:rPr>
              <a:t>ormalme</a:t>
            </a:r>
            <a:r>
              <a:rPr lang="en-GB" sz="2400" dirty="0" err="1">
                <a:solidFill>
                  <a:srgbClr val="E25B00"/>
                </a:solidFill>
              </a:rPr>
              <a:t>n</a:t>
            </a:r>
            <a:r>
              <a:rPr lang="en-GB" sz="2400" dirty="0" err="1">
                <a:solidFill>
                  <a:schemeClr val="accent1">
                    <a:lumMod val="50000"/>
                  </a:schemeClr>
                </a:solidFill>
              </a:rPr>
              <a:t>te</a:t>
            </a:r>
            <a:endParaRPr lang="en-GB" sz="2400" dirty="0">
              <a:solidFill>
                <a:schemeClr val="accent1">
                  <a:lumMod val="50000"/>
                </a:schemeClr>
              </a:solidFill>
            </a:endParaRPr>
          </a:p>
        </p:txBody>
      </p:sp>
      <p:sp>
        <p:nvSpPr>
          <p:cNvPr id="37" name="TextBox 36"/>
          <p:cNvSpPr txBox="1"/>
          <p:nvPr/>
        </p:nvSpPr>
        <p:spPr>
          <a:xfrm>
            <a:off x="4507061" y="4744657"/>
            <a:ext cx="2131702" cy="461665"/>
          </a:xfrm>
          <a:prstGeom prst="rect">
            <a:avLst/>
          </a:prstGeom>
          <a:noFill/>
        </p:spPr>
        <p:txBody>
          <a:bodyPr wrap="square" rtlCol="0">
            <a:spAutoFit/>
          </a:bodyPr>
          <a:lstStyle/>
          <a:p>
            <a:r>
              <a:rPr lang="en-GB" sz="2400" dirty="0" err="1">
                <a:solidFill>
                  <a:schemeClr val="accent1">
                    <a:lumMod val="50000"/>
                  </a:schemeClr>
                </a:solidFill>
              </a:rPr>
              <a:t>compa</a:t>
            </a:r>
            <a:r>
              <a:rPr lang="en-GB" sz="2400" dirty="0" err="1">
                <a:solidFill>
                  <a:srgbClr val="E25B00"/>
                </a:solidFill>
              </a:rPr>
              <a:t>ñ</a:t>
            </a:r>
            <a:r>
              <a:rPr lang="en-GB" sz="2400" dirty="0" err="1">
                <a:solidFill>
                  <a:schemeClr val="accent1">
                    <a:lumMod val="50000"/>
                  </a:schemeClr>
                </a:solidFill>
              </a:rPr>
              <a:t>ero</a:t>
            </a:r>
            <a:endParaRPr lang="en-GB" sz="2400" dirty="0">
              <a:solidFill>
                <a:schemeClr val="accent1">
                  <a:lumMod val="50000"/>
                </a:schemeClr>
              </a:solidFill>
            </a:endParaRPr>
          </a:p>
        </p:txBody>
      </p:sp>
      <p:sp>
        <p:nvSpPr>
          <p:cNvPr id="42" name="TextBox 41"/>
          <p:cNvSpPr txBox="1"/>
          <p:nvPr/>
        </p:nvSpPr>
        <p:spPr>
          <a:xfrm>
            <a:off x="8576950" y="2052784"/>
            <a:ext cx="33995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¿Cómo se dice en inglés?</a:t>
            </a:r>
          </a:p>
        </p:txBody>
      </p:sp>
      <p:sp>
        <p:nvSpPr>
          <p:cNvPr id="45" name="TextBox 44"/>
          <p:cNvSpPr txBox="1"/>
          <p:nvPr/>
        </p:nvSpPr>
        <p:spPr>
          <a:xfrm>
            <a:off x="8576950" y="2487948"/>
            <a:ext cx="2160495" cy="830997"/>
          </a:xfrm>
          <a:prstGeom prst="rect">
            <a:avLst/>
          </a:prstGeom>
          <a:noFill/>
        </p:spPr>
        <p:txBody>
          <a:bodyPr wrap="square" rtlCol="0">
            <a:spAutoFit/>
          </a:bodyPr>
          <a:lstStyle/>
          <a:p>
            <a:r>
              <a:rPr lang="en-GB" sz="2400" dirty="0">
                <a:solidFill>
                  <a:schemeClr val="accent1">
                    <a:lumMod val="50000"/>
                  </a:schemeClr>
                </a:solidFill>
              </a:rPr>
              <a:t>children, </a:t>
            </a:r>
          </a:p>
          <a:p>
            <a:r>
              <a:rPr lang="en-GB" sz="2400" dirty="0">
                <a:solidFill>
                  <a:schemeClr val="accent1">
                    <a:lumMod val="50000"/>
                  </a:schemeClr>
                </a:solidFill>
              </a:rPr>
              <a:t>young boys</a:t>
            </a:r>
          </a:p>
        </p:txBody>
      </p:sp>
      <p:sp>
        <p:nvSpPr>
          <p:cNvPr id="55" name="TextBox 35">
            <a:extLst>
              <a:ext uri="{FF2B5EF4-FFF2-40B4-BE49-F238E27FC236}">
                <a16:creationId xmlns:a16="http://schemas.microsoft.com/office/drawing/2014/main" id="{DCF2C8C4-5420-0244-A13D-508D4A3EC001}"/>
              </a:ext>
            </a:extLst>
          </p:cNvPr>
          <p:cNvSpPr txBox="1"/>
          <p:nvPr/>
        </p:nvSpPr>
        <p:spPr>
          <a:xfrm>
            <a:off x="4466409" y="4383968"/>
            <a:ext cx="1694708" cy="461665"/>
          </a:xfrm>
          <a:prstGeom prst="rect">
            <a:avLst/>
          </a:prstGeom>
          <a:noFill/>
        </p:spPr>
        <p:txBody>
          <a:bodyPr wrap="square" rtlCol="0">
            <a:spAutoFit/>
          </a:bodyPr>
          <a:lstStyle/>
          <a:p>
            <a:r>
              <a:rPr lang="en-GB" sz="2400" dirty="0" err="1">
                <a:solidFill>
                  <a:schemeClr val="accent1">
                    <a:lumMod val="50000"/>
                  </a:schemeClr>
                </a:solidFill>
              </a:rPr>
              <a:t>desca</a:t>
            </a:r>
            <a:r>
              <a:rPr lang="en-GB" sz="2400" dirty="0" err="1">
                <a:solidFill>
                  <a:srgbClr val="E25B00"/>
                </a:solidFill>
              </a:rPr>
              <a:t>n</a:t>
            </a:r>
            <a:r>
              <a:rPr lang="en-GB" sz="2400" dirty="0" err="1">
                <a:solidFill>
                  <a:schemeClr val="accent1">
                    <a:lumMod val="50000"/>
                  </a:schemeClr>
                </a:solidFill>
              </a:rPr>
              <a:t>sa</a:t>
            </a:r>
            <a:endParaRPr lang="en-GB" sz="2400" dirty="0">
              <a:solidFill>
                <a:schemeClr val="accent1">
                  <a:lumMod val="50000"/>
                </a:schemeClr>
              </a:solidFill>
            </a:endParaRPr>
          </a:p>
        </p:txBody>
      </p:sp>
      <p:sp>
        <p:nvSpPr>
          <p:cNvPr id="56" name="TextBox 35">
            <a:extLst>
              <a:ext uri="{FF2B5EF4-FFF2-40B4-BE49-F238E27FC236}">
                <a16:creationId xmlns:a16="http://schemas.microsoft.com/office/drawing/2014/main" id="{C3592DF7-8638-004B-A9DE-95E0DA16C023}"/>
              </a:ext>
            </a:extLst>
          </p:cNvPr>
          <p:cNvSpPr txBox="1"/>
          <p:nvPr/>
        </p:nvSpPr>
        <p:spPr>
          <a:xfrm>
            <a:off x="6721584" y="4390037"/>
            <a:ext cx="1694708" cy="461665"/>
          </a:xfrm>
          <a:prstGeom prst="rect">
            <a:avLst/>
          </a:prstGeom>
          <a:noFill/>
        </p:spPr>
        <p:txBody>
          <a:bodyPr wrap="square" rtlCol="0">
            <a:spAutoFit/>
          </a:bodyPr>
          <a:lstStyle/>
          <a:p>
            <a:r>
              <a:rPr lang="en-GB" sz="2400" dirty="0" err="1">
                <a:solidFill>
                  <a:schemeClr val="accent1">
                    <a:lumMod val="50000"/>
                  </a:schemeClr>
                </a:solidFill>
              </a:rPr>
              <a:t>domi</a:t>
            </a:r>
            <a:r>
              <a:rPr lang="en-GB" sz="2400" dirty="0" err="1">
                <a:solidFill>
                  <a:srgbClr val="E25B00"/>
                </a:solidFill>
              </a:rPr>
              <a:t>n</a:t>
            </a:r>
            <a:r>
              <a:rPr lang="en-GB" sz="2400" dirty="0" err="1">
                <a:solidFill>
                  <a:schemeClr val="accent1">
                    <a:lumMod val="50000"/>
                  </a:schemeClr>
                </a:solidFill>
              </a:rPr>
              <a:t>gos</a:t>
            </a:r>
            <a:endParaRPr lang="en-GB" sz="2400" dirty="0">
              <a:solidFill>
                <a:schemeClr val="accent1">
                  <a:lumMod val="50000"/>
                </a:schemeClr>
              </a:solidFill>
            </a:endParaRPr>
          </a:p>
        </p:txBody>
      </p:sp>
      <p:sp>
        <p:nvSpPr>
          <p:cNvPr id="57" name="TextBox 36">
            <a:extLst>
              <a:ext uri="{FF2B5EF4-FFF2-40B4-BE49-F238E27FC236}">
                <a16:creationId xmlns:a16="http://schemas.microsoft.com/office/drawing/2014/main" id="{AF19B130-DDB3-1D48-8773-30BEEFAA9C5D}"/>
              </a:ext>
            </a:extLst>
          </p:cNvPr>
          <p:cNvSpPr txBox="1"/>
          <p:nvPr/>
        </p:nvSpPr>
        <p:spPr>
          <a:xfrm>
            <a:off x="4471320" y="5601745"/>
            <a:ext cx="1513965" cy="461665"/>
          </a:xfrm>
          <a:prstGeom prst="rect">
            <a:avLst/>
          </a:prstGeom>
          <a:noFill/>
        </p:spPr>
        <p:txBody>
          <a:bodyPr wrap="square" rtlCol="0">
            <a:spAutoFit/>
          </a:bodyPr>
          <a:lstStyle/>
          <a:p>
            <a:r>
              <a:rPr lang="en-GB" sz="2400" dirty="0">
                <a:solidFill>
                  <a:schemeClr val="accent1">
                    <a:lumMod val="50000"/>
                  </a:schemeClr>
                </a:solidFill>
              </a:rPr>
              <a:t>me</a:t>
            </a:r>
            <a:r>
              <a:rPr lang="en-GB" sz="2400" dirty="0">
                <a:solidFill>
                  <a:srgbClr val="E25B00"/>
                </a:solidFill>
              </a:rPr>
              <a:t>n</a:t>
            </a:r>
            <a:r>
              <a:rPr lang="en-GB" sz="2400" dirty="0">
                <a:solidFill>
                  <a:schemeClr val="accent1">
                    <a:lumMod val="50000"/>
                  </a:schemeClr>
                </a:solidFill>
              </a:rPr>
              <a:t>saje</a:t>
            </a:r>
          </a:p>
        </p:txBody>
      </p:sp>
      <p:sp>
        <p:nvSpPr>
          <p:cNvPr id="58" name="TextBox 36">
            <a:extLst>
              <a:ext uri="{FF2B5EF4-FFF2-40B4-BE49-F238E27FC236}">
                <a16:creationId xmlns:a16="http://schemas.microsoft.com/office/drawing/2014/main" id="{E0A05C81-AD60-9443-BA1C-7E622D3D3B1D}"/>
              </a:ext>
            </a:extLst>
          </p:cNvPr>
          <p:cNvSpPr txBox="1"/>
          <p:nvPr/>
        </p:nvSpPr>
        <p:spPr>
          <a:xfrm>
            <a:off x="4521210" y="5105346"/>
            <a:ext cx="569399" cy="461665"/>
          </a:xfrm>
          <a:prstGeom prst="rect">
            <a:avLst/>
          </a:prstGeom>
          <a:noFill/>
        </p:spPr>
        <p:txBody>
          <a:bodyPr wrap="square" rtlCol="0">
            <a:spAutoFit/>
          </a:bodyPr>
          <a:lstStyle/>
          <a:p>
            <a:r>
              <a:rPr lang="en-GB" sz="2400" dirty="0">
                <a:solidFill>
                  <a:schemeClr val="accent1">
                    <a:lumMod val="50000"/>
                  </a:schemeClr>
                </a:solidFill>
              </a:rPr>
              <a:t>e</a:t>
            </a:r>
            <a:r>
              <a:rPr lang="en-GB" sz="2400" dirty="0">
                <a:solidFill>
                  <a:srgbClr val="E25B00"/>
                </a:solidFill>
              </a:rPr>
              <a:t>n</a:t>
            </a:r>
          </a:p>
        </p:txBody>
      </p:sp>
      <p:sp>
        <p:nvSpPr>
          <p:cNvPr id="60" name="TextBox 36">
            <a:extLst>
              <a:ext uri="{FF2B5EF4-FFF2-40B4-BE49-F238E27FC236}">
                <a16:creationId xmlns:a16="http://schemas.microsoft.com/office/drawing/2014/main" id="{863529F9-BF44-6048-92E3-5FA678D94DD3}"/>
              </a:ext>
            </a:extLst>
          </p:cNvPr>
          <p:cNvSpPr txBox="1"/>
          <p:nvPr/>
        </p:nvSpPr>
        <p:spPr>
          <a:xfrm>
            <a:off x="7084809" y="5056014"/>
            <a:ext cx="1336039" cy="461665"/>
          </a:xfrm>
          <a:prstGeom prst="rect">
            <a:avLst/>
          </a:prstGeom>
          <a:noFill/>
        </p:spPr>
        <p:txBody>
          <a:bodyPr wrap="square" rtlCol="0">
            <a:spAutoFit/>
          </a:bodyPr>
          <a:lstStyle/>
          <a:p>
            <a:pPr algn="ctr"/>
            <a:r>
              <a:rPr lang="en-GB" sz="2400" dirty="0" err="1">
                <a:solidFill>
                  <a:schemeClr val="accent1">
                    <a:lumMod val="50000"/>
                  </a:schemeClr>
                </a:solidFill>
              </a:rPr>
              <a:t>Espa</a:t>
            </a:r>
            <a:r>
              <a:rPr lang="en-GB" sz="2400" dirty="0" err="1">
                <a:solidFill>
                  <a:srgbClr val="E25B00"/>
                </a:solidFill>
              </a:rPr>
              <a:t>ñ</a:t>
            </a:r>
            <a:r>
              <a:rPr lang="en-GB" sz="2400" dirty="0" err="1">
                <a:solidFill>
                  <a:schemeClr val="accent1">
                    <a:lumMod val="50000"/>
                  </a:schemeClr>
                </a:solidFill>
              </a:rPr>
              <a:t>a</a:t>
            </a:r>
            <a:endParaRPr lang="en-GB" sz="2400" dirty="0">
              <a:solidFill>
                <a:schemeClr val="accent1">
                  <a:lumMod val="50000"/>
                </a:schemeClr>
              </a:solidFill>
            </a:endParaRPr>
          </a:p>
        </p:txBody>
      </p:sp>
      <p:sp>
        <p:nvSpPr>
          <p:cNvPr id="61" name="TextBox 36">
            <a:extLst>
              <a:ext uri="{FF2B5EF4-FFF2-40B4-BE49-F238E27FC236}">
                <a16:creationId xmlns:a16="http://schemas.microsoft.com/office/drawing/2014/main" id="{27E137CD-0490-3E4E-B6FE-F408B2873642}"/>
              </a:ext>
            </a:extLst>
          </p:cNvPr>
          <p:cNvSpPr txBox="1"/>
          <p:nvPr/>
        </p:nvSpPr>
        <p:spPr>
          <a:xfrm>
            <a:off x="7239119" y="5601744"/>
            <a:ext cx="1179242" cy="461665"/>
          </a:xfrm>
          <a:prstGeom prst="rect">
            <a:avLst/>
          </a:prstGeom>
          <a:noFill/>
        </p:spPr>
        <p:txBody>
          <a:bodyPr wrap="square" rtlCol="0">
            <a:spAutoFit/>
          </a:bodyPr>
          <a:lstStyle/>
          <a:p>
            <a:r>
              <a:rPr lang="en-GB" sz="2400" dirty="0">
                <a:solidFill>
                  <a:srgbClr val="E25B00"/>
                </a:solidFill>
              </a:rPr>
              <a:t>n</a:t>
            </a:r>
            <a:r>
              <a:rPr lang="en-GB" sz="2400" dirty="0">
                <a:solidFill>
                  <a:schemeClr val="accent1">
                    <a:lumMod val="50000"/>
                  </a:schemeClr>
                </a:solidFill>
              </a:rPr>
              <a:t>uevo</a:t>
            </a:r>
          </a:p>
        </p:txBody>
      </p:sp>
      <p:sp>
        <p:nvSpPr>
          <p:cNvPr id="62" name="TextBox 44">
            <a:extLst>
              <a:ext uri="{FF2B5EF4-FFF2-40B4-BE49-F238E27FC236}">
                <a16:creationId xmlns:a16="http://schemas.microsoft.com/office/drawing/2014/main" id="{865AEB3B-6F4B-034F-A2BE-108F612C4321}"/>
              </a:ext>
            </a:extLst>
          </p:cNvPr>
          <p:cNvSpPr txBox="1"/>
          <p:nvPr/>
        </p:nvSpPr>
        <p:spPr>
          <a:xfrm>
            <a:off x="10545396" y="2658209"/>
            <a:ext cx="1450737" cy="461665"/>
          </a:xfrm>
          <a:prstGeom prst="rect">
            <a:avLst/>
          </a:prstGeom>
          <a:noFill/>
        </p:spPr>
        <p:txBody>
          <a:bodyPr wrap="square" rtlCol="0">
            <a:spAutoFit/>
          </a:bodyPr>
          <a:lstStyle/>
          <a:p>
            <a:r>
              <a:rPr lang="en-GB" sz="2400" dirty="0">
                <a:solidFill>
                  <a:schemeClr val="accent1">
                    <a:lumMod val="50000"/>
                  </a:schemeClr>
                </a:solidFill>
              </a:rPr>
              <a:t>Monday</a:t>
            </a:r>
          </a:p>
        </p:txBody>
      </p:sp>
      <p:sp>
        <p:nvSpPr>
          <p:cNvPr id="63" name="TextBox 44">
            <a:extLst>
              <a:ext uri="{FF2B5EF4-FFF2-40B4-BE49-F238E27FC236}">
                <a16:creationId xmlns:a16="http://schemas.microsoft.com/office/drawing/2014/main" id="{C288E0DD-68E4-074B-8397-6D4A669C6566}"/>
              </a:ext>
            </a:extLst>
          </p:cNvPr>
          <p:cNvSpPr txBox="1"/>
          <p:nvPr/>
        </p:nvSpPr>
        <p:spPr>
          <a:xfrm>
            <a:off x="8530434" y="3406976"/>
            <a:ext cx="1055245" cy="461665"/>
          </a:xfrm>
          <a:prstGeom prst="rect">
            <a:avLst/>
          </a:prstGeom>
          <a:noFill/>
        </p:spPr>
        <p:txBody>
          <a:bodyPr wrap="square" rtlCol="0">
            <a:spAutoFit/>
          </a:bodyPr>
          <a:lstStyle/>
          <a:p>
            <a:r>
              <a:rPr lang="en-GB" sz="2400" dirty="0">
                <a:solidFill>
                  <a:schemeClr val="accent1">
                    <a:lumMod val="50000"/>
                  </a:schemeClr>
                </a:solidFill>
              </a:rPr>
              <a:t>never</a:t>
            </a:r>
          </a:p>
        </p:txBody>
      </p:sp>
      <p:sp>
        <p:nvSpPr>
          <p:cNvPr id="64" name="TextBox 44">
            <a:extLst>
              <a:ext uri="{FF2B5EF4-FFF2-40B4-BE49-F238E27FC236}">
                <a16:creationId xmlns:a16="http://schemas.microsoft.com/office/drawing/2014/main" id="{833CCAD5-E55C-5946-9523-602DF1DE74F5}"/>
              </a:ext>
            </a:extLst>
          </p:cNvPr>
          <p:cNvSpPr txBox="1"/>
          <p:nvPr/>
        </p:nvSpPr>
        <p:spPr>
          <a:xfrm>
            <a:off x="10944828" y="3392161"/>
            <a:ext cx="1055245" cy="461665"/>
          </a:xfrm>
          <a:prstGeom prst="rect">
            <a:avLst/>
          </a:prstGeom>
          <a:noFill/>
        </p:spPr>
        <p:txBody>
          <a:bodyPr wrap="square" rtlCol="0">
            <a:spAutoFit/>
          </a:bodyPr>
          <a:lstStyle/>
          <a:p>
            <a:r>
              <a:rPr lang="en-GB" sz="2400" dirty="0">
                <a:solidFill>
                  <a:schemeClr val="accent1">
                    <a:lumMod val="50000"/>
                  </a:schemeClr>
                </a:solidFill>
              </a:rPr>
              <a:t>meat</a:t>
            </a:r>
          </a:p>
        </p:txBody>
      </p:sp>
      <p:sp>
        <p:nvSpPr>
          <p:cNvPr id="65" name="TextBox 44">
            <a:extLst>
              <a:ext uri="{FF2B5EF4-FFF2-40B4-BE49-F238E27FC236}">
                <a16:creationId xmlns:a16="http://schemas.microsoft.com/office/drawing/2014/main" id="{9629467B-234C-5748-842C-16BE87EE748E}"/>
              </a:ext>
            </a:extLst>
          </p:cNvPr>
          <p:cNvSpPr txBox="1"/>
          <p:nvPr/>
        </p:nvSpPr>
        <p:spPr>
          <a:xfrm>
            <a:off x="8536119" y="3908429"/>
            <a:ext cx="1599585" cy="461665"/>
          </a:xfrm>
          <a:prstGeom prst="rect">
            <a:avLst/>
          </a:prstGeom>
          <a:noFill/>
        </p:spPr>
        <p:txBody>
          <a:bodyPr wrap="square" rtlCol="0">
            <a:spAutoFit/>
          </a:bodyPr>
          <a:lstStyle/>
          <a:p>
            <a:r>
              <a:rPr lang="en-GB" sz="2400" dirty="0">
                <a:solidFill>
                  <a:schemeClr val="accent1">
                    <a:lumMod val="50000"/>
                  </a:schemeClr>
                </a:solidFill>
              </a:rPr>
              <a:t>man, Mr.</a:t>
            </a:r>
          </a:p>
        </p:txBody>
      </p:sp>
      <p:sp>
        <p:nvSpPr>
          <p:cNvPr id="66" name="TextBox 44">
            <a:extLst>
              <a:ext uri="{FF2B5EF4-FFF2-40B4-BE49-F238E27FC236}">
                <a16:creationId xmlns:a16="http://schemas.microsoft.com/office/drawing/2014/main" id="{989E02F0-CBBB-1F48-B251-898478DCED6D}"/>
              </a:ext>
            </a:extLst>
          </p:cNvPr>
          <p:cNvSpPr txBox="1"/>
          <p:nvPr/>
        </p:nvSpPr>
        <p:spPr>
          <a:xfrm>
            <a:off x="10598085" y="3872796"/>
            <a:ext cx="1599585" cy="461665"/>
          </a:xfrm>
          <a:prstGeom prst="rect">
            <a:avLst/>
          </a:prstGeom>
          <a:noFill/>
        </p:spPr>
        <p:txBody>
          <a:bodyPr wrap="square" rtlCol="0">
            <a:spAutoFit/>
          </a:bodyPr>
          <a:lstStyle/>
          <a:p>
            <a:r>
              <a:rPr lang="en-GB" sz="2400" dirty="0">
                <a:solidFill>
                  <a:schemeClr val="accent1">
                    <a:lumMod val="50000"/>
                  </a:schemeClr>
                </a:solidFill>
              </a:rPr>
              <a:t>normally</a:t>
            </a:r>
          </a:p>
        </p:txBody>
      </p:sp>
      <p:sp>
        <p:nvSpPr>
          <p:cNvPr id="67" name="TextBox 44">
            <a:extLst>
              <a:ext uri="{FF2B5EF4-FFF2-40B4-BE49-F238E27FC236}">
                <a16:creationId xmlns:a16="http://schemas.microsoft.com/office/drawing/2014/main" id="{7AE7D528-0738-0A49-9742-E65AE3C05C11}"/>
              </a:ext>
            </a:extLst>
          </p:cNvPr>
          <p:cNvSpPr txBox="1"/>
          <p:nvPr/>
        </p:nvSpPr>
        <p:spPr>
          <a:xfrm>
            <a:off x="8531681" y="4378147"/>
            <a:ext cx="1599585" cy="461665"/>
          </a:xfrm>
          <a:prstGeom prst="rect">
            <a:avLst/>
          </a:prstGeom>
          <a:noFill/>
        </p:spPr>
        <p:txBody>
          <a:bodyPr wrap="square" rtlCol="0">
            <a:spAutoFit/>
          </a:bodyPr>
          <a:lstStyle/>
          <a:p>
            <a:r>
              <a:rPr lang="en-GB" sz="2400" dirty="0">
                <a:solidFill>
                  <a:schemeClr val="accent1">
                    <a:lumMod val="50000"/>
                  </a:schemeClr>
                </a:solidFill>
              </a:rPr>
              <a:t>rests</a:t>
            </a:r>
          </a:p>
        </p:txBody>
      </p:sp>
      <p:sp>
        <p:nvSpPr>
          <p:cNvPr id="68" name="TextBox 44">
            <a:extLst>
              <a:ext uri="{FF2B5EF4-FFF2-40B4-BE49-F238E27FC236}">
                <a16:creationId xmlns:a16="http://schemas.microsoft.com/office/drawing/2014/main" id="{D71565FD-217E-BC43-A30D-B969DE4A1BF7}"/>
              </a:ext>
            </a:extLst>
          </p:cNvPr>
          <p:cNvSpPr txBox="1"/>
          <p:nvPr/>
        </p:nvSpPr>
        <p:spPr>
          <a:xfrm>
            <a:off x="10598084" y="4307185"/>
            <a:ext cx="1599585" cy="461665"/>
          </a:xfrm>
          <a:prstGeom prst="rect">
            <a:avLst/>
          </a:prstGeom>
          <a:noFill/>
        </p:spPr>
        <p:txBody>
          <a:bodyPr wrap="square" rtlCol="0">
            <a:spAutoFit/>
          </a:bodyPr>
          <a:lstStyle/>
          <a:p>
            <a:r>
              <a:rPr lang="en-GB" sz="2400" dirty="0">
                <a:solidFill>
                  <a:schemeClr val="accent1">
                    <a:lumMod val="50000"/>
                  </a:schemeClr>
                </a:solidFill>
              </a:rPr>
              <a:t>Sundays</a:t>
            </a:r>
          </a:p>
        </p:txBody>
      </p:sp>
      <p:sp>
        <p:nvSpPr>
          <p:cNvPr id="69" name="TextBox 44">
            <a:extLst>
              <a:ext uri="{FF2B5EF4-FFF2-40B4-BE49-F238E27FC236}">
                <a16:creationId xmlns:a16="http://schemas.microsoft.com/office/drawing/2014/main" id="{2520736A-C78B-4347-8F5E-A4306FB78BA8}"/>
              </a:ext>
            </a:extLst>
          </p:cNvPr>
          <p:cNvSpPr txBox="1"/>
          <p:nvPr/>
        </p:nvSpPr>
        <p:spPr>
          <a:xfrm>
            <a:off x="8553339" y="4691484"/>
            <a:ext cx="1917207" cy="461665"/>
          </a:xfrm>
          <a:prstGeom prst="rect">
            <a:avLst/>
          </a:prstGeom>
          <a:noFill/>
        </p:spPr>
        <p:txBody>
          <a:bodyPr wrap="square" rtlCol="0">
            <a:spAutoFit/>
          </a:bodyPr>
          <a:lstStyle/>
          <a:p>
            <a:r>
              <a:rPr lang="en-GB" sz="2400" dirty="0">
                <a:solidFill>
                  <a:schemeClr val="accent1">
                    <a:lumMod val="50000"/>
                  </a:schemeClr>
                </a:solidFill>
              </a:rPr>
              <a:t>classmate</a:t>
            </a:r>
          </a:p>
        </p:txBody>
      </p:sp>
      <p:sp>
        <p:nvSpPr>
          <p:cNvPr id="70" name="TextBox 44">
            <a:extLst>
              <a:ext uri="{FF2B5EF4-FFF2-40B4-BE49-F238E27FC236}">
                <a16:creationId xmlns:a16="http://schemas.microsoft.com/office/drawing/2014/main" id="{040401AA-FA28-3B47-A4CC-A2CCC44701BE}"/>
              </a:ext>
            </a:extLst>
          </p:cNvPr>
          <p:cNvSpPr txBox="1"/>
          <p:nvPr/>
        </p:nvSpPr>
        <p:spPr>
          <a:xfrm>
            <a:off x="10536481" y="4672416"/>
            <a:ext cx="1457448" cy="461665"/>
          </a:xfrm>
          <a:prstGeom prst="rect">
            <a:avLst/>
          </a:prstGeom>
          <a:noFill/>
        </p:spPr>
        <p:txBody>
          <a:bodyPr wrap="square" rtlCol="0">
            <a:spAutoFit/>
          </a:bodyPr>
          <a:lstStyle/>
          <a:p>
            <a:r>
              <a:rPr lang="en-GB" sz="2400" dirty="0">
                <a:solidFill>
                  <a:schemeClr val="accent1">
                    <a:lumMod val="50000"/>
                  </a:schemeClr>
                </a:solidFill>
              </a:rPr>
              <a:t>they are</a:t>
            </a:r>
          </a:p>
        </p:txBody>
      </p:sp>
      <p:sp>
        <p:nvSpPr>
          <p:cNvPr id="71" name="TextBox 44">
            <a:extLst>
              <a:ext uri="{FF2B5EF4-FFF2-40B4-BE49-F238E27FC236}">
                <a16:creationId xmlns:a16="http://schemas.microsoft.com/office/drawing/2014/main" id="{DC4F62E2-7B71-044F-84B3-57404D39E6A5}"/>
              </a:ext>
            </a:extLst>
          </p:cNvPr>
          <p:cNvSpPr txBox="1"/>
          <p:nvPr/>
        </p:nvSpPr>
        <p:spPr>
          <a:xfrm>
            <a:off x="8569291" y="5082443"/>
            <a:ext cx="549769" cy="461665"/>
          </a:xfrm>
          <a:prstGeom prst="rect">
            <a:avLst/>
          </a:prstGeom>
          <a:noFill/>
        </p:spPr>
        <p:txBody>
          <a:bodyPr wrap="square" rtlCol="0">
            <a:spAutoFit/>
          </a:bodyPr>
          <a:lstStyle/>
          <a:p>
            <a:r>
              <a:rPr lang="en-GB" sz="2400" dirty="0">
                <a:solidFill>
                  <a:schemeClr val="accent1">
                    <a:lumMod val="50000"/>
                  </a:schemeClr>
                </a:solidFill>
              </a:rPr>
              <a:t>in</a:t>
            </a:r>
          </a:p>
        </p:txBody>
      </p:sp>
      <p:sp>
        <p:nvSpPr>
          <p:cNvPr id="72" name="TextBox 44">
            <a:extLst>
              <a:ext uri="{FF2B5EF4-FFF2-40B4-BE49-F238E27FC236}">
                <a16:creationId xmlns:a16="http://schemas.microsoft.com/office/drawing/2014/main" id="{B7A4602C-4D06-634E-99DD-BB2587F7405D}"/>
              </a:ext>
            </a:extLst>
          </p:cNvPr>
          <p:cNvSpPr txBox="1"/>
          <p:nvPr/>
        </p:nvSpPr>
        <p:spPr>
          <a:xfrm>
            <a:off x="10767432" y="5073337"/>
            <a:ext cx="1172357" cy="461665"/>
          </a:xfrm>
          <a:prstGeom prst="rect">
            <a:avLst/>
          </a:prstGeom>
          <a:noFill/>
        </p:spPr>
        <p:txBody>
          <a:bodyPr wrap="square" rtlCol="0">
            <a:spAutoFit/>
          </a:bodyPr>
          <a:lstStyle/>
          <a:p>
            <a:r>
              <a:rPr lang="en-GB" sz="2400" dirty="0">
                <a:solidFill>
                  <a:schemeClr val="accent1">
                    <a:lumMod val="50000"/>
                  </a:schemeClr>
                </a:solidFill>
              </a:rPr>
              <a:t>Spain</a:t>
            </a:r>
          </a:p>
        </p:txBody>
      </p:sp>
      <p:sp>
        <p:nvSpPr>
          <p:cNvPr id="73" name="TextBox 44">
            <a:extLst>
              <a:ext uri="{FF2B5EF4-FFF2-40B4-BE49-F238E27FC236}">
                <a16:creationId xmlns:a16="http://schemas.microsoft.com/office/drawing/2014/main" id="{1FE40278-9524-D043-9272-AB6FE96E171B}"/>
              </a:ext>
            </a:extLst>
          </p:cNvPr>
          <p:cNvSpPr txBox="1"/>
          <p:nvPr/>
        </p:nvSpPr>
        <p:spPr>
          <a:xfrm>
            <a:off x="8524594" y="5608109"/>
            <a:ext cx="1628750" cy="461665"/>
          </a:xfrm>
          <a:prstGeom prst="rect">
            <a:avLst/>
          </a:prstGeom>
          <a:noFill/>
        </p:spPr>
        <p:txBody>
          <a:bodyPr wrap="square" rtlCol="0">
            <a:spAutoFit/>
          </a:bodyPr>
          <a:lstStyle/>
          <a:p>
            <a:r>
              <a:rPr lang="en-GB" sz="2400" dirty="0">
                <a:solidFill>
                  <a:schemeClr val="accent1">
                    <a:lumMod val="50000"/>
                  </a:schemeClr>
                </a:solidFill>
              </a:rPr>
              <a:t>message</a:t>
            </a:r>
          </a:p>
        </p:txBody>
      </p:sp>
      <p:sp>
        <p:nvSpPr>
          <p:cNvPr id="74" name="TextBox 44">
            <a:extLst>
              <a:ext uri="{FF2B5EF4-FFF2-40B4-BE49-F238E27FC236}">
                <a16:creationId xmlns:a16="http://schemas.microsoft.com/office/drawing/2014/main" id="{C1F0F5B6-DCE7-A24E-B8F5-843BED792EAF}"/>
              </a:ext>
            </a:extLst>
          </p:cNvPr>
          <p:cNvSpPr txBox="1"/>
          <p:nvPr/>
        </p:nvSpPr>
        <p:spPr>
          <a:xfrm>
            <a:off x="11202632" y="5595832"/>
            <a:ext cx="932419" cy="461665"/>
          </a:xfrm>
          <a:prstGeom prst="rect">
            <a:avLst/>
          </a:prstGeom>
          <a:noFill/>
        </p:spPr>
        <p:txBody>
          <a:bodyPr wrap="square" rtlCol="0">
            <a:spAutoFit/>
          </a:bodyPr>
          <a:lstStyle/>
          <a:p>
            <a:r>
              <a:rPr lang="en-GB" sz="2400" dirty="0">
                <a:solidFill>
                  <a:schemeClr val="accent1">
                    <a:lumMod val="50000"/>
                  </a:schemeClr>
                </a:solidFill>
              </a:rPr>
              <a:t>new</a:t>
            </a:r>
          </a:p>
        </p:txBody>
      </p:sp>
      <p:sp>
        <p:nvSpPr>
          <p:cNvPr id="52" name="TextBox 36">
            <a:extLst>
              <a:ext uri="{FF2B5EF4-FFF2-40B4-BE49-F238E27FC236}">
                <a16:creationId xmlns:a16="http://schemas.microsoft.com/office/drawing/2014/main" id="{863529F9-BF44-6048-92E3-5FA678D94DD3}"/>
              </a:ext>
            </a:extLst>
          </p:cNvPr>
          <p:cNvSpPr txBox="1"/>
          <p:nvPr/>
        </p:nvSpPr>
        <p:spPr>
          <a:xfrm>
            <a:off x="7249893" y="4720869"/>
            <a:ext cx="1336039" cy="461665"/>
          </a:xfrm>
          <a:prstGeom prst="rect">
            <a:avLst/>
          </a:prstGeom>
          <a:noFill/>
        </p:spPr>
        <p:txBody>
          <a:bodyPr wrap="square" rtlCol="0">
            <a:spAutoFit/>
          </a:bodyPr>
          <a:lstStyle/>
          <a:p>
            <a:pPr algn="ctr"/>
            <a:r>
              <a:rPr lang="en-GB" sz="2400" dirty="0">
                <a:solidFill>
                  <a:schemeClr val="accent1">
                    <a:lumMod val="50000"/>
                  </a:schemeClr>
                </a:solidFill>
              </a:rPr>
              <a:t>está</a:t>
            </a:r>
            <a:r>
              <a:rPr lang="en-GB" sz="2400" dirty="0">
                <a:solidFill>
                  <a:srgbClr val="E25B00"/>
                </a:solidFill>
              </a:rPr>
              <a:t>n</a:t>
            </a:r>
          </a:p>
        </p:txBody>
      </p:sp>
      <p:sp>
        <p:nvSpPr>
          <p:cNvPr id="13" name="Rounded Rectangular Callout 12"/>
          <p:cNvSpPr/>
          <p:nvPr/>
        </p:nvSpPr>
        <p:spPr>
          <a:xfrm>
            <a:off x="5201019" y="3162387"/>
            <a:ext cx="6942593" cy="3182473"/>
          </a:xfrm>
          <a:prstGeom prst="wedgeRoundRectCallout">
            <a:avLst>
              <a:gd name="adj1" fmla="val -45341"/>
              <a:gd name="adj2" fmla="val -53129"/>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In Spanish, the words for ‘</a:t>
            </a:r>
            <a:r>
              <a:rPr lang="en-GB" sz="2000" i="1" dirty="0">
                <a:solidFill>
                  <a:schemeClr val="bg1"/>
                </a:solidFill>
              </a:rPr>
              <a:t>boy</a:t>
            </a:r>
            <a:r>
              <a:rPr lang="en-GB" sz="2000" dirty="0">
                <a:solidFill>
                  <a:schemeClr val="bg1"/>
                </a:solidFill>
              </a:rPr>
              <a:t>’ and ‘</a:t>
            </a:r>
            <a:r>
              <a:rPr lang="en-GB" sz="2000" i="1" dirty="0">
                <a:solidFill>
                  <a:schemeClr val="bg1"/>
                </a:solidFill>
              </a:rPr>
              <a:t>child</a:t>
            </a:r>
            <a:r>
              <a:rPr lang="en-GB" sz="2000" dirty="0">
                <a:solidFill>
                  <a:schemeClr val="bg1"/>
                </a:solidFill>
              </a:rPr>
              <a:t>’ can vary, depending on the country and age of the speaker. </a:t>
            </a:r>
          </a:p>
          <a:p>
            <a:pPr algn="ctr"/>
            <a:endParaRPr lang="en-GB" sz="2000" dirty="0">
              <a:solidFill>
                <a:schemeClr val="bg1"/>
              </a:solidFill>
            </a:endParaRPr>
          </a:p>
          <a:p>
            <a:pPr algn="ctr"/>
            <a:r>
              <a:rPr lang="en-GB" sz="2000" dirty="0">
                <a:solidFill>
                  <a:schemeClr val="bg1"/>
                </a:solidFill>
              </a:rPr>
              <a:t>Generally, ‘</a:t>
            </a:r>
            <a:r>
              <a:rPr lang="en-GB" sz="2000" b="1" dirty="0">
                <a:solidFill>
                  <a:schemeClr val="bg1"/>
                </a:solidFill>
              </a:rPr>
              <a:t>niño</a:t>
            </a:r>
            <a:r>
              <a:rPr lang="en-GB" sz="2000" dirty="0">
                <a:solidFill>
                  <a:schemeClr val="bg1"/>
                </a:solidFill>
              </a:rPr>
              <a:t>’ is a young boy or child, while ‘</a:t>
            </a:r>
            <a:r>
              <a:rPr lang="en-GB" sz="2000" b="1" dirty="0">
                <a:solidFill>
                  <a:schemeClr val="bg1"/>
                </a:solidFill>
              </a:rPr>
              <a:t>chico</a:t>
            </a:r>
            <a:r>
              <a:rPr lang="en-GB" sz="2000" dirty="0">
                <a:solidFill>
                  <a:schemeClr val="bg1"/>
                </a:solidFill>
              </a:rPr>
              <a:t>’ can be a boy of any age. A teenager is more likely to be a ‘</a:t>
            </a:r>
            <a:r>
              <a:rPr lang="en-GB" sz="2000" b="1" dirty="0">
                <a:solidFill>
                  <a:schemeClr val="bg1"/>
                </a:solidFill>
              </a:rPr>
              <a:t>chico</a:t>
            </a:r>
            <a:r>
              <a:rPr lang="en-GB" sz="2000" dirty="0">
                <a:solidFill>
                  <a:schemeClr val="bg1"/>
                </a:solidFill>
              </a:rPr>
              <a:t>’.</a:t>
            </a:r>
          </a:p>
          <a:p>
            <a:pPr algn="ctr"/>
            <a:endParaRPr lang="en-GB" sz="2000" dirty="0">
              <a:solidFill>
                <a:schemeClr val="bg1"/>
              </a:solidFill>
            </a:endParaRPr>
          </a:p>
          <a:p>
            <a:pPr algn="ctr"/>
            <a:r>
              <a:rPr lang="en-GB" sz="2000" dirty="0">
                <a:solidFill>
                  <a:schemeClr val="bg1"/>
                </a:solidFill>
              </a:rPr>
              <a:t>The same applies to ‘</a:t>
            </a:r>
            <a:r>
              <a:rPr lang="en-GB" sz="2000" b="1" dirty="0">
                <a:solidFill>
                  <a:schemeClr val="bg1"/>
                </a:solidFill>
              </a:rPr>
              <a:t>niña</a:t>
            </a:r>
            <a:r>
              <a:rPr lang="en-GB" sz="2000" dirty="0">
                <a:solidFill>
                  <a:schemeClr val="bg1"/>
                </a:solidFill>
              </a:rPr>
              <a:t>’ (</a:t>
            </a:r>
            <a:r>
              <a:rPr lang="en-GB" sz="2000" i="1" dirty="0">
                <a:solidFill>
                  <a:schemeClr val="bg1"/>
                </a:solidFill>
              </a:rPr>
              <a:t>young girl</a:t>
            </a:r>
            <a:r>
              <a:rPr lang="en-GB" sz="2000" dirty="0">
                <a:solidFill>
                  <a:schemeClr val="bg1"/>
                </a:solidFill>
              </a:rPr>
              <a:t>) and ‘</a:t>
            </a:r>
            <a:r>
              <a:rPr lang="en-GB" sz="2000" b="1" dirty="0">
                <a:solidFill>
                  <a:schemeClr val="bg1"/>
                </a:solidFill>
              </a:rPr>
              <a:t>chica</a:t>
            </a:r>
            <a:r>
              <a:rPr lang="en-GB" sz="2000" dirty="0">
                <a:solidFill>
                  <a:schemeClr val="bg1"/>
                </a:solidFill>
              </a:rPr>
              <a:t>’ (</a:t>
            </a:r>
            <a:r>
              <a:rPr lang="en-GB" sz="2000" i="1" dirty="0">
                <a:solidFill>
                  <a:schemeClr val="bg1"/>
                </a:solidFill>
              </a:rPr>
              <a:t>girl</a:t>
            </a:r>
            <a:r>
              <a:rPr lang="en-GB" sz="2000" dirty="0">
                <a:solidFill>
                  <a:schemeClr val="bg1"/>
                </a:solidFill>
              </a:rPr>
              <a:t>).</a:t>
            </a:r>
          </a:p>
        </p:txBody>
      </p:sp>
      <p:sp>
        <p:nvSpPr>
          <p:cNvPr id="75"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15377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2"/>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1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7"/>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6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70"/>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71"/>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7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73"/>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74"/>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1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13"/>
                                        </p:tgtEl>
                                      </p:cBhvr>
                                    </p:animEffect>
                                    <p:set>
                                      <p:cBhvr>
                                        <p:cTn id="17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 grpId="0"/>
      <p:bldP spid="24" grpId="0"/>
      <p:bldP spid="27" grpId="0"/>
      <p:bldP spid="28" grpId="0"/>
      <p:bldP spid="35" grpId="0"/>
      <p:bldP spid="36" grpId="0"/>
      <p:bldP spid="42" grpId="0"/>
      <p:bldP spid="45" grpId="0"/>
      <p:bldP spid="55" grpId="0"/>
      <p:bldP spid="56" grpId="0"/>
      <p:bldP spid="57"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52" grpId="0"/>
      <p:bldP spid="13" grpId="0" animBg="1"/>
      <p:bldP spid="1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¿Es N o Ñ? </a:t>
            </a:r>
          </a:p>
        </p:txBody>
      </p:sp>
      <p:sp>
        <p:nvSpPr>
          <p:cNvPr id="6" name="TextBox 5"/>
          <p:cNvSpPr txBox="1"/>
          <p:nvPr/>
        </p:nvSpPr>
        <p:spPr>
          <a:xfrm>
            <a:off x="1259820" y="2201533"/>
            <a:ext cx="9586371" cy="1938992"/>
          </a:xfrm>
          <a:prstGeom prst="rect">
            <a:avLst/>
          </a:prstGeom>
          <a:noFill/>
        </p:spPr>
        <p:txBody>
          <a:bodyPr wrap="square" rtlCol="0">
            <a:spAutoFit/>
          </a:bodyPr>
          <a:lstStyle/>
          <a:p>
            <a:r>
              <a:rPr lang="es-CO" sz="6000" dirty="0">
                <a:solidFill>
                  <a:schemeClr val="accent1">
                    <a:lumMod val="50000"/>
                  </a:schemeClr>
                </a:solidFill>
                <a:latin typeface="Century Gothic" panose="020B0502020202020204" pitchFamily="34" charset="0"/>
                <a:cs typeface="Calibri" panose="020F0502020204030204" pitchFamily="34" charset="0"/>
              </a:rPr>
              <a:t>Los </a:t>
            </a:r>
            <a:r>
              <a:rPr lang="es-CO" sz="6000" b="1" dirty="0">
                <a:solidFill>
                  <a:srgbClr val="E25B00"/>
                </a:solidFill>
                <a:latin typeface="Century Gothic" panose="020B0502020202020204" pitchFamily="34" charset="0"/>
                <a:cs typeface="Calibri" panose="020F0502020204030204" pitchFamily="34" charset="0"/>
              </a:rPr>
              <a:t>n</a:t>
            </a:r>
            <a:r>
              <a:rPr lang="es-CO" sz="6000" dirty="0">
                <a:solidFill>
                  <a:schemeClr val="accent1">
                    <a:lumMod val="50000"/>
                  </a:schemeClr>
                </a:solidFill>
                <a:latin typeface="Century Gothic" panose="020B0502020202020204" pitchFamily="34" charset="0"/>
                <a:cs typeface="Calibri" panose="020F0502020204030204" pitchFamily="34" charset="0"/>
              </a:rPr>
              <a:t>i</a:t>
            </a:r>
            <a:r>
              <a:rPr lang="es-CO" sz="6000" b="1" dirty="0">
                <a:solidFill>
                  <a:srgbClr val="E25B00"/>
                </a:solidFill>
                <a:latin typeface="Century Gothic" panose="020B0502020202020204" pitchFamily="34" charset="0"/>
                <a:cs typeface="Calibri" panose="020F0502020204030204" pitchFamily="34" charset="0"/>
              </a:rPr>
              <a:t>ñ</a:t>
            </a:r>
            <a:r>
              <a:rPr lang="es-CO" sz="6000" dirty="0">
                <a:solidFill>
                  <a:schemeClr val="accent1">
                    <a:lumMod val="50000"/>
                  </a:schemeClr>
                </a:solidFill>
                <a:latin typeface="Century Gothic" panose="020B0502020202020204" pitchFamily="34" charset="0"/>
                <a:cs typeface="Calibri" panose="020F0502020204030204" pitchFamily="34" charset="0"/>
              </a:rPr>
              <a:t>os sacan la basura el lu</a:t>
            </a:r>
            <a:r>
              <a:rPr lang="es-CO" sz="6000" b="1" dirty="0">
                <a:solidFill>
                  <a:srgbClr val="E25B00"/>
                </a:solidFill>
                <a:latin typeface="Century Gothic" panose="020B0502020202020204" pitchFamily="34" charset="0"/>
                <a:cs typeface="Calibri" panose="020F0502020204030204" pitchFamily="34" charset="0"/>
              </a:rPr>
              <a:t>n</a:t>
            </a:r>
            <a:r>
              <a:rPr lang="es-CO" sz="6000" dirty="0">
                <a:solidFill>
                  <a:schemeClr val="accent1">
                    <a:lumMod val="50000"/>
                  </a:schemeClr>
                </a:solidFill>
                <a:latin typeface="Century Gothic" panose="020B0502020202020204" pitchFamily="34" charset="0"/>
                <a:cs typeface="Calibri" panose="020F0502020204030204" pitchFamily="34" charset="0"/>
              </a:rPr>
              <a:t>es.</a:t>
            </a:r>
          </a:p>
        </p:txBody>
      </p:sp>
      <p:sp>
        <p:nvSpPr>
          <p:cNvPr id="10" name="TextBox 9"/>
          <p:cNvSpPr txBox="1"/>
          <p:nvPr/>
        </p:nvSpPr>
        <p:spPr>
          <a:xfrm>
            <a:off x="1259819" y="4383768"/>
            <a:ext cx="10668323"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4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The children/young boys take the rubbish out on Monday.</a:t>
            </a:r>
          </a:p>
        </p:txBody>
      </p:sp>
      <p:sp>
        <p:nvSpPr>
          <p:cNvPr id="12" name="Action Button: Custom 6">
            <a:hlinkClick r:id="" action="ppaction://noaction" highlightClick="1">
              <a:snd r:embed="rId4" name="los nin%CC%83os sacan la basura el lunes.wav"/>
            </a:hlinkClick>
            <a:extLst>
              <a:ext uri="{FF2B5EF4-FFF2-40B4-BE49-F238E27FC236}">
                <a16:creationId xmlns:a16="http://schemas.microsoft.com/office/drawing/2014/main" id="{F63C1044-0F58-764B-B123-03CCDAB39540}"/>
              </a:ext>
            </a:extLst>
          </p:cNvPr>
          <p:cNvSpPr/>
          <p:nvPr/>
        </p:nvSpPr>
        <p:spPr>
          <a:xfrm>
            <a:off x="397499" y="2543139"/>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4" name="Rounded Rectangular Callout 13"/>
          <p:cNvSpPr/>
          <p:nvPr/>
        </p:nvSpPr>
        <p:spPr>
          <a:xfrm>
            <a:off x="4258925" y="1386095"/>
            <a:ext cx="7621328" cy="3182473"/>
          </a:xfrm>
          <a:prstGeom prst="wedgeRoundRectCallout">
            <a:avLst>
              <a:gd name="adj1" fmla="val -56755"/>
              <a:gd name="adj2" fmla="val 6150"/>
              <a:gd name="adj3" fmla="val 16667"/>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In Spanish, the words for ‘</a:t>
            </a:r>
            <a:r>
              <a:rPr lang="en-GB" sz="2000" i="1" dirty="0">
                <a:solidFill>
                  <a:schemeClr val="bg1"/>
                </a:solidFill>
              </a:rPr>
              <a:t>boy</a:t>
            </a:r>
            <a:r>
              <a:rPr lang="en-GB" sz="2000" dirty="0">
                <a:solidFill>
                  <a:schemeClr val="bg1"/>
                </a:solidFill>
              </a:rPr>
              <a:t>’ and ‘</a:t>
            </a:r>
            <a:r>
              <a:rPr lang="en-GB" sz="2000" i="1" dirty="0">
                <a:solidFill>
                  <a:schemeClr val="bg1"/>
                </a:solidFill>
              </a:rPr>
              <a:t>child</a:t>
            </a:r>
            <a:r>
              <a:rPr lang="en-GB" sz="2000" dirty="0">
                <a:solidFill>
                  <a:schemeClr val="bg1"/>
                </a:solidFill>
              </a:rPr>
              <a:t>’ can vary, depending on the country and age of the speaker. </a:t>
            </a:r>
          </a:p>
          <a:p>
            <a:pPr algn="ctr"/>
            <a:endParaRPr lang="en-GB" sz="2000" dirty="0">
              <a:solidFill>
                <a:schemeClr val="bg1"/>
              </a:solidFill>
            </a:endParaRPr>
          </a:p>
          <a:p>
            <a:pPr algn="ctr"/>
            <a:r>
              <a:rPr lang="en-GB" sz="2000" dirty="0">
                <a:solidFill>
                  <a:schemeClr val="bg1"/>
                </a:solidFill>
              </a:rPr>
              <a:t>Generally, ‘</a:t>
            </a:r>
            <a:r>
              <a:rPr lang="en-GB" sz="2000" b="1" dirty="0">
                <a:solidFill>
                  <a:schemeClr val="bg1"/>
                </a:solidFill>
              </a:rPr>
              <a:t>niño</a:t>
            </a:r>
            <a:r>
              <a:rPr lang="en-GB" sz="2000" dirty="0">
                <a:solidFill>
                  <a:schemeClr val="bg1"/>
                </a:solidFill>
              </a:rPr>
              <a:t>’ is a young boy or child, while ‘</a:t>
            </a:r>
            <a:r>
              <a:rPr lang="en-GB" sz="2000" b="1" dirty="0">
                <a:solidFill>
                  <a:schemeClr val="bg1"/>
                </a:solidFill>
              </a:rPr>
              <a:t>chico</a:t>
            </a:r>
            <a:r>
              <a:rPr lang="en-GB" sz="2000" dirty="0">
                <a:solidFill>
                  <a:schemeClr val="bg1"/>
                </a:solidFill>
              </a:rPr>
              <a:t>’ can be a boy of any age. A teenager is more likely to be a ‘</a:t>
            </a:r>
            <a:r>
              <a:rPr lang="en-GB" sz="2000" b="1" dirty="0">
                <a:solidFill>
                  <a:schemeClr val="bg1"/>
                </a:solidFill>
              </a:rPr>
              <a:t>chico</a:t>
            </a:r>
            <a:r>
              <a:rPr lang="en-GB" sz="2000" dirty="0">
                <a:solidFill>
                  <a:schemeClr val="bg1"/>
                </a:solidFill>
              </a:rPr>
              <a:t>’.</a:t>
            </a:r>
          </a:p>
          <a:p>
            <a:pPr algn="ctr"/>
            <a:endParaRPr lang="en-GB" sz="2000" dirty="0">
              <a:solidFill>
                <a:schemeClr val="bg1"/>
              </a:solidFill>
            </a:endParaRPr>
          </a:p>
          <a:p>
            <a:pPr algn="ctr"/>
            <a:r>
              <a:rPr lang="en-GB" sz="2000" dirty="0">
                <a:solidFill>
                  <a:schemeClr val="bg1"/>
                </a:solidFill>
              </a:rPr>
              <a:t>The same applies to ‘</a:t>
            </a:r>
            <a:r>
              <a:rPr lang="en-GB" sz="2000" b="1" dirty="0">
                <a:solidFill>
                  <a:schemeClr val="bg1"/>
                </a:solidFill>
              </a:rPr>
              <a:t>niña</a:t>
            </a:r>
            <a:r>
              <a:rPr lang="en-GB" sz="2000" dirty="0">
                <a:solidFill>
                  <a:schemeClr val="bg1"/>
                </a:solidFill>
              </a:rPr>
              <a:t>’ (</a:t>
            </a:r>
            <a:r>
              <a:rPr lang="en-GB" sz="2000" i="1" dirty="0">
                <a:solidFill>
                  <a:schemeClr val="bg1"/>
                </a:solidFill>
              </a:rPr>
              <a:t>young girl</a:t>
            </a:r>
            <a:r>
              <a:rPr lang="en-GB" sz="2000" dirty="0">
                <a:solidFill>
                  <a:schemeClr val="bg1"/>
                </a:solidFill>
              </a:rPr>
              <a:t>) and ‘</a:t>
            </a:r>
            <a:r>
              <a:rPr lang="en-GB" sz="2000" b="1" dirty="0">
                <a:solidFill>
                  <a:schemeClr val="bg1"/>
                </a:solidFill>
              </a:rPr>
              <a:t>chica</a:t>
            </a:r>
            <a:r>
              <a:rPr lang="en-GB" sz="2000" dirty="0">
                <a:solidFill>
                  <a:schemeClr val="bg1"/>
                </a:solidFill>
              </a:rPr>
              <a:t>’ (</a:t>
            </a:r>
            <a:r>
              <a:rPr lang="en-GB" sz="2000" i="1" dirty="0">
                <a:solidFill>
                  <a:schemeClr val="bg1"/>
                </a:solidFill>
              </a:rPr>
              <a:t>girl</a:t>
            </a:r>
            <a:r>
              <a:rPr lang="en-GB" sz="2000" dirty="0">
                <a:solidFill>
                  <a:schemeClr val="bg1"/>
                </a:solidFill>
              </a:rPr>
              <a:t>).</a:t>
            </a:r>
          </a:p>
        </p:txBody>
      </p:sp>
      <p:grpSp>
        <p:nvGrpSpPr>
          <p:cNvPr id="15" name="Group 14"/>
          <p:cNvGrpSpPr/>
          <p:nvPr/>
        </p:nvGrpSpPr>
        <p:grpSpPr>
          <a:xfrm>
            <a:off x="2686500" y="2315867"/>
            <a:ext cx="493223" cy="822571"/>
            <a:chOff x="7100390" y="812642"/>
            <a:chExt cx="324000" cy="822571"/>
          </a:xfrm>
        </p:grpSpPr>
        <p:sp>
          <p:nvSpPr>
            <p:cNvPr id="16" name="Rectangle 15"/>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7" name="Rectangle 16"/>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18" name="Group 17"/>
          <p:cNvGrpSpPr/>
          <p:nvPr/>
        </p:nvGrpSpPr>
        <p:grpSpPr>
          <a:xfrm>
            <a:off x="3305180" y="2315867"/>
            <a:ext cx="493223" cy="822571"/>
            <a:chOff x="7100390" y="812642"/>
            <a:chExt cx="324000" cy="822571"/>
          </a:xfrm>
        </p:grpSpPr>
        <p:sp>
          <p:nvSpPr>
            <p:cNvPr id="19" name="Rectangle 18"/>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0" name="Rectangle 19"/>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21" name="Group 20"/>
          <p:cNvGrpSpPr/>
          <p:nvPr/>
        </p:nvGrpSpPr>
        <p:grpSpPr>
          <a:xfrm>
            <a:off x="2816552" y="3231244"/>
            <a:ext cx="493223" cy="822571"/>
            <a:chOff x="7100390" y="812642"/>
            <a:chExt cx="324000" cy="822571"/>
          </a:xfrm>
        </p:grpSpPr>
        <p:sp>
          <p:nvSpPr>
            <p:cNvPr id="22" name="Rectangle 21"/>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3" name="Rectangle 22"/>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25" name="Rounded Rectangle 11">
            <a:extLst>
              <a:ext uri="{FF2B5EF4-FFF2-40B4-BE49-F238E27FC236}">
                <a16:creationId xmlns:a16="http://schemas.microsoft.com/office/drawing/2014/main" id="{A316DD52-7894-4A75-969C-CA0645DA2978}"/>
              </a:ext>
            </a:extLst>
          </p:cNvPr>
          <p:cNvSpPr/>
          <p:nvPr/>
        </p:nvSpPr>
        <p:spPr>
          <a:xfrm>
            <a:off x="9376012" y="258166"/>
            <a:ext cx="2552131"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escuchar / 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250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¿Es N o Ñ? </a:t>
            </a:r>
          </a:p>
        </p:txBody>
      </p:sp>
      <p:sp>
        <p:nvSpPr>
          <p:cNvPr id="6" name="TextBox 5"/>
          <p:cNvSpPr txBox="1"/>
          <p:nvPr/>
        </p:nvSpPr>
        <p:spPr>
          <a:xfrm>
            <a:off x="1259820" y="2201533"/>
            <a:ext cx="9586371" cy="1015663"/>
          </a:xfrm>
          <a:prstGeom prst="rect">
            <a:avLst/>
          </a:prstGeom>
          <a:noFill/>
        </p:spPr>
        <p:txBody>
          <a:bodyPr wrap="square" rtlCol="0">
            <a:spAutoFit/>
          </a:bodyPr>
          <a:lstStyle/>
          <a:p>
            <a:r>
              <a:rPr lang="es-CO" sz="6000" b="1" dirty="0">
                <a:solidFill>
                  <a:srgbClr val="E25B00"/>
                </a:solidFill>
                <a:latin typeface="Century Gothic" panose="020B0502020202020204" pitchFamily="34" charset="0"/>
                <a:cs typeface="Calibri" panose="020F0502020204030204" pitchFamily="34" charset="0"/>
              </a:rPr>
              <a:t>N</a:t>
            </a:r>
            <a:r>
              <a:rPr lang="es-CO" sz="6000" dirty="0">
                <a:solidFill>
                  <a:schemeClr val="accent1">
                    <a:lumMod val="50000"/>
                  </a:schemeClr>
                </a:solidFill>
                <a:latin typeface="Century Gothic" panose="020B0502020202020204" pitchFamily="34" charset="0"/>
                <a:cs typeface="Calibri" panose="020F0502020204030204" pitchFamily="34" charset="0"/>
              </a:rPr>
              <a:t>u</a:t>
            </a:r>
            <a:r>
              <a:rPr lang="es-CO" sz="6000" b="1" dirty="0">
                <a:solidFill>
                  <a:srgbClr val="E25B00"/>
                </a:solidFill>
                <a:latin typeface="Century Gothic" panose="020B0502020202020204" pitchFamily="34" charset="0"/>
                <a:cs typeface="Calibri" panose="020F0502020204030204" pitchFamily="34" charset="0"/>
              </a:rPr>
              <a:t>n</a:t>
            </a:r>
            <a:r>
              <a:rPr lang="es-CO" sz="6000" dirty="0">
                <a:solidFill>
                  <a:schemeClr val="accent1">
                    <a:lumMod val="50000"/>
                  </a:schemeClr>
                </a:solidFill>
                <a:latin typeface="Century Gothic" panose="020B0502020202020204" pitchFamily="34" charset="0"/>
                <a:cs typeface="Calibri" panose="020F0502020204030204" pitchFamily="34" charset="0"/>
              </a:rPr>
              <a:t>ca come car</a:t>
            </a:r>
            <a:r>
              <a:rPr lang="es-CO" sz="6000" b="1" dirty="0">
                <a:solidFill>
                  <a:srgbClr val="E25B00"/>
                </a:solidFill>
                <a:latin typeface="Century Gothic" panose="020B0502020202020204" pitchFamily="34" charset="0"/>
                <a:cs typeface="Calibri" panose="020F0502020204030204" pitchFamily="34" charset="0"/>
              </a:rPr>
              <a:t>n</a:t>
            </a:r>
            <a:r>
              <a:rPr lang="es-CO" sz="6000" dirty="0">
                <a:solidFill>
                  <a:schemeClr val="accent1">
                    <a:lumMod val="50000"/>
                  </a:schemeClr>
                </a:solidFill>
                <a:latin typeface="Century Gothic" panose="020B0502020202020204" pitchFamily="34" charset="0"/>
                <a:cs typeface="Calibri" panose="020F0502020204030204" pitchFamily="34" charset="0"/>
              </a:rPr>
              <a:t>e.</a:t>
            </a:r>
          </a:p>
        </p:txBody>
      </p:sp>
      <p:sp>
        <p:nvSpPr>
          <p:cNvPr id="10" name="TextBox 9"/>
          <p:cNvSpPr txBox="1"/>
          <p:nvPr/>
        </p:nvSpPr>
        <p:spPr>
          <a:xfrm>
            <a:off x="1232708" y="3640805"/>
            <a:ext cx="1066832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4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S/he never eats meat.</a:t>
            </a:r>
          </a:p>
        </p:txBody>
      </p:sp>
      <p:sp>
        <p:nvSpPr>
          <p:cNvPr id="16" name="Action Button: Custom 7">
            <a:hlinkClick r:id="" action="ppaction://noaction" highlightClick="1">
              <a:snd r:embed="rId4" name="nunca come carne.wav"/>
            </a:hlinkClick>
            <a:extLst>
              <a:ext uri="{FF2B5EF4-FFF2-40B4-BE49-F238E27FC236}">
                <a16:creationId xmlns:a16="http://schemas.microsoft.com/office/drawing/2014/main" id="{AE718F21-5BBB-8646-8D13-5F0D1C6BEE10}"/>
              </a:ext>
            </a:extLst>
          </p:cNvPr>
          <p:cNvSpPr/>
          <p:nvPr/>
        </p:nvSpPr>
        <p:spPr>
          <a:xfrm>
            <a:off x="401115" y="2543139"/>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pSp>
        <p:nvGrpSpPr>
          <p:cNvPr id="11" name="Group 10"/>
          <p:cNvGrpSpPr/>
          <p:nvPr/>
        </p:nvGrpSpPr>
        <p:grpSpPr>
          <a:xfrm>
            <a:off x="1345915" y="2333722"/>
            <a:ext cx="575649" cy="822571"/>
            <a:chOff x="7100390" y="812642"/>
            <a:chExt cx="324000" cy="822571"/>
          </a:xfrm>
        </p:grpSpPr>
        <p:sp>
          <p:nvSpPr>
            <p:cNvPr id="12" name="Rectangle 11"/>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7" name="Rectangle 16"/>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18" name="Group 17"/>
          <p:cNvGrpSpPr/>
          <p:nvPr/>
        </p:nvGrpSpPr>
        <p:grpSpPr>
          <a:xfrm>
            <a:off x="2339074" y="2328282"/>
            <a:ext cx="493223" cy="822571"/>
            <a:chOff x="7100390" y="812642"/>
            <a:chExt cx="324000" cy="822571"/>
          </a:xfrm>
        </p:grpSpPr>
        <p:sp>
          <p:nvSpPr>
            <p:cNvPr id="19" name="Rectangle 18"/>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0" name="Rectangle 19"/>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21" name="Group 20"/>
          <p:cNvGrpSpPr/>
          <p:nvPr/>
        </p:nvGrpSpPr>
        <p:grpSpPr>
          <a:xfrm>
            <a:off x="7686493" y="2323414"/>
            <a:ext cx="493223" cy="822571"/>
            <a:chOff x="7100390" y="812642"/>
            <a:chExt cx="324000" cy="822571"/>
          </a:xfrm>
        </p:grpSpPr>
        <p:sp>
          <p:nvSpPr>
            <p:cNvPr id="22" name="Rectangle 21"/>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3" name="Rectangle 22"/>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26" name="Rounded Rectangle 11">
            <a:extLst>
              <a:ext uri="{FF2B5EF4-FFF2-40B4-BE49-F238E27FC236}">
                <a16:creationId xmlns:a16="http://schemas.microsoft.com/office/drawing/2014/main" id="{A316DD52-7894-4A75-969C-CA0645DA2978}"/>
              </a:ext>
            </a:extLst>
          </p:cNvPr>
          <p:cNvSpPr/>
          <p:nvPr/>
        </p:nvSpPr>
        <p:spPr>
          <a:xfrm>
            <a:off x="9403307" y="258166"/>
            <a:ext cx="252483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escuchar / 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08118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¿Es N o Ñ? </a:t>
            </a:r>
          </a:p>
        </p:txBody>
      </p:sp>
      <p:sp>
        <p:nvSpPr>
          <p:cNvPr id="6" name="TextBox 5"/>
          <p:cNvSpPr txBox="1"/>
          <p:nvPr/>
        </p:nvSpPr>
        <p:spPr>
          <a:xfrm>
            <a:off x="1259820" y="2201533"/>
            <a:ext cx="9699472" cy="1938992"/>
          </a:xfrm>
          <a:prstGeom prst="rect">
            <a:avLst/>
          </a:prstGeom>
          <a:noFill/>
        </p:spPr>
        <p:txBody>
          <a:bodyPr wrap="square" rtlCol="0">
            <a:spAutoFit/>
          </a:bodyPr>
          <a:lstStyle/>
          <a:p>
            <a:r>
              <a:rPr lang="es-CO" sz="6000" dirty="0">
                <a:solidFill>
                  <a:schemeClr val="accent1">
                    <a:lumMod val="50000"/>
                  </a:schemeClr>
                </a:solidFill>
                <a:latin typeface="Century Gothic" panose="020B0502020202020204" pitchFamily="34" charset="0"/>
                <a:cs typeface="Calibri" panose="020F0502020204030204" pitchFamily="34" charset="0"/>
              </a:rPr>
              <a:t>El se</a:t>
            </a:r>
            <a:r>
              <a:rPr lang="en-GB" sz="6000" b="1" dirty="0">
                <a:solidFill>
                  <a:srgbClr val="E25B00"/>
                </a:solidFill>
                <a:latin typeface="Century Gothic" panose="020B0502020202020204" pitchFamily="34" charset="0"/>
              </a:rPr>
              <a:t>ñ</a:t>
            </a:r>
            <a:r>
              <a:rPr lang="es-CO" sz="6000" dirty="0" err="1">
                <a:solidFill>
                  <a:schemeClr val="accent1">
                    <a:lumMod val="50000"/>
                  </a:schemeClr>
                </a:solidFill>
                <a:latin typeface="Century Gothic" panose="020B0502020202020204" pitchFamily="34" charset="0"/>
                <a:cs typeface="Calibri" panose="020F0502020204030204" pitchFamily="34" charset="0"/>
              </a:rPr>
              <a:t>or</a:t>
            </a:r>
            <a:r>
              <a:rPr lang="es-CO" sz="6000" dirty="0">
                <a:solidFill>
                  <a:schemeClr val="accent1">
                    <a:lumMod val="50000"/>
                  </a:schemeClr>
                </a:solidFill>
                <a:latin typeface="Century Gothic" panose="020B0502020202020204" pitchFamily="34" charset="0"/>
                <a:cs typeface="Calibri" panose="020F0502020204030204" pitchFamily="34" charset="0"/>
              </a:rPr>
              <a:t> </a:t>
            </a:r>
            <a:r>
              <a:rPr lang="es-CO" sz="6000" b="1" dirty="0">
                <a:solidFill>
                  <a:srgbClr val="E25B00"/>
                </a:solidFill>
                <a:latin typeface="Century Gothic" panose="020B0502020202020204" pitchFamily="34" charset="0"/>
                <a:cs typeface="Calibri" panose="020F0502020204030204" pitchFamily="34" charset="0"/>
              </a:rPr>
              <a:t>n</a:t>
            </a:r>
            <a:r>
              <a:rPr lang="es-CO" sz="6000" dirty="0">
                <a:solidFill>
                  <a:schemeClr val="accent1">
                    <a:lumMod val="50000"/>
                  </a:schemeClr>
                </a:solidFill>
                <a:latin typeface="Century Gothic" panose="020B0502020202020204" pitchFamily="34" charset="0"/>
                <a:cs typeface="Calibri" panose="020F0502020204030204" pitchFamily="34" charset="0"/>
              </a:rPr>
              <a:t>ormalme</a:t>
            </a:r>
            <a:r>
              <a:rPr lang="es-CO" sz="6000" b="1" dirty="0">
                <a:solidFill>
                  <a:srgbClr val="E25B00"/>
                </a:solidFill>
                <a:latin typeface="Century Gothic" panose="020B0502020202020204" pitchFamily="34" charset="0"/>
                <a:cs typeface="Calibri" panose="020F0502020204030204" pitchFamily="34" charset="0"/>
              </a:rPr>
              <a:t>n</a:t>
            </a:r>
            <a:r>
              <a:rPr lang="es-CO" sz="6000" dirty="0">
                <a:solidFill>
                  <a:schemeClr val="accent1">
                    <a:lumMod val="50000"/>
                  </a:schemeClr>
                </a:solidFill>
                <a:latin typeface="Century Gothic" panose="020B0502020202020204" pitchFamily="34" charset="0"/>
                <a:cs typeface="Calibri" panose="020F0502020204030204" pitchFamily="34" charset="0"/>
              </a:rPr>
              <a:t>te desca</a:t>
            </a:r>
            <a:r>
              <a:rPr lang="es-CO" sz="6000" b="1" dirty="0">
                <a:solidFill>
                  <a:srgbClr val="E25B00"/>
                </a:solidFill>
                <a:latin typeface="Century Gothic" panose="020B0502020202020204" pitchFamily="34" charset="0"/>
                <a:cs typeface="Calibri" panose="020F0502020204030204" pitchFamily="34" charset="0"/>
              </a:rPr>
              <a:t>n</a:t>
            </a:r>
            <a:r>
              <a:rPr lang="es-CO" sz="6000" dirty="0">
                <a:solidFill>
                  <a:schemeClr val="accent1">
                    <a:lumMod val="50000"/>
                  </a:schemeClr>
                </a:solidFill>
                <a:latin typeface="Century Gothic" panose="020B0502020202020204" pitchFamily="34" charset="0"/>
                <a:cs typeface="Calibri" panose="020F0502020204030204" pitchFamily="34" charset="0"/>
              </a:rPr>
              <a:t>sa los domi</a:t>
            </a:r>
            <a:r>
              <a:rPr lang="es-CO" sz="6000" b="1" dirty="0">
                <a:solidFill>
                  <a:srgbClr val="E25B00"/>
                </a:solidFill>
                <a:latin typeface="Century Gothic" panose="020B0502020202020204" pitchFamily="34" charset="0"/>
                <a:cs typeface="Calibri" panose="020F0502020204030204" pitchFamily="34" charset="0"/>
              </a:rPr>
              <a:t>n</a:t>
            </a:r>
            <a:r>
              <a:rPr lang="es-CO" sz="6000" dirty="0">
                <a:solidFill>
                  <a:schemeClr val="accent1">
                    <a:lumMod val="50000"/>
                  </a:schemeClr>
                </a:solidFill>
                <a:latin typeface="Century Gothic" panose="020B0502020202020204" pitchFamily="34" charset="0"/>
                <a:cs typeface="Calibri" panose="020F0502020204030204" pitchFamily="34" charset="0"/>
              </a:rPr>
              <a:t>gos.</a:t>
            </a:r>
          </a:p>
        </p:txBody>
      </p:sp>
      <p:sp>
        <p:nvSpPr>
          <p:cNvPr id="10" name="TextBox 9"/>
          <p:cNvSpPr txBox="1"/>
          <p:nvPr/>
        </p:nvSpPr>
        <p:spPr>
          <a:xfrm>
            <a:off x="1259820" y="4408626"/>
            <a:ext cx="1066832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4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The man normally</a:t>
            </a:r>
            <a:r>
              <a:rPr kumimoji="0" lang="es-CO" sz="4400" b="0" i="1" u="none" strike="noStrike" kern="1200" cap="none" spc="0" normalizeH="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 rests on Sundays.</a:t>
            </a:r>
            <a:endParaRPr kumimoji="0" lang="es-CO" sz="44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19" name="Action Button: Custom 8">
            <a:hlinkClick r:id="" action="ppaction://noaction" highlightClick="1">
              <a:snd r:embed="rId4" name="el sen%CC%83or normalmente descansa los domingos.wav"/>
            </a:hlinkClick>
            <a:extLst>
              <a:ext uri="{FF2B5EF4-FFF2-40B4-BE49-F238E27FC236}">
                <a16:creationId xmlns:a16="http://schemas.microsoft.com/office/drawing/2014/main" id="{B8F8B722-52EA-A24A-9B16-D8BAB8C0C6D4}"/>
              </a:ext>
            </a:extLst>
          </p:cNvPr>
          <p:cNvSpPr/>
          <p:nvPr/>
        </p:nvSpPr>
        <p:spPr>
          <a:xfrm>
            <a:off x="394370" y="2543139"/>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pSp>
        <p:nvGrpSpPr>
          <p:cNvPr id="13" name="Group 12"/>
          <p:cNvGrpSpPr/>
          <p:nvPr/>
        </p:nvGrpSpPr>
        <p:grpSpPr>
          <a:xfrm>
            <a:off x="2875520" y="2313462"/>
            <a:ext cx="494540" cy="822571"/>
            <a:chOff x="7100390" y="812642"/>
            <a:chExt cx="324000" cy="822571"/>
          </a:xfrm>
        </p:grpSpPr>
        <p:sp>
          <p:nvSpPr>
            <p:cNvPr id="15" name="Rectangle 14"/>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6" name="Rectangle 15"/>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20" name="Group 19"/>
          <p:cNvGrpSpPr/>
          <p:nvPr/>
        </p:nvGrpSpPr>
        <p:grpSpPr>
          <a:xfrm>
            <a:off x="4287465" y="2318946"/>
            <a:ext cx="493223" cy="822571"/>
            <a:chOff x="7100390" y="812642"/>
            <a:chExt cx="324000" cy="822571"/>
          </a:xfrm>
        </p:grpSpPr>
        <p:sp>
          <p:nvSpPr>
            <p:cNvPr id="21" name="Rectangle 20"/>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2" name="Rectangle 21"/>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23" name="Group 22"/>
          <p:cNvGrpSpPr/>
          <p:nvPr/>
        </p:nvGrpSpPr>
        <p:grpSpPr>
          <a:xfrm>
            <a:off x="8065657" y="2321010"/>
            <a:ext cx="493223" cy="822571"/>
            <a:chOff x="7100390" y="812642"/>
            <a:chExt cx="324000" cy="822571"/>
          </a:xfrm>
        </p:grpSpPr>
        <p:sp>
          <p:nvSpPr>
            <p:cNvPr id="24" name="Rectangle 23"/>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5" name="Rectangle 24"/>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26" name="Group 25"/>
          <p:cNvGrpSpPr/>
          <p:nvPr/>
        </p:nvGrpSpPr>
        <p:grpSpPr>
          <a:xfrm>
            <a:off x="3648489" y="3227654"/>
            <a:ext cx="493223" cy="822571"/>
            <a:chOff x="7100390" y="812642"/>
            <a:chExt cx="324000" cy="822571"/>
          </a:xfrm>
        </p:grpSpPr>
        <p:sp>
          <p:nvSpPr>
            <p:cNvPr id="27" name="Rectangle 26"/>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8" name="Rectangle 27"/>
            <p:cNvSpPr/>
            <p:nvPr/>
          </p:nvSpPr>
          <p:spPr>
            <a:xfrm>
              <a:off x="7100390" y="1570151"/>
              <a:ext cx="324000" cy="25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35" name="Group 34"/>
          <p:cNvGrpSpPr/>
          <p:nvPr/>
        </p:nvGrpSpPr>
        <p:grpSpPr>
          <a:xfrm>
            <a:off x="8176878" y="3235342"/>
            <a:ext cx="493223" cy="822571"/>
            <a:chOff x="7100390" y="812642"/>
            <a:chExt cx="324000" cy="822571"/>
          </a:xfrm>
        </p:grpSpPr>
        <p:sp>
          <p:nvSpPr>
            <p:cNvPr id="36" name="Rectangle 35"/>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7" name="Rectangle 36"/>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40" name="Rounded Rectangle 11">
            <a:extLst>
              <a:ext uri="{FF2B5EF4-FFF2-40B4-BE49-F238E27FC236}">
                <a16:creationId xmlns:a16="http://schemas.microsoft.com/office/drawing/2014/main" id="{A316DD52-7894-4A75-969C-CA0645DA2978}"/>
              </a:ext>
            </a:extLst>
          </p:cNvPr>
          <p:cNvSpPr/>
          <p:nvPr/>
        </p:nvSpPr>
        <p:spPr>
          <a:xfrm>
            <a:off x="9362364" y="258166"/>
            <a:ext cx="256577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escuchar / hablar</a:t>
            </a:r>
          </a:p>
        </p:txBody>
      </p:sp>
    </p:spTree>
    <p:extLst>
      <p:ext uri="{BB962C8B-B14F-4D97-AF65-F5344CB8AC3E}">
        <p14:creationId xmlns:p14="http://schemas.microsoft.com/office/powerpoint/2010/main" val="161788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¿Es N o Ñ? </a:t>
            </a:r>
          </a:p>
        </p:txBody>
      </p:sp>
      <p:sp>
        <p:nvSpPr>
          <p:cNvPr id="6" name="TextBox 5"/>
          <p:cNvSpPr txBox="1"/>
          <p:nvPr/>
        </p:nvSpPr>
        <p:spPr>
          <a:xfrm>
            <a:off x="1259820" y="2201533"/>
            <a:ext cx="9699472" cy="1938992"/>
          </a:xfrm>
          <a:prstGeom prst="rect">
            <a:avLst/>
          </a:prstGeom>
          <a:noFill/>
        </p:spPr>
        <p:txBody>
          <a:bodyPr wrap="square" rtlCol="0">
            <a:spAutoFit/>
          </a:bodyPr>
          <a:lstStyle/>
          <a:p>
            <a:r>
              <a:rPr lang="es-CO" sz="6000" dirty="0">
                <a:solidFill>
                  <a:schemeClr val="accent1">
                    <a:lumMod val="50000"/>
                  </a:schemeClr>
                </a:solidFill>
                <a:latin typeface="Century Gothic" panose="020B0502020202020204" pitchFamily="34" charset="0"/>
                <a:cs typeface="Calibri" panose="020F0502020204030204" pitchFamily="34" charset="0"/>
              </a:rPr>
              <a:t>Mi compa</a:t>
            </a:r>
            <a:r>
              <a:rPr lang="en-GB" sz="6000" b="1" dirty="0">
                <a:solidFill>
                  <a:srgbClr val="E25B00"/>
                </a:solidFill>
                <a:latin typeface="Century Gothic" panose="020B0502020202020204" pitchFamily="34" charset="0"/>
              </a:rPr>
              <a:t>ñ</a:t>
            </a:r>
            <a:r>
              <a:rPr lang="es-CO" sz="6000" dirty="0">
                <a:solidFill>
                  <a:schemeClr val="accent1">
                    <a:lumMod val="50000"/>
                  </a:schemeClr>
                </a:solidFill>
                <a:latin typeface="Century Gothic" panose="020B0502020202020204" pitchFamily="34" charset="0"/>
                <a:cs typeface="Calibri" panose="020F0502020204030204" pitchFamily="34" charset="0"/>
              </a:rPr>
              <a:t>ero está e</a:t>
            </a:r>
            <a:r>
              <a:rPr lang="en-GB" sz="6000" b="1" dirty="0">
                <a:solidFill>
                  <a:srgbClr val="E25B00"/>
                </a:solidFill>
                <a:latin typeface="Century Gothic" panose="020B0502020202020204" pitchFamily="34" charset="0"/>
              </a:rPr>
              <a:t>n </a:t>
            </a:r>
            <a:r>
              <a:rPr lang="es-CO" sz="6000" dirty="0" err="1">
                <a:solidFill>
                  <a:schemeClr val="accent1">
                    <a:lumMod val="50000"/>
                  </a:schemeClr>
                </a:solidFill>
                <a:latin typeface="Century Gothic" panose="020B0502020202020204" pitchFamily="34" charset="0"/>
                <a:cs typeface="Calibri" panose="020F0502020204030204" pitchFamily="34" charset="0"/>
              </a:rPr>
              <a:t>Espa</a:t>
            </a:r>
            <a:r>
              <a:rPr lang="en-GB" sz="6000" b="1" dirty="0">
                <a:solidFill>
                  <a:srgbClr val="E25B00"/>
                </a:solidFill>
                <a:latin typeface="Century Gothic" panose="020B0502020202020204" pitchFamily="34" charset="0"/>
              </a:rPr>
              <a:t>ñ</a:t>
            </a:r>
            <a:r>
              <a:rPr lang="es-CO" sz="6000" dirty="0">
                <a:solidFill>
                  <a:schemeClr val="accent1">
                    <a:lumMod val="50000"/>
                  </a:schemeClr>
                </a:solidFill>
                <a:latin typeface="Century Gothic" panose="020B0502020202020204" pitchFamily="34" charset="0"/>
                <a:cs typeface="Calibri" panose="020F0502020204030204" pitchFamily="34" charset="0"/>
              </a:rPr>
              <a:t>a.</a:t>
            </a:r>
          </a:p>
        </p:txBody>
      </p:sp>
      <p:sp>
        <p:nvSpPr>
          <p:cNvPr id="10" name="TextBox 9"/>
          <p:cNvSpPr txBox="1"/>
          <p:nvPr/>
        </p:nvSpPr>
        <p:spPr>
          <a:xfrm>
            <a:off x="1259820" y="4408626"/>
            <a:ext cx="1066832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4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My classmate is in Spain.</a:t>
            </a:r>
          </a:p>
        </p:txBody>
      </p:sp>
      <p:sp>
        <p:nvSpPr>
          <p:cNvPr id="16" name="Action Button: Custom 9">
            <a:hlinkClick r:id="" action="ppaction://noaction" highlightClick="1">
              <a:snd r:embed="rId4" name="mi compañero está en España.wav"/>
            </a:hlinkClick>
            <a:extLst>
              <a:ext uri="{FF2B5EF4-FFF2-40B4-BE49-F238E27FC236}">
                <a16:creationId xmlns:a16="http://schemas.microsoft.com/office/drawing/2014/main" id="{D8B559ED-D4CB-614C-8068-3D6184D6F650}"/>
              </a:ext>
            </a:extLst>
          </p:cNvPr>
          <p:cNvSpPr/>
          <p:nvPr/>
        </p:nvSpPr>
        <p:spPr>
          <a:xfrm>
            <a:off x="397499" y="2543139"/>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grpSp>
        <p:nvGrpSpPr>
          <p:cNvPr id="17" name="Group 16"/>
          <p:cNvGrpSpPr/>
          <p:nvPr/>
        </p:nvGrpSpPr>
        <p:grpSpPr>
          <a:xfrm>
            <a:off x="5124898" y="2321131"/>
            <a:ext cx="494540" cy="822571"/>
            <a:chOff x="7100390" y="812642"/>
            <a:chExt cx="324000" cy="822571"/>
          </a:xfrm>
        </p:grpSpPr>
        <p:sp>
          <p:nvSpPr>
            <p:cNvPr id="19" name="Rectangle 18"/>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0" name="Rectangle 19"/>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21" name="Group 20"/>
          <p:cNvGrpSpPr/>
          <p:nvPr/>
        </p:nvGrpSpPr>
        <p:grpSpPr>
          <a:xfrm>
            <a:off x="9314612" y="2316898"/>
            <a:ext cx="493223" cy="822571"/>
            <a:chOff x="7100390" y="812642"/>
            <a:chExt cx="324000" cy="822571"/>
          </a:xfrm>
        </p:grpSpPr>
        <p:sp>
          <p:nvSpPr>
            <p:cNvPr id="22" name="Rectangle 21"/>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3" name="Rectangle 22"/>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24" name="Group 23"/>
          <p:cNvGrpSpPr/>
          <p:nvPr/>
        </p:nvGrpSpPr>
        <p:grpSpPr>
          <a:xfrm>
            <a:off x="3057346" y="3229873"/>
            <a:ext cx="493223" cy="822571"/>
            <a:chOff x="7100390" y="812642"/>
            <a:chExt cx="324000" cy="822571"/>
          </a:xfrm>
        </p:grpSpPr>
        <p:sp>
          <p:nvSpPr>
            <p:cNvPr id="25" name="Rectangle 24"/>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6" name="Rectangle 25"/>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29" name="Rounded Rectangle 11">
            <a:extLst>
              <a:ext uri="{FF2B5EF4-FFF2-40B4-BE49-F238E27FC236}">
                <a16:creationId xmlns:a16="http://schemas.microsoft.com/office/drawing/2014/main" id="{A316DD52-7894-4A75-969C-CA0645DA2978}"/>
              </a:ext>
            </a:extLst>
          </p:cNvPr>
          <p:cNvSpPr/>
          <p:nvPr/>
        </p:nvSpPr>
        <p:spPr>
          <a:xfrm>
            <a:off x="9314612" y="258166"/>
            <a:ext cx="261353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escuchar / 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773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¿Es N o Ñ? </a:t>
            </a:r>
          </a:p>
        </p:txBody>
      </p:sp>
      <p:sp>
        <p:nvSpPr>
          <p:cNvPr id="6" name="TextBox 5"/>
          <p:cNvSpPr txBox="1"/>
          <p:nvPr/>
        </p:nvSpPr>
        <p:spPr>
          <a:xfrm>
            <a:off x="1259820" y="2201533"/>
            <a:ext cx="9699472" cy="1938992"/>
          </a:xfrm>
          <a:prstGeom prst="rect">
            <a:avLst/>
          </a:prstGeom>
          <a:noFill/>
        </p:spPr>
        <p:txBody>
          <a:bodyPr wrap="square" rtlCol="0">
            <a:spAutoFit/>
          </a:bodyPr>
          <a:lstStyle/>
          <a:p>
            <a:r>
              <a:rPr lang="es-CO" sz="6000" dirty="0">
                <a:solidFill>
                  <a:schemeClr val="accent1">
                    <a:lumMod val="50000"/>
                  </a:schemeClr>
                </a:solidFill>
                <a:latin typeface="Century Gothic" panose="020B0502020202020204" pitchFamily="34" charset="0"/>
                <a:cs typeface="Calibri" panose="020F0502020204030204" pitchFamily="34" charset="0"/>
              </a:rPr>
              <a:t>El me</a:t>
            </a:r>
            <a:r>
              <a:rPr lang="es-CO" sz="6000" b="1" dirty="0">
                <a:solidFill>
                  <a:srgbClr val="E25B00"/>
                </a:solidFill>
                <a:latin typeface="Century Gothic" panose="020B0502020202020204" pitchFamily="34" charset="0"/>
                <a:cs typeface="Calibri" panose="020F0502020204030204" pitchFamily="34" charset="0"/>
              </a:rPr>
              <a:t>n</a:t>
            </a:r>
            <a:r>
              <a:rPr lang="es-CO" sz="6000" dirty="0">
                <a:solidFill>
                  <a:schemeClr val="accent1">
                    <a:lumMod val="50000"/>
                  </a:schemeClr>
                </a:solidFill>
                <a:latin typeface="Century Gothic" panose="020B0502020202020204" pitchFamily="34" charset="0"/>
                <a:cs typeface="Calibri" panose="020F0502020204030204" pitchFamily="34" charset="0"/>
              </a:rPr>
              <a:t>saje </a:t>
            </a:r>
            <a:r>
              <a:rPr lang="es-CO" sz="6000" b="1" dirty="0">
                <a:solidFill>
                  <a:srgbClr val="E25B00"/>
                </a:solidFill>
                <a:latin typeface="Century Gothic" panose="020B0502020202020204" pitchFamily="34" charset="0"/>
                <a:cs typeface="Calibri" panose="020F0502020204030204" pitchFamily="34" charset="0"/>
              </a:rPr>
              <a:t>n</a:t>
            </a:r>
            <a:r>
              <a:rPr lang="es-CO" sz="6000" dirty="0">
                <a:solidFill>
                  <a:schemeClr val="accent1">
                    <a:lumMod val="50000"/>
                  </a:schemeClr>
                </a:solidFill>
                <a:latin typeface="Century Gothic" panose="020B0502020202020204" pitchFamily="34" charset="0"/>
                <a:cs typeface="Calibri" panose="020F0502020204030204" pitchFamily="34" charset="0"/>
              </a:rPr>
              <a:t>uevo es importa</a:t>
            </a:r>
            <a:r>
              <a:rPr lang="es-CO" sz="6000" b="1" dirty="0">
                <a:solidFill>
                  <a:srgbClr val="E25B00"/>
                </a:solidFill>
                <a:latin typeface="Century Gothic" panose="020B0502020202020204" pitchFamily="34" charset="0"/>
                <a:cs typeface="Calibri" panose="020F0502020204030204" pitchFamily="34" charset="0"/>
              </a:rPr>
              <a:t>n</a:t>
            </a:r>
            <a:r>
              <a:rPr lang="es-CO" sz="6000" dirty="0">
                <a:solidFill>
                  <a:schemeClr val="accent1">
                    <a:lumMod val="50000"/>
                  </a:schemeClr>
                </a:solidFill>
                <a:latin typeface="Century Gothic" panose="020B0502020202020204" pitchFamily="34" charset="0"/>
                <a:cs typeface="Calibri" panose="020F0502020204030204" pitchFamily="34" charset="0"/>
              </a:rPr>
              <a:t>te.</a:t>
            </a:r>
          </a:p>
        </p:txBody>
      </p:sp>
      <p:sp>
        <p:nvSpPr>
          <p:cNvPr id="10" name="TextBox 9"/>
          <p:cNvSpPr txBox="1"/>
          <p:nvPr/>
        </p:nvSpPr>
        <p:spPr>
          <a:xfrm>
            <a:off x="1259820" y="4408626"/>
            <a:ext cx="1066832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4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The new message</a:t>
            </a:r>
            <a:r>
              <a:rPr kumimoji="0" lang="es-CO" sz="4400" b="0" i="1" u="none" strike="noStrike" kern="1200" cap="none" spc="0" normalizeH="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rPr>
              <a:t> is important.</a:t>
            </a:r>
            <a:endParaRPr kumimoji="0" lang="es-CO" sz="44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cs typeface="Calibri" panose="020F0502020204030204" pitchFamily="34" charset="0"/>
            </a:endParaRPr>
          </a:p>
        </p:txBody>
      </p:sp>
      <p:sp>
        <p:nvSpPr>
          <p:cNvPr id="14" name="Action Button: Custom 10">
            <a:hlinkClick r:id="" action="ppaction://noaction" highlightClick="1">
              <a:snd r:embed="rId4" name="el mensaje nuevo es importante.wav"/>
            </a:hlinkClick>
            <a:extLst>
              <a:ext uri="{FF2B5EF4-FFF2-40B4-BE49-F238E27FC236}">
                <a16:creationId xmlns:a16="http://schemas.microsoft.com/office/drawing/2014/main" id="{DE44C270-1208-8241-B733-52874D485E2A}"/>
              </a:ext>
            </a:extLst>
          </p:cNvPr>
          <p:cNvSpPr/>
          <p:nvPr/>
        </p:nvSpPr>
        <p:spPr>
          <a:xfrm>
            <a:off x="397499" y="2543139"/>
            <a:ext cx="468000" cy="432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grpSp>
        <p:nvGrpSpPr>
          <p:cNvPr id="11" name="Group 10"/>
          <p:cNvGrpSpPr/>
          <p:nvPr/>
        </p:nvGrpSpPr>
        <p:grpSpPr>
          <a:xfrm>
            <a:off x="3309588" y="2318934"/>
            <a:ext cx="494540" cy="822571"/>
            <a:chOff x="7100390" y="812642"/>
            <a:chExt cx="324000" cy="822571"/>
          </a:xfrm>
        </p:grpSpPr>
        <p:sp>
          <p:nvSpPr>
            <p:cNvPr id="13" name="Rectangle 12"/>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6" name="Rectangle 15"/>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18" name="Group 17"/>
          <p:cNvGrpSpPr/>
          <p:nvPr/>
        </p:nvGrpSpPr>
        <p:grpSpPr>
          <a:xfrm>
            <a:off x="5448168" y="2313660"/>
            <a:ext cx="493223" cy="822571"/>
            <a:chOff x="7100390" y="812642"/>
            <a:chExt cx="324000" cy="822571"/>
          </a:xfrm>
        </p:grpSpPr>
        <p:sp>
          <p:nvSpPr>
            <p:cNvPr id="19" name="Rectangle 18"/>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0" name="Rectangle 19"/>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grpSp>
        <p:nvGrpSpPr>
          <p:cNvPr id="21" name="Group 20"/>
          <p:cNvGrpSpPr/>
          <p:nvPr/>
        </p:nvGrpSpPr>
        <p:grpSpPr>
          <a:xfrm>
            <a:off x="4232574" y="3245979"/>
            <a:ext cx="493223" cy="822571"/>
            <a:chOff x="7100390" y="812642"/>
            <a:chExt cx="324000" cy="822571"/>
          </a:xfrm>
        </p:grpSpPr>
        <p:sp>
          <p:nvSpPr>
            <p:cNvPr id="22" name="Rectangle 21"/>
            <p:cNvSpPr/>
            <p:nvPr/>
          </p:nvSpPr>
          <p:spPr>
            <a:xfrm>
              <a:off x="7100390" y="812642"/>
              <a:ext cx="324000" cy="822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3" name="Rectangle 22"/>
            <p:cNvSpPr/>
            <p:nvPr/>
          </p:nvSpPr>
          <p:spPr>
            <a:xfrm>
              <a:off x="7100390" y="1570151"/>
              <a:ext cx="324000" cy="288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grpSp>
      <p:sp>
        <p:nvSpPr>
          <p:cNvPr id="27" name="Rounded Rectangle 11">
            <a:extLst>
              <a:ext uri="{FF2B5EF4-FFF2-40B4-BE49-F238E27FC236}">
                <a16:creationId xmlns:a16="http://schemas.microsoft.com/office/drawing/2014/main" id="{A316DD52-7894-4A75-969C-CA0645DA2978}"/>
              </a:ext>
            </a:extLst>
          </p:cNvPr>
          <p:cNvSpPr/>
          <p:nvPr/>
        </p:nvSpPr>
        <p:spPr>
          <a:xfrm>
            <a:off x="9416955" y="258166"/>
            <a:ext cx="251118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escuchar / 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6525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699" y="1207362"/>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ñ</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ectangle 6"/>
          <p:cNvSpPr/>
          <p:nvPr/>
        </p:nvSpPr>
        <p:spPr>
          <a:xfrm>
            <a:off x="3221763" y="1870144"/>
            <a:ext cx="6138219"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espa</a:t>
            </a:r>
            <a:r>
              <a:rPr lang="en-GB" sz="12000" dirty="0">
                <a:solidFill>
                  <a:srgbClr val="E56700"/>
                </a:solidFill>
                <a:latin typeface="Century Gothic" panose="020B0502020202020204" pitchFamily="34" charset="0"/>
                <a:cs typeface="Calibri" panose="020F0502020204030204" pitchFamily="34" charset="0"/>
              </a:rPr>
              <a:t>ñ</a:t>
            </a:r>
            <a:r>
              <a:rPr lang="en-GB" sz="12000" dirty="0">
                <a:solidFill>
                  <a:srgbClr val="115076"/>
                </a:solidFill>
                <a:latin typeface="Century Gothic" panose="020B0502020202020204" pitchFamily="34" charset="0"/>
                <a:cs typeface="Calibri" panose="020F0502020204030204" pitchFamily="34" charset="0"/>
              </a:rPr>
              <a:t>ol</a:t>
            </a:r>
            <a:endParaRPr lang="en-GB" sz="12000" dirty="0">
              <a:solidFill>
                <a:srgbClr val="115076"/>
              </a:solidFill>
            </a:endParaRPr>
          </a:p>
        </p:txBody>
      </p:sp>
    </p:spTree>
    <p:extLst>
      <p:ext uri="{BB962C8B-B14F-4D97-AF65-F5344CB8AC3E}">
        <p14:creationId xmlns:p14="http://schemas.microsoft.com/office/powerpoint/2010/main" val="109760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CC%83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n%CC%83_espan%CC%83o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Gender in Spanish</a:t>
            </a:r>
          </a:p>
        </p:txBody>
      </p:sp>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46" name="Title 1"/>
          <p:cNvSpPr txBox="1">
            <a:spLocks/>
          </p:cNvSpPr>
          <p:nvPr/>
        </p:nvSpPr>
        <p:spPr>
          <a:xfrm>
            <a:off x="0" y="286627"/>
            <a:ext cx="7540432" cy="798797"/>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700" b="1" dirty="0">
                <a:solidFill>
                  <a:prstClr val="white"/>
                </a:solidFill>
                <a:latin typeface="Century Gothic" panose="020B0502020202020204" pitchFamily="34" charset="0"/>
              </a:rPr>
              <a:t>Talking about possessions in plural</a:t>
            </a:r>
          </a:p>
        </p:txBody>
      </p:sp>
      <p:sp>
        <p:nvSpPr>
          <p:cNvPr id="52" name="TextBox 51"/>
          <p:cNvSpPr txBox="1"/>
          <p:nvPr/>
        </p:nvSpPr>
        <p:spPr>
          <a:xfrm>
            <a:off x="300038" y="3806414"/>
            <a:ext cx="2612572" cy="523220"/>
          </a:xfrm>
          <a:prstGeom prst="rect">
            <a:avLst/>
          </a:prstGeom>
          <a:noFill/>
        </p:spPr>
        <p:txBody>
          <a:bodyPr wrap="square" rtlCol="0">
            <a:spAutoFit/>
          </a:bodyPr>
          <a:lstStyle/>
          <a:p>
            <a:r>
              <a:rPr lang="en-GB" sz="2700" dirty="0">
                <a:solidFill>
                  <a:schemeClr val="accent1">
                    <a:lumMod val="50000"/>
                  </a:schemeClr>
                </a:solidFill>
                <a:latin typeface="Century Gothic" panose="020B0502020202020204" pitchFamily="34" charset="0"/>
              </a:rPr>
              <a:t>Compare:</a:t>
            </a:r>
          </a:p>
        </p:txBody>
      </p:sp>
      <p:sp>
        <p:nvSpPr>
          <p:cNvPr id="5" name="Rectangle 4"/>
          <p:cNvSpPr/>
          <p:nvPr/>
        </p:nvSpPr>
        <p:spPr>
          <a:xfrm>
            <a:off x="300037" y="3006807"/>
            <a:ext cx="11839940" cy="523220"/>
          </a:xfrm>
          <a:prstGeom prst="rect">
            <a:avLst/>
          </a:prstGeom>
        </p:spPr>
        <p:txBody>
          <a:bodyPr wrap="square">
            <a:spAutoFit/>
          </a:bodyPr>
          <a:lstStyle/>
          <a:p>
            <a:pPr lvl="0">
              <a:defRPr/>
            </a:pPr>
            <a:r>
              <a:rPr lang="en-GB" sz="2700" dirty="0">
                <a:solidFill>
                  <a:schemeClr val="accent1">
                    <a:lumMod val="50000"/>
                  </a:schemeClr>
                </a:solidFill>
                <a:latin typeface="Century Gothic" panose="020B0502020202020204" pitchFamily="34" charset="0"/>
              </a:rPr>
              <a:t>It does not matter whether the noun is masculine or feminine.</a:t>
            </a:r>
          </a:p>
        </p:txBody>
      </p:sp>
      <p:sp>
        <p:nvSpPr>
          <p:cNvPr id="27" name="TextBox 26"/>
          <p:cNvSpPr txBox="1"/>
          <p:nvPr/>
        </p:nvSpPr>
        <p:spPr>
          <a:xfrm>
            <a:off x="300037" y="4454875"/>
            <a:ext cx="4326664" cy="507831"/>
          </a:xfrm>
          <a:prstGeom prst="rect">
            <a:avLst/>
          </a:prstGeom>
          <a:noFill/>
        </p:spPr>
        <p:txBody>
          <a:bodyPr wrap="square" rtlCol="0">
            <a:spAutoFit/>
          </a:bodyPr>
          <a:lstStyle/>
          <a:p>
            <a:r>
              <a:rPr lang="en-GB" sz="2700" b="1" dirty="0" err="1">
                <a:solidFill>
                  <a:schemeClr val="accent1">
                    <a:lumMod val="50000"/>
                  </a:schemeClr>
                </a:solidFill>
                <a:latin typeface="Century Gothic" panose="020B0502020202020204" pitchFamily="34" charset="0"/>
              </a:rPr>
              <a:t>Mi</a:t>
            </a:r>
            <a:r>
              <a:rPr lang="en-GB" sz="2700" dirty="0">
                <a:solidFill>
                  <a:schemeClr val="accent1">
                    <a:lumMod val="50000"/>
                  </a:schemeClr>
                </a:solidFill>
                <a:latin typeface="Century Gothic" panose="020B0502020202020204" pitchFamily="34" charset="0"/>
              </a:rPr>
              <a:t> mensaje es en inglés. </a:t>
            </a:r>
          </a:p>
        </p:txBody>
      </p:sp>
      <p:sp>
        <p:nvSpPr>
          <p:cNvPr id="28" name="TextBox 27"/>
          <p:cNvSpPr txBox="1"/>
          <p:nvPr/>
        </p:nvSpPr>
        <p:spPr>
          <a:xfrm>
            <a:off x="5277823" y="4467320"/>
            <a:ext cx="6029334" cy="507831"/>
          </a:xfrm>
          <a:prstGeom prst="rect">
            <a:avLst/>
          </a:prstGeom>
          <a:noFill/>
        </p:spPr>
        <p:txBody>
          <a:bodyPr wrap="square" rtlCol="0">
            <a:spAutoFit/>
          </a:bodyPr>
          <a:lstStyle/>
          <a:p>
            <a:r>
              <a:rPr lang="en-GB" sz="2700" dirty="0">
                <a:solidFill>
                  <a:schemeClr val="accent1">
                    <a:lumMod val="50000"/>
                  </a:schemeClr>
                </a:solidFill>
                <a:latin typeface="Century Gothic" panose="020B0502020202020204" pitchFamily="34" charset="0"/>
              </a:rPr>
              <a:t>My message is in English.</a:t>
            </a:r>
          </a:p>
        </p:txBody>
      </p:sp>
      <p:sp>
        <p:nvSpPr>
          <p:cNvPr id="13" name="TextBox 26">
            <a:extLst>
              <a:ext uri="{FF2B5EF4-FFF2-40B4-BE49-F238E27FC236}">
                <a16:creationId xmlns:a16="http://schemas.microsoft.com/office/drawing/2014/main" id="{38AA6C0E-C69D-B942-9DD6-F1D6B8DFA134}"/>
              </a:ext>
            </a:extLst>
          </p:cNvPr>
          <p:cNvSpPr txBox="1"/>
          <p:nvPr/>
        </p:nvSpPr>
        <p:spPr>
          <a:xfrm>
            <a:off x="300037" y="5103336"/>
            <a:ext cx="5265385" cy="507831"/>
          </a:xfrm>
          <a:prstGeom prst="rect">
            <a:avLst/>
          </a:prstGeom>
          <a:noFill/>
        </p:spPr>
        <p:txBody>
          <a:bodyPr wrap="square" rtlCol="0">
            <a:spAutoFit/>
          </a:bodyPr>
          <a:lstStyle/>
          <a:p>
            <a:r>
              <a:rPr lang="en-GB" sz="2700" b="1" dirty="0">
                <a:solidFill>
                  <a:schemeClr val="accent1">
                    <a:lumMod val="50000"/>
                  </a:schemeClr>
                </a:solidFill>
                <a:latin typeface="Century Gothic" panose="020B0502020202020204" pitchFamily="34" charset="0"/>
              </a:rPr>
              <a:t>Mis</a:t>
            </a:r>
            <a:r>
              <a:rPr lang="en-GB" sz="2700" dirty="0">
                <a:solidFill>
                  <a:schemeClr val="accent1">
                    <a:lumMod val="50000"/>
                  </a:schemeClr>
                </a:solidFill>
                <a:latin typeface="Century Gothic" panose="020B0502020202020204" pitchFamily="34" charset="0"/>
              </a:rPr>
              <a:t> mensajes son en inglés. </a:t>
            </a:r>
          </a:p>
        </p:txBody>
      </p:sp>
      <p:sp>
        <p:nvSpPr>
          <p:cNvPr id="14" name="TextBox 27">
            <a:extLst>
              <a:ext uri="{FF2B5EF4-FFF2-40B4-BE49-F238E27FC236}">
                <a16:creationId xmlns:a16="http://schemas.microsoft.com/office/drawing/2014/main" id="{90310CC5-C96F-6F44-BCCE-378E01F9F7B6}"/>
              </a:ext>
            </a:extLst>
          </p:cNvPr>
          <p:cNvSpPr txBox="1"/>
          <p:nvPr/>
        </p:nvSpPr>
        <p:spPr>
          <a:xfrm>
            <a:off x="5303228" y="5082699"/>
            <a:ext cx="4932971" cy="507831"/>
          </a:xfrm>
          <a:prstGeom prst="rect">
            <a:avLst/>
          </a:prstGeom>
          <a:noFill/>
        </p:spPr>
        <p:txBody>
          <a:bodyPr wrap="square" rtlCol="0">
            <a:spAutoFit/>
          </a:bodyPr>
          <a:lstStyle/>
          <a:p>
            <a:r>
              <a:rPr lang="en-GB" sz="2700" dirty="0">
                <a:solidFill>
                  <a:schemeClr val="accent1">
                    <a:lumMod val="50000"/>
                  </a:schemeClr>
                </a:solidFill>
                <a:latin typeface="Century Gothic" panose="020B0502020202020204" pitchFamily="34" charset="0"/>
              </a:rPr>
              <a:t>My messages are in English.</a:t>
            </a:r>
          </a:p>
        </p:txBody>
      </p:sp>
      <p:sp>
        <p:nvSpPr>
          <p:cNvPr id="15" name="Rectangle 14"/>
          <p:cNvSpPr/>
          <p:nvPr/>
        </p:nvSpPr>
        <p:spPr>
          <a:xfrm>
            <a:off x="300037" y="1768484"/>
            <a:ext cx="12243785" cy="523220"/>
          </a:xfrm>
          <a:prstGeom prst="rect">
            <a:avLst/>
          </a:prstGeom>
        </p:spPr>
        <p:txBody>
          <a:bodyPr wrap="square">
            <a:spAutoFit/>
          </a:bodyPr>
          <a:lstStyle/>
          <a:p>
            <a:pPr lvl="0">
              <a:defRPr/>
            </a:pPr>
            <a:r>
              <a:rPr lang="en-GB" sz="2700" dirty="0">
                <a:solidFill>
                  <a:schemeClr val="accent1">
                    <a:lumMod val="50000"/>
                  </a:schemeClr>
                </a:solidFill>
                <a:latin typeface="Century Gothic" panose="020B0502020202020204" pitchFamily="34" charset="0"/>
              </a:rPr>
              <a:t>To say </a:t>
            </a:r>
            <a:r>
              <a:rPr lang="en-GB" sz="2700" b="1" dirty="0">
                <a:solidFill>
                  <a:schemeClr val="accent1">
                    <a:lumMod val="50000"/>
                  </a:schemeClr>
                </a:solidFill>
                <a:latin typeface="Century Gothic" panose="020B0502020202020204" pitchFamily="34" charset="0"/>
              </a:rPr>
              <a:t>‘my’ </a:t>
            </a:r>
            <a:r>
              <a:rPr lang="en-GB" sz="2700" dirty="0">
                <a:solidFill>
                  <a:schemeClr val="accent1">
                    <a:lumMod val="50000"/>
                  </a:schemeClr>
                </a:solidFill>
                <a:latin typeface="Century Gothic" panose="020B0502020202020204" pitchFamily="34" charset="0"/>
              </a:rPr>
              <a:t>in Spanish before a singular or uncountable noun, use </a:t>
            </a:r>
            <a:r>
              <a:rPr lang="en-GB" sz="2700" b="1" i="1" dirty="0">
                <a:solidFill>
                  <a:schemeClr val="accent1">
                    <a:lumMod val="50000"/>
                  </a:schemeClr>
                </a:solidFill>
                <a:latin typeface="Century Gothic" panose="020B0502020202020204" pitchFamily="34" charset="0"/>
              </a:rPr>
              <a:t>mi</a:t>
            </a:r>
            <a:r>
              <a:rPr lang="en-GB" sz="2700" dirty="0">
                <a:solidFill>
                  <a:schemeClr val="accent1">
                    <a:lumMod val="50000"/>
                  </a:schemeClr>
                </a:solidFill>
                <a:latin typeface="Century Gothic" panose="020B0502020202020204" pitchFamily="34" charset="0"/>
              </a:rPr>
              <a:t>.</a:t>
            </a:r>
          </a:p>
        </p:txBody>
      </p:sp>
      <p:sp>
        <p:nvSpPr>
          <p:cNvPr id="16" name="Rectangle 15"/>
          <p:cNvSpPr/>
          <p:nvPr/>
        </p:nvSpPr>
        <p:spPr>
          <a:xfrm>
            <a:off x="300037" y="2312341"/>
            <a:ext cx="12243785" cy="523220"/>
          </a:xfrm>
          <a:prstGeom prst="rect">
            <a:avLst/>
          </a:prstGeom>
        </p:spPr>
        <p:txBody>
          <a:bodyPr wrap="square">
            <a:spAutoFit/>
          </a:bodyPr>
          <a:lstStyle/>
          <a:p>
            <a:pPr lvl="0">
              <a:defRPr/>
            </a:pPr>
            <a:r>
              <a:rPr lang="en-GB" sz="2700" dirty="0">
                <a:solidFill>
                  <a:schemeClr val="accent1">
                    <a:lumMod val="50000"/>
                  </a:schemeClr>
                </a:solidFill>
                <a:latin typeface="Century Gothic" panose="020B0502020202020204" pitchFamily="34" charset="0"/>
              </a:rPr>
              <a:t>To say </a:t>
            </a:r>
            <a:r>
              <a:rPr lang="en-GB" sz="2700" b="1" dirty="0">
                <a:solidFill>
                  <a:schemeClr val="accent1">
                    <a:lumMod val="50000"/>
                  </a:schemeClr>
                </a:solidFill>
                <a:latin typeface="Century Gothic" panose="020B0502020202020204" pitchFamily="34" charset="0"/>
              </a:rPr>
              <a:t>‘my’ </a:t>
            </a:r>
            <a:r>
              <a:rPr lang="en-GB" sz="2700" dirty="0">
                <a:solidFill>
                  <a:schemeClr val="accent1">
                    <a:lumMod val="50000"/>
                  </a:schemeClr>
                </a:solidFill>
                <a:latin typeface="Century Gothic" panose="020B0502020202020204" pitchFamily="34" charset="0"/>
              </a:rPr>
              <a:t>in Spanish before a plural, use </a:t>
            </a:r>
            <a:r>
              <a:rPr lang="en-GB" sz="2700" b="1" i="1" dirty="0">
                <a:solidFill>
                  <a:schemeClr val="accent1">
                    <a:lumMod val="50000"/>
                  </a:schemeClr>
                </a:solidFill>
                <a:latin typeface="Century Gothic" panose="020B0502020202020204" pitchFamily="34" charset="0"/>
              </a:rPr>
              <a:t>mis.</a:t>
            </a:r>
            <a:endParaRPr lang="en-GB" sz="2700" dirty="0">
              <a:solidFill>
                <a:schemeClr val="accent1">
                  <a:lumMod val="50000"/>
                </a:schemeClr>
              </a:solidFill>
              <a:latin typeface="Century Gothic" panose="020B0502020202020204" pitchFamily="34" charset="0"/>
            </a:endParaRPr>
          </a:p>
        </p:txBody>
      </p:sp>
      <p:sp>
        <p:nvSpPr>
          <p:cNvPr id="6" name="Rectangle 5"/>
          <p:cNvSpPr/>
          <p:nvPr/>
        </p:nvSpPr>
        <p:spPr>
          <a:xfrm>
            <a:off x="300037" y="1205207"/>
            <a:ext cx="5527274" cy="584776"/>
          </a:xfrm>
          <a:prstGeom prst="rect">
            <a:avLst/>
          </a:prstGeom>
        </p:spPr>
        <p:txBody>
          <a:bodyPr wrap="none">
            <a:spAutoFit/>
          </a:bodyPr>
          <a:lstStyle/>
          <a:p>
            <a:r>
              <a:rPr lang="en-GB" sz="3200" b="1" dirty="0">
                <a:solidFill>
                  <a:schemeClr val="accent1">
                    <a:lumMod val="50000"/>
                  </a:schemeClr>
                </a:solidFill>
              </a:rPr>
              <a:t>Possessive adjectives (</a:t>
            </a:r>
            <a:r>
              <a:rPr lang="en-GB" sz="3200" b="1" dirty="0" err="1">
                <a:solidFill>
                  <a:schemeClr val="accent1">
                    <a:lumMod val="50000"/>
                  </a:schemeClr>
                </a:solidFill>
              </a:rPr>
              <a:t>mis</a:t>
            </a:r>
            <a:r>
              <a:rPr lang="en-GB" sz="3200" b="1" dirty="0">
                <a:solidFill>
                  <a:schemeClr val="accent1">
                    <a:lumMod val="50000"/>
                  </a:schemeClr>
                </a:solidFill>
              </a:rPr>
              <a:t>)</a:t>
            </a:r>
          </a:p>
        </p:txBody>
      </p:sp>
      <p:sp>
        <p:nvSpPr>
          <p:cNvPr id="18" name="Rounded Rectangle 11">
            <a:extLst>
              <a:ext uri="{FF2B5EF4-FFF2-40B4-BE49-F238E27FC236}">
                <a16:creationId xmlns:a16="http://schemas.microsoft.com/office/drawing/2014/main" id="{A316DD52-7894-4A75-969C-CA0645DA2978}"/>
              </a:ext>
            </a:extLst>
          </p:cNvPr>
          <p:cNvSpPr/>
          <p:nvPr/>
        </p:nvSpPr>
        <p:spPr>
          <a:xfrm>
            <a:off x="10236199" y="258166"/>
            <a:ext cx="16919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2203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 grpId="0"/>
      <p:bldP spid="27" grpId="0"/>
      <p:bldP spid="28" grpId="0"/>
      <p:bldP spid="13"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7863AF-8558-8044-B184-AB440364AF4A}"/>
              </a:ext>
            </a:extLst>
          </p:cNvPr>
          <p:cNvSpPr>
            <a:spLocks noGrp="1"/>
          </p:cNvSpPr>
          <p:nvPr>
            <p:ph type="title"/>
          </p:nvPr>
        </p:nvSpPr>
        <p:spPr>
          <a:xfrm>
            <a:off x="11045201" y="-131239"/>
            <a:ext cx="1266177" cy="719300"/>
          </a:xfrm>
        </p:spPr>
        <p:txBody>
          <a:bodyPr>
            <a:normAutofit/>
          </a:bodyPr>
          <a:lstStyle/>
          <a:p>
            <a:pPr algn="ctr"/>
            <a:r>
              <a:rPr lang="en-GB" sz="2000" b="1" dirty="0">
                <a:solidFill>
                  <a:prstClr val="white"/>
                </a:solidFill>
              </a:rPr>
              <a:t>leer</a:t>
            </a:r>
            <a:endParaRPr lang="x-none" sz="2000" dirty="0"/>
          </a:p>
        </p:txBody>
      </p:sp>
      <p:sp>
        <p:nvSpPr>
          <p:cNvPr id="28" name="TextBox 27"/>
          <p:cNvSpPr txBox="1"/>
          <p:nvPr/>
        </p:nvSpPr>
        <p:spPr>
          <a:xfrm>
            <a:off x="11997" y="5673"/>
            <a:ext cx="11188961" cy="1107996"/>
          </a:xfrm>
          <a:prstGeom prst="rect">
            <a:avLst/>
          </a:prstGeom>
          <a:noFill/>
        </p:spPr>
        <p:txBody>
          <a:bodyPr wrap="square" rtlCol="0">
            <a:spAutoFit/>
          </a:bodyPr>
          <a:lstStyle/>
          <a:p>
            <a:r>
              <a:rPr lang="en-GB" sz="2200" b="1" dirty="0">
                <a:solidFill>
                  <a:schemeClr val="accent1">
                    <a:lumMod val="50000"/>
                  </a:schemeClr>
                </a:solidFill>
              </a:rPr>
              <a:t>Después de un accidente, Gabi, una amiga de Ana, no puede pensar bien. Tiene muchas preguntas. </a:t>
            </a:r>
          </a:p>
          <a:p>
            <a:endParaRPr lang="en-GB" sz="2200" b="1" dirty="0">
              <a:solidFill>
                <a:schemeClr val="accent1">
                  <a:lumMod val="50000"/>
                </a:schemeClr>
              </a:solidFill>
            </a:endParaRPr>
          </a:p>
        </p:txBody>
      </p:sp>
      <p:graphicFrame>
        <p:nvGraphicFramePr>
          <p:cNvPr id="54" name="Tabla 6">
            <a:extLst>
              <a:ext uri="{FF2B5EF4-FFF2-40B4-BE49-F238E27FC236}">
                <a16:creationId xmlns:a16="http://schemas.microsoft.com/office/drawing/2014/main" id="{78431D7C-9B19-C447-B8D6-A4B3E51CEED5}"/>
              </a:ext>
            </a:extLst>
          </p:cNvPr>
          <p:cNvGraphicFramePr>
            <a:graphicFrameLocks noGrp="1"/>
          </p:cNvGraphicFramePr>
          <p:nvPr>
            <p:extLst>
              <p:ext uri="{D42A27DB-BD31-4B8C-83A1-F6EECF244321}">
                <p14:modId xmlns:p14="http://schemas.microsoft.com/office/powerpoint/2010/main" val="2524262947"/>
              </p:ext>
            </p:extLst>
          </p:nvPr>
        </p:nvGraphicFramePr>
        <p:xfrm>
          <a:off x="204378" y="1005169"/>
          <a:ext cx="11644722" cy="5289258"/>
        </p:xfrm>
        <a:graphic>
          <a:graphicData uri="http://schemas.openxmlformats.org/drawingml/2006/table">
            <a:tbl>
              <a:tblPr firstRow="1" bandRow="1">
                <a:tableStyleId>{5DA37D80-6434-44D0-A028-1B22A696006F}</a:tableStyleId>
              </a:tblPr>
              <a:tblGrid>
                <a:gridCol w="1764122">
                  <a:extLst>
                    <a:ext uri="{9D8B030D-6E8A-4147-A177-3AD203B41FA5}">
                      <a16:colId xmlns:a16="http://schemas.microsoft.com/office/drawing/2014/main" val="2165453001"/>
                    </a:ext>
                  </a:extLst>
                </a:gridCol>
                <a:gridCol w="1447800">
                  <a:extLst>
                    <a:ext uri="{9D8B030D-6E8A-4147-A177-3AD203B41FA5}">
                      <a16:colId xmlns:a16="http://schemas.microsoft.com/office/drawing/2014/main" val="921840795"/>
                    </a:ext>
                  </a:extLst>
                </a:gridCol>
                <a:gridCol w="1866900">
                  <a:extLst>
                    <a:ext uri="{9D8B030D-6E8A-4147-A177-3AD203B41FA5}">
                      <a16:colId xmlns:a16="http://schemas.microsoft.com/office/drawing/2014/main" val="3094082684"/>
                    </a:ext>
                  </a:extLst>
                </a:gridCol>
                <a:gridCol w="6565900">
                  <a:extLst>
                    <a:ext uri="{9D8B030D-6E8A-4147-A177-3AD203B41FA5}">
                      <a16:colId xmlns:a16="http://schemas.microsoft.com/office/drawing/2014/main" val="2988749208"/>
                    </a:ext>
                  </a:extLst>
                </a:gridCol>
              </a:tblGrid>
              <a:tr h="759568">
                <a:tc>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x-none"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x-none"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x-none"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239214"/>
                  </a:ext>
                </a:extLst>
              </a:tr>
              <a:tr h="452969">
                <a:tc rowSpan="2">
                  <a:txBody>
                    <a:bodyPr/>
                    <a:lstStyle/>
                    <a:p>
                      <a:pPr algn="l"/>
                      <a:r>
                        <a:rPr lang="en-GB" sz="2000" dirty="0">
                          <a:solidFill>
                            <a:schemeClr val="accent1">
                              <a:lumMod val="50000"/>
                            </a:schemeClr>
                          </a:solidFill>
                        </a:rPr>
                        <a:t>1. ¿Quiénes</a:t>
                      </a:r>
                      <a:endParaRPr lang="x-none"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solidFill>
                            <a:schemeClr val="accent1">
                              <a:lumMod val="50000"/>
                            </a:schemeClr>
                          </a:solidFill>
                        </a:rPr>
                        <a:t>es</a:t>
                      </a:r>
                      <a:endParaRPr lang="x-none"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endParaRPr lang="x-none"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endParaRPr lang="x-none"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6184331"/>
                  </a:ext>
                </a:extLst>
              </a:tr>
              <a:tr h="452969">
                <a:tc vMerge="1">
                  <a:txBody>
                    <a:bodyPr/>
                    <a:lstStyle/>
                    <a:p>
                      <a:pPr algn="l"/>
                      <a:endParaRPr lang="x-none"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chemeClr val="accent1">
                              <a:lumMod val="50000"/>
                            </a:schemeClr>
                          </a:solidFill>
                        </a:rPr>
                        <a:t>son</a:t>
                      </a:r>
                      <a:endParaRPr lang="x-none"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pPr algn="ctr"/>
                      <a:endParaRPr lang="x-none"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endParaRPr lang="en-GB"/>
                    </a:p>
                  </a:txBody>
                  <a:tcPr/>
                </a:tc>
                <a:extLst>
                  <a:ext uri="{0D108BD9-81ED-4DB2-BD59-A6C34878D82A}">
                    <a16:rowId xmlns:a16="http://schemas.microsoft.com/office/drawing/2014/main" val="1929731711"/>
                  </a:ext>
                </a:extLst>
              </a:tr>
              <a:tr h="452969">
                <a:tc rowSpan="2">
                  <a:txBody>
                    <a:bodyPr/>
                    <a:lstStyle/>
                    <a:p>
                      <a:pPr algn="l"/>
                      <a:r>
                        <a:rPr lang="en-GB" sz="2000" dirty="0">
                          <a:solidFill>
                            <a:schemeClr val="accent1">
                              <a:lumMod val="50000"/>
                            </a:schemeClr>
                          </a:solidFill>
                        </a:rPr>
                        <a:t>2. Cuál</a:t>
                      </a:r>
                      <a:endParaRPr lang="x-none"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solidFill>
                            <a:schemeClr val="accent1">
                              <a:lumMod val="50000"/>
                            </a:schemeClr>
                          </a:solidFill>
                        </a:rPr>
                        <a:t>son</a:t>
                      </a:r>
                      <a:endParaRPr lang="x-none"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402734"/>
                  </a:ext>
                </a:extLst>
              </a:tr>
              <a:tr h="452969">
                <a:tc vMerge="1">
                  <a:txBody>
                    <a:bodyPr/>
                    <a:lstStyle/>
                    <a:p>
                      <a:pPr algn="l"/>
                      <a:endParaRPr lang="x-none"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chemeClr val="accent1">
                              <a:lumMod val="50000"/>
                            </a:schemeClr>
                          </a:solidFill>
                        </a:rPr>
                        <a:t>es</a:t>
                      </a:r>
                      <a:endParaRPr lang="x-none"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pPr algn="l"/>
                      <a:endParaRPr lang="x-none"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pPr algn="l"/>
                      <a:endParaRPr lang="x-none"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7850597"/>
                  </a:ext>
                </a:extLst>
              </a:tr>
              <a:tr h="452969">
                <a:tc rowSpan="2">
                  <a:txBody>
                    <a:bodyPr/>
                    <a:lstStyle/>
                    <a:p>
                      <a:pPr algn="l"/>
                      <a:r>
                        <a:rPr lang="en-GB" sz="2000" dirty="0">
                          <a:solidFill>
                            <a:schemeClr val="accent1">
                              <a:lumMod val="50000"/>
                            </a:schemeClr>
                          </a:solidFill>
                        </a:rPr>
                        <a:t>3. ¿Quién</a:t>
                      </a:r>
                      <a:endParaRPr lang="x-none"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solidFill>
                            <a:schemeClr val="accent1">
                              <a:lumMod val="50000"/>
                            </a:schemeClr>
                          </a:solidFill>
                        </a:rPr>
                        <a:t>tiene</a:t>
                      </a:r>
                      <a:endParaRPr lang="x-none"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5716627"/>
                  </a:ext>
                </a:extLst>
              </a:tr>
              <a:tr h="452969">
                <a:tc vMerge="1">
                  <a:txBody>
                    <a:bodyPr/>
                    <a:lstStyle/>
                    <a:p>
                      <a:pPr algn="l"/>
                      <a:endParaRPr lang="x-none"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chemeClr val="accent1">
                              <a:lumMod val="50000"/>
                            </a:schemeClr>
                          </a:solidFill>
                        </a:rPr>
                        <a:t>tienen</a:t>
                      </a:r>
                      <a:endParaRPr lang="x-none"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pPr algn="l"/>
                      <a:endParaRPr lang="x-none"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pPr algn="l"/>
                      <a:endParaRPr lang="x-none"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64262062"/>
                  </a:ext>
                </a:extLst>
              </a:tr>
              <a:tr h="452969">
                <a:tc rowSpan="2">
                  <a:txBody>
                    <a:bodyPr/>
                    <a:lstStyle/>
                    <a:p>
                      <a:pPr algn="l"/>
                      <a:r>
                        <a:rPr lang="en-GB" sz="2000" dirty="0">
                          <a:solidFill>
                            <a:schemeClr val="accent1">
                              <a:lumMod val="50000"/>
                            </a:schemeClr>
                          </a:solidFill>
                        </a:rPr>
                        <a:t>4. ¿Cuáles</a:t>
                      </a:r>
                      <a:endParaRPr lang="x-none"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solidFill>
                            <a:schemeClr val="accent1">
                              <a:lumMod val="50000"/>
                            </a:schemeClr>
                          </a:solidFill>
                        </a:rPr>
                        <a:t>son</a:t>
                      </a:r>
                      <a:endParaRPr lang="x-none"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7870551"/>
                  </a:ext>
                </a:extLst>
              </a:tr>
              <a:tr h="452969">
                <a:tc vMerge="1">
                  <a:txBody>
                    <a:bodyPr/>
                    <a:lstStyle/>
                    <a:p>
                      <a:pPr algn="l"/>
                      <a:endParaRPr lang="x-none"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chemeClr val="accent1">
                              <a:lumMod val="50000"/>
                            </a:schemeClr>
                          </a:solidFill>
                        </a:rPr>
                        <a:t>es</a:t>
                      </a:r>
                      <a:endParaRPr lang="x-none"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pPr algn="l"/>
                      <a:endParaRPr lang="x-none"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pPr algn="l"/>
                      <a:endParaRPr lang="x-none"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53919750"/>
                  </a:ext>
                </a:extLst>
              </a:tr>
              <a:tr h="452969">
                <a:tc rowSpan="2">
                  <a:txBody>
                    <a:bodyPr/>
                    <a:lstStyle/>
                    <a:p>
                      <a:pPr algn="l"/>
                      <a:r>
                        <a:rPr lang="en-GB" sz="2000" dirty="0">
                          <a:solidFill>
                            <a:schemeClr val="accent1">
                              <a:lumMod val="50000"/>
                            </a:schemeClr>
                          </a:solidFill>
                        </a:rPr>
                        <a:t>5. ¿Quién</a:t>
                      </a:r>
                      <a:endParaRPr lang="x-none"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000" dirty="0">
                          <a:solidFill>
                            <a:schemeClr val="accent1">
                              <a:lumMod val="50000"/>
                            </a:schemeClr>
                          </a:solidFill>
                        </a:rPr>
                        <a:t>tienen</a:t>
                      </a:r>
                      <a:endParaRPr lang="x-none" sz="20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l"/>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1662264"/>
                  </a:ext>
                </a:extLst>
              </a:tr>
              <a:tr h="452969">
                <a:tc vMerge="1">
                  <a:txBody>
                    <a:bodyPr/>
                    <a:lstStyle/>
                    <a:p>
                      <a:pPr algn="l"/>
                      <a:endParaRPr lang="x-none"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chemeClr val="accent1">
                              <a:lumMod val="50000"/>
                            </a:schemeClr>
                          </a:solidFill>
                        </a:rPr>
                        <a:t>tiene</a:t>
                      </a:r>
                      <a:endParaRPr lang="x-none"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pPr algn="l"/>
                      <a:endParaRPr lang="x-none"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vMerge="1">
                  <a:txBody>
                    <a:bodyPr/>
                    <a:lstStyle/>
                    <a:p>
                      <a:pPr algn="l"/>
                      <a:endParaRPr lang="x-none"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94275590"/>
                  </a:ext>
                </a:extLst>
              </a:tr>
            </a:tbl>
          </a:graphicData>
        </a:graphic>
      </p:graphicFrame>
      <p:sp>
        <p:nvSpPr>
          <p:cNvPr id="10" name="TextBox 9"/>
          <p:cNvSpPr txBox="1"/>
          <p:nvPr/>
        </p:nvSpPr>
        <p:spPr>
          <a:xfrm>
            <a:off x="3569807" y="333301"/>
            <a:ext cx="4913863" cy="430887"/>
          </a:xfrm>
          <a:prstGeom prst="rect">
            <a:avLst/>
          </a:prstGeom>
          <a:noFill/>
        </p:spPr>
        <p:txBody>
          <a:bodyPr wrap="square" rtlCol="0">
            <a:spAutoFit/>
          </a:bodyPr>
          <a:lstStyle/>
          <a:p>
            <a:r>
              <a:rPr lang="en-GB" sz="2200" b="1" dirty="0">
                <a:solidFill>
                  <a:schemeClr val="accent5">
                    <a:lumMod val="50000"/>
                  </a:schemeClr>
                </a:solidFill>
              </a:rPr>
              <a:t>Lee y completa las preguntas.  </a:t>
            </a:r>
          </a:p>
        </p:txBody>
      </p:sp>
      <p:sp>
        <p:nvSpPr>
          <p:cNvPr id="16" name="TextBox 15"/>
          <p:cNvSpPr txBox="1"/>
          <p:nvPr/>
        </p:nvSpPr>
        <p:spPr>
          <a:xfrm>
            <a:off x="3662802" y="1207611"/>
            <a:ext cx="1841859" cy="400110"/>
          </a:xfrm>
          <a:prstGeom prst="rect">
            <a:avLst/>
          </a:prstGeom>
          <a:noFill/>
        </p:spPr>
        <p:txBody>
          <a:bodyPr wrap="square" rtlCol="0">
            <a:spAutoFit/>
          </a:bodyPr>
          <a:lstStyle/>
          <a:p>
            <a:r>
              <a:rPr lang="en-GB" sz="2000" b="1" dirty="0">
                <a:solidFill>
                  <a:schemeClr val="accent1">
                    <a:lumMod val="50000"/>
                  </a:schemeClr>
                </a:solidFill>
              </a:rPr>
              <a:t>¿Mi o mis?</a:t>
            </a:r>
          </a:p>
        </p:txBody>
      </p:sp>
      <p:sp>
        <p:nvSpPr>
          <p:cNvPr id="79" name="TextBox 78"/>
          <p:cNvSpPr txBox="1"/>
          <p:nvPr/>
        </p:nvSpPr>
        <p:spPr>
          <a:xfrm>
            <a:off x="2186662" y="1207611"/>
            <a:ext cx="1841859" cy="400110"/>
          </a:xfrm>
          <a:prstGeom prst="rect">
            <a:avLst/>
          </a:prstGeom>
          <a:noFill/>
        </p:spPr>
        <p:txBody>
          <a:bodyPr wrap="square" rtlCol="0">
            <a:spAutoFit/>
          </a:bodyPr>
          <a:lstStyle/>
          <a:p>
            <a:r>
              <a:rPr lang="en-GB" sz="2000" b="1" dirty="0">
                <a:solidFill>
                  <a:schemeClr val="accent1">
                    <a:lumMod val="50000"/>
                  </a:schemeClr>
                </a:solidFill>
              </a:rPr>
              <a:t>El verbo</a:t>
            </a:r>
          </a:p>
        </p:txBody>
      </p:sp>
      <p:sp>
        <p:nvSpPr>
          <p:cNvPr id="81" name="TextBox 80"/>
          <p:cNvSpPr txBox="1"/>
          <p:nvPr/>
        </p:nvSpPr>
        <p:spPr>
          <a:xfrm>
            <a:off x="5355770" y="2012516"/>
            <a:ext cx="1548312" cy="400110"/>
          </a:xfrm>
          <a:prstGeom prst="rect">
            <a:avLst/>
          </a:prstGeom>
          <a:noFill/>
        </p:spPr>
        <p:txBody>
          <a:bodyPr wrap="square" rtlCol="0">
            <a:spAutoFit/>
          </a:bodyPr>
          <a:lstStyle/>
          <a:p>
            <a:r>
              <a:rPr lang="en-GB" sz="2000" dirty="0">
                <a:solidFill>
                  <a:schemeClr val="accent1">
                    <a:lumMod val="50000"/>
                  </a:schemeClr>
                </a:solidFill>
              </a:rPr>
              <a:t>niños?</a:t>
            </a:r>
          </a:p>
        </p:txBody>
      </p:sp>
      <p:sp>
        <p:nvSpPr>
          <p:cNvPr id="82" name="TextBox 81"/>
          <p:cNvSpPr txBox="1"/>
          <p:nvPr/>
        </p:nvSpPr>
        <p:spPr>
          <a:xfrm>
            <a:off x="5355770" y="2894588"/>
            <a:ext cx="4833522" cy="400110"/>
          </a:xfrm>
          <a:prstGeom prst="rect">
            <a:avLst/>
          </a:prstGeom>
          <a:noFill/>
        </p:spPr>
        <p:txBody>
          <a:bodyPr wrap="square" rtlCol="0">
            <a:spAutoFit/>
          </a:bodyPr>
          <a:lstStyle/>
          <a:p>
            <a:r>
              <a:rPr lang="en-GB" sz="2000" dirty="0">
                <a:solidFill>
                  <a:schemeClr val="accent1">
                    <a:lumMod val="50000"/>
                  </a:schemeClr>
                </a:solidFill>
              </a:rPr>
              <a:t>vaso de agua? </a:t>
            </a:r>
          </a:p>
        </p:txBody>
      </p:sp>
      <p:sp>
        <p:nvSpPr>
          <p:cNvPr id="87" name="TextBox 86"/>
          <p:cNvSpPr txBox="1"/>
          <p:nvPr/>
        </p:nvSpPr>
        <p:spPr>
          <a:xfrm>
            <a:off x="3988813" y="5590072"/>
            <a:ext cx="753138" cy="400110"/>
          </a:xfrm>
          <a:prstGeom prst="rect">
            <a:avLst/>
          </a:prstGeom>
          <a:noFill/>
        </p:spPr>
        <p:txBody>
          <a:bodyPr wrap="square" rtlCol="0">
            <a:spAutoFit/>
          </a:bodyPr>
          <a:lstStyle/>
          <a:p>
            <a:r>
              <a:rPr lang="en-GB" sz="2000" dirty="0">
                <a:solidFill>
                  <a:schemeClr val="accent1">
                    <a:lumMod val="50000"/>
                  </a:schemeClr>
                </a:solidFill>
              </a:rPr>
              <a:t>mi</a:t>
            </a:r>
          </a:p>
        </p:txBody>
      </p:sp>
      <p:sp>
        <p:nvSpPr>
          <p:cNvPr id="88" name="TextBox 87"/>
          <p:cNvSpPr txBox="1"/>
          <p:nvPr/>
        </p:nvSpPr>
        <p:spPr>
          <a:xfrm>
            <a:off x="5299953" y="5590072"/>
            <a:ext cx="7139440" cy="400110"/>
          </a:xfrm>
          <a:prstGeom prst="rect">
            <a:avLst/>
          </a:prstGeom>
          <a:noFill/>
        </p:spPr>
        <p:txBody>
          <a:bodyPr wrap="square" rtlCol="0">
            <a:spAutoFit/>
          </a:bodyPr>
          <a:lstStyle/>
          <a:p>
            <a:r>
              <a:rPr lang="en-GB" sz="2000" dirty="0">
                <a:solidFill>
                  <a:schemeClr val="accent1">
                    <a:lumMod val="50000"/>
                  </a:schemeClr>
                </a:solidFill>
              </a:rPr>
              <a:t>fruta? ¡Quiero comer algo rico!</a:t>
            </a:r>
          </a:p>
        </p:txBody>
      </p:sp>
      <p:pic>
        <p:nvPicPr>
          <p:cNvPr id="22" name="Picture 2" descr="Dizziness Clip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7768" y="1094629"/>
            <a:ext cx="1554865" cy="1891712"/>
          </a:xfrm>
          <a:prstGeom prst="rect">
            <a:avLst/>
          </a:prstGeom>
          <a:noFill/>
          <a:extLst>
            <a:ext uri="{909E8E84-426E-40dd-AFC4-6F175D3DCCD1}">
              <a14:hiddenFill xmlns:a14="http://schemas.microsoft.com/office/drawing/2010/main" xmlns="">
                <a:solidFill>
                  <a:srgbClr val="FFFFFF"/>
                </a:solidFill>
              </a14:hiddenFill>
            </a:ext>
          </a:extLst>
        </p:spPr>
      </p:pic>
      <p:sp>
        <p:nvSpPr>
          <p:cNvPr id="90" name="TextBox 89"/>
          <p:cNvSpPr txBox="1"/>
          <p:nvPr/>
        </p:nvSpPr>
        <p:spPr>
          <a:xfrm>
            <a:off x="3988813" y="2012516"/>
            <a:ext cx="719132" cy="400110"/>
          </a:xfrm>
          <a:prstGeom prst="rect">
            <a:avLst/>
          </a:prstGeom>
          <a:noFill/>
        </p:spPr>
        <p:txBody>
          <a:bodyPr wrap="square" rtlCol="0">
            <a:spAutoFit/>
          </a:bodyPr>
          <a:lstStyle/>
          <a:p>
            <a:r>
              <a:rPr lang="en-GB" sz="2000" dirty="0">
                <a:solidFill>
                  <a:schemeClr val="accent1">
                    <a:lumMod val="50000"/>
                  </a:schemeClr>
                </a:solidFill>
              </a:rPr>
              <a:t>mis</a:t>
            </a:r>
          </a:p>
        </p:txBody>
      </p:sp>
      <p:sp>
        <p:nvSpPr>
          <p:cNvPr id="92" name="TextBox 91"/>
          <p:cNvSpPr txBox="1"/>
          <p:nvPr/>
        </p:nvSpPr>
        <p:spPr>
          <a:xfrm>
            <a:off x="5355769" y="3783102"/>
            <a:ext cx="6799853" cy="707886"/>
          </a:xfrm>
          <a:prstGeom prst="rect">
            <a:avLst/>
          </a:prstGeom>
          <a:noFill/>
        </p:spPr>
        <p:txBody>
          <a:bodyPr wrap="square" rtlCol="0">
            <a:spAutoFit/>
          </a:bodyPr>
          <a:lstStyle/>
          <a:p>
            <a:r>
              <a:rPr lang="en-GB" sz="2000" dirty="0">
                <a:solidFill>
                  <a:schemeClr val="accent1">
                    <a:lumMod val="50000"/>
                  </a:schemeClr>
                </a:solidFill>
              </a:rPr>
              <a:t>móvil? Estoy completamente perdida y necesito hacer una llamada.</a:t>
            </a:r>
          </a:p>
        </p:txBody>
      </p:sp>
      <p:sp>
        <p:nvSpPr>
          <p:cNvPr id="96" name="TextBox 95"/>
          <p:cNvSpPr txBox="1"/>
          <p:nvPr/>
        </p:nvSpPr>
        <p:spPr>
          <a:xfrm>
            <a:off x="3988813" y="2926205"/>
            <a:ext cx="719132" cy="400110"/>
          </a:xfrm>
          <a:prstGeom prst="rect">
            <a:avLst/>
          </a:prstGeom>
          <a:noFill/>
        </p:spPr>
        <p:txBody>
          <a:bodyPr wrap="square" rtlCol="0">
            <a:spAutoFit/>
          </a:bodyPr>
          <a:lstStyle/>
          <a:p>
            <a:r>
              <a:rPr lang="en-GB" sz="2000" dirty="0">
                <a:solidFill>
                  <a:schemeClr val="accent1">
                    <a:lumMod val="50000"/>
                  </a:schemeClr>
                </a:solidFill>
              </a:rPr>
              <a:t>mi</a:t>
            </a:r>
          </a:p>
        </p:txBody>
      </p:sp>
      <p:sp>
        <p:nvSpPr>
          <p:cNvPr id="97" name="TextBox 96"/>
          <p:cNvSpPr txBox="1"/>
          <p:nvPr/>
        </p:nvSpPr>
        <p:spPr>
          <a:xfrm>
            <a:off x="3988813" y="3802901"/>
            <a:ext cx="719132" cy="400110"/>
          </a:xfrm>
          <a:prstGeom prst="rect">
            <a:avLst/>
          </a:prstGeom>
          <a:noFill/>
        </p:spPr>
        <p:txBody>
          <a:bodyPr wrap="square" rtlCol="0">
            <a:spAutoFit/>
          </a:bodyPr>
          <a:lstStyle/>
          <a:p>
            <a:r>
              <a:rPr lang="en-GB" sz="2000" dirty="0">
                <a:solidFill>
                  <a:schemeClr val="accent1">
                    <a:lumMod val="50000"/>
                  </a:schemeClr>
                </a:solidFill>
              </a:rPr>
              <a:t>mi</a:t>
            </a:r>
          </a:p>
        </p:txBody>
      </p:sp>
      <p:sp>
        <p:nvSpPr>
          <p:cNvPr id="98" name="TextBox 97"/>
          <p:cNvSpPr txBox="1"/>
          <p:nvPr/>
        </p:nvSpPr>
        <p:spPr>
          <a:xfrm>
            <a:off x="3988813" y="4713376"/>
            <a:ext cx="719132" cy="400110"/>
          </a:xfrm>
          <a:prstGeom prst="rect">
            <a:avLst/>
          </a:prstGeom>
          <a:noFill/>
        </p:spPr>
        <p:txBody>
          <a:bodyPr wrap="square" rtlCol="0">
            <a:spAutoFit/>
          </a:bodyPr>
          <a:lstStyle/>
          <a:p>
            <a:r>
              <a:rPr lang="en-GB" sz="2000" dirty="0">
                <a:solidFill>
                  <a:schemeClr val="accent1">
                    <a:lumMod val="50000"/>
                  </a:schemeClr>
                </a:solidFill>
              </a:rPr>
              <a:t>mis</a:t>
            </a:r>
          </a:p>
        </p:txBody>
      </p:sp>
      <p:sp>
        <p:nvSpPr>
          <p:cNvPr id="99" name="TextBox 98"/>
          <p:cNvSpPr txBox="1"/>
          <p:nvPr/>
        </p:nvSpPr>
        <p:spPr>
          <a:xfrm>
            <a:off x="9550219" y="557604"/>
            <a:ext cx="777433" cy="406727"/>
          </a:xfrm>
          <a:prstGeom prst="rect">
            <a:avLst/>
          </a:prstGeom>
          <a:noFill/>
        </p:spPr>
        <p:txBody>
          <a:bodyPr wrap="square" rtlCol="0">
            <a:spAutoFit/>
          </a:bodyPr>
          <a:lstStyle/>
          <a:p>
            <a:r>
              <a:rPr lang="en-GB" sz="2000" b="1" dirty="0">
                <a:solidFill>
                  <a:schemeClr val="accent5">
                    <a:lumMod val="50000"/>
                  </a:schemeClr>
                </a:solidFill>
              </a:rPr>
              <a:t>[1/2]</a:t>
            </a:r>
          </a:p>
        </p:txBody>
      </p:sp>
      <p:sp>
        <p:nvSpPr>
          <p:cNvPr id="100" name="TextBox 99"/>
          <p:cNvSpPr txBox="1"/>
          <p:nvPr/>
        </p:nvSpPr>
        <p:spPr>
          <a:xfrm>
            <a:off x="5319592" y="4724547"/>
            <a:ext cx="1584490" cy="400110"/>
          </a:xfrm>
          <a:prstGeom prst="rect">
            <a:avLst/>
          </a:prstGeom>
          <a:noFill/>
        </p:spPr>
        <p:txBody>
          <a:bodyPr wrap="square" rtlCol="0">
            <a:spAutoFit/>
          </a:bodyPr>
          <a:lstStyle/>
          <a:p>
            <a:r>
              <a:rPr lang="en-GB" sz="2000" dirty="0">
                <a:solidFill>
                  <a:schemeClr val="accent1">
                    <a:lumMod val="50000"/>
                  </a:schemeClr>
                </a:solidFill>
              </a:rPr>
              <a:t>monedas?</a:t>
            </a:r>
          </a:p>
        </p:txBody>
      </p:sp>
      <p:sp>
        <p:nvSpPr>
          <p:cNvPr id="101" name="Rounded Rectangle 100"/>
          <p:cNvSpPr/>
          <p:nvPr/>
        </p:nvSpPr>
        <p:spPr>
          <a:xfrm>
            <a:off x="1992084" y="2208167"/>
            <a:ext cx="1406436" cy="45503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ounded Rectangle 101"/>
          <p:cNvSpPr/>
          <p:nvPr/>
        </p:nvSpPr>
        <p:spPr>
          <a:xfrm>
            <a:off x="1992084" y="3126260"/>
            <a:ext cx="1406436" cy="45503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ounded Rectangle 102"/>
          <p:cNvSpPr/>
          <p:nvPr/>
        </p:nvSpPr>
        <p:spPr>
          <a:xfrm>
            <a:off x="1998335" y="3581292"/>
            <a:ext cx="1406436" cy="45503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ounded Rectangle 103"/>
          <p:cNvSpPr/>
          <p:nvPr/>
        </p:nvSpPr>
        <p:spPr>
          <a:xfrm>
            <a:off x="1970730" y="4458399"/>
            <a:ext cx="1406436" cy="45503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ounded Rectangle 104"/>
          <p:cNvSpPr/>
          <p:nvPr/>
        </p:nvSpPr>
        <p:spPr>
          <a:xfrm>
            <a:off x="1992084" y="5839395"/>
            <a:ext cx="1406436" cy="45503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cstate="print">
            <a:clrChange>
              <a:clrFrom>
                <a:srgbClr val="FBFBFB"/>
              </a:clrFrom>
              <a:clrTo>
                <a:srgbClr val="FBFBFB">
                  <a:alpha val="0"/>
                </a:srgbClr>
              </a:clrTo>
            </a:clrChange>
            <a:extLst>
              <a:ext uri="{28A0092B-C50C-407E-A947-70E740481C1C}">
                <a14:useLocalDpi xmlns:a14="http://schemas.microsoft.com/office/drawing/2010/main" val="0"/>
              </a:ext>
            </a:extLst>
          </a:blip>
          <a:srcRect l="27229" t="9419" r="53464" b="45174"/>
          <a:stretch/>
        </p:blipFill>
        <p:spPr>
          <a:xfrm>
            <a:off x="10394644" y="-138858"/>
            <a:ext cx="850621" cy="1125300"/>
          </a:xfrm>
          <a:prstGeom prst="rect">
            <a:avLst/>
          </a:prstGeom>
        </p:spPr>
      </p:pic>
      <p:sp>
        <p:nvSpPr>
          <p:cNvPr id="27"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418917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90" grpId="0"/>
      <p:bldP spid="96" grpId="0"/>
      <p:bldP spid="97" grpId="0"/>
      <p:bldP spid="98" grpId="0"/>
      <p:bldP spid="101" grpId="0" animBg="1"/>
      <p:bldP spid="102" grpId="0" animBg="1"/>
      <p:bldP spid="103" grpId="0" animBg="1"/>
      <p:bldP spid="104" grpId="0" animBg="1"/>
      <p:bldP spid="10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262765490"/>
              </p:ext>
            </p:extLst>
          </p:nvPr>
        </p:nvGraphicFramePr>
        <p:xfrm>
          <a:off x="9712348" y="1187532"/>
          <a:ext cx="2166988" cy="5126179"/>
        </p:xfrm>
        <a:graphic>
          <a:graphicData uri="http://schemas.openxmlformats.org/drawingml/2006/table">
            <a:tbl>
              <a:tblPr firstRow="1" bandRow="1">
                <a:tableStyleId>{5DA37D80-6434-44D0-A028-1B22A696006F}</a:tableStyleId>
              </a:tblPr>
              <a:tblGrid>
                <a:gridCol w="2166988">
                  <a:extLst>
                    <a:ext uri="{9D8B030D-6E8A-4147-A177-3AD203B41FA5}">
                      <a16:colId xmlns:a16="http://schemas.microsoft.com/office/drawing/2014/main" val="3881960419"/>
                    </a:ext>
                  </a:extLst>
                </a:gridCol>
              </a:tblGrid>
              <a:tr h="725789">
                <a:tc>
                  <a:txBody>
                    <a:bodyPr/>
                    <a:lstStyle/>
                    <a:p>
                      <a:pPr algn="ctr"/>
                      <a:r>
                        <a:rPr lang="en-GB" sz="2100" dirty="0">
                          <a:solidFill>
                            <a:schemeClr val="accent1">
                              <a:lumMod val="50000"/>
                            </a:schemeClr>
                          </a:solidFill>
                        </a:rPr>
                        <a:t> </a:t>
                      </a:r>
                      <a:endParaRPr lang="x-none" sz="21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3621429"/>
                  </a:ext>
                </a:extLst>
              </a:tr>
              <a:tr h="440039">
                <a:tc>
                  <a:txBody>
                    <a:bodyPr/>
                    <a:lstStyle/>
                    <a:p>
                      <a:pPr algn="l"/>
                      <a:r>
                        <a:rPr lang="en-GB" sz="2200" dirty="0">
                          <a:solidFill>
                            <a:schemeClr val="accent1">
                              <a:lumMod val="50000"/>
                            </a:schemeClr>
                          </a:solidFill>
                        </a:rPr>
                        <a:t>mi amiga</a:t>
                      </a:r>
                      <a:endParaRPr lang="x-none" sz="22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9805826"/>
                  </a:ext>
                </a:extLst>
              </a:tr>
              <a:tr h="440039">
                <a:tc>
                  <a:txBody>
                    <a:bodyPr/>
                    <a:lstStyle/>
                    <a:p>
                      <a:pPr algn="l"/>
                      <a:r>
                        <a:rPr lang="en-GB" sz="2200" dirty="0">
                          <a:solidFill>
                            <a:schemeClr val="accent1">
                              <a:lumMod val="50000"/>
                            </a:schemeClr>
                          </a:solidFill>
                        </a:rPr>
                        <a:t>mis </a:t>
                      </a:r>
                      <a:r>
                        <a:rPr lang="en-GB" sz="2200" dirty="0" err="1">
                          <a:solidFill>
                            <a:schemeClr val="accent1">
                              <a:lumMod val="50000"/>
                            </a:schemeClr>
                          </a:solidFill>
                        </a:rPr>
                        <a:t>amigas</a:t>
                      </a:r>
                      <a:endParaRPr lang="x-none" sz="22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3848279"/>
                  </a:ext>
                </a:extLst>
              </a:tr>
              <a:tr h="440039">
                <a:tc>
                  <a:txBody>
                    <a:bodyPr/>
                    <a:lstStyle/>
                    <a:p>
                      <a:pPr algn="l"/>
                      <a:r>
                        <a:rPr lang="en-GB" sz="2200" dirty="0">
                          <a:solidFill>
                            <a:schemeClr val="accent1">
                              <a:lumMod val="50000"/>
                            </a:schemeClr>
                          </a:solidFill>
                        </a:rPr>
                        <a:t>mis niños</a:t>
                      </a:r>
                      <a:endParaRPr lang="x-none" sz="22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3407823"/>
                  </a:ext>
                </a:extLst>
              </a:tr>
              <a:tr h="440039">
                <a:tc>
                  <a:txBody>
                    <a:bodyPr/>
                    <a:lstStyle/>
                    <a:p>
                      <a:pPr algn="l"/>
                      <a:r>
                        <a:rPr lang="en-GB" sz="2200" dirty="0">
                          <a:solidFill>
                            <a:schemeClr val="accent1">
                              <a:lumMod val="50000"/>
                            </a:schemeClr>
                          </a:solidFill>
                        </a:rPr>
                        <a:t>mi niño</a:t>
                      </a:r>
                      <a:endParaRPr lang="x-none" sz="22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9360960"/>
                  </a:ext>
                </a:extLst>
              </a:tr>
              <a:tr h="440039">
                <a:tc>
                  <a:txBody>
                    <a:bodyPr/>
                    <a:lstStyle/>
                    <a:p>
                      <a:pPr algn="l"/>
                      <a:r>
                        <a:rPr lang="en-GB" sz="2200" dirty="0">
                          <a:solidFill>
                            <a:schemeClr val="accent1">
                              <a:lumMod val="50000"/>
                            </a:schemeClr>
                          </a:solidFill>
                        </a:rPr>
                        <a:t>mi primo</a:t>
                      </a:r>
                      <a:endParaRPr lang="x-none" sz="22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0002975"/>
                  </a:ext>
                </a:extLst>
              </a:tr>
              <a:tr h="4400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mis primos</a:t>
                      </a:r>
                      <a:endParaRPr lang="x-none" sz="22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990815"/>
                  </a:ext>
                </a:extLst>
              </a:tr>
              <a:tr h="440039">
                <a:tc>
                  <a:txBody>
                    <a:bodyPr/>
                    <a:lstStyle/>
                    <a:p>
                      <a:pPr algn="l"/>
                      <a:r>
                        <a:rPr lang="en-GB" sz="2200" dirty="0">
                          <a:solidFill>
                            <a:schemeClr val="accent1">
                              <a:lumMod val="50000"/>
                            </a:schemeClr>
                          </a:solidFill>
                        </a:rPr>
                        <a:t>mis </a:t>
                      </a:r>
                      <a:r>
                        <a:rPr lang="en-GB" sz="2200" dirty="0" err="1">
                          <a:solidFill>
                            <a:schemeClr val="accent1">
                              <a:lumMod val="50000"/>
                            </a:schemeClr>
                          </a:solidFill>
                        </a:rPr>
                        <a:t>abuelos</a:t>
                      </a:r>
                      <a:endParaRPr lang="x-none" sz="22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3775130"/>
                  </a:ext>
                </a:extLst>
              </a:tr>
              <a:tr h="440039">
                <a:tc>
                  <a:txBody>
                    <a:bodyPr/>
                    <a:lstStyle/>
                    <a:p>
                      <a:pPr algn="l"/>
                      <a:r>
                        <a:rPr lang="en-GB" sz="2200" dirty="0">
                          <a:solidFill>
                            <a:schemeClr val="accent1">
                              <a:lumMod val="50000"/>
                            </a:schemeClr>
                          </a:solidFill>
                        </a:rPr>
                        <a:t>mi </a:t>
                      </a:r>
                      <a:r>
                        <a:rPr lang="en-GB" sz="2200" dirty="0" err="1">
                          <a:solidFill>
                            <a:schemeClr val="accent1">
                              <a:lumMod val="50000"/>
                            </a:schemeClr>
                          </a:solidFill>
                        </a:rPr>
                        <a:t>abuelo</a:t>
                      </a:r>
                      <a:endParaRPr lang="x-none" sz="22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7388733"/>
                  </a:ext>
                </a:extLst>
              </a:tr>
              <a:tr h="440039">
                <a:tc>
                  <a:txBody>
                    <a:bodyPr/>
                    <a:lstStyle/>
                    <a:p>
                      <a:pPr algn="l"/>
                      <a:r>
                        <a:rPr lang="en-GB" sz="2200" dirty="0">
                          <a:solidFill>
                            <a:schemeClr val="accent1">
                              <a:lumMod val="50000"/>
                            </a:schemeClr>
                          </a:solidFill>
                        </a:rPr>
                        <a:t>mi </a:t>
                      </a:r>
                      <a:r>
                        <a:rPr lang="en-GB" sz="2200" dirty="0" err="1">
                          <a:solidFill>
                            <a:schemeClr val="accent1">
                              <a:lumMod val="50000"/>
                            </a:schemeClr>
                          </a:solidFill>
                        </a:rPr>
                        <a:t>hermano</a:t>
                      </a:r>
                      <a:endParaRPr lang="x-none" sz="22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9045051"/>
                  </a:ext>
                </a:extLst>
              </a:tr>
              <a:tr h="440039">
                <a:tc>
                  <a:txBody>
                    <a:bodyPr/>
                    <a:lstStyle/>
                    <a:p>
                      <a:pPr algn="l"/>
                      <a:r>
                        <a:rPr lang="en-GB" sz="2200" dirty="0">
                          <a:solidFill>
                            <a:schemeClr val="accent1">
                              <a:lumMod val="50000"/>
                            </a:schemeClr>
                          </a:solidFill>
                        </a:rPr>
                        <a:t>mis </a:t>
                      </a:r>
                      <a:r>
                        <a:rPr lang="en-GB" sz="2200" dirty="0" err="1">
                          <a:solidFill>
                            <a:schemeClr val="accent1">
                              <a:lumMod val="50000"/>
                            </a:schemeClr>
                          </a:solidFill>
                        </a:rPr>
                        <a:t>hermanos</a:t>
                      </a:r>
                      <a:endParaRPr lang="x-none" sz="220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6922864"/>
                  </a:ext>
                </a:extLst>
              </a:tr>
            </a:tbl>
          </a:graphicData>
        </a:graphic>
      </p:graphicFrame>
      <p:sp>
        <p:nvSpPr>
          <p:cNvPr id="2" name="Title 1"/>
          <p:cNvSpPr>
            <a:spLocks noGrp="1"/>
          </p:cNvSpPr>
          <p:nvPr>
            <p:ph type="title"/>
          </p:nvPr>
        </p:nvSpPr>
        <p:spPr>
          <a:xfrm>
            <a:off x="1807209" y="157358"/>
            <a:ext cx="10515600" cy="503591"/>
          </a:xfrm>
        </p:spPr>
        <p:txBody>
          <a:bodyPr>
            <a:normAutofit/>
          </a:bodyPr>
          <a:lstStyle/>
          <a:p>
            <a:r>
              <a:rPr lang="en-GB" sz="2800" b="1" dirty="0">
                <a:solidFill>
                  <a:schemeClr val="accent1">
                    <a:lumMod val="50000"/>
                  </a:schemeClr>
                </a:solidFill>
              </a:rPr>
              <a:t>Ahora Gabi está en casa. ¡Tiene otras preguntas!</a:t>
            </a:r>
          </a:p>
        </p:txBody>
      </p:sp>
      <p:pic>
        <p:nvPicPr>
          <p:cNvPr id="4" name="Picture 2" descr="Dizziness Clipa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7" y="8441"/>
            <a:ext cx="1554865" cy="189171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0357933" y="662646"/>
            <a:ext cx="777433" cy="406727"/>
          </a:xfrm>
          <a:prstGeom prst="rect">
            <a:avLst/>
          </a:prstGeom>
          <a:noFill/>
        </p:spPr>
        <p:txBody>
          <a:bodyPr wrap="square" rtlCol="0">
            <a:spAutoFit/>
          </a:bodyPr>
          <a:lstStyle/>
          <a:p>
            <a:r>
              <a:rPr lang="en-GB" sz="2000" b="1" dirty="0">
                <a:solidFill>
                  <a:schemeClr val="accent5">
                    <a:lumMod val="50000"/>
                  </a:schemeClr>
                </a:solidFill>
              </a:rPr>
              <a:t>[2/2]</a:t>
            </a:r>
          </a:p>
        </p:txBody>
      </p:sp>
      <p:sp>
        <p:nvSpPr>
          <p:cNvPr id="7" name="Título 1">
            <a:extLst>
              <a:ext uri="{FF2B5EF4-FFF2-40B4-BE49-F238E27FC236}">
                <a16:creationId xmlns:a16="http://schemas.microsoft.com/office/drawing/2014/main" id="{D67863AF-8558-8044-B184-AB440364AF4A}"/>
              </a:ext>
            </a:extLst>
          </p:cNvPr>
          <p:cNvSpPr txBox="1">
            <a:spLocks/>
          </p:cNvSpPr>
          <p:nvPr/>
        </p:nvSpPr>
        <p:spPr>
          <a:xfrm>
            <a:off x="11056632" y="-153517"/>
            <a:ext cx="1266177" cy="7193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a:solidFill>
                  <a:prstClr val="white"/>
                </a:solidFill>
              </a:rPr>
              <a:t>leer</a:t>
            </a:r>
            <a:endParaRPr lang="x-none" sz="2000" dirty="0"/>
          </a:p>
        </p:txBody>
      </p:sp>
      <p:sp>
        <p:nvSpPr>
          <p:cNvPr id="8" name="Title 1"/>
          <p:cNvSpPr txBox="1">
            <a:spLocks/>
          </p:cNvSpPr>
          <p:nvPr/>
        </p:nvSpPr>
        <p:spPr>
          <a:xfrm>
            <a:off x="1807209" y="624862"/>
            <a:ext cx="10515600" cy="50359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800" b="1" dirty="0">
                <a:solidFill>
                  <a:schemeClr val="accent1">
                    <a:lumMod val="50000"/>
                  </a:schemeClr>
                </a:solidFill>
              </a:rPr>
              <a:t>¿Quién es? Marca la opción correcta.</a:t>
            </a:r>
          </a:p>
        </p:txBody>
      </p:sp>
      <p:graphicFrame>
        <p:nvGraphicFramePr>
          <p:cNvPr id="12" name="Tabla 6">
            <a:extLst>
              <a:ext uri="{FF2B5EF4-FFF2-40B4-BE49-F238E27FC236}">
                <a16:creationId xmlns:a16="http://schemas.microsoft.com/office/drawing/2014/main" id="{78431D7C-9B19-C447-B8D6-A4B3E51CEED5}"/>
              </a:ext>
            </a:extLst>
          </p:cNvPr>
          <p:cNvGraphicFramePr>
            <a:graphicFrameLocks noGrp="1"/>
          </p:cNvGraphicFramePr>
          <p:nvPr>
            <p:extLst>
              <p:ext uri="{D42A27DB-BD31-4B8C-83A1-F6EECF244321}">
                <p14:modId xmlns:p14="http://schemas.microsoft.com/office/powerpoint/2010/main" val="972215126"/>
              </p:ext>
            </p:extLst>
          </p:nvPr>
        </p:nvGraphicFramePr>
        <p:xfrm>
          <a:off x="1627855" y="1187532"/>
          <a:ext cx="7966087" cy="5126179"/>
        </p:xfrm>
        <a:graphic>
          <a:graphicData uri="http://schemas.openxmlformats.org/drawingml/2006/table">
            <a:tbl>
              <a:tblPr firstRow="1" bandRow="1">
                <a:tableStyleId>{5DA37D80-6434-44D0-A028-1B22A696006F}</a:tableStyleId>
              </a:tblPr>
              <a:tblGrid>
                <a:gridCol w="665402">
                  <a:extLst>
                    <a:ext uri="{9D8B030D-6E8A-4147-A177-3AD203B41FA5}">
                      <a16:colId xmlns:a16="http://schemas.microsoft.com/office/drawing/2014/main" val="2165453001"/>
                    </a:ext>
                  </a:extLst>
                </a:gridCol>
                <a:gridCol w="7300685">
                  <a:extLst>
                    <a:ext uri="{9D8B030D-6E8A-4147-A177-3AD203B41FA5}">
                      <a16:colId xmlns:a16="http://schemas.microsoft.com/office/drawing/2014/main" val="1239931007"/>
                    </a:ext>
                  </a:extLst>
                </a:gridCol>
              </a:tblGrid>
              <a:tr h="725789">
                <a:tc>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239214"/>
                  </a:ext>
                </a:extLst>
              </a:tr>
              <a:tr h="880078">
                <a:tc>
                  <a:txBody>
                    <a:bodyPr/>
                    <a:lstStyle/>
                    <a:p>
                      <a:pPr algn="ctr"/>
                      <a:r>
                        <a:rPr lang="en-GB" sz="2000" b="0" dirty="0">
                          <a:solidFill>
                            <a:schemeClr val="accent1">
                              <a:lumMod val="50000"/>
                            </a:schemeClr>
                          </a:solidFill>
                        </a:rPr>
                        <a:t>6.</a:t>
                      </a:r>
                      <a:endParaRPr lang="x-none" sz="2000" b="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x-none"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6184331"/>
                  </a:ext>
                </a:extLst>
              </a:tr>
              <a:tr h="880078">
                <a:tc>
                  <a:txBody>
                    <a:bodyPr/>
                    <a:lstStyle/>
                    <a:p>
                      <a:pPr algn="ctr"/>
                      <a:r>
                        <a:rPr lang="en-GB" sz="2000" b="0" dirty="0">
                          <a:solidFill>
                            <a:schemeClr val="accent1">
                              <a:lumMod val="50000"/>
                            </a:schemeClr>
                          </a:solidFill>
                        </a:rPr>
                        <a:t>7.</a:t>
                      </a:r>
                      <a:endParaRPr lang="x-none" sz="2000" b="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x-none"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2402734"/>
                  </a:ext>
                </a:extLst>
              </a:tr>
              <a:tr h="880078">
                <a:tc>
                  <a:txBody>
                    <a:bodyPr/>
                    <a:lstStyle/>
                    <a:p>
                      <a:pPr algn="ctr"/>
                      <a:r>
                        <a:rPr lang="en-GB" sz="2000" b="0" dirty="0">
                          <a:solidFill>
                            <a:schemeClr val="accent1">
                              <a:lumMod val="50000"/>
                            </a:schemeClr>
                          </a:solidFill>
                        </a:rPr>
                        <a:t>8.</a:t>
                      </a:r>
                      <a:endParaRPr lang="x-none" sz="2000" b="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x-none"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5716627"/>
                  </a:ext>
                </a:extLst>
              </a:tr>
              <a:tr h="880078">
                <a:tc>
                  <a:txBody>
                    <a:bodyPr/>
                    <a:lstStyle/>
                    <a:p>
                      <a:pPr algn="ctr"/>
                      <a:r>
                        <a:rPr lang="en-GB" sz="2000" b="0" dirty="0">
                          <a:solidFill>
                            <a:schemeClr val="accent1">
                              <a:lumMod val="50000"/>
                            </a:schemeClr>
                          </a:solidFill>
                        </a:rPr>
                        <a:t>9.</a:t>
                      </a:r>
                      <a:endParaRPr lang="x-none" sz="2000" b="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x-none"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7870551"/>
                  </a:ext>
                </a:extLst>
              </a:tr>
              <a:tr h="880078">
                <a:tc>
                  <a:txBody>
                    <a:bodyPr/>
                    <a:lstStyle/>
                    <a:p>
                      <a:pPr algn="ctr"/>
                      <a:r>
                        <a:rPr lang="en-GB" sz="2000" b="0" dirty="0">
                          <a:solidFill>
                            <a:schemeClr val="accent1">
                              <a:lumMod val="50000"/>
                            </a:schemeClr>
                          </a:solidFill>
                        </a:rPr>
                        <a:t>10.</a:t>
                      </a:r>
                      <a:endParaRPr lang="x-none" sz="2000" b="0" dirty="0">
                        <a:solidFill>
                          <a:schemeClr val="accent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endParaRPr lang="x-none" sz="20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1662264"/>
                  </a:ext>
                </a:extLst>
              </a:tr>
            </a:tbl>
          </a:graphicData>
        </a:graphic>
      </p:graphicFrame>
      <p:sp>
        <p:nvSpPr>
          <p:cNvPr id="13" name="TextBox 12"/>
          <p:cNvSpPr txBox="1"/>
          <p:nvPr/>
        </p:nvSpPr>
        <p:spPr>
          <a:xfrm>
            <a:off x="2349223" y="2170012"/>
            <a:ext cx="7111201" cy="400110"/>
          </a:xfrm>
          <a:prstGeom prst="rect">
            <a:avLst/>
          </a:prstGeom>
          <a:noFill/>
        </p:spPr>
        <p:txBody>
          <a:bodyPr wrap="square" rtlCol="0">
            <a:spAutoFit/>
          </a:bodyPr>
          <a:lstStyle/>
          <a:p>
            <a:r>
              <a:rPr lang="en-GB" sz="2000" dirty="0">
                <a:solidFill>
                  <a:schemeClr val="accent1">
                    <a:lumMod val="50000"/>
                  </a:schemeClr>
                </a:solidFill>
              </a:rPr>
              <a:t>¿Cuándo limpia la casa? Los miércoles o los viernes?</a:t>
            </a:r>
          </a:p>
        </p:txBody>
      </p:sp>
      <p:sp>
        <p:nvSpPr>
          <p:cNvPr id="14" name="TextBox 13"/>
          <p:cNvSpPr txBox="1"/>
          <p:nvPr/>
        </p:nvSpPr>
        <p:spPr>
          <a:xfrm>
            <a:off x="2349222" y="3029285"/>
            <a:ext cx="6851020" cy="400110"/>
          </a:xfrm>
          <a:prstGeom prst="rect">
            <a:avLst/>
          </a:prstGeom>
          <a:noFill/>
        </p:spPr>
        <p:txBody>
          <a:bodyPr wrap="square" rtlCol="0">
            <a:spAutoFit/>
          </a:bodyPr>
          <a:lstStyle/>
          <a:p>
            <a:r>
              <a:rPr lang="en-GB" sz="2000" dirty="0">
                <a:solidFill>
                  <a:schemeClr val="accent1">
                    <a:lumMod val="50000"/>
                  </a:schemeClr>
                </a:solidFill>
              </a:rPr>
              <a:t>¿Qué puede hacer el martes? ¿Puede sacar la ropa? </a:t>
            </a:r>
          </a:p>
        </p:txBody>
      </p:sp>
      <p:sp>
        <p:nvSpPr>
          <p:cNvPr id="15" name="TextBox 14"/>
          <p:cNvSpPr txBox="1"/>
          <p:nvPr/>
        </p:nvSpPr>
        <p:spPr>
          <a:xfrm>
            <a:off x="2349224" y="3936516"/>
            <a:ext cx="3656799" cy="400110"/>
          </a:xfrm>
          <a:prstGeom prst="rect">
            <a:avLst/>
          </a:prstGeom>
          <a:noFill/>
        </p:spPr>
        <p:txBody>
          <a:bodyPr wrap="square" rtlCol="0">
            <a:spAutoFit/>
          </a:bodyPr>
          <a:lstStyle/>
          <a:p>
            <a:r>
              <a:rPr lang="en-GB" sz="2000" dirty="0">
                <a:solidFill>
                  <a:schemeClr val="accent1">
                    <a:lumMod val="50000"/>
                  </a:schemeClr>
                </a:solidFill>
              </a:rPr>
              <a:t>¿</a:t>
            </a:r>
            <a:r>
              <a:rPr lang="en-GB" sz="2000" dirty="0" err="1">
                <a:solidFill>
                  <a:schemeClr val="accent1">
                    <a:lumMod val="50000"/>
                  </a:schemeClr>
                </a:solidFill>
              </a:rPr>
              <a:t>Cómo</a:t>
            </a:r>
            <a:r>
              <a:rPr lang="en-GB" sz="2000" dirty="0">
                <a:solidFill>
                  <a:schemeClr val="accent1">
                    <a:lumMod val="50000"/>
                  </a:schemeClr>
                </a:solidFill>
              </a:rPr>
              <a:t> lavan el coche?  </a:t>
            </a:r>
          </a:p>
        </p:txBody>
      </p:sp>
      <p:sp>
        <p:nvSpPr>
          <p:cNvPr id="16" name="TextBox 15"/>
          <p:cNvSpPr txBox="1"/>
          <p:nvPr/>
        </p:nvSpPr>
        <p:spPr>
          <a:xfrm>
            <a:off x="2349224" y="4785166"/>
            <a:ext cx="5098418" cy="400110"/>
          </a:xfrm>
          <a:prstGeom prst="rect">
            <a:avLst/>
          </a:prstGeom>
          <a:noFill/>
        </p:spPr>
        <p:txBody>
          <a:bodyPr wrap="square" rtlCol="0">
            <a:spAutoFit/>
          </a:bodyPr>
          <a:lstStyle/>
          <a:p>
            <a:r>
              <a:rPr lang="en-GB" sz="2000" dirty="0">
                <a:solidFill>
                  <a:schemeClr val="accent1">
                    <a:lumMod val="50000"/>
                  </a:schemeClr>
                </a:solidFill>
              </a:rPr>
              <a:t>¿</a:t>
            </a:r>
            <a:r>
              <a:rPr lang="en-GB" sz="2000" dirty="0" err="1">
                <a:solidFill>
                  <a:schemeClr val="accent1">
                    <a:lumMod val="50000"/>
                  </a:schemeClr>
                </a:solidFill>
              </a:rPr>
              <a:t>Dónde</a:t>
            </a:r>
            <a:r>
              <a:rPr lang="en-GB" sz="2000" dirty="0">
                <a:solidFill>
                  <a:schemeClr val="accent1">
                    <a:lumMod val="50000"/>
                  </a:schemeClr>
                </a:solidFill>
              </a:rPr>
              <a:t> </a:t>
            </a:r>
            <a:r>
              <a:rPr lang="en-GB" sz="2000" dirty="0" err="1">
                <a:solidFill>
                  <a:schemeClr val="accent1">
                    <a:lumMod val="50000"/>
                  </a:schemeClr>
                </a:solidFill>
              </a:rPr>
              <a:t>viven</a:t>
            </a:r>
            <a:r>
              <a:rPr lang="en-GB" sz="2000" dirty="0">
                <a:solidFill>
                  <a:schemeClr val="accent1">
                    <a:lumMod val="50000"/>
                  </a:schemeClr>
                </a:solidFill>
              </a:rPr>
              <a:t>? ¿</a:t>
            </a:r>
            <a:r>
              <a:rPr lang="en-GB" sz="2000" dirty="0" err="1">
                <a:solidFill>
                  <a:schemeClr val="accent1">
                    <a:lumMod val="50000"/>
                  </a:schemeClr>
                </a:solidFill>
              </a:rPr>
              <a:t>Viven</a:t>
            </a:r>
            <a:r>
              <a:rPr lang="en-GB" sz="2000" dirty="0">
                <a:solidFill>
                  <a:schemeClr val="accent1">
                    <a:lumMod val="50000"/>
                  </a:schemeClr>
                </a:solidFill>
              </a:rPr>
              <a:t> </a:t>
            </a:r>
            <a:r>
              <a:rPr lang="en-GB" sz="2000" dirty="0" err="1">
                <a:solidFill>
                  <a:schemeClr val="accent1">
                    <a:lumMod val="50000"/>
                  </a:schemeClr>
                </a:solidFill>
              </a:rPr>
              <a:t>cerca</a:t>
            </a:r>
            <a:r>
              <a:rPr lang="en-GB" sz="2000" dirty="0">
                <a:solidFill>
                  <a:schemeClr val="accent1">
                    <a:lumMod val="50000"/>
                  </a:schemeClr>
                </a:solidFill>
              </a:rPr>
              <a:t> de aquí? </a:t>
            </a:r>
          </a:p>
        </p:txBody>
      </p:sp>
      <p:sp>
        <p:nvSpPr>
          <p:cNvPr id="17" name="TextBox 16"/>
          <p:cNvSpPr txBox="1"/>
          <p:nvPr/>
        </p:nvSpPr>
        <p:spPr>
          <a:xfrm>
            <a:off x="2349222" y="5663602"/>
            <a:ext cx="7244720" cy="400110"/>
          </a:xfrm>
          <a:prstGeom prst="rect">
            <a:avLst/>
          </a:prstGeom>
          <a:noFill/>
        </p:spPr>
        <p:txBody>
          <a:bodyPr wrap="square" rtlCol="0">
            <a:spAutoFit/>
          </a:bodyPr>
          <a:lstStyle/>
          <a:p>
            <a:r>
              <a:rPr lang="en-GB" sz="2000" dirty="0">
                <a:solidFill>
                  <a:schemeClr val="accent1">
                    <a:lumMod val="50000"/>
                  </a:schemeClr>
                </a:solidFill>
              </a:rPr>
              <a:t>¿Cuántas llamadas debe hacer el jueves y el sábado?  </a:t>
            </a:r>
          </a:p>
        </p:txBody>
      </p:sp>
      <p:sp>
        <p:nvSpPr>
          <p:cNvPr id="18" name="Rounded Rectangle 17"/>
          <p:cNvSpPr/>
          <p:nvPr/>
        </p:nvSpPr>
        <p:spPr>
          <a:xfrm>
            <a:off x="9724571" y="1903947"/>
            <a:ext cx="2134398" cy="45503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19" name="Rounded Rectangle 18"/>
          <p:cNvSpPr/>
          <p:nvPr/>
        </p:nvSpPr>
        <p:spPr>
          <a:xfrm>
            <a:off x="9724571" y="3218679"/>
            <a:ext cx="2134398" cy="45503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0" name="Rounded Rectangle 19"/>
          <p:cNvSpPr/>
          <p:nvPr/>
        </p:nvSpPr>
        <p:spPr>
          <a:xfrm>
            <a:off x="9724571" y="4082135"/>
            <a:ext cx="2134398" cy="45503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1" name="Rounded Rectangle 20"/>
          <p:cNvSpPr/>
          <p:nvPr/>
        </p:nvSpPr>
        <p:spPr>
          <a:xfrm>
            <a:off x="9724571" y="4537167"/>
            <a:ext cx="2134398" cy="45503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2" name="Rounded Rectangle 21"/>
          <p:cNvSpPr/>
          <p:nvPr/>
        </p:nvSpPr>
        <p:spPr>
          <a:xfrm>
            <a:off x="9724571" y="5408625"/>
            <a:ext cx="2134398" cy="455032"/>
          </a:xfrm>
          <a:prstGeom prst="roundRect">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 name="TextBox 2"/>
          <p:cNvSpPr txBox="1"/>
          <p:nvPr/>
        </p:nvSpPr>
        <p:spPr>
          <a:xfrm>
            <a:off x="9986888" y="1358682"/>
            <a:ext cx="1742547" cy="400110"/>
          </a:xfrm>
          <a:prstGeom prst="rect">
            <a:avLst/>
          </a:prstGeom>
          <a:noFill/>
        </p:spPr>
        <p:txBody>
          <a:bodyPr wrap="square" rtlCol="0">
            <a:spAutoFit/>
          </a:bodyPr>
          <a:lstStyle/>
          <a:p>
            <a:r>
              <a:rPr lang="en-GB" sz="2000" b="1" dirty="0">
                <a:solidFill>
                  <a:schemeClr val="accent1">
                    <a:lumMod val="50000"/>
                  </a:schemeClr>
                </a:solidFill>
              </a:rPr>
              <a:t>¿Quién es?</a:t>
            </a:r>
          </a:p>
        </p:txBody>
      </p:sp>
      <p:sp>
        <p:nvSpPr>
          <p:cNvPr id="23" name="Rounded Rectangle 11">
            <a:extLst>
              <a:ext uri="{FF2B5EF4-FFF2-40B4-BE49-F238E27FC236}">
                <a16:creationId xmlns:a16="http://schemas.microsoft.com/office/drawing/2014/main" id="{A316DD52-7894-4A75-969C-CA0645DA2978}"/>
              </a:ext>
            </a:extLst>
          </p:cNvPr>
          <p:cNvSpPr/>
          <p:nvPr/>
        </p:nvSpPr>
        <p:spPr>
          <a:xfrm>
            <a:off x="11214100" y="258166"/>
            <a:ext cx="71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Tree>
    <p:extLst>
      <p:ext uri="{BB962C8B-B14F-4D97-AF65-F5344CB8AC3E}">
        <p14:creationId xmlns:p14="http://schemas.microsoft.com/office/powerpoint/2010/main" val="330007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0038" y="338225"/>
            <a:ext cx="5265384" cy="707849"/>
          </a:xfrm>
        </p:spPr>
        <p:txBody>
          <a:bodyPr>
            <a:normAutofit/>
          </a:bodyPr>
          <a:lstStyle/>
          <a:p>
            <a:r>
              <a:rPr lang="en-GB" sz="3600" b="1" dirty="0">
                <a:solidFill>
                  <a:schemeClr val="bg1"/>
                </a:solidFill>
              </a:rPr>
              <a:t>Gender in Spanish</a:t>
            </a:r>
          </a:p>
        </p:txBody>
      </p:sp>
      <p:pic>
        <p:nvPicPr>
          <p:cNvPr id="20" name="Picture 1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0" name="TextBox 9"/>
          <p:cNvSpPr txBox="1"/>
          <p:nvPr/>
        </p:nvSpPr>
        <p:spPr>
          <a:xfrm>
            <a:off x="7540432" y="8726548"/>
            <a:ext cx="3135086" cy="46166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Stephen Owen</a:t>
            </a:r>
          </a:p>
        </p:txBody>
      </p:sp>
      <p:sp>
        <p:nvSpPr>
          <p:cNvPr id="46" name="Title 1"/>
          <p:cNvSpPr txBox="1">
            <a:spLocks/>
          </p:cNvSpPr>
          <p:nvPr/>
        </p:nvSpPr>
        <p:spPr>
          <a:xfrm>
            <a:off x="0" y="283810"/>
            <a:ext cx="7540432" cy="798797"/>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700" b="1" dirty="0">
                <a:solidFill>
                  <a:prstClr val="white"/>
                </a:solidFill>
                <a:latin typeface="Century Gothic" panose="020B0502020202020204" pitchFamily="34" charset="0"/>
              </a:rPr>
              <a:t>Talking about possessions in plural</a:t>
            </a:r>
          </a:p>
        </p:txBody>
      </p:sp>
      <p:sp>
        <p:nvSpPr>
          <p:cNvPr id="52" name="TextBox 51"/>
          <p:cNvSpPr txBox="1"/>
          <p:nvPr/>
        </p:nvSpPr>
        <p:spPr>
          <a:xfrm>
            <a:off x="70756" y="3788570"/>
            <a:ext cx="2612572" cy="523220"/>
          </a:xfrm>
          <a:prstGeom prst="rect">
            <a:avLst/>
          </a:prstGeom>
          <a:noFill/>
        </p:spPr>
        <p:txBody>
          <a:bodyPr wrap="square" rtlCol="0">
            <a:spAutoFit/>
          </a:bodyPr>
          <a:lstStyle/>
          <a:p>
            <a:r>
              <a:rPr lang="en-GB" sz="2700" dirty="0">
                <a:solidFill>
                  <a:schemeClr val="accent1">
                    <a:lumMod val="50000"/>
                  </a:schemeClr>
                </a:solidFill>
                <a:latin typeface="Century Gothic" panose="020B0502020202020204" pitchFamily="34" charset="0"/>
              </a:rPr>
              <a:t>Compare:</a:t>
            </a:r>
          </a:p>
        </p:txBody>
      </p:sp>
      <p:sp>
        <p:nvSpPr>
          <p:cNvPr id="5" name="Rectangle 4"/>
          <p:cNvSpPr/>
          <p:nvPr/>
        </p:nvSpPr>
        <p:spPr>
          <a:xfrm>
            <a:off x="70754" y="3035014"/>
            <a:ext cx="11839940" cy="523220"/>
          </a:xfrm>
          <a:prstGeom prst="rect">
            <a:avLst/>
          </a:prstGeom>
        </p:spPr>
        <p:txBody>
          <a:bodyPr wrap="square">
            <a:spAutoFit/>
          </a:bodyPr>
          <a:lstStyle/>
          <a:p>
            <a:pPr lvl="0">
              <a:defRPr/>
            </a:pPr>
            <a:r>
              <a:rPr lang="en-GB" sz="2700" dirty="0">
                <a:solidFill>
                  <a:schemeClr val="accent1">
                    <a:lumMod val="50000"/>
                  </a:schemeClr>
                </a:solidFill>
                <a:latin typeface="Century Gothic" panose="020B0502020202020204" pitchFamily="34" charset="0"/>
              </a:rPr>
              <a:t>It does not matter whether the noun is masculine or feminine.</a:t>
            </a:r>
          </a:p>
        </p:txBody>
      </p:sp>
      <p:sp>
        <p:nvSpPr>
          <p:cNvPr id="27" name="TextBox 26"/>
          <p:cNvSpPr txBox="1"/>
          <p:nvPr/>
        </p:nvSpPr>
        <p:spPr>
          <a:xfrm>
            <a:off x="70754" y="4437031"/>
            <a:ext cx="6141359" cy="477054"/>
          </a:xfrm>
          <a:prstGeom prst="rect">
            <a:avLst/>
          </a:prstGeom>
          <a:noFill/>
        </p:spPr>
        <p:txBody>
          <a:bodyPr wrap="square" rtlCol="0">
            <a:spAutoFit/>
          </a:bodyPr>
          <a:lstStyle/>
          <a:p>
            <a:r>
              <a:rPr lang="en-GB" sz="2500" b="1" dirty="0">
                <a:solidFill>
                  <a:schemeClr val="accent1">
                    <a:lumMod val="50000"/>
                  </a:schemeClr>
                </a:solidFill>
                <a:latin typeface="Century Gothic" panose="020B0502020202020204" pitchFamily="34" charset="0"/>
              </a:rPr>
              <a:t>Tu</a:t>
            </a:r>
            <a:r>
              <a:rPr lang="en-GB" sz="2500" dirty="0">
                <a:solidFill>
                  <a:schemeClr val="accent1">
                    <a:lumMod val="50000"/>
                  </a:schemeClr>
                </a:solidFill>
                <a:latin typeface="Century Gothic" panose="020B0502020202020204" pitchFamily="34" charset="0"/>
              </a:rPr>
              <a:t> </a:t>
            </a:r>
            <a:r>
              <a:rPr lang="en-GB" sz="2500" dirty="0" err="1">
                <a:solidFill>
                  <a:schemeClr val="accent1">
                    <a:lumMod val="50000"/>
                  </a:schemeClr>
                </a:solidFill>
                <a:latin typeface="Century Gothic" panose="020B0502020202020204" pitchFamily="34" charset="0"/>
              </a:rPr>
              <a:t>hermano</a:t>
            </a:r>
            <a:r>
              <a:rPr lang="en-GB" sz="2500" dirty="0">
                <a:solidFill>
                  <a:schemeClr val="accent1">
                    <a:lumMod val="50000"/>
                  </a:schemeClr>
                </a:solidFill>
                <a:latin typeface="Century Gothic" panose="020B0502020202020204" pitchFamily="34" charset="0"/>
              </a:rPr>
              <a:t> </a:t>
            </a:r>
            <a:r>
              <a:rPr lang="en-GB" sz="2500" dirty="0" err="1">
                <a:solidFill>
                  <a:schemeClr val="accent1">
                    <a:lumMod val="50000"/>
                  </a:schemeClr>
                </a:solidFill>
                <a:latin typeface="Century Gothic" panose="020B0502020202020204" pitchFamily="34" charset="0"/>
              </a:rPr>
              <a:t>bebe</a:t>
            </a:r>
            <a:r>
              <a:rPr lang="en-GB" sz="2500" dirty="0">
                <a:solidFill>
                  <a:schemeClr val="accent1">
                    <a:lumMod val="50000"/>
                  </a:schemeClr>
                </a:solidFill>
                <a:latin typeface="Century Gothic" panose="020B0502020202020204" pitchFamily="34" charset="0"/>
              </a:rPr>
              <a:t> agua a veces. </a:t>
            </a:r>
          </a:p>
        </p:txBody>
      </p:sp>
      <p:sp>
        <p:nvSpPr>
          <p:cNvPr id="28" name="TextBox 27"/>
          <p:cNvSpPr txBox="1"/>
          <p:nvPr/>
        </p:nvSpPr>
        <p:spPr>
          <a:xfrm>
            <a:off x="6034268" y="4437031"/>
            <a:ext cx="6843351" cy="477054"/>
          </a:xfrm>
          <a:prstGeom prst="rect">
            <a:avLst/>
          </a:prstGeom>
          <a:noFill/>
        </p:spPr>
        <p:txBody>
          <a:bodyPr wrap="square" rtlCol="0">
            <a:spAutoFit/>
          </a:bodyPr>
          <a:lstStyle/>
          <a:p>
            <a:r>
              <a:rPr lang="en-GB" sz="2500" dirty="0">
                <a:solidFill>
                  <a:schemeClr val="accent1">
                    <a:lumMod val="50000"/>
                  </a:schemeClr>
                </a:solidFill>
                <a:latin typeface="Century Gothic" panose="020B0502020202020204" pitchFamily="34" charset="0"/>
              </a:rPr>
              <a:t>Your brother drinks water sometimes.</a:t>
            </a:r>
          </a:p>
        </p:txBody>
      </p:sp>
      <p:sp>
        <p:nvSpPr>
          <p:cNvPr id="13" name="TextBox 26">
            <a:extLst>
              <a:ext uri="{FF2B5EF4-FFF2-40B4-BE49-F238E27FC236}">
                <a16:creationId xmlns:a16="http://schemas.microsoft.com/office/drawing/2014/main" id="{38AA6C0E-C69D-B942-9DD6-F1D6B8DFA134}"/>
              </a:ext>
            </a:extLst>
          </p:cNvPr>
          <p:cNvSpPr txBox="1"/>
          <p:nvPr/>
        </p:nvSpPr>
        <p:spPr>
          <a:xfrm>
            <a:off x="70755" y="5085492"/>
            <a:ext cx="6591302" cy="477054"/>
          </a:xfrm>
          <a:prstGeom prst="rect">
            <a:avLst/>
          </a:prstGeom>
          <a:noFill/>
        </p:spPr>
        <p:txBody>
          <a:bodyPr wrap="square" rtlCol="0">
            <a:spAutoFit/>
          </a:bodyPr>
          <a:lstStyle/>
          <a:p>
            <a:r>
              <a:rPr lang="en-GB" sz="2500" b="1" dirty="0">
                <a:solidFill>
                  <a:schemeClr val="accent1">
                    <a:lumMod val="50000"/>
                  </a:schemeClr>
                </a:solidFill>
                <a:latin typeface="Century Gothic" panose="020B0502020202020204" pitchFamily="34" charset="0"/>
              </a:rPr>
              <a:t>Tus</a:t>
            </a:r>
            <a:r>
              <a:rPr lang="en-GB" sz="2500" dirty="0">
                <a:solidFill>
                  <a:schemeClr val="accent1">
                    <a:lumMod val="50000"/>
                  </a:schemeClr>
                </a:solidFill>
                <a:latin typeface="Century Gothic" panose="020B0502020202020204" pitchFamily="34" charset="0"/>
              </a:rPr>
              <a:t> </a:t>
            </a:r>
            <a:r>
              <a:rPr lang="en-GB" sz="2500" dirty="0" err="1">
                <a:solidFill>
                  <a:schemeClr val="accent1">
                    <a:lumMod val="50000"/>
                  </a:schemeClr>
                </a:solidFill>
                <a:latin typeface="Century Gothic" panose="020B0502020202020204" pitchFamily="34" charset="0"/>
              </a:rPr>
              <a:t>hermanos</a:t>
            </a:r>
            <a:r>
              <a:rPr lang="en-GB" sz="2500" dirty="0">
                <a:solidFill>
                  <a:schemeClr val="accent1">
                    <a:lumMod val="50000"/>
                  </a:schemeClr>
                </a:solidFill>
                <a:latin typeface="Century Gothic" panose="020B0502020202020204" pitchFamily="34" charset="0"/>
              </a:rPr>
              <a:t> </a:t>
            </a:r>
            <a:r>
              <a:rPr lang="en-GB" sz="2500" dirty="0" err="1">
                <a:solidFill>
                  <a:schemeClr val="accent1">
                    <a:lumMod val="50000"/>
                  </a:schemeClr>
                </a:solidFill>
                <a:latin typeface="Century Gothic" panose="020B0502020202020204" pitchFamily="34" charset="0"/>
              </a:rPr>
              <a:t>beben</a:t>
            </a:r>
            <a:r>
              <a:rPr lang="en-GB" sz="2500" dirty="0">
                <a:solidFill>
                  <a:schemeClr val="accent1">
                    <a:lumMod val="50000"/>
                  </a:schemeClr>
                </a:solidFill>
                <a:latin typeface="Century Gothic" panose="020B0502020202020204" pitchFamily="34" charset="0"/>
              </a:rPr>
              <a:t> agua a veces. </a:t>
            </a:r>
          </a:p>
        </p:txBody>
      </p:sp>
      <p:sp>
        <p:nvSpPr>
          <p:cNvPr id="14" name="TextBox 27">
            <a:extLst>
              <a:ext uri="{FF2B5EF4-FFF2-40B4-BE49-F238E27FC236}">
                <a16:creationId xmlns:a16="http://schemas.microsoft.com/office/drawing/2014/main" id="{90310CC5-C96F-6F44-BCCE-378E01F9F7B6}"/>
              </a:ext>
            </a:extLst>
          </p:cNvPr>
          <p:cNvSpPr txBox="1"/>
          <p:nvPr/>
        </p:nvSpPr>
        <p:spPr>
          <a:xfrm>
            <a:off x="6034268" y="5010080"/>
            <a:ext cx="6638139" cy="477054"/>
          </a:xfrm>
          <a:prstGeom prst="rect">
            <a:avLst/>
          </a:prstGeom>
          <a:noFill/>
        </p:spPr>
        <p:txBody>
          <a:bodyPr wrap="square" rtlCol="0">
            <a:spAutoFit/>
          </a:bodyPr>
          <a:lstStyle/>
          <a:p>
            <a:r>
              <a:rPr lang="en-GB" sz="2500" dirty="0">
                <a:solidFill>
                  <a:schemeClr val="accent1">
                    <a:lumMod val="50000"/>
                  </a:schemeClr>
                </a:solidFill>
                <a:latin typeface="Century Gothic" panose="020B0502020202020204" pitchFamily="34" charset="0"/>
              </a:rPr>
              <a:t>Your brothers drink water sometimes.</a:t>
            </a:r>
          </a:p>
        </p:txBody>
      </p:sp>
      <p:sp>
        <p:nvSpPr>
          <p:cNvPr id="15" name="Rectangle 14"/>
          <p:cNvSpPr/>
          <p:nvPr/>
        </p:nvSpPr>
        <p:spPr>
          <a:xfrm>
            <a:off x="70755" y="1722290"/>
            <a:ext cx="12243785" cy="523220"/>
          </a:xfrm>
          <a:prstGeom prst="rect">
            <a:avLst/>
          </a:prstGeom>
        </p:spPr>
        <p:txBody>
          <a:bodyPr wrap="square">
            <a:spAutoFit/>
          </a:bodyPr>
          <a:lstStyle/>
          <a:p>
            <a:pPr lvl="0">
              <a:defRPr/>
            </a:pPr>
            <a:r>
              <a:rPr lang="en-GB" sz="2700" dirty="0">
                <a:solidFill>
                  <a:schemeClr val="accent1">
                    <a:lumMod val="50000"/>
                  </a:schemeClr>
                </a:solidFill>
                <a:latin typeface="Century Gothic" panose="020B0502020202020204" pitchFamily="34" charset="0"/>
              </a:rPr>
              <a:t>To say </a:t>
            </a:r>
            <a:r>
              <a:rPr lang="en-GB" sz="2700" b="1" dirty="0">
                <a:solidFill>
                  <a:schemeClr val="accent1">
                    <a:lumMod val="50000"/>
                  </a:schemeClr>
                </a:solidFill>
                <a:latin typeface="Century Gothic" panose="020B0502020202020204" pitchFamily="34" charset="0"/>
              </a:rPr>
              <a:t>‘your’ </a:t>
            </a:r>
            <a:r>
              <a:rPr lang="en-GB" sz="2700" dirty="0">
                <a:solidFill>
                  <a:schemeClr val="accent1">
                    <a:lumMod val="50000"/>
                  </a:schemeClr>
                </a:solidFill>
                <a:latin typeface="Century Gothic" panose="020B0502020202020204" pitchFamily="34" charset="0"/>
              </a:rPr>
              <a:t>in Spanish before a singular or uncountable noun, use </a:t>
            </a:r>
            <a:r>
              <a:rPr lang="en-GB" sz="2700" b="1" i="1" dirty="0" err="1">
                <a:solidFill>
                  <a:schemeClr val="accent1">
                    <a:lumMod val="50000"/>
                  </a:schemeClr>
                </a:solidFill>
                <a:latin typeface="Century Gothic" panose="020B0502020202020204" pitchFamily="34" charset="0"/>
              </a:rPr>
              <a:t>tu</a:t>
            </a:r>
            <a:r>
              <a:rPr lang="en-GB" sz="2700" dirty="0" err="1">
                <a:solidFill>
                  <a:schemeClr val="accent1">
                    <a:lumMod val="50000"/>
                  </a:schemeClr>
                </a:solidFill>
                <a:latin typeface="Century Gothic" panose="020B0502020202020204" pitchFamily="34" charset="0"/>
              </a:rPr>
              <a:t>.</a:t>
            </a:r>
            <a:endParaRPr lang="en-GB" sz="2700" dirty="0">
              <a:solidFill>
                <a:schemeClr val="accent1">
                  <a:lumMod val="50000"/>
                </a:schemeClr>
              </a:solidFill>
              <a:latin typeface="Century Gothic" panose="020B0502020202020204" pitchFamily="34" charset="0"/>
            </a:endParaRPr>
          </a:p>
        </p:txBody>
      </p:sp>
      <p:sp>
        <p:nvSpPr>
          <p:cNvPr id="16" name="Rectangle 15"/>
          <p:cNvSpPr/>
          <p:nvPr/>
        </p:nvSpPr>
        <p:spPr>
          <a:xfrm>
            <a:off x="70754" y="2281459"/>
            <a:ext cx="12243785" cy="523220"/>
          </a:xfrm>
          <a:prstGeom prst="rect">
            <a:avLst/>
          </a:prstGeom>
        </p:spPr>
        <p:txBody>
          <a:bodyPr wrap="square">
            <a:spAutoFit/>
          </a:bodyPr>
          <a:lstStyle/>
          <a:p>
            <a:pPr lvl="0">
              <a:defRPr/>
            </a:pPr>
            <a:r>
              <a:rPr lang="en-GB" sz="2700" dirty="0">
                <a:solidFill>
                  <a:schemeClr val="accent1">
                    <a:lumMod val="50000"/>
                  </a:schemeClr>
                </a:solidFill>
                <a:latin typeface="Century Gothic" panose="020B0502020202020204" pitchFamily="34" charset="0"/>
              </a:rPr>
              <a:t>To say </a:t>
            </a:r>
            <a:r>
              <a:rPr lang="en-GB" sz="2700" b="1" dirty="0">
                <a:solidFill>
                  <a:schemeClr val="accent1">
                    <a:lumMod val="50000"/>
                  </a:schemeClr>
                </a:solidFill>
                <a:latin typeface="Century Gothic" panose="020B0502020202020204" pitchFamily="34" charset="0"/>
              </a:rPr>
              <a:t>‘your’ </a:t>
            </a:r>
            <a:r>
              <a:rPr lang="en-GB" sz="2700" dirty="0">
                <a:solidFill>
                  <a:schemeClr val="accent1">
                    <a:lumMod val="50000"/>
                  </a:schemeClr>
                </a:solidFill>
                <a:latin typeface="Century Gothic" panose="020B0502020202020204" pitchFamily="34" charset="0"/>
              </a:rPr>
              <a:t>in Spanish before a plural, use </a:t>
            </a:r>
            <a:r>
              <a:rPr lang="en-GB" sz="2700" b="1" i="1" dirty="0">
                <a:solidFill>
                  <a:schemeClr val="accent1">
                    <a:lumMod val="50000"/>
                  </a:schemeClr>
                </a:solidFill>
                <a:latin typeface="Century Gothic" panose="020B0502020202020204" pitchFamily="34" charset="0"/>
              </a:rPr>
              <a:t>tus.</a:t>
            </a:r>
            <a:endParaRPr lang="en-GB" sz="2700" dirty="0">
              <a:solidFill>
                <a:schemeClr val="accent1">
                  <a:lumMod val="50000"/>
                </a:schemeClr>
              </a:solidFill>
              <a:latin typeface="Century Gothic" panose="020B0502020202020204" pitchFamily="34" charset="0"/>
            </a:endParaRPr>
          </a:p>
        </p:txBody>
      </p:sp>
      <p:sp>
        <p:nvSpPr>
          <p:cNvPr id="6" name="Rectangle 5"/>
          <p:cNvSpPr/>
          <p:nvPr/>
        </p:nvSpPr>
        <p:spPr>
          <a:xfrm>
            <a:off x="70754" y="1149560"/>
            <a:ext cx="5976316" cy="584775"/>
          </a:xfrm>
          <a:prstGeom prst="rect">
            <a:avLst/>
          </a:prstGeom>
        </p:spPr>
        <p:txBody>
          <a:bodyPr wrap="none">
            <a:spAutoFit/>
          </a:bodyPr>
          <a:lstStyle/>
          <a:p>
            <a:r>
              <a:rPr lang="en-GB" sz="3200" b="1" dirty="0">
                <a:solidFill>
                  <a:schemeClr val="accent1">
                    <a:lumMod val="50000"/>
                  </a:schemeClr>
                </a:solidFill>
              </a:rPr>
              <a:t>Possessive adjectives (</a:t>
            </a:r>
            <a:r>
              <a:rPr lang="en-GB" sz="3200" b="1" dirty="0" err="1">
                <a:solidFill>
                  <a:schemeClr val="accent1">
                    <a:lumMod val="50000"/>
                  </a:schemeClr>
                </a:solidFill>
              </a:rPr>
              <a:t>tu</a:t>
            </a:r>
            <a:r>
              <a:rPr lang="en-GB" sz="3200" b="1" dirty="0">
                <a:solidFill>
                  <a:schemeClr val="accent1">
                    <a:lumMod val="50000"/>
                  </a:schemeClr>
                </a:solidFill>
              </a:rPr>
              <a:t>/</a:t>
            </a:r>
            <a:r>
              <a:rPr lang="en-GB" sz="3200" b="1" dirty="0" err="1">
                <a:solidFill>
                  <a:schemeClr val="accent1">
                    <a:lumMod val="50000"/>
                  </a:schemeClr>
                </a:solidFill>
              </a:rPr>
              <a:t>tus</a:t>
            </a:r>
            <a:r>
              <a:rPr lang="en-GB" sz="3200" b="1" dirty="0">
                <a:solidFill>
                  <a:schemeClr val="accent1">
                    <a:lumMod val="50000"/>
                  </a:schemeClr>
                </a:solidFill>
              </a:rPr>
              <a:t>)</a:t>
            </a:r>
          </a:p>
        </p:txBody>
      </p:sp>
      <p:sp>
        <p:nvSpPr>
          <p:cNvPr id="17" name="Rounded Rectangle 11">
            <a:extLst>
              <a:ext uri="{FF2B5EF4-FFF2-40B4-BE49-F238E27FC236}">
                <a16:creationId xmlns:a16="http://schemas.microsoft.com/office/drawing/2014/main" id="{A316DD52-7894-4A75-969C-CA0645DA2978}"/>
              </a:ext>
            </a:extLst>
          </p:cNvPr>
          <p:cNvSpPr/>
          <p:nvPr/>
        </p:nvSpPr>
        <p:spPr>
          <a:xfrm>
            <a:off x="10236199" y="258166"/>
            <a:ext cx="169194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8689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 grpId="0"/>
      <p:bldP spid="27" grpId="0"/>
      <p:bldP spid="28" grpId="0"/>
      <p:bldP spid="13" grpId="0"/>
      <p:bldP spid="14"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804" y="365671"/>
            <a:ext cx="9188312" cy="780778"/>
          </a:xfrm>
        </p:spPr>
        <p:txBody>
          <a:bodyPr>
            <a:normAutofit/>
          </a:bodyPr>
          <a:lstStyle/>
          <a:p>
            <a:r>
              <a:rPr lang="es-CL" sz="2400" dirty="0">
                <a:solidFill>
                  <a:schemeClr val="accent1">
                    <a:lumMod val="50000"/>
                  </a:schemeClr>
                </a:solidFill>
              </a:rPr>
              <a:t>Una amiga de Gabi responde a las preguntas. Escucha y lee las frases. ¿Cómo termina cada frase? Marca ‘A’ o ‘B’.</a:t>
            </a:r>
          </a:p>
        </p:txBody>
      </p:sp>
      <p:pic>
        <p:nvPicPr>
          <p:cNvPr id="1026" name="Picture 2" descr="Animated Faces My Hero Design Clip Art Woman Singing - Angry Woman "/>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2743" y="5673"/>
            <a:ext cx="947703" cy="122392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ounded Rectangle 5"/>
          <p:cNvSpPr/>
          <p:nvPr/>
        </p:nvSpPr>
        <p:spPr>
          <a:xfrm>
            <a:off x="1322592" y="1364854"/>
            <a:ext cx="4165600" cy="419667"/>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…es Paula.</a:t>
            </a:r>
          </a:p>
        </p:txBody>
      </p:sp>
      <p:sp>
        <p:nvSpPr>
          <p:cNvPr id="8" name="Rounded Rectangle 7"/>
          <p:cNvSpPr/>
          <p:nvPr/>
        </p:nvSpPr>
        <p:spPr>
          <a:xfrm>
            <a:off x="1322592" y="1784521"/>
            <a:ext cx="4165600" cy="419667"/>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…son Paula y Andrés.</a:t>
            </a:r>
          </a:p>
        </p:txBody>
      </p:sp>
      <p:sp>
        <p:nvSpPr>
          <p:cNvPr id="7" name="Left Brace 6"/>
          <p:cNvSpPr/>
          <p:nvPr/>
        </p:nvSpPr>
        <p:spPr>
          <a:xfrm>
            <a:off x="673305" y="1275954"/>
            <a:ext cx="304800" cy="928234"/>
          </a:xfrm>
          <a:prstGeom prst="leftBrac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TextBox 8"/>
          <p:cNvSpPr txBox="1"/>
          <p:nvPr/>
        </p:nvSpPr>
        <p:spPr>
          <a:xfrm>
            <a:off x="940005" y="1364854"/>
            <a:ext cx="660400" cy="400110"/>
          </a:xfrm>
          <a:prstGeom prst="rect">
            <a:avLst/>
          </a:prstGeom>
          <a:noFill/>
        </p:spPr>
        <p:txBody>
          <a:bodyPr wrap="square" rtlCol="0">
            <a:spAutoFit/>
          </a:bodyPr>
          <a:lstStyle/>
          <a:p>
            <a:r>
              <a:rPr lang="en-GB" sz="2000" b="1" dirty="0">
                <a:solidFill>
                  <a:schemeClr val="accent1">
                    <a:lumMod val="50000"/>
                  </a:schemeClr>
                </a:solidFill>
              </a:rPr>
              <a:t>A</a:t>
            </a:r>
          </a:p>
        </p:txBody>
      </p:sp>
      <p:sp>
        <p:nvSpPr>
          <p:cNvPr id="11" name="TextBox 10"/>
          <p:cNvSpPr txBox="1"/>
          <p:nvPr/>
        </p:nvSpPr>
        <p:spPr>
          <a:xfrm>
            <a:off x="940005" y="1764964"/>
            <a:ext cx="660400" cy="400110"/>
          </a:xfrm>
          <a:prstGeom prst="rect">
            <a:avLst/>
          </a:prstGeom>
          <a:noFill/>
        </p:spPr>
        <p:txBody>
          <a:bodyPr wrap="square" rtlCol="0">
            <a:spAutoFit/>
          </a:bodyPr>
          <a:lstStyle/>
          <a:p>
            <a:r>
              <a:rPr lang="en-GB" sz="2000" b="1" dirty="0">
                <a:solidFill>
                  <a:schemeClr val="accent1">
                    <a:lumMod val="50000"/>
                  </a:schemeClr>
                </a:solidFill>
              </a:rPr>
              <a:t>B</a:t>
            </a:r>
          </a:p>
        </p:txBody>
      </p:sp>
      <p:sp>
        <p:nvSpPr>
          <p:cNvPr id="12" name="Action Button: Custom 6">
            <a:hlinkClick r:id="" action="ppaction://noaction" highlightClick="1">
              <a:snd r:embed="rId4" name="tus ninos.wav"/>
            </a:hlinkClick>
            <a:extLst>
              <a:ext uri="{FF2B5EF4-FFF2-40B4-BE49-F238E27FC236}">
                <a16:creationId xmlns:a16="http://schemas.microsoft.com/office/drawing/2014/main" id="{1C8D027A-2440-9747-A57F-9AAED084344F}"/>
              </a:ext>
            </a:extLst>
          </p:cNvPr>
          <p:cNvSpPr/>
          <p:nvPr/>
        </p:nvSpPr>
        <p:spPr>
          <a:xfrm>
            <a:off x="38201" y="160483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1</a:t>
            </a:r>
          </a:p>
        </p:txBody>
      </p:sp>
      <p:sp>
        <p:nvSpPr>
          <p:cNvPr id="14" name="Rounded Rectangle 13"/>
          <p:cNvSpPr/>
          <p:nvPr/>
        </p:nvSpPr>
        <p:spPr>
          <a:xfrm>
            <a:off x="1322592" y="2558654"/>
            <a:ext cx="4165600" cy="419667"/>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…tienen el móvil.</a:t>
            </a:r>
          </a:p>
        </p:txBody>
      </p:sp>
      <p:sp>
        <p:nvSpPr>
          <p:cNvPr id="15" name="Rounded Rectangle 14"/>
          <p:cNvSpPr/>
          <p:nvPr/>
        </p:nvSpPr>
        <p:spPr>
          <a:xfrm>
            <a:off x="1322592" y="2978321"/>
            <a:ext cx="4165600" cy="419667"/>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…tiene el </a:t>
            </a:r>
            <a:r>
              <a:rPr lang="en-GB" sz="2000" dirty="0" err="1">
                <a:solidFill>
                  <a:schemeClr val="accent1">
                    <a:lumMod val="50000"/>
                  </a:schemeClr>
                </a:solidFill>
              </a:rPr>
              <a:t>móvil</a:t>
            </a:r>
            <a:r>
              <a:rPr lang="en-GB" sz="2000" dirty="0">
                <a:solidFill>
                  <a:schemeClr val="accent1">
                    <a:lumMod val="50000"/>
                  </a:schemeClr>
                </a:solidFill>
              </a:rPr>
              <a:t>.</a:t>
            </a:r>
          </a:p>
        </p:txBody>
      </p:sp>
      <p:sp>
        <p:nvSpPr>
          <p:cNvPr id="16" name="Left Brace 15"/>
          <p:cNvSpPr/>
          <p:nvPr/>
        </p:nvSpPr>
        <p:spPr>
          <a:xfrm>
            <a:off x="673305" y="2469754"/>
            <a:ext cx="304800" cy="928234"/>
          </a:xfrm>
          <a:prstGeom prst="leftBrac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Box 16"/>
          <p:cNvSpPr txBox="1"/>
          <p:nvPr/>
        </p:nvSpPr>
        <p:spPr>
          <a:xfrm>
            <a:off x="940005" y="2558654"/>
            <a:ext cx="660400" cy="400110"/>
          </a:xfrm>
          <a:prstGeom prst="rect">
            <a:avLst/>
          </a:prstGeom>
          <a:noFill/>
        </p:spPr>
        <p:txBody>
          <a:bodyPr wrap="square" rtlCol="0">
            <a:spAutoFit/>
          </a:bodyPr>
          <a:lstStyle/>
          <a:p>
            <a:r>
              <a:rPr lang="en-GB" sz="2000" b="1" dirty="0">
                <a:solidFill>
                  <a:schemeClr val="accent1">
                    <a:lumMod val="50000"/>
                  </a:schemeClr>
                </a:solidFill>
              </a:rPr>
              <a:t>A</a:t>
            </a:r>
          </a:p>
        </p:txBody>
      </p:sp>
      <p:sp>
        <p:nvSpPr>
          <p:cNvPr id="18" name="TextBox 17"/>
          <p:cNvSpPr txBox="1"/>
          <p:nvPr/>
        </p:nvSpPr>
        <p:spPr>
          <a:xfrm>
            <a:off x="940005" y="2958764"/>
            <a:ext cx="660400" cy="400110"/>
          </a:xfrm>
          <a:prstGeom prst="rect">
            <a:avLst/>
          </a:prstGeom>
          <a:noFill/>
        </p:spPr>
        <p:txBody>
          <a:bodyPr wrap="square" rtlCol="0">
            <a:spAutoFit/>
          </a:bodyPr>
          <a:lstStyle/>
          <a:p>
            <a:r>
              <a:rPr lang="en-GB" sz="2000" b="1" dirty="0">
                <a:solidFill>
                  <a:schemeClr val="accent1">
                    <a:lumMod val="50000"/>
                  </a:schemeClr>
                </a:solidFill>
              </a:rPr>
              <a:t>B</a:t>
            </a:r>
          </a:p>
        </p:txBody>
      </p:sp>
      <p:sp>
        <p:nvSpPr>
          <p:cNvPr id="19" name="Action Button: Custom 6">
            <a:hlinkClick r:id="" action="ppaction://noaction" highlightClick="1">
              <a:snd r:embed="rId5" name="tu hermano.wav"/>
            </a:hlinkClick>
            <a:extLst>
              <a:ext uri="{FF2B5EF4-FFF2-40B4-BE49-F238E27FC236}">
                <a16:creationId xmlns:a16="http://schemas.microsoft.com/office/drawing/2014/main" id="{1C8D027A-2440-9747-A57F-9AAED084344F}"/>
              </a:ext>
            </a:extLst>
          </p:cNvPr>
          <p:cNvSpPr/>
          <p:nvPr/>
        </p:nvSpPr>
        <p:spPr>
          <a:xfrm>
            <a:off x="38201" y="279863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2</a:t>
            </a:r>
          </a:p>
        </p:txBody>
      </p:sp>
      <p:sp>
        <p:nvSpPr>
          <p:cNvPr id="20" name="Rounded Rectangle 19"/>
          <p:cNvSpPr/>
          <p:nvPr/>
        </p:nvSpPr>
        <p:spPr>
          <a:xfrm>
            <a:off x="1322592" y="3752454"/>
            <a:ext cx="4165600" cy="419667"/>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…son los dólares.</a:t>
            </a:r>
          </a:p>
        </p:txBody>
      </p:sp>
      <p:sp>
        <p:nvSpPr>
          <p:cNvPr id="21" name="Rounded Rectangle 20"/>
          <p:cNvSpPr/>
          <p:nvPr/>
        </p:nvSpPr>
        <p:spPr>
          <a:xfrm>
            <a:off x="1322592" y="4172121"/>
            <a:ext cx="4165600" cy="419667"/>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…es el euro.</a:t>
            </a:r>
          </a:p>
        </p:txBody>
      </p:sp>
      <p:sp>
        <p:nvSpPr>
          <p:cNvPr id="22" name="Left Brace 21"/>
          <p:cNvSpPr/>
          <p:nvPr/>
        </p:nvSpPr>
        <p:spPr>
          <a:xfrm>
            <a:off x="673305" y="3663554"/>
            <a:ext cx="304800" cy="928234"/>
          </a:xfrm>
          <a:prstGeom prst="leftBrac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TextBox 22"/>
          <p:cNvSpPr txBox="1"/>
          <p:nvPr/>
        </p:nvSpPr>
        <p:spPr>
          <a:xfrm>
            <a:off x="940005" y="3752454"/>
            <a:ext cx="660400" cy="400110"/>
          </a:xfrm>
          <a:prstGeom prst="rect">
            <a:avLst/>
          </a:prstGeom>
          <a:noFill/>
        </p:spPr>
        <p:txBody>
          <a:bodyPr wrap="square" rtlCol="0">
            <a:spAutoFit/>
          </a:bodyPr>
          <a:lstStyle/>
          <a:p>
            <a:r>
              <a:rPr lang="en-GB" sz="2000" b="1" dirty="0">
                <a:solidFill>
                  <a:schemeClr val="accent1">
                    <a:lumMod val="50000"/>
                  </a:schemeClr>
                </a:solidFill>
              </a:rPr>
              <a:t>A</a:t>
            </a:r>
          </a:p>
        </p:txBody>
      </p:sp>
      <p:sp>
        <p:nvSpPr>
          <p:cNvPr id="24" name="TextBox 23"/>
          <p:cNvSpPr txBox="1"/>
          <p:nvPr/>
        </p:nvSpPr>
        <p:spPr>
          <a:xfrm>
            <a:off x="940005" y="4152564"/>
            <a:ext cx="660400" cy="400110"/>
          </a:xfrm>
          <a:prstGeom prst="rect">
            <a:avLst/>
          </a:prstGeom>
          <a:noFill/>
        </p:spPr>
        <p:txBody>
          <a:bodyPr wrap="square" rtlCol="0">
            <a:spAutoFit/>
          </a:bodyPr>
          <a:lstStyle/>
          <a:p>
            <a:r>
              <a:rPr lang="en-GB" sz="2000" b="1" dirty="0">
                <a:solidFill>
                  <a:schemeClr val="accent1">
                    <a:lumMod val="50000"/>
                  </a:schemeClr>
                </a:solidFill>
              </a:rPr>
              <a:t>B</a:t>
            </a:r>
          </a:p>
        </p:txBody>
      </p:sp>
      <p:sp>
        <p:nvSpPr>
          <p:cNvPr id="25" name="Action Button: Custom 6">
            <a:hlinkClick r:id="" action="ppaction://noaction" highlightClick="1">
              <a:snd r:embed="rId6" name="tus monedas.wav"/>
            </a:hlinkClick>
            <a:extLst>
              <a:ext uri="{FF2B5EF4-FFF2-40B4-BE49-F238E27FC236}">
                <a16:creationId xmlns:a16="http://schemas.microsoft.com/office/drawing/2014/main" id="{1C8D027A-2440-9747-A57F-9AAED084344F}"/>
              </a:ext>
            </a:extLst>
          </p:cNvPr>
          <p:cNvSpPr/>
          <p:nvPr/>
        </p:nvSpPr>
        <p:spPr>
          <a:xfrm>
            <a:off x="38201" y="399243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3</a:t>
            </a:r>
          </a:p>
        </p:txBody>
      </p:sp>
      <p:sp>
        <p:nvSpPr>
          <p:cNvPr id="27" name="Rounded Rectangle 26"/>
          <p:cNvSpPr/>
          <p:nvPr/>
        </p:nvSpPr>
        <p:spPr>
          <a:xfrm>
            <a:off x="1322592" y="4877917"/>
            <a:ext cx="4165600" cy="419667"/>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…quiere comer la fruta .</a:t>
            </a:r>
          </a:p>
        </p:txBody>
      </p:sp>
      <p:sp>
        <p:nvSpPr>
          <p:cNvPr id="28" name="Rounded Rectangle 27"/>
          <p:cNvSpPr/>
          <p:nvPr/>
        </p:nvSpPr>
        <p:spPr>
          <a:xfrm>
            <a:off x="1322592" y="5297584"/>
            <a:ext cx="4165600" cy="419667"/>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…quieren comer la fruta.</a:t>
            </a:r>
          </a:p>
        </p:txBody>
      </p:sp>
      <p:sp>
        <p:nvSpPr>
          <p:cNvPr id="29" name="Left Brace 28"/>
          <p:cNvSpPr/>
          <p:nvPr/>
        </p:nvSpPr>
        <p:spPr>
          <a:xfrm>
            <a:off x="673305" y="4789017"/>
            <a:ext cx="304800" cy="928234"/>
          </a:xfrm>
          <a:prstGeom prst="leftBrac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TextBox 29"/>
          <p:cNvSpPr txBox="1"/>
          <p:nvPr/>
        </p:nvSpPr>
        <p:spPr>
          <a:xfrm>
            <a:off x="940005" y="4877917"/>
            <a:ext cx="660400" cy="400110"/>
          </a:xfrm>
          <a:prstGeom prst="rect">
            <a:avLst/>
          </a:prstGeom>
          <a:noFill/>
        </p:spPr>
        <p:txBody>
          <a:bodyPr wrap="square" rtlCol="0">
            <a:spAutoFit/>
          </a:bodyPr>
          <a:lstStyle/>
          <a:p>
            <a:r>
              <a:rPr lang="en-GB" sz="2000" b="1" dirty="0">
                <a:solidFill>
                  <a:schemeClr val="accent1">
                    <a:lumMod val="50000"/>
                  </a:schemeClr>
                </a:solidFill>
              </a:rPr>
              <a:t>A</a:t>
            </a:r>
          </a:p>
        </p:txBody>
      </p:sp>
      <p:sp>
        <p:nvSpPr>
          <p:cNvPr id="31" name="TextBox 30"/>
          <p:cNvSpPr txBox="1"/>
          <p:nvPr/>
        </p:nvSpPr>
        <p:spPr>
          <a:xfrm>
            <a:off x="940005" y="5278027"/>
            <a:ext cx="660400" cy="400110"/>
          </a:xfrm>
          <a:prstGeom prst="rect">
            <a:avLst/>
          </a:prstGeom>
          <a:noFill/>
        </p:spPr>
        <p:txBody>
          <a:bodyPr wrap="square" rtlCol="0">
            <a:spAutoFit/>
          </a:bodyPr>
          <a:lstStyle/>
          <a:p>
            <a:r>
              <a:rPr lang="en-GB" sz="2000" b="1" dirty="0">
                <a:solidFill>
                  <a:schemeClr val="accent1">
                    <a:lumMod val="50000"/>
                  </a:schemeClr>
                </a:solidFill>
              </a:rPr>
              <a:t>B</a:t>
            </a:r>
          </a:p>
        </p:txBody>
      </p:sp>
      <p:sp>
        <p:nvSpPr>
          <p:cNvPr id="32" name="Action Button: Custom 6">
            <a:hlinkClick r:id="" action="ppaction://noaction" highlightClick="1">
              <a:snd r:embed="rId7" name="tus companeros de trabajo.wav"/>
            </a:hlinkClick>
            <a:extLst>
              <a:ext uri="{FF2B5EF4-FFF2-40B4-BE49-F238E27FC236}">
                <a16:creationId xmlns:a16="http://schemas.microsoft.com/office/drawing/2014/main" id="{1C8D027A-2440-9747-A57F-9AAED084344F}"/>
              </a:ext>
            </a:extLst>
          </p:cNvPr>
          <p:cNvSpPr/>
          <p:nvPr/>
        </p:nvSpPr>
        <p:spPr>
          <a:xfrm>
            <a:off x="38201" y="5117901"/>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4</a:t>
            </a:r>
          </a:p>
        </p:txBody>
      </p:sp>
      <p:sp>
        <p:nvSpPr>
          <p:cNvPr id="33" name="Rounded Rectangle 32"/>
          <p:cNvSpPr/>
          <p:nvPr/>
        </p:nvSpPr>
        <p:spPr>
          <a:xfrm>
            <a:off x="7003694" y="1364854"/>
            <a:ext cx="4438914" cy="419667"/>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…limpian la casa los martes.  </a:t>
            </a:r>
          </a:p>
        </p:txBody>
      </p:sp>
      <p:sp>
        <p:nvSpPr>
          <p:cNvPr id="34" name="Rounded Rectangle 33"/>
          <p:cNvSpPr/>
          <p:nvPr/>
        </p:nvSpPr>
        <p:spPr>
          <a:xfrm>
            <a:off x="7003694" y="1784521"/>
            <a:ext cx="4438914" cy="419667"/>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 limpia la casa los martes.</a:t>
            </a:r>
          </a:p>
        </p:txBody>
      </p:sp>
      <p:sp>
        <p:nvSpPr>
          <p:cNvPr id="35" name="Left Brace 34"/>
          <p:cNvSpPr/>
          <p:nvPr/>
        </p:nvSpPr>
        <p:spPr>
          <a:xfrm>
            <a:off x="6354407" y="1275954"/>
            <a:ext cx="304800" cy="928234"/>
          </a:xfrm>
          <a:prstGeom prst="leftBrac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TextBox 35"/>
          <p:cNvSpPr txBox="1"/>
          <p:nvPr/>
        </p:nvSpPr>
        <p:spPr>
          <a:xfrm>
            <a:off x="6621107" y="1364854"/>
            <a:ext cx="660400" cy="400110"/>
          </a:xfrm>
          <a:prstGeom prst="rect">
            <a:avLst/>
          </a:prstGeom>
          <a:noFill/>
        </p:spPr>
        <p:txBody>
          <a:bodyPr wrap="square" rtlCol="0">
            <a:spAutoFit/>
          </a:bodyPr>
          <a:lstStyle/>
          <a:p>
            <a:r>
              <a:rPr lang="en-GB" sz="2000" b="1" dirty="0">
                <a:solidFill>
                  <a:schemeClr val="accent1">
                    <a:lumMod val="50000"/>
                  </a:schemeClr>
                </a:solidFill>
              </a:rPr>
              <a:t>A</a:t>
            </a:r>
          </a:p>
        </p:txBody>
      </p:sp>
      <p:sp>
        <p:nvSpPr>
          <p:cNvPr id="37" name="TextBox 36"/>
          <p:cNvSpPr txBox="1"/>
          <p:nvPr/>
        </p:nvSpPr>
        <p:spPr>
          <a:xfrm>
            <a:off x="6621107" y="1764964"/>
            <a:ext cx="660400" cy="400110"/>
          </a:xfrm>
          <a:prstGeom prst="rect">
            <a:avLst/>
          </a:prstGeom>
          <a:noFill/>
        </p:spPr>
        <p:txBody>
          <a:bodyPr wrap="square" rtlCol="0">
            <a:spAutoFit/>
          </a:bodyPr>
          <a:lstStyle/>
          <a:p>
            <a:r>
              <a:rPr lang="en-GB" sz="2000" b="1" dirty="0">
                <a:solidFill>
                  <a:schemeClr val="accent1">
                    <a:lumMod val="50000"/>
                  </a:schemeClr>
                </a:solidFill>
              </a:rPr>
              <a:t>B</a:t>
            </a:r>
          </a:p>
        </p:txBody>
      </p:sp>
      <p:sp>
        <p:nvSpPr>
          <p:cNvPr id="38" name="Action Button: Custom 6">
            <a:hlinkClick r:id="" action="ppaction://noaction" highlightClick="1">
              <a:snd r:embed="rId8" name="tu amiga.wav"/>
            </a:hlinkClick>
            <a:extLst>
              <a:ext uri="{FF2B5EF4-FFF2-40B4-BE49-F238E27FC236}">
                <a16:creationId xmlns:a16="http://schemas.microsoft.com/office/drawing/2014/main" id="{1C8D027A-2440-9747-A57F-9AAED084344F}"/>
              </a:ext>
            </a:extLst>
          </p:cNvPr>
          <p:cNvSpPr/>
          <p:nvPr/>
        </p:nvSpPr>
        <p:spPr>
          <a:xfrm>
            <a:off x="5711303" y="160483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5</a:t>
            </a:r>
          </a:p>
        </p:txBody>
      </p:sp>
      <p:sp>
        <p:nvSpPr>
          <p:cNvPr id="39" name="Rounded Rectangle 38"/>
          <p:cNvSpPr/>
          <p:nvPr/>
        </p:nvSpPr>
        <p:spPr>
          <a:xfrm>
            <a:off x="7003694" y="2558654"/>
            <a:ext cx="4438914" cy="419667"/>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…no puede sacar la ropa.</a:t>
            </a:r>
          </a:p>
        </p:txBody>
      </p:sp>
      <p:sp>
        <p:nvSpPr>
          <p:cNvPr id="40" name="Rounded Rectangle 39"/>
          <p:cNvSpPr/>
          <p:nvPr/>
        </p:nvSpPr>
        <p:spPr>
          <a:xfrm>
            <a:off x="7003694" y="2978321"/>
            <a:ext cx="4438914" cy="419667"/>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 no pueden sacar la </a:t>
            </a:r>
            <a:r>
              <a:rPr lang="en-GB" sz="2000" dirty="0" err="1">
                <a:solidFill>
                  <a:schemeClr val="accent1">
                    <a:lumMod val="50000"/>
                  </a:schemeClr>
                </a:solidFill>
              </a:rPr>
              <a:t>ropa</a:t>
            </a:r>
            <a:r>
              <a:rPr lang="en-GB" sz="2000" dirty="0">
                <a:solidFill>
                  <a:schemeClr val="accent1">
                    <a:lumMod val="50000"/>
                  </a:schemeClr>
                </a:solidFill>
              </a:rPr>
              <a:t>.</a:t>
            </a:r>
          </a:p>
        </p:txBody>
      </p:sp>
      <p:sp>
        <p:nvSpPr>
          <p:cNvPr id="41" name="Left Brace 40"/>
          <p:cNvSpPr/>
          <p:nvPr/>
        </p:nvSpPr>
        <p:spPr>
          <a:xfrm>
            <a:off x="6354407" y="2469754"/>
            <a:ext cx="304800" cy="928234"/>
          </a:xfrm>
          <a:prstGeom prst="leftBrac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2" name="TextBox 41"/>
          <p:cNvSpPr txBox="1"/>
          <p:nvPr/>
        </p:nvSpPr>
        <p:spPr>
          <a:xfrm>
            <a:off x="6621107" y="2558654"/>
            <a:ext cx="660400" cy="400110"/>
          </a:xfrm>
          <a:prstGeom prst="rect">
            <a:avLst/>
          </a:prstGeom>
          <a:noFill/>
        </p:spPr>
        <p:txBody>
          <a:bodyPr wrap="square" rtlCol="0">
            <a:spAutoFit/>
          </a:bodyPr>
          <a:lstStyle/>
          <a:p>
            <a:r>
              <a:rPr lang="en-GB" sz="2000" b="1" dirty="0">
                <a:solidFill>
                  <a:schemeClr val="accent1">
                    <a:lumMod val="50000"/>
                  </a:schemeClr>
                </a:solidFill>
              </a:rPr>
              <a:t>A</a:t>
            </a:r>
          </a:p>
        </p:txBody>
      </p:sp>
      <p:sp>
        <p:nvSpPr>
          <p:cNvPr id="43" name="TextBox 42"/>
          <p:cNvSpPr txBox="1"/>
          <p:nvPr/>
        </p:nvSpPr>
        <p:spPr>
          <a:xfrm>
            <a:off x="6621107" y="2958764"/>
            <a:ext cx="660400" cy="400110"/>
          </a:xfrm>
          <a:prstGeom prst="rect">
            <a:avLst/>
          </a:prstGeom>
          <a:noFill/>
        </p:spPr>
        <p:txBody>
          <a:bodyPr wrap="square" rtlCol="0">
            <a:spAutoFit/>
          </a:bodyPr>
          <a:lstStyle/>
          <a:p>
            <a:r>
              <a:rPr lang="en-GB" sz="2000" b="1" dirty="0">
                <a:solidFill>
                  <a:schemeClr val="accent1">
                    <a:lumMod val="50000"/>
                  </a:schemeClr>
                </a:solidFill>
              </a:rPr>
              <a:t>B</a:t>
            </a:r>
          </a:p>
        </p:txBody>
      </p:sp>
      <p:sp>
        <p:nvSpPr>
          <p:cNvPr id="44" name="Action Button: Custom 6">
            <a:hlinkClick r:id="" action="ppaction://noaction" highlightClick="1">
              <a:snd r:embed="rId9" name="tu primo.wav"/>
            </a:hlinkClick>
            <a:extLst>
              <a:ext uri="{FF2B5EF4-FFF2-40B4-BE49-F238E27FC236}">
                <a16:creationId xmlns:a16="http://schemas.microsoft.com/office/drawing/2014/main" id="{1C8D027A-2440-9747-A57F-9AAED084344F}"/>
              </a:ext>
            </a:extLst>
          </p:cNvPr>
          <p:cNvSpPr/>
          <p:nvPr/>
        </p:nvSpPr>
        <p:spPr>
          <a:xfrm>
            <a:off x="5711303" y="279863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6</a:t>
            </a:r>
          </a:p>
        </p:txBody>
      </p:sp>
      <p:sp>
        <p:nvSpPr>
          <p:cNvPr id="45" name="Rounded Rectangle 44"/>
          <p:cNvSpPr/>
          <p:nvPr/>
        </p:nvSpPr>
        <p:spPr>
          <a:xfrm>
            <a:off x="7003693" y="3752454"/>
            <a:ext cx="5146709" cy="419667"/>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…lava el coche con jabón* y agua.</a:t>
            </a:r>
          </a:p>
        </p:txBody>
      </p:sp>
      <p:sp>
        <p:nvSpPr>
          <p:cNvPr id="46" name="Rounded Rectangle 45"/>
          <p:cNvSpPr/>
          <p:nvPr/>
        </p:nvSpPr>
        <p:spPr>
          <a:xfrm>
            <a:off x="7003694" y="4172121"/>
            <a:ext cx="5146708" cy="419667"/>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 lavan el coche con jabón y </a:t>
            </a:r>
            <a:r>
              <a:rPr lang="en-GB" sz="2000" dirty="0" err="1">
                <a:solidFill>
                  <a:schemeClr val="accent1">
                    <a:lumMod val="50000"/>
                  </a:schemeClr>
                </a:solidFill>
              </a:rPr>
              <a:t>agua</a:t>
            </a:r>
            <a:r>
              <a:rPr lang="en-GB" sz="2000" dirty="0">
                <a:solidFill>
                  <a:schemeClr val="accent1">
                    <a:lumMod val="50000"/>
                  </a:schemeClr>
                </a:solidFill>
              </a:rPr>
              <a:t>.</a:t>
            </a:r>
          </a:p>
        </p:txBody>
      </p:sp>
      <p:sp>
        <p:nvSpPr>
          <p:cNvPr id="47" name="Left Brace 46"/>
          <p:cNvSpPr/>
          <p:nvPr/>
        </p:nvSpPr>
        <p:spPr>
          <a:xfrm>
            <a:off x="6354407" y="3663554"/>
            <a:ext cx="304800" cy="928234"/>
          </a:xfrm>
          <a:prstGeom prst="leftBrac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8" name="TextBox 47"/>
          <p:cNvSpPr txBox="1"/>
          <p:nvPr/>
        </p:nvSpPr>
        <p:spPr>
          <a:xfrm>
            <a:off x="6621107" y="3752454"/>
            <a:ext cx="660400" cy="400110"/>
          </a:xfrm>
          <a:prstGeom prst="rect">
            <a:avLst/>
          </a:prstGeom>
          <a:noFill/>
        </p:spPr>
        <p:txBody>
          <a:bodyPr wrap="square" rtlCol="0">
            <a:spAutoFit/>
          </a:bodyPr>
          <a:lstStyle/>
          <a:p>
            <a:r>
              <a:rPr lang="en-GB" sz="2000" b="1" dirty="0">
                <a:solidFill>
                  <a:schemeClr val="accent1">
                    <a:lumMod val="50000"/>
                  </a:schemeClr>
                </a:solidFill>
              </a:rPr>
              <a:t>A</a:t>
            </a:r>
          </a:p>
        </p:txBody>
      </p:sp>
      <p:sp>
        <p:nvSpPr>
          <p:cNvPr id="49" name="TextBox 48"/>
          <p:cNvSpPr txBox="1"/>
          <p:nvPr/>
        </p:nvSpPr>
        <p:spPr>
          <a:xfrm>
            <a:off x="6621107" y="4152564"/>
            <a:ext cx="660400" cy="400110"/>
          </a:xfrm>
          <a:prstGeom prst="rect">
            <a:avLst/>
          </a:prstGeom>
          <a:noFill/>
        </p:spPr>
        <p:txBody>
          <a:bodyPr wrap="square" rtlCol="0">
            <a:spAutoFit/>
          </a:bodyPr>
          <a:lstStyle/>
          <a:p>
            <a:r>
              <a:rPr lang="en-GB" sz="2000" b="1" dirty="0">
                <a:solidFill>
                  <a:schemeClr val="accent1">
                    <a:lumMod val="50000"/>
                  </a:schemeClr>
                </a:solidFill>
              </a:rPr>
              <a:t>B</a:t>
            </a:r>
          </a:p>
        </p:txBody>
      </p:sp>
      <p:sp>
        <p:nvSpPr>
          <p:cNvPr id="50" name="Action Button: Custom 6">
            <a:hlinkClick r:id="" action="ppaction://noaction" highlightClick="1">
              <a:snd r:embed="rId10" name="tus primos.wav"/>
            </a:hlinkClick>
            <a:extLst>
              <a:ext uri="{FF2B5EF4-FFF2-40B4-BE49-F238E27FC236}">
                <a16:creationId xmlns:a16="http://schemas.microsoft.com/office/drawing/2014/main" id="{1C8D027A-2440-9747-A57F-9AAED084344F}"/>
              </a:ext>
            </a:extLst>
          </p:cNvPr>
          <p:cNvSpPr/>
          <p:nvPr/>
        </p:nvSpPr>
        <p:spPr>
          <a:xfrm>
            <a:off x="5711303" y="399243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7</a:t>
            </a:r>
          </a:p>
        </p:txBody>
      </p:sp>
      <p:sp>
        <p:nvSpPr>
          <p:cNvPr id="51" name="Rounded Rectangle 50"/>
          <p:cNvSpPr/>
          <p:nvPr/>
        </p:nvSpPr>
        <p:spPr>
          <a:xfrm>
            <a:off x="7003693" y="4877917"/>
            <a:ext cx="5146709" cy="419667"/>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…vive con un hombre </a:t>
            </a:r>
            <a:r>
              <a:rPr lang="en-GB" sz="2000" dirty="0" err="1">
                <a:solidFill>
                  <a:schemeClr val="accent1">
                    <a:lumMod val="50000"/>
                  </a:schemeClr>
                </a:solidFill>
              </a:rPr>
              <a:t>simpático</a:t>
            </a:r>
            <a:r>
              <a:rPr lang="en-GB" sz="2000" dirty="0">
                <a:solidFill>
                  <a:schemeClr val="accent1">
                    <a:lumMod val="50000"/>
                  </a:schemeClr>
                </a:solidFill>
              </a:rPr>
              <a:t>.</a:t>
            </a:r>
          </a:p>
        </p:txBody>
      </p:sp>
      <p:sp>
        <p:nvSpPr>
          <p:cNvPr id="52" name="Rounded Rectangle 51"/>
          <p:cNvSpPr/>
          <p:nvPr/>
        </p:nvSpPr>
        <p:spPr>
          <a:xfrm>
            <a:off x="7003694" y="5297584"/>
            <a:ext cx="5146708" cy="419667"/>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a:t>
            </a:r>
            <a:r>
              <a:rPr lang="en-GB" sz="2000" dirty="0" err="1">
                <a:solidFill>
                  <a:schemeClr val="accent1">
                    <a:lumMod val="50000"/>
                  </a:schemeClr>
                </a:solidFill>
              </a:rPr>
              <a:t>viven</a:t>
            </a:r>
            <a:r>
              <a:rPr lang="en-GB" sz="2000" dirty="0">
                <a:solidFill>
                  <a:schemeClr val="accent1">
                    <a:lumMod val="50000"/>
                  </a:schemeClr>
                </a:solidFill>
              </a:rPr>
              <a:t> con un hombre </a:t>
            </a:r>
            <a:r>
              <a:rPr lang="en-GB" sz="2000" dirty="0" err="1">
                <a:solidFill>
                  <a:schemeClr val="accent1">
                    <a:lumMod val="50000"/>
                  </a:schemeClr>
                </a:solidFill>
              </a:rPr>
              <a:t>simpático</a:t>
            </a:r>
            <a:r>
              <a:rPr lang="en-GB" sz="2000" dirty="0">
                <a:solidFill>
                  <a:schemeClr val="accent1">
                    <a:lumMod val="50000"/>
                  </a:schemeClr>
                </a:solidFill>
              </a:rPr>
              <a:t>.</a:t>
            </a:r>
          </a:p>
        </p:txBody>
      </p:sp>
      <p:sp>
        <p:nvSpPr>
          <p:cNvPr id="53" name="Left Brace 52"/>
          <p:cNvSpPr/>
          <p:nvPr/>
        </p:nvSpPr>
        <p:spPr>
          <a:xfrm>
            <a:off x="6354407" y="4789017"/>
            <a:ext cx="304800" cy="928234"/>
          </a:xfrm>
          <a:prstGeom prst="leftBrac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4" name="TextBox 53"/>
          <p:cNvSpPr txBox="1"/>
          <p:nvPr/>
        </p:nvSpPr>
        <p:spPr>
          <a:xfrm>
            <a:off x="6621107" y="4877917"/>
            <a:ext cx="660400" cy="400110"/>
          </a:xfrm>
          <a:prstGeom prst="rect">
            <a:avLst/>
          </a:prstGeom>
          <a:noFill/>
        </p:spPr>
        <p:txBody>
          <a:bodyPr wrap="square" rtlCol="0">
            <a:spAutoFit/>
          </a:bodyPr>
          <a:lstStyle/>
          <a:p>
            <a:r>
              <a:rPr lang="en-GB" sz="2000" b="1" dirty="0">
                <a:solidFill>
                  <a:schemeClr val="accent1">
                    <a:lumMod val="50000"/>
                  </a:schemeClr>
                </a:solidFill>
              </a:rPr>
              <a:t>A</a:t>
            </a:r>
          </a:p>
        </p:txBody>
      </p:sp>
      <p:sp>
        <p:nvSpPr>
          <p:cNvPr id="55" name="TextBox 54"/>
          <p:cNvSpPr txBox="1"/>
          <p:nvPr/>
        </p:nvSpPr>
        <p:spPr>
          <a:xfrm>
            <a:off x="6621107" y="5278027"/>
            <a:ext cx="660400" cy="400110"/>
          </a:xfrm>
          <a:prstGeom prst="rect">
            <a:avLst/>
          </a:prstGeom>
          <a:noFill/>
        </p:spPr>
        <p:txBody>
          <a:bodyPr wrap="square" rtlCol="0">
            <a:spAutoFit/>
          </a:bodyPr>
          <a:lstStyle/>
          <a:p>
            <a:r>
              <a:rPr lang="en-GB" sz="2000" b="1" dirty="0">
                <a:solidFill>
                  <a:schemeClr val="accent1">
                    <a:lumMod val="50000"/>
                  </a:schemeClr>
                </a:solidFill>
              </a:rPr>
              <a:t>B</a:t>
            </a:r>
          </a:p>
        </p:txBody>
      </p:sp>
      <p:sp>
        <p:nvSpPr>
          <p:cNvPr id="56" name="Action Button: Custom 6">
            <a:hlinkClick r:id="" action="ppaction://noaction" highlightClick="1">
              <a:snd r:embed="rId11" name="tus abuelos.wav"/>
            </a:hlinkClick>
            <a:extLst>
              <a:ext uri="{FF2B5EF4-FFF2-40B4-BE49-F238E27FC236}">
                <a16:creationId xmlns:a16="http://schemas.microsoft.com/office/drawing/2014/main" id="{1C8D027A-2440-9747-A57F-9AAED084344F}"/>
              </a:ext>
            </a:extLst>
          </p:cNvPr>
          <p:cNvSpPr/>
          <p:nvPr/>
        </p:nvSpPr>
        <p:spPr>
          <a:xfrm>
            <a:off x="5711303" y="5117901"/>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8</a:t>
            </a:r>
          </a:p>
        </p:txBody>
      </p:sp>
      <p:sp>
        <p:nvSpPr>
          <p:cNvPr id="10" name="TextBox 9"/>
          <p:cNvSpPr txBox="1"/>
          <p:nvPr/>
        </p:nvSpPr>
        <p:spPr>
          <a:xfrm>
            <a:off x="9900380" y="5951938"/>
            <a:ext cx="2895600" cy="400110"/>
          </a:xfrm>
          <a:prstGeom prst="rect">
            <a:avLst/>
          </a:prstGeom>
          <a:noFill/>
        </p:spPr>
        <p:txBody>
          <a:bodyPr wrap="square" rtlCol="0">
            <a:spAutoFit/>
          </a:bodyPr>
          <a:lstStyle/>
          <a:p>
            <a:r>
              <a:rPr lang="en-GB" sz="2000" dirty="0">
                <a:solidFill>
                  <a:schemeClr val="accent1">
                    <a:lumMod val="50000"/>
                  </a:schemeClr>
                </a:solidFill>
              </a:rPr>
              <a:t>* el </a:t>
            </a:r>
            <a:r>
              <a:rPr lang="en-GB" sz="2000" dirty="0" err="1">
                <a:solidFill>
                  <a:schemeClr val="accent1">
                    <a:lumMod val="50000"/>
                  </a:schemeClr>
                </a:solidFill>
              </a:rPr>
              <a:t>jabón</a:t>
            </a:r>
            <a:r>
              <a:rPr lang="en-GB" sz="2000" dirty="0">
                <a:solidFill>
                  <a:schemeClr val="accent1">
                    <a:lumMod val="50000"/>
                  </a:schemeClr>
                </a:solidFill>
              </a:rPr>
              <a:t> = soap</a:t>
            </a:r>
          </a:p>
        </p:txBody>
      </p:sp>
      <p:pic>
        <p:nvPicPr>
          <p:cNvPr id="59"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27034" y="1796770"/>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0"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27034" y="297832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1"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27034" y="3732074"/>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2"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57551" y="5297584"/>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3"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020340" y="177433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95368" y="2565424"/>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774712" y="4172121"/>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66" name="Picture 2" descr="http://www.clker.com/cliparts/j/p/l/D/8/K/green-tick-md.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774712" y="5311717"/>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67" name="Rounded Rectangle 11">
            <a:extLst>
              <a:ext uri="{FF2B5EF4-FFF2-40B4-BE49-F238E27FC236}">
                <a16:creationId xmlns:a16="http://schemas.microsoft.com/office/drawing/2014/main" id="{A316DD52-7894-4A75-969C-CA0645DA2978}"/>
              </a:ext>
            </a:extLst>
          </p:cNvPr>
          <p:cNvSpPr/>
          <p:nvPr/>
        </p:nvSpPr>
        <p:spPr>
          <a:xfrm>
            <a:off x="9728616" y="258166"/>
            <a:ext cx="2199527"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r>
              <a:rPr lang="en-GB" sz="2000" b="1" dirty="0">
                <a:solidFill>
                  <a:prstClr val="white"/>
                </a:solidFill>
                <a:latin typeface="Century Gothic" panose="020B0502020202020204" pitchFamily="34" charset="0"/>
              </a:rPr>
              <a:t> / leer</a:t>
            </a:r>
          </a:p>
        </p:txBody>
      </p:sp>
    </p:spTree>
    <p:extLst>
      <p:ext uri="{BB962C8B-B14F-4D97-AF65-F5344CB8AC3E}">
        <p14:creationId xmlns:p14="http://schemas.microsoft.com/office/powerpoint/2010/main" val="129125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8" name="Group 77">
            <a:extLst>
              <a:ext uri="{FF2B5EF4-FFF2-40B4-BE49-F238E27FC236}">
                <a16:creationId xmlns:a16="http://schemas.microsoft.com/office/drawing/2014/main" id="{B8BAD994-AC1D-49DF-BFCB-60817CED3195}"/>
              </a:ext>
            </a:extLst>
          </p:cNvPr>
          <p:cNvGrpSpPr/>
          <p:nvPr/>
        </p:nvGrpSpPr>
        <p:grpSpPr>
          <a:xfrm>
            <a:off x="9517710" y="1071882"/>
            <a:ext cx="2013307" cy="2537992"/>
            <a:chOff x="6583716" y="77853"/>
            <a:chExt cx="4170883" cy="6248521"/>
          </a:xfrm>
        </p:grpSpPr>
        <p:sp>
          <p:nvSpPr>
            <p:cNvPr id="79"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accent1">
                    <a:lumMod val="50000"/>
                  </a:schemeClr>
                </a:solidFill>
              </a:endParaRPr>
            </a:p>
          </p:txBody>
        </p:sp>
        <p:sp>
          <p:nvSpPr>
            <p:cNvPr id="80" name="Oval 79">
              <a:extLst>
                <a:ext uri="{FF2B5EF4-FFF2-40B4-BE49-F238E27FC236}">
                  <a16:creationId xmlns:a16="http://schemas.microsoft.com/office/drawing/2014/main" id="{DDD9EB96-DADE-421D-802E-C21459DDF5E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accent1">
                    <a:lumMod val="50000"/>
                  </a:schemeClr>
                </a:solidFill>
              </a:endParaRPr>
            </a:p>
          </p:txBody>
        </p:sp>
      </p:grpSp>
      <p:sp>
        <p:nvSpPr>
          <p:cNvPr id="26" name="TextBox 25"/>
          <p:cNvSpPr txBox="1"/>
          <p:nvPr/>
        </p:nvSpPr>
        <p:spPr>
          <a:xfrm>
            <a:off x="188685" y="66671"/>
            <a:ext cx="9996715" cy="830997"/>
          </a:xfrm>
          <a:prstGeom prst="rect">
            <a:avLst/>
          </a:prstGeom>
          <a:noFill/>
        </p:spPr>
        <p:txBody>
          <a:bodyPr wrap="square" rtlCol="0">
            <a:spAutoFit/>
          </a:bodyPr>
          <a:lstStyle/>
          <a:p>
            <a:r>
              <a:rPr lang="en-GB" sz="2400" b="1" i="1" dirty="0">
                <a:solidFill>
                  <a:schemeClr val="accent1">
                    <a:lumMod val="50000"/>
                  </a:schemeClr>
                </a:solidFill>
              </a:rPr>
              <a:t>You’re helping a friend write messages to their Spanish exchange partner. Escribe los Whatsapp mensajes en español. </a:t>
            </a:r>
          </a:p>
        </p:txBody>
      </p:sp>
      <p:cxnSp>
        <p:nvCxnSpPr>
          <p:cNvPr id="4" name="Straight Connector 3"/>
          <p:cNvCxnSpPr/>
          <p:nvPr/>
        </p:nvCxnSpPr>
        <p:spPr>
          <a:xfrm>
            <a:off x="6113723" y="1420704"/>
            <a:ext cx="44245" cy="4284071"/>
          </a:xfrm>
          <a:prstGeom prst="line">
            <a:avLst/>
          </a:prstGeom>
          <a:ln w="57150">
            <a:solidFill>
              <a:srgbClr val="E25B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8BAD994-AC1D-49DF-BFCB-60817CED3195}"/>
              </a:ext>
            </a:extLst>
          </p:cNvPr>
          <p:cNvGrpSpPr/>
          <p:nvPr/>
        </p:nvGrpSpPr>
        <p:grpSpPr>
          <a:xfrm>
            <a:off x="519647" y="1090175"/>
            <a:ext cx="1873213" cy="2537992"/>
            <a:chOff x="6583716" y="77853"/>
            <a:chExt cx="4170883" cy="6248521"/>
          </a:xfrm>
        </p:grpSpPr>
        <p:sp>
          <p:nvSpPr>
            <p:cNvPr id="19"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accent1">
                    <a:lumMod val="50000"/>
                  </a:schemeClr>
                </a:solidFill>
              </a:endParaRPr>
            </a:p>
          </p:txBody>
        </p:sp>
        <p:sp>
          <p:nvSpPr>
            <p:cNvPr id="20" name="Oval 19">
              <a:extLst>
                <a:ext uri="{FF2B5EF4-FFF2-40B4-BE49-F238E27FC236}">
                  <a16:creationId xmlns:a16="http://schemas.microsoft.com/office/drawing/2014/main" id="{DDD9EB96-DADE-421D-802E-C21459DDF5E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accent1">
                    <a:lumMod val="50000"/>
                  </a:schemeClr>
                </a:solidFill>
              </a:endParaRPr>
            </a:p>
          </p:txBody>
        </p:sp>
      </p:grpSp>
      <p:sp>
        <p:nvSpPr>
          <p:cNvPr id="21" name="Rectangle 20"/>
          <p:cNvSpPr/>
          <p:nvPr/>
        </p:nvSpPr>
        <p:spPr>
          <a:xfrm>
            <a:off x="683299" y="1446831"/>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7" name="TextBox 26"/>
          <p:cNvSpPr txBox="1"/>
          <p:nvPr/>
        </p:nvSpPr>
        <p:spPr>
          <a:xfrm>
            <a:off x="664721" y="1408307"/>
            <a:ext cx="1583066" cy="1631216"/>
          </a:xfrm>
          <a:prstGeom prst="rect">
            <a:avLst/>
          </a:prstGeom>
          <a:noFill/>
        </p:spPr>
        <p:txBody>
          <a:bodyPr wrap="square" rtlCol="0">
            <a:spAutoFit/>
          </a:bodyPr>
          <a:lstStyle/>
          <a:p>
            <a:r>
              <a:rPr lang="en-GB" sz="2000" dirty="0">
                <a:solidFill>
                  <a:schemeClr val="accent1">
                    <a:lumMod val="50000"/>
                  </a:schemeClr>
                </a:solidFill>
              </a:rPr>
              <a:t>Where is your house? I’m completely lost! </a:t>
            </a:r>
            <a:r>
              <a:rPr lang="en-GB" sz="2000" b="1" dirty="0">
                <a:solidFill>
                  <a:schemeClr val="accent1">
                    <a:lumMod val="50000"/>
                  </a:schemeClr>
                </a:solidFill>
              </a:rPr>
              <a:t>R</a:t>
            </a:r>
            <a:endParaRPr lang="en-GB" sz="2000" dirty="0">
              <a:solidFill>
                <a:schemeClr val="accent1">
                  <a:lumMod val="50000"/>
                </a:schemeClr>
              </a:solidFill>
            </a:endParaRPr>
          </a:p>
        </p:txBody>
      </p:sp>
      <p:grpSp>
        <p:nvGrpSpPr>
          <p:cNvPr id="34" name="Group 33">
            <a:extLst>
              <a:ext uri="{FF2B5EF4-FFF2-40B4-BE49-F238E27FC236}">
                <a16:creationId xmlns:a16="http://schemas.microsoft.com/office/drawing/2014/main" id="{B8BAD994-AC1D-49DF-BFCB-60817CED3195}"/>
              </a:ext>
            </a:extLst>
          </p:cNvPr>
          <p:cNvGrpSpPr/>
          <p:nvPr/>
        </p:nvGrpSpPr>
        <p:grpSpPr>
          <a:xfrm>
            <a:off x="6556119" y="1080778"/>
            <a:ext cx="1873213" cy="2537992"/>
            <a:chOff x="6583716" y="77853"/>
            <a:chExt cx="4170883" cy="6248521"/>
          </a:xfrm>
        </p:grpSpPr>
        <p:sp>
          <p:nvSpPr>
            <p:cNvPr id="36"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accent1">
                    <a:lumMod val="50000"/>
                  </a:schemeClr>
                </a:solidFill>
              </a:endParaRPr>
            </a:p>
          </p:txBody>
        </p:sp>
        <p:sp>
          <p:nvSpPr>
            <p:cNvPr id="37" name="Oval 36">
              <a:extLst>
                <a:ext uri="{FF2B5EF4-FFF2-40B4-BE49-F238E27FC236}">
                  <a16:creationId xmlns:a16="http://schemas.microsoft.com/office/drawing/2014/main" id="{DDD9EB96-DADE-421D-802E-C21459DDF5E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accent1">
                    <a:lumMod val="50000"/>
                  </a:schemeClr>
                </a:solidFill>
              </a:endParaRPr>
            </a:p>
          </p:txBody>
        </p:sp>
      </p:grpSp>
      <p:sp>
        <p:nvSpPr>
          <p:cNvPr id="38" name="Rectangle 37"/>
          <p:cNvSpPr/>
          <p:nvPr/>
        </p:nvSpPr>
        <p:spPr>
          <a:xfrm>
            <a:off x="6719771" y="1437434"/>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39" name="TextBox 38"/>
          <p:cNvSpPr txBox="1"/>
          <p:nvPr/>
        </p:nvSpPr>
        <p:spPr>
          <a:xfrm>
            <a:off x="6701192" y="1398910"/>
            <a:ext cx="1646043" cy="1938992"/>
          </a:xfrm>
          <a:prstGeom prst="rect">
            <a:avLst/>
          </a:prstGeom>
          <a:noFill/>
        </p:spPr>
        <p:txBody>
          <a:bodyPr wrap="square" rtlCol="0">
            <a:spAutoFit/>
          </a:bodyPr>
          <a:lstStyle/>
          <a:p>
            <a:r>
              <a:rPr lang="en-GB" sz="2000" dirty="0">
                <a:solidFill>
                  <a:schemeClr val="accent1">
                    <a:lumMod val="50000"/>
                  </a:schemeClr>
                </a:solidFill>
              </a:rPr>
              <a:t>¿</a:t>
            </a:r>
            <a:r>
              <a:rPr lang="en-GB" sz="2000" dirty="0" err="1">
                <a:solidFill>
                  <a:schemeClr val="accent1">
                    <a:lumMod val="50000"/>
                  </a:schemeClr>
                </a:solidFill>
              </a:rPr>
              <a:t>Dónde</a:t>
            </a:r>
            <a:r>
              <a:rPr lang="en-GB" sz="2000" dirty="0">
                <a:solidFill>
                  <a:schemeClr val="accent1">
                    <a:lumMod val="50000"/>
                  </a:schemeClr>
                </a:solidFill>
              </a:rPr>
              <a:t> </a:t>
            </a:r>
            <a:r>
              <a:rPr lang="en-GB" sz="2000" dirty="0" err="1">
                <a:solidFill>
                  <a:schemeClr val="accent1">
                    <a:lumMod val="50000"/>
                  </a:schemeClr>
                </a:solidFill>
              </a:rPr>
              <a:t>está</a:t>
            </a:r>
            <a:r>
              <a:rPr lang="en-GB" sz="2000" dirty="0">
                <a:solidFill>
                  <a:schemeClr val="accent1">
                    <a:lumMod val="50000"/>
                  </a:schemeClr>
                </a:solidFill>
              </a:rPr>
              <a:t> </a:t>
            </a:r>
            <a:r>
              <a:rPr lang="en-GB" sz="2000" dirty="0" err="1">
                <a:solidFill>
                  <a:schemeClr val="accent1">
                    <a:lumMod val="50000"/>
                  </a:schemeClr>
                </a:solidFill>
              </a:rPr>
              <a:t>tu</a:t>
            </a:r>
            <a:r>
              <a:rPr lang="en-GB" sz="2000" dirty="0">
                <a:solidFill>
                  <a:schemeClr val="accent1">
                    <a:lumMod val="50000"/>
                  </a:schemeClr>
                </a:solidFill>
              </a:rPr>
              <a:t> casa? </a:t>
            </a:r>
            <a:r>
              <a:rPr lang="en-GB" sz="2000" dirty="0" err="1">
                <a:solidFill>
                  <a:schemeClr val="accent1">
                    <a:lumMod val="50000"/>
                  </a:schemeClr>
                </a:solidFill>
              </a:rPr>
              <a:t>Estoy</a:t>
            </a:r>
            <a:r>
              <a:rPr lang="en-GB" sz="2000" dirty="0">
                <a:solidFill>
                  <a:schemeClr val="accent1">
                    <a:lumMod val="50000"/>
                  </a:schemeClr>
                </a:solidFill>
              </a:rPr>
              <a:t> </a:t>
            </a:r>
            <a:r>
              <a:rPr lang="en-GB" sz="2000" dirty="0" err="1">
                <a:solidFill>
                  <a:schemeClr val="accent1">
                    <a:lumMod val="50000"/>
                  </a:schemeClr>
                </a:solidFill>
              </a:rPr>
              <a:t>completa-mente</a:t>
            </a:r>
            <a:r>
              <a:rPr lang="en-GB" sz="2000" dirty="0">
                <a:solidFill>
                  <a:schemeClr val="accent1">
                    <a:lumMod val="50000"/>
                  </a:schemeClr>
                </a:solidFill>
              </a:rPr>
              <a:t> </a:t>
            </a:r>
            <a:r>
              <a:rPr lang="en-GB" sz="2000" dirty="0" err="1">
                <a:solidFill>
                  <a:schemeClr val="accent1">
                    <a:lumMod val="50000"/>
                  </a:schemeClr>
                </a:solidFill>
              </a:rPr>
              <a:t>perdido</a:t>
            </a:r>
            <a:r>
              <a:rPr lang="en-GB" sz="2000" dirty="0">
                <a:solidFill>
                  <a:schemeClr val="accent1">
                    <a:lumMod val="50000"/>
                  </a:schemeClr>
                </a:solidFill>
              </a:rPr>
              <a:t>/a.</a:t>
            </a:r>
          </a:p>
        </p:txBody>
      </p:sp>
      <p:grpSp>
        <p:nvGrpSpPr>
          <p:cNvPr id="40" name="Group 39">
            <a:extLst>
              <a:ext uri="{FF2B5EF4-FFF2-40B4-BE49-F238E27FC236}">
                <a16:creationId xmlns:a16="http://schemas.microsoft.com/office/drawing/2014/main" id="{B8BAD994-AC1D-49DF-BFCB-60817CED3195}"/>
              </a:ext>
            </a:extLst>
          </p:cNvPr>
          <p:cNvGrpSpPr/>
          <p:nvPr/>
        </p:nvGrpSpPr>
        <p:grpSpPr>
          <a:xfrm>
            <a:off x="6532275" y="3749071"/>
            <a:ext cx="1873213" cy="2537992"/>
            <a:chOff x="6583716" y="77853"/>
            <a:chExt cx="4170883" cy="6248521"/>
          </a:xfrm>
        </p:grpSpPr>
        <p:sp>
          <p:nvSpPr>
            <p:cNvPr id="41"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accent1">
                    <a:lumMod val="50000"/>
                  </a:schemeClr>
                </a:solidFill>
              </a:endParaRPr>
            </a:p>
          </p:txBody>
        </p:sp>
        <p:sp>
          <p:nvSpPr>
            <p:cNvPr id="42" name="Oval 41">
              <a:extLst>
                <a:ext uri="{FF2B5EF4-FFF2-40B4-BE49-F238E27FC236}">
                  <a16:creationId xmlns:a16="http://schemas.microsoft.com/office/drawing/2014/main" id="{DDD9EB96-DADE-421D-802E-C21459DDF5E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accent1">
                    <a:lumMod val="50000"/>
                  </a:schemeClr>
                </a:solidFill>
              </a:endParaRPr>
            </a:p>
          </p:txBody>
        </p:sp>
      </p:grpSp>
      <p:sp>
        <p:nvSpPr>
          <p:cNvPr id="43" name="Rectangle 42"/>
          <p:cNvSpPr/>
          <p:nvPr/>
        </p:nvSpPr>
        <p:spPr>
          <a:xfrm>
            <a:off x="6695927" y="4105727"/>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44" name="TextBox 43"/>
          <p:cNvSpPr txBox="1"/>
          <p:nvPr/>
        </p:nvSpPr>
        <p:spPr>
          <a:xfrm>
            <a:off x="6677349" y="4067203"/>
            <a:ext cx="1583066" cy="1938992"/>
          </a:xfrm>
          <a:prstGeom prst="rect">
            <a:avLst/>
          </a:prstGeom>
          <a:noFill/>
        </p:spPr>
        <p:txBody>
          <a:bodyPr wrap="square" rtlCol="0">
            <a:spAutoFit/>
          </a:bodyPr>
          <a:lstStyle/>
          <a:p>
            <a:r>
              <a:rPr lang="en-GB" sz="2000" dirty="0">
                <a:solidFill>
                  <a:schemeClr val="accent1">
                    <a:lumMod val="50000"/>
                  </a:schemeClr>
                </a:solidFill>
              </a:rPr>
              <a:t>¿</a:t>
            </a:r>
            <a:r>
              <a:rPr lang="en-GB" sz="2000" dirty="0" err="1">
                <a:solidFill>
                  <a:schemeClr val="accent1">
                    <a:lumMod val="50000"/>
                  </a:schemeClr>
                </a:solidFill>
              </a:rPr>
              <a:t>Cuántas</a:t>
            </a:r>
            <a:r>
              <a:rPr lang="en-GB" sz="2000" dirty="0">
                <a:solidFill>
                  <a:schemeClr val="accent1">
                    <a:lumMod val="50000"/>
                  </a:schemeClr>
                </a:solidFill>
              </a:rPr>
              <a:t> </a:t>
            </a:r>
            <a:r>
              <a:rPr lang="en-GB" sz="2000" dirty="0" err="1">
                <a:solidFill>
                  <a:schemeClr val="accent1">
                    <a:lumMod val="50000"/>
                  </a:schemeClr>
                </a:solidFill>
              </a:rPr>
              <a:t>bicis</a:t>
            </a:r>
            <a:r>
              <a:rPr lang="en-GB" sz="2000" dirty="0">
                <a:solidFill>
                  <a:schemeClr val="accent1">
                    <a:lumMod val="50000"/>
                  </a:schemeClr>
                </a:solidFill>
              </a:rPr>
              <a:t> </a:t>
            </a:r>
            <a:r>
              <a:rPr lang="en-GB" sz="2000" dirty="0" err="1">
                <a:solidFill>
                  <a:schemeClr val="accent1">
                    <a:lumMod val="50000"/>
                  </a:schemeClr>
                </a:solidFill>
              </a:rPr>
              <a:t>tienes</a:t>
            </a:r>
            <a:r>
              <a:rPr lang="en-GB" sz="2000" dirty="0">
                <a:solidFill>
                  <a:schemeClr val="accent1">
                    <a:lumMod val="50000"/>
                  </a:schemeClr>
                </a:solidFill>
              </a:rPr>
              <a:t>?! ¿</a:t>
            </a:r>
            <a:r>
              <a:rPr lang="en-GB" sz="2000" dirty="0" err="1">
                <a:solidFill>
                  <a:schemeClr val="accent1">
                    <a:lumMod val="50000"/>
                  </a:schemeClr>
                </a:solidFill>
              </a:rPr>
              <a:t>Estás</a:t>
            </a:r>
            <a:r>
              <a:rPr lang="en-GB" sz="2000" dirty="0">
                <a:solidFill>
                  <a:schemeClr val="accent1">
                    <a:lumMod val="50000"/>
                  </a:schemeClr>
                </a:solidFill>
              </a:rPr>
              <a:t> con </a:t>
            </a:r>
            <a:r>
              <a:rPr lang="en-GB" sz="2000" dirty="0" err="1">
                <a:solidFill>
                  <a:schemeClr val="accent1">
                    <a:lumMod val="50000"/>
                  </a:schemeClr>
                </a:solidFill>
              </a:rPr>
              <a:t>tus</a:t>
            </a:r>
            <a:r>
              <a:rPr lang="en-GB" sz="2000" dirty="0">
                <a:solidFill>
                  <a:schemeClr val="accent1">
                    <a:lumMod val="50000"/>
                  </a:schemeClr>
                </a:solidFill>
              </a:rPr>
              <a:t> amigos?</a:t>
            </a:r>
          </a:p>
        </p:txBody>
      </p:sp>
      <p:sp>
        <p:nvSpPr>
          <p:cNvPr id="55" name="TextBox 54"/>
          <p:cNvSpPr txBox="1"/>
          <p:nvPr/>
        </p:nvSpPr>
        <p:spPr>
          <a:xfrm>
            <a:off x="9697950" y="1488964"/>
            <a:ext cx="1583066" cy="1323439"/>
          </a:xfrm>
          <a:prstGeom prst="rect">
            <a:avLst/>
          </a:prstGeom>
          <a:noFill/>
        </p:spPr>
        <p:txBody>
          <a:bodyPr wrap="square" rtlCol="0">
            <a:spAutoFit/>
          </a:bodyPr>
          <a:lstStyle/>
          <a:p>
            <a:r>
              <a:rPr lang="en-GB" sz="2000" dirty="0" err="1">
                <a:solidFill>
                  <a:schemeClr val="accent1">
                    <a:lumMod val="50000"/>
                  </a:schemeClr>
                </a:solidFill>
              </a:rPr>
              <a:t>Está</a:t>
            </a:r>
            <a:r>
              <a:rPr lang="en-GB" sz="2000" dirty="0">
                <a:solidFill>
                  <a:schemeClr val="accent1">
                    <a:lumMod val="50000"/>
                  </a:schemeClr>
                </a:solidFill>
              </a:rPr>
              <a:t> en el </a:t>
            </a:r>
            <a:r>
              <a:rPr lang="en-GB" sz="2000" dirty="0" err="1">
                <a:solidFill>
                  <a:schemeClr val="accent1">
                    <a:lumMod val="50000"/>
                  </a:schemeClr>
                </a:solidFill>
              </a:rPr>
              <a:t>centro</a:t>
            </a:r>
            <a:r>
              <a:rPr lang="en-GB" sz="2000" dirty="0">
                <a:solidFill>
                  <a:schemeClr val="accent1">
                    <a:lumMod val="50000"/>
                  </a:schemeClr>
                </a:solidFill>
              </a:rPr>
              <a:t>. </a:t>
            </a:r>
            <a:r>
              <a:rPr lang="en-GB" sz="2000" dirty="0" err="1">
                <a:solidFill>
                  <a:schemeClr val="accent1">
                    <a:lumMod val="50000"/>
                  </a:schemeClr>
                </a:solidFill>
              </a:rPr>
              <a:t>Mis</a:t>
            </a:r>
            <a:r>
              <a:rPr lang="en-GB" sz="2000" dirty="0">
                <a:solidFill>
                  <a:schemeClr val="accent1">
                    <a:lumMod val="50000"/>
                  </a:schemeClr>
                </a:solidFill>
              </a:rPr>
              <a:t> </a:t>
            </a:r>
            <a:r>
              <a:rPr lang="en-GB" sz="2000" dirty="0" err="1">
                <a:solidFill>
                  <a:schemeClr val="accent1">
                    <a:lumMod val="50000"/>
                  </a:schemeClr>
                </a:solidFill>
              </a:rPr>
              <a:t>bicis</a:t>
            </a:r>
            <a:r>
              <a:rPr lang="en-GB" sz="2000" dirty="0">
                <a:solidFill>
                  <a:schemeClr val="accent1">
                    <a:lumMod val="50000"/>
                  </a:schemeClr>
                </a:solidFill>
              </a:rPr>
              <a:t> </a:t>
            </a:r>
            <a:r>
              <a:rPr lang="en-GB" sz="2000" dirty="0" err="1">
                <a:solidFill>
                  <a:schemeClr val="accent1">
                    <a:lumMod val="50000"/>
                  </a:schemeClr>
                </a:solidFill>
              </a:rPr>
              <a:t>están</a:t>
            </a:r>
            <a:r>
              <a:rPr lang="en-GB" sz="2000" dirty="0">
                <a:solidFill>
                  <a:schemeClr val="accent1">
                    <a:lumMod val="50000"/>
                  </a:schemeClr>
                </a:solidFill>
              </a:rPr>
              <a:t> </a:t>
            </a:r>
            <a:r>
              <a:rPr lang="en-GB" sz="2000" dirty="0" err="1">
                <a:solidFill>
                  <a:schemeClr val="accent1">
                    <a:lumMod val="50000"/>
                  </a:schemeClr>
                </a:solidFill>
              </a:rPr>
              <a:t>fuera</a:t>
            </a:r>
            <a:r>
              <a:rPr lang="en-GB" sz="2000" dirty="0">
                <a:solidFill>
                  <a:schemeClr val="accent1">
                    <a:lumMod val="50000"/>
                  </a:schemeClr>
                </a:solidFill>
              </a:rPr>
              <a:t>.</a:t>
            </a:r>
          </a:p>
        </p:txBody>
      </p:sp>
      <p:grpSp>
        <p:nvGrpSpPr>
          <p:cNvPr id="56" name="Group 55">
            <a:extLst>
              <a:ext uri="{FF2B5EF4-FFF2-40B4-BE49-F238E27FC236}">
                <a16:creationId xmlns:a16="http://schemas.microsoft.com/office/drawing/2014/main" id="{B8BAD994-AC1D-49DF-BFCB-60817CED3195}"/>
              </a:ext>
            </a:extLst>
          </p:cNvPr>
          <p:cNvGrpSpPr/>
          <p:nvPr/>
        </p:nvGrpSpPr>
        <p:grpSpPr>
          <a:xfrm>
            <a:off x="9528907" y="3759830"/>
            <a:ext cx="2013307" cy="2537992"/>
            <a:chOff x="6583716" y="77853"/>
            <a:chExt cx="4170883" cy="6248521"/>
          </a:xfrm>
        </p:grpSpPr>
        <p:sp>
          <p:nvSpPr>
            <p:cNvPr id="57"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accent1">
                    <a:lumMod val="50000"/>
                  </a:schemeClr>
                </a:solidFill>
              </a:endParaRPr>
            </a:p>
          </p:txBody>
        </p:sp>
        <p:sp>
          <p:nvSpPr>
            <p:cNvPr id="58" name="Oval 57">
              <a:extLst>
                <a:ext uri="{FF2B5EF4-FFF2-40B4-BE49-F238E27FC236}">
                  <a16:creationId xmlns:a16="http://schemas.microsoft.com/office/drawing/2014/main" id="{DDD9EB96-DADE-421D-802E-C21459DDF5E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accent1">
                    <a:lumMod val="50000"/>
                  </a:schemeClr>
                </a:solidFill>
              </a:endParaRPr>
            </a:p>
          </p:txBody>
        </p:sp>
      </p:grpSp>
      <p:sp>
        <p:nvSpPr>
          <p:cNvPr id="59" name="Rectangle 58"/>
          <p:cNvSpPr/>
          <p:nvPr/>
        </p:nvSpPr>
        <p:spPr>
          <a:xfrm>
            <a:off x="9683393" y="4048005"/>
            <a:ext cx="1718851"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0" name="TextBox 59"/>
          <p:cNvSpPr txBox="1"/>
          <p:nvPr/>
        </p:nvSpPr>
        <p:spPr>
          <a:xfrm>
            <a:off x="9629967" y="4012682"/>
            <a:ext cx="1868234" cy="1938992"/>
          </a:xfrm>
          <a:prstGeom prst="rect">
            <a:avLst/>
          </a:prstGeom>
          <a:noFill/>
        </p:spPr>
        <p:txBody>
          <a:bodyPr wrap="square" rtlCol="0">
            <a:spAutoFit/>
          </a:bodyPr>
          <a:lstStyle/>
          <a:p>
            <a:r>
              <a:rPr lang="en-GB" sz="2000">
                <a:solidFill>
                  <a:schemeClr val="accent1">
                    <a:lumMod val="50000"/>
                  </a:schemeClr>
                </a:solidFill>
              </a:rPr>
              <a:t>Solo </a:t>
            </a:r>
            <a:r>
              <a:rPr lang="en-GB" sz="2000" dirty="0">
                <a:solidFill>
                  <a:schemeClr val="accent1">
                    <a:lumMod val="50000"/>
                  </a:schemeClr>
                </a:solidFill>
              </a:rPr>
              <a:t>dos </a:t>
            </a:r>
            <a:r>
              <a:rPr lang="en-GB" sz="2000" dirty="0">
                <a:solidFill>
                  <a:schemeClr val="accent1">
                    <a:lumMod val="50000"/>
                  </a:schemeClr>
                </a:solidFill>
                <a:sym typeface="Wingdings" panose="05000000000000000000" pitchFamily="2" charset="2"/>
              </a:rPr>
              <a:t></a:t>
            </a:r>
            <a:r>
              <a:rPr lang="en-GB" sz="2000" dirty="0">
                <a:solidFill>
                  <a:schemeClr val="accent1">
                    <a:lumMod val="50000"/>
                  </a:schemeClr>
                </a:solidFill>
              </a:rPr>
              <a:t>. </a:t>
            </a:r>
            <a:r>
              <a:rPr lang="en-GB" sz="2000" dirty="0" err="1">
                <a:solidFill>
                  <a:schemeClr val="accent1">
                    <a:lumMod val="50000"/>
                  </a:schemeClr>
                </a:solidFill>
              </a:rPr>
              <a:t>Sí</a:t>
            </a:r>
            <a:r>
              <a:rPr lang="en-GB" sz="2000" dirty="0">
                <a:solidFill>
                  <a:schemeClr val="accent1">
                    <a:lumMod val="50000"/>
                  </a:schemeClr>
                </a:solidFill>
              </a:rPr>
              <a:t>, con Daniel y Alejandra. </a:t>
            </a:r>
            <a:r>
              <a:rPr lang="en-GB" sz="2000" dirty="0" err="1">
                <a:solidFill>
                  <a:schemeClr val="accent1">
                    <a:lumMod val="50000"/>
                  </a:schemeClr>
                </a:solidFill>
              </a:rPr>
              <a:t>Mi</a:t>
            </a:r>
            <a:r>
              <a:rPr lang="en-GB" sz="2000" dirty="0">
                <a:solidFill>
                  <a:schemeClr val="accent1">
                    <a:lumMod val="50000"/>
                  </a:schemeClr>
                </a:solidFill>
              </a:rPr>
              <a:t> primo </a:t>
            </a:r>
            <a:r>
              <a:rPr lang="en-GB" sz="2000" dirty="0" err="1">
                <a:solidFill>
                  <a:schemeClr val="accent1">
                    <a:lumMod val="50000"/>
                  </a:schemeClr>
                </a:solidFill>
              </a:rPr>
              <a:t>está</a:t>
            </a:r>
            <a:r>
              <a:rPr lang="en-GB" sz="2000" dirty="0">
                <a:solidFill>
                  <a:schemeClr val="accent1">
                    <a:lumMod val="50000"/>
                  </a:schemeClr>
                </a:solidFill>
              </a:rPr>
              <a:t> </a:t>
            </a:r>
            <a:r>
              <a:rPr lang="en-GB" sz="2000" dirty="0" err="1">
                <a:solidFill>
                  <a:schemeClr val="accent1">
                    <a:lumMod val="50000"/>
                  </a:schemeClr>
                </a:solidFill>
              </a:rPr>
              <a:t>aquí</a:t>
            </a:r>
            <a:r>
              <a:rPr lang="en-GB" sz="2000" dirty="0">
                <a:solidFill>
                  <a:schemeClr val="accent1">
                    <a:lumMod val="50000"/>
                  </a:schemeClr>
                </a:solidFill>
              </a:rPr>
              <a:t> </a:t>
            </a:r>
            <a:r>
              <a:rPr lang="en-GB" sz="2000" dirty="0" err="1">
                <a:solidFill>
                  <a:schemeClr val="accent1">
                    <a:lumMod val="50000"/>
                  </a:schemeClr>
                </a:solidFill>
              </a:rPr>
              <a:t>también</a:t>
            </a:r>
            <a:r>
              <a:rPr lang="en-GB" sz="2000" dirty="0">
                <a:solidFill>
                  <a:schemeClr val="accent1">
                    <a:lumMod val="50000"/>
                  </a:schemeClr>
                </a:solidFill>
              </a:rPr>
              <a:t>. </a:t>
            </a:r>
          </a:p>
        </p:txBody>
      </p:sp>
      <p:grpSp>
        <p:nvGrpSpPr>
          <p:cNvPr id="61" name="Group 60">
            <a:extLst>
              <a:ext uri="{FF2B5EF4-FFF2-40B4-BE49-F238E27FC236}">
                <a16:creationId xmlns:a16="http://schemas.microsoft.com/office/drawing/2014/main" id="{B8BAD994-AC1D-49DF-BFCB-60817CED3195}"/>
              </a:ext>
            </a:extLst>
          </p:cNvPr>
          <p:cNvGrpSpPr/>
          <p:nvPr/>
        </p:nvGrpSpPr>
        <p:grpSpPr>
          <a:xfrm>
            <a:off x="3865252" y="1076600"/>
            <a:ext cx="1873213" cy="2537992"/>
            <a:chOff x="6583716" y="77853"/>
            <a:chExt cx="4170883" cy="6248521"/>
          </a:xfrm>
        </p:grpSpPr>
        <p:sp>
          <p:nvSpPr>
            <p:cNvPr id="62"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accent1">
                    <a:lumMod val="50000"/>
                  </a:schemeClr>
                </a:solidFill>
              </a:endParaRPr>
            </a:p>
          </p:txBody>
        </p:sp>
        <p:sp>
          <p:nvSpPr>
            <p:cNvPr id="63" name="Oval 62">
              <a:extLst>
                <a:ext uri="{FF2B5EF4-FFF2-40B4-BE49-F238E27FC236}">
                  <a16:creationId xmlns:a16="http://schemas.microsoft.com/office/drawing/2014/main" id="{DDD9EB96-DADE-421D-802E-C21459DDF5E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accent1">
                    <a:lumMod val="50000"/>
                  </a:schemeClr>
                </a:solidFill>
              </a:endParaRPr>
            </a:p>
          </p:txBody>
        </p:sp>
      </p:grpSp>
      <p:sp>
        <p:nvSpPr>
          <p:cNvPr id="64" name="Rectangle 63"/>
          <p:cNvSpPr/>
          <p:nvPr/>
        </p:nvSpPr>
        <p:spPr>
          <a:xfrm>
            <a:off x="4028904" y="1433256"/>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65" name="TextBox 64"/>
          <p:cNvSpPr txBox="1"/>
          <p:nvPr/>
        </p:nvSpPr>
        <p:spPr>
          <a:xfrm>
            <a:off x="4002229" y="1433256"/>
            <a:ext cx="1583066" cy="1323439"/>
          </a:xfrm>
          <a:prstGeom prst="rect">
            <a:avLst/>
          </a:prstGeom>
          <a:noFill/>
        </p:spPr>
        <p:txBody>
          <a:bodyPr wrap="square" rtlCol="0">
            <a:spAutoFit/>
          </a:bodyPr>
          <a:lstStyle/>
          <a:p>
            <a:r>
              <a:rPr lang="en-GB" sz="2000" dirty="0">
                <a:solidFill>
                  <a:schemeClr val="accent1">
                    <a:lumMod val="50000"/>
                  </a:schemeClr>
                </a:solidFill>
              </a:rPr>
              <a:t>It’s in the centre. My bikes are outside. </a:t>
            </a:r>
            <a:r>
              <a:rPr lang="en-GB" sz="2000" b="1" dirty="0">
                <a:solidFill>
                  <a:schemeClr val="accent1">
                    <a:lumMod val="50000"/>
                  </a:schemeClr>
                </a:solidFill>
              </a:rPr>
              <a:t>T</a:t>
            </a:r>
            <a:endParaRPr lang="en-GB" sz="2000" dirty="0">
              <a:solidFill>
                <a:schemeClr val="accent1">
                  <a:lumMod val="50000"/>
                </a:schemeClr>
              </a:solidFill>
            </a:endParaRPr>
          </a:p>
        </p:txBody>
      </p:sp>
      <p:grpSp>
        <p:nvGrpSpPr>
          <p:cNvPr id="66" name="Group 65">
            <a:extLst>
              <a:ext uri="{FF2B5EF4-FFF2-40B4-BE49-F238E27FC236}">
                <a16:creationId xmlns:a16="http://schemas.microsoft.com/office/drawing/2014/main" id="{B8BAD994-AC1D-49DF-BFCB-60817CED3195}"/>
              </a:ext>
            </a:extLst>
          </p:cNvPr>
          <p:cNvGrpSpPr/>
          <p:nvPr/>
        </p:nvGrpSpPr>
        <p:grpSpPr>
          <a:xfrm>
            <a:off x="449856" y="3756899"/>
            <a:ext cx="1873213" cy="2537992"/>
            <a:chOff x="6583716" y="77853"/>
            <a:chExt cx="4170883" cy="6248521"/>
          </a:xfrm>
        </p:grpSpPr>
        <p:sp>
          <p:nvSpPr>
            <p:cNvPr id="67"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accent1">
                    <a:lumMod val="50000"/>
                  </a:schemeClr>
                </a:solidFill>
              </a:endParaRPr>
            </a:p>
          </p:txBody>
        </p:sp>
        <p:sp>
          <p:nvSpPr>
            <p:cNvPr id="68" name="Oval 67">
              <a:extLst>
                <a:ext uri="{FF2B5EF4-FFF2-40B4-BE49-F238E27FC236}">
                  <a16:creationId xmlns:a16="http://schemas.microsoft.com/office/drawing/2014/main" id="{DDD9EB96-DADE-421D-802E-C21459DDF5E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accent1">
                    <a:lumMod val="50000"/>
                  </a:schemeClr>
                </a:solidFill>
              </a:endParaRPr>
            </a:p>
          </p:txBody>
        </p:sp>
      </p:grpSp>
      <p:sp>
        <p:nvSpPr>
          <p:cNvPr id="69" name="Rectangle 68"/>
          <p:cNvSpPr/>
          <p:nvPr/>
        </p:nvSpPr>
        <p:spPr>
          <a:xfrm>
            <a:off x="613508" y="4113555"/>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0" name="TextBox 69"/>
          <p:cNvSpPr txBox="1"/>
          <p:nvPr/>
        </p:nvSpPr>
        <p:spPr>
          <a:xfrm>
            <a:off x="594930" y="4075031"/>
            <a:ext cx="1583066" cy="1938992"/>
          </a:xfrm>
          <a:prstGeom prst="rect">
            <a:avLst/>
          </a:prstGeom>
          <a:noFill/>
        </p:spPr>
        <p:txBody>
          <a:bodyPr wrap="square" rtlCol="0">
            <a:spAutoFit/>
          </a:bodyPr>
          <a:lstStyle/>
          <a:p>
            <a:r>
              <a:rPr lang="en-GB" sz="2000" dirty="0">
                <a:solidFill>
                  <a:schemeClr val="accent1">
                    <a:lumMod val="50000"/>
                  </a:schemeClr>
                </a:solidFill>
              </a:rPr>
              <a:t>How many bikes do you have?! Are you with your friends? </a:t>
            </a:r>
            <a:r>
              <a:rPr lang="en-GB" sz="2000" b="1" dirty="0">
                <a:solidFill>
                  <a:schemeClr val="accent1">
                    <a:lumMod val="50000"/>
                  </a:schemeClr>
                </a:solidFill>
              </a:rPr>
              <a:t>R</a:t>
            </a:r>
          </a:p>
        </p:txBody>
      </p:sp>
      <p:grpSp>
        <p:nvGrpSpPr>
          <p:cNvPr id="71" name="Group 70">
            <a:extLst>
              <a:ext uri="{FF2B5EF4-FFF2-40B4-BE49-F238E27FC236}">
                <a16:creationId xmlns:a16="http://schemas.microsoft.com/office/drawing/2014/main" id="{B8BAD994-AC1D-49DF-BFCB-60817CED3195}"/>
              </a:ext>
            </a:extLst>
          </p:cNvPr>
          <p:cNvGrpSpPr/>
          <p:nvPr/>
        </p:nvGrpSpPr>
        <p:grpSpPr>
          <a:xfrm>
            <a:off x="3838703" y="3756899"/>
            <a:ext cx="1873213" cy="2537992"/>
            <a:chOff x="6583716" y="77853"/>
            <a:chExt cx="4170883" cy="6248521"/>
          </a:xfrm>
        </p:grpSpPr>
        <p:sp>
          <p:nvSpPr>
            <p:cNvPr id="72" name="Rectangle: Rounded Corners 22">
              <a:extLst>
                <a:ext uri="{FF2B5EF4-FFF2-40B4-BE49-F238E27FC236}">
                  <a16:creationId xmlns:a16="http://schemas.microsoft.com/office/drawing/2014/main" id="{475F782A-9E78-414C-B892-2D89C98BA4E7}"/>
                </a:ext>
              </a:extLst>
            </p:cNvPr>
            <p:cNvSpPr/>
            <p:nvPr/>
          </p:nvSpPr>
          <p:spPr>
            <a:xfrm>
              <a:off x="6583716" y="77853"/>
              <a:ext cx="4170883" cy="624852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accent1">
                    <a:lumMod val="50000"/>
                  </a:schemeClr>
                </a:solidFill>
              </a:endParaRPr>
            </a:p>
          </p:txBody>
        </p:sp>
        <p:sp>
          <p:nvSpPr>
            <p:cNvPr id="73" name="Oval 72">
              <a:extLst>
                <a:ext uri="{FF2B5EF4-FFF2-40B4-BE49-F238E27FC236}">
                  <a16:creationId xmlns:a16="http://schemas.microsoft.com/office/drawing/2014/main" id="{DDD9EB96-DADE-421D-802E-C21459DDF5E3}"/>
                </a:ext>
              </a:extLst>
            </p:cNvPr>
            <p:cNvSpPr/>
            <p:nvPr/>
          </p:nvSpPr>
          <p:spPr>
            <a:xfrm>
              <a:off x="8323221" y="5529272"/>
              <a:ext cx="540000" cy="540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accent1">
                    <a:lumMod val="50000"/>
                  </a:schemeClr>
                </a:solidFill>
              </a:endParaRPr>
            </a:p>
          </p:txBody>
        </p:sp>
      </p:grpSp>
      <p:sp>
        <p:nvSpPr>
          <p:cNvPr id="74" name="Rectangle 73"/>
          <p:cNvSpPr/>
          <p:nvPr/>
        </p:nvSpPr>
        <p:spPr>
          <a:xfrm>
            <a:off x="4002355" y="4113555"/>
            <a:ext cx="1564488"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5" name="TextBox 74"/>
          <p:cNvSpPr txBox="1"/>
          <p:nvPr/>
        </p:nvSpPr>
        <p:spPr>
          <a:xfrm>
            <a:off x="3983777" y="4075031"/>
            <a:ext cx="1658804" cy="1938992"/>
          </a:xfrm>
          <a:prstGeom prst="rect">
            <a:avLst/>
          </a:prstGeom>
          <a:noFill/>
        </p:spPr>
        <p:txBody>
          <a:bodyPr wrap="square" rtlCol="0">
            <a:spAutoFit/>
          </a:bodyPr>
          <a:lstStyle/>
          <a:p>
            <a:r>
              <a:rPr lang="en-GB" sz="2000" dirty="0">
                <a:solidFill>
                  <a:schemeClr val="accent1">
                    <a:lumMod val="50000"/>
                  </a:schemeClr>
                </a:solidFill>
              </a:rPr>
              <a:t>Only two </a:t>
            </a:r>
            <a:r>
              <a:rPr lang="en-GB" sz="2000" dirty="0">
                <a:solidFill>
                  <a:schemeClr val="accent1">
                    <a:lumMod val="50000"/>
                  </a:schemeClr>
                </a:solidFill>
                <a:sym typeface="Wingdings" panose="05000000000000000000" pitchFamily="2" charset="2"/>
              </a:rPr>
              <a:t>. Yes, with Daniel and Alejandra. My cousin is also here. </a:t>
            </a:r>
            <a:r>
              <a:rPr lang="en-GB" sz="2000" b="1" dirty="0">
                <a:solidFill>
                  <a:schemeClr val="accent1">
                    <a:lumMod val="50000"/>
                  </a:schemeClr>
                </a:solidFill>
              </a:rPr>
              <a:t>T</a:t>
            </a:r>
            <a:endParaRPr lang="en-GB" sz="2000" dirty="0">
              <a:solidFill>
                <a:schemeClr val="accent1">
                  <a:lumMod val="50000"/>
                </a:schemeClr>
              </a:solidFill>
            </a:endParaRPr>
          </a:p>
        </p:txBody>
      </p:sp>
      <p:pic>
        <p:nvPicPr>
          <p:cNvPr id="76" name="Picture 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9117" y="2716121"/>
            <a:ext cx="335943" cy="335943"/>
          </a:xfrm>
          <a:prstGeom prst="rect">
            <a:avLst/>
          </a:prstGeom>
        </p:spPr>
      </p:pic>
      <p:pic>
        <p:nvPicPr>
          <p:cNvPr id="77" name="Picture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2924" y="2750316"/>
            <a:ext cx="356621" cy="356621"/>
          </a:xfrm>
          <a:prstGeom prst="rect">
            <a:avLst/>
          </a:prstGeom>
        </p:spPr>
      </p:pic>
      <p:sp>
        <p:nvSpPr>
          <p:cNvPr id="83" name="Rectangle 82"/>
          <p:cNvSpPr/>
          <p:nvPr/>
        </p:nvSpPr>
        <p:spPr>
          <a:xfrm>
            <a:off x="9664937" y="1379656"/>
            <a:ext cx="1718851" cy="18246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2" name="Title 1"/>
          <p:cNvSpPr>
            <a:spLocks noGrp="1"/>
          </p:cNvSpPr>
          <p:nvPr>
            <p:ph type="title"/>
          </p:nvPr>
        </p:nvSpPr>
        <p:spPr>
          <a:xfrm>
            <a:off x="10832436" y="442389"/>
            <a:ext cx="200326" cy="45719"/>
          </a:xfrm>
        </p:spPr>
        <p:txBody>
          <a:bodyPr>
            <a:noAutofit/>
          </a:bodyPr>
          <a:lstStyle/>
          <a:p>
            <a:r>
              <a:rPr lang="en-GB" sz="100" b="1" dirty="0" err="1">
                <a:solidFill>
                  <a:schemeClr val="bg1"/>
                </a:solidFill>
              </a:rPr>
              <a:t>escribir</a:t>
            </a:r>
            <a:endParaRPr lang="en-GB" sz="100" b="1" dirty="0">
              <a:solidFill>
                <a:schemeClr val="bg1"/>
              </a:solidFill>
            </a:endParaRPr>
          </a:p>
        </p:txBody>
      </p:sp>
      <p:sp>
        <p:nvSpPr>
          <p:cNvPr id="49"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7062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P spid="55" grpId="0"/>
      <p:bldP spid="6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700" y="-111938"/>
            <a:ext cx="7353300" cy="1325563"/>
          </a:xfrm>
        </p:spPr>
        <p:txBody>
          <a:bodyPr>
            <a:normAutofit/>
          </a:bodyPr>
          <a:lstStyle/>
          <a:p>
            <a:r>
              <a:rPr lang="es-CO" sz="2400" b="1" dirty="0">
                <a:solidFill>
                  <a:schemeClr val="accent1">
                    <a:lumMod val="50000"/>
                  </a:schemeClr>
                </a:solidFill>
              </a:rPr>
              <a:t>Una conversación con tu amigo de intercambio</a:t>
            </a:r>
          </a:p>
        </p:txBody>
      </p:sp>
      <p:sp>
        <p:nvSpPr>
          <p:cNvPr id="3" name="Content Placeholder 2"/>
          <p:cNvSpPr>
            <a:spLocks noGrp="1"/>
          </p:cNvSpPr>
          <p:nvPr>
            <p:ph idx="1"/>
          </p:nvPr>
        </p:nvSpPr>
        <p:spPr>
          <a:xfrm>
            <a:off x="685800" y="861518"/>
            <a:ext cx="10934700" cy="949266"/>
          </a:xfrm>
        </p:spPr>
        <p:txBody>
          <a:bodyPr>
            <a:noAutofit/>
          </a:bodyPr>
          <a:lstStyle/>
          <a:p>
            <a:pPr marL="0" indent="0">
              <a:lnSpc>
                <a:spcPct val="110000"/>
              </a:lnSpc>
              <a:buNone/>
            </a:pPr>
            <a:r>
              <a:rPr lang="en-GB" sz="2400" dirty="0">
                <a:solidFill>
                  <a:schemeClr val="accent1">
                    <a:lumMod val="50000"/>
                  </a:schemeClr>
                </a:solidFill>
                <a:latin typeface="+mj-lt"/>
              </a:rPr>
              <a:t>You never get to spend time with your friends anymore! Your exchange partner has the same issue.</a:t>
            </a:r>
          </a:p>
          <a:p>
            <a:pPr marL="0" indent="0">
              <a:lnSpc>
                <a:spcPct val="110000"/>
              </a:lnSpc>
              <a:buNone/>
            </a:pPr>
            <a:r>
              <a:rPr lang="en-GB" sz="2400" dirty="0">
                <a:solidFill>
                  <a:schemeClr val="accent1">
                    <a:lumMod val="50000"/>
                  </a:schemeClr>
                </a:solidFill>
                <a:latin typeface="+mj-lt"/>
              </a:rPr>
              <a:t>You’re talking to him/her about it and comparing all the things your friends have to do at home.</a:t>
            </a:r>
          </a:p>
          <a:p>
            <a:pPr marL="0" indent="0">
              <a:buNone/>
            </a:pPr>
            <a:endParaRPr lang="en-GB" sz="2400" dirty="0">
              <a:solidFill>
                <a:schemeClr val="accent1">
                  <a:lumMod val="50000"/>
                </a:schemeClr>
              </a:solidFill>
              <a:latin typeface="+mj-lt"/>
            </a:endParaRPr>
          </a:p>
        </p:txBody>
      </p:sp>
      <p:sp>
        <p:nvSpPr>
          <p:cNvPr id="5" name="Oval Callout 4"/>
          <p:cNvSpPr/>
          <p:nvPr/>
        </p:nvSpPr>
        <p:spPr>
          <a:xfrm>
            <a:off x="8744351" y="3272719"/>
            <a:ext cx="3238099" cy="1647678"/>
          </a:xfrm>
          <a:prstGeom prst="wedgeEllipseCallout">
            <a:avLst>
              <a:gd name="adj1" fmla="val -87682"/>
              <a:gd name="adj2" fmla="val -43951"/>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“Mi amigo debe lavar el coche.” </a:t>
            </a:r>
          </a:p>
        </p:txBody>
      </p:sp>
      <p:sp>
        <p:nvSpPr>
          <p:cNvPr id="6" name="TextBox 5"/>
          <p:cNvSpPr txBox="1"/>
          <p:nvPr/>
        </p:nvSpPr>
        <p:spPr>
          <a:xfrm>
            <a:off x="685800" y="3759526"/>
            <a:ext cx="7086600" cy="461665"/>
          </a:xfrm>
          <a:prstGeom prst="rect">
            <a:avLst/>
          </a:prstGeom>
          <a:noFill/>
        </p:spPr>
        <p:txBody>
          <a:bodyPr wrap="square" rtlCol="0">
            <a:spAutoFit/>
          </a:bodyPr>
          <a:lstStyle/>
          <a:p>
            <a:r>
              <a:rPr lang="en-GB" sz="2400" b="1" dirty="0">
                <a:solidFill>
                  <a:schemeClr val="accent1">
                    <a:lumMod val="50000"/>
                  </a:schemeClr>
                </a:solidFill>
                <a:latin typeface="+mj-lt"/>
              </a:rPr>
              <a:t>Person B: </a:t>
            </a:r>
            <a:r>
              <a:rPr lang="en-GB" sz="2400" dirty="0">
                <a:solidFill>
                  <a:schemeClr val="accent1">
                    <a:lumMod val="50000"/>
                  </a:schemeClr>
                </a:solidFill>
                <a:latin typeface="+mj-lt"/>
              </a:rPr>
              <a:t>listen and complete the grid.</a:t>
            </a:r>
          </a:p>
        </p:txBody>
      </p:sp>
      <p:sp>
        <p:nvSpPr>
          <p:cNvPr id="7" name="Rectangle 6"/>
          <p:cNvSpPr/>
          <p:nvPr/>
        </p:nvSpPr>
        <p:spPr>
          <a:xfrm>
            <a:off x="685800" y="2797285"/>
            <a:ext cx="11296650" cy="830997"/>
          </a:xfrm>
          <a:prstGeom prst="rect">
            <a:avLst/>
          </a:prstGeom>
        </p:spPr>
        <p:txBody>
          <a:bodyPr wrap="square">
            <a:spAutoFit/>
          </a:bodyPr>
          <a:lstStyle/>
          <a:p>
            <a:r>
              <a:rPr lang="en-GB" sz="2400" b="1" dirty="0">
                <a:solidFill>
                  <a:schemeClr val="accent1">
                    <a:lumMod val="50000"/>
                  </a:schemeClr>
                </a:solidFill>
                <a:latin typeface="+mj-lt"/>
              </a:rPr>
              <a:t>Person A: </a:t>
            </a:r>
            <a:r>
              <a:rPr lang="en-GB" sz="2400" dirty="0">
                <a:solidFill>
                  <a:schemeClr val="accent1">
                    <a:lumMod val="50000"/>
                  </a:schemeClr>
                </a:solidFill>
                <a:latin typeface="+mj-lt"/>
              </a:rPr>
              <a:t>compare what your and his friends have to do. Remember to use ‘mi’, ‘mis’, ‘tu’ or ‘tus’.</a:t>
            </a:r>
          </a:p>
        </p:txBody>
      </p:sp>
      <p:pic>
        <p:nvPicPr>
          <p:cNvPr id="8" name="Picture 7"/>
          <p:cNvPicPr>
            <a:picLocks noChangeAspect="1"/>
          </p:cNvPicPr>
          <p:nvPr/>
        </p:nvPicPr>
        <p:blipFill>
          <a:blip r:embed="rId3"/>
          <a:stretch>
            <a:fillRect/>
          </a:stretch>
        </p:blipFill>
        <p:spPr>
          <a:xfrm>
            <a:off x="685800" y="4777528"/>
            <a:ext cx="8423408" cy="1162344"/>
          </a:xfrm>
          <a:prstGeom prst="rect">
            <a:avLst/>
          </a:prstGeom>
        </p:spPr>
      </p:pic>
      <p:sp>
        <p:nvSpPr>
          <p:cNvPr id="9" name="Rounded Rectangle 11">
            <a:extLst>
              <a:ext uri="{FF2B5EF4-FFF2-40B4-BE49-F238E27FC236}">
                <a16:creationId xmlns:a16="http://schemas.microsoft.com/office/drawing/2014/main" id="{A316DD52-7894-4A75-969C-CA0645DA2978}"/>
              </a:ext>
            </a:extLst>
          </p:cNvPr>
          <p:cNvSpPr/>
          <p:nvPr/>
        </p:nvSpPr>
        <p:spPr>
          <a:xfrm>
            <a:off x="9413824" y="258166"/>
            <a:ext cx="251432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29146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8031552" y="54450"/>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1" name="Rectangle 80"/>
          <p:cNvSpPr/>
          <p:nvPr/>
        </p:nvSpPr>
        <p:spPr>
          <a:xfrm>
            <a:off x="4135628" y="67991"/>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4" name="Rectangle 83"/>
          <p:cNvSpPr/>
          <p:nvPr/>
        </p:nvSpPr>
        <p:spPr>
          <a:xfrm>
            <a:off x="269049" y="67991"/>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5" name="Rectangle 84"/>
          <p:cNvSpPr/>
          <p:nvPr/>
        </p:nvSpPr>
        <p:spPr>
          <a:xfrm>
            <a:off x="278566" y="3240152"/>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6" name="Rectangle 85"/>
          <p:cNvSpPr/>
          <p:nvPr/>
        </p:nvSpPr>
        <p:spPr>
          <a:xfrm>
            <a:off x="4135628" y="3240152"/>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6" name="Título 1">
            <a:extLst>
              <a:ext uri="{FF2B5EF4-FFF2-40B4-BE49-F238E27FC236}">
                <a16:creationId xmlns:a16="http://schemas.microsoft.com/office/drawing/2014/main" id="{7C145DE7-6DE6-944C-BAC0-1E51F1064671}"/>
              </a:ext>
            </a:extLst>
          </p:cNvPr>
          <p:cNvSpPr>
            <a:spLocks noGrp="1"/>
          </p:cNvSpPr>
          <p:nvPr>
            <p:ph type="title"/>
          </p:nvPr>
        </p:nvSpPr>
        <p:spPr>
          <a:xfrm flipV="1">
            <a:off x="11918901" y="135417"/>
            <a:ext cx="108713" cy="172916"/>
          </a:xfrm>
        </p:spPr>
        <p:txBody>
          <a:bodyPr>
            <a:normAutofit fontScale="90000"/>
          </a:bodyPr>
          <a:lstStyle/>
          <a:p>
            <a:pPr algn="ctr"/>
            <a:r>
              <a:rPr lang="es-ES" sz="100" b="1" dirty="0">
                <a:solidFill>
                  <a:schemeClr val="bg1"/>
                </a:solidFill>
              </a:rPr>
              <a:t>hablar / escuchar</a:t>
            </a:r>
            <a:endParaRPr lang="x-none" sz="100" dirty="0">
              <a:solidFill>
                <a:schemeClr val="bg1"/>
              </a:solidFill>
            </a:endParaRPr>
          </a:p>
        </p:txBody>
      </p:sp>
      <p:sp>
        <p:nvSpPr>
          <p:cNvPr id="43" name="Rectangle 79">
            <a:extLst>
              <a:ext uri="{FF2B5EF4-FFF2-40B4-BE49-F238E27FC236}">
                <a16:creationId xmlns:a16="http://schemas.microsoft.com/office/drawing/2014/main" id="{A6311344-2CBE-5A41-AC98-BB02FBB5804A}"/>
              </a:ext>
            </a:extLst>
          </p:cNvPr>
          <p:cNvSpPr/>
          <p:nvPr/>
        </p:nvSpPr>
        <p:spPr>
          <a:xfrm>
            <a:off x="8057895" y="3220983"/>
            <a:ext cx="3770583" cy="3078710"/>
          </a:xfrm>
          <a:prstGeom prst="rect">
            <a:avLst/>
          </a:prstGeom>
          <a:no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6" name="TextBox 95"/>
          <p:cNvSpPr txBox="1"/>
          <p:nvPr/>
        </p:nvSpPr>
        <p:spPr>
          <a:xfrm>
            <a:off x="1331249" y="81207"/>
            <a:ext cx="1897595"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My friend</a:t>
            </a:r>
          </a:p>
        </p:txBody>
      </p:sp>
      <p:sp>
        <p:nvSpPr>
          <p:cNvPr id="97" name="TextBox 96"/>
          <p:cNvSpPr txBox="1"/>
          <p:nvPr/>
        </p:nvSpPr>
        <p:spPr>
          <a:xfrm>
            <a:off x="5036632" y="81207"/>
            <a:ext cx="2213911"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Your friends</a:t>
            </a:r>
          </a:p>
        </p:txBody>
      </p:sp>
      <p:sp>
        <p:nvSpPr>
          <p:cNvPr id="102" name="TextBox 101"/>
          <p:cNvSpPr txBox="1"/>
          <p:nvPr/>
        </p:nvSpPr>
        <p:spPr>
          <a:xfrm>
            <a:off x="9028552" y="77501"/>
            <a:ext cx="2213911"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Your friend</a:t>
            </a:r>
          </a:p>
        </p:txBody>
      </p:sp>
      <p:sp>
        <p:nvSpPr>
          <p:cNvPr id="103" name="TextBox 102"/>
          <p:cNvSpPr txBox="1"/>
          <p:nvPr/>
        </p:nvSpPr>
        <p:spPr>
          <a:xfrm>
            <a:off x="1337175" y="3286211"/>
            <a:ext cx="1897595"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My friends</a:t>
            </a:r>
          </a:p>
        </p:txBody>
      </p:sp>
      <p:sp>
        <p:nvSpPr>
          <p:cNvPr id="104" name="TextBox 103"/>
          <p:cNvSpPr txBox="1"/>
          <p:nvPr/>
        </p:nvSpPr>
        <p:spPr>
          <a:xfrm>
            <a:off x="5118405" y="3286210"/>
            <a:ext cx="2213911"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Your friend</a:t>
            </a:r>
          </a:p>
        </p:txBody>
      </p:sp>
      <p:sp>
        <p:nvSpPr>
          <p:cNvPr id="105" name="TextBox 104"/>
          <p:cNvSpPr txBox="1"/>
          <p:nvPr/>
        </p:nvSpPr>
        <p:spPr>
          <a:xfrm>
            <a:off x="9050311" y="3256699"/>
            <a:ext cx="1897595"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My friends</a:t>
            </a:r>
          </a:p>
        </p:txBody>
      </p:sp>
      <p:sp>
        <p:nvSpPr>
          <p:cNvPr id="4" name="TextBox 3"/>
          <p:cNvSpPr txBox="1"/>
          <p:nvPr/>
        </p:nvSpPr>
        <p:spPr>
          <a:xfrm>
            <a:off x="693454" y="1129128"/>
            <a:ext cx="3154737" cy="1077218"/>
          </a:xfrm>
          <a:prstGeom prst="rect">
            <a:avLst/>
          </a:prstGeom>
          <a:noFill/>
        </p:spPr>
        <p:txBody>
          <a:bodyPr wrap="square" rtlCol="0">
            <a:spAutoFit/>
          </a:bodyPr>
          <a:lstStyle/>
          <a:p>
            <a:r>
              <a:rPr lang="en-GB" sz="3200" dirty="0">
                <a:solidFill>
                  <a:schemeClr val="accent1">
                    <a:lumMod val="50000"/>
                  </a:schemeClr>
                </a:solidFill>
              </a:rPr>
              <a:t>[must organise some books]</a:t>
            </a:r>
          </a:p>
        </p:txBody>
      </p:sp>
      <p:sp>
        <p:nvSpPr>
          <p:cNvPr id="106" name="TextBox 105"/>
          <p:cNvSpPr txBox="1"/>
          <p:nvPr/>
        </p:nvSpPr>
        <p:spPr>
          <a:xfrm>
            <a:off x="4464037" y="882907"/>
            <a:ext cx="3376073" cy="1569660"/>
          </a:xfrm>
          <a:prstGeom prst="rect">
            <a:avLst/>
          </a:prstGeom>
          <a:noFill/>
        </p:spPr>
        <p:txBody>
          <a:bodyPr wrap="square" rtlCol="0">
            <a:spAutoFit/>
          </a:bodyPr>
          <a:lstStyle/>
          <a:p>
            <a:r>
              <a:rPr lang="en-GB" sz="3200" dirty="0">
                <a:solidFill>
                  <a:schemeClr val="accent1">
                    <a:lumMod val="50000"/>
                  </a:schemeClr>
                </a:solidFill>
              </a:rPr>
              <a:t>[must speak with the grandparents]</a:t>
            </a:r>
          </a:p>
        </p:txBody>
      </p:sp>
      <p:sp>
        <p:nvSpPr>
          <p:cNvPr id="111" name="TextBox 110"/>
          <p:cNvSpPr txBox="1"/>
          <p:nvPr/>
        </p:nvSpPr>
        <p:spPr>
          <a:xfrm>
            <a:off x="8715902" y="1086016"/>
            <a:ext cx="2551471" cy="1077218"/>
          </a:xfrm>
          <a:prstGeom prst="rect">
            <a:avLst/>
          </a:prstGeom>
          <a:noFill/>
        </p:spPr>
        <p:txBody>
          <a:bodyPr wrap="square" rtlCol="0">
            <a:spAutoFit/>
          </a:bodyPr>
          <a:lstStyle/>
          <a:p>
            <a:r>
              <a:rPr lang="en-GB" sz="3200" dirty="0">
                <a:solidFill>
                  <a:schemeClr val="accent1">
                    <a:lumMod val="50000"/>
                  </a:schemeClr>
                </a:solidFill>
              </a:rPr>
              <a:t>[must make some calls]</a:t>
            </a:r>
          </a:p>
        </p:txBody>
      </p:sp>
      <p:sp>
        <p:nvSpPr>
          <p:cNvPr id="112" name="TextBox 111"/>
          <p:cNvSpPr txBox="1"/>
          <p:nvPr/>
        </p:nvSpPr>
        <p:spPr>
          <a:xfrm>
            <a:off x="693454" y="4334132"/>
            <a:ext cx="3201749" cy="1077218"/>
          </a:xfrm>
          <a:prstGeom prst="rect">
            <a:avLst/>
          </a:prstGeom>
          <a:noFill/>
        </p:spPr>
        <p:txBody>
          <a:bodyPr wrap="square" rtlCol="0">
            <a:spAutoFit/>
          </a:bodyPr>
          <a:lstStyle/>
          <a:p>
            <a:r>
              <a:rPr lang="en-GB" sz="3200" dirty="0">
                <a:solidFill>
                  <a:schemeClr val="accent1">
                    <a:lumMod val="50000"/>
                  </a:schemeClr>
                </a:solidFill>
              </a:rPr>
              <a:t>[must take out the rubbish]</a:t>
            </a:r>
          </a:p>
        </p:txBody>
      </p:sp>
      <p:sp>
        <p:nvSpPr>
          <p:cNvPr id="113" name="TextBox 112"/>
          <p:cNvSpPr txBox="1"/>
          <p:nvPr/>
        </p:nvSpPr>
        <p:spPr>
          <a:xfrm>
            <a:off x="4470081" y="4334132"/>
            <a:ext cx="3511972" cy="1077218"/>
          </a:xfrm>
          <a:prstGeom prst="rect">
            <a:avLst/>
          </a:prstGeom>
          <a:noFill/>
        </p:spPr>
        <p:txBody>
          <a:bodyPr wrap="square" rtlCol="0">
            <a:spAutoFit/>
          </a:bodyPr>
          <a:lstStyle/>
          <a:p>
            <a:r>
              <a:rPr lang="en-GB" sz="3200" dirty="0">
                <a:solidFill>
                  <a:schemeClr val="accent1">
                    <a:lumMod val="50000"/>
                  </a:schemeClr>
                </a:solidFill>
              </a:rPr>
              <a:t>[must buy water at the shop]</a:t>
            </a:r>
          </a:p>
        </p:txBody>
      </p:sp>
      <p:sp>
        <p:nvSpPr>
          <p:cNvPr id="114" name="TextBox 113"/>
          <p:cNvSpPr txBox="1"/>
          <p:nvPr/>
        </p:nvSpPr>
        <p:spPr>
          <a:xfrm>
            <a:off x="8436799" y="4334132"/>
            <a:ext cx="3201749" cy="1077218"/>
          </a:xfrm>
          <a:prstGeom prst="rect">
            <a:avLst/>
          </a:prstGeom>
          <a:noFill/>
        </p:spPr>
        <p:txBody>
          <a:bodyPr wrap="square" rtlCol="0">
            <a:spAutoFit/>
          </a:bodyPr>
          <a:lstStyle/>
          <a:p>
            <a:r>
              <a:rPr lang="en-GB" sz="3200" dirty="0">
                <a:solidFill>
                  <a:schemeClr val="accent1">
                    <a:lumMod val="50000"/>
                  </a:schemeClr>
                </a:solidFill>
              </a:rPr>
              <a:t>[must play with the children]</a:t>
            </a:r>
          </a:p>
        </p:txBody>
      </p:sp>
    </p:spTree>
    <p:extLst>
      <p:ext uri="{BB962C8B-B14F-4D97-AF65-F5344CB8AC3E}">
        <p14:creationId xmlns:p14="http://schemas.microsoft.com/office/powerpoint/2010/main" val="2872043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8031552" y="54450"/>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1" name="Rectangle 80"/>
          <p:cNvSpPr/>
          <p:nvPr/>
        </p:nvSpPr>
        <p:spPr>
          <a:xfrm>
            <a:off x="4135628" y="67991"/>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4" name="Rectangle 83"/>
          <p:cNvSpPr/>
          <p:nvPr/>
        </p:nvSpPr>
        <p:spPr>
          <a:xfrm>
            <a:off x="269049" y="67991"/>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5" name="Rectangle 84"/>
          <p:cNvSpPr/>
          <p:nvPr/>
        </p:nvSpPr>
        <p:spPr>
          <a:xfrm>
            <a:off x="278566" y="32401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86" name="Rectangle 85"/>
          <p:cNvSpPr/>
          <p:nvPr/>
        </p:nvSpPr>
        <p:spPr>
          <a:xfrm>
            <a:off x="4135628" y="3240152"/>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76" name="Título 1">
            <a:extLst>
              <a:ext uri="{FF2B5EF4-FFF2-40B4-BE49-F238E27FC236}">
                <a16:creationId xmlns:a16="http://schemas.microsoft.com/office/drawing/2014/main" id="{7C145DE7-6DE6-944C-BAC0-1E51F1064671}"/>
              </a:ext>
            </a:extLst>
          </p:cNvPr>
          <p:cNvSpPr>
            <a:spLocks noGrp="1"/>
          </p:cNvSpPr>
          <p:nvPr>
            <p:ph type="title"/>
          </p:nvPr>
        </p:nvSpPr>
        <p:spPr>
          <a:xfrm flipH="1">
            <a:off x="12090007" y="81208"/>
            <a:ext cx="45719" cy="203606"/>
          </a:xfrm>
        </p:spPr>
        <p:txBody>
          <a:bodyPr>
            <a:normAutofit fontScale="90000"/>
          </a:bodyPr>
          <a:lstStyle/>
          <a:p>
            <a:pPr algn="ctr"/>
            <a:r>
              <a:rPr lang="es-ES" sz="100" b="1" dirty="0">
                <a:solidFill>
                  <a:schemeClr val="bg1"/>
                </a:solidFill>
              </a:rPr>
              <a:t>hablar / escuchar</a:t>
            </a:r>
            <a:endParaRPr lang="x-none" sz="100" dirty="0">
              <a:solidFill>
                <a:schemeClr val="bg1"/>
              </a:solidFill>
            </a:endParaRPr>
          </a:p>
        </p:txBody>
      </p:sp>
      <p:sp>
        <p:nvSpPr>
          <p:cNvPr id="43" name="Rectangle 79">
            <a:extLst>
              <a:ext uri="{FF2B5EF4-FFF2-40B4-BE49-F238E27FC236}">
                <a16:creationId xmlns:a16="http://schemas.microsoft.com/office/drawing/2014/main" id="{A6311344-2CBE-5A41-AC98-BB02FBB5804A}"/>
              </a:ext>
            </a:extLst>
          </p:cNvPr>
          <p:cNvSpPr/>
          <p:nvPr/>
        </p:nvSpPr>
        <p:spPr>
          <a:xfrm>
            <a:off x="8057895" y="3220983"/>
            <a:ext cx="3770583" cy="3078710"/>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lumMod val="50000"/>
                </a:schemeClr>
              </a:solidFill>
            </a:endParaRPr>
          </a:p>
        </p:txBody>
      </p:sp>
      <p:sp>
        <p:nvSpPr>
          <p:cNvPr id="96" name="TextBox 95"/>
          <p:cNvSpPr txBox="1"/>
          <p:nvPr/>
        </p:nvSpPr>
        <p:spPr>
          <a:xfrm>
            <a:off x="5259584" y="3286211"/>
            <a:ext cx="1897595"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My friend</a:t>
            </a:r>
          </a:p>
        </p:txBody>
      </p:sp>
      <p:sp>
        <p:nvSpPr>
          <p:cNvPr id="97" name="TextBox 96"/>
          <p:cNvSpPr txBox="1"/>
          <p:nvPr/>
        </p:nvSpPr>
        <p:spPr>
          <a:xfrm>
            <a:off x="1187372" y="3260150"/>
            <a:ext cx="2213911"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Your friends</a:t>
            </a:r>
          </a:p>
        </p:txBody>
      </p:sp>
      <p:sp>
        <p:nvSpPr>
          <p:cNvPr id="102" name="TextBox 101"/>
          <p:cNvSpPr txBox="1"/>
          <p:nvPr/>
        </p:nvSpPr>
        <p:spPr>
          <a:xfrm>
            <a:off x="9053462" y="3256699"/>
            <a:ext cx="2213911"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Your friend</a:t>
            </a:r>
          </a:p>
        </p:txBody>
      </p:sp>
      <p:sp>
        <p:nvSpPr>
          <p:cNvPr id="103" name="TextBox 102"/>
          <p:cNvSpPr txBox="1"/>
          <p:nvPr/>
        </p:nvSpPr>
        <p:spPr>
          <a:xfrm>
            <a:off x="5239664" y="67991"/>
            <a:ext cx="1897595"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My friends</a:t>
            </a:r>
          </a:p>
        </p:txBody>
      </p:sp>
      <p:sp>
        <p:nvSpPr>
          <p:cNvPr id="104" name="TextBox 103"/>
          <p:cNvSpPr txBox="1"/>
          <p:nvPr/>
        </p:nvSpPr>
        <p:spPr>
          <a:xfrm>
            <a:off x="1179015" y="90383"/>
            <a:ext cx="2213911"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Your friend</a:t>
            </a:r>
          </a:p>
        </p:txBody>
      </p:sp>
      <p:sp>
        <p:nvSpPr>
          <p:cNvPr id="105" name="TextBox 104"/>
          <p:cNvSpPr txBox="1"/>
          <p:nvPr/>
        </p:nvSpPr>
        <p:spPr>
          <a:xfrm>
            <a:off x="9093025" y="111116"/>
            <a:ext cx="1897595"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My friends</a:t>
            </a:r>
          </a:p>
        </p:txBody>
      </p:sp>
      <p:sp>
        <p:nvSpPr>
          <p:cNvPr id="4" name="TextBox 3"/>
          <p:cNvSpPr txBox="1"/>
          <p:nvPr/>
        </p:nvSpPr>
        <p:spPr>
          <a:xfrm>
            <a:off x="1010236" y="1068737"/>
            <a:ext cx="2551471" cy="1077218"/>
          </a:xfrm>
          <a:prstGeom prst="rect">
            <a:avLst/>
          </a:prstGeom>
          <a:noFill/>
        </p:spPr>
        <p:txBody>
          <a:bodyPr wrap="square" rtlCol="0">
            <a:spAutoFit/>
          </a:bodyPr>
          <a:lstStyle/>
          <a:p>
            <a:r>
              <a:rPr lang="en-GB" sz="3200" dirty="0">
                <a:solidFill>
                  <a:schemeClr val="accent1">
                    <a:lumMod val="50000"/>
                  </a:schemeClr>
                </a:solidFill>
              </a:rPr>
              <a:t>[must wash the car]</a:t>
            </a:r>
          </a:p>
        </p:txBody>
      </p:sp>
      <p:sp>
        <p:nvSpPr>
          <p:cNvPr id="106" name="TextBox 105"/>
          <p:cNvSpPr txBox="1"/>
          <p:nvPr/>
        </p:nvSpPr>
        <p:spPr>
          <a:xfrm>
            <a:off x="4873778" y="1068737"/>
            <a:ext cx="2551471" cy="1077218"/>
          </a:xfrm>
          <a:prstGeom prst="rect">
            <a:avLst/>
          </a:prstGeom>
          <a:noFill/>
        </p:spPr>
        <p:txBody>
          <a:bodyPr wrap="square" rtlCol="0">
            <a:spAutoFit/>
          </a:bodyPr>
          <a:lstStyle/>
          <a:p>
            <a:r>
              <a:rPr lang="en-GB" sz="3200" dirty="0">
                <a:solidFill>
                  <a:schemeClr val="accent1">
                    <a:lumMod val="50000"/>
                  </a:schemeClr>
                </a:solidFill>
              </a:rPr>
              <a:t>[must clean the floor]</a:t>
            </a:r>
          </a:p>
        </p:txBody>
      </p:sp>
      <p:sp>
        <p:nvSpPr>
          <p:cNvPr id="111" name="TextBox 110"/>
          <p:cNvSpPr txBox="1"/>
          <p:nvPr/>
        </p:nvSpPr>
        <p:spPr>
          <a:xfrm>
            <a:off x="8715902" y="1086016"/>
            <a:ext cx="2551471" cy="1077218"/>
          </a:xfrm>
          <a:prstGeom prst="rect">
            <a:avLst/>
          </a:prstGeom>
          <a:noFill/>
        </p:spPr>
        <p:txBody>
          <a:bodyPr wrap="square" rtlCol="0">
            <a:spAutoFit/>
          </a:bodyPr>
          <a:lstStyle/>
          <a:p>
            <a:r>
              <a:rPr lang="en-GB" sz="3200" dirty="0">
                <a:solidFill>
                  <a:schemeClr val="accent1">
                    <a:lumMod val="50000"/>
                  </a:schemeClr>
                </a:solidFill>
              </a:rPr>
              <a:t>[must make some calls]</a:t>
            </a:r>
          </a:p>
        </p:txBody>
      </p:sp>
      <p:sp>
        <p:nvSpPr>
          <p:cNvPr id="112" name="TextBox 111"/>
          <p:cNvSpPr txBox="1"/>
          <p:nvPr/>
        </p:nvSpPr>
        <p:spPr>
          <a:xfrm>
            <a:off x="693454" y="4334132"/>
            <a:ext cx="3201749" cy="1077218"/>
          </a:xfrm>
          <a:prstGeom prst="rect">
            <a:avLst/>
          </a:prstGeom>
          <a:noFill/>
        </p:spPr>
        <p:txBody>
          <a:bodyPr wrap="square" rtlCol="0">
            <a:spAutoFit/>
          </a:bodyPr>
          <a:lstStyle/>
          <a:p>
            <a:r>
              <a:rPr lang="en-GB" sz="3200" dirty="0">
                <a:solidFill>
                  <a:schemeClr val="accent1">
                    <a:lumMod val="50000"/>
                  </a:schemeClr>
                </a:solidFill>
              </a:rPr>
              <a:t>[must take out the clothes]</a:t>
            </a:r>
          </a:p>
        </p:txBody>
      </p:sp>
      <p:sp>
        <p:nvSpPr>
          <p:cNvPr id="113" name="TextBox 112"/>
          <p:cNvSpPr txBox="1"/>
          <p:nvPr/>
        </p:nvSpPr>
        <p:spPr>
          <a:xfrm>
            <a:off x="4680701" y="4334132"/>
            <a:ext cx="3201749" cy="1077218"/>
          </a:xfrm>
          <a:prstGeom prst="rect">
            <a:avLst/>
          </a:prstGeom>
          <a:noFill/>
        </p:spPr>
        <p:txBody>
          <a:bodyPr wrap="square" rtlCol="0">
            <a:spAutoFit/>
          </a:bodyPr>
          <a:lstStyle/>
          <a:p>
            <a:r>
              <a:rPr lang="en-GB" sz="3200" dirty="0">
                <a:solidFill>
                  <a:schemeClr val="accent1">
                    <a:lumMod val="50000"/>
                  </a:schemeClr>
                </a:solidFill>
              </a:rPr>
              <a:t>[must buy fruit at the shop]</a:t>
            </a:r>
          </a:p>
        </p:txBody>
      </p:sp>
      <p:sp>
        <p:nvSpPr>
          <p:cNvPr id="114" name="TextBox 113"/>
          <p:cNvSpPr txBox="1"/>
          <p:nvPr/>
        </p:nvSpPr>
        <p:spPr>
          <a:xfrm>
            <a:off x="8436799" y="4334132"/>
            <a:ext cx="3201749" cy="1077218"/>
          </a:xfrm>
          <a:prstGeom prst="rect">
            <a:avLst/>
          </a:prstGeom>
          <a:noFill/>
        </p:spPr>
        <p:txBody>
          <a:bodyPr wrap="square" rtlCol="0">
            <a:spAutoFit/>
          </a:bodyPr>
          <a:lstStyle/>
          <a:p>
            <a:r>
              <a:rPr lang="en-GB" sz="3200" dirty="0">
                <a:solidFill>
                  <a:schemeClr val="accent1">
                    <a:lumMod val="50000"/>
                  </a:schemeClr>
                </a:solidFill>
              </a:rPr>
              <a:t>[must play with the cousins]</a:t>
            </a:r>
          </a:p>
        </p:txBody>
      </p:sp>
    </p:spTree>
    <p:extLst>
      <p:ext uri="{BB962C8B-B14F-4D97-AF65-F5344CB8AC3E}">
        <p14:creationId xmlns:p14="http://schemas.microsoft.com/office/powerpoint/2010/main" val="6567135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674806" cy="604683"/>
          </a:xfrm>
        </p:spPr>
        <p:txBody>
          <a:bodyPr>
            <a:normAutofit/>
          </a:bodyPr>
          <a:lstStyle/>
          <a:p>
            <a:r>
              <a:rPr lang="en-GB" sz="2800" b="1" dirty="0">
                <a:solidFill>
                  <a:schemeClr val="accent1">
                    <a:lumMod val="50000"/>
                  </a:schemeClr>
                </a:solidFill>
              </a:rPr>
              <a:t>Persona 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56770293"/>
              </p:ext>
            </p:extLst>
          </p:nvPr>
        </p:nvGraphicFramePr>
        <p:xfrm>
          <a:off x="808703" y="1383174"/>
          <a:ext cx="11196484" cy="3657600"/>
        </p:xfrm>
        <a:graphic>
          <a:graphicData uri="http://schemas.openxmlformats.org/drawingml/2006/table">
            <a:tbl>
              <a:tblPr firstRow="1" bandRow="1">
                <a:tableStyleId>{5940675A-B579-460E-94D1-54222C63F5DA}</a:tableStyleId>
              </a:tblPr>
              <a:tblGrid>
                <a:gridCol w="1196072">
                  <a:extLst>
                    <a:ext uri="{9D8B030D-6E8A-4147-A177-3AD203B41FA5}">
                      <a16:colId xmlns:a16="http://schemas.microsoft.com/office/drawing/2014/main" val="2903726284"/>
                    </a:ext>
                  </a:extLst>
                </a:gridCol>
                <a:gridCol w="1888799">
                  <a:extLst>
                    <a:ext uri="{9D8B030D-6E8A-4147-A177-3AD203B41FA5}">
                      <a16:colId xmlns:a16="http://schemas.microsoft.com/office/drawing/2014/main" val="2338962565"/>
                    </a:ext>
                  </a:extLst>
                </a:gridCol>
                <a:gridCol w="1784555">
                  <a:extLst>
                    <a:ext uri="{9D8B030D-6E8A-4147-A177-3AD203B41FA5}">
                      <a16:colId xmlns:a16="http://schemas.microsoft.com/office/drawing/2014/main" val="200177484"/>
                    </a:ext>
                  </a:extLst>
                </a:gridCol>
                <a:gridCol w="2831690">
                  <a:extLst>
                    <a:ext uri="{9D8B030D-6E8A-4147-A177-3AD203B41FA5}">
                      <a16:colId xmlns:a16="http://schemas.microsoft.com/office/drawing/2014/main" val="2936910266"/>
                    </a:ext>
                  </a:extLst>
                </a:gridCol>
                <a:gridCol w="3495368">
                  <a:extLst>
                    <a:ext uri="{9D8B030D-6E8A-4147-A177-3AD203B41FA5}">
                      <a16:colId xmlns:a16="http://schemas.microsoft.com/office/drawing/2014/main" val="1305168479"/>
                    </a:ext>
                  </a:extLst>
                </a:gridCol>
              </a:tblGrid>
              <a:tr h="622607">
                <a:tc>
                  <a:txBody>
                    <a:bodyPr/>
                    <a:lstStyle/>
                    <a:p>
                      <a:endParaRPr lang="en-GB" sz="2200" b="1" dirty="0">
                        <a:solidFill>
                          <a:schemeClr val="accent1">
                            <a:lumMod val="50000"/>
                          </a:schemeClr>
                        </a:solidFill>
                      </a:endParaRPr>
                    </a:p>
                  </a:txBody>
                  <a:tcPr/>
                </a:tc>
                <a:tc>
                  <a:txBody>
                    <a:bodyPr/>
                    <a:lstStyle/>
                    <a:p>
                      <a:r>
                        <a:rPr lang="en-GB" sz="2200" b="1" dirty="0">
                          <a:solidFill>
                            <a:schemeClr val="accent1">
                              <a:lumMod val="50000"/>
                            </a:schemeClr>
                          </a:solidFill>
                        </a:rPr>
                        <a:t>My</a:t>
                      </a:r>
                      <a:r>
                        <a:rPr lang="en-GB" sz="2200" b="1" baseline="0" dirty="0">
                          <a:solidFill>
                            <a:schemeClr val="accent1">
                              <a:lumMod val="50000"/>
                            </a:schemeClr>
                          </a:solidFill>
                        </a:rPr>
                        <a:t> partner says ‘my’</a:t>
                      </a:r>
                      <a:endParaRPr lang="en-GB" sz="22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accent1">
                              <a:lumMod val="50000"/>
                            </a:schemeClr>
                          </a:solidFill>
                        </a:rPr>
                        <a:t>My</a:t>
                      </a:r>
                      <a:r>
                        <a:rPr lang="en-GB" sz="2200" b="1" baseline="0" dirty="0">
                          <a:solidFill>
                            <a:schemeClr val="accent1">
                              <a:lumMod val="50000"/>
                            </a:schemeClr>
                          </a:solidFill>
                        </a:rPr>
                        <a:t> partner says ‘your’</a:t>
                      </a:r>
                      <a:endParaRPr lang="en-GB" sz="2200" b="1" dirty="0">
                        <a:solidFill>
                          <a:schemeClr val="accent1">
                            <a:lumMod val="50000"/>
                          </a:schemeClr>
                        </a:solidFill>
                      </a:endParaRPr>
                    </a:p>
                    <a:p>
                      <a:endParaRPr lang="en-GB" sz="2200" b="1" dirty="0">
                        <a:solidFill>
                          <a:schemeClr val="accent1">
                            <a:lumMod val="50000"/>
                          </a:schemeClr>
                        </a:solidFill>
                      </a:endParaRPr>
                    </a:p>
                  </a:txBody>
                  <a:tcPr/>
                </a:tc>
                <a:tc>
                  <a:txBody>
                    <a:bodyPr/>
                    <a:lstStyle/>
                    <a:p>
                      <a:r>
                        <a:rPr lang="en-GB" sz="2200" b="1" dirty="0">
                          <a:solidFill>
                            <a:schemeClr val="accent1">
                              <a:lumMod val="50000"/>
                            </a:schemeClr>
                          </a:solidFill>
                        </a:rPr>
                        <a:t>¿Es </a:t>
                      </a:r>
                      <a:r>
                        <a:rPr lang="en-GB" sz="2200" b="1" u="none" dirty="0">
                          <a:solidFill>
                            <a:schemeClr val="accent1">
                              <a:lumMod val="50000"/>
                            </a:schemeClr>
                          </a:solidFill>
                        </a:rPr>
                        <a:t>un</a:t>
                      </a:r>
                      <a:r>
                        <a:rPr lang="en-GB" sz="2200" b="1" dirty="0">
                          <a:solidFill>
                            <a:schemeClr val="accent1">
                              <a:lumMod val="50000"/>
                            </a:schemeClr>
                          </a:solidFill>
                        </a:rPr>
                        <a:t> amigo</a:t>
                      </a:r>
                      <a:r>
                        <a:rPr lang="en-GB" sz="2200" b="1" baseline="0" dirty="0">
                          <a:solidFill>
                            <a:schemeClr val="accent1">
                              <a:lumMod val="50000"/>
                            </a:schemeClr>
                          </a:solidFill>
                        </a:rPr>
                        <a:t> o son unos amigos?</a:t>
                      </a:r>
                      <a:endParaRPr lang="en-GB" sz="2200" b="1" dirty="0">
                        <a:solidFill>
                          <a:schemeClr val="accent1">
                            <a:lumMod val="50000"/>
                          </a:schemeClr>
                        </a:solidFill>
                      </a:endParaRPr>
                    </a:p>
                  </a:txBody>
                  <a:tcPr/>
                </a:tc>
                <a:tc>
                  <a:txBody>
                    <a:bodyPr/>
                    <a:lstStyle/>
                    <a:p>
                      <a:r>
                        <a:rPr lang="en-GB" sz="2200" b="1" dirty="0">
                          <a:solidFill>
                            <a:schemeClr val="accent1">
                              <a:lumMod val="50000"/>
                            </a:schemeClr>
                          </a:solidFill>
                        </a:rPr>
                        <a:t>¿Qué</a:t>
                      </a:r>
                      <a:r>
                        <a:rPr lang="en-GB" sz="2200" b="1" baseline="0" dirty="0">
                          <a:solidFill>
                            <a:schemeClr val="accent1">
                              <a:lumMod val="50000"/>
                            </a:schemeClr>
                          </a:solidFill>
                        </a:rPr>
                        <a:t> debe(n) hacer?</a:t>
                      </a:r>
                    </a:p>
                    <a:p>
                      <a:r>
                        <a:rPr lang="en-GB" sz="2200" b="1" baseline="0" dirty="0">
                          <a:solidFill>
                            <a:schemeClr val="accent1">
                              <a:lumMod val="50000"/>
                            </a:schemeClr>
                          </a:solidFill>
                        </a:rPr>
                        <a:t>Escribe en inglés.</a:t>
                      </a:r>
                      <a:endParaRPr lang="en-GB" sz="2200" b="1" dirty="0">
                        <a:solidFill>
                          <a:schemeClr val="accent1">
                            <a:lumMod val="50000"/>
                          </a:schemeClr>
                        </a:solidFill>
                      </a:endParaRPr>
                    </a:p>
                  </a:txBody>
                  <a:tcPr/>
                </a:tc>
                <a:extLst>
                  <a:ext uri="{0D108BD9-81ED-4DB2-BD59-A6C34878D82A}">
                    <a16:rowId xmlns:a16="http://schemas.microsoft.com/office/drawing/2014/main" val="2537293793"/>
                  </a:ext>
                </a:extLst>
              </a:tr>
              <a:tr h="370840">
                <a:tc>
                  <a:txBody>
                    <a:bodyPr/>
                    <a:lstStyle/>
                    <a:p>
                      <a:pPr algn="ctr"/>
                      <a:r>
                        <a:rPr lang="en-GB" sz="2200" b="1" dirty="0">
                          <a:solidFill>
                            <a:schemeClr val="accent1">
                              <a:lumMod val="50000"/>
                            </a:schemeClr>
                          </a:solidFill>
                        </a:rPr>
                        <a:t>1.</a:t>
                      </a:r>
                    </a:p>
                  </a:txBody>
                  <a:tcPr/>
                </a:tc>
                <a:tc>
                  <a:txBody>
                    <a:bodyPr/>
                    <a:lstStyle/>
                    <a:p>
                      <a:endParaRPr lang="en-GB" sz="2200" dirty="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extLst>
                  <a:ext uri="{0D108BD9-81ED-4DB2-BD59-A6C34878D82A}">
                    <a16:rowId xmlns:a16="http://schemas.microsoft.com/office/drawing/2014/main" val="2716839173"/>
                  </a:ext>
                </a:extLst>
              </a:tr>
              <a:tr h="370840">
                <a:tc>
                  <a:txBody>
                    <a:bodyPr/>
                    <a:lstStyle/>
                    <a:p>
                      <a:pPr algn="ctr"/>
                      <a:r>
                        <a:rPr lang="en-GB" sz="2200" b="1" dirty="0">
                          <a:solidFill>
                            <a:schemeClr val="accent1">
                              <a:lumMod val="50000"/>
                            </a:schemeClr>
                          </a:solidFill>
                        </a:rPr>
                        <a:t>2.</a:t>
                      </a: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extLst>
                  <a:ext uri="{0D108BD9-81ED-4DB2-BD59-A6C34878D82A}">
                    <a16:rowId xmlns:a16="http://schemas.microsoft.com/office/drawing/2014/main" val="906388409"/>
                  </a:ext>
                </a:extLst>
              </a:tr>
              <a:tr h="370840">
                <a:tc>
                  <a:txBody>
                    <a:bodyPr/>
                    <a:lstStyle/>
                    <a:p>
                      <a:pPr algn="ctr"/>
                      <a:r>
                        <a:rPr lang="en-GB" sz="2200" b="1" dirty="0">
                          <a:solidFill>
                            <a:schemeClr val="accent1">
                              <a:lumMod val="50000"/>
                            </a:schemeClr>
                          </a:solidFill>
                        </a:rPr>
                        <a:t>3.</a:t>
                      </a: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extLst>
                  <a:ext uri="{0D108BD9-81ED-4DB2-BD59-A6C34878D82A}">
                    <a16:rowId xmlns:a16="http://schemas.microsoft.com/office/drawing/2014/main" val="956742032"/>
                  </a:ext>
                </a:extLst>
              </a:tr>
              <a:tr h="370840">
                <a:tc>
                  <a:txBody>
                    <a:bodyPr/>
                    <a:lstStyle/>
                    <a:p>
                      <a:pPr algn="ctr"/>
                      <a:r>
                        <a:rPr lang="en-GB" sz="2200" b="1" dirty="0">
                          <a:solidFill>
                            <a:schemeClr val="accent1">
                              <a:lumMod val="50000"/>
                            </a:schemeClr>
                          </a:solidFill>
                        </a:rPr>
                        <a:t>4.</a:t>
                      </a:r>
                    </a:p>
                  </a:txBody>
                  <a:tcPr/>
                </a:tc>
                <a:tc>
                  <a:txBody>
                    <a:bodyPr/>
                    <a:lstStyle/>
                    <a:p>
                      <a:endParaRPr lang="en-GB" sz="2200" dirty="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extLst>
                  <a:ext uri="{0D108BD9-81ED-4DB2-BD59-A6C34878D82A}">
                    <a16:rowId xmlns:a16="http://schemas.microsoft.com/office/drawing/2014/main" val="4274100730"/>
                  </a:ext>
                </a:extLst>
              </a:tr>
              <a:tr h="370840">
                <a:tc>
                  <a:txBody>
                    <a:bodyPr/>
                    <a:lstStyle/>
                    <a:p>
                      <a:pPr algn="ctr"/>
                      <a:r>
                        <a:rPr lang="en-GB" sz="2200" b="1" dirty="0">
                          <a:solidFill>
                            <a:schemeClr val="accent1">
                              <a:lumMod val="50000"/>
                            </a:schemeClr>
                          </a:solidFill>
                        </a:rPr>
                        <a:t>5.</a:t>
                      </a: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extLst>
                  <a:ext uri="{0D108BD9-81ED-4DB2-BD59-A6C34878D82A}">
                    <a16:rowId xmlns:a16="http://schemas.microsoft.com/office/drawing/2014/main" val="1518342106"/>
                  </a:ext>
                </a:extLst>
              </a:tr>
              <a:tr h="370840">
                <a:tc>
                  <a:txBody>
                    <a:bodyPr/>
                    <a:lstStyle/>
                    <a:p>
                      <a:pPr algn="ctr"/>
                      <a:r>
                        <a:rPr lang="en-GB" sz="2200" b="1" dirty="0">
                          <a:solidFill>
                            <a:schemeClr val="accent1">
                              <a:lumMod val="50000"/>
                            </a:schemeClr>
                          </a:solidFill>
                        </a:rPr>
                        <a:t>6. </a:t>
                      </a:r>
                    </a:p>
                  </a:txBody>
                  <a:tcPr/>
                </a:tc>
                <a:tc>
                  <a:txBody>
                    <a:bodyPr/>
                    <a:lstStyle/>
                    <a:p>
                      <a:endParaRPr lang="en-GB" sz="2200" dirty="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extLst>
                  <a:ext uri="{0D108BD9-81ED-4DB2-BD59-A6C34878D82A}">
                    <a16:rowId xmlns:a16="http://schemas.microsoft.com/office/drawing/2014/main" val="1902630077"/>
                  </a:ext>
                </a:extLst>
              </a:tr>
            </a:tbl>
          </a:graphicData>
        </a:graphic>
      </p:graphicFrame>
      <p:pic>
        <p:nvPicPr>
          <p:cNvPr id="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5810" y="2447463"/>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6268064" y="2467431"/>
            <a:ext cx="2005781" cy="400110"/>
          </a:xfrm>
          <a:prstGeom prst="rect">
            <a:avLst/>
          </a:prstGeom>
          <a:noFill/>
        </p:spPr>
        <p:txBody>
          <a:bodyPr wrap="square" rtlCol="0">
            <a:spAutoFit/>
          </a:bodyPr>
          <a:lstStyle/>
          <a:p>
            <a:r>
              <a:rPr lang="en-GB" sz="2000" dirty="0">
                <a:solidFill>
                  <a:schemeClr val="accent1">
                    <a:lumMod val="50000"/>
                  </a:schemeClr>
                </a:solidFill>
              </a:rPr>
              <a:t>un amigo</a:t>
            </a:r>
          </a:p>
        </p:txBody>
      </p:sp>
      <p:sp>
        <p:nvSpPr>
          <p:cNvPr id="8" name="TextBox 7"/>
          <p:cNvSpPr txBox="1"/>
          <p:nvPr/>
        </p:nvSpPr>
        <p:spPr>
          <a:xfrm>
            <a:off x="8657439" y="2487400"/>
            <a:ext cx="2005781" cy="400110"/>
          </a:xfrm>
          <a:prstGeom prst="rect">
            <a:avLst/>
          </a:prstGeom>
          <a:noFill/>
        </p:spPr>
        <p:txBody>
          <a:bodyPr wrap="square" rtlCol="0">
            <a:spAutoFit/>
          </a:bodyPr>
          <a:lstStyle/>
          <a:p>
            <a:r>
              <a:rPr lang="en-GB" sz="2000" dirty="0">
                <a:solidFill>
                  <a:schemeClr val="accent1">
                    <a:lumMod val="50000"/>
                  </a:schemeClr>
                </a:solidFill>
              </a:rPr>
              <a:t>wash the car</a:t>
            </a:r>
          </a:p>
        </p:txBody>
      </p:sp>
      <p:pic>
        <p:nvPicPr>
          <p:cNvPr id="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1937" y="2888643"/>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6268063" y="2895909"/>
            <a:ext cx="2005781" cy="400110"/>
          </a:xfrm>
          <a:prstGeom prst="rect">
            <a:avLst/>
          </a:prstGeom>
          <a:noFill/>
        </p:spPr>
        <p:txBody>
          <a:bodyPr wrap="square" rtlCol="0">
            <a:spAutoFit/>
          </a:bodyPr>
          <a:lstStyle/>
          <a:p>
            <a:r>
              <a:rPr lang="en-GB" sz="2000" dirty="0">
                <a:solidFill>
                  <a:schemeClr val="accent1">
                    <a:lumMod val="50000"/>
                  </a:schemeClr>
                </a:solidFill>
              </a:rPr>
              <a:t>unos amigos</a:t>
            </a:r>
          </a:p>
        </p:txBody>
      </p:sp>
      <p:sp>
        <p:nvSpPr>
          <p:cNvPr id="11" name="TextBox 10"/>
          <p:cNvSpPr txBox="1"/>
          <p:nvPr/>
        </p:nvSpPr>
        <p:spPr>
          <a:xfrm>
            <a:off x="8594811" y="2908611"/>
            <a:ext cx="2005781" cy="400110"/>
          </a:xfrm>
          <a:prstGeom prst="rect">
            <a:avLst/>
          </a:prstGeom>
          <a:noFill/>
        </p:spPr>
        <p:txBody>
          <a:bodyPr wrap="square" rtlCol="0">
            <a:spAutoFit/>
          </a:bodyPr>
          <a:lstStyle/>
          <a:p>
            <a:r>
              <a:rPr lang="en-GB" sz="2000" dirty="0">
                <a:solidFill>
                  <a:schemeClr val="accent1">
                    <a:lumMod val="50000"/>
                  </a:schemeClr>
                </a:solidFill>
              </a:rPr>
              <a:t>clean the floor</a:t>
            </a:r>
          </a:p>
        </p:txBody>
      </p:sp>
      <p:pic>
        <p:nvPicPr>
          <p:cNvPr id="1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1937" y="3345346"/>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6268062" y="3299971"/>
            <a:ext cx="2005781" cy="400110"/>
          </a:xfrm>
          <a:prstGeom prst="rect">
            <a:avLst/>
          </a:prstGeom>
          <a:noFill/>
        </p:spPr>
        <p:txBody>
          <a:bodyPr wrap="square" rtlCol="0">
            <a:spAutoFit/>
          </a:bodyPr>
          <a:lstStyle/>
          <a:p>
            <a:r>
              <a:rPr lang="en-GB" sz="2000" dirty="0">
                <a:solidFill>
                  <a:schemeClr val="accent1">
                    <a:lumMod val="50000"/>
                  </a:schemeClr>
                </a:solidFill>
              </a:rPr>
              <a:t>un amigo</a:t>
            </a:r>
          </a:p>
        </p:txBody>
      </p:sp>
      <p:sp>
        <p:nvSpPr>
          <p:cNvPr id="14" name="TextBox 13"/>
          <p:cNvSpPr txBox="1"/>
          <p:nvPr/>
        </p:nvSpPr>
        <p:spPr>
          <a:xfrm>
            <a:off x="8629222" y="3296019"/>
            <a:ext cx="2551335" cy="400110"/>
          </a:xfrm>
          <a:prstGeom prst="rect">
            <a:avLst/>
          </a:prstGeom>
          <a:noFill/>
        </p:spPr>
        <p:txBody>
          <a:bodyPr wrap="square" rtlCol="0">
            <a:spAutoFit/>
          </a:bodyPr>
          <a:lstStyle/>
          <a:p>
            <a:r>
              <a:rPr lang="en-GB" sz="2000" dirty="0">
                <a:solidFill>
                  <a:schemeClr val="accent1">
                    <a:lumMod val="50000"/>
                  </a:schemeClr>
                </a:solidFill>
              </a:rPr>
              <a:t>make some calls</a:t>
            </a:r>
          </a:p>
        </p:txBody>
      </p:sp>
      <p:pic>
        <p:nvPicPr>
          <p:cNvPr id="1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5358" y="3744118"/>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6268062" y="3741080"/>
            <a:ext cx="2005781" cy="400110"/>
          </a:xfrm>
          <a:prstGeom prst="rect">
            <a:avLst/>
          </a:prstGeom>
          <a:noFill/>
        </p:spPr>
        <p:txBody>
          <a:bodyPr wrap="square" rtlCol="0">
            <a:spAutoFit/>
          </a:bodyPr>
          <a:lstStyle/>
          <a:p>
            <a:r>
              <a:rPr lang="en-GB" sz="2000" dirty="0">
                <a:solidFill>
                  <a:schemeClr val="accent1">
                    <a:lumMod val="50000"/>
                  </a:schemeClr>
                </a:solidFill>
              </a:rPr>
              <a:t>unos amigos</a:t>
            </a:r>
          </a:p>
        </p:txBody>
      </p:sp>
      <p:sp>
        <p:nvSpPr>
          <p:cNvPr id="17" name="TextBox 16"/>
          <p:cNvSpPr txBox="1"/>
          <p:nvPr/>
        </p:nvSpPr>
        <p:spPr>
          <a:xfrm>
            <a:off x="8629222" y="3741080"/>
            <a:ext cx="2686840" cy="400110"/>
          </a:xfrm>
          <a:prstGeom prst="rect">
            <a:avLst/>
          </a:prstGeom>
          <a:noFill/>
        </p:spPr>
        <p:txBody>
          <a:bodyPr wrap="square" rtlCol="0">
            <a:spAutoFit/>
          </a:bodyPr>
          <a:lstStyle/>
          <a:p>
            <a:r>
              <a:rPr lang="en-GB" sz="2000" dirty="0">
                <a:solidFill>
                  <a:schemeClr val="accent1">
                    <a:lumMod val="50000"/>
                  </a:schemeClr>
                </a:solidFill>
              </a:rPr>
              <a:t>take out the clothes</a:t>
            </a:r>
          </a:p>
        </p:txBody>
      </p:sp>
      <p:pic>
        <p:nvPicPr>
          <p:cNvPr id="1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1937" y="4210555"/>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6268062" y="4180221"/>
            <a:ext cx="2005781" cy="400110"/>
          </a:xfrm>
          <a:prstGeom prst="rect">
            <a:avLst/>
          </a:prstGeom>
          <a:noFill/>
        </p:spPr>
        <p:txBody>
          <a:bodyPr wrap="square" rtlCol="0">
            <a:spAutoFit/>
          </a:bodyPr>
          <a:lstStyle/>
          <a:p>
            <a:r>
              <a:rPr lang="en-GB" sz="2000" dirty="0">
                <a:solidFill>
                  <a:schemeClr val="accent1">
                    <a:lumMod val="50000"/>
                  </a:schemeClr>
                </a:solidFill>
              </a:rPr>
              <a:t>un amigo</a:t>
            </a:r>
          </a:p>
        </p:txBody>
      </p:sp>
      <p:sp>
        <p:nvSpPr>
          <p:cNvPr id="20" name="TextBox 19"/>
          <p:cNvSpPr txBox="1"/>
          <p:nvPr/>
        </p:nvSpPr>
        <p:spPr>
          <a:xfrm>
            <a:off x="8636856" y="4170692"/>
            <a:ext cx="2686840" cy="400110"/>
          </a:xfrm>
          <a:prstGeom prst="rect">
            <a:avLst/>
          </a:prstGeom>
          <a:noFill/>
        </p:spPr>
        <p:txBody>
          <a:bodyPr wrap="square" rtlCol="0">
            <a:spAutoFit/>
          </a:bodyPr>
          <a:lstStyle/>
          <a:p>
            <a:r>
              <a:rPr lang="en-GB" sz="2000" dirty="0">
                <a:solidFill>
                  <a:schemeClr val="accent1">
                    <a:lumMod val="50000"/>
                  </a:schemeClr>
                </a:solidFill>
              </a:rPr>
              <a:t>buy fruit at the shop</a:t>
            </a:r>
          </a:p>
        </p:txBody>
      </p:sp>
      <p:pic>
        <p:nvPicPr>
          <p:cNvPr id="21"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8723" y="4599528"/>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p:cNvSpPr txBox="1"/>
          <p:nvPr/>
        </p:nvSpPr>
        <p:spPr>
          <a:xfrm>
            <a:off x="6265151" y="4587736"/>
            <a:ext cx="2005781" cy="400110"/>
          </a:xfrm>
          <a:prstGeom prst="rect">
            <a:avLst/>
          </a:prstGeom>
          <a:noFill/>
        </p:spPr>
        <p:txBody>
          <a:bodyPr wrap="square" rtlCol="0">
            <a:spAutoFit/>
          </a:bodyPr>
          <a:lstStyle/>
          <a:p>
            <a:r>
              <a:rPr lang="en-GB" sz="2000" dirty="0">
                <a:solidFill>
                  <a:schemeClr val="accent1">
                    <a:lumMod val="50000"/>
                  </a:schemeClr>
                </a:solidFill>
              </a:rPr>
              <a:t>unos amigos</a:t>
            </a:r>
          </a:p>
        </p:txBody>
      </p:sp>
      <p:sp>
        <p:nvSpPr>
          <p:cNvPr id="23" name="TextBox 22"/>
          <p:cNvSpPr txBox="1"/>
          <p:nvPr/>
        </p:nvSpPr>
        <p:spPr>
          <a:xfrm>
            <a:off x="8636855" y="4600300"/>
            <a:ext cx="3368331" cy="400110"/>
          </a:xfrm>
          <a:prstGeom prst="rect">
            <a:avLst/>
          </a:prstGeom>
          <a:noFill/>
        </p:spPr>
        <p:txBody>
          <a:bodyPr wrap="square" rtlCol="0">
            <a:spAutoFit/>
          </a:bodyPr>
          <a:lstStyle/>
          <a:p>
            <a:r>
              <a:rPr lang="en-GB" sz="2000" dirty="0">
                <a:solidFill>
                  <a:schemeClr val="accent1">
                    <a:lumMod val="50000"/>
                  </a:schemeClr>
                </a:solidFill>
              </a:rPr>
              <a:t>play with the children</a:t>
            </a:r>
          </a:p>
        </p:txBody>
      </p:sp>
    </p:spTree>
    <p:extLst>
      <p:ext uri="{BB962C8B-B14F-4D97-AF65-F5344CB8AC3E}">
        <p14:creationId xmlns:p14="http://schemas.microsoft.com/office/powerpoint/2010/main" val="216366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P spid="16" grpId="0"/>
      <p:bldP spid="17" grpId="0"/>
      <p:bldP spid="19" grpId="0"/>
      <p:bldP spid="20"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699" y="1207362"/>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ñ</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ectangle 6"/>
          <p:cNvSpPr/>
          <p:nvPr/>
        </p:nvSpPr>
        <p:spPr>
          <a:xfrm>
            <a:off x="3221763" y="1870144"/>
            <a:ext cx="6138219"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espa</a:t>
            </a:r>
            <a:r>
              <a:rPr lang="en-GB" sz="12000" dirty="0">
                <a:solidFill>
                  <a:srgbClr val="E56700"/>
                </a:solidFill>
                <a:latin typeface="Century Gothic" panose="020B0502020202020204" pitchFamily="34" charset="0"/>
                <a:cs typeface="Calibri" panose="020F0502020204030204" pitchFamily="34" charset="0"/>
              </a:rPr>
              <a:t>ñ</a:t>
            </a:r>
            <a:r>
              <a:rPr lang="en-GB" sz="12000" dirty="0">
                <a:solidFill>
                  <a:srgbClr val="115076"/>
                </a:solidFill>
                <a:latin typeface="Century Gothic" panose="020B0502020202020204" pitchFamily="34" charset="0"/>
                <a:cs typeface="Calibri" panose="020F0502020204030204" pitchFamily="34" charset="0"/>
              </a:rPr>
              <a:t>ol</a:t>
            </a:r>
            <a:endParaRPr lang="en-GB" sz="12000" dirty="0">
              <a:solidFill>
                <a:srgbClr val="115076"/>
              </a:solidFill>
            </a:endParaRPr>
          </a:p>
        </p:txBody>
      </p:sp>
    </p:spTree>
    <p:extLst>
      <p:ext uri="{BB962C8B-B14F-4D97-AF65-F5344CB8AC3E}">
        <p14:creationId xmlns:p14="http://schemas.microsoft.com/office/powerpoint/2010/main" val="338355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3674806" cy="604683"/>
          </a:xfrm>
        </p:spPr>
        <p:txBody>
          <a:bodyPr>
            <a:normAutofit/>
          </a:bodyPr>
          <a:lstStyle/>
          <a:p>
            <a:r>
              <a:rPr lang="en-GB" sz="2800" b="1" dirty="0">
                <a:solidFill>
                  <a:schemeClr val="accent1">
                    <a:lumMod val="50000"/>
                  </a:schemeClr>
                </a:solidFill>
              </a:rPr>
              <a:t>Persona B</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16977304"/>
              </p:ext>
            </p:extLst>
          </p:nvPr>
        </p:nvGraphicFramePr>
        <p:xfrm>
          <a:off x="808703" y="1383174"/>
          <a:ext cx="11196484" cy="3657600"/>
        </p:xfrm>
        <a:graphic>
          <a:graphicData uri="http://schemas.openxmlformats.org/drawingml/2006/table">
            <a:tbl>
              <a:tblPr firstRow="1" bandRow="1">
                <a:tableStyleId>{5940675A-B579-460E-94D1-54222C63F5DA}</a:tableStyleId>
              </a:tblPr>
              <a:tblGrid>
                <a:gridCol w="1196072">
                  <a:extLst>
                    <a:ext uri="{9D8B030D-6E8A-4147-A177-3AD203B41FA5}">
                      <a16:colId xmlns:a16="http://schemas.microsoft.com/office/drawing/2014/main" val="2903726284"/>
                    </a:ext>
                  </a:extLst>
                </a:gridCol>
                <a:gridCol w="1888799">
                  <a:extLst>
                    <a:ext uri="{9D8B030D-6E8A-4147-A177-3AD203B41FA5}">
                      <a16:colId xmlns:a16="http://schemas.microsoft.com/office/drawing/2014/main" val="2338962565"/>
                    </a:ext>
                  </a:extLst>
                </a:gridCol>
                <a:gridCol w="1784555">
                  <a:extLst>
                    <a:ext uri="{9D8B030D-6E8A-4147-A177-3AD203B41FA5}">
                      <a16:colId xmlns:a16="http://schemas.microsoft.com/office/drawing/2014/main" val="200177484"/>
                    </a:ext>
                  </a:extLst>
                </a:gridCol>
                <a:gridCol w="2625213">
                  <a:extLst>
                    <a:ext uri="{9D8B030D-6E8A-4147-A177-3AD203B41FA5}">
                      <a16:colId xmlns:a16="http://schemas.microsoft.com/office/drawing/2014/main" val="2936910266"/>
                    </a:ext>
                  </a:extLst>
                </a:gridCol>
                <a:gridCol w="3701845">
                  <a:extLst>
                    <a:ext uri="{9D8B030D-6E8A-4147-A177-3AD203B41FA5}">
                      <a16:colId xmlns:a16="http://schemas.microsoft.com/office/drawing/2014/main" val="1305168479"/>
                    </a:ext>
                  </a:extLst>
                </a:gridCol>
              </a:tblGrid>
              <a:tr h="622607">
                <a:tc>
                  <a:txBody>
                    <a:bodyPr/>
                    <a:lstStyle/>
                    <a:p>
                      <a:endParaRPr lang="en-GB" sz="2200" b="1" dirty="0">
                        <a:solidFill>
                          <a:schemeClr val="accent1">
                            <a:lumMod val="50000"/>
                          </a:schemeClr>
                        </a:solidFill>
                      </a:endParaRPr>
                    </a:p>
                  </a:txBody>
                  <a:tcPr/>
                </a:tc>
                <a:tc>
                  <a:txBody>
                    <a:bodyPr/>
                    <a:lstStyle/>
                    <a:p>
                      <a:r>
                        <a:rPr lang="en-GB" sz="2200" b="1" dirty="0">
                          <a:solidFill>
                            <a:schemeClr val="accent1">
                              <a:lumMod val="50000"/>
                            </a:schemeClr>
                          </a:solidFill>
                        </a:rPr>
                        <a:t>My</a:t>
                      </a:r>
                      <a:r>
                        <a:rPr lang="en-GB" sz="2200" b="1" baseline="0" dirty="0">
                          <a:solidFill>
                            <a:schemeClr val="accent1">
                              <a:lumMod val="50000"/>
                            </a:schemeClr>
                          </a:solidFill>
                        </a:rPr>
                        <a:t> partner says ‘my’</a:t>
                      </a:r>
                      <a:endParaRPr lang="en-GB" sz="22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1" dirty="0">
                          <a:solidFill>
                            <a:schemeClr val="accent1">
                              <a:lumMod val="50000"/>
                            </a:schemeClr>
                          </a:solidFill>
                        </a:rPr>
                        <a:t>My</a:t>
                      </a:r>
                      <a:r>
                        <a:rPr lang="en-GB" sz="2200" b="1" baseline="0" dirty="0">
                          <a:solidFill>
                            <a:schemeClr val="accent1">
                              <a:lumMod val="50000"/>
                            </a:schemeClr>
                          </a:solidFill>
                        </a:rPr>
                        <a:t> partner says ‘your’</a:t>
                      </a:r>
                      <a:endParaRPr lang="en-GB" sz="2200" b="1" dirty="0">
                        <a:solidFill>
                          <a:schemeClr val="accent1">
                            <a:lumMod val="50000"/>
                          </a:schemeClr>
                        </a:solidFill>
                      </a:endParaRPr>
                    </a:p>
                    <a:p>
                      <a:endParaRPr lang="en-GB" sz="2200" b="1" dirty="0">
                        <a:solidFill>
                          <a:schemeClr val="accent1">
                            <a:lumMod val="50000"/>
                          </a:schemeClr>
                        </a:solidFill>
                      </a:endParaRPr>
                    </a:p>
                  </a:txBody>
                  <a:tcPr/>
                </a:tc>
                <a:tc>
                  <a:txBody>
                    <a:bodyPr/>
                    <a:lstStyle/>
                    <a:p>
                      <a:r>
                        <a:rPr lang="en-GB" sz="2200" b="1" dirty="0">
                          <a:solidFill>
                            <a:schemeClr val="accent1">
                              <a:lumMod val="50000"/>
                            </a:schemeClr>
                          </a:solidFill>
                        </a:rPr>
                        <a:t>¿Es </a:t>
                      </a:r>
                      <a:r>
                        <a:rPr lang="en-GB" sz="2200" b="1" u="none" dirty="0">
                          <a:solidFill>
                            <a:schemeClr val="accent1">
                              <a:lumMod val="50000"/>
                            </a:schemeClr>
                          </a:solidFill>
                        </a:rPr>
                        <a:t>un</a:t>
                      </a:r>
                      <a:r>
                        <a:rPr lang="en-GB" sz="2200" b="1" dirty="0">
                          <a:solidFill>
                            <a:schemeClr val="accent1">
                              <a:lumMod val="50000"/>
                            </a:schemeClr>
                          </a:solidFill>
                        </a:rPr>
                        <a:t> amigo</a:t>
                      </a:r>
                      <a:r>
                        <a:rPr lang="en-GB" sz="2200" b="1" baseline="0" dirty="0">
                          <a:solidFill>
                            <a:schemeClr val="accent1">
                              <a:lumMod val="50000"/>
                            </a:schemeClr>
                          </a:solidFill>
                        </a:rPr>
                        <a:t> o son unos amigos?</a:t>
                      </a:r>
                      <a:endParaRPr lang="en-GB" sz="2200" b="1" dirty="0">
                        <a:solidFill>
                          <a:schemeClr val="accent1">
                            <a:lumMod val="50000"/>
                          </a:schemeClr>
                        </a:solidFill>
                      </a:endParaRPr>
                    </a:p>
                  </a:txBody>
                  <a:tcPr/>
                </a:tc>
                <a:tc>
                  <a:txBody>
                    <a:bodyPr/>
                    <a:lstStyle/>
                    <a:p>
                      <a:r>
                        <a:rPr lang="en-GB" sz="2200" b="1" dirty="0">
                          <a:solidFill>
                            <a:schemeClr val="accent1">
                              <a:lumMod val="50000"/>
                            </a:schemeClr>
                          </a:solidFill>
                        </a:rPr>
                        <a:t>¿Qué</a:t>
                      </a:r>
                      <a:r>
                        <a:rPr lang="en-GB" sz="2200" b="1" baseline="0" dirty="0">
                          <a:solidFill>
                            <a:schemeClr val="accent1">
                              <a:lumMod val="50000"/>
                            </a:schemeClr>
                          </a:solidFill>
                        </a:rPr>
                        <a:t> </a:t>
                      </a:r>
                      <a:r>
                        <a:rPr lang="en-GB" sz="2200" b="1" baseline="0" dirty="0" err="1">
                          <a:solidFill>
                            <a:schemeClr val="accent1">
                              <a:lumMod val="50000"/>
                            </a:schemeClr>
                          </a:solidFill>
                        </a:rPr>
                        <a:t>debe</a:t>
                      </a:r>
                      <a:r>
                        <a:rPr lang="en-GB" sz="2200" b="1" baseline="0" dirty="0">
                          <a:solidFill>
                            <a:schemeClr val="accent1">
                              <a:lumMod val="50000"/>
                            </a:schemeClr>
                          </a:solidFill>
                        </a:rPr>
                        <a:t>(n) hacer?</a:t>
                      </a:r>
                    </a:p>
                    <a:p>
                      <a:r>
                        <a:rPr lang="en-GB" sz="2200" b="1" baseline="0" dirty="0">
                          <a:solidFill>
                            <a:schemeClr val="accent1">
                              <a:lumMod val="50000"/>
                            </a:schemeClr>
                          </a:solidFill>
                        </a:rPr>
                        <a:t>Escribe en inglés.</a:t>
                      </a:r>
                      <a:endParaRPr lang="en-GB" sz="2200" b="1" dirty="0">
                        <a:solidFill>
                          <a:schemeClr val="accent1">
                            <a:lumMod val="50000"/>
                          </a:schemeClr>
                        </a:solidFill>
                      </a:endParaRPr>
                    </a:p>
                  </a:txBody>
                  <a:tcPr/>
                </a:tc>
                <a:extLst>
                  <a:ext uri="{0D108BD9-81ED-4DB2-BD59-A6C34878D82A}">
                    <a16:rowId xmlns:a16="http://schemas.microsoft.com/office/drawing/2014/main" val="2537293793"/>
                  </a:ext>
                </a:extLst>
              </a:tr>
              <a:tr h="370840">
                <a:tc>
                  <a:txBody>
                    <a:bodyPr/>
                    <a:lstStyle/>
                    <a:p>
                      <a:pPr algn="ctr"/>
                      <a:r>
                        <a:rPr lang="en-GB" sz="2200" b="1" dirty="0">
                          <a:solidFill>
                            <a:schemeClr val="accent1">
                              <a:lumMod val="50000"/>
                            </a:schemeClr>
                          </a:solidFill>
                        </a:rPr>
                        <a:t>1.</a:t>
                      </a:r>
                    </a:p>
                  </a:txBody>
                  <a:tcPr/>
                </a:tc>
                <a:tc>
                  <a:txBody>
                    <a:bodyPr/>
                    <a:lstStyle/>
                    <a:p>
                      <a:endParaRPr lang="en-GB" sz="2200" dirty="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extLst>
                  <a:ext uri="{0D108BD9-81ED-4DB2-BD59-A6C34878D82A}">
                    <a16:rowId xmlns:a16="http://schemas.microsoft.com/office/drawing/2014/main" val="2716839173"/>
                  </a:ext>
                </a:extLst>
              </a:tr>
              <a:tr h="370840">
                <a:tc>
                  <a:txBody>
                    <a:bodyPr/>
                    <a:lstStyle/>
                    <a:p>
                      <a:pPr algn="ctr"/>
                      <a:r>
                        <a:rPr lang="en-GB" sz="2200" b="1" dirty="0">
                          <a:solidFill>
                            <a:schemeClr val="accent1">
                              <a:lumMod val="50000"/>
                            </a:schemeClr>
                          </a:solidFill>
                        </a:rPr>
                        <a:t>2.</a:t>
                      </a: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extLst>
                  <a:ext uri="{0D108BD9-81ED-4DB2-BD59-A6C34878D82A}">
                    <a16:rowId xmlns:a16="http://schemas.microsoft.com/office/drawing/2014/main" val="906388409"/>
                  </a:ext>
                </a:extLst>
              </a:tr>
              <a:tr h="370840">
                <a:tc>
                  <a:txBody>
                    <a:bodyPr/>
                    <a:lstStyle/>
                    <a:p>
                      <a:pPr algn="ctr"/>
                      <a:r>
                        <a:rPr lang="en-GB" sz="2200" b="1" dirty="0">
                          <a:solidFill>
                            <a:schemeClr val="accent1">
                              <a:lumMod val="50000"/>
                            </a:schemeClr>
                          </a:solidFill>
                        </a:rPr>
                        <a:t>3.</a:t>
                      </a: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extLst>
                  <a:ext uri="{0D108BD9-81ED-4DB2-BD59-A6C34878D82A}">
                    <a16:rowId xmlns:a16="http://schemas.microsoft.com/office/drawing/2014/main" val="956742032"/>
                  </a:ext>
                </a:extLst>
              </a:tr>
              <a:tr h="370840">
                <a:tc>
                  <a:txBody>
                    <a:bodyPr/>
                    <a:lstStyle/>
                    <a:p>
                      <a:pPr algn="ctr"/>
                      <a:r>
                        <a:rPr lang="en-GB" sz="2200" b="1" dirty="0">
                          <a:solidFill>
                            <a:schemeClr val="accent1">
                              <a:lumMod val="50000"/>
                            </a:schemeClr>
                          </a:solidFill>
                        </a:rPr>
                        <a:t>4.</a:t>
                      </a:r>
                    </a:p>
                  </a:txBody>
                  <a:tcPr/>
                </a:tc>
                <a:tc>
                  <a:txBody>
                    <a:bodyPr/>
                    <a:lstStyle/>
                    <a:p>
                      <a:endParaRPr lang="en-GB" sz="2200" dirty="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extLst>
                  <a:ext uri="{0D108BD9-81ED-4DB2-BD59-A6C34878D82A}">
                    <a16:rowId xmlns:a16="http://schemas.microsoft.com/office/drawing/2014/main" val="4274100730"/>
                  </a:ext>
                </a:extLst>
              </a:tr>
              <a:tr h="370840">
                <a:tc>
                  <a:txBody>
                    <a:bodyPr/>
                    <a:lstStyle/>
                    <a:p>
                      <a:pPr algn="ctr"/>
                      <a:r>
                        <a:rPr lang="en-GB" sz="2200" b="1" dirty="0">
                          <a:solidFill>
                            <a:schemeClr val="accent1">
                              <a:lumMod val="50000"/>
                            </a:schemeClr>
                          </a:solidFill>
                        </a:rPr>
                        <a:t>5.</a:t>
                      </a: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extLst>
                  <a:ext uri="{0D108BD9-81ED-4DB2-BD59-A6C34878D82A}">
                    <a16:rowId xmlns:a16="http://schemas.microsoft.com/office/drawing/2014/main" val="1518342106"/>
                  </a:ext>
                </a:extLst>
              </a:tr>
              <a:tr h="370840">
                <a:tc>
                  <a:txBody>
                    <a:bodyPr/>
                    <a:lstStyle/>
                    <a:p>
                      <a:pPr algn="ctr"/>
                      <a:r>
                        <a:rPr lang="en-GB" sz="2200" b="1" dirty="0">
                          <a:solidFill>
                            <a:schemeClr val="accent1">
                              <a:lumMod val="50000"/>
                            </a:schemeClr>
                          </a:solidFill>
                        </a:rPr>
                        <a:t>6. </a:t>
                      </a:r>
                    </a:p>
                  </a:txBody>
                  <a:tcPr/>
                </a:tc>
                <a:tc>
                  <a:txBody>
                    <a:bodyPr/>
                    <a:lstStyle/>
                    <a:p>
                      <a:endParaRPr lang="en-GB" sz="2200" dirty="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a:solidFill>
                          <a:schemeClr val="accent1">
                            <a:lumMod val="50000"/>
                          </a:schemeClr>
                        </a:solidFill>
                      </a:endParaRPr>
                    </a:p>
                  </a:txBody>
                  <a:tcPr/>
                </a:tc>
                <a:tc>
                  <a:txBody>
                    <a:bodyPr/>
                    <a:lstStyle/>
                    <a:p>
                      <a:endParaRPr lang="en-GB" sz="2200" dirty="0">
                        <a:solidFill>
                          <a:schemeClr val="accent1">
                            <a:lumMod val="50000"/>
                          </a:schemeClr>
                        </a:solidFill>
                      </a:endParaRPr>
                    </a:p>
                  </a:txBody>
                  <a:tcPr/>
                </a:tc>
                <a:extLst>
                  <a:ext uri="{0D108BD9-81ED-4DB2-BD59-A6C34878D82A}">
                    <a16:rowId xmlns:a16="http://schemas.microsoft.com/office/drawing/2014/main" val="1902630077"/>
                  </a:ext>
                </a:extLst>
              </a:tr>
            </a:tbl>
          </a:graphicData>
        </a:graphic>
      </p:graphicFrame>
      <p:pic>
        <p:nvPicPr>
          <p:cNvPr id="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5810" y="2447463"/>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6268064" y="2467431"/>
            <a:ext cx="2005781" cy="400110"/>
          </a:xfrm>
          <a:prstGeom prst="rect">
            <a:avLst/>
          </a:prstGeom>
          <a:noFill/>
        </p:spPr>
        <p:txBody>
          <a:bodyPr wrap="square" rtlCol="0">
            <a:spAutoFit/>
          </a:bodyPr>
          <a:lstStyle/>
          <a:p>
            <a:r>
              <a:rPr lang="en-GB" sz="2000" dirty="0">
                <a:solidFill>
                  <a:schemeClr val="accent1">
                    <a:lumMod val="50000"/>
                  </a:schemeClr>
                </a:solidFill>
              </a:rPr>
              <a:t>un amigo</a:t>
            </a:r>
          </a:p>
        </p:txBody>
      </p:sp>
      <p:sp>
        <p:nvSpPr>
          <p:cNvPr id="8" name="TextBox 7"/>
          <p:cNvSpPr txBox="1"/>
          <p:nvPr/>
        </p:nvSpPr>
        <p:spPr>
          <a:xfrm>
            <a:off x="8306402" y="2487400"/>
            <a:ext cx="3347747" cy="400110"/>
          </a:xfrm>
          <a:prstGeom prst="rect">
            <a:avLst/>
          </a:prstGeom>
          <a:noFill/>
        </p:spPr>
        <p:txBody>
          <a:bodyPr wrap="square" rtlCol="0">
            <a:spAutoFit/>
          </a:bodyPr>
          <a:lstStyle/>
          <a:p>
            <a:r>
              <a:rPr lang="en-GB" sz="2000" dirty="0">
                <a:solidFill>
                  <a:schemeClr val="accent1">
                    <a:lumMod val="50000"/>
                  </a:schemeClr>
                </a:solidFill>
              </a:rPr>
              <a:t>organise some books</a:t>
            </a:r>
          </a:p>
        </p:txBody>
      </p:sp>
      <p:pic>
        <p:nvPicPr>
          <p:cNvPr id="9"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1937" y="2888643"/>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6268063" y="2895909"/>
            <a:ext cx="2005781" cy="400110"/>
          </a:xfrm>
          <a:prstGeom prst="rect">
            <a:avLst/>
          </a:prstGeom>
          <a:noFill/>
        </p:spPr>
        <p:txBody>
          <a:bodyPr wrap="square" rtlCol="0">
            <a:spAutoFit/>
          </a:bodyPr>
          <a:lstStyle/>
          <a:p>
            <a:r>
              <a:rPr lang="en-GB" sz="2000" dirty="0">
                <a:solidFill>
                  <a:schemeClr val="accent1">
                    <a:lumMod val="50000"/>
                  </a:schemeClr>
                </a:solidFill>
              </a:rPr>
              <a:t>unos amigos</a:t>
            </a:r>
          </a:p>
        </p:txBody>
      </p:sp>
      <p:sp>
        <p:nvSpPr>
          <p:cNvPr id="11" name="TextBox 10"/>
          <p:cNvSpPr txBox="1"/>
          <p:nvPr/>
        </p:nvSpPr>
        <p:spPr>
          <a:xfrm>
            <a:off x="8270932" y="2894112"/>
            <a:ext cx="4516505" cy="400110"/>
          </a:xfrm>
          <a:prstGeom prst="rect">
            <a:avLst/>
          </a:prstGeom>
          <a:noFill/>
        </p:spPr>
        <p:txBody>
          <a:bodyPr wrap="square" rtlCol="0">
            <a:spAutoFit/>
          </a:bodyPr>
          <a:lstStyle/>
          <a:p>
            <a:r>
              <a:rPr lang="en-GB" sz="2000" dirty="0">
                <a:solidFill>
                  <a:schemeClr val="accent1">
                    <a:lumMod val="50000"/>
                  </a:schemeClr>
                </a:solidFill>
              </a:rPr>
              <a:t>speak with the grandparents</a:t>
            </a:r>
          </a:p>
        </p:txBody>
      </p:sp>
      <p:pic>
        <p:nvPicPr>
          <p:cNvPr id="12"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1937" y="3345346"/>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6268062" y="3299971"/>
            <a:ext cx="2005781" cy="400110"/>
          </a:xfrm>
          <a:prstGeom prst="rect">
            <a:avLst/>
          </a:prstGeom>
          <a:noFill/>
        </p:spPr>
        <p:txBody>
          <a:bodyPr wrap="square" rtlCol="0">
            <a:spAutoFit/>
          </a:bodyPr>
          <a:lstStyle/>
          <a:p>
            <a:r>
              <a:rPr lang="en-GB" sz="2000" dirty="0">
                <a:solidFill>
                  <a:schemeClr val="accent1">
                    <a:lumMod val="50000"/>
                  </a:schemeClr>
                </a:solidFill>
              </a:rPr>
              <a:t>un amigo</a:t>
            </a:r>
          </a:p>
        </p:txBody>
      </p:sp>
      <p:sp>
        <p:nvSpPr>
          <p:cNvPr id="14" name="TextBox 13"/>
          <p:cNvSpPr txBox="1"/>
          <p:nvPr/>
        </p:nvSpPr>
        <p:spPr>
          <a:xfrm>
            <a:off x="8322032" y="3294222"/>
            <a:ext cx="2551335" cy="400110"/>
          </a:xfrm>
          <a:prstGeom prst="rect">
            <a:avLst/>
          </a:prstGeom>
          <a:noFill/>
        </p:spPr>
        <p:txBody>
          <a:bodyPr wrap="square" rtlCol="0">
            <a:spAutoFit/>
          </a:bodyPr>
          <a:lstStyle/>
          <a:p>
            <a:r>
              <a:rPr lang="en-GB" sz="2000" dirty="0">
                <a:solidFill>
                  <a:schemeClr val="accent1">
                    <a:lumMod val="50000"/>
                  </a:schemeClr>
                </a:solidFill>
              </a:rPr>
              <a:t>make some calls</a:t>
            </a:r>
          </a:p>
        </p:txBody>
      </p:sp>
      <p:pic>
        <p:nvPicPr>
          <p:cNvPr id="15"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5358" y="3744118"/>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6268062" y="3741080"/>
            <a:ext cx="2005781" cy="400110"/>
          </a:xfrm>
          <a:prstGeom prst="rect">
            <a:avLst/>
          </a:prstGeom>
          <a:noFill/>
        </p:spPr>
        <p:txBody>
          <a:bodyPr wrap="square" rtlCol="0">
            <a:spAutoFit/>
          </a:bodyPr>
          <a:lstStyle/>
          <a:p>
            <a:r>
              <a:rPr lang="en-GB" sz="2000" dirty="0">
                <a:solidFill>
                  <a:schemeClr val="accent1">
                    <a:lumMod val="50000"/>
                  </a:schemeClr>
                </a:solidFill>
              </a:rPr>
              <a:t>unos amigos</a:t>
            </a:r>
          </a:p>
        </p:txBody>
      </p:sp>
      <p:sp>
        <p:nvSpPr>
          <p:cNvPr id="17" name="TextBox 16"/>
          <p:cNvSpPr txBox="1"/>
          <p:nvPr/>
        </p:nvSpPr>
        <p:spPr>
          <a:xfrm>
            <a:off x="8306402" y="3741080"/>
            <a:ext cx="2686840" cy="400110"/>
          </a:xfrm>
          <a:prstGeom prst="rect">
            <a:avLst/>
          </a:prstGeom>
          <a:noFill/>
        </p:spPr>
        <p:txBody>
          <a:bodyPr wrap="square" rtlCol="0">
            <a:spAutoFit/>
          </a:bodyPr>
          <a:lstStyle/>
          <a:p>
            <a:r>
              <a:rPr lang="en-GB" sz="2000" dirty="0">
                <a:solidFill>
                  <a:schemeClr val="accent1">
                    <a:lumMod val="50000"/>
                  </a:schemeClr>
                </a:solidFill>
              </a:rPr>
              <a:t>take out the rubbish</a:t>
            </a:r>
          </a:p>
        </p:txBody>
      </p:sp>
      <p:pic>
        <p:nvPicPr>
          <p:cNvPr id="18"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1937" y="4210555"/>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6268062" y="4180221"/>
            <a:ext cx="2005781" cy="400110"/>
          </a:xfrm>
          <a:prstGeom prst="rect">
            <a:avLst/>
          </a:prstGeom>
          <a:noFill/>
        </p:spPr>
        <p:txBody>
          <a:bodyPr wrap="square" rtlCol="0">
            <a:spAutoFit/>
          </a:bodyPr>
          <a:lstStyle/>
          <a:p>
            <a:r>
              <a:rPr lang="en-GB" sz="2000" dirty="0">
                <a:solidFill>
                  <a:schemeClr val="accent1">
                    <a:lumMod val="50000"/>
                  </a:schemeClr>
                </a:solidFill>
              </a:rPr>
              <a:t>un amigo</a:t>
            </a:r>
          </a:p>
        </p:txBody>
      </p:sp>
      <p:sp>
        <p:nvSpPr>
          <p:cNvPr id="20" name="TextBox 19"/>
          <p:cNvSpPr txBox="1"/>
          <p:nvPr/>
        </p:nvSpPr>
        <p:spPr>
          <a:xfrm>
            <a:off x="8326986" y="4170690"/>
            <a:ext cx="3017293" cy="400110"/>
          </a:xfrm>
          <a:prstGeom prst="rect">
            <a:avLst/>
          </a:prstGeom>
          <a:noFill/>
        </p:spPr>
        <p:txBody>
          <a:bodyPr wrap="square" rtlCol="0">
            <a:spAutoFit/>
          </a:bodyPr>
          <a:lstStyle/>
          <a:p>
            <a:r>
              <a:rPr lang="en-GB" sz="2000" dirty="0">
                <a:solidFill>
                  <a:schemeClr val="accent1">
                    <a:lumMod val="50000"/>
                  </a:schemeClr>
                </a:solidFill>
              </a:rPr>
              <a:t>buy water at the shop</a:t>
            </a:r>
          </a:p>
        </p:txBody>
      </p:sp>
      <p:pic>
        <p:nvPicPr>
          <p:cNvPr id="21" name="Picture 2" descr="http://www.clker.com/cliparts/j/p/l/D/8/K/green-tick-m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8723" y="4599528"/>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p:cNvSpPr txBox="1"/>
          <p:nvPr/>
        </p:nvSpPr>
        <p:spPr>
          <a:xfrm>
            <a:off x="6265151" y="4587736"/>
            <a:ext cx="2005781" cy="400110"/>
          </a:xfrm>
          <a:prstGeom prst="rect">
            <a:avLst/>
          </a:prstGeom>
          <a:noFill/>
        </p:spPr>
        <p:txBody>
          <a:bodyPr wrap="square" rtlCol="0">
            <a:spAutoFit/>
          </a:bodyPr>
          <a:lstStyle/>
          <a:p>
            <a:r>
              <a:rPr lang="en-GB" sz="2000" dirty="0">
                <a:solidFill>
                  <a:schemeClr val="accent1">
                    <a:lumMod val="50000"/>
                  </a:schemeClr>
                </a:solidFill>
              </a:rPr>
              <a:t>unos amigos</a:t>
            </a:r>
          </a:p>
        </p:txBody>
      </p:sp>
      <p:sp>
        <p:nvSpPr>
          <p:cNvPr id="23" name="TextBox 22"/>
          <p:cNvSpPr txBox="1"/>
          <p:nvPr/>
        </p:nvSpPr>
        <p:spPr>
          <a:xfrm>
            <a:off x="8322032" y="4583537"/>
            <a:ext cx="3368331" cy="400110"/>
          </a:xfrm>
          <a:prstGeom prst="rect">
            <a:avLst/>
          </a:prstGeom>
          <a:noFill/>
        </p:spPr>
        <p:txBody>
          <a:bodyPr wrap="square" rtlCol="0">
            <a:spAutoFit/>
          </a:bodyPr>
          <a:lstStyle/>
          <a:p>
            <a:r>
              <a:rPr lang="en-GB" sz="2000" dirty="0">
                <a:solidFill>
                  <a:schemeClr val="accent1">
                    <a:lumMod val="50000"/>
                  </a:schemeClr>
                </a:solidFill>
              </a:rPr>
              <a:t>play with the cousins</a:t>
            </a:r>
          </a:p>
        </p:txBody>
      </p:sp>
    </p:spTree>
    <p:extLst>
      <p:ext uri="{BB962C8B-B14F-4D97-AF65-F5344CB8AC3E}">
        <p14:creationId xmlns:p14="http://schemas.microsoft.com/office/powerpoint/2010/main" val="63324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P spid="16" grpId="0"/>
      <p:bldP spid="17" grpId="0"/>
      <p:bldP spid="19" grpId="0"/>
      <p:bldP spid="20" grpId="0"/>
      <p:bldP spid="22" grpId="0"/>
      <p:bldP spid="2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Possessive adjective: number in the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hlinkClick r:id="rId3"/>
              </a:rPr>
              <a:t>Possesive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a:t>
            </a:r>
            <a:r>
              <a:rPr lang="en-GB" sz="2000" dirty="0">
                <a:solidFill>
                  <a:srgbClr val="002060"/>
                </a:solidFill>
                <a:latin typeface="Century Gothic" panose="020B0502020202020204" pitchFamily="34" charset="0"/>
                <a:cs typeface="Arial"/>
                <a:sym typeface="Arial"/>
                <a:hlinkClick r:id="rId3"/>
              </a:rPr>
              <a:t>a</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a:sym typeface="Arial"/>
                <a:hlinkClick r:id="rId3"/>
              </a:rPr>
              <a:t>djective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agreement’ 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21317"/>
            <a:ext cx="5706319" cy="707849"/>
          </a:xfrm>
        </p:spPr>
        <p:txBody>
          <a:bodyPr>
            <a:normAutofit/>
          </a:bodyPr>
          <a:lstStyle/>
          <a:p>
            <a:r>
              <a:rPr lang="en-GB" sz="3600" b="1" dirty="0">
                <a:solidFill>
                  <a:schemeClr val="bg1"/>
                </a:solidFill>
              </a:rPr>
              <a:t>Deberes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86636" y="130957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Calibri" panose="020F0502020204030204" pitchFamily="34" charset="0"/>
              </a:rPr>
              <a:t>Term 3.2, Week 4)</a:t>
            </a:r>
            <a:endParaRPr kumimoji="0" lang="en-GB" sz="28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8" y="3766605"/>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hlinkClick r:id="rId8"/>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hlinkClick r:id="rId8"/>
              </a:rPr>
              <a:t>Term 3.1 Week 5</a:t>
            </a:r>
            <a:endParaRPr lang="en-GB" sz="2000" noProof="0" dirty="0">
              <a:solidFill>
                <a:srgbClr val="5B9BD5">
                  <a:lumMod val="50000"/>
                </a:srgbClr>
              </a:solidFill>
              <a:latin typeface="Century Gothic" panose="020B0502020202020204" pitchFamily="34" charset="0"/>
            </a:endParaRPr>
          </a:p>
          <a:p>
            <a:pPr>
              <a:defRPr/>
            </a:pPr>
            <a:r>
              <a:rPr kumimoji="0" lang="en-GB" sz="2000" b="0"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mn-cs"/>
              </a:rPr>
              <a:t>			</a:t>
            </a:r>
            <a:r>
              <a:rPr lang="en-GB" sz="2000" dirty="0">
                <a:solidFill>
                  <a:srgbClr val="5B9BD5">
                    <a:lumMod val="50000"/>
                  </a:srgbClr>
                </a:solidFill>
                <a:latin typeface="Century Gothic" panose="020B0502020202020204" pitchFamily="34" charset="0"/>
                <a:hlinkClick r:id="rId9"/>
              </a:rPr>
              <a:t>Term 2.2 Week 4</a:t>
            </a:r>
            <a:endParaRPr lang="en-GB" sz="2000" dirty="0">
              <a:solidFill>
                <a:srgbClr val="5B9BD5">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4578" y="2543440"/>
            <a:ext cx="1223165" cy="1223165"/>
          </a:xfrm>
          <a:prstGeom prst="rect">
            <a:avLst/>
          </a:prstGeom>
        </p:spPr>
      </p:pic>
    </p:spTree>
    <p:extLst>
      <p:ext uri="{BB962C8B-B14F-4D97-AF65-F5344CB8AC3E}">
        <p14:creationId xmlns:p14="http://schemas.microsoft.com/office/powerpoint/2010/main" val="599826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s-CO" sz="12000" b="1" dirty="0">
                <a:solidFill>
                  <a:srgbClr val="115076"/>
                </a:solidFill>
                <a:cs typeface="Calibri" panose="020F0502020204030204" pitchFamily="34" charset="0"/>
              </a:rPr>
              <a:t>ñ</a:t>
            </a:r>
            <a:endParaRPr lang="en-GB" sz="12000" b="1" dirty="0"/>
          </a:p>
        </p:txBody>
      </p:sp>
      <p:sp>
        <p:nvSpPr>
          <p:cNvPr id="6" name="Rounded Rectangle 5" descr="rectangle"/>
          <p:cNvSpPr/>
          <p:nvPr/>
        </p:nvSpPr>
        <p:spPr>
          <a:xfrm>
            <a:off x="3821536" y="1770322"/>
            <a:ext cx="4583501" cy="294384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Picture 14" descr="Spanish fla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80649" y="2059344"/>
            <a:ext cx="2388618" cy="160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417693" y="3564251"/>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espa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ol</a:t>
            </a:r>
          </a:p>
        </p:txBody>
      </p:sp>
      <p:sp>
        <p:nvSpPr>
          <p:cNvPr id="7" name="TextBox 6"/>
          <p:cNvSpPr txBox="1"/>
          <p:nvPr/>
        </p:nvSpPr>
        <p:spPr>
          <a:xfrm>
            <a:off x="661870" y="14745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a:t>
            </a:r>
          </a:p>
        </p:txBody>
      </p:sp>
      <p:sp>
        <p:nvSpPr>
          <p:cNvPr id="12" name="TextBox 11"/>
          <p:cNvSpPr txBox="1"/>
          <p:nvPr/>
        </p:nvSpPr>
        <p:spPr>
          <a:xfrm>
            <a:off x="1075055" y="1163120"/>
            <a:ext cx="2086783" cy="1015663"/>
          </a:xfrm>
          <a:prstGeom prst="rect">
            <a:avLst/>
          </a:prstGeom>
          <a:noFill/>
        </p:spPr>
        <p:txBody>
          <a:bodyPr wrap="square" rtlCol="0">
            <a:spAutoFit/>
          </a:bodyPr>
          <a:lstStyle/>
          <a:p>
            <a:r>
              <a:rPr lang="en-GB" sz="6000" b="1" i="1" dirty="0">
                <a:solidFill>
                  <a:srgbClr val="115076"/>
                </a:solidFill>
              </a:rPr>
              <a:t>2019</a:t>
            </a:r>
          </a:p>
        </p:txBody>
      </p:sp>
      <p:sp>
        <p:nvSpPr>
          <p:cNvPr id="10" name="TextBox 9"/>
          <p:cNvSpPr txBox="1"/>
          <p:nvPr/>
        </p:nvSpPr>
        <p:spPr>
          <a:xfrm>
            <a:off x="661870" y="340081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ora</a:t>
            </a:r>
          </a:p>
        </p:txBody>
      </p:sp>
      <p:pic>
        <p:nvPicPr>
          <p:cNvPr id="25606" name="Picture 6" descr="older woma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00388" y="4478147"/>
            <a:ext cx="1052435" cy="16482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55455" y="4834307"/>
            <a:ext cx="431566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ana</a:t>
            </a:r>
          </a:p>
        </p:txBody>
      </p:sp>
      <p:sp>
        <p:nvSpPr>
          <p:cNvPr id="16" name="TextBox 15"/>
          <p:cNvSpPr txBox="1"/>
          <p:nvPr/>
        </p:nvSpPr>
        <p:spPr>
          <a:xfrm>
            <a:off x="4245983" y="5619137"/>
            <a:ext cx="3700034"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cs typeface="Calibri" panose="020F0502020204030204" pitchFamily="34" charset="0"/>
              </a:rPr>
              <a:t>[morning; tomorrow]</a:t>
            </a:r>
          </a:p>
        </p:txBody>
      </p:sp>
      <p:sp>
        <p:nvSpPr>
          <p:cNvPr id="11" name="TextBox 10"/>
          <p:cNvSpPr txBox="1"/>
          <p:nvPr/>
        </p:nvSpPr>
        <p:spPr>
          <a:xfrm>
            <a:off x="8364751" y="157827"/>
            <a:ext cx="370459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monta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pic>
        <p:nvPicPr>
          <p:cNvPr id="25602" name="Picture 2" descr="Mountain in the cloud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33376" y="1281573"/>
            <a:ext cx="1967340" cy="12722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752311" y="3394456"/>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ni</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pic>
        <p:nvPicPr>
          <p:cNvPr id="13" name="Picture 12" descr="girl with frizzy red hair"/>
          <p:cNvPicPr>
            <a:picLocks noChangeAspect="1"/>
          </p:cNvPicPr>
          <p:nvPr/>
        </p:nvPicPr>
        <p:blipFill rotWithShape="1">
          <a:blip r:embed="rId13"/>
          <a:srcRect l="37113" t="45327" r="52296" b="34346"/>
          <a:stretch/>
        </p:blipFill>
        <p:spPr>
          <a:xfrm>
            <a:off x="9573749" y="4193406"/>
            <a:ext cx="1534357" cy="1656563"/>
          </a:xfrm>
          <a:prstGeom prst="rect">
            <a:avLst/>
          </a:prstGeom>
        </p:spPr>
      </p:pic>
    </p:spTree>
    <p:extLst>
      <p:ext uri="{BB962C8B-B14F-4D97-AF65-F5344CB8AC3E}">
        <p14:creationId xmlns:p14="http://schemas.microsoft.com/office/powerpoint/2010/main" val="210878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CC%83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n%CC%83_espan%CC%83o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n%CC%83_an%CC%83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n%CC%83_an%CC%83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n%CC%83_montan%CC%83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5602"/>
                                        </p:tgtEl>
                                        <p:attrNameLst>
                                          <p:attrName>style.visibility</p:attrName>
                                        </p:attrNameLst>
                                      </p:cBhvr>
                                      <p:to>
                                        <p:strVal val="visible"/>
                                      </p:to>
                                    </p:set>
                                    <p:animEffect transition="in" filter="fade">
                                      <p:cBhvr>
                                        <p:cTn id="38" dur="500"/>
                                        <p:tgtEl>
                                          <p:spTgt spid="25602"/>
                                        </p:tgtEl>
                                      </p:cBhvr>
                                    </p:animEffect>
                                  </p:childTnLst>
                                  <p:subTnLst>
                                    <p:audio>
                                      <p:cMediaNode>
                                        <p:cTn display="0" masterRel="sameClick">
                                          <p:stCondLst>
                                            <p:cond evt="begin" delay="0">
                                              <p:tn val="36"/>
                                            </p:cond>
                                          </p:stCondLst>
                                          <p:endCondLst>
                                            <p:cond evt="onStopAudio" delay="0">
                                              <p:tgtEl>
                                                <p:sldTgt/>
                                              </p:tgtEl>
                                            </p:cond>
                                          </p:endCondLst>
                                        </p:cTn>
                                        <p:tgtEl>
                                          <p:sndTgt r:embed="rId6" name="n%CC%83_montan%CC%83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n%CC%83_sen%CC%83or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606"/>
                                        </p:tgtEl>
                                        <p:attrNameLst>
                                          <p:attrName>style.visibility</p:attrName>
                                        </p:attrNameLst>
                                      </p:cBhvr>
                                      <p:to>
                                        <p:strVal val="visible"/>
                                      </p:to>
                                    </p:set>
                                    <p:animEffect transition="in" filter="fade">
                                      <p:cBhvr>
                                        <p:cTn id="48" dur="500"/>
                                        <p:tgtEl>
                                          <p:spTgt spid="25606"/>
                                        </p:tgtEl>
                                      </p:cBhvr>
                                    </p:animEffect>
                                  </p:childTnLst>
                                  <p:subTnLst>
                                    <p:audio>
                                      <p:cMediaNode>
                                        <p:cTn display="0" masterRel="sameClick">
                                          <p:stCondLst>
                                            <p:cond evt="begin" delay="0">
                                              <p:tn val="46"/>
                                            </p:cond>
                                          </p:stCondLst>
                                          <p:endCondLst>
                                            <p:cond evt="onStopAudio" delay="0">
                                              <p:tgtEl>
                                                <p:sldTgt/>
                                              </p:tgtEl>
                                            </p:cond>
                                          </p:endCondLst>
                                        </p:cTn>
                                        <p:tgtEl>
                                          <p:sndTgt r:embed="rId7" name="n%CC%83_sen%CC%83or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8" name="n%CC%83_man%CC%83an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n%CC%83_man%CC%83an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n%CC%83_nin%CC%83a.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9" name="n%CC%83_nin%CC%83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12" grpId="0"/>
      <p:bldP spid="10" grpId="0"/>
      <p:bldP spid="8" grpId="0"/>
      <p:bldP spid="16" grpId="0"/>
      <p:bldP spid="11"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s-CO" sz="12000" b="1" dirty="0">
                <a:solidFill>
                  <a:srgbClr val="115076"/>
                </a:solidFill>
                <a:cs typeface="Calibri" panose="020F0502020204030204" pitchFamily="34" charset="0"/>
              </a:rPr>
              <a:t>ñ</a:t>
            </a:r>
            <a:endParaRPr lang="en-GB" sz="12000" b="1" dirty="0"/>
          </a:p>
        </p:txBody>
      </p:sp>
      <p:sp>
        <p:nvSpPr>
          <p:cNvPr id="6" name="Rounded Rectangle 5" descr="rectangle"/>
          <p:cNvSpPr/>
          <p:nvPr/>
        </p:nvSpPr>
        <p:spPr>
          <a:xfrm>
            <a:off x="3821536" y="1770322"/>
            <a:ext cx="4583501" cy="294384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17693" y="3564251"/>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espa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ol</a:t>
            </a:r>
          </a:p>
        </p:txBody>
      </p:sp>
      <p:sp>
        <p:nvSpPr>
          <p:cNvPr id="7" name="TextBox 6"/>
          <p:cNvSpPr txBox="1"/>
          <p:nvPr/>
        </p:nvSpPr>
        <p:spPr>
          <a:xfrm>
            <a:off x="661870" y="14745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a:t>
            </a:r>
          </a:p>
        </p:txBody>
      </p:sp>
      <p:sp>
        <p:nvSpPr>
          <p:cNvPr id="10" name="TextBox 9"/>
          <p:cNvSpPr txBox="1"/>
          <p:nvPr/>
        </p:nvSpPr>
        <p:spPr>
          <a:xfrm>
            <a:off x="661870" y="340081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ora</a:t>
            </a:r>
          </a:p>
        </p:txBody>
      </p:sp>
      <p:sp>
        <p:nvSpPr>
          <p:cNvPr id="8" name="TextBox 7"/>
          <p:cNvSpPr txBox="1"/>
          <p:nvPr/>
        </p:nvSpPr>
        <p:spPr>
          <a:xfrm>
            <a:off x="3955455" y="4834307"/>
            <a:ext cx="431566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ana</a:t>
            </a:r>
          </a:p>
        </p:txBody>
      </p:sp>
      <p:sp>
        <p:nvSpPr>
          <p:cNvPr id="11" name="TextBox 10"/>
          <p:cNvSpPr txBox="1"/>
          <p:nvPr/>
        </p:nvSpPr>
        <p:spPr>
          <a:xfrm>
            <a:off x="8364751" y="157827"/>
            <a:ext cx="370459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monta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sp>
        <p:nvSpPr>
          <p:cNvPr id="9" name="TextBox 8"/>
          <p:cNvSpPr txBox="1"/>
          <p:nvPr/>
        </p:nvSpPr>
        <p:spPr>
          <a:xfrm>
            <a:off x="8752311" y="3394456"/>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ni</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spTree>
    <p:extLst>
      <p:ext uri="{BB962C8B-B14F-4D97-AF65-F5344CB8AC3E}">
        <p14:creationId xmlns:p14="http://schemas.microsoft.com/office/powerpoint/2010/main" val="323392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CC%83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n%CC%83_espan%CC%83ol.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n%CC%83_an%CC%83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6" name="n%CC%83_montan%CC%83a.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n%CC%83_sen%CC%83or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n%CC%83_man%CC%83an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n%CC%83_nin%CC%83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10" grpId="0"/>
      <p:bldP spid="8" grpId="0"/>
      <p:bldP spid="11"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s-CO" sz="12000" b="1" dirty="0">
                <a:solidFill>
                  <a:srgbClr val="115076"/>
                </a:solidFill>
                <a:cs typeface="Calibri" panose="020F0502020204030204" pitchFamily="34" charset="0"/>
              </a:rPr>
              <a:t>ñ</a:t>
            </a:r>
            <a:endParaRPr lang="en-GB" sz="12000" b="1" dirty="0"/>
          </a:p>
        </p:txBody>
      </p:sp>
      <p:sp>
        <p:nvSpPr>
          <p:cNvPr id="6" name="Rounded Rectangle 5" descr="rectangle"/>
          <p:cNvSpPr/>
          <p:nvPr/>
        </p:nvSpPr>
        <p:spPr>
          <a:xfrm>
            <a:off x="3821536" y="1770322"/>
            <a:ext cx="4583501" cy="294384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17693" y="3564251"/>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espa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ol</a:t>
            </a:r>
          </a:p>
        </p:txBody>
      </p:sp>
      <p:sp>
        <p:nvSpPr>
          <p:cNvPr id="7" name="TextBox 6"/>
          <p:cNvSpPr txBox="1"/>
          <p:nvPr/>
        </p:nvSpPr>
        <p:spPr>
          <a:xfrm>
            <a:off x="661870" y="14745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a:t>
            </a:r>
          </a:p>
        </p:txBody>
      </p:sp>
      <p:sp>
        <p:nvSpPr>
          <p:cNvPr id="10" name="TextBox 9"/>
          <p:cNvSpPr txBox="1"/>
          <p:nvPr/>
        </p:nvSpPr>
        <p:spPr>
          <a:xfrm>
            <a:off x="661870" y="340081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ora</a:t>
            </a:r>
          </a:p>
        </p:txBody>
      </p:sp>
      <p:sp>
        <p:nvSpPr>
          <p:cNvPr id="8" name="TextBox 7"/>
          <p:cNvSpPr txBox="1"/>
          <p:nvPr/>
        </p:nvSpPr>
        <p:spPr>
          <a:xfrm>
            <a:off x="3955455" y="4834307"/>
            <a:ext cx="431566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ana</a:t>
            </a:r>
          </a:p>
        </p:txBody>
      </p:sp>
      <p:sp>
        <p:nvSpPr>
          <p:cNvPr id="11" name="TextBox 10"/>
          <p:cNvSpPr txBox="1"/>
          <p:nvPr/>
        </p:nvSpPr>
        <p:spPr>
          <a:xfrm>
            <a:off x="8364751" y="157827"/>
            <a:ext cx="370459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monta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sp>
        <p:nvSpPr>
          <p:cNvPr id="9" name="TextBox 8"/>
          <p:cNvSpPr txBox="1"/>
          <p:nvPr/>
        </p:nvSpPr>
        <p:spPr>
          <a:xfrm>
            <a:off x="8752311" y="3394456"/>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ni</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spTree>
    <p:extLst>
      <p:ext uri="{BB962C8B-B14F-4D97-AF65-F5344CB8AC3E}">
        <p14:creationId xmlns:p14="http://schemas.microsoft.com/office/powerpoint/2010/main" val="364554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10" grpId="0"/>
      <p:bldP spid="8" grpId="0"/>
      <p:bldP spid="11"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02" y="648025"/>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n</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5604" name="Picture 4" descr="open h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1205" y="1846391"/>
            <a:ext cx="5009590" cy="23378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83508" y="4293913"/>
            <a:ext cx="462498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ma</a:t>
            </a:r>
            <a:r>
              <a:rPr lang="en-GB" sz="12000" dirty="0">
                <a:solidFill>
                  <a:srgbClr val="E56700"/>
                </a:solidFill>
                <a:latin typeface="Century Gothic" panose="020B0502020202020204" pitchFamily="34" charset="0"/>
                <a:cs typeface="Calibri" panose="020F0502020204030204" pitchFamily="34" charset="0"/>
              </a:rPr>
              <a:t>n</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135336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n_man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4"/>
                                        </p:tgtEl>
                                        <p:attrNameLst>
                                          <p:attrName>style.visibility</p:attrName>
                                        </p:attrNameLst>
                                      </p:cBhvr>
                                      <p:to>
                                        <p:strVal val="visible"/>
                                      </p:to>
                                    </p:set>
                                    <p:animEffect transition="in" filter="fade">
                                      <p:cBhvr>
                                        <p:cTn id="17" dur="500"/>
                                        <p:tgtEl>
                                          <p:spTgt spid="25604"/>
                                        </p:tgtEl>
                                      </p:cBhvr>
                                    </p:animEffect>
                                  </p:childTnLst>
                                  <p:subTnLst>
                                    <p:audio>
                                      <p:cMediaNode>
                                        <p:cTn display="0" masterRel="sameClick">
                                          <p:stCondLst>
                                            <p:cond evt="begin" delay="0">
                                              <p:tn val="15"/>
                                            </p:cond>
                                          </p:stCondLst>
                                          <p:endCondLst>
                                            <p:cond evt="onStopAudio" delay="0">
                                              <p:tgtEl>
                                                <p:sldTgt/>
                                              </p:tgtEl>
                                            </p:cond>
                                          </p:endCondLst>
                                        </p:cTn>
                                        <p:tgtEl>
                                          <p:sndTgt r:embed="rId4" name="n_ma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02" y="614894"/>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n</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ectangle 6"/>
          <p:cNvSpPr/>
          <p:nvPr/>
        </p:nvSpPr>
        <p:spPr>
          <a:xfrm>
            <a:off x="3783508" y="1940457"/>
            <a:ext cx="462498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ma</a:t>
            </a:r>
            <a:r>
              <a:rPr lang="en-GB" sz="12000" dirty="0">
                <a:solidFill>
                  <a:srgbClr val="E56700"/>
                </a:solidFill>
                <a:latin typeface="Century Gothic" panose="020B0502020202020204" pitchFamily="34" charset="0"/>
                <a:cs typeface="Calibri" panose="020F0502020204030204" pitchFamily="34" charset="0"/>
              </a:rPr>
              <a:t>n</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37191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n_ma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171987C-0AC2-5C41-B6D6-C5D2C248D7D0}" vid="{4D58E340-15B2-544C-AB19-07ED2562D8B0}"/>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2855</TotalTime>
  <Words>7288</Words>
  <Application>Microsoft Office PowerPoint</Application>
  <PresentationFormat>Widescreen</PresentationFormat>
  <Paragraphs>940</Paragraphs>
  <Slides>42</Slides>
  <Notes>42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42</vt:i4>
      </vt:variant>
    </vt:vector>
  </HeadingPairs>
  <TitlesOfParts>
    <vt:vector size="51" baseType="lpstr">
      <vt:lpstr>Arial</vt:lpstr>
      <vt:lpstr>Calibri</vt:lpstr>
      <vt:lpstr>Century Gothic</vt:lpstr>
      <vt:lpstr>Times New Roman</vt:lpstr>
      <vt:lpstr>Tw Cen MT</vt:lpstr>
      <vt:lpstr>Wingdings</vt:lpstr>
      <vt:lpstr>1_Office Theme</vt:lpstr>
      <vt:lpstr>2_Office Theme</vt:lpstr>
      <vt:lpstr>4_Office Theme</vt:lpstr>
      <vt:lpstr>Describing people and possessions</vt:lpstr>
      <vt:lpstr>ñ </vt:lpstr>
      <vt:lpstr>ñ </vt:lpstr>
      <vt:lpstr>ñ </vt:lpstr>
      <vt:lpstr>ñ</vt:lpstr>
      <vt:lpstr>ñ</vt:lpstr>
      <vt:lpstr>ñ</vt:lpstr>
      <vt:lpstr>n </vt:lpstr>
      <vt:lpstr>n </vt:lpstr>
      <vt:lpstr>n </vt:lpstr>
      <vt:lpstr>n</vt:lpstr>
      <vt:lpstr>n</vt:lpstr>
      <vt:lpstr>n</vt:lpstr>
      <vt:lpstr>İUn minuto!</vt:lpstr>
      <vt:lpstr>¿Qué significan las palabras?</vt:lpstr>
      <vt:lpstr>leer / hablar</vt:lpstr>
      <vt:lpstr>Gender in Spanish</vt:lpstr>
      <vt:lpstr>Lucía is getting annoyed with Daniel. He thinks her things are his!  She’s explaining which things belong to each of them. </vt:lpstr>
      <vt:lpstr>SER and ESTAR</vt:lpstr>
      <vt:lpstr>escuchar / leer</vt:lpstr>
      <vt:lpstr>hablar / escuchar</vt:lpstr>
      <vt:lpstr>Guess who? - Display</vt:lpstr>
      <vt:lpstr>Describing people and possessions</vt:lpstr>
      <vt:lpstr>¿Escuchas N o Ñ? </vt:lpstr>
      <vt:lpstr>¿Es N o Ñ? </vt:lpstr>
      <vt:lpstr>¿Es N o Ñ? </vt:lpstr>
      <vt:lpstr>¿Es N o Ñ? </vt:lpstr>
      <vt:lpstr>¿Es N o Ñ? </vt:lpstr>
      <vt:lpstr>¿Es N o Ñ? </vt:lpstr>
      <vt:lpstr>Gender in Spanish</vt:lpstr>
      <vt:lpstr>leer</vt:lpstr>
      <vt:lpstr>Ahora Gabi está en casa. ¡Tiene otras preguntas!</vt:lpstr>
      <vt:lpstr>Gender in Spanish</vt:lpstr>
      <vt:lpstr>Una amiga de Gabi responde a las preguntas. Escucha y lee las frases. ¿Cómo termina cada frase? Marca ‘A’ o ‘B’.</vt:lpstr>
      <vt:lpstr>escribir</vt:lpstr>
      <vt:lpstr>Una conversación con tu amigo de intercambio</vt:lpstr>
      <vt:lpstr>hablar / escuchar</vt:lpstr>
      <vt:lpstr>hablar / escuchar</vt:lpstr>
      <vt:lpstr>Persona A</vt:lpstr>
      <vt:lpstr>Persona B</vt:lpstr>
      <vt:lpstr>Gaming Grammar</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Spanish SOW, Year 7 In the classroom</dc:title>
  <dc:creator>Mrs J Cairns</dc:creator>
  <cp:lastModifiedBy>Mollie Bentley-Smith</cp:lastModifiedBy>
  <cp:revision>238</cp:revision>
  <dcterms:created xsi:type="dcterms:W3CDTF">2020-02-22T13:37:58Z</dcterms:created>
  <dcterms:modified xsi:type="dcterms:W3CDTF">2022-08-11T11:03:40Z</dcterms:modified>
</cp:coreProperties>
</file>