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332" r:id="rId3"/>
    <p:sldId id="333" r:id="rId4"/>
    <p:sldId id="334" r:id="rId5"/>
    <p:sldId id="336" r:id="rId6"/>
    <p:sldId id="337" r:id="rId7"/>
    <p:sldId id="338" r:id="rId8"/>
    <p:sldId id="339" r:id="rId9"/>
    <p:sldId id="340" r:id="rId10"/>
    <p:sldId id="342" r:id="rId11"/>
    <p:sldId id="343" r:id="rId12"/>
    <p:sldId id="344" r:id="rId13"/>
    <p:sldId id="345" r:id="rId14"/>
    <p:sldId id="356" r:id="rId15"/>
    <p:sldId id="346" r:id="rId16"/>
    <p:sldId id="347" r:id="rId17"/>
    <p:sldId id="348" r:id="rId18"/>
    <p:sldId id="351" r:id="rId19"/>
    <p:sldId id="352" r:id="rId20"/>
    <p:sldId id="353" r:id="rId21"/>
    <p:sldId id="354" r:id="rId22"/>
    <p:sldId id="35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Hawkes" initials="RH" lastIdx="2" clrIdx="0">
    <p:extLst>
      <p:ext uri="{19B8F6BF-5375-455C-9EA6-DF929625EA0E}">
        <p15:presenceInfo xmlns:p15="http://schemas.microsoft.com/office/powerpoint/2012/main" userId="S::RHawkes@combertonvc.org::5e669c2b-3608-40aa-930e-cb573f7025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076"/>
    <a:srgbClr val="E25B00"/>
    <a:srgbClr val="FBF0D5"/>
    <a:srgbClr val="F66400"/>
    <a:srgbClr val="EE6000"/>
    <a:srgbClr val="DAA520"/>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73358" autoAdjust="0"/>
  </p:normalViewPr>
  <p:slideViewPr>
    <p:cSldViewPr snapToGrid="0">
      <p:cViewPr varScale="1">
        <p:scale>
          <a:sx n="80" d="100"/>
          <a:sy n="80" d="100"/>
        </p:scale>
        <p:origin x="774"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27/07/2020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a:t>
            </a:r>
          </a:p>
          <a:p>
            <a:pPr marL="228600" indent="-228600">
              <a:buFont typeface="+mj-lt"/>
              <a:buAutoNum type="arabicPeriod"/>
            </a:pPr>
            <a:r>
              <a:rPr lang="en-GB"/>
              <a:t>These practice assessment questions mirror the format of the various sections in the Term 2 Assessments.</a:t>
            </a:r>
            <a:r>
              <a:rPr lang="en-GB" baseline="0"/>
              <a:t> However, there are only two items per section in this practice sequence.</a:t>
            </a:r>
          </a:p>
          <a:p>
            <a:pPr marL="228600" indent="-228600">
              <a:buFont typeface="+mj-lt"/>
              <a:buAutoNum type="arabicPeriod"/>
            </a:pPr>
            <a:r>
              <a:rPr lang="en-GB" baseline="0"/>
              <a:t>The rubrics are almost exactly as they would appear in the real test, with the exception of references to a precise number of items, which have been amended to ‘a few’, etc., to avoid any confusion owing to the fact that there are just two here.</a:t>
            </a:r>
          </a:p>
          <a:p>
            <a:pPr marL="228600" indent="-228600">
              <a:buFont typeface="+mj-lt"/>
              <a:buAutoNum type="arabicPeriod"/>
            </a:pPr>
            <a:r>
              <a:rPr lang="en-GB" baseline="0"/>
              <a:t>The timings for each section have been left as for the real thing, however, in order for students to gain an appreciation of how long they would be working on each type of question. Please point out to them that working through the two example questions here may not take as long (though with any explanation and discussion as may be useful with the class factored in, it may be that longer is actually spent on each section than would be the case for the real test).</a:t>
            </a:r>
          </a:p>
          <a:p>
            <a:pPr marL="228600" indent="-228600">
              <a:buFont typeface="+mj-lt"/>
              <a:buAutoNum type="arabicPeriod"/>
            </a:pPr>
            <a:r>
              <a:rPr lang="en-GB" baseline="0"/>
              <a:t>For the listening section, the audio for each item is accessible via the ‘player’ button adjacent to the question. Each item is recorded only once; where it is specified that students will hear an item twice, please click the play button again when ready.</a:t>
            </a:r>
          </a:p>
          <a:p>
            <a:pPr marL="228600" indent="-228600">
              <a:buFont typeface="+mj-lt"/>
              <a:buAutoNum type="arabicPeriod"/>
            </a:pPr>
            <a:r>
              <a:rPr lang="en-GB" baseline="0"/>
              <a:t>All of the vocabulary, with the exception of the unknown words in the phonics section, are taken from the NCELP scheme of work leading up to the assessment week; these are not therefore frequency-referenced here. The unknown words in the phonics section are frequency-referenced in the slide notes.</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91233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787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851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655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051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290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71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755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826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que [3] señalar [479]</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547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83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Transcript</a:t>
            </a:r>
          </a:p>
          <a:p>
            <a:r>
              <a:rPr lang="en-GB"/>
              <a:t>1. llamar</a:t>
            </a:r>
          </a:p>
          <a:p>
            <a:r>
              <a:rPr lang="en-GB"/>
              <a:t>2. bajar</a:t>
            </a:r>
          </a:p>
          <a:p>
            <a:endParaRPr lang="en-GB"/>
          </a:p>
          <a:p>
            <a:r>
              <a:rPr lang="en-GB"/>
              <a:t>llamar [122] bajar [484]</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22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167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388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337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Transcript</a:t>
            </a:r>
          </a:p>
          <a:p>
            <a:r>
              <a:rPr lang="en-GB"/>
              <a:t>1. el</a:t>
            </a:r>
            <a:r>
              <a:rPr lang="en-GB" baseline="0"/>
              <a:t> caballo</a:t>
            </a:r>
            <a:endParaRPr lang="en-GB"/>
          </a:p>
          <a:p>
            <a:r>
              <a:rPr lang="en-GB"/>
              <a:t>2. caminar</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67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Transcript</a:t>
            </a:r>
          </a:p>
          <a:p>
            <a:r>
              <a:rPr lang="en-GB"/>
              <a:t>1. la camisa</a:t>
            </a:r>
          </a:p>
          <a:p>
            <a:r>
              <a:rPr lang="en-GB"/>
              <a:t>2. la casa</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371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Transcript:</a:t>
            </a:r>
          </a:p>
          <a:p>
            <a:r>
              <a:rPr lang="en-GB" sz="1200" kern="1200">
                <a:solidFill>
                  <a:schemeClr val="tx1"/>
                </a:solidFill>
                <a:effectLst/>
                <a:latin typeface="+mn-lt"/>
                <a:ea typeface="+mn-ea"/>
                <a:cs typeface="+mn-cs"/>
              </a:rPr>
              <a:t>[each sentence plays for the first time, 1s pause, plays for the second time]</a:t>
            </a:r>
          </a:p>
          <a:p>
            <a:r>
              <a:rPr lang="de-DE" sz="1200" kern="1200">
                <a:solidFill>
                  <a:schemeClr val="tx1"/>
                </a:solidFill>
                <a:effectLst/>
                <a:latin typeface="+mn-lt"/>
                <a:ea typeface="+mn-ea"/>
                <a:cs typeface="+mn-cs"/>
              </a:rPr>
              <a:t>1.</a:t>
            </a:r>
            <a:r>
              <a:rPr lang="de-DE" sz="1200" kern="1200" baseline="0">
                <a:solidFill>
                  <a:schemeClr val="tx1"/>
                </a:solidFill>
                <a:effectLst/>
                <a:latin typeface="+mn-lt"/>
                <a:ea typeface="+mn-ea"/>
                <a:cs typeface="+mn-cs"/>
              </a:rPr>
              <a:t> Tienes una bicicleta.</a:t>
            </a:r>
            <a:r>
              <a:rPr lang="de-DE" sz="1200" kern="1200">
                <a:solidFill>
                  <a:schemeClr val="tx1"/>
                </a:solidFill>
                <a:effectLst/>
                <a:latin typeface="+mn-lt"/>
                <a:ea typeface="+mn-ea"/>
                <a:cs typeface="+mn-cs"/>
              </a:rPr>
              <a:t>		</a:t>
            </a:r>
            <a:endParaRPr lang="en-GB" sz="1200" kern="1200">
              <a:solidFill>
                <a:schemeClr val="tx1"/>
              </a:solidFill>
              <a:effectLst/>
              <a:latin typeface="+mn-lt"/>
              <a:ea typeface="+mn-ea"/>
              <a:cs typeface="+mn-cs"/>
            </a:endParaRPr>
          </a:p>
          <a:p>
            <a:r>
              <a:rPr lang="de-DE" sz="1200" kern="1200">
                <a:solidFill>
                  <a:schemeClr val="tx1"/>
                </a:solidFill>
                <a:effectLst/>
                <a:latin typeface="+mn-lt"/>
                <a:ea typeface="+mn-ea"/>
                <a:cs typeface="+mn-cs"/>
              </a:rPr>
              <a:t>2.</a:t>
            </a:r>
            <a:r>
              <a:rPr lang="de-DE" sz="1200" kern="1200" baseline="0">
                <a:solidFill>
                  <a:schemeClr val="tx1"/>
                </a:solidFill>
                <a:effectLst/>
                <a:latin typeface="+mn-lt"/>
                <a:ea typeface="+mn-ea"/>
                <a:cs typeface="+mn-cs"/>
              </a:rPr>
              <a:t> </a:t>
            </a:r>
            <a:r>
              <a:rPr lang="de-DE" sz="1200" kern="1200">
                <a:solidFill>
                  <a:schemeClr val="tx1"/>
                </a:solidFill>
                <a:effectLst/>
                <a:latin typeface="+mn-lt"/>
                <a:ea typeface="+mn-ea"/>
                <a:cs typeface="+mn-cs"/>
              </a:rPr>
              <a:t>Llega temprano.</a:t>
            </a: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626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859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115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348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701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200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790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Box 2">
            <a:extLst>
              <a:ext uri="{FF2B5EF4-FFF2-40B4-BE49-F238E27FC236}">
                <a16:creationId xmlns:a16="http://schemas.microsoft.com/office/drawing/2014/main" id="{A586DACE-91D4-F84C-BC79-BE1BB5A5CA8D}"/>
              </a:ext>
            </a:extLst>
          </p:cNvPr>
          <p:cNvSpPr txBox="1"/>
          <p:nvPr userDrawn="1"/>
        </p:nvSpPr>
        <p:spPr>
          <a:xfrm>
            <a:off x="838200" y="1923393"/>
            <a:ext cx="6035566" cy="461665"/>
          </a:xfrm>
          <a:prstGeom prst="rect">
            <a:avLst/>
          </a:prstGeom>
          <a:noFill/>
        </p:spPr>
        <p:txBody>
          <a:bodyPr wrap="square" rtlCol="0">
            <a:spAutoFit/>
          </a:bodyPr>
          <a:lstStyle/>
          <a:p>
            <a:r>
              <a:rPr lang="en-US" sz="2400" dirty="0">
                <a:solidFill>
                  <a:schemeClr val="accent5">
                    <a:lumMod val="50000"/>
                  </a:schemeClr>
                </a:solidFill>
              </a:rPr>
              <a:t>Text</a:t>
            </a:r>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2C4B177A-FB9B-624B-90F1-42CB20E9E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wav"/><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audio" Target="../media/media2.wav"/></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png"/><Relationship Id="rId3" Type="http://schemas.microsoft.com/office/2007/relationships/media" Target="../media/media4.wav"/><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notesSlide" Target="../notesSlides/notesSlide3.xml"/><Relationship Id="rId11" Type="http://schemas.openxmlformats.org/officeDocument/2006/relationships/image" Target="../media/image8.png"/><Relationship Id="rId5" Type="http://schemas.openxmlformats.org/officeDocument/2006/relationships/slideLayout" Target="../slideLayouts/slideLayout2.xml"/><Relationship Id="rId10" Type="http://schemas.openxmlformats.org/officeDocument/2006/relationships/image" Target="../media/image7.png"/><Relationship Id="rId4" Type="http://schemas.openxmlformats.org/officeDocument/2006/relationships/audio" Target="../media/media4.wav"/><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6.wav"/><Relationship Id="rId7" Type="http://schemas.openxmlformats.org/officeDocument/2006/relationships/image" Target="../media/image5.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audio" Target="../media/media6.wav"/><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8.wav"/><Relationship Id="rId7" Type="http://schemas.openxmlformats.org/officeDocument/2006/relationships/image" Target="../media/image3.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audio" Target="../media/media8.wav"/></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5" name="Rectangle 4" descr="background rectangle">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BED81D6C-D649-1548-983B-DB3A797C762C}"/>
              </a:ext>
            </a:extLst>
          </p:cNvPr>
          <p:cNvSpPr>
            <a:spLocks noGrp="1"/>
          </p:cNvSpPr>
          <p:nvPr>
            <p:ph type="ctrTitle"/>
          </p:nvPr>
        </p:nvSpPr>
        <p:spPr>
          <a:xfrm>
            <a:off x="155948" y="2173557"/>
            <a:ext cx="5379089" cy="879475"/>
          </a:xfrm>
        </p:spPr>
        <p:txBody>
          <a:bodyPr>
            <a:normAutofit/>
          </a:bodyPr>
          <a:lstStyle/>
          <a:p>
            <a:pPr algn="l"/>
            <a:r>
              <a:rPr lang="en-GB" sz="4000" b="1" dirty="0">
                <a:solidFill>
                  <a:prstClr val="white"/>
                </a:solidFill>
              </a:rPr>
              <a:t>Practice assessment</a:t>
            </a:r>
            <a:endParaRPr lang="en-US" sz="4000" dirty="0"/>
          </a:p>
        </p:txBody>
      </p:sp>
      <p:sp>
        <p:nvSpPr>
          <p:cNvPr id="6" name="Subtitle 5">
            <a:extLst>
              <a:ext uri="{FF2B5EF4-FFF2-40B4-BE49-F238E27FC236}">
                <a16:creationId xmlns:a16="http://schemas.microsoft.com/office/drawing/2014/main" id="{DDFED1B0-8365-D84A-847E-1CD3FA337399}"/>
              </a:ext>
            </a:extLst>
          </p:cNvPr>
          <p:cNvSpPr>
            <a:spLocks noGrp="1"/>
          </p:cNvSpPr>
          <p:nvPr>
            <p:ph type="subTitle" idx="1"/>
          </p:nvPr>
        </p:nvSpPr>
        <p:spPr>
          <a:xfrm>
            <a:off x="190329" y="3145187"/>
            <a:ext cx="7291126" cy="567626"/>
          </a:xfrm>
        </p:spPr>
        <p:txBody>
          <a:bodyPr>
            <a:normAutofit/>
          </a:bodyPr>
          <a:lstStyle/>
          <a:p>
            <a:pPr algn="l"/>
            <a:r>
              <a:rPr lang="en-GB" sz="3000" dirty="0">
                <a:solidFill>
                  <a:prstClr val="white"/>
                </a:solidFill>
              </a:rPr>
              <a:t>Y7 Spanish</a:t>
            </a:r>
          </a:p>
          <a:p>
            <a:endParaRPr lang="en-US" dirty="0"/>
          </a:p>
        </p:txBody>
      </p:sp>
      <p:sp>
        <p:nvSpPr>
          <p:cNvPr id="14" name="Subtitle 6">
            <a:extLst>
              <a:ext uri="{FF2B5EF4-FFF2-40B4-BE49-F238E27FC236}">
                <a16:creationId xmlns:a16="http://schemas.microsoft.com/office/drawing/2014/main" id="{ABC93937-5935-4FD6-909A-1159EB86D0C7}"/>
              </a:ext>
            </a:extLst>
          </p:cNvPr>
          <p:cNvSpPr txBox="1">
            <a:spLocks/>
          </p:cNvSpPr>
          <p:nvPr/>
        </p:nvSpPr>
        <p:spPr>
          <a:xfrm>
            <a:off x="214817" y="3828415"/>
            <a:ext cx="4509583" cy="5717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5">
                    <a:lumMod val="50000"/>
                  </a:schemeClr>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5">
                    <a:lumMod val="50000"/>
                  </a:schemeClr>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5">
                    <a:lumMod val="50000"/>
                  </a:schemeClr>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5">
                    <a:lumMod val="50000"/>
                  </a:schemeClr>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5">
                    <a:lumMod val="50000"/>
                  </a:schemeClr>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000" dirty="0">
                <a:solidFill>
                  <a:prstClr val="white"/>
                </a:solidFill>
              </a:rPr>
              <a:t>Term 2 assessments</a:t>
            </a:r>
          </a:p>
          <a:p>
            <a:endParaRPr lang="en-US" dirty="0"/>
          </a:p>
        </p:txBody>
      </p:sp>
      <p:sp>
        <p:nvSpPr>
          <p:cNvPr id="12" name="Title 3">
            <a:extLst>
              <a:ext uri="{FF2B5EF4-FFF2-40B4-BE49-F238E27FC236}">
                <a16:creationId xmlns:a16="http://schemas.microsoft.com/office/drawing/2014/main" id="{7B424077-B2D5-46AA-BDA8-6FF15DA500E8}"/>
              </a:ext>
            </a:extLst>
          </p:cNvPr>
          <p:cNvSpPr txBox="1">
            <a:spLocks/>
          </p:cNvSpPr>
          <p:nvPr/>
        </p:nvSpPr>
        <p:spPr>
          <a:xfrm>
            <a:off x="225242" y="4914785"/>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6" name="Title 3">
            <a:extLst>
              <a:ext uri="{FF2B5EF4-FFF2-40B4-BE49-F238E27FC236}">
                <a16:creationId xmlns:a16="http://schemas.microsoft.com/office/drawing/2014/main" id="{C1774CAE-1000-CD44-A0CB-EB911B271423}"/>
              </a:ext>
            </a:extLst>
          </p:cNvPr>
          <p:cNvSpPr txBox="1">
            <a:spLocks/>
          </p:cNvSpPr>
          <p:nvPr/>
        </p:nvSpPr>
        <p:spPr>
          <a:xfrm>
            <a:off x="214817" y="5780283"/>
            <a:ext cx="4079722" cy="953020"/>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GB" sz="1600" dirty="0">
              <a:solidFill>
                <a:prstClr val="white"/>
              </a:solidFill>
              <a:latin typeface="Century Gothic" panose="020B0502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22/07/20</a:t>
            </a:r>
          </a:p>
        </p:txBody>
      </p:sp>
      <p:pic>
        <p:nvPicPr>
          <p:cNvPr id="15" name="Picture 14" descr="NCELP logo">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445780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6" y="280417"/>
            <a:ext cx="7082486" cy="721474"/>
          </a:xfrm>
        </p:spPr>
        <p:txBody>
          <a:bodyPr>
            <a:noAutofit/>
          </a:bodyPr>
          <a:lstStyle/>
          <a:p>
            <a:r>
              <a:rPr lang="en-GB" sz="2800" b="1">
                <a:solidFill>
                  <a:schemeClr val="bg1"/>
                </a:solidFill>
              </a:rPr>
              <a:t>Grammar: Reading &amp; Writing </a:t>
            </a:r>
            <a:endParaRPr lang="en-GB" sz="2800" b="1" dirty="0">
              <a:solidFill>
                <a:schemeClr val="bg1"/>
              </a:solidFill>
            </a:endParaRPr>
          </a:p>
        </p:txBody>
      </p:sp>
      <p:sp>
        <p:nvSpPr>
          <p:cNvPr id="2" name="Rectangle 1"/>
          <p:cNvSpPr/>
          <p:nvPr/>
        </p:nvSpPr>
        <p:spPr>
          <a:xfrm>
            <a:off x="689811" y="1581490"/>
            <a:ext cx="10328709" cy="3876959"/>
          </a:xfrm>
          <a:prstGeom prst="rect">
            <a:avLst/>
          </a:prstGeom>
        </p:spPr>
        <p:txBody>
          <a:bodyPr wrap="square">
            <a:spAutoFit/>
          </a:bodyPr>
          <a:lstStyle/>
          <a:p>
            <a:pPr>
              <a:lnSpc>
                <a:spcPct val="107000"/>
              </a:lnSpc>
              <a:spcAft>
                <a:spcPts val="800"/>
              </a:spcAft>
            </a:pPr>
            <a:r>
              <a:rPr lang="en-GB" altLang="en-US" sz="2000" dirty="0">
                <a:solidFill>
                  <a:srgbClr val="104F75"/>
                </a:solidFill>
                <a:ea typeface="Times New Roman" panose="02020603050405020304" pitchFamily="18" charset="0"/>
                <a:cs typeface="Arial" panose="020B0604020202020204" pitchFamily="34" charset="0"/>
              </a:rPr>
              <a:t>This part of the test will take </a:t>
            </a:r>
            <a:r>
              <a:rPr lang="en-GB" altLang="en-US" sz="2000" b="1" dirty="0">
                <a:solidFill>
                  <a:srgbClr val="104F75"/>
                </a:solidFill>
                <a:ea typeface="Times New Roman" panose="02020603050405020304" pitchFamily="18" charset="0"/>
                <a:cs typeface="Arial" panose="020B0604020202020204" pitchFamily="34" charset="0"/>
              </a:rPr>
              <a:t>12 minutes</a:t>
            </a:r>
            <a:r>
              <a:rPr lang="en-GB" altLang="en-US" sz="2000" dirty="0">
                <a:solidFill>
                  <a:srgbClr val="104F75"/>
                </a:solidFill>
                <a:ea typeface="Times New Roman" panose="02020603050405020304" pitchFamily="18" charset="0"/>
                <a:cs typeface="Arial" panose="020B0604020202020204" pitchFamily="34" charset="0"/>
              </a:rPr>
              <a:t> to complete.</a:t>
            </a:r>
            <a:endParaRPr lang="en-GB" altLang="en-US" dirty="0">
              <a:solidFill>
                <a:srgbClr val="104F75"/>
              </a:solidFill>
              <a:latin typeface="Arial" panose="020B0604020202020204" pitchFamily="34" charset="0"/>
            </a:endParaRPr>
          </a:p>
          <a:p>
            <a:pPr>
              <a:lnSpc>
                <a:spcPct val="107000"/>
              </a:lnSpc>
              <a:spcAft>
                <a:spcPts val="80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A</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Read </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the sentences. </a:t>
            </a:r>
          </a:p>
          <a:p>
            <a:pPr>
              <a:lnSpc>
                <a:spcPct val="107000"/>
              </a:lnSpc>
              <a:spcAft>
                <a:spcPts val="80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Choose </a:t>
            </a: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who the verb is referring to</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r>
              <a:rPr lang="de-DE"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Circle</a:t>
            </a:r>
            <a:r>
              <a:rPr lang="de-DE"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your answer.</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de-DE"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de-DE"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1. Necesitas dinero.			</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I		you		he/she</a:t>
            </a:r>
          </a:p>
          <a:p>
            <a:pPr>
              <a:lnSpc>
                <a:spcPct val="107000"/>
              </a:lnSpc>
              <a:spcAft>
                <a:spcPts val="800"/>
              </a:spcAft>
            </a:pP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2. </a:t>
            </a:r>
            <a:r>
              <a:rPr lang="en-GB" sz="2000" dirty="0" err="1">
                <a:solidFill>
                  <a:srgbClr val="104F75"/>
                </a:solidFill>
                <a:latin typeface="Century Gothic" panose="020B0502020202020204" pitchFamily="34" charset="0"/>
                <a:ea typeface="SimSun" panose="02010600030101010101" pitchFamily="2" charset="-122"/>
                <a:cs typeface="Times New Roman" panose="02020603050405020304" pitchFamily="18" charset="0"/>
              </a:rPr>
              <a:t>Hago</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los </a:t>
            </a:r>
            <a:r>
              <a:rPr lang="en-GB" sz="2000" dirty="0" err="1">
                <a:solidFill>
                  <a:srgbClr val="104F75"/>
                </a:solidFill>
                <a:latin typeface="Century Gothic" panose="020B0502020202020204" pitchFamily="34" charset="0"/>
                <a:ea typeface="SimSun" panose="02010600030101010101" pitchFamily="2" charset="-122"/>
                <a:cs typeface="Times New Roman" panose="02020603050405020304" pitchFamily="18" charset="0"/>
              </a:rPr>
              <a:t>deberes</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I		you		he/she</a:t>
            </a:r>
            <a:endParaRPr lang="en-GB" sz="2000" dirty="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Rounded Rectangular Callout 4"/>
          <p:cNvSpPr/>
          <p:nvPr/>
        </p:nvSpPr>
        <p:spPr>
          <a:xfrm>
            <a:off x="8054057" y="2553984"/>
            <a:ext cx="2540000" cy="875016"/>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6" name="Oval 5">
            <a:extLst>
              <a:ext uri="{FF2B5EF4-FFF2-40B4-BE49-F238E27FC236}">
                <a16:creationId xmlns:a16="http://schemas.microsoft.com/office/drawing/2014/main" id="{01997A1D-8D7E-B947-8190-C0310DB95F93}"/>
              </a:ext>
            </a:extLst>
          </p:cNvPr>
          <p:cNvSpPr/>
          <p:nvPr/>
        </p:nvSpPr>
        <p:spPr>
          <a:xfrm>
            <a:off x="7105651" y="4091054"/>
            <a:ext cx="599439" cy="487493"/>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1997A1D-8D7E-B947-8190-C0310DB95F93}"/>
              </a:ext>
            </a:extLst>
          </p:cNvPr>
          <p:cNvSpPr/>
          <p:nvPr/>
        </p:nvSpPr>
        <p:spPr>
          <a:xfrm>
            <a:off x="5085347" y="4936666"/>
            <a:ext cx="595363" cy="487493"/>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9" name="Rectangle 8"/>
          <p:cNvSpPr/>
          <p:nvPr/>
        </p:nvSpPr>
        <p:spPr>
          <a:xfrm>
            <a:off x="80227" y="440042"/>
            <a:ext cx="5238935" cy="523220"/>
          </a:xfrm>
          <a:prstGeom prst="rect">
            <a:avLst/>
          </a:prstGeom>
        </p:spPr>
        <p:txBody>
          <a:bodyPr wrap="none">
            <a:spAutoFit/>
          </a:bodyPr>
          <a:lstStyle/>
          <a:p>
            <a:r>
              <a:rPr lang="en-GB" sz="2800" b="1">
                <a:solidFill>
                  <a:schemeClr val="bg1"/>
                </a:solidFill>
                <a:latin typeface="Century Gothic" panose="020B0502020202020204" pitchFamily="34" charset="0"/>
                <a:ea typeface="SimSun" panose="02010600030101010101" pitchFamily="2" charset="-122"/>
                <a:cs typeface="Times New Roman" panose="02020603050405020304" pitchFamily="18" charset="0"/>
              </a:rPr>
              <a:t>Grammar: Reading &amp; Writing </a:t>
            </a:r>
            <a:endParaRPr lang="en-GB" sz="2800">
              <a:solidFill>
                <a:schemeClr val="bg1"/>
              </a:solidFill>
            </a:endParaRPr>
          </a:p>
        </p:txBody>
      </p:sp>
    </p:spTree>
    <p:extLst>
      <p:ext uri="{BB962C8B-B14F-4D97-AF65-F5344CB8AC3E}">
        <p14:creationId xmlns:p14="http://schemas.microsoft.com/office/powerpoint/2010/main" val="26830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6" y="280417"/>
            <a:ext cx="7403328" cy="721474"/>
          </a:xfrm>
        </p:spPr>
        <p:txBody>
          <a:bodyPr>
            <a:normAutofit/>
          </a:bodyPr>
          <a:lstStyle/>
          <a:p>
            <a:r>
              <a:rPr lang="en-GB" sz="2800" b="1">
                <a:solidFill>
                  <a:schemeClr val="bg1"/>
                </a:solidFill>
              </a:rPr>
              <a:t>Grammar: Reading &amp; Writing </a:t>
            </a:r>
            <a:endParaRPr lang="en-GB" sz="2800" b="1" dirty="0">
              <a:solidFill>
                <a:schemeClr val="bg1"/>
              </a:solidFill>
            </a:endParaRPr>
          </a:p>
        </p:txBody>
      </p:sp>
      <p:sp>
        <p:nvSpPr>
          <p:cNvPr id="2" name="Rectangle 1"/>
          <p:cNvSpPr/>
          <p:nvPr/>
        </p:nvSpPr>
        <p:spPr>
          <a:xfrm>
            <a:off x="465221" y="2111897"/>
            <a:ext cx="11502190" cy="2703304"/>
          </a:xfrm>
          <a:prstGeom prst="rect">
            <a:avLst/>
          </a:prstGeom>
        </p:spPr>
        <p:txBody>
          <a:bodyPr wrap="square">
            <a:spAutoFit/>
          </a:bodyPr>
          <a:lstStyle/>
          <a:p>
            <a:pPr>
              <a:lnSpc>
                <a:spcPct val="107000"/>
              </a:lnSpc>
              <a:spcAft>
                <a:spcPts val="80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B</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r>
              <a:rPr lang="en-GB" dirty="0">
                <a:solidFill>
                  <a:srgbClr val="115076"/>
                </a:solidFill>
              </a:rPr>
              <a:t>In the next few sentences, one word is </a:t>
            </a:r>
            <a:r>
              <a:rPr lang="en-GB" b="1" u="sng" dirty="0">
                <a:solidFill>
                  <a:srgbClr val="115076"/>
                </a:solidFill>
              </a:rPr>
              <a:t>underlined</a:t>
            </a:r>
            <a:r>
              <a:rPr lang="en-GB" dirty="0">
                <a:solidFill>
                  <a:srgbClr val="115076"/>
                </a:solidFill>
              </a:rPr>
              <a:t>. </a:t>
            </a:r>
          </a:p>
          <a:p>
            <a:r>
              <a:rPr lang="en-GB" b="1" dirty="0">
                <a:solidFill>
                  <a:srgbClr val="115076"/>
                </a:solidFill>
              </a:rPr>
              <a:t>Choose </a:t>
            </a:r>
            <a:r>
              <a:rPr lang="en-GB" dirty="0">
                <a:solidFill>
                  <a:srgbClr val="115076"/>
                </a:solidFill>
              </a:rPr>
              <a:t>which word could replace the </a:t>
            </a:r>
            <a:r>
              <a:rPr lang="en-GB" b="1" u="sng" dirty="0">
                <a:solidFill>
                  <a:srgbClr val="115076"/>
                </a:solidFill>
              </a:rPr>
              <a:t>underlined word</a:t>
            </a:r>
            <a:r>
              <a:rPr lang="en-GB" dirty="0">
                <a:solidFill>
                  <a:srgbClr val="115076"/>
                </a:solidFill>
              </a:rPr>
              <a:t>. </a:t>
            </a:r>
            <a:r>
              <a:rPr lang="es-CO" b="1" dirty="0" err="1">
                <a:solidFill>
                  <a:srgbClr val="115076"/>
                </a:solidFill>
              </a:rPr>
              <a:t>Circle</a:t>
            </a:r>
            <a:r>
              <a:rPr lang="es-CO" dirty="0">
                <a:solidFill>
                  <a:srgbClr val="115076"/>
                </a:solidFill>
              </a:rPr>
              <a:t> </a:t>
            </a:r>
            <a:r>
              <a:rPr lang="es-CO" dirty="0" err="1">
                <a:solidFill>
                  <a:srgbClr val="115076"/>
                </a:solidFill>
              </a:rPr>
              <a:t>your</a:t>
            </a:r>
            <a:r>
              <a:rPr lang="es-CO" dirty="0">
                <a:solidFill>
                  <a:srgbClr val="115076"/>
                </a:solidFill>
              </a:rPr>
              <a:t> </a:t>
            </a:r>
            <a:r>
              <a:rPr lang="es-CO" dirty="0" err="1">
                <a:solidFill>
                  <a:srgbClr val="115076"/>
                </a:solidFill>
              </a:rPr>
              <a:t>answer</a:t>
            </a:r>
            <a:r>
              <a:rPr lang="es-CO" dirty="0">
                <a:solidFill>
                  <a:srgbClr val="115076"/>
                </a:solidFill>
              </a:rPr>
              <a:t>.</a:t>
            </a:r>
            <a:endParaRPr lang="en-GB" dirty="0">
              <a:solidFill>
                <a:srgbClr val="115076"/>
              </a:solidFill>
            </a:endParaRPr>
          </a:p>
          <a:p>
            <a:pPr>
              <a:lnSpc>
                <a:spcPct val="107000"/>
              </a:lnSpc>
              <a:spcAft>
                <a:spcPts val="800"/>
              </a:spcAft>
            </a:pPr>
            <a:r>
              <a:rPr lang="de-DE"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 </a:t>
            </a:r>
            <a:endPar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de-DE"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1. </a:t>
            </a:r>
            <a:r>
              <a:rPr lang="de-DE" sz="2000" dirty="0">
                <a:solidFill>
                  <a:srgbClr val="104F75"/>
                </a:solidFill>
                <a:latin typeface="Century Gothic" panose="020B0502020202020204" pitchFamily="34" charset="0"/>
                <a:ea typeface="Times New Roman" panose="02020603050405020304" pitchFamily="18" charset="0"/>
                <a:cs typeface="Helvetica" panose="020B0604020202020204" pitchFamily="34" charset="0"/>
              </a:rPr>
              <a:t>Compro </a:t>
            </a:r>
            <a:r>
              <a:rPr lang="de-DE" sz="2000" b="1" u="sng" dirty="0">
                <a:solidFill>
                  <a:srgbClr val="104F75"/>
                </a:solidFill>
                <a:latin typeface="Century Gothic" panose="020B0502020202020204" pitchFamily="34" charset="0"/>
                <a:ea typeface="Times New Roman" panose="02020603050405020304" pitchFamily="18" charset="0"/>
                <a:cs typeface="Helvetica" panose="020B0604020202020204" pitchFamily="34" charset="0"/>
              </a:rPr>
              <a:t>un</a:t>
            </a:r>
            <a:r>
              <a:rPr lang="de-DE" sz="2000" dirty="0">
                <a:solidFill>
                  <a:srgbClr val="104F75"/>
                </a:solidFill>
                <a:latin typeface="Century Gothic" panose="020B0502020202020204" pitchFamily="34" charset="0"/>
                <a:ea typeface="Times New Roman" panose="02020603050405020304" pitchFamily="18" charset="0"/>
                <a:cs typeface="Helvetica" panose="020B0604020202020204" pitchFamily="34" charset="0"/>
              </a:rPr>
              <a:t> barco.			el		la 		los		las</a:t>
            </a:r>
          </a:p>
          <a:p>
            <a:pPr>
              <a:lnSpc>
                <a:spcPct val="107000"/>
              </a:lnSpc>
              <a:spcAft>
                <a:spcPts val="800"/>
              </a:spcAft>
            </a:pP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de-DE"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2. Miro </a:t>
            </a:r>
            <a:r>
              <a:rPr lang="de-DE" sz="2000" b="1" u="sng"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la</a:t>
            </a:r>
            <a:r>
              <a:rPr lang="de-DE"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película.			un		una		unos		unas</a:t>
            </a:r>
            <a:endParaRPr lang="en-GB" sz="2000" dirty="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Rounded Rectangular Callout 4"/>
          <p:cNvSpPr/>
          <p:nvPr/>
        </p:nvSpPr>
        <p:spPr>
          <a:xfrm>
            <a:off x="5929622" y="1086990"/>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6" name="Oval 5">
            <a:extLst>
              <a:ext uri="{FF2B5EF4-FFF2-40B4-BE49-F238E27FC236}">
                <a16:creationId xmlns:a16="http://schemas.microsoft.com/office/drawing/2014/main" id="{01997A1D-8D7E-B947-8190-C0310DB95F93}"/>
              </a:ext>
            </a:extLst>
          </p:cNvPr>
          <p:cNvSpPr/>
          <p:nvPr/>
        </p:nvSpPr>
        <p:spPr>
          <a:xfrm>
            <a:off x="4846303" y="3463549"/>
            <a:ext cx="731521" cy="499527"/>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1997A1D-8D7E-B947-8190-C0310DB95F93}"/>
              </a:ext>
            </a:extLst>
          </p:cNvPr>
          <p:cNvSpPr/>
          <p:nvPr/>
        </p:nvSpPr>
        <p:spPr>
          <a:xfrm>
            <a:off x="6758924" y="4315674"/>
            <a:ext cx="881396" cy="499527"/>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9" name="Rectangle 8"/>
          <p:cNvSpPr/>
          <p:nvPr/>
        </p:nvSpPr>
        <p:spPr>
          <a:xfrm>
            <a:off x="80227" y="440042"/>
            <a:ext cx="5230919" cy="523220"/>
          </a:xfrm>
          <a:prstGeom prst="rect">
            <a:avLst/>
          </a:prstGeom>
        </p:spPr>
        <p:txBody>
          <a:bodyPr wrap="none">
            <a:spAutoFit/>
          </a:bodyPr>
          <a:lstStyle/>
          <a:p>
            <a:r>
              <a:rPr lang="en-GB" sz="2800" b="1">
                <a:solidFill>
                  <a:schemeClr val="bg1"/>
                </a:solidFill>
                <a:latin typeface="Century Gothic" panose="020B0502020202020204" pitchFamily="34" charset="0"/>
                <a:ea typeface="SimSun" panose="02010600030101010101" pitchFamily="2" charset="-122"/>
                <a:cs typeface="Times New Roman" panose="02020603050405020304" pitchFamily="18" charset="0"/>
              </a:rPr>
              <a:t>Grammar: Reading &amp; Writing </a:t>
            </a:r>
            <a:endParaRPr lang="en-GB" sz="2800">
              <a:solidFill>
                <a:schemeClr val="bg1"/>
              </a:solidFill>
            </a:endParaRPr>
          </a:p>
        </p:txBody>
      </p:sp>
    </p:spTree>
    <p:extLst>
      <p:ext uri="{BB962C8B-B14F-4D97-AF65-F5344CB8AC3E}">
        <p14:creationId xmlns:p14="http://schemas.microsoft.com/office/powerpoint/2010/main" val="113113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6" y="280417"/>
            <a:ext cx="6879286" cy="721474"/>
          </a:xfrm>
        </p:spPr>
        <p:txBody>
          <a:bodyPr>
            <a:normAutofit/>
          </a:bodyPr>
          <a:lstStyle/>
          <a:p>
            <a:r>
              <a:rPr lang="en-GB" sz="2800" b="1">
                <a:solidFill>
                  <a:schemeClr val="bg1"/>
                </a:solidFill>
              </a:rPr>
              <a:t>Grammar: Reading &amp; Writing </a:t>
            </a:r>
            <a:endParaRPr lang="en-GB" sz="2800" b="1" dirty="0">
              <a:solidFill>
                <a:schemeClr val="bg1"/>
              </a:solidFill>
            </a:endParaRPr>
          </a:p>
        </p:txBody>
      </p:sp>
      <p:sp>
        <p:nvSpPr>
          <p:cNvPr id="2" name="Rectangle 1"/>
          <p:cNvSpPr/>
          <p:nvPr/>
        </p:nvSpPr>
        <p:spPr>
          <a:xfrm>
            <a:off x="1215016" y="1957436"/>
            <a:ext cx="10485120" cy="1285480"/>
          </a:xfrm>
          <a:prstGeom prst="rect">
            <a:avLst/>
          </a:prstGeom>
        </p:spPr>
        <p:txBody>
          <a:bodyPr wrap="square">
            <a:spAutoFit/>
          </a:bodyPr>
          <a:lstStyle/>
          <a:p>
            <a:pPr>
              <a:lnSpc>
                <a:spcPct val="107000"/>
              </a:lnSpc>
              <a:spcAft>
                <a:spcPts val="800"/>
              </a:spcAft>
              <a:tabLst>
                <a:tab pos="4718050" algn="l"/>
              </a:tabLs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C</a:t>
            </a:r>
          </a:p>
          <a:p>
            <a:pPr>
              <a:lnSpc>
                <a:spcPct val="107000"/>
              </a:lnSpc>
              <a:spcAft>
                <a:spcPts val="800"/>
              </a:spcAft>
              <a:tabLst>
                <a:tab pos="4718050" algn="l"/>
              </a:tabLst>
            </a:pPr>
            <a:r>
              <a:rPr lang="en-GB" altLang="zh-CN" sz="2000" b="1" dirty="0">
                <a:solidFill>
                  <a:srgbClr val="115076"/>
                </a:solidFill>
                <a:latin typeface="Century Gothic" panose="020B0502020202020204" pitchFamily="34" charset="0"/>
                <a:ea typeface="SimSun" panose="02010600030101010101" pitchFamily="2" charset="-122"/>
                <a:cs typeface="Helvetica" panose="020B0604020202020204" pitchFamily="34" charset="0"/>
              </a:rPr>
              <a:t>Write</a:t>
            </a:r>
            <a:r>
              <a:rPr lang="en-GB" altLang="zh-CN" sz="2000" dirty="0">
                <a:solidFill>
                  <a:srgbClr val="115076"/>
                </a:solidFill>
                <a:latin typeface="Century Gothic" panose="020B0502020202020204" pitchFamily="34" charset="0"/>
                <a:ea typeface="SimSun" panose="02010600030101010101" pitchFamily="2" charset="-122"/>
                <a:cs typeface="Helvetica" panose="020B0604020202020204" pitchFamily="34" charset="0"/>
              </a:rPr>
              <a:t> the words in each box in the correct order.</a:t>
            </a:r>
            <a:endParaRPr lang="en-GB" altLang="zh-CN" sz="2000" dirty="0">
              <a:solidFill>
                <a:srgbClr val="115076"/>
              </a:solidFill>
            </a:endParaRPr>
          </a:p>
          <a:p>
            <a:pPr>
              <a:lnSpc>
                <a:spcPct val="107000"/>
              </a:lnSpc>
              <a:spcAft>
                <a:spcPts val="800"/>
              </a:spcAft>
              <a:tabLst>
                <a:tab pos="4718050" algn="l"/>
              </a:tabLst>
            </a:pP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Rounded Rectangular Callout 4"/>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100469259"/>
              </p:ext>
            </p:extLst>
          </p:nvPr>
        </p:nvGraphicFramePr>
        <p:xfrm>
          <a:off x="1215016" y="3477132"/>
          <a:ext cx="10044655" cy="1906398"/>
        </p:xfrm>
        <a:graphic>
          <a:graphicData uri="http://schemas.openxmlformats.org/drawingml/2006/table">
            <a:tbl>
              <a:tblPr firstRow="1" firstCol="1" bandRow="1">
                <a:tableStyleId>{5C22544A-7EE6-4342-B048-85BDC9FD1C3A}</a:tableStyleId>
              </a:tblPr>
              <a:tblGrid>
                <a:gridCol w="2583222">
                  <a:extLst>
                    <a:ext uri="{9D8B030D-6E8A-4147-A177-3AD203B41FA5}">
                      <a16:colId xmlns:a16="http://schemas.microsoft.com/office/drawing/2014/main" val="1537873097"/>
                    </a:ext>
                  </a:extLst>
                </a:gridCol>
                <a:gridCol w="7461433">
                  <a:extLst>
                    <a:ext uri="{9D8B030D-6E8A-4147-A177-3AD203B41FA5}">
                      <a16:colId xmlns:a16="http://schemas.microsoft.com/office/drawing/2014/main" val="265967341"/>
                    </a:ext>
                  </a:extLst>
                </a:gridCol>
              </a:tblGrid>
              <a:tr h="617220">
                <a:tc>
                  <a:txBody>
                    <a:bodyPr/>
                    <a:lstStyle/>
                    <a:p>
                      <a:pPr algn="ctr">
                        <a:lnSpc>
                          <a:spcPct val="107000"/>
                        </a:lnSpc>
                        <a:spcAft>
                          <a:spcPts val="0"/>
                        </a:spcAft>
                      </a:pPr>
                      <a:r>
                        <a:rPr lang="en-GB" sz="2000" b="0">
                          <a:solidFill>
                            <a:srgbClr val="115076"/>
                          </a:solidFill>
                          <a:effectLst/>
                        </a:rPr>
                        <a:t>botella</a:t>
                      </a:r>
                    </a:p>
                    <a:p>
                      <a:pPr algn="ctr">
                        <a:lnSpc>
                          <a:spcPct val="107000"/>
                        </a:lnSpc>
                        <a:spcAft>
                          <a:spcPts val="0"/>
                        </a:spcAft>
                      </a:pPr>
                      <a:r>
                        <a:rPr lang="en-GB" sz="2000" b="0">
                          <a:solidFill>
                            <a:srgbClr val="115076"/>
                          </a:solidFill>
                          <a:effectLst/>
                        </a:rPr>
                        <a:t>una</a:t>
                      </a:r>
                    </a:p>
                    <a:p>
                      <a:pPr algn="ctr">
                        <a:lnSpc>
                          <a:spcPct val="107000"/>
                        </a:lnSpc>
                        <a:spcAft>
                          <a:spcPts val="0"/>
                        </a:spcAft>
                      </a:pPr>
                      <a:r>
                        <a:rPr lang="es-ES" sz="2000" b="0">
                          <a:solidFill>
                            <a:srgbClr val="115076"/>
                          </a:solidFill>
                          <a:effectLst/>
                        </a:rPr>
                        <a:t>rara</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b="0">
                          <a:solidFill>
                            <a:srgbClr val="115076"/>
                          </a:solidFill>
                          <a:effectLst/>
                        </a:rPr>
                        <a:t>Correct order:</a:t>
                      </a:r>
                      <a:r>
                        <a:rPr lang="fr-FR" sz="2000" b="0">
                          <a:solidFill>
                            <a:srgbClr val="115076"/>
                          </a:solidFill>
                          <a:effectLst/>
                        </a:rPr>
                        <a:t>_________________________________________</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9656315"/>
                  </a:ext>
                </a:extLst>
              </a:tr>
              <a:tr h="626110">
                <a:tc>
                  <a:txBody>
                    <a:bodyPr/>
                    <a:lstStyle/>
                    <a:p>
                      <a:pPr algn="ctr">
                        <a:lnSpc>
                          <a:spcPct val="107000"/>
                        </a:lnSpc>
                        <a:spcAft>
                          <a:spcPts val="0"/>
                        </a:spcAft>
                      </a:pPr>
                      <a:r>
                        <a:rPr lang="en-GB" sz="2000" b="0">
                          <a:solidFill>
                            <a:srgbClr val="115076"/>
                          </a:solidFill>
                          <a:effectLst/>
                        </a:rPr>
                        <a:t>producto</a:t>
                      </a:r>
                    </a:p>
                    <a:p>
                      <a:pPr algn="ctr">
                        <a:lnSpc>
                          <a:spcPct val="107000"/>
                        </a:lnSpc>
                        <a:spcAft>
                          <a:spcPts val="0"/>
                        </a:spcAft>
                      </a:pPr>
                      <a:r>
                        <a:rPr lang="en-GB" sz="2000" b="0">
                          <a:solidFill>
                            <a:srgbClr val="115076"/>
                          </a:solidFill>
                          <a:effectLst/>
                        </a:rPr>
                        <a:t>caro</a:t>
                      </a:r>
                    </a:p>
                    <a:p>
                      <a:pPr algn="ctr">
                        <a:lnSpc>
                          <a:spcPct val="107000"/>
                        </a:lnSpc>
                        <a:spcAft>
                          <a:spcPts val="0"/>
                        </a:spcAft>
                      </a:pPr>
                      <a:r>
                        <a:rPr lang="es-ES" sz="2000" b="0">
                          <a:solidFill>
                            <a:srgbClr val="115076"/>
                          </a:solidFill>
                          <a:effectLst/>
                        </a:rPr>
                        <a:t>un</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b="0">
                          <a:solidFill>
                            <a:srgbClr val="115076"/>
                          </a:solidFill>
                          <a:effectLst/>
                        </a:rPr>
                        <a:t>Correct order:</a:t>
                      </a:r>
                      <a:r>
                        <a:rPr lang="fr-FR" sz="2000" b="0">
                          <a:solidFill>
                            <a:srgbClr val="115076"/>
                          </a:solidFill>
                          <a:effectLst/>
                        </a:rPr>
                        <a:t>_________________________________________</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6752783"/>
                  </a:ext>
                </a:extLst>
              </a:tr>
            </a:tbl>
          </a:graphicData>
        </a:graphic>
      </p:graphicFrame>
      <p:sp>
        <p:nvSpPr>
          <p:cNvPr id="11" name="Rectangle 10"/>
          <p:cNvSpPr/>
          <p:nvPr/>
        </p:nvSpPr>
        <p:spPr>
          <a:xfrm>
            <a:off x="80227" y="440042"/>
            <a:ext cx="5230919" cy="523220"/>
          </a:xfrm>
          <a:prstGeom prst="rect">
            <a:avLst/>
          </a:prstGeom>
        </p:spPr>
        <p:txBody>
          <a:bodyPr wrap="none">
            <a:spAutoFit/>
          </a:bodyPr>
          <a:lstStyle/>
          <a:p>
            <a:r>
              <a:rPr lang="en-GB" sz="2800" b="1">
                <a:solidFill>
                  <a:schemeClr val="bg1"/>
                </a:solidFill>
                <a:latin typeface="Century Gothic" panose="020B0502020202020204" pitchFamily="34" charset="0"/>
                <a:ea typeface="SimSun" panose="02010600030101010101" pitchFamily="2" charset="-122"/>
                <a:cs typeface="Times New Roman" panose="02020603050405020304" pitchFamily="18" charset="0"/>
              </a:rPr>
              <a:t>Grammar: Reading &amp; Writing </a:t>
            </a:r>
            <a:endParaRPr lang="en-GB" sz="2800">
              <a:solidFill>
                <a:schemeClr val="bg1"/>
              </a:solidFill>
            </a:endParaRPr>
          </a:p>
        </p:txBody>
      </p:sp>
      <p:sp>
        <p:nvSpPr>
          <p:cNvPr id="10" name="TextBox 9"/>
          <p:cNvSpPr txBox="1"/>
          <p:nvPr/>
        </p:nvSpPr>
        <p:spPr>
          <a:xfrm>
            <a:off x="7023433" y="4688219"/>
            <a:ext cx="2729298" cy="400110"/>
          </a:xfrm>
          <a:prstGeom prst="rect">
            <a:avLst/>
          </a:prstGeom>
          <a:noFill/>
        </p:spPr>
        <p:txBody>
          <a:bodyPr wrap="square" rtlCol="0">
            <a:spAutoFit/>
          </a:bodyPr>
          <a:lstStyle/>
          <a:p>
            <a:pPr algn="l"/>
            <a:r>
              <a:rPr lang="en-GB" sz="2000">
                <a:solidFill>
                  <a:schemeClr val="accent5">
                    <a:lumMod val="50000"/>
                  </a:schemeClr>
                </a:solidFill>
              </a:rPr>
              <a:t>un producto caro</a:t>
            </a:r>
            <a:endParaRPr lang="en-GB" sz="2000" dirty="0">
              <a:solidFill>
                <a:schemeClr val="accent5">
                  <a:lumMod val="50000"/>
                </a:schemeClr>
              </a:solidFill>
            </a:endParaRPr>
          </a:p>
        </p:txBody>
      </p:sp>
      <p:sp>
        <p:nvSpPr>
          <p:cNvPr id="12" name="TextBox 11"/>
          <p:cNvSpPr txBox="1"/>
          <p:nvPr/>
        </p:nvSpPr>
        <p:spPr>
          <a:xfrm>
            <a:off x="7115246" y="3724028"/>
            <a:ext cx="2729298" cy="400110"/>
          </a:xfrm>
          <a:prstGeom prst="rect">
            <a:avLst/>
          </a:prstGeom>
          <a:noFill/>
        </p:spPr>
        <p:txBody>
          <a:bodyPr wrap="square" rtlCol="0">
            <a:spAutoFit/>
          </a:bodyPr>
          <a:lstStyle/>
          <a:p>
            <a:pPr algn="l"/>
            <a:r>
              <a:rPr lang="en-GB" sz="2000">
                <a:solidFill>
                  <a:schemeClr val="accent5">
                    <a:lumMod val="50000"/>
                  </a:schemeClr>
                </a:solidFill>
              </a:rPr>
              <a:t>una botella rara</a:t>
            </a:r>
            <a:endParaRPr lang="en-GB" sz="2000" dirty="0">
              <a:solidFill>
                <a:schemeClr val="accent5">
                  <a:lumMod val="50000"/>
                </a:schemeClr>
              </a:solidFill>
            </a:endParaRPr>
          </a:p>
        </p:txBody>
      </p:sp>
    </p:spTree>
    <p:extLst>
      <p:ext uri="{BB962C8B-B14F-4D97-AF65-F5344CB8AC3E}">
        <p14:creationId xmlns:p14="http://schemas.microsoft.com/office/powerpoint/2010/main" val="67996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6" y="280417"/>
            <a:ext cx="7560006" cy="721474"/>
          </a:xfrm>
        </p:spPr>
        <p:txBody>
          <a:bodyPr>
            <a:normAutofit/>
          </a:bodyPr>
          <a:lstStyle/>
          <a:p>
            <a:r>
              <a:rPr lang="en-GB" sz="2800" b="1">
                <a:solidFill>
                  <a:schemeClr val="bg1"/>
                </a:solidFill>
              </a:rPr>
              <a:t>Grammar: Reading &amp; Writing </a:t>
            </a:r>
            <a:endParaRPr lang="en-GB" sz="2800" b="1" dirty="0">
              <a:solidFill>
                <a:schemeClr val="bg1"/>
              </a:solidFill>
            </a:endParaRPr>
          </a:p>
        </p:txBody>
      </p:sp>
      <p:sp>
        <p:nvSpPr>
          <p:cNvPr id="2" name="Rectangle 1"/>
          <p:cNvSpPr/>
          <p:nvPr/>
        </p:nvSpPr>
        <p:spPr>
          <a:xfrm>
            <a:off x="690880" y="1992197"/>
            <a:ext cx="10810240" cy="2923044"/>
          </a:xfrm>
          <a:prstGeom prst="rect">
            <a:avLst/>
          </a:prstGeom>
        </p:spPr>
        <p:txBody>
          <a:bodyPr wrap="square">
            <a:spAutoFit/>
          </a:bodyPr>
          <a:lstStyle/>
          <a:p>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D</a:t>
            </a:r>
          </a:p>
          <a:p>
            <a:r>
              <a:rPr lang="en-GB" sz="2000">
                <a:solidFill>
                  <a:srgbClr val="115076"/>
                </a:solidFill>
              </a:rPr>
              <a:t>There is a gap in these sentences. Choose either </a:t>
            </a:r>
            <a:r>
              <a:rPr lang="en-GB" sz="2000" b="1" i="1">
                <a:solidFill>
                  <a:srgbClr val="115076"/>
                </a:solidFill>
              </a:rPr>
              <a:t>hay</a:t>
            </a:r>
            <a:r>
              <a:rPr lang="en-GB" sz="2000">
                <a:solidFill>
                  <a:srgbClr val="115076"/>
                </a:solidFill>
              </a:rPr>
              <a:t> or </a:t>
            </a:r>
            <a:r>
              <a:rPr lang="en-GB" sz="2000" b="1" i="1">
                <a:solidFill>
                  <a:srgbClr val="115076"/>
                </a:solidFill>
              </a:rPr>
              <a:t>tiene</a:t>
            </a:r>
            <a:r>
              <a:rPr lang="en-GB" sz="2000" i="1">
                <a:solidFill>
                  <a:srgbClr val="115076"/>
                </a:solidFill>
              </a:rPr>
              <a:t> </a:t>
            </a:r>
            <a:r>
              <a:rPr lang="en-GB" sz="2000">
                <a:solidFill>
                  <a:srgbClr val="115076"/>
                </a:solidFill>
              </a:rPr>
              <a:t>to complete the sentence. </a:t>
            </a:r>
          </a:p>
          <a:p>
            <a:r>
              <a:rPr lang="es-CO" sz="2000" b="1">
                <a:solidFill>
                  <a:srgbClr val="115076"/>
                </a:solidFill>
              </a:rPr>
              <a:t>Circle </a:t>
            </a:r>
            <a:r>
              <a:rPr lang="es-CO" sz="2000">
                <a:solidFill>
                  <a:srgbClr val="115076"/>
                </a:solidFill>
              </a:rPr>
              <a:t>your answer.</a:t>
            </a:r>
            <a:endParaRPr lang="en-GB" sz="2000">
              <a:solidFill>
                <a:srgbClr val="115076"/>
              </a:solidFill>
            </a:endParaRPr>
          </a:p>
          <a:p>
            <a:pPr>
              <a:lnSpc>
                <a:spcPct val="107000"/>
              </a:lnSpc>
              <a:spcAft>
                <a:spcPts val="800"/>
              </a:spcAft>
            </a:pPr>
            <a:r>
              <a:rPr lang="de-DE"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de-DE"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1. La escuela _________ muchas chicas.		</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hay		tiene</a:t>
            </a:r>
          </a:p>
          <a:p>
            <a:pPr>
              <a:lnSpc>
                <a:spcPct val="107000"/>
              </a:lnSpc>
              <a:spcAft>
                <a:spcPts val="800"/>
              </a:spcAft>
            </a:pP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2. En la ciudad _________ un teatro.			 hay		tiene</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9" name="Rounded Rectangular Callout 8"/>
          <p:cNvSpPr/>
          <p:nvPr/>
        </p:nvSpPr>
        <p:spPr>
          <a:xfrm>
            <a:off x="6729383" y="805190"/>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10" name="Oval 9">
            <a:extLst>
              <a:ext uri="{FF2B5EF4-FFF2-40B4-BE49-F238E27FC236}">
                <a16:creationId xmlns:a16="http://schemas.microsoft.com/office/drawing/2014/main" id="{01997A1D-8D7E-B947-8190-C0310DB95F93}"/>
              </a:ext>
            </a:extLst>
          </p:cNvPr>
          <p:cNvSpPr/>
          <p:nvPr/>
        </p:nvSpPr>
        <p:spPr>
          <a:xfrm>
            <a:off x="8832279" y="3541615"/>
            <a:ext cx="945063" cy="613450"/>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1997A1D-8D7E-B947-8190-C0310DB95F93}"/>
              </a:ext>
            </a:extLst>
          </p:cNvPr>
          <p:cNvSpPr/>
          <p:nvPr/>
        </p:nvSpPr>
        <p:spPr>
          <a:xfrm>
            <a:off x="7036778" y="4387944"/>
            <a:ext cx="902284" cy="613725"/>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12" name="Rectangle 11"/>
          <p:cNvSpPr/>
          <p:nvPr/>
        </p:nvSpPr>
        <p:spPr>
          <a:xfrm>
            <a:off x="80227" y="440042"/>
            <a:ext cx="5230919" cy="523220"/>
          </a:xfrm>
          <a:prstGeom prst="rect">
            <a:avLst/>
          </a:prstGeom>
        </p:spPr>
        <p:txBody>
          <a:bodyPr wrap="none">
            <a:spAutoFit/>
          </a:bodyPr>
          <a:lstStyle/>
          <a:p>
            <a:r>
              <a:rPr lang="en-GB" sz="2800" b="1">
                <a:solidFill>
                  <a:schemeClr val="bg1"/>
                </a:solidFill>
                <a:latin typeface="Century Gothic" panose="020B0502020202020204" pitchFamily="34" charset="0"/>
                <a:ea typeface="SimSun" panose="02010600030101010101" pitchFamily="2" charset="-122"/>
                <a:cs typeface="Times New Roman" panose="02020603050405020304" pitchFamily="18" charset="0"/>
              </a:rPr>
              <a:t>Grammar: Reading &amp; Writing </a:t>
            </a:r>
            <a:endParaRPr lang="en-GB" sz="2800">
              <a:solidFill>
                <a:schemeClr val="bg1"/>
              </a:solidFill>
            </a:endParaRPr>
          </a:p>
        </p:txBody>
      </p:sp>
    </p:spTree>
    <p:extLst>
      <p:ext uri="{BB962C8B-B14F-4D97-AF65-F5344CB8AC3E}">
        <p14:creationId xmlns:p14="http://schemas.microsoft.com/office/powerpoint/2010/main" val="130578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6" y="280417"/>
            <a:ext cx="7560006" cy="721474"/>
          </a:xfrm>
        </p:spPr>
        <p:txBody>
          <a:bodyPr>
            <a:normAutofit/>
          </a:bodyPr>
          <a:lstStyle/>
          <a:p>
            <a:r>
              <a:rPr lang="en-GB" sz="2800" b="1">
                <a:solidFill>
                  <a:schemeClr val="bg1"/>
                </a:solidFill>
              </a:rPr>
              <a:t>Grammar: Reading &amp; Writing </a:t>
            </a:r>
            <a:endParaRPr lang="en-GB" sz="2800" b="1" dirty="0">
              <a:solidFill>
                <a:schemeClr val="bg1"/>
              </a:solidFill>
            </a:endParaRPr>
          </a:p>
        </p:txBody>
      </p:sp>
      <p:sp>
        <p:nvSpPr>
          <p:cNvPr id="2" name="Rectangle 1"/>
          <p:cNvSpPr/>
          <p:nvPr/>
        </p:nvSpPr>
        <p:spPr>
          <a:xfrm>
            <a:off x="672950" y="2756728"/>
            <a:ext cx="11196453" cy="1938992"/>
          </a:xfrm>
          <a:prstGeom prst="rect">
            <a:avLst/>
          </a:prstGeom>
        </p:spPr>
        <p:txBody>
          <a:bodyPr wrap="square">
            <a:spAutoFit/>
          </a:bodyPr>
          <a:lstStyle/>
          <a:p>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E</a:t>
            </a:r>
          </a:p>
          <a:p>
            <a:r>
              <a:rPr lang="en-GB" sz="2000">
                <a:solidFill>
                  <a:srgbClr val="115076"/>
                </a:solidFill>
              </a:rPr>
              <a:t>Decide what these sentences mean in English. </a:t>
            </a:r>
            <a:r>
              <a:rPr lang="en-GB" sz="2000" b="1">
                <a:solidFill>
                  <a:srgbClr val="115076"/>
                </a:solidFill>
              </a:rPr>
              <a:t>Circle </a:t>
            </a:r>
            <a:r>
              <a:rPr lang="en-GB" sz="2000">
                <a:solidFill>
                  <a:srgbClr val="115076"/>
                </a:solidFill>
              </a:rPr>
              <a:t>your answer.</a:t>
            </a:r>
          </a:p>
          <a:p>
            <a:r>
              <a:rPr lang="en-GB" sz="2000">
                <a:solidFill>
                  <a:srgbClr val="115076"/>
                </a:solidFill>
              </a:rPr>
              <a:t>		</a:t>
            </a:r>
            <a:br>
              <a:rPr lang="en-GB" sz="2000">
                <a:solidFill>
                  <a:srgbClr val="115076"/>
                </a:solidFill>
              </a:rPr>
            </a:br>
            <a:r>
              <a:rPr lang="en-GB" sz="2000">
                <a:solidFill>
                  <a:srgbClr val="115076"/>
                </a:solidFill>
              </a:rPr>
              <a:t>1. No camino mucho.		I walk a lot.			I do not walk a lot.</a:t>
            </a:r>
          </a:p>
          <a:p>
            <a:endParaRPr lang="en-GB" sz="2000">
              <a:solidFill>
                <a:srgbClr val="115076"/>
              </a:solidFill>
            </a:endParaRPr>
          </a:p>
          <a:p>
            <a:r>
              <a:rPr lang="es-CO" sz="2000">
                <a:solidFill>
                  <a:srgbClr val="115076"/>
                </a:solidFill>
              </a:rPr>
              <a:t>2. </a:t>
            </a:r>
            <a:r>
              <a:rPr lang="es-ES" sz="2000">
                <a:solidFill>
                  <a:srgbClr val="115076"/>
                </a:solidFill>
              </a:rPr>
              <a:t>Hace mucho trabajo.	S/he does a lot of work.	 S/he doesn’t do a lot of work.</a:t>
            </a:r>
            <a:endParaRPr lang="en-GB" sz="2000">
              <a:solidFill>
                <a:srgbClr val="115076"/>
              </a:solidFill>
            </a:endParaRPr>
          </a:p>
        </p:txBody>
      </p:sp>
      <p:sp>
        <p:nvSpPr>
          <p:cNvPr id="9" name="Rounded Rectangular Callout 8"/>
          <p:cNvSpPr/>
          <p:nvPr/>
        </p:nvSpPr>
        <p:spPr>
          <a:xfrm>
            <a:off x="4296034" y="1496651"/>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10" name="Oval 9">
            <a:extLst>
              <a:ext uri="{FF2B5EF4-FFF2-40B4-BE49-F238E27FC236}">
                <a16:creationId xmlns:a16="http://schemas.microsoft.com/office/drawing/2014/main" id="{01997A1D-8D7E-B947-8190-C0310DB95F93}"/>
              </a:ext>
            </a:extLst>
          </p:cNvPr>
          <p:cNvSpPr/>
          <p:nvPr/>
        </p:nvSpPr>
        <p:spPr>
          <a:xfrm>
            <a:off x="7939062" y="3541615"/>
            <a:ext cx="2621361" cy="613450"/>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1997A1D-8D7E-B947-8190-C0310DB95F93}"/>
              </a:ext>
            </a:extLst>
          </p:cNvPr>
          <p:cNvSpPr/>
          <p:nvPr/>
        </p:nvSpPr>
        <p:spPr>
          <a:xfrm>
            <a:off x="4296034" y="4155065"/>
            <a:ext cx="3191886" cy="613725"/>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12" name="Rectangle 11"/>
          <p:cNvSpPr/>
          <p:nvPr/>
        </p:nvSpPr>
        <p:spPr>
          <a:xfrm>
            <a:off x="80227" y="440042"/>
            <a:ext cx="5230919" cy="523220"/>
          </a:xfrm>
          <a:prstGeom prst="rect">
            <a:avLst/>
          </a:prstGeom>
        </p:spPr>
        <p:txBody>
          <a:bodyPr wrap="none">
            <a:spAutoFit/>
          </a:bodyPr>
          <a:lstStyle/>
          <a:p>
            <a:r>
              <a:rPr lang="en-GB" sz="2800" b="1">
                <a:solidFill>
                  <a:schemeClr val="bg1"/>
                </a:solidFill>
                <a:latin typeface="Century Gothic" panose="020B0502020202020204" pitchFamily="34" charset="0"/>
                <a:ea typeface="SimSun" panose="02010600030101010101" pitchFamily="2" charset="-122"/>
                <a:cs typeface="Times New Roman" panose="02020603050405020304" pitchFamily="18" charset="0"/>
              </a:rPr>
              <a:t>Grammar: Reading &amp; Writing </a:t>
            </a:r>
            <a:endParaRPr lang="en-GB" sz="2800">
              <a:solidFill>
                <a:schemeClr val="bg1"/>
              </a:solidFill>
            </a:endParaRPr>
          </a:p>
        </p:txBody>
      </p:sp>
    </p:spTree>
    <p:extLst>
      <p:ext uri="{BB962C8B-B14F-4D97-AF65-F5344CB8AC3E}">
        <p14:creationId xmlns:p14="http://schemas.microsoft.com/office/powerpoint/2010/main" val="328064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6" y="280417"/>
            <a:ext cx="7387286" cy="721474"/>
          </a:xfrm>
        </p:spPr>
        <p:txBody>
          <a:bodyPr>
            <a:normAutofit/>
          </a:bodyPr>
          <a:lstStyle/>
          <a:p>
            <a:r>
              <a:rPr lang="en-GB" sz="2800" b="1">
                <a:solidFill>
                  <a:schemeClr val="bg1"/>
                </a:solidFill>
              </a:rPr>
              <a:t>Grammar: Reading &amp; Writing </a:t>
            </a:r>
            <a:endParaRPr lang="en-GB" sz="2800" b="1" dirty="0">
              <a:solidFill>
                <a:schemeClr val="bg1"/>
              </a:solidFill>
            </a:endParaRPr>
          </a:p>
        </p:txBody>
      </p:sp>
      <p:sp>
        <p:nvSpPr>
          <p:cNvPr id="2" name="Rectangle 1"/>
          <p:cNvSpPr/>
          <p:nvPr/>
        </p:nvSpPr>
        <p:spPr>
          <a:xfrm>
            <a:off x="599440" y="1294955"/>
            <a:ext cx="11277600" cy="3876959"/>
          </a:xfrm>
          <a:prstGeom prst="rect">
            <a:avLst/>
          </a:prstGeom>
        </p:spPr>
        <p:txBody>
          <a:bodyPr wrap="square">
            <a:spAutoFit/>
          </a:bodyPr>
          <a:lstStyle/>
          <a:p>
            <a:pPr>
              <a:lnSpc>
                <a:spcPct val="107000"/>
              </a:lnSpc>
              <a:spcAft>
                <a:spcPts val="800"/>
              </a:spcAft>
            </a:pP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Writing section</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gn="ctr">
              <a:lnSpc>
                <a:spcPct val="107000"/>
              </a:lnSpc>
              <a:spcAft>
                <a:spcPts val="800"/>
              </a:spcAft>
            </a:pP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A</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Complete the Spanish sentences using the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correct form</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of the word in brackets. </a:t>
            </a:r>
          </a:p>
          <a:p>
            <a:pPr>
              <a:lnSpc>
                <a:spcPct val="107000"/>
              </a:lnSpc>
              <a:spcAft>
                <a:spcPts val="800"/>
              </a:spcAft>
            </a:pP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de-DE" sz="2000">
                <a:solidFill>
                  <a:srgbClr val="104F75"/>
                </a:solidFill>
                <a:latin typeface="Century Gothic" panose="020B0502020202020204" pitchFamily="34" charset="0"/>
                <a:ea typeface="SimSun" panose="02010600030101010101" pitchFamily="2" charset="-122"/>
                <a:cs typeface="Helvetica" panose="020B0604020202020204" pitchFamily="34" charset="0"/>
              </a:rPr>
              <a:t>1. __________  un regalo.  	(you give)</a:t>
            </a:r>
            <a:r>
              <a:rPr lang="de-DE"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r>
              <a:rPr lang="de-DE"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dar </a:t>
            </a:r>
            <a:r>
              <a:rPr lang="de-DE" sz="2000" i="1">
                <a:solidFill>
                  <a:srgbClr val="104F75"/>
                </a:solidFill>
                <a:latin typeface="Century Gothic" panose="020B0502020202020204" pitchFamily="34" charset="0"/>
                <a:ea typeface="SimSun" panose="02010600030101010101" pitchFamily="2" charset="-122"/>
                <a:cs typeface="Times New Roman" panose="02020603050405020304" pitchFamily="18" charset="0"/>
              </a:rPr>
              <a:t>= to give</a:t>
            </a:r>
          </a:p>
          <a:p>
            <a:pPr>
              <a:lnSpc>
                <a:spcPct val="107000"/>
              </a:lnSpc>
              <a:spcAft>
                <a:spcPts val="800"/>
              </a:spcAft>
            </a:pPr>
            <a:r>
              <a:rPr lang="de-DE"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Helvetica" panose="020B0604020202020204" pitchFamily="34" charset="0"/>
              </a:rPr>
              <a:t>2</a:t>
            </a:r>
            <a:r>
              <a:rPr lang="en-GB" sz="2000">
                <a:solidFill>
                  <a:srgbClr val="115076"/>
                </a:solidFill>
                <a:latin typeface="Century Gothic" panose="020B0502020202020204" pitchFamily="34" charset="0"/>
                <a:ea typeface="SimSun" panose="02010600030101010101" pitchFamily="2" charset="-122"/>
                <a:cs typeface="Helvetica" panose="020B0604020202020204" pitchFamily="34" charset="0"/>
              </a:rPr>
              <a:t>. </a:t>
            </a:r>
            <a:r>
              <a:rPr lang="en-GB">
                <a:solidFill>
                  <a:srgbClr val="115076"/>
                </a:solidFill>
              </a:rPr>
              <a:t>¿ </a:t>
            </a:r>
            <a:r>
              <a:rPr lang="en-GB" sz="2000">
                <a:solidFill>
                  <a:srgbClr val="104F75"/>
                </a:solidFill>
                <a:latin typeface="Century Gothic" panose="020B0502020202020204" pitchFamily="34" charset="0"/>
                <a:ea typeface="SimSun" panose="02010600030101010101" pitchFamily="2" charset="-122"/>
                <a:cs typeface="Helvetica" panose="020B0604020202020204" pitchFamily="34" charset="0"/>
              </a:rPr>
              <a:t>_________ la repuesta? 	(do you want)				</a:t>
            </a:r>
            <a:r>
              <a:rPr lang="en-GB" sz="2000" b="1">
                <a:solidFill>
                  <a:srgbClr val="104F75"/>
                </a:solidFill>
                <a:latin typeface="Century Gothic" panose="020B0502020202020204" pitchFamily="34" charset="0"/>
                <a:ea typeface="SimSun" panose="02010600030101010101" pitchFamily="2" charset="-122"/>
                <a:cs typeface="Helvetica" panose="020B0604020202020204" pitchFamily="34" charset="0"/>
              </a:rPr>
              <a:t>querer</a:t>
            </a:r>
            <a:r>
              <a:rPr lang="en-GB" sz="2000" b="1" i="1">
                <a:solidFill>
                  <a:srgbClr val="104F75"/>
                </a:solidFill>
                <a:latin typeface="Century Gothic" panose="020B0502020202020204" pitchFamily="34" charset="0"/>
                <a:ea typeface="SimSun" panose="02010600030101010101" pitchFamily="2" charset="-122"/>
                <a:cs typeface="Helvetica" panose="020B0604020202020204" pitchFamily="34" charset="0"/>
              </a:rPr>
              <a:t> </a:t>
            </a:r>
            <a:r>
              <a:rPr lang="en-GB" sz="2000" i="1">
                <a:solidFill>
                  <a:srgbClr val="104F75"/>
                </a:solidFill>
                <a:latin typeface="Century Gothic" panose="020B0502020202020204" pitchFamily="34" charset="0"/>
                <a:ea typeface="SimSun" panose="02010600030101010101" pitchFamily="2" charset="-122"/>
                <a:cs typeface="Helvetica" panose="020B0604020202020204" pitchFamily="34" charset="0"/>
              </a:rPr>
              <a:t>= to know</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6" name="TextBox 5"/>
          <p:cNvSpPr txBox="1"/>
          <p:nvPr/>
        </p:nvSpPr>
        <p:spPr>
          <a:xfrm>
            <a:off x="1304632" y="3816099"/>
            <a:ext cx="2729298" cy="400110"/>
          </a:xfrm>
          <a:prstGeom prst="rect">
            <a:avLst/>
          </a:prstGeom>
          <a:noFill/>
        </p:spPr>
        <p:txBody>
          <a:bodyPr wrap="square" rtlCol="0">
            <a:spAutoFit/>
          </a:bodyPr>
          <a:lstStyle/>
          <a:p>
            <a:pPr algn="l"/>
            <a:r>
              <a:rPr lang="en-GB" sz="2000">
                <a:solidFill>
                  <a:srgbClr val="104F75"/>
                </a:solidFill>
              </a:rPr>
              <a:t>Das</a:t>
            </a:r>
            <a:endParaRPr lang="en-GB" sz="2000" dirty="0">
              <a:solidFill>
                <a:srgbClr val="104F75"/>
              </a:solidFill>
            </a:endParaRPr>
          </a:p>
        </p:txBody>
      </p:sp>
      <p:sp>
        <p:nvSpPr>
          <p:cNvPr id="8" name="TextBox 7"/>
          <p:cNvSpPr txBox="1"/>
          <p:nvPr/>
        </p:nvSpPr>
        <p:spPr>
          <a:xfrm>
            <a:off x="1006559" y="4671173"/>
            <a:ext cx="2729298" cy="400110"/>
          </a:xfrm>
          <a:prstGeom prst="rect">
            <a:avLst/>
          </a:prstGeom>
          <a:noFill/>
        </p:spPr>
        <p:txBody>
          <a:bodyPr wrap="square" rtlCol="0">
            <a:spAutoFit/>
          </a:bodyPr>
          <a:lstStyle/>
          <a:p>
            <a:pPr algn="l"/>
            <a:r>
              <a:rPr lang="en-GB" sz="2000">
                <a:solidFill>
                  <a:schemeClr val="accent5">
                    <a:lumMod val="50000"/>
                  </a:schemeClr>
                </a:solidFill>
              </a:rPr>
              <a:t>   </a:t>
            </a:r>
            <a:r>
              <a:rPr lang="en-GB" sz="2000">
                <a:solidFill>
                  <a:srgbClr val="104F75"/>
                </a:solidFill>
              </a:rPr>
              <a:t>Quieres</a:t>
            </a:r>
            <a:endParaRPr lang="en-GB" sz="2000" dirty="0">
              <a:solidFill>
                <a:srgbClr val="104F75"/>
              </a:solidFill>
            </a:endParaRPr>
          </a:p>
        </p:txBody>
      </p:sp>
      <p:pic>
        <p:nvPicPr>
          <p:cNvPr id="9" name="Picture 8"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10" name="Rounded Rectangular Callout 9"/>
          <p:cNvSpPr/>
          <p:nvPr/>
        </p:nvSpPr>
        <p:spPr>
          <a:xfrm>
            <a:off x="6238240" y="1086675"/>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11" name="Rectangle 10"/>
          <p:cNvSpPr/>
          <p:nvPr/>
        </p:nvSpPr>
        <p:spPr>
          <a:xfrm>
            <a:off x="80227" y="440042"/>
            <a:ext cx="5230919" cy="523220"/>
          </a:xfrm>
          <a:prstGeom prst="rect">
            <a:avLst/>
          </a:prstGeom>
        </p:spPr>
        <p:txBody>
          <a:bodyPr wrap="none">
            <a:spAutoFit/>
          </a:bodyPr>
          <a:lstStyle/>
          <a:p>
            <a:r>
              <a:rPr lang="en-GB" sz="2800" b="1">
                <a:solidFill>
                  <a:schemeClr val="bg1"/>
                </a:solidFill>
                <a:latin typeface="Century Gothic" panose="020B0502020202020204" pitchFamily="34" charset="0"/>
                <a:ea typeface="SimSun" panose="02010600030101010101" pitchFamily="2" charset="-122"/>
                <a:cs typeface="Times New Roman" panose="02020603050405020304" pitchFamily="18" charset="0"/>
              </a:rPr>
              <a:t>Grammar: Reading &amp; Writing </a:t>
            </a:r>
            <a:endParaRPr lang="en-GB" sz="2800">
              <a:solidFill>
                <a:schemeClr val="bg1"/>
              </a:solidFill>
            </a:endParaRPr>
          </a:p>
        </p:txBody>
      </p:sp>
    </p:spTree>
    <p:extLst>
      <p:ext uri="{BB962C8B-B14F-4D97-AF65-F5344CB8AC3E}">
        <p14:creationId xmlns:p14="http://schemas.microsoft.com/office/powerpoint/2010/main" val="183660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6" y="280417"/>
            <a:ext cx="7062166" cy="721474"/>
          </a:xfrm>
        </p:spPr>
        <p:txBody>
          <a:bodyPr>
            <a:normAutofit/>
          </a:bodyPr>
          <a:lstStyle/>
          <a:p>
            <a:r>
              <a:rPr lang="en-GB" sz="2800" b="1" dirty="0">
                <a:solidFill>
                  <a:schemeClr val="bg1"/>
                </a:solidFill>
              </a:rPr>
              <a:t>Grammar: Reading &amp; Writing </a:t>
            </a:r>
          </a:p>
        </p:txBody>
      </p:sp>
      <p:sp>
        <p:nvSpPr>
          <p:cNvPr id="2" name="Rectangle 1"/>
          <p:cNvSpPr/>
          <p:nvPr/>
        </p:nvSpPr>
        <p:spPr>
          <a:xfrm>
            <a:off x="487680" y="2288560"/>
            <a:ext cx="11257280" cy="2581219"/>
          </a:xfrm>
          <a:prstGeom prst="rect">
            <a:avLst/>
          </a:prstGeom>
        </p:spPr>
        <p:txBody>
          <a:bodyPr wrap="square">
            <a:spAutoFit/>
          </a:bodyPr>
          <a:lstStyle/>
          <a:p>
            <a:pPr>
              <a:lnSpc>
                <a:spcPct val="107000"/>
              </a:lnSpc>
              <a:spcAft>
                <a:spcPts val="800"/>
              </a:spcAft>
            </a:pPr>
            <a:r>
              <a:rPr lang="en-GB" sz="2000" b="1" dirty="0">
                <a:solidFill>
                  <a:srgbClr val="104F75"/>
                </a:solidFill>
                <a:latin typeface="Century Gothic" panose="020B0502020202020204" pitchFamily="34" charset="0"/>
                <a:ea typeface="SimSun" panose="02010600030101010101" pitchFamily="2" charset="-122"/>
                <a:cs typeface="Helvetica" panose="020B0604020202020204" pitchFamily="34" charset="0"/>
              </a:rPr>
              <a:t>PART B</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Complete these sentences with the </a:t>
            </a: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Spanish</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word for the word in brackets.</a:t>
            </a:r>
          </a:p>
          <a:p>
            <a:pPr>
              <a:lnSpc>
                <a:spcPct val="107000"/>
              </a:lnSpc>
              <a:spcAft>
                <a:spcPts val="80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de-DE" sz="2000" dirty="0">
                <a:solidFill>
                  <a:srgbClr val="104F75"/>
                </a:solidFill>
                <a:latin typeface="Century Gothic" panose="020B0502020202020204" pitchFamily="34" charset="0"/>
                <a:ea typeface="SimSun" panose="02010600030101010101" pitchFamily="2" charset="-122"/>
                <a:cs typeface="Helvetica" panose="020B0604020202020204" pitchFamily="34" charset="0"/>
              </a:rPr>
              <a:t>1. __________ una bicicleta.  (I want)	</a:t>
            </a:r>
          </a:p>
          <a:p>
            <a:pPr>
              <a:lnSpc>
                <a:spcPct val="107000"/>
              </a:lnSpc>
              <a:spcAft>
                <a:spcPts val="800"/>
              </a:spcAft>
            </a:pP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de-DE" sz="2000" dirty="0">
                <a:solidFill>
                  <a:srgbClr val="104F75"/>
                </a:solidFill>
                <a:latin typeface="Century Gothic" panose="020B0502020202020204" pitchFamily="34" charset="0"/>
                <a:ea typeface="SimSun" panose="02010600030101010101" pitchFamily="2" charset="-122"/>
                <a:cs typeface="Helvetica" panose="020B0604020202020204" pitchFamily="34" charset="0"/>
              </a:rPr>
              <a:t>2. __________ una cámara.  (you have)</a:t>
            </a:r>
            <a:endParaRPr lang="en-GB" sz="2000" dirty="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Rounded Rectangular Callout 4"/>
          <p:cNvSpPr/>
          <p:nvPr/>
        </p:nvSpPr>
        <p:spPr>
          <a:xfrm>
            <a:off x="6116320" y="1076521"/>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There is one mark for each item</a:t>
            </a:r>
          </a:p>
        </p:txBody>
      </p:sp>
      <p:sp>
        <p:nvSpPr>
          <p:cNvPr id="6" name="TextBox 5"/>
          <p:cNvSpPr txBox="1"/>
          <p:nvPr/>
        </p:nvSpPr>
        <p:spPr>
          <a:xfrm>
            <a:off x="953033" y="3548517"/>
            <a:ext cx="1215458" cy="400110"/>
          </a:xfrm>
          <a:prstGeom prst="rect">
            <a:avLst/>
          </a:prstGeom>
          <a:noFill/>
        </p:spPr>
        <p:txBody>
          <a:bodyPr wrap="square" rtlCol="0">
            <a:spAutoFit/>
          </a:bodyPr>
          <a:lstStyle/>
          <a:p>
            <a:pPr algn="l"/>
            <a:r>
              <a:rPr lang="en-GB" sz="2000">
                <a:solidFill>
                  <a:srgbClr val="115076"/>
                </a:solidFill>
              </a:rPr>
              <a:t>Quiero</a:t>
            </a:r>
            <a:endParaRPr lang="en-GB" sz="2000" dirty="0">
              <a:solidFill>
                <a:srgbClr val="115076"/>
              </a:solidFill>
            </a:endParaRPr>
          </a:p>
        </p:txBody>
      </p:sp>
      <p:sp>
        <p:nvSpPr>
          <p:cNvPr id="7" name="TextBox 6"/>
          <p:cNvSpPr txBox="1"/>
          <p:nvPr/>
        </p:nvSpPr>
        <p:spPr>
          <a:xfrm>
            <a:off x="1033043" y="4400788"/>
            <a:ext cx="1215458" cy="400110"/>
          </a:xfrm>
          <a:prstGeom prst="rect">
            <a:avLst/>
          </a:prstGeom>
          <a:noFill/>
        </p:spPr>
        <p:txBody>
          <a:bodyPr wrap="square" rtlCol="0">
            <a:spAutoFit/>
          </a:bodyPr>
          <a:lstStyle/>
          <a:p>
            <a:pPr algn="l"/>
            <a:r>
              <a:rPr lang="en-GB" sz="2000">
                <a:solidFill>
                  <a:srgbClr val="104F75"/>
                </a:solidFill>
              </a:rPr>
              <a:t>Tienes</a:t>
            </a:r>
            <a:endParaRPr lang="en-GB" sz="2000" dirty="0">
              <a:solidFill>
                <a:srgbClr val="104F75"/>
              </a:solidFill>
            </a:endParaRPr>
          </a:p>
        </p:txBody>
      </p:sp>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9" name="Rectangle 8"/>
          <p:cNvSpPr/>
          <p:nvPr/>
        </p:nvSpPr>
        <p:spPr>
          <a:xfrm>
            <a:off x="80227" y="440042"/>
            <a:ext cx="5230919" cy="523220"/>
          </a:xfrm>
          <a:prstGeom prst="rect">
            <a:avLst/>
          </a:prstGeom>
        </p:spPr>
        <p:txBody>
          <a:bodyPr wrap="none">
            <a:spAutoFit/>
          </a:bodyPr>
          <a:lstStyle/>
          <a:p>
            <a:r>
              <a:rPr lang="en-GB" sz="2800" b="1">
                <a:solidFill>
                  <a:schemeClr val="bg1"/>
                </a:solidFill>
                <a:latin typeface="Century Gothic" panose="020B0502020202020204" pitchFamily="34" charset="0"/>
                <a:ea typeface="SimSun" panose="02010600030101010101" pitchFamily="2" charset="-122"/>
                <a:cs typeface="Times New Roman" panose="02020603050405020304" pitchFamily="18" charset="0"/>
              </a:rPr>
              <a:t>Grammar: Reading &amp; Writing </a:t>
            </a:r>
            <a:endParaRPr lang="en-GB" sz="2800">
              <a:solidFill>
                <a:schemeClr val="bg1"/>
              </a:solidFill>
            </a:endParaRPr>
          </a:p>
        </p:txBody>
      </p:sp>
    </p:spTree>
    <p:extLst>
      <p:ext uri="{BB962C8B-B14F-4D97-AF65-F5344CB8AC3E}">
        <p14:creationId xmlns:p14="http://schemas.microsoft.com/office/powerpoint/2010/main" val="242812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6" y="280417"/>
            <a:ext cx="6676086" cy="721474"/>
          </a:xfrm>
        </p:spPr>
        <p:txBody>
          <a:bodyPr>
            <a:normAutofit/>
          </a:bodyPr>
          <a:lstStyle/>
          <a:p>
            <a:r>
              <a:rPr lang="en-GB" sz="2800" b="1">
                <a:solidFill>
                  <a:schemeClr val="bg1"/>
                </a:solidFill>
              </a:rPr>
              <a:t>Grammar: Reading &amp; Writing </a:t>
            </a:r>
            <a:endParaRPr lang="en-GB" sz="2800" b="1" dirty="0">
              <a:solidFill>
                <a:schemeClr val="bg1"/>
              </a:solidFill>
            </a:endParaRPr>
          </a:p>
        </p:txBody>
      </p:sp>
      <p:sp>
        <p:nvSpPr>
          <p:cNvPr id="2" name="Rectangle 1"/>
          <p:cNvSpPr/>
          <p:nvPr/>
        </p:nvSpPr>
        <p:spPr>
          <a:xfrm>
            <a:off x="467360" y="2288560"/>
            <a:ext cx="11287760" cy="2416431"/>
          </a:xfrm>
          <a:prstGeom prst="rect">
            <a:avLst/>
          </a:prstGeom>
        </p:spPr>
        <p:txBody>
          <a:bodyPr wrap="square">
            <a:spAutoFit/>
          </a:bodyPr>
          <a:lstStyle/>
          <a:p>
            <a:pPr>
              <a:lnSpc>
                <a:spcPct val="107000"/>
              </a:lnSpc>
              <a:spcAft>
                <a:spcPts val="800"/>
              </a:spcAft>
            </a:pPr>
            <a:r>
              <a:rPr lang="de-DE" b="1">
                <a:solidFill>
                  <a:srgbClr val="104F75"/>
                </a:solidFill>
                <a:latin typeface="Century Gothic" panose="020B0502020202020204" pitchFamily="34" charset="0"/>
                <a:ea typeface="SimSun" panose="02010600030101010101" pitchFamily="2" charset="-122"/>
                <a:cs typeface="Helvetica" panose="020B0604020202020204" pitchFamily="34" charset="0"/>
              </a:rPr>
              <a:t>PART C</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a:solidFill>
                  <a:srgbClr val="104F75"/>
                </a:solidFill>
                <a:latin typeface="Century Gothic" panose="020B0502020202020204" pitchFamily="34" charset="0"/>
                <a:ea typeface="SimSun" panose="02010600030101010101" pitchFamily="2" charset="-122"/>
                <a:cs typeface="Times New Roman" panose="02020603050405020304" pitchFamily="18" charset="0"/>
              </a:rPr>
              <a:t>Complete these sentences with the </a:t>
            </a:r>
            <a:r>
              <a:rPr lang="en-GB"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Spanish</a:t>
            </a:r>
            <a:r>
              <a:rPr lang="en-GB">
                <a:solidFill>
                  <a:srgbClr val="104F75"/>
                </a:solidFill>
                <a:latin typeface="Century Gothic" panose="020B0502020202020204" pitchFamily="34" charset="0"/>
                <a:ea typeface="SimSun" panose="02010600030101010101" pitchFamily="2" charset="-122"/>
                <a:cs typeface="Times New Roman" panose="02020603050405020304" pitchFamily="18" charset="0"/>
              </a:rPr>
              <a:t> word for the word in brackets.</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a:solidFill>
                  <a:srgbClr val="104F75"/>
                </a:solidFill>
                <a:latin typeface="Century Gothic" panose="020B0502020202020204" pitchFamily="34" charset="0"/>
                <a:ea typeface="SimSun" panose="02010600030101010101" pitchFamily="2" charset="-122"/>
                <a:cs typeface="Helvetica" panose="020B0604020202020204" pitchFamily="34"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de-DE">
                <a:solidFill>
                  <a:srgbClr val="104F75"/>
                </a:solidFill>
                <a:latin typeface="Century Gothic" panose="020B0502020202020204" pitchFamily="34" charset="0"/>
                <a:ea typeface="SimSun" panose="02010600030101010101" pitchFamily="2" charset="-122"/>
                <a:cs typeface="Helvetica" panose="020B0604020202020204" pitchFamily="34" charset="0"/>
              </a:rPr>
              <a:t>1. Necesitas __________ silla (f.).  (a)</a:t>
            </a:r>
          </a:p>
          <a:p>
            <a:pPr>
              <a:lnSpc>
                <a:spcPct val="107000"/>
              </a:lnSpc>
              <a:spcAft>
                <a:spcPts val="800"/>
              </a:spcAft>
            </a:pP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de-DE">
                <a:solidFill>
                  <a:srgbClr val="104F75"/>
                </a:solidFill>
                <a:latin typeface="Century Gothic" panose="020B0502020202020204" pitchFamily="34" charset="0"/>
                <a:ea typeface="SimSun" panose="02010600030101010101" pitchFamily="2" charset="-122"/>
                <a:cs typeface="Helvetica" panose="020B0604020202020204" pitchFamily="34" charset="0"/>
              </a:rPr>
              <a:t>2. Tenemos equipos (m.) __________.  (expensive)			</a:t>
            </a:r>
            <a:r>
              <a:rPr lang="de-DE" b="1">
                <a:solidFill>
                  <a:srgbClr val="104F75"/>
                </a:solidFill>
                <a:latin typeface="Century Gothic" panose="020B0502020202020204" pitchFamily="34" charset="0"/>
                <a:ea typeface="SimSun" panose="02010600030101010101" pitchFamily="2" charset="-122"/>
                <a:cs typeface="Helvetica" panose="020B0604020202020204" pitchFamily="34" charset="0"/>
              </a:rPr>
              <a:t>caro</a:t>
            </a:r>
            <a:r>
              <a:rPr lang="de-DE">
                <a:solidFill>
                  <a:srgbClr val="104F75"/>
                </a:solidFill>
                <a:latin typeface="Century Gothic" panose="020B0502020202020204" pitchFamily="34" charset="0"/>
                <a:ea typeface="SimSun" panose="02010600030101010101" pitchFamily="2" charset="-122"/>
                <a:cs typeface="Helvetica" panose="020B0604020202020204" pitchFamily="34" charset="0"/>
              </a:rPr>
              <a:t> = </a:t>
            </a:r>
            <a:r>
              <a:rPr lang="de-DE" i="1">
                <a:solidFill>
                  <a:srgbClr val="104F75"/>
                </a:solidFill>
                <a:latin typeface="Century Gothic" panose="020B0502020202020204" pitchFamily="34" charset="0"/>
                <a:ea typeface="SimSun" panose="02010600030101010101" pitchFamily="2" charset="-122"/>
                <a:cs typeface="Helvetica" panose="020B0604020202020204" pitchFamily="34" charset="0"/>
              </a:rPr>
              <a:t>expensive</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Rounded Rectangular Callout 4"/>
          <p:cNvSpPr/>
          <p:nvPr/>
        </p:nvSpPr>
        <p:spPr>
          <a:xfrm>
            <a:off x="6529404" y="751557"/>
            <a:ext cx="5201920" cy="1625238"/>
          </a:xfrm>
          <a:prstGeom prst="wedgeRoundRectCallout">
            <a:avLst>
              <a:gd name="adj1" fmla="val 8855"/>
              <a:gd name="adj2" fmla="val 57431"/>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There is one mark for each item.</a:t>
            </a:r>
          </a:p>
          <a:p>
            <a:r>
              <a:rPr lang="en-GB" b="1"/>
              <a:t>Q1: 0.5 mark</a:t>
            </a:r>
            <a:r>
              <a:rPr lang="en-GB"/>
              <a:t> for correct gender but incorrect use of definite / indefinite article.</a:t>
            </a:r>
          </a:p>
          <a:p>
            <a:r>
              <a:rPr lang="en-GB" b="1"/>
              <a:t>Q2: 0</a:t>
            </a:r>
            <a:r>
              <a:rPr lang="en-GB"/>
              <a:t> </a:t>
            </a:r>
            <a:r>
              <a:rPr lang="en-GB" b="1"/>
              <a:t>marks</a:t>
            </a:r>
            <a:r>
              <a:rPr lang="en-GB"/>
              <a:t> for masculine singular form</a:t>
            </a:r>
          </a:p>
        </p:txBody>
      </p:sp>
      <p:sp>
        <p:nvSpPr>
          <p:cNvPr id="6" name="TextBox 5"/>
          <p:cNvSpPr txBox="1"/>
          <p:nvPr/>
        </p:nvSpPr>
        <p:spPr>
          <a:xfrm>
            <a:off x="2216082" y="3408817"/>
            <a:ext cx="1215458" cy="400110"/>
          </a:xfrm>
          <a:prstGeom prst="rect">
            <a:avLst/>
          </a:prstGeom>
          <a:noFill/>
        </p:spPr>
        <p:txBody>
          <a:bodyPr wrap="square" rtlCol="0">
            <a:spAutoFit/>
          </a:bodyPr>
          <a:lstStyle/>
          <a:p>
            <a:pPr algn="l"/>
            <a:r>
              <a:rPr lang="en-GB" sz="2000">
                <a:solidFill>
                  <a:schemeClr val="accent5">
                    <a:lumMod val="50000"/>
                  </a:schemeClr>
                </a:solidFill>
              </a:rPr>
              <a:t>una</a:t>
            </a:r>
            <a:endParaRPr lang="en-GB" sz="2000" dirty="0">
              <a:solidFill>
                <a:schemeClr val="accent5">
                  <a:lumMod val="50000"/>
                </a:schemeClr>
              </a:solidFill>
            </a:endParaRPr>
          </a:p>
        </p:txBody>
      </p:sp>
      <p:sp>
        <p:nvSpPr>
          <p:cNvPr id="7" name="TextBox 6"/>
          <p:cNvSpPr txBox="1"/>
          <p:nvPr/>
        </p:nvSpPr>
        <p:spPr>
          <a:xfrm>
            <a:off x="3416232" y="4216876"/>
            <a:ext cx="1215458" cy="400110"/>
          </a:xfrm>
          <a:prstGeom prst="rect">
            <a:avLst/>
          </a:prstGeom>
          <a:noFill/>
        </p:spPr>
        <p:txBody>
          <a:bodyPr wrap="square" rtlCol="0">
            <a:spAutoFit/>
          </a:bodyPr>
          <a:lstStyle/>
          <a:p>
            <a:pPr algn="l"/>
            <a:r>
              <a:rPr lang="en-GB" sz="2000">
                <a:solidFill>
                  <a:schemeClr val="accent5">
                    <a:lumMod val="50000"/>
                  </a:schemeClr>
                </a:solidFill>
              </a:rPr>
              <a:t>caros</a:t>
            </a:r>
            <a:endParaRPr lang="en-GB" sz="2000" dirty="0">
              <a:solidFill>
                <a:schemeClr val="accent5">
                  <a:lumMod val="50000"/>
                </a:schemeClr>
              </a:solidFill>
            </a:endParaRPr>
          </a:p>
        </p:txBody>
      </p:sp>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10" name="Rectangle 9"/>
          <p:cNvSpPr/>
          <p:nvPr/>
        </p:nvSpPr>
        <p:spPr>
          <a:xfrm>
            <a:off x="80227" y="440042"/>
            <a:ext cx="5230919" cy="523220"/>
          </a:xfrm>
          <a:prstGeom prst="rect">
            <a:avLst/>
          </a:prstGeom>
        </p:spPr>
        <p:txBody>
          <a:bodyPr wrap="none">
            <a:spAutoFit/>
          </a:bodyPr>
          <a:lstStyle/>
          <a:p>
            <a:r>
              <a:rPr lang="en-GB" sz="2800" b="1">
                <a:solidFill>
                  <a:schemeClr val="bg1"/>
                </a:solidFill>
                <a:latin typeface="Century Gothic" panose="020B0502020202020204" pitchFamily="34" charset="0"/>
                <a:ea typeface="SimSun" panose="02010600030101010101" pitchFamily="2" charset="-122"/>
                <a:cs typeface="Times New Roman" panose="02020603050405020304" pitchFamily="18" charset="0"/>
              </a:rPr>
              <a:t>Grammar: Reading &amp; Writing </a:t>
            </a:r>
            <a:endParaRPr lang="en-GB" sz="2800">
              <a:solidFill>
                <a:schemeClr val="bg1"/>
              </a:solidFill>
            </a:endParaRPr>
          </a:p>
        </p:txBody>
      </p:sp>
    </p:spTree>
    <p:extLst>
      <p:ext uri="{BB962C8B-B14F-4D97-AF65-F5344CB8AC3E}">
        <p14:creationId xmlns:p14="http://schemas.microsoft.com/office/powerpoint/2010/main" val="61553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7" y="280417"/>
            <a:ext cx="5638697" cy="721474"/>
          </a:xfrm>
        </p:spPr>
        <p:txBody>
          <a:bodyPr>
            <a:normAutofit/>
          </a:bodyPr>
          <a:lstStyle/>
          <a:p>
            <a:r>
              <a:rPr lang="en-GB" sz="2800" b="1">
                <a:solidFill>
                  <a:schemeClr val="bg1"/>
                </a:solidFill>
              </a:rPr>
              <a:t>Phonics: Speaking </a:t>
            </a:r>
            <a:endParaRPr lang="en-GB" sz="1600" b="1" dirty="0">
              <a:solidFill>
                <a:schemeClr val="bg1"/>
              </a:solidFill>
            </a:endParaRPr>
          </a:p>
        </p:txBody>
      </p:sp>
      <p:sp>
        <p:nvSpPr>
          <p:cNvPr id="2" name="Rectangle 1"/>
          <p:cNvSpPr/>
          <p:nvPr/>
        </p:nvSpPr>
        <p:spPr>
          <a:xfrm>
            <a:off x="1243365" y="1473363"/>
            <a:ext cx="10572715" cy="4708981"/>
          </a:xfrm>
          <a:prstGeom prst="rect">
            <a:avLst/>
          </a:prstGeom>
        </p:spPr>
        <p:txBody>
          <a:bodyPr wrap="square">
            <a:spAutoFit/>
          </a:bodyPr>
          <a:lstStyle/>
          <a:p>
            <a:r>
              <a:rPr lang="en-GB" sz="2000" dirty="0">
                <a:solidFill>
                  <a:srgbClr val="104F75"/>
                </a:solidFill>
              </a:rPr>
              <a:t>Read the following list of Spanish words aloud. </a:t>
            </a:r>
          </a:p>
          <a:p>
            <a:endParaRPr lang="en-GB" sz="2000" dirty="0">
              <a:solidFill>
                <a:srgbClr val="104F75"/>
              </a:solidFill>
            </a:endParaRPr>
          </a:p>
          <a:p>
            <a:r>
              <a:rPr lang="en-GB" sz="2000" dirty="0">
                <a:solidFill>
                  <a:srgbClr val="104F75"/>
                </a:solidFill>
              </a:rPr>
              <a:t>You won't know these words. Just say them as you think they should sound in Spanish. </a:t>
            </a:r>
          </a:p>
          <a:p>
            <a:endParaRPr lang="en-GB" sz="2000" dirty="0">
              <a:solidFill>
                <a:srgbClr val="104F75"/>
              </a:solidFill>
            </a:endParaRPr>
          </a:p>
          <a:p>
            <a:r>
              <a:rPr lang="en-GB" sz="2000" dirty="0">
                <a:solidFill>
                  <a:srgbClr val="104F75"/>
                </a:solidFill>
              </a:rPr>
              <a:t>You will get marks for pronouncing the </a:t>
            </a:r>
            <a:r>
              <a:rPr lang="en-GB" sz="2000" b="1" u="sng" dirty="0">
                <a:solidFill>
                  <a:srgbClr val="104F75"/>
                </a:solidFill>
              </a:rPr>
              <a:t>bold</a:t>
            </a:r>
            <a:r>
              <a:rPr lang="en-GB" sz="2000" dirty="0">
                <a:solidFill>
                  <a:srgbClr val="104F75"/>
                </a:solidFill>
              </a:rPr>
              <a:t>, </a:t>
            </a:r>
            <a:r>
              <a:rPr lang="en-GB" sz="2000" b="1" u="sng" dirty="0">
                <a:solidFill>
                  <a:srgbClr val="104F75"/>
                </a:solidFill>
              </a:rPr>
              <a:t>underlined</a:t>
            </a:r>
            <a:r>
              <a:rPr lang="en-GB" sz="2000" dirty="0">
                <a:solidFill>
                  <a:srgbClr val="104F75"/>
                </a:solidFill>
              </a:rPr>
              <a:t> parts of each word.</a:t>
            </a:r>
          </a:p>
          <a:p>
            <a:r>
              <a:rPr lang="en-GB" sz="2000" dirty="0">
                <a:solidFill>
                  <a:srgbClr val="104F75"/>
                </a:solidFill>
              </a:rPr>
              <a:t> </a:t>
            </a:r>
          </a:p>
          <a:p>
            <a:r>
              <a:rPr lang="en-GB" sz="2000" dirty="0">
                <a:solidFill>
                  <a:srgbClr val="104F75"/>
                </a:solidFill>
              </a:rPr>
              <a:t>If you’re not sure, don’t worry – just have a go and do your best. </a:t>
            </a:r>
          </a:p>
          <a:p>
            <a:endParaRPr lang="en-GB" altLang="en-US" sz="2000" dirty="0">
              <a:solidFill>
                <a:srgbClr val="104F75"/>
              </a:solidFill>
              <a:ea typeface="Times New Roman" panose="02020603050405020304" pitchFamily="18" charset="0"/>
              <a:cs typeface="Arial" panose="020B0604020202020204" pitchFamily="34" charset="0"/>
            </a:endParaRPr>
          </a:p>
          <a:p>
            <a:r>
              <a:rPr lang="en-GB" altLang="en-US" sz="2000" dirty="0">
                <a:solidFill>
                  <a:srgbClr val="104F75"/>
                </a:solidFill>
                <a:ea typeface="Times New Roman" panose="02020603050405020304" pitchFamily="18" charset="0"/>
                <a:cs typeface="Arial" panose="020B0604020202020204" pitchFamily="34" charset="0"/>
              </a:rPr>
              <a:t>This part of the test will take </a:t>
            </a:r>
            <a:r>
              <a:rPr lang="en-GB" altLang="en-US" sz="2000" b="1" dirty="0">
                <a:solidFill>
                  <a:srgbClr val="104F75"/>
                </a:solidFill>
                <a:ea typeface="Times New Roman" panose="02020603050405020304" pitchFamily="18" charset="0"/>
                <a:cs typeface="Arial" panose="020B0604020202020204" pitchFamily="34" charset="0"/>
              </a:rPr>
              <a:t>2 minutes</a:t>
            </a:r>
            <a:r>
              <a:rPr lang="en-GB" altLang="en-US" sz="2000" dirty="0">
                <a:solidFill>
                  <a:srgbClr val="104F75"/>
                </a:solidFill>
                <a:ea typeface="Times New Roman" panose="02020603050405020304" pitchFamily="18" charset="0"/>
                <a:cs typeface="Arial" panose="020B0604020202020204" pitchFamily="34" charset="0"/>
              </a:rPr>
              <a:t> to complete.</a:t>
            </a:r>
            <a:endParaRPr lang="en-GB" altLang="en-US" dirty="0">
              <a:solidFill>
                <a:srgbClr val="104F75"/>
              </a:solidFill>
              <a:latin typeface="Arial" panose="020B0604020202020204" pitchFamily="34" charset="0"/>
            </a:endParaRPr>
          </a:p>
          <a:p>
            <a:r>
              <a:rPr lang="en-GB" sz="2000" dirty="0">
                <a:solidFill>
                  <a:srgbClr val="104F75"/>
                </a:solidFill>
              </a:rPr>
              <a:t>  </a:t>
            </a:r>
          </a:p>
          <a:p>
            <a:r>
              <a:rPr lang="en-GB" sz="2000" dirty="0">
                <a:solidFill>
                  <a:srgbClr val="104F75"/>
                </a:solidFill>
              </a:rPr>
              <a:t> </a:t>
            </a:r>
          </a:p>
          <a:p>
            <a:pPr lvl="0"/>
            <a:r>
              <a:rPr lang="de-DE" sz="2000" dirty="0">
                <a:solidFill>
                  <a:srgbClr val="104F75"/>
                </a:solidFill>
              </a:rPr>
              <a:t>1. </a:t>
            </a:r>
            <a:r>
              <a:rPr lang="en-GB" sz="2000" b="1" u="sng" dirty="0">
                <a:solidFill>
                  <a:srgbClr val="104F75"/>
                </a:solidFill>
              </a:rPr>
              <a:t>qu</a:t>
            </a:r>
            <a:r>
              <a:rPr lang="en-GB" sz="2000" dirty="0">
                <a:solidFill>
                  <a:srgbClr val="104F75"/>
                </a:solidFill>
              </a:rPr>
              <a:t>e</a:t>
            </a:r>
          </a:p>
          <a:p>
            <a:pPr lvl="0"/>
            <a:endParaRPr lang="de-DE" sz="2000" dirty="0">
              <a:solidFill>
                <a:srgbClr val="104F75"/>
              </a:solidFill>
            </a:endParaRPr>
          </a:p>
          <a:p>
            <a:pPr lvl="0"/>
            <a:r>
              <a:rPr lang="de-DE" sz="2000" dirty="0">
                <a:solidFill>
                  <a:srgbClr val="104F75"/>
                </a:solidFill>
              </a:rPr>
              <a:t>2. se</a:t>
            </a:r>
            <a:r>
              <a:rPr lang="de-DE" sz="2000" b="1" u="sng" dirty="0">
                <a:solidFill>
                  <a:srgbClr val="104F75"/>
                </a:solidFill>
              </a:rPr>
              <a:t>ñ</a:t>
            </a:r>
            <a:r>
              <a:rPr lang="de-DE" sz="2000" dirty="0">
                <a:solidFill>
                  <a:srgbClr val="104F75"/>
                </a:solidFill>
              </a:rPr>
              <a:t>alar</a:t>
            </a:r>
            <a:endParaRPr lang="en-GB" sz="2000" dirty="0">
              <a:solidFill>
                <a:srgbClr val="104F75"/>
              </a:solidFill>
            </a:endParaRPr>
          </a:p>
        </p:txBody>
      </p:sp>
      <p:sp>
        <p:nvSpPr>
          <p:cNvPr id="5" name="Rounded Rectangular Callout 4"/>
          <p:cNvSpPr/>
          <p:nvPr/>
        </p:nvSpPr>
        <p:spPr>
          <a:xfrm>
            <a:off x="5340350" y="4565487"/>
            <a:ext cx="6776720" cy="1616857"/>
          </a:xfrm>
          <a:prstGeom prst="wedgeRoundRectCallout">
            <a:avLst>
              <a:gd name="adj1" fmla="val -29098"/>
              <a:gd name="adj2" fmla="val 58965"/>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a:t>0 marks: Incorrect pronunciation based on English SSC.</a:t>
            </a:r>
          </a:p>
          <a:p>
            <a:pPr>
              <a:lnSpc>
                <a:spcPct val="107000"/>
              </a:lnSpc>
              <a:spcAft>
                <a:spcPts val="800"/>
              </a:spcAft>
            </a:pPr>
            <a:r>
              <a:rPr lang="en-GB"/>
              <a:t>1 mark: Correct knowledge of target SSC, but pronunciation with an English accent.</a:t>
            </a:r>
          </a:p>
          <a:p>
            <a:pPr>
              <a:lnSpc>
                <a:spcPct val="107000"/>
              </a:lnSpc>
              <a:spcAft>
                <a:spcPts val="800"/>
              </a:spcAft>
            </a:pPr>
            <a:r>
              <a:rPr lang="en-GB"/>
              <a:t>1 mark: Correct pronunciation of target SSC</a:t>
            </a:r>
            <a:endParaRPr lang="en-GB">
              <a:latin typeface="Century Gothic" panose="020B0502020202020204" pitchFamily="34" charset="0"/>
              <a:ea typeface="SimSun" panose="02010600030101010101" pitchFamily="2" charset="-122"/>
              <a:cs typeface="Times New Roman" panose="02020603050405020304" pitchFamily="18" charset="0"/>
            </a:endParaRPr>
          </a:p>
        </p:txBody>
      </p:sp>
      <p:pic>
        <p:nvPicPr>
          <p:cNvPr id="6" name="Picture 5"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3" name="Rectangle 2"/>
          <p:cNvSpPr/>
          <p:nvPr/>
        </p:nvSpPr>
        <p:spPr>
          <a:xfrm>
            <a:off x="99462" y="410768"/>
            <a:ext cx="3457998" cy="523220"/>
          </a:xfrm>
          <a:prstGeom prst="rect">
            <a:avLst/>
          </a:prstGeom>
        </p:spPr>
        <p:txBody>
          <a:bodyPr wrap="none">
            <a:spAutoFit/>
          </a:bodyPr>
          <a:lstStyle/>
          <a:p>
            <a:r>
              <a:rPr lang="en-GB" sz="2800" b="1">
                <a:solidFill>
                  <a:schemeClr val="bg1"/>
                </a:solidFill>
                <a:latin typeface="Century Gothic" panose="020B0502020202020204" pitchFamily="34" charset="0"/>
                <a:ea typeface="SimSun" panose="02010600030101010101" pitchFamily="2" charset="-122"/>
                <a:cs typeface="Arial" panose="020B0604020202020204" pitchFamily="34" charset="0"/>
              </a:rPr>
              <a:t>Phonics: Speaking </a:t>
            </a:r>
            <a:endParaRPr lang="en-GB" sz="2800">
              <a:solidFill>
                <a:schemeClr val="bg1"/>
              </a:solidFill>
            </a:endParaRPr>
          </a:p>
        </p:txBody>
      </p:sp>
    </p:spTree>
    <p:extLst>
      <p:ext uri="{BB962C8B-B14F-4D97-AF65-F5344CB8AC3E}">
        <p14:creationId xmlns:p14="http://schemas.microsoft.com/office/powerpoint/2010/main" val="215147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7406640" y="107697"/>
            <a:ext cx="4673600" cy="3138423"/>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GB"/>
          </a:p>
          <a:p>
            <a:pPr>
              <a:lnSpc>
                <a:spcPct val="107000"/>
              </a:lnSpc>
              <a:spcAft>
                <a:spcPts val="800"/>
              </a:spcAft>
            </a:pPr>
            <a:r>
              <a:rPr lang="en-GB"/>
              <a:t>0 errors = 1 mark</a:t>
            </a:r>
            <a:endParaRPr lang="en-GB" sz="2000"/>
          </a:p>
          <a:p>
            <a:pPr>
              <a:lnSpc>
                <a:spcPct val="107000"/>
              </a:lnSpc>
              <a:spcAft>
                <a:spcPts val="800"/>
              </a:spcAft>
            </a:pPr>
            <a:r>
              <a:rPr lang="en-GB"/>
              <a:t>1 or 2 errors = 0.5 marks</a:t>
            </a:r>
            <a:endParaRPr lang="en-GB" sz="2000"/>
          </a:p>
          <a:p>
            <a:pPr>
              <a:lnSpc>
                <a:spcPct val="107000"/>
              </a:lnSpc>
              <a:spcAft>
                <a:spcPts val="800"/>
              </a:spcAft>
            </a:pPr>
            <a:r>
              <a:rPr lang="en-GB"/>
              <a:t>3 or more errors = 0 marks</a:t>
            </a:r>
            <a:endParaRPr lang="en-GB" sz="2000"/>
          </a:p>
          <a:p>
            <a:pPr>
              <a:lnSpc>
                <a:spcPct val="107000"/>
              </a:lnSpc>
              <a:spcAft>
                <a:spcPts val="800"/>
              </a:spcAft>
            </a:pPr>
            <a:r>
              <a:rPr lang="en-GB"/>
              <a:t>Errors are defined as: </a:t>
            </a:r>
            <a:endParaRPr lang="en-GB" sz="2000"/>
          </a:p>
          <a:p>
            <a:pPr marL="285750" indent="-285750">
              <a:lnSpc>
                <a:spcPct val="107000"/>
              </a:lnSpc>
              <a:spcAft>
                <a:spcPts val="800"/>
              </a:spcAft>
              <a:buFont typeface="Arial" panose="020B0604020202020204" pitchFamily="34" charset="0"/>
              <a:buChar char="•"/>
            </a:pPr>
            <a:r>
              <a:rPr lang="en-GB"/>
              <a:t>no gender or wrong gender</a:t>
            </a:r>
          </a:p>
          <a:p>
            <a:pPr marL="285750" indent="-285750">
              <a:lnSpc>
                <a:spcPct val="107000"/>
              </a:lnSpc>
              <a:spcAft>
                <a:spcPts val="800"/>
              </a:spcAft>
              <a:buFont typeface="Arial" panose="020B0604020202020204" pitchFamily="34" charset="0"/>
              <a:buChar char="•"/>
            </a:pPr>
            <a:r>
              <a:rPr lang="en-GB"/>
              <a:t>one incorrect or omitted SSC</a:t>
            </a:r>
          </a:p>
          <a:p>
            <a:pPr marL="285750" indent="-285750">
              <a:lnSpc>
                <a:spcPct val="107000"/>
              </a:lnSpc>
              <a:spcAft>
                <a:spcPts val="800"/>
              </a:spcAft>
              <a:buFont typeface="Arial" panose="020B0604020202020204" pitchFamily="34" charset="0"/>
              <a:buChar char="•"/>
            </a:pPr>
            <a:r>
              <a:rPr lang="en-GB"/>
              <a:t>one omitted or unnecessary stress</a:t>
            </a:r>
            <a:endParaRPr lang="en-GB">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p:txBody>
      </p:sp>
      <p:sp>
        <p:nvSpPr>
          <p:cNvPr id="4" name="Title 3"/>
          <p:cNvSpPr>
            <a:spLocks noGrp="1"/>
          </p:cNvSpPr>
          <p:nvPr>
            <p:ph type="title"/>
          </p:nvPr>
        </p:nvSpPr>
        <p:spPr>
          <a:xfrm>
            <a:off x="-72087" y="280417"/>
            <a:ext cx="5638697" cy="721474"/>
          </a:xfrm>
        </p:spPr>
        <p:txBody>
          <a:bodyPr>
            <a:normAutofit/>
          </a:bodyPr>
          <a:lstStyle/>
          <a:p>
            <a:r>
              <a:rPr lang="en-GB" sz="2800" b="1">
                <a:solidFill>
                  <a:schemeClr val="bg1"/>
                </a:solidFill>
              </a:rPr>
              <a:t>Vocabulary: Speaking </a:t>
            </a:r>
            <a:endParaRPr lang="en-GB" sz="1600" b="1" dirty="0">
              <a:solidFill>
                <a:schemeClr val="bg1"/>
              </a:solidFill>
            </a:endParaRPr>
          </a:p>
        </p:txBody>
      </p:sp>
      <p:sp>
        <p:nvSpPr>
          <p:cNvPr id="2" name="Rectangle 1"/>
          <p:cNvSpPr/>
          <p:nvPr/>
        </p:nvSpPr>
        <p:spPr>
          <a:xfrm>
            <a:off x="613712" y="1894079"/>
            <a:ext cx="10572715" cy="3170099"/>
          </a:xfrm>
          <a:prstGeom prst="rect">
            <a:avLst/>
          </a:prstGeom>
        </p:spPr>
        <p:txBody>
          <a:bodyPr wrap="square">
            <a:spAutoFit/>
          </a:bodyPr>
          <a:lstStyle/>
          <a:p>
            <a:r>
              <a:rPr lang="en-GB" sz="2000" b="1" dirty="0">
                <a:solidFill>
                  <a:srgbClr val="104F75"/>
                </a:solidFill>
              </a:rPr>
              <a:t>Say </a:t>
            </a:r>
            <a:r>
              <a:rPr lang="en-GB" sz="2000" dirty="0">
                <a:solidFill>
                  <a:srgbClr val="104F75"/>
                </a:solidFill>
              </a:rPr>
              <a:t>the </a:t>
            </a:r>
            <a:r>
              <a:rPr lang="en-GB" sz="2000" b="1" dirty="0">
                <a:solidFill>
                  <a:srgbClr val="104F75"/>
                </a:solidFill>
              </a:rPr>
              <a:t>Spanish </a:t>
            </a:r>
            <a:r>
              <a:rPr lang="en-GB" sz="2000" dirty="0">
                <a:solidFill>
                  <a:srgbClr val="104F75"/>
                </a:solidFill>
              </a:rPr>
              <a:t>for the words below. </a:t>
            </a:r>
          </a:p>
          <a:p>
            <a:endParaRPr lang="en-GB" sz="2000" b="1" dirty="0">
              <a:solidFill>
                <a:srgbClr val="104F75"/>
              </a:solidFill>
            </a:endParaRPr>
          </a:p>
          <a:p>
            <a:r>
              <a:rPr lang="en-GB" sz="2000" b="1" dirty="0">
                <a:solidFill>
                  <a:srgbClr val="104F75"/>
                </a:solidFill>
              </a:rPr>
              <a:t>Remember</a:t>
            </a:r>
            <a:r>
              <a:rPr lang="en-GB" sz="2000" dirty="0">
                <a:solidFill>
                  <a:srgbClr val="104F75"/>
                </a:solidFill>
              </a:rPr>
              <a:t> to say the word for </a:t>
            </a:r>
            <a:r>
              <a:rPr lang="en-GB" sz="2000" b="1" dirty="0">
                <a:solidFill>
                  <a:srgbClr val="104F75"/>
                </a:solidFill>
              </a:rPr>
              <a:t>the</a:t>
            </a:r>
            <a:r>
              <a:rPr lang="en-GB" sz="2000" dirty="0">
                <a:solidFill>
                  <a:srgbClr val="104F75"/>
                </a:solidFill>
              </a:rPr>
              <a:t> if needed!</a:t>
            </a:r>
          </a:p>
          <a:p>
            <a:r>
              <a:rPr lang="en-GB" sz="2000" dirty="0">
                <a:solidFill>
                  <a:srgbClr val="104F75"/>
                </a:solidFill>
              </a:rPr>
              <a:t> </a:t>
            </a:r>
          </a:p>
          <a:p>
            <a:pPr lvl="0" eaLnBrk="0" fontAlgn="base" hangingPunct="0">
              <a:spcBef>
                <a:spcPct val="0"/>
              </a:spcBef>
              <a:spcAft>
                <a:spcPct val="0"/>
              </a:spcAft>
            </a:pPr>
            <a:r>
              <a:rPr lang="en-GB" altLang="en-US" sz="2000" dirty="0">
                <a:solidFill>
                  <a:srgbClr val="104F75"/>
                </a:solidFill>
                <a:ea typeface="Times New Roman" panose="02020603050405020304" pitchFamily="18" charset="0"/>
                <a:cs typeface="Arial" panose="020B0604020202020204" pitchFamily="34" charset="0"/>
              </a:rPr>
              <a:t>This part of the test will take </a:t>
            </a:r>
            <a:r>
              <a:rPr lang="en-GB" altLang="en-US" sz="2000" b="1" dirty="0">
                <a:solidFill>
                  <a:srgbClr val="104F75"/>
                </a:solidFill>
                <a:ea typeface="Times New Roman" panose="02020603050405020304" pitchFamily="18" charset="0"/>
                <a:cs typeface="Arial" panose="020B0604020202020204" pitchFamily="34" charset="0"/>
              </a:rPr>
              <a:t>2 minutes</a:t>
            </a:r>
            <a:r>
              <a:rPr lang="en-GB" altLang="en-US" sz="2000" dirty="0">
                <a:solidFill>
                  <a:srgbClr val="104F75"/>
                </a:solidFill>
                <a:ea typeface="Times New Roman" panose="02020603050405020304" pitchFamily="18" charset="0"/>
                <a:cs typeface="Arial" panose="020B0604020202020204" pitchFamily="34" charset="0"/>
              </a:rPr>
              <a:t> to complete.</a:t>
            </a:r>
            <a:endParaRPr lang="en-GB" altLang="en-US" dirty="0">
              <a:solidFill>
                <a:srgbClr val="104F75"/>
              </a:solidFill>
              <a:latin typeface="Arial" panose="020B0604020202020204" pitchFamily="34" charset="0"/>
            </a:endParaRPr>
          </a:p>
          <a:p>
            <a:endParaRPr lang="en-GB" sz="2000" dirty="0">
              <a:solidFill>
                <a:srgbClr val="104F75"/>
              </a:solidFill>
            </a:endParaRPr>
          </a:p>
          <a:p>
            <a:r>
              <a:rPr lang="en-GB" sz="2000" dirty="0">
                <a:solidFill>
                  <a:srgbClr val="104F75"/>
                </a:solidFill>
              </a:rPr>
              <a:t> </a:t>
            </a:r>
          </a:p>
          <a:p>
            <a:r>
              <a:rPr lang="en-GB" sz="2000" dirty="0">
                <a:solidFill>
                  <a:srgbClr val="104F75"/>
                </a:solidFill>
              </a:rPr>
              <a:t>1. the coin					(</a:t>
            </a:r>
            <a:r>
              <a:rPr lang="en-GB" sz="2000" b="1" dirty="0">
                <a:solidFill>
                  <a:srgbClr val="104F75"/>
                </a:solidFill>
              </a:rPr>
              <a:t>two</a:t>
            </a:r>
            <a:r>
              <a:rPr lang="en-GB" sz="2000" dirty="0">
                <a:solidFill>
                  <a:srgbClr val="104F75"/>
                </a:solidFill>
              </a:rPr>
              <a:t> Spanish words)</a:t>
            </a:r>
          </a:p>
          <a:p>
            <a:r>
              <a:rPr lang="en-GB" sz="2000" dirty="0">
                <a:solidFill>
                  <a:srgbClr val="104F75"/>
                </a:solidFill>
              </a:rPr>
              <a:t> </a:t>
            </a:r>
          </a:p>
          <a:p>
            <a:r>
              <a:rPr lang="en-GB" sz="2000" dirty="0">
                <a:solidFill>
                  <a:srgbClr val="104F75"/>
                </a:solidFill>
              </a:rPr>
              <a:t>2. to listen, listening				(</a:t>
            </a:r>
            <a:r>
              <a:rPr lang="en-GB" sz="2000" b="1" dirty="0">
                <a:solidFill>
                  <a:srgbClr val="104F75"/>
                </a:solidFill>
              </a:rPr>
              <a:t>one </a:t>
            </a:r>
            <a:r>
              <a:rPr lang="en-GB" sz="2000" dirty="0">
                <a:solidFill>
                  <a:srgbClr val="104F75"/>
                </a:solidFill>
              </a:rPr>
              <a:t>Spanish word)</a:t>
            </a:r>
          </a:p>
        </p:txBody>
      </p:sp>
      <p:pic>
        <p:nvPicPr>
          <p:cNvPr id="6" name="Picture 5"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3" name="Rectangle 2"/>
          <p:cNvSpPr/>
          <p:nvPr/>
        </p:nvSpPr>
        <p:spPr>
          <a:xfrm>
            <a:off x="93717" y="387908"/>
            <a:ext cx="4171335" cy="523220"/>
          </a:xfrm>
          <a:prstGeom prst="rect">
            <a:avLst/>
          </a:prstGeom>
        </p:spPr>
        <p:txBody>
          <a:bodyPr wrap="none">
            <a:spAutoFit/>
          </a:bodyPr>
          <a:lstStyle/>
          <a:p>
            <a:r>
              <a:rPr lang="en-GB" sz="2800" b="1">
                <a:solidFill>
                  <a:schemeClr val="bg1"/>
                </a:solidFill>
                <a:latin typeface="Century Gothic" panose="020B0502020202020204" pitchFamily="34" charset="0"/>
                <a:ea typeface="SimSun" panose="02010600030101010101" pitchFamily="2" charset="-122"/>
                <a:cs typeface="Times New Roman" panose="02020603050405020304" pitchFamily="18" charset="0"/>
              </a:rPr>
              <a:t>Vocabulary: Speaking </a:t>
            </a:r>
            <a:endParaRPr lang="en-GB" sz="2800">
              <a:solidFill>
                <a:schemeClr val="bg1"/>
              </a:solidFill>
            </a:endParaRPr>
          </a:p>
        </p:txBody>
      </p:sp>
      <p:sp>
        <p:nvSpPr>
          <p:cNvPr id="8" name="TextBox 7"/>
          <p:cNvSpPr txBox="1"/>
          <p:nvPr/>
        </p:nvSpPr>
        <p:spPr>
          <a:xfrm>
            <a:off x="3112770" y="4001177"/>
            <a:ext cx="2983230" cy="400110"/>
          </a:xfrm>
          <a:prstGeom prst="rect">
            <a:avLst/>
          </a:prstGeom>
          <a:noFill/>
        </p:spPr>
        <p:txBody>
          <a:bodyPr wrap="square" rtlCol="0">
            <a:spAutoFit/>
          </a:bodyPr>
          <a:lstStyle/>
          <a:p>
            <a:pPr algn="l"/>
            <a:r>
              <a:rPr lang="en-GB" sz="2000" dirty="0">
                <a:solidFill>
                  <a:schemeClr val="accent5">
                    <a:lumMod val="50000"/>
                  </a:schemeClr>
                </a:solidFill>
              </a:rPr>
              <a:t>Answer: la </a:t>
            </a:r>
            <a:r>
              <a:rPr lang="en-GB" sz="2000" dirty="0" err="1">
                <a:solidFill>
                  <a:schemeClr val="accent5">
                    <a:lumMod val="50000"/>
                  </a:schemeClr>
                </a:solidFill>
              </a:rPr>
              <a:t>moneda</a:t>
            </a:r>
            <a:endParaRPr lang="en-GB" sz="2000" dirty="0">
              <a:solidFill>
                <a:schemeClr val="accent5">
                  <a:lumMod val="50000"/>
                </a:schemeClr>
              </a:solidFill>
            </a:endParaRPr>
          </a:p>
        </p:txBody>
      </p:sp>
      <p:sp>
        <p:nvSpPr>
          <p:cNvPr id="9" name="TextBox 8"/>
          <p:cNvSpPr txBox="1"/>
          <p:nvPr/>
        </p:nvSpPr>
        <p:spPr>
          <a:xfrm>
            <a:off x="3112770" y="4652036"/>
            <a:ext cx="2750114" cy="400110"/>
          </a:xfrm>
          <a:prstGeom prst="rect">
            <a:avLst/>
          </a:prstGeom>
          <a:noFill/>
        </p:spPr>
        <p:txBody>
          <a:bodyPr wrap="square" rtlCol="0">
            <a:spAutoFit/>
          </a:bodyPr>
          <a:lstStyle/>
          <a:p>
            <a:pPr algn="l"/>
            <a:r>
              <a:rPr lang="en-GB" sz="2000" dirty="0">
                <a:solidFill>
                  <a:schemeClr val="accent5">
                    <a:lumMod val="50000"/>
                  </a:schemeClr>
                </a:solidFill>
              </a:rPr>
              <a:t>Answer: </a:t>
            </a:r>
            <a:r>
              <a:rPr lang="en-GB" sz="2000" dirty="0" err="1">
                <a:solidFill>
                  <a:schemeClr val="accent5">
                    <a:lumMod val="50000"/>
                  </a:schemeClr>
                </a:solidFill>
              </a:rPr>
              <a:t>escuchar</a:t>
            </a:r>
            <a:endParaRPr lang="en-GB" sz="2000" dirty="0">
              <a:solidFill>
                <a:schemeClr val="accent5">
                  <a:lumMod val="50000"/>
                </a:schemeClr>
              </a:solidFill>
            </a:endParaRPr>
          </a:p>
        </p:txBody>
      </p:sp>
    </p:spTree>
    <p:extLst>
      <p:ext uri="{BB962C8B-B14F-4D97-AF65-F5344CB8AC3E}">
        <p14:creationId xmlns:p14="http://schemas.microsoft.com/office/powerpoint/2010/main" val="339089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6" y="280417"/>
            <a:ext cx="6631382" cy="721474"/>
          </a:xfrm>
        </p:spPr>
        <p:txBody>
          <a:bodyPr>
            <a:normAutofit/>
          </a:bodyPr>
          <a:lstStyle/>
          <a:p>
            <a:r>
              <a:rPr lang="en-GB" sz="2800" b="1">
                <a:solidFill>
                  <a:schemeClr val="bg1"/>
                </a:solidFill>
              </a:rPr>
              <a:t>Phonics: Listening &amp; Writing</a:t>
            </a:r>
            <a:endParaRPr lang="en-GB" sz="2800" b="1" dirty="0">
              <a:solidFill>
                <a:schemeClr val="bg1"/>
              </a:solidFill>
            </a:endParaRPr>
          </a:p>
        </p:txBody>
      </p:sp>
      <p:sp>
        <p:nvSpPr>
          <p:cNvPr id="2" name="Rectangle 1"/>
          <p:cNvSpPr/>
          <p:nvPr/>
        </p:nvSpPr>
        <p:spPr>
          <a:xfrm>
            <a:off x="487680" y="1193657"/>
            <a:ext cx="11362944" cy="5275290"/>
          </a:xfrm>
          <a:prstGeom prst="rect">
            <a:avLst/>
          </a:prstGeom>
        </p:spPr>
        <p:txBody>
          <a:bodyPr wrap="square">
            <a:spAutoFit/>
          </a:bodyPr>
          <a:lstStyle/>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You will hear the Spanish words listed below. You will hear each word</a:t>
            </a:r>
            <a:r>
              <a:rPr lang="en-GB" sz="2000" b="1"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twice</a:t>
            </a: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Complete the spelling of each word by filling in the missing letters. Each dash (_) represents one missing letter.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Helvetica" panose="020B0604020202020204" pitchFamily="34" charset="0"/>
              </a:rPr>
              <a:t>For some of the words you hear, there may be more than one way of spelling them.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Helvetica" panose="020B0604020202020204" pitchFamily="34" charset="0"/>
              </a:rPr>
              <a:t>Just type in any one possible spelling for each word.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Helvetica" panose="020B0604020202020204" pitchFamily="34"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You won’t know these words. Don’t worry – just do your best!</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pPr>
            <a:r>
              <a:rPr lang="en-GB" altLang="en-US" sz="2000" dirty="0">
                <a:solidFill>
                  <a:srgbClr val="104F75"/>
                </a:solidFill>
                <a:ea typeface="Times New Roman" panose="02020603050405020304" pitchFamily="18" charset="0"/>
                <a:cs typeface="Arial" panose="020B0604020202020204" pitchFamily="34" charset="0"/>
              </a:rPr>
              <a:t>This part of the test will take </a:t>
            </a:r>
            <a:r>
              <a:rPr lang="en-GB" altLang="en-US" sz="2000" b="1" dirty="0">
                <a:solidFill>
                  <a:srgbClr val="104F75"/>
                </a:solidFill>
                <a:ea typeface="Times New Roman" panose="02020603050405020304" pitchFamily="18" charset="0"/>
                <a:cs typeface="Arial" panose="020B0604020202020204" pitchFamily="34" charset="0"/>
              </a:rPr>
              <a:t>3 minutes</a:t>
            </a:r>
            <a:r>
              <a:rPr lang="en-GB" altLang="en-US" sz="2000" dirty="0">
                <a:solidFill>
                  <a:srgbClr val="104F75"/>
                </a:solidFill>
                <a:ea typeface="Times New Roman" panose="02020603050405020304" pitchFamily="18" charset="0"/>
                <a:cs typeface="Arial" panose="020B0604020202020204" pitchFamily="34" charset="0"/>
              </a:rPr>
              <a:t> to complete.</a:t>
            </a:r>
            <a:endParaRPr lang="en-GB" altLang="en-US" dirty="0">
              <a:solidFill>
                <a:srgbClr val="104F75"/>
              </a:solidFill>
              <a:latin typeface="Arial" panose="020B0604020202020204" pitchFamily="34"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marL="342900" lvl="0" indent="-342900">
              <a:lnSpc>
                <a:spcPct val="200000"/>
              </a:lnSpc>
              <a:spcAft>
                <a:spcPts val="0"/>
              </a:spcAft>
              <a:buFont typeface="+mj-lt"/>
              <a:buAutoNum type="arabicPeriod"/>
            </a:pPr>
            <a:r>
              <a:rPr lang="es-CO" sz="2000" dirty="0">
                <a:solidFill>
                  <a:srgbClr val="2F5496"/>
                </a:solidFill>
                <a:latin typeface="Century Gothic" panose="020B0502020202020204" pitchFamily="34" charset="0"/>
                <a:ea typeface="Times New Roman" panose="02020603050405020304" pitchFamily="18" charset="0"/>
                <a:cs typeface="Arial" panose="020B0604020202020204" pitchFamily="34" charset="0"/>
              </a:rPr>
              <a:t>_ _</a:t>
            </a:r>
            <a:r>
              <a:rPr lang="en-GB" sz="2000" dirty="0" err="1">
                <a:solidFill>
                  <a:srgbClr val="2F5496"/>
                </a:solidFill>
                <a:latin typeface="Century Gothic" panose="020B0502020202020204" pitchFamily="34" charset="0"/>
                <a:ea typeface="Times New Roman" panose="02020603050405020304" pitchFamily="18" charset="0"/>
                <a:cs typeface="Arial" panose="020B0604020202020204" pitchFamily="34" charset="0"/>
              </a:rPr>
              <a:t>amar</a:t>
            </a:r>
            <a:endParaRPr lang="en-GB" sz="2000" dirty="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marL="342900" lvl="0" indent="-342900">
              <a:lnSpc>
                <a:spcPct val="200000"/>
              </a:lnSpc>
              <a:spcAft>
                <a:spcPts val="0"/>
              </a:spcAft>
              <a:buFont typeface="+mj-lt"/>
              <a:buAutoNum type="arabicPeriod"/>
            </a:pPr>
            <a:r>
              <a:rPr lang="es-CO" sz="2000" dirty="0" err="1">
                <a:solidFill>
                  <a:srgbClr val="2F5496"/>
                </a:solidFill>
                <a:latin typeface="Century Gothic" panose="020B0502020202020204" pitchFamily="34" charset="0"/>
                <a:ea typeface="Times New Roman" panose="02020603050405020304" pitchFamily="18" charset="0"/>
                <a:cs typeface="Arial" panose="020B0604020202020204" pitchFamily="34" charset="0"/>
              </a:rPr>
              <a:t>ba</a:t>
            </a:r>
            <a:r>
              <a:rPr lang="es-CO" sz="2000" dirty="0">
                <a:solidFill>
                  <a:srgbClr val="2F5496"/>
                </a:solidFill>
                <a:latin typeface="Century Gothic" panose="020B0502020202020204" pitchFamily="34" charset="0"/>
                <a:ea typeface="Times New Roman" panose="02020603050405020304" pitchFamily="18" charset="0"/>
                <a:cs typeface="Arial" panose="020B0604020202020204" pitchFamily="34" charset="0"/>
              </a:rPr>
              <a:t> _ ar</a:t>
            </a:r>
            <a:endParaRPr lang="en-GB" sz="2000" dirty="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p:txBody>
      </p:sp>
      <p:sp>
        <p:nvSpPr>
          <p:cNvPr id="8" name="Rounded Rectangular Callout 7"/>
          <p:cNvSpPr/>
          <p:nvPr/>
        </p:nvSpPr>
        <p:spPr>
          <a:xfrm>
            <a:off x="5962508" y="4931559"/>
            <a:ext cx="2540000" cy="1219200"/>
          </a:xfrm>
          <a:prstGeom prst="wedgeRoundRectCallout">
            <a:avLst>
              <a:gd name="adj1" fmla="val -66307"/>
              <a:gd name="adj2" fmla="val -22368"/>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9" name="TextBox 8"/>
          <p:cNvSpPr txBox="1"/>
          <p:nvPr/>
        </p:nvSpPr>
        <p:spPr>
          <a:xfrm>
            <a:off x="2560320" y="5341104"/>
            <a:ext cx="2255520" cy="400110"/>
          </a:xfrm>
          <a:prstGeom prst="rect">
            <a:avLst/>
          </a:prstGeom>
          <a:noFill/>
        </p:spPr>
        <p:txBody>
          <a:bodyPr wrap="square" rtlCol="0">
            <a:spAutoFit/>
          </a:bodyPr>
          <a:lstStyle/>
          <a:p>
            <a:pPr algn="l"/>
            <a:r>
              <a:rPr lang="en-GB" sz="2000">
                <a:solidFill>
                  <a:srgbClr val="115076"/>
                </a:solidFill>
              </a:rPr>
              <a:t>Answer: </a:t>
            </a:r>
            <a:r>
              <a:rPr lang="en-GB" sz="2000" b="1">
                <a:solidFill>
                  <a:srgbClr val="115076"/>
                </a:solidFill>
              </a:rPr>
              <a:t>ll</a:t>
            </a:r>
            <a:r>
              <a:rPr lang="en-GB" sz="2000">
                <a:solidFill>
                  <a:srgbClr val="115076"/>
                </a:solidFill>
              </a:rPr>
              <a:t>amar</a:t>
            </a:r>
            <a:endParaRPr lang="en-GB" sz="2000" dirty="0">
              <a:solidFill>
                <a:srgbClr val="115076"/>
              </a:solidFill>
            </a:endParaRPr>
          </a:p>
        </p:txBody>
      </p:sp>
      <p:sp>
        <p:nvSpPr>
          <p:cNvPr id="10" name="TextBox 9"/>
          <p:cNvSpPr txBox="1"/>
          <p:nvPr/>
        </p:nvSpPr>
        <p:spPr>
          <a:xfrm>
            <a:off x="2560320" y="5919055"/>
            <a:ext cx="2275840" cy="400110"/>
          </a:xfrm>
          <a:prstGeom prst="rect">
            <a:avLst/>
          </a:prstGeom>
          <a:noFill/>
        </p:spPr>
        <p:txBody>
          <a:bodyPr wrap="square" rtlCol="0">
            <a:spAutoFit/>
          </a:bodyPr>
          <a:lstStyle/>
          <a:p>
            <a:pPr algn="l"/>
            <a:r>
              <a:rPr lang="en-GB" sz="2000">
                <a:solidFill>
                  <a:srgbClr val="115076"/>
                </a:solidFill>
              </a:rPr>
              <a:t>Answer: ba</a:t>
            </a:r>
            <a:r>
              <a:rPr lang="en-GB" sz="2000" b="1">
                <a:solidFill>
                  <a:srgbClr val="115076"/>
                </a:solidFill>
              </a:rPr>
              <a:t>j</a:t>
            </a:r>
            <a:r>
              <a:rPr lang="en-GB" sz="2000">
                <a:solidFill>
                  <a:srgbClr val="115076"/>
                </a:solidFill>
              </a:rPr>
              <a:t>ar</a:t>
            </a:r>
            <a:endParaRPr lang="en-GB" sz="2000" dirty="0">
              <a:solidFill>
                <a:srgbClr val="115076"/>
              </a:solidFill>
            </a:endParaRPr>
          </a:p>
        </p:txBody>
      </p:sp>
      <p:pic>
        <p:nvPicPr>
          <p:cNvPr id="11" name="Picture 10" descr="background rectangle">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6" name="Rectangle 5"/>
          <p:cNvSpPr/>
          <p:nvPr/>
        </p:nvSpPr>
        <p:spPr>
          <a:xfrm>
            <a:off x="93939" y="379544"/>
            <a:ext cx="4932761" cy="523220"/>
          </a:xfrm>
          <a:prstGeom prst="rect">
            <a:avLst/>
          </a:prstGeom>
        </p:spPr>
        <p:txBody>
          <a:bodyPr wrap="none">
            <a:spAutoFit/>
          </a:bodyPr>
          <a:lstStyle/>
          <a:p>
            <a:r>
              <a:rPr lang="en-GB" sz="2800" b="1">
                <a:solidFill>
                  <a:schemeClr val="bg1"/>
                </a:solidFill>
              </a:rPr>
              <a:t>Phonics: Listening &amp; Writing </a:t>
            </a:r>
            <a:endParaRPr lang="en-GB" sz="2800"/>
          </a:p>
        </p:txBody>
      </p:sp>
      <p:pic>
        <p:nvPicPr>
          <p:cNvPr id="3" name="1 llama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836160" y="5271372"/>
            <a:ext cx="609600" cy="609600"/>
          </a:xfrm>
          <a:prstGeom prst="rect">
            <a:avLst/>
          </a:prstGeom>
        </p:spPr>
      </p:pic>
      <p:pic>
        <p:nvPicPr>
          <p:cNvPr id="5" name="2 baja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870586" y="5821264"/>
            <a:ext cx="609600" cy="609600"/>
          </a:xfrm>
          <a:prstGeom prst="rect">
            <a:avLst/>
          </a:prstGeom>
        </p:spPr>
      </p:pic>
    </p:spTree>
    <p:extLst>
      <p:ext uri="{BB962C8B-B14F-4D97-AF65-F5344CB8AC3E}">
        <p14:creationId xmlns:p14="http://schemas.microsoft.com/office/powerpoint/2010/main" val="8471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2856" fill="hold"/>
                                        <p:tgtEl>
                                          <p:spTgt spid="3"/>
                                        </p:tgtEl>
                                      </p:cBhvr>
                                    </p:cmd>
                                  </p:childTnLst>
                                </p:cTn>
                              </p:par>
                            </p:childTnLst>
                          </p:cTn>
                        </p:par>
                      </p:childTnLst>
                    </p:cTn>
                  </p:par>
                </p:childTnLst>
              </p:cTn>
              <p:nextCondLst>
                <p:cond evt="onClick" delay="0">
                  <p:tgtEl>
                    <p:spTgt spid="3"/>
                  </p:tgtEl>
                </p:cond>
              </p:nextCondLst>
            </p:seq>
            <p:audio>
              <p:cMediaNode vol="80000">
                <p:cTn id="42" fill="hold" display="0">
                  <p:stCondLst>
                    <p:cond delay="indefinite"/>
                  </p:stCondLst>
                  <p:endCondLst>
                    <p:cond evt="onStopAudio" delay="0">
                      <p:tgtEl>
                        <p:sldTgt/>
                      </p:tgtEl>
                    </p:cond>
                  </p:endCondLst>
                </p:cTn>
                <p:tgtEl>
                  <p:spTgt spid="3"/>
                </p:tgtEl>
              </p:cMediaNode>
            </p:audio>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3088" fill="hold"/>
                                        <p:tgtEl>
                                          <p:spTgt spid="5"/>
                                        </p:tgtEl>
                                      </p:cBhvr>
                                    </p:cmd>
                                  </p:childTnLst>
                                </p:cTn>
                              </p:par>
                            </p:childTnLst>
                          </p:cTn>
                        </p:par>
                      </p:childTnLst>
                    </p:cTn>
                  </p:par>
                </p:childTnLst>
              </p:cTn>
              <p:nextCondLst>
                <p:cond evt="onClick" delay="0">
                  <p:tgtEl>
                    <p:spTgt spid="5"/>
                  </p:tgtEl>
                </p:cond>
              </p:nextCondLst>
            </p:seq>
            <p:audio>
              <p:cMediaNode vol="80000">
                <p:cTn id="48" fill="hold" display="0">
                  <p:stCondLst>
                    <p:cond delay="indefinite"/>
                  </p:stCondLst>
                  <p:endCondLst>
                    <p:cond evt="onStopAudio" delay="0">
                      <p:tgtEl>
                        <p:sldTgt/>
                      </p:tgtEl>
                    </p:cond>
                  </p:endCondLst>
                </p:cTn>
                <p:tgtEl>
                  <p:spTgt spid="5"/>
                </p:tgtEl>
              </p:cMediaNode>
            </p:audio>
          </p:childTnLst>
        </p:cTn>
      </p:par>
    </p:tnLst>
    <p:bldLst>
      <p:bldP spid="8" grpId="0" animBg="1"/>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7" y="280417"/>
            <a:ext cx="5638697" cy="721474"/>
          </a:xfrm>
        </p:spPr>
        <p:txBody>
          <a:bodyPr>
            <a:normAutofit/>
          </a:bodyPr>
          <a:lstStyle/>
          <a:p>
            <a:r>
              <a:rPr lang="en-GB" sz="2800" b="1">
                <a:solidFill>
                  <a:schemeClr val="bg1"/>
                </a:solidFill>
              </a:rPr>
              <a:t>Grammar: Speaking </a:t>
            </a:r>
            <a:endParaRPr lang="en-GB" sz="1600" b="1" dirty="0">
              <a:solidFill>
                <a:schemeClr val="bg1"/>
              </a:solidFill>
            </a:endParaRPr>
          </a:p>
        </p:txBody>
      </p:sp>
      <p:sp>
        <p:nvSpPr>
          <p:cNvPr id="5" name="Rectangle 4"/>
          <p:cNvSpPr/>
          <p:nvPr/>
        </p:nvSpPr>
        <p:spPr>
          <a:xfrm>
            <a:off x="1235242" y="2089914"/>
            <a:ext cx="10299032" cy="3342453"/>
          </a:xfrm>
          <a:prstGeom prst="rect">
            <a:avLst/>
          </a:prstGeom>
        </p:spPr>
        <p:txBody>
          <a:bodyPr wrap="square">
            <a:spAutoFit/>
          </a:bodyPr>
          <a:lstStyle/>
          <a:p>
            <a:pPr>
              <a:lnSpc>
                <a:spcPct val="107000"/>
              </a:lnSpc>
            </a:pPr>
            <a:r>
              <a:rPr lang="en-GB" altLang="en-US" sz="2000">
                <a:solidFill>
                  <a:srgbClr val="104F75"/>
                </a:solidFill>
                <a:ea typeface="Times New Roman" panose="02020603050405020304" pitchFamily="18" charset="0"/>
                <a:cs typeface="Arial" panose="020B0604020202020204" pitchFamily="34" charset="0"/>
              </a:rPr>
              <a:t>This part of the test will take </a:t>
            </a:r>
            <a:r>
              <a:rPr lang="en-GB" altLang="en-US" sz="2000" b="1">
                <a:solidFill>
                  <a:srgbClr val="104F75"/>
                </a:solidFill>
                <a:ea typeface="Times New Roman" panose="02020603050405020304" pitchFamily="18" charset="0"/>
                <a:cs typeface="Arial" panose="020B0604020202020204" pitchFamily="34" charset="0"/>
              </a:rPr>
              <a:t>2 minutes</a:t>
            </a:r>
            <a:r>
              <a:rPr lang="en-GB" altLang="en-US" sz="2000">
                <a:solidFill>
                  <a:srgbClr val="104F75"/>
                </a:solidFill>
                <a:ea typeface="Times New Roman" panose="02020603050405020304" pitchFamily="18" charset="0"/>
                <a:cs typeface="Arial" panose="020B0604020202020204" pitchFamily="34" charset="0"/>
              </a:rPr>
              <a:t> to complete.</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A</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Read each sentence, then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say</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it in Spanish. The hint tells you which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verb</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to use.</a:t>
            </a: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1. Do you speak Spanish?			to speak</a:t>
            </a:r>
            <a:r>
              <a:rPr lang="en-GB" sz="2000" i="1">
                <a:solidFill>
                  <a:srgbClr val="104F75"/>
                </a:solidFill>
                <a:latin typeface="Century Gothic" panose="020B0502020202020204" pitchFamily="34" charset="0"/>
                <a:ea typeface="SimSun" panose="02010600030101010101" pitchFamily="2" charset="-122"/>
                <a:cs typeface="Times New Roman" panose="02020603050405020304" pitchFamily="18" charset="0"/>
              </a:rPr>
              <a:t> = hablar</a:t>
            </a:r>
          </a:p>
          <a:p>
            <a:pPr>
              <a:lnSpc>
                <a:spcPct val="107000"/>
              </a:lnSpc>
              <a:spcAft>
                <a:spcPts val="800"/>
              </a:spcAft>
            </a:pP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2. He buys a shirt.				to buy </a:t>
            </a:r>
            <a:r>
              <a:rPr lang="en-GB" sz="2000" i="1">
                <a:solidFill>
                  <a:srgbClr val="104F75"/>
                </a:solidFill>
                <a:latin typeface="Century Gothic" panose="020B0502020202020204" pitchFamily="34" charset="0"/>
                <a:ea typeface="SimSun" panose="02010600030101010101" pitchFamily="2" charset="-122"/>
                <a:cs typeface="Times New Roman" panose="02020603050405020304" pitchFamily="18" charset="0"/>
              </a:rPr>
              <a:t>= comprar</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2" name="Rounded Rectangular Callout 1"/>
          <p:cNvSpPr/>
          <p:nvPr/>
        </p:nvSpPr>
        <p:spPr>
          <a:xfrm>
            <a:off x="8095297" y="179271"/>
            <a:ext cx="3883343" cy="2630949"/>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GB"/>
              <a:t>There are 2 marks per item:</a:t>
            </a:r>
          </a:p>
          <a:p>
            <a:pPr>
              <a:lnSpc>
                <a:spcPct val="107000"/>
              </a:lnSpc>
            </a:pPr>
            <a:r>
              <a:rPr lang="en-GB"/>
              <a:t>1 mark: Correct intonation</a:t>
            </a:r>
            <a:endParaRPr lang="en-GB" sz="2000"/>
          </a:p>
          <a:p>
            <a:pPr>
              <a:lnSpc>
                <a:spcPct val="107000"/>
              </a:lnSpc>
            </a:pPr>
            <a:r>
              <a:rPr lang="en-GB"/>
              <a:t>1 mark: Correct -AR verb form </a:t>
            </a:r>
            <a:endParaRPr lang="en-GB" sz="2000"/>
          </a:p>
          <a:p>
            <a:pPr>
              <a:lnSpc>
                <a:spcPct val="107000"/>
              </a:lnSpc>
            </a:pPr>
            <a:r>
              <a:rPr lang="en-GB"/>
              <a:t> </a:t>
            </a:r>
            <a:endParaRPr lang="en-GB" sz="2000"/>
          </a:p>
          <a:p>
            <a:pPr>
              <a:lnSpc>
                <a:spcPct val="107000"/>
              </a:lnSpc>
            </a:pPr>
            <a:r>
              <a:rPr lang="en-GB" u="sng"/>
              <a:t>Note:</a:t>
            </a:r>
            <a:endParaRPr lang="en-GB" sz="2000"/>
          </a:p>
          <a:p>
            <a:pPr>
              <a:lnSpc>
                <a:spcPct val="107000"/>
              </a:lnSpc>
            </a:pPr>
            <a:r>
              <a:rPr lang="en-GB"/>
              <a:t>The focus of these items is </a:t>
            </a:r>
          </a:p>
          <a:p>
            <a:pPr>
              <a:lnSpc>
                <a:spcPct val="107000"/>
              </a:lnSpc>
            </a:pPr>
            <a:r>
              <a:rPr lang="en-GB"/>
              <a:t>–AR verb formation. </a:t>
            </a:r>
            <a:endParaRPr lang="en-GB" sz="2000"/>
          </a:p>
        </p:txBody>
      </p:sp>
      <p:sp>
        <p:nvSpPr>
          <p:cNvPr id="7" name="TextBox 6"/>
          <p:cNvSpPr txBox="1"/>
          <p:nvPr/>
        </p:nvSpPr>
        <p:spPr>
          <a:xfrm>
            <a:off x="1451810" y="4460813"/>
            <a:ext cx="4114800" cy="400110"/>
          </a:xfrm>
          <a:prstGeom prst="rect">
            <a:avLst/>
          </a:prstGeom>
          <a:noFill/>
        </p:spPr>
        <p:txBody>
          <a:bodyPr wrap="square" rtlCol="0">
            <a:spAutoFit/>
          </a:bodyPr>
          <a:lstStyle/>
          <a:p>
            <a:r>
              <a:rPr lang="en-GB" sz="2000">
                <a:solidFill>
                  <a:schemeClr val="accent5">
                    <a:lumMod val="50000"/>
                  </a:schemeClr>
                </a:solidFill>
              </a:rPr>
              <a:t>Answer: </a:t>
            </a:r>
            <a:r>
              <a:rPr lang="en-GB" sz="2000">
                <a:solidFill>
                  <a:srgbClr val="115076"/>
                </a:solidFill>
              </a:rPr>
              <a:t>¿</a:t>
            </a:r>
            <a:r>
              <a:rPr lang="en-GB" sz="2000">
                <a:solidFill>
                  <a:schemeClr val="accent5">
                    <a:lumMod val="50000"/>
                  </a:schemeClr>
                </a:solidFill>
              </a:rPr>
              <a:t>Hablas español?</a:t>
            </a:r>
            <a:endParaRPr lang="en-GB" sz="2000" dirty="0">
              <a:solidFill>
                <a:schemeClr val="accent5">
                  <a:lumMod val="50000"/>
                </a:schemeClr>
              </a:solidFill>
            </a:endParaRPr>
          </a:p>
        </p:txBody>
      </p:sp>
      <p:sp>
        <p:nvSpPr>
          <p:cNvPr id="8" name="TextBox 7"/>
          <p:cNvSpPr txBox="1"/>
          <p:nvPr/>
        </p:nvSpPr>
        <p:spPr>
          <a:xfrm>
            <a:off x="1451810" y="5317979"/>
            <a:ext cx="4612640" cy="400110"/>
          </a:xfrm>
          <a:prstGeom prst="rect">
            <a:avLst/>
          </a:prstGeom>
          <a:noFill/>
        </p:spPr>
        <p:txBody>
          <a:bodyPr wrap="square" rtlCol="0">
            <a:spAutoFit/>
          </a:bodyPr>
          <a:lstStyle/>
          <a:p>
            <a:pPr algn="l"/>
            <a:r>
              <a:rPr lang="en-GB" sz="2000">
                <a:solidFill>
                  <a:schemeClr val="accent5">
                    <a:lumMod val="50000"/>
                  </a:schemeClr>
                </a:solidFill>
              </a:rPr>
              <a:t>Answer: Compra una camisa.</a:t>
            </a:r>
            <a:endParaRPr lang="en-GB" sz="2000" dirty="0">
              <a:solidFill>
                <a:schemeClr val="accent5">
                  <a:lumMod val="50000"/>
                </a:schemeClr>
              </a:solidFill>
            </a:endParaRPr>
          </a:p>
        </p:txBody>
      </p:sp>
      <p:pic>
        <p:nvPicPr>
          <p:cNvPr id="9" name="Picture 8"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3" name="Rectangle 2"/>
          <p:cNvSpPr/>
          <p:nvPr/>
        </p:nvSpPr>
        <p:spPr>
          <a:xfrm>
            <a:off x="32189" y="400336"/>
            <a:ext cx="3807453" cy="523220"/>
          </a:xfrm>
          <a:prstGeom prst="rect">
            <a:avLst/>
          </a:prstGeom>
        </p:spPr>
        <p:txBody>
          <a:bodyPr wrap="none">
            <a:spAutoFit/>
          </a:bodyPr>
          <a:lstStyle/>
          <a:p>
            <a:r>
              <a:rPr lang="en-GB" sz="2800" b="1">
                <a:solidFill>
                  <a:schemeClr val="bg1"/>
                </a:solidFill>
                <a:latin typeface="Century Gothic" panose="020B0502020202020204" pitchFamily="34" charset="0"/>
                <a:ea typeface="SimSun" panose="02010600030101010101" pitchFamily="2" charset="-122"/>
                <a:cs typeface="Times New Roman" panose="02020603050405020304" pitchFamily="18" charset="0"/>
              </a:rPr>
              <a:t>Grammar: Speaking </a:t>
            </a:r>
            <a:endParaRPr lang="en-GB" sz="2800">
              <a:solidFill>
                <a:schemeClr val="bg1"/>
              </a:solidFill>
            </a:endParaRPr>
          </a:p>
        </p:txBody>
      </p:sp>
    </p:spTree>
    <p:extLst>
      <p:ext uri="{BB962C8B-B14F-4D97-AF65-F5344CB8AC3E}">
        <p14:creationId xmlns:p14="http://schemas.microsoft.com/office/powerpoint/2010/main" val="87361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7" y="280417"/>
            <a:ext cx="5638697" cy="721474"/>
          </a:xfrm>
        </p:spPr>
        <p:txBody>
          <a:bodyPr>
            <a:normAutofit/>
          </a:bodyPr>
          <a:lstStyle/>
          <a:p>
            <a:r>
              <a:rPr lang="en-GB" sz="2800" b="1" dirty="0">
                <a:solidFill>
                  <a:schemeClr val="bg1"/>
                </a:solidFill>
              </a:rPr>
              <a:t>Grammar: Speaking </a:t>
            </a:r>
            <a:endParaRPr lang="en-GB" sz="1600" b="1" dirty="0">
              <a:solidFill>
                <a:schemeClr val="bg1"/>
              </a:solidFill>
            </a:endParaRPr>
          </a:p>
        </p:txBody>
      </p:sp>
      <p:sp>
        <p:nvSpPr>
          <p:cNvPr id="2" name="Rectangle 1"/>
          <p:cNvSpPr/>
          <p:nvPr/>
        </p:nvSpPr>
        <p:spPr>
          <a:xfrm>
            <a:off x="962528" y="2152618"/>
            <a:ext cx="10796336" cy="2910540"/>
          </a:xfrm>
          <a:prstGeom prst="rect">
            <a:avLst/>
          </a:prstGeom>
        </p:spPr>
        <p:txBody>
          <a:bodyPr wrap="square">
            <a:spAutoFit/>
          </a:bodyPr>
          <a:lstStyle/>
          <a:p>
            <a:pPr>
              <a:lnSpc>
                <a:spcPct val="107000"/>
              </a:lnSpc>
              <a:spcAft>
                <a:spcPts val="80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B</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Read each sentence, then </a:t>
            </a: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say </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it </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in Spanish. </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The hint tells you which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noun</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and which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adjective</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to </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use.</a:t>
            </a: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1</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He has some cheap shoes.</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shoe </a:t>
            </a:r>
            <a:r>
              <a:rPr lang="en-GB" sz="2000" i="1">
                <a:solidFill>
                  <a:srgbClr val="104F75"/>
                </a:solidFill>
                <a:latin typeface="Century Gothic" panose="020B0502020202020204" pitchFamily="34" charset="0"/>
                <a:ea typeface="SimSun" panose="02010600030101010101" pitchFamily="2" charset="-122"/>
                <a:cs typeface="Times New Roman" panose="02020603050405020304" pitchFamily="18" charset="0"/>
              </a:rPr>
              <a:t>= zapato (m.); </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cheap = </a:t>
            </a:r>
            <a:r>
              <a:rPr lang="en-GB" sz="2000" i="1">
                <a:solidFill>
                  <a:srgbClr val="104F75"/>
                </a:solidFill>
                <a:latin typeface="Century Gothic" panose="020B0502020202020204" pitchFamily="34" charset="0"/>
                <a:ea typeface="SimSun" panose="02010600030101010101" pitchFamily="2" charset="-122"/>
                <a:cs typeface="Times New Roman" panose="02020603050405020304" pitchFamily="18" charset="0"/>
              </a:rPr>
              <a:t>barato</a:t>
            </a:r>
          </a:p>
          <a:p>
            <a:pPr>
              <a:lnSpc>
                <a:spcPct val="107000"/>
              </a:lnSpc>
              <a:spcAft>
                <a:spcPts val="800"/>
              </a:spcAft>
            </a:pP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i="1">
                <a:solidFill>
                  <a:srgbClr val="104F75"/>
                </a:solidFill>
                <a:latin typeface="Century Gothic" panose="020B0502020202020204" pitchFamily="34" charset="0"/>
                <a:ea typeface="SimSun" panose="02010600030101010101" pitchFamily="2" charset="-122"/>
                <a:cs typeface="Times New Roman" panose="02020603050405020304" pitchFamily="18" charset="0"/>
              </a:rPr>
              <a:t>2. </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You want the pretty bags.			bag </a:t>
            </a:r>
            <a:r>
              <a:rPr lang="en-GB" sz="2000" i="1">
                <a:solidFill>
                  <a:srgbClr val="104F75"/>
                </a:solidFill>
                <a:latin typeface="Century Gothic" panose="020B0502020202020204" pitchFamily="34" charset="0"/>
                <a:ea typeface="SimSun" panose="02010600030101010101" pitchFamily="2" charset="-122"/>
                <a:cs typeface="Times New Roman" panose="02020603050405020304" pitchFamily="18" charset="0"/>
              </a:rPr>
              <a:t>= bolsa (f.); </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pretty = </a:t>
            </a:r>
            <a:r>
              <a:rPr lang="en-GB" sz="2000" i="1">
                <a:solidFill>
                  <a:srgbClr val="104F75"/>
                </a:solidFill>
                <a:latin typeface="Century Gothic" panose="020B0502020202020204" pitchFamily="34" charset="0"/>
                <a:ea typeface="SimSun" panose="02010600030101010101" pitchFamily="2" charset="-122"/>
                <a:cs typeface="Times New Roman" panose="02020603050405020304" pitchFamily="18" charset="0"/>
              </a:rPr>
              <a:t>bonito</a:t>
            </a:r>
          </a:p>
        </p:txBody>
      </p:sp>
      <p:sp>
        <p:nvSpPr>
          <p:cNvPr id="5" name="Rounded Rectangular Callout 4"/>
          <p:cNvSpPr/>
          <p:nvPr/>
        </p:nvSpPr>
        <p:spPr>
          <a:xfrm>
            <a:off x="6920570" y="280417"/>
            <a:ext cx="5234036" cy="3102863"/>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a:t>There are 3 marks per item:</a:t>
            </a:r>
          </a:p>
          <a:p>
            <a:pPr>
              <a:lnSpc>
                <a:spcPct val="107000"/>
              </a:lnSpc>
              <a:spcAft>
                <a:spcPts val="800"/>
              </a:spcAft>
            </a:pPr>
            <a:r>
              <a:rPr lang="en-GB"/>
              <a:t>1 mark: Correct word order </a:t>
            </a:r>
          </a:p>
          <a:p>
            <a:pPr>
              <a:lnSpc>
                <a:spcPct val="107000"/>
              </a:lnSpc>
              <a:spcAft>
                <a:spcPts val="800"/>
              </a:spcAft>
            </a:pPr>
            <a:r>
              <a:rPr lang="en-GB"/>
              <a:t>(article – noun – adjective)</a:t>
            </a:r>
            <a:endParaRPr lang="en-GB" sz="2000"/>
          </a:p>
          <a:p>
            <a:pPr>
              <a:lnSpc>
                <a:spcPct val="107000"/>
              </a:lnSpc>
              <a:spcAft>
                <a:spcPts val="800"/>
              </a:spcAft>
            </a:pPr>
            <a:r>
              <a:rPr lang="en-GB"/>
              <a:t>0.5 mark: Correct article </a:t>
            </a:r>
          </a:p>
          <a:p>
            <a:pPr>
              <a:lnSpc>
                <a:spcPct val="107000"/>
              </a:lnSpc>
              <a:spcAft>
                <a:spcPts val="800"/>
              </a:spcAft>
            </a:pPr>
            <a:r>
              <a:rPr lang="en-GB"/>
              <a:t>(e.g. feminine, singular)</a:t>
            </a:r>
            <a:endParaRPr lang="en-GB" sz="2000"/>
          </a:p>
          <a:p>
            <a:pPr>
              <a:lnSpc>
                <a:spcPct val="107000"/>
              </a:lnSpc>
              <a:spcAft>
                <a:spcPts val="800"/>
              </a:spcAft>
            </a:pPr>
            <a:r>
              <a:rPr lang="en-GB"/>
              <a:t>0.5 mark: Correct adjective form (e.g. feminine, singular) </a:t>
            </a:r>
            <a:endParaRPr lang="en-GB" sz="2000"/>
          </a:p>
          <a:p>
            <a:pPr>
              <a:lnSpc>
                <a:spcPct val="107000"/>
              </a:lnSpc>
              <a:spcAft>
                <a:spcPts val="800"/>
              </a:spcAft>
            </a:pPr>
            <a:r>
              <a:rPr lang="de-DE"/>
              <a:t>1 mark: Correct verb form (tener / querer)</a:t>
            </a:r>
            <a:endParaRPr lang="en-GB" sz="2000">
              <a:latin typeface="Century Gothic" panose="020B0502020202020204" pitchFamily="34" charset="0"/>
              <a:ea typeface="SimSun" panose="02010600030101010101" pitchFamily="2" charset="-122"/>
              <a:cs typeface="Times New Roman" panose="02020603050405020304" pitchFamily="18" charset="0"/>
            </a:endParaRPr>
          </a:p>
        </p:txBody>
      </p:sp>
      <p:sp>
        <p:nvSpPr>
          <p:cNvPr id="7" name="TextBox 6"/>
          <p:cNvSpPr txBox="1"/>
          <p:nvPr/>
        </p:nvSpPr>
        <p:spPr>
          <a:xfrm>
            <a:off x="1197810" y="4095851"/>
            <a:ext cx="4644190" cy="400110"/>
          </a:xfrm>
          <a:prstGeom prst="rect">
            <a:avLst/>
          </a:prstGeom>
          <a:noFill/>
        </p:spPr>
        <p:txBody>
          <a:bodyPr wrap="square" rtlCol="0">
            <a:spAutoFit/>
          </a:bodyPr>
          <a:lstStyle/>
          <a:p>
            <a:pPr algn="l"/>
            <a:r>
              <a:rPr lang="en-GB" sz="2000">
                <a:solidFill>
                  <a:schemeClr val="accent5">
                    <a:lumMod val="50000"/>
                  </a:schemeClr>
                </a:solidFill>
              </a:rPr>
              <a:t>Answer: Tiene unos zapatos baratos.</a:t>
            </a:r>
            <a:endParaRPr lang="en-GB" sz="2000" dirty="0">
              <a:solidFill>
                <a:schemeClr val="accent5">
                  <a:lumMod val="50000"/>
                </a:schemeClr>
              </a:solidFill>
            </a:endParaRPr>
          </a:p>
        </p:txBody>
      </p:sp>
      <p:sp>
        <p:nvSpPr>
          <p:cNvPr id="8" name="TextBox 7"/>
          <p:cNvSpPr txBox="1"/>
          <p:nvPr/>
        </p:nvSpPr>
        <p:spPr>
          <a:xfrm>
            <a:off x="1197810" y="4946646"/>
            <a:ext cx="4734360" cy="400110"/>
          </a:xfrm>
          <a:prstGeom prst="rect">
            <a:avLst/>
          </a:prstGeom>
          <a:noFill/>
        </p:spPr>
        <p:txBody>
          <a:bodyPr wrap="square" rtlCol="0">
            <a:spAutoFit/>
          </a:bodyPr>
          <a:lstStyle/>
          <a:p>
            <a:pPr algn="l"/>
            <a:r>
              <a:rPr lang="en-GB" sz="2000">
                <a:solidFill>
                  <a:schemeClr val="accent5">
                    <a:lumMod val="50000"/>
                  </a:schemeClr>
                </a:solidFill>
              </a:rPr>
              <a:t>Answer: Quieres las bolsas bonitas.</a:t>
            </a:r>
            <a:endParaRPr lang="en-GB" sz="2000" dirty="0">
              <a:solidFill>
                <a:schemeClr val="accent5">
                  <a:lumMod val="50000"/>
                </a:schemeClr>
              </a:solidFill>
            </a:endParaRPr>
          </a:p>
        </p:txBody>
      </p:sp>
      <p:pic>
        <p:nvPicPr>
          <p:cNvPr id="9" name="Picture 8"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10" name="Rectangle 9"/>
          <p:cNvSpPr/>
          <p:nvPr/>
        </p:nvSpPr>
        <p:spPr>
          <a:xfrm>
            <a:off x="32189" y="400336"/>
            <a:ext cx="3807453" cy="523220"/>
          </a:xfrm>
          <a:prstGeom prst="rect">
            <a:avLst/>
          </a:prstGeom>
        </p:spPr>
        <p:txBody>
          <a:bodyPr wrap="square">
            <a:spAutoFit/>
          </a:bodyPr>
          <a:lstStyle/>
          <a:p>
            <a:r>
              <a:rPr lang="en-GB" sz="2800" b="1">
                <a:solidFill>
                  <a:schemeClr val="bg1"/>
                </a:solidFill>
                <a:latin typeface="Century Gothic" panose="020B0502020202020204" pitchFamily="34" charset="0"/>
                <a:ea typeface="SimSun" panose="02010600030101010101" pitchFamily="2" charset="-122"/>
                <a:cs typeface="Times New Roman" panose="02020603050405020304" pitchFamily="18" charset="0"/>
              </a:rPr>
              <a:t>Grammar: Speaking </a:t>
            </a:r>
            <a:endParaRPr lang="en-GB" sz="2800">
              <a:solidFill>
                <a:schemeClr val="bg1"/>
              </a:solidFill>
            </a:endParaRPr>
          </a:p>
        </p:txBody>
      </p:sp>
    </p:spTree>
    <p:extLst>
      <p:ext uri="{BB962C8B-B14F-4D97-AF65-F5344CB8AC3E}">
        <p14:creationId xmlns:p14="http://schemas.microsoft.com/office/powerpoint/2010/main" val="351025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5058" y="4190421"/>
            <a:ext cx="10186352" cy="1285480"/>
          </a:xfrm>
          <a:prstGeom prst="rect">
            <a:avLst/>
          </a:prstGeom>
        </p:spPr>
        <p:txBody>
          <a:bodyPr wrap="square">
            <a:spAutoFit/>
          </a:bodyPr>
          <a:lstStyle/>
          <a:p>
            <a:pPr>
              <a:lnSpc>
                <a:spcPct val="107000"/>
              </a:lnSpc>
              <a:spcAft>
                <a:spcPts val="800"/>
              </a:spcAft>
            </a:pPr>
            <a:r>
              <a:rPr lang="en-GB" sz="2000">
                <a:solidFill>
                  <a:srgbClr val="115076"/>
                </a:solidFill>
                <a:latin typeface="Century Gothic" panose="020B0502020202020204" pitchFamily="34" charset="0"/>
                <a:ea typeface="SimSun" panose="02010600030101010101" pitchFamily="2" charset="-122"/>
                <a:cs typeface="Times New Roman" panose="02020603050405020304" pitchFamily="18" charset="0"/>
              </a:rPr>
              <a:t>1. He does not rest.				to rest =</a:t>
            </a:r>
            <a:r>
              <a:rPr lang="en-GB" sz="2000" i="1">
                <a:solidFill>
                  <a:srgbClr val="115076"/>
                </a:solidFill>
                <a:latin typeface="Century Gothic" panose="020B0502020202020204" pitchFamily="34" charset="0"/>
                <a:ea typeface="SimSun" panose="02010600030101010101" pitchFamily="2" charset="-122"/>
                <a:cs typeface="Times New Roman" panose="02020603050405020304" pitchFamily="18" charset="0"/>
              </a:rPr>
              <a:t> descansar</a:t>
            </a:r>
          </a:p>
          <a:p>
            <a:pPr>
              <a:lnSpc>
                <a:spcPct val="107000"/>
              </a:lnSpc>
              <a:spcAft>
                <a:spcPts val="800"/>
              </a:spcAft>
            </a:pPr>
            <a:endParaRPr lang="en-GB" sz="200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115076"/>
                </a:solidFill>
                <a:latin typeface="Century Gothic" panose="020B0502020202020204" pitchFamily="34" charset="0"/>
                <a:ea typeface="SimSun" panose="02010600030101010101" pitchFamily="2" charset="-122"/>
                <a:cs typeface="Times New Roman" panose="02020603050405020304" pitchFamily="18" charset="0"/>
              </a:rPr>
              <a:t>2. I do not wash the car.			to wash = </a:t>
            </a:r>
            <a:r>
              <a:rPr lang="en-GB" sz="2000" i="1">
                <a:solidFill>
                  <a:srgbClr val="115076"/>
                </a:solidFill>
                <a:latin typeface="Century Gothic" panose="020B0502020202020204" pitchFamily="34" charset="0"/>
                <a:ea typeface="SimSun" panose="02010600030101010101" pitchFamily="2" charset="-122"/>
                <a:cs typeface="Times New Roman" panose="02020603050405020304" pitchFamily="18" charset="0"/>
              </a:rPr>
              <a:t>lavar </a:t>
            </a:r>
            <a:endParaRPr lang="en-GB" sz="200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p:txBody>
      </p:sp>
      <p:sp>
        <p:nvSpPr>
          <p:cNvPr id="4" name="Title 3"/>
          <p:cNvSpPr>
            <a:spLocks noGrp="1"/>
          </p:cNvSpPr>
          <p:nvPr>
            <p:ph type="title"/>
          </p:nvPr>
        </p:nvSpPr>
        <p:spPr>
          <a:xfrm>
            <a:off x="-72087" y="280417"/>
            <a:ext cx="5638697" cy="721474"/>
          </a:xfrm>
        </p:spPr>
        <p:txBody>
          <a:bodyPr>
            <a:normAutofit/>
          </a:bodyPr>
          <a:lstStyle/>
          <a:p>
            <a:r>
              <a:rPr lang="en-GB" sz="2800" b="1">
                <a:solidFill>
                  <a:schemeClr val="bg1"/>
                </a:solidFill>
              </a:rPr>
              <a:t>Grammar: Speaking </a:t>
            </a:r>
            <a:endParaRPr lang="en-GB" sz="1600" b="1" dirty="0">
              <a:solidFill>
                <a:schemeClr val="bg1"/>
              </a:solidFill>
            </a:endParaRPr>
          </a:p>
        </p:txBody>
      </p:sp>
      <p:sp>
        <p:nvSpPr>
          <p:cNvPr id="5" name="Rectangle 1"/>
          <p:cNvSpPr>
            <a:spLocks noChangeArrowheads="1"/>
          </p:cNvSpPr>
          <p:nvPr/>
        </p:nvSpPr>
        <p:spPr bwMode="auto">
          <a:xfrm>
            <a:off x="1095058" y="1791058"/>
            <a:ext cx="1045686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b="1">
                <a:solidFill>
                  <a:srgbClr val="115076"/>
                </a:solidFill>
              </a:rPr>
              <a:t>PART C</a:t>
            </a:r>
            <a:endParaRPr lang="en-GB" sz="2000">
              <a:solidFill>
                <a:srgbClr val="115076"/>
              </a:solidFill>
            </a:endParaRPr>
          </a:p>
          <a:p>
            <a:r>
              <a:rPr lang="en-GB" sz="2000">
                <a:solidFill>
                  <a:srgbClr val="115076"/>
                </a:solidFill>
              </a:rPr>
              <a:t>Read each sentence, then </a:t>
            </a:r>
            <a:r>
              <a:rPr lang="en-GB" sz="2000" b="1">
                <a:solidFill>
                  <a:srgbClr val="115076"/>
                </a:solidFill>
              </a:rPr>
              <a:t>say</a:t>
            </a:r>
            <a:r>
              <a:rPr lang="en-GB" sz="2000">
                <a:solidFill>
                  <a:srgbClr val="115076"/>
                </a:solidFill>
              </a:rPr>
              <a:t> it in Spanish. </a:t>
            </a:r>
          </a:p>
          <a:p>
            <a:r>
              <a:rPr lang="en-GB" sz="2000">
                <a:solidFill>
                  <a:srgbClr val="115076"/>
                </a:solidFill>
              </a:rPr>
              <a:t>The hint tells you which </a:t>
            </a:r>
            <a:r>
              <a:rPr lang="en-GB" sz="2000" b="1">
                <a:solidFill>
                  <a:srgbClr val="115076"/>
                </a:solidFill>
              </a:rPr>
              <a:t>verb</a:t>
            </a:r>
            <a:r>
              <a:rPr lang="en-GB" sz="2000">
                <a:solidFill>
                  <a:srgbClr val="115076"/>
                </a:solidFill>
              </a:rPr>
              <a:t> to use.</a:t>
            </a:r>
          </a:p>
        </p:txBody>
      </p:sp>
      <p:sp>
        <p:nvSpPr>
          <p:cNvPr id="6" name="Rounded Rectangular Callout 5"/>
          <p:cNvSpPr/>
          <p:nvPr/>
        </p:nvSpPr>
        <p:spPr>
          <a:xfrm>
            <a:off x="7492998" y="136923"/>
            <a:ext cx="4291331" cy="246911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GB"/>
          </a:p>
          <a:p>
            <a:pPr>
              <a:lnSpc>
                <a:spcPct val="107000"/>
              </a:lnSpc>
              <a:spcAft>
                <a:spcPts val="800"/>
              </a:spcAft>
            </a:pPr>
            <a:r>
              <a:rPr lang="en-GB"/>
              <a:t>There is one mark for each item. </a:t>
            </a:r>
          </a:p>
          <a:p>
            <a:pPr>
              <a:lnSpc>
                <a:spcPct val="107000"/>
              </a:lnSpc>
              <a:spcAft>
                <a:spcPts val="800"/>
              </a:spcAft>
            </a:pPr>
            <a:r>
              <a:rPr lang="en-GB"/>
              <a:t>1 mark: Correct production of “no” prior to verb.</a:t>
            </a:r>
            <a:endParaRPr lang="en-GB" sz="2000"/>
          </a:p>
          <a:p>
            <a:pPr>
              <a:lnSpc>
                <a:spcPct val="107000"/>
              </a:lnSpc>
              <a:spcAft>
                <a:spcPts val="800"/>
              </a:spcAft>
            </a:pPr>
            <a:r>
              <a:rPr lang="en-GB"/>
              <a:t> </a:t>
            </a:r>
            <a:r>
              <a:rPr lang="en-GB" u="sng"/>
              <a:t>Note:</a:t>
            </a:r>
            <a:endParaRPr lang="en-GB" sz="2000"/>
          </a:p>
          <a:p>
            <a:pPr>
              <a:lnSpc>
                <a:spcPct val="107000"/>
              </a:lnSpc>
              <a:spcAft>
                <a:spcPts val="800"/>
              </a:spcAft>
            </a:pPr>
            <a:r>
              <a:rPr lang="en-GB"/>
              <a:t>The focus of these items is the use of “no” prior to the verb. </a:t>
            </a:r>
          </a:p>
          <a:p>
            <a:pPr algn="ctr"/>
            <a:endParaRPr lang="en-GB"/>
          </a:p>
        </p:txBody>
      </p:sp>
      <p:sp>
        <p:nvSpPr>
          <p:cNvPr id="7" name="TextBox 6"/>
          <p:cNvSpPr txBox="1"/>
          <p:nvPr/>
        </p:nvSpPr>
        <p:spPr>
          <a:xfrm>
            <a:off x="1335404" y="5429835"/>
            <a:ext cx="3762376" cy="400110"/>
          </a:xfrm>
          <a:prstGeom prst="rect">
            <a:avLst/>
          </a:prstGeom>
          <a:noFill/>
        </p:spPr>
        <p:txBody>
          <a:bodyPr wrap="square" rtlCol="0">
            <a:spAutoFit/>
          </a:bodyPr>
          <a:lstStyle/>
          <a:p>
            <a:pPr algn="l"/>
            <a:r>
              <a:rPr lang="en-GB" sz="2000">
                <a:solidFill>
                  <a:srgbClr val="115076"/>
                </a:solidFill>
              </a:rPr>
              <a:t>Answer: No lavo el coche.</a:t>
            </a:r>
            <a:endParaRPr lang="en-GB" sz="2000" dirty="0">
              <a:solidFill>
                <a:srgbClr val="115076"/>
              </a:solidFill>
            </a:endParaRPr>
          </a:p>
        </p:txBody>
      </p:sp>
      <p:sp>
        <p:nvSpPr>
          <p:cNvPr id="8" name="TextBox 7"/>
          <p:cNvSpPr txBox="1"/>
          <p:nvPr/>
        </p:nvSpPr>
        <p:spPr>
          <a:xfrm>
            <a:off x="1325880" y="4544465"/>
            <a:ext cx="3657600" cy="400110"/>
          </a:xfrm>
          <a:prstGeom prst="rect">
            <a:avLst/>
          </a:prstGeom>
          <a:noFill/>
        </p:spPr>
        <p:txBody>
          <a:bodyPr wrap="square" rtlCol="0">
            <a:spAutoFit/>
          </a:bodyPr>
          <a:lstStyle/>
          <a:p>
            <a:pPr algn="l"/>
            <a:r>
              <a:rPr lang="en-GB" sz="2000">
                <a:solidFill>
                  <a:srgbClr val="115076"/>
                </a:solidFill>
              </a:rPr>
              <a:t>Answer: No descansa.</a:t>
            </a:r>
            <a:endParaRPr lang="en-GB" sz="2000" dirty="0">
              <a:solidFill>
                <a:srgbClr val="115076"/>
              </a:solidFill>
            </a:endParaRPr>
          </a:p>
        </p:txBody>
      </p:sp>
      <p:pic>
        <p:nvPicPr>
          <p:cNvPr id="9" name="Picture 8"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10" name="Rectangle 9"/>
          <p:cNvSpPr/>
          <p:nvPr/>
        </p:nvSpPr>
        <p:spPr>
          <a:xfrm>
            <a:off x="32189" y="400336"/>
            <a:ext cx="3807453" cy="523220"/>
          </a:xfrm>
          <a:prstGeom prst="rect">
            <a:avLst/>
          </a:prstGeom>
        </p:spPr>
        <p:txBody>
          <a:bodyPr wrap="none">
            <a:spAutoFit/>
          </a:bodyPr>
          <a:lstStyle/>
          <a:p>
            <a:r>
              <a:rPr lang="en-GB" sz="2800" b="1">
                <a:solidFill>
                  <a:schemeClr val="bg1"/>
                </a:solidFill>
                <a:latin typeface="Century Gothic" panose="020B0502020202020204" pitchFamily="34" charset="0"/>
                <a:ea typeface="SimSun" panose="02010600030101010101" pitchFamily="2" charset="-122"/>
                <a:cs typeface="Times New Roman" panose="02020603050405020304" pitchFamily="18" charset="0"/>
              </a:rPr>
              <a:t>Grammar: Speaking </a:t>
            </a:r>
            <a:endParaRPr lang="en-GB" sz="2800">
              <a:solidFill>
                <a:schemeClr val="bg1"/>
              </a:solidFill>
            </a:endParaRPr>
          </a:p>
        </p:txBody>
      </p:sp>
    </p:spTree>
    <p:extLst>
      <p:ext uri="{BB962C8B-B14F-4D97-AF65-F5344CB8AC3E}">
        <p14:creationId xmlns:p14="http://schemas.microsoft.com/office/powerpoint/2010/main" val="55129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nvGraphicFramePr>
        <p:xfrm>
          <a:off x="627016" y="2201818"/>
          <a:ext cx="10920550" cy="2103120"/>
        </p:xfrm>
        <a:graphic>
          <a:graphicData uri="http://schemas.openxmlformats.org/drawingml/2006/table">
            <a:tbl>
              <a:tblPr firstRow="1" bandRow="1">
                <a:tableStyleId>{5C22544A-7EE6-4342-B048-85BDC9FD1C3A}</a:tableStyleId>
              </a:tblPr>
              <a:tblGrid>
                <a:gridCol w="574767">
                  <a:extLst>
                    <a:ext uri="{9D8B030D-6E8A-4147-A177-3AD203B41FA5}">
                      <a16:colId xmlns:a16="http://schemas.microsoft.com/office/drawing/2014/main" val="1132730928"/>
                    </a:ext>
                  </a:extLst>
                </a:gridCol>
                <a:gridCol w="2416628">
                  <a:extLst>
                    <a:ext uri="{9D8B030D-6E8A-4147-A177-3AD203B41FA5}">
                      <a16:colId xmlns:a16="http://schemas.microsoft.com/office/drawing/2014/main" val="1682723028"/>
                    </a:ext>
                  </a:extLst>
                </a:gridCol>
                <a:gridCol w="2651760">
                  <a:extLst>
                    <a:ext uri="{9D8B030D-6E8A-4147-A177-3AD203B41FA5}">
                      <a16:colId xmlns:a16="http://schemas.microsoft.com/office/drawing/2014/main" val="455830765"/>
                    </a:ext>
                  </a:extLst>
                </a:gridCol>
                <a:gridCol w="2690949">
                  <a:extLst>
                    <a:ext uri="{9D8B030D-6E8A-4147-A177-3AD203B41FA5}">
                      <a16:colId xmlns:a16="http://schemas.microsoft.com/office/drawing/2014/main" val="3740180447"/>
                    </a:ext>
                  </a:extLst>
                </a:gridCol>
                <a:gridCol w="2586446">
                  <a:extLst>
                    <a:ext uri="{9D8B030D-6E8A-4147-A177-3AD203B41FA5}">
                      <a16:colId xmlns:a16="http://schemas.microsoft.com/office/drawing/2014/main" val="969596953"/>
                    </a:ext>
                  </a:extLst>
                </a:gridCol>
              </a:tblGrid>
              <a:tr h="370840">
                <a:tc rowSpan="2">
                  <a:txBody>
                    <a:bodyPr/>
                    <a:lstStyle/>
                    <a:p>
                      <a:pPr algn="ctr"/>
                      <a:r>
                        <a:rPr lang="en-GB">
                          <a:solidFill>
                            <a:srgbClr val="104F75"/>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rgbClr val="104F75"/>
                        </a:solidFill>
                      </a:endParaRPr>
                    </a:p>
                    <a:p>
                      <a:endParaRPr lang="en-GB">
                        <a:solidFill>
                          <a:srgbClr val="104F75"/>
                        </a:solidFill>
                      </a:endParaRPr>
                    </a:p>
                    <a:p>
                      <a:endParaRPr lang="en-GB">
                        <a:solidFill>
                          <a:srgbClr val="104F75"/>
                        </a:solidFill>
                      </a:endParaRPr>
                    </a:p>
                    <a:p>
                      <a:endParaRPr lang="en-GB">
                        <a:solidFill>
                          <a:srgbClr val="104F75"/>
                        </a:solidFill>
                      </a:endParaRPr>
                    </a:p>
                    <a:p>
                      <a:endParaRPr lang="en-GB">
                        <a:solidFill>
                          <a:srgbClr val="104F75"/>
                        </a:solidFill>
                      </a:endParaRPr>
                    </a:p>
                    <a:p>
                      <a:endParaRPr lang="en-GB">
                        <a:solidFill>
                          <a:srgbClr val="104F7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rgbClr val="104F7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rgbClr val="104F7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rgbClr val="104F7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1775244"/>
                  </a:ext>
                </a:extLst>
              </a:tr>
              <a:tr h="273111">
                <a:tc vMerge="1">
                  <a:txBody>
                    <a:bodyPr/>
                    <a:lstStyle/>
                    <a:p>
                      <a:endParaRPr lang="en-GB">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rgbClr val="104F75"/>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744757"/>
                  </a:ext>
                </a:extLst>
              </a:tr>
            </a:tbl>
          </a:graphicData>
        </a:graphic>
      </p:graphicFrame>
      <p:sp>
        <p:nvSpPr>
          <p:cNvPr id="4" name="Title 3"/>
          <p:cNvSpPr>
            <a:spLocks noGrp="1"/>
          </p:cNvSpPr>
          <p:nvPr>
            <p:ph type="title"/>
          </p:nvPr>
        </p:nvSpPr>
        <p:spPr>
          <a:xfrm>
            <a:off x="-72086" y="280417"/>
            <a:ext cx="5272736" cy="721474"/>
          </a:xfrm>
        </p:spPr>
        <p:txBody>
          <a:bodyPr>
            <a:normAutofit/>
          </a:bodyPr>
          <a:lstStyle/>
          <a:p>
            <a:r>
              <a:rPr lang="en-GB" sz="2800" b="1">
                <a:solidFill>
                  <a:schemeClr val="bg1"/>
                </a:solidFill>
              </a:rPr>
              <a:t>Vocabulary: Listening</a:t>
            </a:r>
            <a:endParaRPr lang="en-GB" sz="2800" b="1" dirty="0">
              <a:solidFill>
                <a:schemeClr val="bg1"/>
              </a:solidFill>
            </a:endParaRPr>
          </a:p>
        </p:txBody>
      </p:sp>
      <p:sp>
        <p:nvSpPr>
          <p:cNvPr id="17" name="Rectangle 16"/>
          <p:cNvSpPr/>
          <p:nvPr/>
        </p:nvSpPr>
        <p:spPr>
          <a:xfrm>
            <a:off x="484095" y="1170868"/>
            <a:ext cx="11063472" cy="1384161"/>
          </a:xfrm>
          <a:prstGeom prst="rect">
            <a:avLst/>
          </a:prstGeom>
        </p:spPr>
        <p:txBody>
          <a:bodyPr wrap="square">
            <a:spAutoFit/>
          </a:bodyPr>
          <a:lstStyle/>
          <a:p>
            <a:pPr>
              <a:lnSpc>
                <a:spcPct val="107000"/>
              </a:lnSpc>
            </a:pP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PART A</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You will hear some</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words.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Put a tick under the picture or English word</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that best matches what you hear. You will hear each word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twice. </a:t>
            </a:r>
            <a:r>
              <a:rPr lang="en-GB" altLang="en-US" sz="2000">
                <a:solidFill>
                  <a:srgbClr val="104F75"/>
                </a:solidFill>
                <a:ea typeface="Times New Roman" panose="02020603050405020304" pitchFamily="18" charset="0"/>
                <a:cs typeface="Arial" panose="020B0604020202020204" pitchFamily="34" charset="0"/>
              </a:rPr>
              <a:t>This part of the test will take </a:t>
            </a:r>
          </a:p>
          <a:p>
            <a:pPr>
              <a:lnSpc>
                <a:spcPct val="107000"/>
              </a:lnSpc>
            </a:pPr>
            <a:r>
              <a:rPr lang="en-GB" altLang="en-US" sz="2000" b="1">
                <a:solidFill>
                  <a:srgbClr val="104F75"/>
                </a:solidFill>
                <a:ea typeface="Times New Roman" panose="02020603050405020304" pitchFamily="18" charset="0"/>
                <a:cs typeface="Arial" panose="020B0604020202020204" pitchFamily="34" charset="0"/>
              </a:rPr>
              <a:t>1 minute and 50 seconds</a:t>
            </a:r>
            <a:r>
              <a:rPr lang="en-GB" altLang="en-US" sz="2000">
                <a:solidFill>
                  <a:srgbClr val="104F75"/>
                </a:solidFill>
                <a:ea typeface="Times New Roman" panose="02020603050405020304" pitchFamily="18" charset="0"/>
                <a:cs typeface="Arial" panose="020B0604020202020204" pitchFamily="34" charset="0"/>
              </a:rPr>
              <a:t> to complete.</a:t>
            </a:r>
            <a:endParaRPr lang="en-GB" altLang="en-US">
              <a:solidFill>
                <a:srgbClr val="104F75"/>
              </a:solidFill>
              <a:latin typeface="Arial" panose="020B0604020202020204" pitchFamily="34" charset="0"/>
            </a:endParaRPr>
          </a:p>
          <a:p>
            <a:pPr>
              <a:lnSpc>
                <a:spcPct val="107000"/>
              </a:lnSpc>
              <a:spcAft>
                <a:spcPts val="0"/>
              </a:spcAft>
            </a:pP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graphicFrame>
        <p:nvGraphicFramePr>
          <p:cNvPr id="40" name="Table 39"/>
          <p:cNvGraphicFramePr>
            <a:graphicFrameLocks noGrp="1"/>
          </p:cNvGraphicFramePr>
          <p:nvPr>
            <p:extLst>
              <p:ext uri="{D42A27DB-BD31-4B8C-83A1-F6EECF244321}">
                <p14:modId xmlns:p14="http://schemas.microsoft.com/office/powerpoint/2010/main" val="4116695486"/>
              </p:ext>
            </p:extLst>
          </p:nvPr>
        </p:nvGraphicFramePr>
        <p:xfrm>
          <a:off x="627016" y="4363720"/>
          <a:ext cx="10920550" cy="1986280"/>
        </p:xfrm>
        <a:graphic>
          <a:graphicData uri="http://schemas.openxmlformats.org/drawingml/2006/table">
            <a:tbl>
              <a:tblPr firstRow="1" bandRow="1">
                <a:tableStyleId>{5C22544A-7EE6-4342-B048-85BDC9FD1C3A}</a:tableStyleId>
              </a:tblPr>
              <a:tblGrid>
                <a:gridCol w="574767">
                  <a:extLst>
                    <a:ext uri="{9D8B030D-6E8A-4147-A177-3AD203B41FA5}">
                      <a16:colId xmlns:a16="http://schemas.microsoft.com/office/drawing/2014/main" val="1132730928"/>
                    </a:ext>
                  </a:extLst>
                </a:gridCol>
                <a:gridCol w="2416628">
                  <a:extLst>
                    <a:ext uri="{9D8B030D-6E8A-4147-A177-3AD203B41FA5}">
                      <a16:colId xmlns:a16="http://schemas.microsoft.com/office/drawing/2014/main" val="1682723028"/>
                    </a:ext>
                  </a:extLst>
                </a:gridCol>
                <a:gridCol w="2651760">
                  <a:extLst>
                    <a:ext uri="{9D8B030D-6E8A-4147-A177-3AD203B41FA5}">
                      <a16:colId xmlns:a16="http://schemas.microsoft.com/office/drawing/2014/main" val="455830765"/>
                    </a:ext>
                  </a:extLst>
                </a:gridCol>
                <a:gridCol w="2690949">
                  <a:extLst>
                    <a:ext uri="{9D8B030D-6E8A-4147-A177-3AD203B41FA5}">
                      <a16:colId xmlns:a16="http://schemas.microsoft.com/office/drawing/2014/main" val="3740180447"/>
                    </a:ext>
                  </a:extLst>
                </a:gridCol>
                <a:gridCol w="2586446">
                  <a:extLst>
                    <a:ext uri="{9D8B030D-6E8A-4147-A177-3AD203B41FA5}">
                      <a16:colId xmlns:a16="http://schemas.microsoft.com/office/drawing/2014/main" val="969596953"/>
                    </a:ext>
                  </a:extLst>
                </a:gridCol>
              </a:tblGrid>
              <a:tr h="370840">
                <a:tc rowSpan="2">
                  <a:txBody>
                    <a:bodyPr/>
                    <a:lstStyle/>
                    <a:p>
                      <a:pPr algn="ctr"/>
                      <a:r>
                        <a:rPr lang="en-GB">
                          <a:solidFill>
                            <a:srgbClr val="104F75"/>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000" b="0">
                        <a:solidFill>
                          <a:srgbClr val="104F75"/>
                        </a:solidFill>
                      </a:endParaRPr>
                    </a:p>
                    <a:p>
                      <a:pPr algn="ctr"/>
                      <a:endParaRPr lang="en-GB" sz="2000" b="0">
                        <a:solidFill>
                          <a:srgbClr val="104F75"/>
                        </a:solidFill>
                      </a:endParaRPr>
                    </a:p>
                    <a:p>
                      <a:pPr algn="ctr"/>
                      <a:r>
                        <a:rPr lang="en-GB" sz="2000" b="0">
                          <a:solidFill>
                            <a:srgbClr val="104F75"/>
                          </a:solidFill>
                        </a:rPr>
                        <a:t>to walk</a:t>
                      </a:r>
                    </a:p>
                    <a:p>
                      <a:pPr algn="ctr"/>
                      <a:endParaRPr lang="en-GB" sz="2000" b="0">
                        <a:solidFill>
                          <a:srgbClr val="104F75"/>
                        </a:solidFill>
                      </a:endParaRPr>
                    </a:p>
                    <a:p>
                      <a:pPr algn="ctr"/>
                      <a:endParaRPr lang="en-GB" sz="2000" b="0">
                        <a:solidFill>
                          <a:srgbClr val="104F7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a:solidFill>
                            <a:srgbClr val="104F75"/>
                          </a:solidFill>
                        </a:rPr>
                        <a:t>to study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a:solidFill>
                            <a:srgbClr val="104F75"/>
                          </a:solidFill>
                        </a:rPr>
                        <a:t>to speak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a:solidFill>
                            <a:srgbClr val="104F75"/>
                          </a:solidFill>
                        </a:rPr>
                        <a:t>to buy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1775244"/>
                  </a:ext>
                </a:extLst>
              </a:tr>
              <a:tr h="370840">
                <a:tc vMerge="1">
                  <a:txBody>
                    <a:bodyPr/>
                    <a:lstStyle/>
                    <a:p>
                      <a:endParaRPr lang="en-GB">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744757"/>
                  </a:ext>
                </a:extLst>
              </a:tr>
            </a:tbl>
          </a:graphicData>
        </a:graphic>
      </p:graphicFrame>
      <p:pic>
        <p:nvPicPr>
          <p:cNvPr id="11" name="Picture 10">
            <a:extLst>
              <a:ext uri="{FF2B5EF4-FFF2-40B4-BE49-F238E27FC236}">
                <a16:creationId xmlns:a16="http://schemas.microsoft.com/office/drawing/2014/main" id="{F317B3F5-E6E0-4092-ACEF-C9F84D9451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55867" y="3793801"/>
            <a:ext cx="449565" cy="468297"/>
          </a:xfrm>
          <a:prstGeom prst="rect">
            <a:avLst/>
          </a:prstGeom>
        </p:spPr>
      </p:pic>
      <p:pic>
        <p:nvPicPr>
          <p:cNvPr id="12" name="Picture 11">
            <a:extLst>
              <a:ext uri="{FF2B5EF4-FFF2-40B4-BE49-F238E27FC236}">
                <a16:creationId xmlns:a16="http://schemas.microsoft.com/office/drawing/2014/main" id="{F317B3F5-E6E0-4092-ACEF-C9F84D9451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8069" y="5790263"/>
            <a:ext cx="449565" cy="468297"/>
          </a:xfrm>
          <a:prstGeom prst="rect">
            <a:avLst/>
          </a:prstGeom>
        </p:spPr>
      </p:pic>
      <p:sp>
        <p:nvSpPr>
          <p:cNvPr id="14" name="Rounded Rectangular Callout 13"/>
          <p:cNvSpPr/>
          <p:nvPr/>
        </p:nvSpPr>
        <p:spPr>
          <a:xfrm>
            <a:off x="6649156" y="203646"/>
            <a:ext cx="2540000" cy="875016"/>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pic>
        <p:nvPicPr>
          <p:cNvPr id="15" name="Picture 14" descr="background rectangle">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75263" y="2532458"/>
            <a:ext cx="1849315" cy="1115753"/>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38321" y="2457754"/>
            <a:ext cx="1115473" cy="1269331"/>
          </a:xfrm>
          <a:prstGeom prst="rect">
            <a:avLst/>
          </a:prstGeom>
        </p:spPr>
      </p:pic>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99710" y="2476456"/>
            <a:ext cx="1087857" cy="1208730"/>
          </a:xfrm>
          <a:prstGeom prst="rect">
            <a:avLst/>
          </a:prstGeom>
        </p:spPr>
      </p:pic>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62432" y="2444530"/>
            <a:ext cx="411302" cy="1282555"/>
          </a:xfrm>
          <a:prstGeom prst="rect">
            <a:avLst/>
          </a:prstGeom>
        </p:spPr>
      </p:pic>
      <p:sp>
        <p:nvSpPr>
          <p:cNvPr id="8" name="Rectangle 7"/>
          <p:cNvSpPr/>
          <p:nvPr/>
        </p:nvSpPr>
        <p:spPr>
          <a:xfrm>
            <a:off x="55483" y="396213"/>
            <a:ext cx="4028667" cy="523220"/>
          </a:xfrm>
          <a:prstGeom prst="rect">
            <a:avLst/>
          </a:prstGeom>
        </p:spPr>
        <p:txBody>
          <a:bodyPr wrap="none">
            <a:spAutoFit/>
          </a:bodyPr>
          <a:lstStyle/>
          <a:p>
            <a:r>
              <a:rPr lang="en-GB" sz="2800" b="1">
                <a:solidFill>
                  <a:schemeClr val="bg1"/>
                </a:solidFill>
                <a:latin typeface="Century Gothic" panose="020B0502020202020204" pitchFamily="34" charset="0"/>
                <a:ea typeface="SimSun" panose="02010600030101010101" pitchFamily="2" charset="-122"/>
                <a:cs typeface="Times New Roman" panose="02020603050405020304" pitchFamily="18" charset="0"/>
              </a:rPr>
              <a:t>Vocabulary: Listening </a:t>
            </a:r>
            <a:endParaRPr lang="en-GB" sz="2800">
              <a:solidFill>
                <a:schemeClr val="bg1"/>
              </a:solidFill>
            </a:endParaRPr>
          </a:p>
        </p:txBody>
      </p:sp>
      <p:pic>
        <p:nvPicPr>
          <p:cNvPr id="3" name="1 el caball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7415" y="2977314"/>
            <a:ext cx="609600" cy="609600"/>
          </a:xfrm>
          <a:prstGeom prst="rect">
            <a:avLst/>
          </a:prstGeom>
        </p:spPr>
      </p:pic>
      <p:pic>
        <p:nvPicPr>
          <p:cNvPr id="9" name="2 camina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7415" y="5052060"/>
            <a:ext cx="609600" cy="609600"/>
          </a:xfrm>
          <a:prstGeom prst="rect">
            <a:avLst/>
          </a:prstGeom>
        </p:spPr>
      </p:pic>
    </p:spTree>
    <p:extLst>
      <p:ext uri="{BB962C8B-B14F-4D97-AF65-F5344CB8AC3E}">
        <p14:creationId xmlns:p14="http://schemas.microsoft.com/office/powerpoint/2010/main" val="41030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3610" fill="hold"/>
                                        <p:tgtEl>
                                          <p:spTgt spid="3"/>
                                        </p:tgtEl>
                                      </p:cBhvr>
                                    </p:cmd>
                                  </p:childTnLst>
                                </p:cTn>
                              </p:par>
                            </p:childTnLst>
                          </p:cTn>
                        </p:par>
                      </p:childTnLst>
                    </p:cTn>
                  </p:par>
                </p:childTnLst>
              </p:cTn>
              <p:nextCondLst>
                <p:cond evt="onClick" delay="0">
                  <p:tgtEl>
                    <p:spTgt spid="3"/>
                  </p:tgtEl>
                </p:cond>
              </p:nextCondLst>
            </p:seq>
            <p:audio>
              <p:cMediaNode vol="80000">
                <p:cTn id="20" fill="hold" display="0">
                  <p:stCondLst>
                    <p:cond delay="indefinite"/>
                  </p:stCondLst>
                  <p:endCondLst>
                    <p:cond evt="onStopAudio" delay="0">
                      <p:tgtEl>
                        <p:sldTgt/>
                      </p:tgtEl>
                    </p:cond>
                  </p:endCondLst>
                </p:cTn>
                <p:tgtEl>
                  <p:spTgt spid="3"/>
                </p:tgtEl>
              </p:cMediaNode>
            </p:audio>
            <p:seq concurrent="1" nextAc="seek">
              <p:cTn id="21" restart="whenNotActive" fill="hold" evtFilter="cancelBubble" nodeType="interactiveSeq">
                <p:stCondLst>
                  <p:cond evt="onClick" delay="0">
                    <p:tgtEl>
                      <p:spTgt spid="9"/>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2902" fill="hold"/>
                                        <p:tgtEl>
                                          <p:spTgt spid="9"/>
                                        </p:tgtEl>
                                      </p:cBhvr>
                                    </p:cmd>
                                  </p:childTnLst>
                                </p:cTn>
                              </p:par>
                            </p:childTnLst>
                          </p:cTn>
                        </p:par>
                      </p:childTnLst>
                    </p:cTn>
                  </p:par>
                </p:childTnLst>
              </p:cTn>
              <p:nextCondLst>
                <p:cond evt="onClick" delay="0">
                  <p:tgtEl>
                    <p:spTgt spid="9"/>
                  </p:tgtEl>
                </p:cond>
              </p:nextCondLst>
            </p:seq>
            <p:audio>
              <p:cMediaNode vol="80000">
                <p:cTn id="26" fill="hold" display="0">
                  <p:stCondLst>
                    <p:cond delay="indefinite"/>
                  </p:stCondLst>
                  <p:endCondLst>
                    <p:cond evt="onStopAudio" delay="0">
                      <p:tgtEl>
                        <p:sldTgt/>
                      </p:tgtEl>
                    </p:cond>
                  </p:endCondLst>
                </p:cTn>
                <p:tgtEl>
                  <p:spTgt spid="9"/>
                </p:tgtEl>
              </p:cMediaNode>
            </p:audio>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6" y="280417"/>
            <a:ext cx="5526402" cy="721474"/>
          </a:xfrm>
        </p:spPr>
        <p:txBody>
          <a:bodyPr>
            <a:normAutofit/>
          </a:bodyPr>
          <a:lstStyle/>
          <a:p>
            <a:r>
              <a:rPr lang="en-GB" sz="2800" b="1">
                <a:solidFill>
                  <a:schemeClr val="bg1"/>
                </a:solidFill>
              </a:rPr>
              <a:t>Vocabulary: Listening</a:t>
            </a:r>
            <a:endParaRPr lang="en-GB" sz="2800" b="1" dirty="0">
              <a:solidFill>
                <a:schemeClr val="bg1"/>
              </a:solidFill>
            </a:endParaRPr>
          </a:p>
        </p:txBody>
      </p:sp>
      <p:sp>
        <p:nvSpPr>
          <p:cNvPr id="2" name="Rectangle 1"/>
          <p:cNvSpPr/>
          <p:nvPr/>
        </p:nvSpPr>
        <p:spPr>
          <a:xfrm>
            <a:off x="320843" y="1241783"/>
            <a:ext cx="11357810" cy="750975"/>
          </a:xfrm>
          <a:prstGeom prst="rect">
            <a:avLst/>
          </a:prstGeom>
        </p:spPr>
        <p:txBody>
          <a:bodyPr wrap="square">
            <a:spAutoFit/>
          </a:bodyPr>
          <a:lstStyle/>
          <a:p>
            <a:pPr>
              <a:lnSpc>
                <a:spcPct val="107000"/>
              </a:lnSpc>
              <a:spcAft>
                <a:spcPts val="0"/>
              </a:spcAft>
            </a:pP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PART B   </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You will hear some</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words.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Put a tick under the type of word</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you hear.  </a:t>
            </a:r>
          </a:p>
          <a:p>
            <a:pPr>
              <a:lnSpc>
                <a:spcPct val="107000"/>
              </a:lnSpc>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You will hear each word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twice. </a:t>
            </a:r>
            <a:r>
              <a:rPr lang="en-GB" altLang="en-US" sz="2000">
                <a:solidFill>
                  <a:srgbClr val="104F75"/>
                </a:solidFill>
                <a:ea typeface="Times New Roman" panose="02020603050405020304" pitchFamily="18" charset="0"/>
                <a:cs typeface="Arial" panose="020B0604020202020204" pitchFamily="34" charset="0"/>
              </a:rPr>
              <a:t>This part of the test will take </a:t>
            </a:r>
            <a:r>
              <a:rPr lang="en-GB" altLang="en-US" sz="2000" b="1">
                <a:solidFill>
                  <a:srgbClr val="104F75"/>
                </a:solidFill>
                <a:ea typeface="Times New Roman" panose="02020603050405020304" pitchFamily="18" charset="0"/>
                <a:cs typeface="Arial" panose="020B0604020202020204" pitchFamily="34" charset="0"/>
              </a:rPr>
              <a:t>2 minutes</a:t>
            </a:r>
            <a:r>
              <a:rPr lang="en-GB" altLang="en-US" sz="2000">
                <a:solidFill>
                  <a:srgbClr val="104F75"/>
                </a:solidFill>
                <a:ea typeface="Times New Roman" panose="02020603050405020304" pitchFamily="18" charset="0"/>
                <a:cs typeface="Arial" panose="020B0604020202020204" pitchFamily="34" charset="0"/>
              </a:rPr>
              <a:t> to complete.</a:t>
            </a:r>
            <a:endParaRPr lang="en-GB" altLang="en-US">
              <a:solidFill>
                <a:srgbClr val="104F75"/>
              </a:solidFill>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211522728"/>
              </p:ext>
            </p:extLst>
          </p:nvPr>
        </p:nvGraphicFramePr>
        <p:xfrm>
          <a:off x="320845" y="2091120"/>
          <a:ext cx="11357809" cy="3837052"/>
        </p:xfrm>
        <a:graphic>
          <a:graphicData uri="http://schemas.openxmlformats.org/drawingml/2006/table">
            <a:tbl>
              <a:tblPr firstRow="1" firstCol="1" bandRow="1">
                <a:tableStyleId>{5C22544A-7EE6-4342-B048-85BDC9FD1C3A}</a:tableStyleId>
              </a:tblPr>
              <a:tblGrid>
                <a:gridCol w="593058">
                  <a:extLst>
                    <a:ext uri="{9D8B030D-6E8A-4147-A177-3AD203B41FA5}">
                      <a16:colId xmlns:a16="http://schemas.microsoft.com/office/drawing/2014/main" val="1595151095"/>
                    </a:ext>
                  </a:extLst>
                </a:gridCol>
                <a:gridCol w="2690924">
                  <a:extLst>
                    <a:ext uri="{9D8B030D-6E8A-4147-A177-3AD203B41FA5}">
                      <a16:colId xmlns:a16="http://schemas.microsoft.com/office/drawing/2014/main" val="4048095990"/>
                    </a:ext>
                  </a:extLst>
                </a:gridCol>
                <a:gridCol w="2690924">
                  <a:extLst>
                    <a:ext uri="{9D8B030D-6E8A-4147-A177-3AD203B41FA5}">
                      <a16:colId xmlns:a16="http://schemas.microsoft.com/office/drawing/2014/main" val="4119267753"/>
                    </a:ext>
                  </a:extLst>
                </a:gridCol>
                <a:gridCol w="2690924">
                  <a:extLst>
                    <a:ext uri="{9D8B030D-6E8A-4147-A177-3AD203B41FA5}">
                      <a16:colId xmlns:a16="http://schemas.microsoft.com/office/drawing/2014/main" val="1488693682"/>
                    </a:ext>
                  </a:extLst>
                </a:gridCol>
                <a:gridCol w="2691979">
                  <a:extLst>
                    <a:ext uri="{9D8B030D-6E8A-4147-A177-3AD203B41FA5}">
                      <a16:colId xmlns:a16="http://schemas.microsoft.com/office/drawing/2014/main" val="1985849078"/>
                    </a:ext>
                  </a:extLst>
                </a:gridCol>
              </a:tblGrid>
              <a:tr h="0">
                <a:tc gridSpan="5">
                  <a:txBody>
                    <a:bodyPr/>
                    <a:lstStyle/>
                    <a:p>
                      <a:pPr>
                        <a:lnSpc>
                          <a:spcPct val="107000"/>
                        </a:lnSpc>
                        <a:spcAft>
                          <a:spcPts val="0"/>
                        </a:spcAft>
                      </a:pPr>
                      <a:r>
                        <a:rPr lang="en-GB" sz="2000">
                          <a:solidFill>
                            <a:srgbClr val="104F75"/>
                          </a:solidFill>
                          <a:effectLst/>
                        </a:rPr>
                        <a:t> </a:t>
                      </a:r>
                    </a:p>
                    <a:p>
                      <a:pPr>
                        <a:lnSpc>
                          <a:spcPct val="107000"/>
                        </a:lnSpc>
                        <a:spcAft>
                          <a:spcPts val="0"/>
                        </a:spcAft>
                      </a:pPr>
                      <a:r>
                        <a:rPr lang="en-GB" sz="2000">
                          <a:solidFill>
                            <a:srgbClr val="104F75"/>
                          </a:solidFill>
                          <a:effectLst/>
                        </a:rPr>
                        <a:t>This word is a good example of …</a:t>
                      </a:r>
                    </a:p>
                    <a:p>
                      <a:pPr>
                        <a:lnSpc>
                          <a:spcPct val="107000"/>
                        </a:lnSpc>
                        <a:spcAft>
                          <a:spcPts val="0"/>
                        </a:spcAft>
                      </a:pPr>
                      <a:r>
                        <a:rPr lang="en-GB" sz="2000">
                          <a:solidFill>
                            <a:srgbClr val="104F75"/>
                          </a:solidFill>
                          <a:effectLst/>
                        </a:rPr>
                        <a:t>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50434826"/>
                  </a:ext>
                </a:extLst>
              </a:tr>
              <a:tr h="0">
                <a:tc>
                  <a:txBody>
                    <a:bodyPr/>
                    <a:lstStyle/>
                    <a:p>
                      <a:pPr algn="ct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1</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an animal</a:t>
                      </a:r>
                    </a:p>
                    <a:p>
                      <a:pPr algn="ctr">
                        <a:lnSpc>
                          <a:spcPct val="107000"/>
                        </a:lnSpc>
                        <a:spcAft>
                          <a:spcPts val="0"/>
                        </a:spcAft>
                      </a:pPr>
                      <a:r>
                        <a:rPr lang="en-GB" sz="2000">
                          <a:solidFill>
                            <a:srgbClr val="002060"/>
                          </a:solidFill>
                          <a:effectLst/>
                        </a:rPr>
                        <a:t>[  ]</a:t>
                      </a:r>
                    </a:p>
                    <a:p>
                      <a:pPr>
                        <a:lnSpc>
                          <a:spcPct val="107000"/>
                        </a:lnSpc>
                        <a:spcAft>
                          <a:spcPts val="0"/>
                        </a:spcAft>
                      </a:pPr>
                      <a:r>
                        <a:rPr lang="en-GB" sz="2000">
                          <a:solidFill>
                            <a:srgbClr val="002060"/>
                          </a:solidFill>
                          <a:effectLst/>
                        </a:rPr>
                        <a:t> </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a place</a:t>
                      </a:r>
                    </a:p>
                    <a:p>
                      <a:pPr algn="ctr">
                        <a:lnSpc>
                          <a:spcPct val="107000"/>
                        </a:lnSpc>
                        <a:spcAft>
                          <a:spcPts val="0"/>
                        </a:spcAft>
                      </a:pPr>
                      <a:r>
                        <a:rPr lang="en-GB" sz="2000">
                          <a:solidFill>
                            <a:srgbClr val="002060"/>
                          </a:solidFill>
                          <a:effectLst/>
                        </a:rPr>
                        <a:t>[  ]</a:t>
                      </a:r>
                    </a:p>
                    <a:p>
                      <a:pPr>
                        <a:lnSpc>
                          <a:spcPct val="107000"/>
                        </a:lnSpc>
                        <a:spcAft>
                          <a:spcPts val="0"/>
                        </a:spcAft>
                      </a:pPr>
                      <a:r>
                        <a:rPr lang="en-GB" sz="2000">
                          <a:solidFill>
                            <a:srgbClr val="002060"/>
                          </a:solidFill>
                          <a:effectLst/>
                        </a:rPr>
                        <a:t> </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a colour</a:t>
                      </a:r>
                    </a:p>
                    <a:p>
                      <a:pPr algn="ctr">
                        <a:lnSpc>
                          <a:spcPct val="107000"/>
                        </a:lnSpc>
                        <a:spcAft>
                          <a:spcPts val="0"/>
                        </a:spcAft>
                      </a:pPr>
                      <a:r>
                        <a:rPr lang="en-GB" sz="2000">
                          <a:solidFill>
                            <a:srgbClr val="002060"/>
                          </a:solidFill>
                          <a:effectLst/>
                        </a:rPr>
                        <a:t>[  ]</a:t>
                      </a:r>
                    </a:p>
                    <a:p>
                      <a:pPr>
                        <a:lnSpc>
                          <a:spcPct val="107000"/>
                        </a:lnSpc>
                        <a:spcAft>
                          <a:spcPts val="0"/>
                        </a:spcAft>
                      </a:pPr>
                      <a:r>
                        <a:rPr lang="en-GB" sz="2000">
                          <a:solidFill>
                            <a:srgbClr val="002060"/>
                          </a:solidFill>
                          <a:effectLst/>
                        </a:rPr>
                        <a:t> </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an</a:t>
                      </a:r>
                      <a:r>
                        <a:rPr lang="en-GB" sz="2000" baseline="0">
                          <a:solidFill>
                            <a:srgbClr val="002060"/>
                          </a:solidFill>
                          <a:effectLst/>
                        </a:rPr>
                        <a:t> item of clothing</a:t>
                      </a:r>
                    </a:p>
                    <a:p>
                      <a:pPr algn="ctr">
                        <a:lnSpc>
                          <a:spcPct val="107000"/>
                        </a:lnSpc>
                        <a:spcAft>
                          <a:spcPts val="0"/>
                        </a:spcAft>
                      </a:pPr>
                      <a:r>
                        <a:rPr lang="en-GB" sz="2000">
                          <a:solidFill>
                            <a:srgbClr val="002060"/>
                          </a:solidFill>
                          <a:effectLst/>
                        </a:rPr>
                        <a:t>[  ]</a:t>
                      </a:r>
                    </a:p>
                    <a:p>
                      <a:pPr>
                        <a:lnSpc>
                          <a:spcPct val="107000"/>
                        </a:lnSpc>
                        <a:spcAft>
                          <a:spcPts val="0"/>
                        </a:spcAft>
                      </a:pPr>
                      <a:r>
                        <a:rPr lang="en-GB" sz="2000">
                          <a:solidFill>
                            <a:srgbClr val="002060"/>
                          </a:solidFill>
                          <a:effectLst/>
                        </a:rPr>
                        <a:t> </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1730022"/>
                  </a:ext>
                </a:extLst>
              </a:tr>
              <a:tr h="0">
                <a:tc>
                  <a:txBody>
                    <a:bodyPr/>
                    <a:lstStyle/>
                    <a:p>
                      <a:pPr algn="ct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2</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something I would listen to</a:t>
                      </a:r>
                    </a:p>
                    <a:p>
                      <a:pPr algn="ct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 </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somewhere</a:t>
                      </a:r>
                      <a:r>
                        <a:rPr lang="en-GB" sz="2000" baseline="0">
                          <a:solidFill>
                            <a:srgbClr val="002060"/>
                          </a:solidFill>
                          <a:effectLst/>
                        </a:rPr>
                        <a:t> I would live</a:t>
                      </a:r>
                      <a:endParaRPr lang="en-GB" sz="2000">
                        <a:solidFill>
                          <a:srgbClr val="002060"/>
                        </a:solidFill>
                        <a:effectLst/>
                      </a:endParaRPr>
                    </a:p>
                    <a:p>
                      <a:pPr algn="ctr">
                        <a:lnSpc>
                          <a:spcPct val="107000"/>
                        </a:lnSpc>
                        <a:spcAft>
                          <a:spcPts val="0"/>
                        </a:spcAft>
                      </a:pPr>
                      <a:r>
                        <a:rPr lang="en-GB" sz="2000">
                          <a:solidFill>
                            <a:srgbClr val="002060"/>
                          </a:solidFill>
                          <a:effectLst/>
                        </a:rPr>
                        <a:t> [  ]</a:t>
                      </a:r>
                    </a:p>
                    <a:p>
                      <a:pPr>
                        <a:lnSpc>
                          <a:spcPct val="107000"/>
                        </a:lnSpc>
                        <a:spcAft>
                          <a:spcPts val="0"/>
                        </a:spcAft>
                      </a:pPr>
                      <a:r>
                        <a:rPr lang="en-GB" sz="2000">
                          <a:solidFill>
                            <a:srgbClr val="002060"/>
                          </a:solidFill>
                          <a:effectLst/>
                        </a:rPr>
                        <a:t> </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something I would read</a:t>
                      </a:r>
                    </a:p>
                    <a:p>
                      <a:pPr algn="ctr">
                        <a:lnSpc>
                          <a:spcPct val="107000"/>
                        </a:lnSpc>
                        <a:spcAft>
                          <a:spcPts val="0"/>
                        </a:spcAft>
                      </a:pPr>
                      <a:r>
                        <a:rPr lang="en-GB" sz="2000">
                          <a:solidFill>
                            <a:srgbClr val="002060"/>
                          </a:solidFill>
                          <a:effectLst/>
                        </a:rPr>
                        <a:t> [  ]</a:t>
                      </a:r>
                    </a:p>
                    <a:p>
                      <a:pPr>
                        <a:lnSpc>
                          <a:spcPct val="107000"/>
                        </a:lnSpc>
                        <a:spcAft>
                          <a:spcPts val="0"/>
                        </a:spcAft>
                      </a:pPr>
                      <a:r>
                        <a:rPr lang="en-GB" sz="2000">
                          <a:solidFill>
                            <a:srgbClr val="002060"/>
                          </a:solidFill>
                          <a:effectLst/>
                        </a:rPr>
                        <a:t> </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a:solidFill>
                            <a:srgbClr val="002060"/>
                          </a:solidFill>
                          <a:effectLst/>
                        </a:rPr>
                        <a:t> </a:t>
                      </a:r>
                    </a:p>
                    <a:p>
                      <a:pPr algn="ctr">
                        <a:lnSpc>
                          <a:spcPct val="107000"/>
                        </a:lnSpc>
                        <a:spcAft>
                          <a:spcPts val="0"/>
                        </a:spcAft>
                      </a:pPr>
                      <a:r>
                        <a:rPr lang="en-GB" sz="2000">
                          <a:solidFill>
                            <a:srgbClr val="002060"/>
                          </a:solidFill>
                          <a:effectLst/>
                        </a:rPr>
                        <a:t>something I would ride</a:t>
                      </a:r>
                    </a:p>
                    <a:p>
                      <a:pPr algn="ctr">
                        <a:lnSpc>
                          <a:spcPct val="107000"/>
                        </a:lnSpc>
                        <a:spcAft>
                          <a:spcPts val="0"/>
                        </a:spcAft>
                      </a:pPr>
                      <a:r>
                        <a:rPr lang="en-GB" sz="2000">
                          <a:solidFill>
                            <a:srgbClr val="002060"/>
                          </a:solidFill>
                          <a:effectLst/>
                        </a:rPr>
                        <a:t> [  ]</a:t>
                      </a:r>
                    </a:p>
                    <a:p>
                      <a:pPr algn="ctr">
                        <a:lnSpc>
                          <a:spcPct val="107000"/>
                        </a:lnSpc>
                        <a:spcAft>
                          <a:spcPts val="0"/>
                        </a:spcAft>
                      </a:pPr>
                      <a:r>
                        <a:rPr lang="en-GB" sz="2000">
                          <a:solidFill>
                            <a:srgbClr val="002060"/>
                          </a:solidFill>
                          <a:effectLst/>
                        </a:rPr>
                        <a:t> </a:t>
                      </a:r>
                      <a:endParaRPr lang="en-GB" sz="2000">
                        <a:solidFill>
                          <a:srgbClr val="00206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2532450"/>
                  </a:ext>
                </a:extLst>
              </a:tr>
            </a:tbl>
          </a:graphicData>
        </a:graphic>
      </p:graphicFrame>
      <p:pic>
        <p:nvPicPr>
          <p:cNvPr id="6" name="Picture 5">
            <a:extLst>
              <a:ext uri="{FF2B5EF4-FFF2-40B4-BE49-F238E27FC236}">
                <a16:creationId xmlns:a16="http://schemas.microsoft.com/office/drawing/2014/main" id="{F317B3F5-E6E0-4092-ACEF-C9F84D9451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31777" y="3579639"/>
            <a:ext cx="449565" cy="468297"/>
          </a:xfrm>
          <a:prstGeom prst="rect">
            <a:avLst/>
          </a:prstGeom>
        </p:spPr>
      </p:pic>
      <p:pic>
        <p:nvPicPr>
          <p:cNvPr id="8" name="Picture 7">
            <a:extLst>
              <a:ext uri="{FF2B5EF4-FFF2-40B4-BE49-F238E27FC236}">
                <a16:creationId xmlns:a16="http://schemas.microsoft.com/office/drawing/2014/main" id="{F317B3F5-E6E0-4092-ACEF-C9F84D9451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1107" y="5174778"/>
            <a:ext cx="449565" cy="468297"/>
          </a:xfrm>
          <a:prstGeom prst="rect">
            <a:avLst/>
          </a:prstGeom>
        </p:spPr>
      </p:pic>
      <p:sp>
        <p:nvSpPr>
          <p:cNvPr id="9" name="Rounded Rectangular Callout 8"/>
          <p:cNvSpPr/>
          <p:nvPr/>
        </p:nvSpPr>
        <p:spPr>
          <a:xfrm>
            <a:off x="6911057" y="203646"/>
            <a:ext cx="2540000" cy="875016"/>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pic>
        <p:nvPicPr>
          <p:cNvPr id="10" name="Picture 9" descr="background rectangle">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11" name="Rectangle 10"/>
          <p:cNvSpPr/>
          <p:nvPr/>
        </p:nvSpPr>
        <p:spPr>
          <a:xfrm>
            <a:off x="55483" y="396213"/>
            <a:ext cx="4028667" cy="523220"/>
          </a:xfrm>
          <a:prstGeom prst="rect">
            <a:avLst/>
          </a:prstGeom>
        </p:spPr>
        <p:txBody>
          <a:bodyPr wrap="none">
            <a:spAutoFit/>
          </a:bodyPr>
          <a:lstStyle/>
          <a:p>
            <a:r>
              <a:rPr lang="en-GB" sz="2800" b="1">
                <a:solidFill>
                  <a:schemeClr val="bg1"/>
                </a:solidFill>
                <a:latin typeface="Century Gothic" panose="020B0502020202020204" pitchFamily="34" charset="0"/>
                <a:ea typeface="SimSun" panose="02010600030101010101" pitchFamily="2" charset="-122"/>
                <a:cs typeface="Times New Roman" panose="02020603050405020304" pitchFamily="18" charset="0"/>
              </a:rPr>
              <a:t>Vocabulary: Listening </a:t>
            </a:r>
            <a:endParaRPr lang="en-GB" sz="2800">
              <a:solidFill>
                <a:schemeClr val="bg1"/>
              </a:solidFill>
            </a:endParaRPr>
          </a:p>
        </p:txBody>
      </p:sp>
      <p:pic>
        <p:nvPicPr>
          <p:cNvPr id="3" name="1 la camis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20843" y="3743136"/>
            <a:ext cx="609600" cy="609600"/>
          </a:xfrm>
          <a:prstGeom prst="rect">
            <a:avLst/>
          </a:prstGeom>
        </p:spPr>
      </p:pic>
      <p:pic>
        <p:nvPicPr>
          <p:cNvPr id="5" name="2 la cas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320843" y="5374341"/>
            <a:ext cx="609600" cy="609600"/>
          </a:xfrm>
          <a:prstGeom prst="rect">
            <a:avLst/>
          </a:prstGeom>
        </p:spPr>
      </p:pic>
    </p:spTree>
    <p:extLst>
      <p:ext uri="{BB962C8B-B14F-4D97-AF65-F5344CB8AC3E}">
        <p14:creationId xmlns:p14="http://schemas.microsoft.com/office/powerpoint/2010/main" val="380829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3959" fill="hold"/>
                                        <p:tgtEl>
                                          <p:spTgt spid="3"/>
                                        </p:tgtEl>
                                      </p:cBhvr>
                                    </p:cmd>
                                  </p:childTnLst>
                                </p:cTn>
                              </p:par>
                            </p:childTnLst>
                          </p:cTn>
                        </p:par>
                      </p:childTnLst>
                    </p:cTn>
                  </p:par>
                </p:childTnLst>
              </p:cTn>
              <p:nextCondLst>
                <p:cond evt="onClick" delay="0">
                  <p:tgtEl>
                    <p:spTgt spid="3"/>
                  </p:tgtEl>
                </p:cond>
              </p:nextCondLst>
            </p:seq>
            <p:audio>
              <p:cMediaNode vol="80000">
                <p:cTn id="20" fill="hold" display="0">
                  <p:stCondLst>
                    <p:cond delay="indefinite"/>
                  </p:stCondLst>
                  <p:endCondLst>
                    <p:cond evt="onStopAudio" delay="0">
                      <p:tgtEl>
                        <p:sldTgt/>
                      </p:tgtEl>
                    </p:cond>
                  </p:endCondLst>
                </p:cTn>
                <p:tgtEl>
                  <p:spTgt spid="3"/>
                </p:tgtEl>
              </p:cMediaNode>
            </p:audio>
            <p:seq concurrent="1" nextAc="seek">
              <p:cTn id="21" restart="whenNotActive" fill="hold" evtFilter="cancelBubble" nodeType="interactiveSeq">
                <p:stCondLst>
                  <p:cond evt="onClick" delay="0">
                    <p:tgtEl>
                      <p:spTgt spid="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3482" fill="hold"/>
                                        <p:tgtEl>
                                          <p:spTgt spid="5"/>
                                        </p:tgtEl>
                                      </p:cBhvr>
                                    </p:cmd>
                                  </p:childTnLst>
                                </p:cTn>
                              </p:par>
                            </p:childTnLst>
                          </p:cTn>
                        </p:par>
                      </p:childTnLst>
                    </p:cTn>
                  </p:par>
                </p:childTnLst>
              </p:cTn>
              <p:nextCondLst>
                <p:cond evt="onClick" delay="0">
                  <p:tgtEl>
                    <p:spTgt spid="5"/>
                  </p:tgtEl>
                </p:cond>
              </p:nextCondLst>
            </p:seq>
            <p:audio>
              <p:cMediaNode vol="80000">
                <p:cTn id="26" fill="hold" display="0">
                  <p:stCondLst>
                    <p:cond delay="indefinite"/>
                  </p:stCondLst>
                  <p:endCondLst>
                    <p:cond evt="onStopAudio" delay="0">
                      <p:tgtEl>
                        <p:sldTgt/>
                      </p:tgtEl>
                    </p:cond>
                  </p:endCondLst>
                </p:cTn>
                <p:tgtEl>
                  <p:spTgt spid="5"/>
                </p:tgtEl>
              </p:cMediaNode>
            </p:audio>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7" y="280417"/>
            <a:ext cx="5638697" cy="721474"/>
          </a:xfrm>
        </p:spPr>
        <p:txBody>
          <a:bodyPr>
            <a:normAutofit/>
          </a:bodyPr>
          <a:lstStyle/>
          <a:p>
            <a:r>
              <a:rPr lang="en-GB" sz="2800" b="1">
                <a:solidFill>
                  <a:schemeClr val="bg1"/>
                </a:solidFill>
              </a:rPr>
              <a:t>Grammar: Listening</a:t>
            </a:r>
            <a:endParaRPr lang="en-GB" sz="2800" b="1" dirty="0">
              <a:solidFill>
                <a:schemeClr val="bg1"/>
              </a:solidFill>
            </a:endParaRPr>
          </a:p>
        </p:txBody>
      </p:sp>
      <p:sp>
        <p:nvSpPr>
          <p:cNvPr id="2" name="Rectangle 1"/>
          <p:cNvSpPr/>
          <p:nvPr/>
        </p:nvSpPr>
        <p:spPr>
          <a:xfrm>
            <a:off x="1243365" y="1562625"/>
            <a:ext cx="10572715" cy="4018729"/>
          </a:xfrm>
          <a:prstGeom prst="rect">
            <a:avLst/>
          </a:prstGeom>
        </p:spPr>
        <p:txBody>
          <a:bodyPr wrap="square">
            <a:spAutoFit/>
          </a:bodyPr>
          <a:lstStyle/>
          <a:p>
            <a:pPr>
              <a:lnSpc>
                <a:spcPct val="107000"/>
              </a:lnSpc>
              <a:spcAft>
                <a:spcPts val="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A</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You will hear some sentences. You will hear each sentence </a:t>
            </a: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twice</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Decide </a:t>
            </a: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who the verb is referring to</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Circle</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your answer.</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1	I			you			he/she</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marL="457200" indent="457200">
              <a:lnSpc>
                <a:spcPct val="107000"/>
              </a:lnSpc>
              <a:spcAft>
                <a:spcPts val="0"/>
              </a:spcAft>
            </a:pPr>
            <a:r>
              <a:rPr lang="en-GB" sz="2000" dirty="0">
                <a:solidFill>
                  <a:srgbClr val="2F5496"/>
                </a:solidFill>
                <a:latin typeface="Century Gothic" panose="020B0502020202020204" pitchFamily="34" charset="0"/>
                <a:ea typeface="SimSun" panose="02010600030101010101" pitchFamily="2" charset="-122"/>
                <a:cs typeface="Times New Roman" panose="02020603050405020304" pitchFamily="18" charset="0"/>
              </a:rPr>
              <a:t>2	I			you			he/she</a:t>
            </a:r>
            <a:endParaRPr lang="en-GB" sz="2000" dirty="0">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Oval 4">
            <a:extLst>
              <a:ext uri="{FF2B5EF4-FFF2-40B4-BE49-F238E27FC236}">
                <a16:creationId xmlns:a16="http://schemas.microsoft.com/office/drawing/2014/main" id="{01997A1D-8D7E-B947-8190-C0310DB95F93}"/>
              </a:ext>
            </a:extLst>
          </p:cNvPr>
          <p:cNvSpPr/>
          <p:nvPr/>
        </p:nvSpPr>
        <p:spPr>
          <a:xfrm>
            <a:off x="5809627" y="4350692"/>
            <a:ext cx="669296" cy="662070"/>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1997A1D-8D7E-B947-8190-C0310DB95F93}"/>
              </a:ext>
            </a:extLst>
          </p:cNvPr>
          <p:cNvSpPr/>
          <p:nvPr/>
        </p:nvSpPr>
        <p:spPr>
          <a:xfrm>
            <a:off x="8572500" y="5011142"/>
            <a:ext cx="960120" cy="662070"/>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6032500" y="1125117"/>
            <a:ext cx="2540000" cy="875016"/>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9" name="Rectangle 8"/>
          <p:cNvSpPr/>
          <p:nvPr/>
        </p:nvSpPr>
        <p:spPr>
          <a:xfrm>
            <a:off x="55483" y="396213"/>
            <a:ext cx="3664786" cy="523220"/>
          </a:xfrm>
          <a:prstGeom prst="rect">
            <a:avLst/>
          </a:prstGeom>
        </p:spPr>
        <p:txBody>
          <a:bodyPr wrap="none">
            <a:spAutoFit/>
          </a:bodyPr>
          <a:lstStyle/>
          <a:p>
            <a:r>
              <a:rPr lang="en-GB" sz="2800" b="1">
                <a:solidFill>
                  <a:schemeClr val="bg1"/>
                </a:solidFill>
                <a:latin typeface="Century Gothic" panose="020B0502020202020204" pitchFamily="34" charset="0"/>
                <a:ea typeface="SimSun" panose="02010600030101010101" pitchFamily="2" charset="-122"/>
                <a:cs typeface="Times New Roman" panose="02020603050405020304" pitchFamily="18" charset="0"/>
              </a:rPr>
              <a:t>Grammar: Listening </a:t>
            </a:r>
            <a:endParaRPr lang="en-GB" sz="2800">
              <a:solidFill>
                <a:schemeClr val="bg1"/>
              </a:solidFill>
            </a:endParaRPr>
          </a:p>
        </p:txBody>
      </p:sp>
      <p:pic>
        <p:nvPicPr>
          <p:cNvPr id="3" name="1 tienes una biciclet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493520" y="4350692"/>
            <a:ext cx="609600" cy="609600"/>
          </a:xfrm>
          <a:prstGeom prst="rect">
            <a:avLst/>
          </a:prstGeom>
        </p:spPr>
      </p:pic>
      <p:pic>
        <p:nvPicPr>
          <p:cNvPr id="11" name="llega tempran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493520" y="5063612"/>
            <a:ext cx="609600" cy="609600"/>
          </a:xfrm>
          <a:prstGeom prst="rect">
            <a:avLst/>
          </a:prstGeom>
        </p:spPr>
      </p:pic>
    </p:spTree>
    <p:extLst>
      <p:ext uri="{BB962C8B-B14F-4D97-AF65-F5344CB8AC3E}">
        <p14:creationId xmlns:p14="http://schemas.microsoft.com/office/powerpoint/2010/main" val="328747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655" fill="hold"/>
                                        <p:tgtEl>
                                          <p:spTgt spid="3"/>
                                        </p:tgtEl>
                                      </p:cBhvr>
                                    </p:cmd>
                                  </p:childTnLst>
                                </p:cTn>
                              </p:par>
                            </p:childTnLst>
                          </p:cTn>
                        </p:par>
                      </p:childTnLst>
                    </p:cTn>
                  </p:par>
                </p:childTnLst>
              </p:cTn>
              <p:nextCondLst>
                <p:cond evt="onClick" delay="0">
                  <p:tgtEl>
                    <p:spTgt spid="3"/>
                  </p:tgtEl>
                </p:cond>
              </p:nextCondLst>
            </p:seq>
            <p:audio>
              <p:cMediaNode vol="80000">
                <p:cTn id="20" fill="hold" display="0">
                  <p:stCondLst>
                    <p:cond delay="indefinite"/>
                  </p:stCondLst>
                  <p:endCondLst>
                    <p:cond evt="onStopAudio" delay="0">
                      <p:tgtEl>
                        <p:sldTgt/>
                      </p:tgtEl>
                    </p:cond>
                  </p:endCondLst>
                </p:cTn>
                <p:tgtEl>
                  <p:spTgt spid="3"/>
                </p:tgtEl>
              </p:cMediaNode>
            </p:audio>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683" fill="hold"/>
                                        <p:tgtEl>
                                          <p:spTgt spid="11"/>
                                        </p:tgtEl>
                                      </p:cBhvr>
                                    </p:cmd>
                                  </p:childTnLst>
                                </p:cTn>
                              </p:par>
                            </p:childTnLst>
                          </p:cTn>
                        </p:par>
                      </p:childTnLst>
                    </p:cTn>
                  </p:par>
                </p:childTnLst>
              </p:cTn>
              <p:nextCondLst>
                <p:cond evt="onClick" delay="0">
                  <p:tgtEl>
                    <p:spTgt spid="11"/>
                  </p:tgtEl>
                </p:cond>
              </p:nextCondLst>
            </p:seq>
            <p:audio>
              <p:cMediaNode vol="80000">
                <p:cTn id="26" fill="hold" display="0">
                  <p:stCondLst>
                    <p:cond delay="indefinite"/>
                  </p:stCondLst>
                  <p:endCondLst>
                    <p:cond evt="onStopAudio" delay="0">
                      <p:tgtEl>
                        <p:sldTgt/>
                      </p:tgtEl>
                    </p:cond>
                  </p:endCondLst>
                </p:cTn>
                <p:tgtEl>
                  <p:spTgt spid="11"/>
                </p:tgtEl>
              </p:cMediaNode>
            </p:audio>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7" y="280417"/>
            <a:ext cx="7194781" cy="721474"/>
          </a:xfrm>
        </p:spPr>
        <p:txBody>
          <a:bodyPr>
            <a:noAutofit/>
          </a:bodyPr>
          <a:lstStyle/>
          <a:p>
            <a:r>
              <a:rPr lang="en-GB" sz="2800" b="1">
                <a:solidFill>
                  <a:schemeClr val="bg1"/>
                </a:solidFill>
              </a:rPr>
              <a:t>Vocabulary: Reading &amp; Writing </a:t>
            </a:r>
            <a:endParaRPr lang="en-GB" sz="2000" b="1" dirty="0">
              <a:solidFill>
                <a:schemeClr val="bg1"/>
              </a:solidFill>
            </a:endParaRPr>
          </a:p>
        </p:txBody>
      </p:sp>
      <p:sp>
        <p:nvSpPr>
          <p:cNvPr id="2" name="Rectangle 1"/>
          <p:cNvSpPr/>
          <p:nvPr/>
        </p:nvSpPr>
        <p:spPr>
          <a:xfrm>
            <a:off x="999957" y="1689283"/>
            <a:ext cx="10646611" cy="4373505"/>
          </a:xfrm>
          <a:prstGeom prst="rect">
            <a:avLst/>
          </a:prstGeom>
        </p:spPr>
        <p:txBody>
          <a:bodyPr wrap="square">
            <a:spAutoFit/>
          </a:bodyPr>
          <a:lstStyle/>
          <a:p>
            <a:pPr>
              <a:lnSpc>
                <a:spcPct val="107000"/>
              </a:lnSpc>
              <a:spcAft>
                <a:spcPts val="0"/>
              </a:spcAft>
            </a:pP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PART A</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Translate</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the </a:t>
            </a:r>
            <a:r>
              <a:rPr lang="en-GB" sz="2000" b="1" u="sng">
                <a:solidFill>
                  <a:srgbClr val="104F75"/>
                </a:solidFill>
                <a:latin typeface="Century Gothic" panose="020B0502020202020204" pitchFamily="34" charset="0"/>
                <a:ea typeface="Times New Roman" panose="02020603050405020304" pitchFamily="18" charset="0"/>
                <a:cs typeface="Arial" panose="020B0604020202020204" pitchFamily="34" charset="0"/>
              </a:rPr>
              <a:t>underlined</a:t>
            </a: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 Spanish words</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to complete the English sentence.</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lvl="0" eaLnBrk="0" fontAlgn="base" hangingPunct="0">
              <a:spcBef>
                <a:spcPct val="0"/>
              </a:spcBef>
              <a:spcAft>
                <a:spcPct val="0"/>
              </a:spcAft>
            </a:pPr>
            <a:r>
              <a:rPr lang="en-GB" altLang="en-US" sz="2000">
                <a:solidFill>
                  <a:srgbClr val="104F75"/>
                </a:solidFill>
                <a:ea typeface="Times New Roman" panose="02020603050405020304" pitchFamily="18" charset="0"/>
                <a:cs typeface="Arial" panose="020B0604020202020204" pitchFamily="34" charset="0"/>
              </a:rPr>
              <a:t>This part of the test will take </a:t>
            </a:r>
            <a:r>
              <a:rPr lang="en-GB" altLang="en-US" sz="2000" b="1">
                <a:solidFill>
                  <a:srgbClr val="104F75"/>
                </a:solidFill>
                <a:ea typeface="Times New Roman" panose="02020603050405020304" pitchFamily="18" charset="0"/>
                <a:cs typeface="Arial" panose="020B0604020202020204" pitchFamily="34" charset="0"/>
              </a:rPr>
              <a:t>1 ½ minutes</a:t>
            </a:r>
            <a:r>
              <a:rPr lang="en-GB" altLang="en-US" sz="2000">
                <a:solidFill>
                  <a:srgbClr val="104F75"/>
                </a:solidFill>
                <a:ea typeface="Times New Roman" panose="02020603050405020304" pitchFamily="18" charset="0"/>
                <a:cs typeface="Arial" panose="020B0604020202020204" pitchFamily="34" charset="0"/>
              </a:rPr>
              <a:t> to complete.</a:t>
            </a:r>
            <a:endParaRPr lang="en-GB" altLang="en-US">
              <a:solidFill>
                <a:srgbClr val="104F75"/>
              </a:solidFill>
              <a:latin typeface="Arial" panose="020B0604020202020204" pitchFamily="34" charset="0"/>
            </a:endParaRPr>
          </a:p>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1) Compro un </a:t>
            </a:r>
            <a:r>
              <a:rPr lang="en-GB" sz="2000" b="1" u="sng">
                <a:solidFill>
                  <a:srgbClr val="104F75"/>
                </a:solidFill>
                <a:latin typeface="Century Gothic" panose="020B0502020202020204" pitchFamily="34" charset="0"/>
                <a:ea typeface="Times New Roman" panose="02020603050405020304" pitchFamily="18" charset="0"/>
                <a:cs typeface="Arial" panose="020B0604020202020204" pitchFamily="34" charset="0"/>
              </a:rPr>
              <a:t>libro</a:t>
            </a: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I buy a   _____________.		 (write </a:t>
            </a: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one</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word)</a:t>
            </a:r>
            <a:b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b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2) Es muy </a:t>
            </a:r>
            <a:r>
              <a:rPr lang="en-GB" sz="2000" b="1" u="sng">
                <a:solidFill>
                  <a:srgbClr val="104F75"/>
                </a:solidFill>
                <a:latin typeface="Century Gothic" panose="020B0502020202020204" pitchFamily="34" charset="0"/>
                <a:ea typeface="Times New Roman" panose="02020603050405020304" pitchFamily="18" charset="0"/>
                <a:cs typeface="Arial" panose="020B0604020202020204" pitchFamily="34" charset="0"/>
              </a:rPr>
              <a:t>pequeño</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He is very ____________. 		(write </a:t>
            </a:r>
            <a:r>
              <a:rPr lang="en-GB" sz="2000" b="1">
                <a:solidFill>
                  <a:srgbClr val="104F75"/>
                </a:solidFill>
                <a:latin typeface="Century Gothic" panose="020B0502020202020204" pitchFamily="34" charset="0"/>
                <a:ea typeface="Times New Roman" panose="02020603050405020304" pitchFamily="18" charset="0"/>
                <a:cs typeface="Arial" panose="020B0604020202020204" pitchFamily="34" charset="0"/>
              </a:rPr>
              <a:t>one</a:t>
            </a:r>
            <a: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t> word)</a:t>
            </a:r>
            <a:br>
              <a:rPr lang="en-GB" sz="2000">
                <a:solidFill>
                  <a:srgbClr val="104F75"/>
                </a:solidFill>
                <a:latin typeface="Century Gothic" panose="020B0502020202020204" pitchFamily="34" charset="0"/>
                <a:ea typeface="Times New Roman" panose="02020603050405020304" pitchFamily="18" charset="0"/>
                <a:cs typeface="Arial" panose="020B0604020202020204" pitchFamily="34" charset="0"/>
              </a:rPr>
            </a:b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Rounded Rectangular Callout 4"/>
          <p:cNvSpPr/>
          <p:nvPr/>
        </p:nvSpPr>
        <p:spPr>
          <a:xfrm>
            <a:off x="6155888" y="89844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 (English spelling is not marked)</a:t>
            </a:r>
          </a:p>
        </p:txBody>
      </p:sp>
      <p:sp>
        <p:nvSpPr>
          <p:cNvPr id="6" name="TextBox 5"/>
          <p:cNvSpPr txBox="1"/>
          <p:nvPr/>
        </p:nvSpPr>
        <p:spPr>
          <a:xfrm>
            <a:off x="6183562" y="4260083"/>
            <a:ext cx="2255520" cy="400110"/>
          </a:xfrm>
          <a:prstGeom prst="rect">
            <a:avLst/>
          </a:prstGeom>
          <a:noFill/>
        </p:spPr>
        <p:txBody>
          <a:bodyPr wrap="square" rtlCol="0">
            <a:spAutoFit/>
          </a:bodyPr>
          <a:lstStyle/>
          <a:p>
            <a:pPr algn="l"/>
            <a:r>
              <a:rPr lang="en-GB" sz="2000">
                <a:solidFill>
                  <a:schemeClr val="accent5">
                    <a:lumMod val="50000"/>
                  </a:schemeClr>
                </a:solidFill>
              </a:rPr>
              <a:t>book</a:t>
            </a:r>
            <a:endParaRPr lang="en-GB" sz="2000" dirty="0">
              <a:solidFill>
                <a:schemeClr val="accent5">
                  <a:lumMod val="50000"/>
                </a:schemeClr>
              </a:solidFill>
            </a:endParaRPr>
          </a:p>
        </p:txBody>
      </p:sp>
      <p:sp>
        <p:nvSpPr>
          <p:cNvPr id="7" name="TextBox 6"/>
          <p:cNvSpPr txBox="1"/>
          <p:nvPr/>
        </p:nvSpPr>
        <p:spPr>
          <a:xfrm>
            <a:off x="5363003" y="5242635"/>
            <a:ext cx="2255520" cy="400110"/>
          </a:xfrm>
          <a:prstGeom prst="rect">
            <a:avLst/>
          </a:prstGeom>
          <a:noFill/>
        </p:spPr>
        <p:txBody>
          <a:bodyPr wrap="square" rtlCol="0">
            <a:spAutoFit/>
          </a:bodyPr>
          <a:lstStyle/>
          <a:p>
            <a:pPr algn="l"/>
            <a:r>
              <a:rPr lang="en-GB" sz="2000">
                <a:solidFill>
                  <a:schemeClr val="accent5">
                    <a:lumMod val="50000"/>
                  </a:schemeClr>
                </a:solidFill>
              </a:rPr>
              <a:t>	small</a:t>
            </a:r>
            <a:endParaRPr lang="en-GB" sz="2000" dirty="0">
              <a:solidFill>
                <a:schemeClr val="accent5">
                  <a:lumMod val="50000"/>
                </a:schemeClr>
              </a:solidFill>
            </a:endParaRPr>
          </a:p>
        </p:txBody>
      </p:sp>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9" name="Rectangle 8"/>
          <p:cNvSpPr/>
          <p:nvPr/>
        </p:nvSpPr>
        <p:spPr>
          <a:xfrm>
            <a:off x="80227" y="456488"/>
            <a:ext cx="5602816" cy="523220"/>
          </a:xfrm>
          <a:prstGeom prst="rect">
            <a:avLst/>
          </a:prstGeom>
        </p:spPr>
        <p:txBody>
          <a:bodyPr wrap="none">
            <a:spAutoFit/>
          </a:bodyPr>
          <a:lstStyle/>
          <a:p>
            <a:r>
              <a:rPr lang="en-GB" sz="2800" b="1">
                <a:solidFill>
                  <a:schemeClr val="bg1"/>
                </a:solidFill>
                <a:latin typeface="Century Gothic" panose="020B0502020202020204" pitchFamily="34" charset="0"/>
                <a:ea typeface="SimSun" panose="02010600030101010101" pitchFamily="2" charset="-122"/>
                <a:cs typeface="Times New Roman" panose="02020603050405020304" pitchFamily="18" charset="0"/>
              </a:rPr>
              <a:t>Vocabulary: Reading &amp; Writing </a:t>
            </a:r>
            <a:endParaRPr lang="en-GB" sz="2800">
              <a:solidFill>
                <a:schemeClr val="bg1"/>
              </a:solidFill>
            </a:endParaRPr>
          </a:p>
        </p:txBody>
      </p:sp>
    </p:spTree>
    <p:extLst>
      <p:ext uri="{BB962C8B-B14F-4D97-AF65-F5344CB8AC3E}">
        <p14:creationId xmlns:p14="http://schemas.microsoft.com/office/powerpoint/2010/main" val="77912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320842" y="4192757"/>
            <a:ext cx="11710737" cy="13234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1) </a:t>
            </a:r>
            <a:r>
              <a:rPr kumimoji="0" lang="en-GB" altLang="en-US" sz="2000" i="0" strike="noStrike" cap="none" normalizeH="0" baseline="0">
                <a:ln>
                  <a:noFill/>
                </a:ln>
                <a:solidFill>
                  <a:srgbClr val="104F75"/>
                </a:solidFill>
                <a:effectLst/>
                <a:ea typeface="Times New Roman" panose="02020603050405020304" pitchFamily="18" charset="0"/>
                <a:cs typeface="Arial" panose="020B0604020202020204" pitchFamily="34" charset="0"/>
              </a:rPr>
              <a:t>The museum has </a:t>
            </a:r>
            <a:r>
              <a:rPr kumimoji="0" lang="en-GB" altLang="en-US" sz="2000" b="1" i="0" u="sng" strike="noStrike" cap="none" normalizeH="0" baseline="0">
                <a:ln>
                  <a:noFill/>
                </a:ln>
                <a:solidFill>
                  <a:srgbClr val="104F75"/>
                </a:solidFill>
                <a:effectLst/>
                <a:ea typeface="Times New Roman" panose="02020603050405020304" pitchFamily="18" charset="0"/>
                <a:cs typeface="Arial" panose="020B0604020202020204" pitchFamily="34" charset="0"/>
              </a:rPr>
              <a:t>a </a:t>
            </a:r>
            <a:r>
              <a:rPr lang="en-GB" altLang="en-US" sz="2000" b="1" u="sng">
                <a:solidFill>
                  <a:srgbClr val="104F75"/>
                </a:solidFill>
                <a:ea typeface="Times New Roman" panose="02020603050405020304" pitchFamily="18" charset="0"/>
                <a:cs typeface="Arial" panose="020B0604020202020204" pitchFamily="34" charset="0"/>
              </a:rPr>
              <a:t>window</a:t>
            </a:r>
            <a:r>
              <a:rPr lang="en-GB" altLang="en-US" sz="2000">
                <a:solidFill>
                  <a:srgbClr val="104F75"/>
                </a:solidFill>
                <a:ea typeface="Times New Roman" panose="02020603050405020304" pitchFamily="18" charset="0"/>
                <a:cs typeface="Arial" panose="020B0604020202020204" pitchFamily="34" charset="0"/>
              </a:rPr>
              <a:t>.	</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El museo tiene _____ ________________</a:t>
            </a:r>
            <a:r>
              <a:rPr lang="en-GB" altLang="en-US" sz="2000">
                <a:solidFill>
                  <a:srgbClr val="104F75"/>
                </a:solidFill>
                <a:ea typeface="Times New Roman" panose="02020603050405020304" pitchFamily="18" charset="0"/>
                <a:cs typeface="Arial" panose="020B0604020202020204" pitchFamily="34" charset="0"/>
              </a:rPr>
              <a:t>. </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(write </a:t>
            </a: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two</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 words)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a:ln>
                <a:noFill/>
              </a:ln>
              <a:solidFill>
                <a:srgbClr val="104F75"/>
              </a:solidFill>
              <a:effectLst/>
            </a:endParaRPr>
          </a:p>
          <a:p>
            <a:pPr lvl="0" eaLnBrk="0" fontAlgn="base" hangingPunct="0">
              <a:spcBef>
                <a:spcPct val="0"/>
              </a:spcBef>
              <a:spcAft>
                <a:spcPct val="0"/>
              </a:spcAft>
            </a:pP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2) I need</a:t>
            </a:r>
            <a:r>
              <a:rPr kumimoji="0" lang="en-GB" altLang="en-US" sz="2000" b="0" i="0" u="none" strike="noStrike" cap="none" normalizeH="0">
                <a:ln>
                  <a:noFill/>
                </a:ln>
                <a:solidFill>
                  <a:srgbClr val="104F75"/>
                </a:solidFill>
                <a:effectLst/>
                <a:ea typeface="Times New Roman" panose="02020603050405020304" pitchFamily="18" charset="0"/>
                <a:cs typeface="Arial" panose="020B0604020202020204" pitchFamily="34" charset="0"/>
              </a:rPr>
              <a:t> </a:t>
            </a:r>
            <a:r>
              <a:rPr kumimoji="0" lang="en-GB" altLang="en-US" sz="2000" b="1" i="0" u="sng" strike="noStrike" cap="none" normalizeH="0">
                <a:ln>
                  <a:noFill/>
                </a:ln>
                <a:solidFill>
                  <a:srgbClr val="104F75"/>
                </a:solidFill>
                <a:effectLst/>
                <a:ea typeface="Times New Roman" panose="02020603050405020304" pitchFamily="18" charset="0"/>
                <a:cs typeface="Arial" panose="020B0604020202020204" pitchFamily="34" charset="0"/>
              </a:rPr>
              <a:t>to </a:t>
            </a:r>
            <a:r>
              <a:rPr kumimoji="0" lang="en-GB" altLang="en-US" sz="2000" b="1" i="0" u="sng" strike="noStrike" cap="none" normalizeH="0" baseline="0">
                <a:ln>
                  <a:noFill/>
                </a:ln>
                <a:solidFill>
                  <a:srgbClr val="104F75"/>
                </a:solidFill>
                <a:effectLst/>
                <a:ea typeface="Times New Roman" panose="02020603050405020304" pitchFamily="18" charset="0"/>
                <a:cs typeface="Arial" panose="020B0604020202020204" pitchFamily="34" charset="0"/>
              </a:rPr>
              <a:t>study</a:t>
            </a:r>
            <a:r>
              <a:rPr kumimoji="0" lang="en-GB" altLang="en-US" sz="2000" i="0" strike="noStrike" cap="none" normalizeH="0" baseline="0">
                <a:ln>
                  <a:noFill/>
                </a:ln>
                <a:solidFill>
                  <a:srgbClr val="104F75"/>
                </a:solidFill>
                <a:effectLst/>
                <a:ea typeface="Times New Roman" panose="02020603050405020304" pitchFamily="18" charset="0"/>
                <a:cs typeface="Arial" panose="020B0604020202020204" pitchFamily="34" charset="0"/>
              </a:rPr>
              <a:t> Spanish.</a:t>
            </a:r>
            <a:r>
              <a:rPr lang="en-GB" altLang="en-US" sz="2000">
                <a:solidFill>
                  <a:srgbClr val="104F75"/>
                </a:solidFill>
                <a:ea typeface="Times New Roman" panose="02020603050405020304" pitchFamily="18" charset="0"/>
                <a:cs typeface="Arial" panose="020B0604020202020204" pitchFamily="34" charset="0"/>
              </a:rPr>
              <a:t>		Necesito </a:t>
            </a:r>
            <a:r>
              <a:rPr kumimoji="0" lang="de-DE"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__________</a:t>
            </a:r>
            <a:r>
              <a:rPr kumimoji="0" lang="de-DE" altLang="en-US" sz="2000" b="0" i="0" u="none" strike="noStrike" cap="none" normalizeH="0">
                <a:ln>
                  <a:noFill/>
                </a:ln>
                <a:solidFill>
                  <a:srgbClr val="104F75"/>
                </a:solidFill>
                <a:effectLst/>
                <a:ea typeface="Times New Roman" panose="02020603050405020304" pitchFamily="18" charset="0"/>
                <a:cs typeface="Arial" panose="020B0604020202020204" pitchFamily="34" charset="0"/>
              </a:rPr>
              <a:t> español.</a:t>
            </a:r>
            <a:r>
              <a:rPr kumimoji="0" lang="de-DE"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		  (write </a:t>
            </a:r>
            <a:r>
              <a:rPr kumimoji="0" lang="de-DE"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one</a:t>
            </a:r>
            <a:r>
              <a:rPr kumimoji="0" lang="de-DE"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 word)</a:t>
            </a:r>
            <a:endParaRPr kumimoji="0" lang="de-DE" altLang="en-US" sz="2000" b="0" i="0" u="none" strike="noStrike" cap="none" normalizeH="0" baseline="0">
              <a:ln>
                <a:noFill/>
              </a:ln>
              <a:solidFill>
                <a:srgbClr val="104F75"/>
              </a:solidFill>
              <a:effectLst/>
            </a:endParaRPr>
          </a:p>
        </p:txBody>
      </p:sp>
      <p:sp>
        <p:nvSpPr>
          <p:cNvPr id="8" name="TextBox 7"/>
          <p:cNvSpPr txBox="1"/>
          <p:nvPr/>
        </p:nvSpPr>
        <p:spPr>
          <a:xfrm>
            <a:off x="6840553" y="4471049"/>
            <a:ext cx="2729298" cy="400110"/>
          </a:xfrm>
          <a:prstGeom prst="rect">
            <a:avLst/>
          </a:prstGeom>
          <a:noFill/>
        </p:spPr>
        <p:txBody>
          <a:bodyPr wrap="square" rtlCol="0">
            <a:spAutoFit/>
          </a:bodyPr>
          <a:lstStyle/>
          <a:p>
            <a:pPr algn="l"/>
            <a:r>
              <a:rPr lang="en-GB" sz="2000">
                <a:solidFill>
                  <a:schemeClr val="accent5">
                    <a:lumMod val="50000"/>
                  </a:schemeClr>
                </a:solidFill>
              </a:rPr>
              <a:t>una        ventana</a:t>
            </a:r>
            <a:endParaRPr lang="en-GB" sz="2000" dirty="0">
              <a:solidFill>
                <a:schemeClr val="accent5">
                  <a:lumMod val="50000"/>
                </a:schemeClr>
              </a:solidFill>
            </a:endParaRPr>
          </a:p>
        </p:txBody>
      </p:sp>
      <p:sp>
        <p:nvSpPr>
          <p:cNvPr id="4" name="Title 3"/>
          <p:cNvSpPr>
            <a:spLocks noGrp="1"/>
          </p:cNvSpPr>
          <p:nvPr>
            <p:ph type="title"/>
          </p:nvPr>
        </p:nvSpPr>
        <p:spPr>
          <a:xfrm>
            <a:off x="-72087" y="280417"/>
            <a:ext cx="7531665" cy="721474"/>
          </a:xfrm>
        </p:spPr>
        <p:txBody>
          <a:bodyPr>
            <a:normAutofit/>
          </a:bodyPr>
          <a:lstStyle/>
          <a:p>
            <a:r>
              <a:rPr lang="en-GB" sz="2800" b="1">
                <a:solidFill>
                  <a:schemeClr val="bg1"/>
                </a:solidFill>
              </a:rPr>
              <a:t>Vocabulary: Reading &amp; Writing </a:t>
            </a:r>
            <a:endParaRPr lang="en-GB" sz="2800" b="1" dirty="0">
              <a:solidFill>
                <a:schemeClr val="bg1"/>
              </a:solidFill>
            </a:endParaRPr>
          </a:p>
        </p:txBody>
      </p:sp>
      <p:sp>
        <p:nvSpPr>
          <p:cNvPr id="2" name="Rectangle 2"/>
          <p:cNvSpPr>
            <a:spLocks noChangeArrowheads="1"/>
          </p:cNvSpPr>
          <p:nvPr/>
        </p:nvSpPr>
        <p:spPr bwMode="auto">
          <a:xfrm>
            <a:off x="320842" y="1456639"/>
            <a:ext cx="9512970" cy="13234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PART B</a:t>
            </a:r>
            <a:endParaRPr kumimoji="0" lang="en-GB" altLang="en-US" sz="2000"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Translate</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 the </a:t>
            </a:r>
            <a:r>
              <a:rPr kumimoji="0" lang="en-GB" altLang="en-US" sz="2000" b="1" i="0" u="sng" strike="noStrike" cap="none" normalizeH="0" baseline="0">
                <a:ln>
                  <a:noFill/>
                </a:ln>
                <a:solidFill>
                  <a:srgbClr val="104F75"/>
                </a:solidFill>
                <a:effectLst/>
                <a:ea typeface="Times New Roman" panose="02020603050405020304" pitchFamily="18" charset="0"/>
                <a:cs typeface="Arial" panose="020B0604020202020204" pitchFamily="34" charset="0"/>
              </a:rPr>
              <a:t>underlined</a:t>
            </a: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 English words</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 to complete the Spanish sentence.</a:t>
            </a:r>
            <a:endParaRPr kumimoji="0" lang="en-GB" altLang="en-US" sz="2000" b="0" i="0" u="none" strike="noStrike" cap="none" normalizeH="0" baseline="0">
              <a:ln>
                <a:noFill/>
              </a:ln>
              <a:solidFill>
                <a:srgbClr val="104F75"/>
              </a:solidFill>
              <a:effectLst/>
            </a:endParaRPr>
          </a:p>
          <a:p>
            <a:pPr lvl="0" eaLnBrk="0" fontAlgn="base" hangingPunct="0">
              <a:spcBef>
                <a:spcPct val="0"/>
              </a:spcBef>
              <a:spcAft>
                <a:spcPct val="0"/>
              </a:spcAft>
            </a:pPr>
            <a:r>
              <a:rPr lang="en-GB" altLang="en-US" sz="2000">
                <a:solidFill>
                  <a:srgbClr val="104F75"/>
                </a:solidFill>
                <a:ea typeface="Times New Roman" panose="02020603050405020304" pitchFamily="18" charset="0"/>
                <a:cs typeface="Arial" panose="020B0604020202020204" pitchFamily="34" charset="0"/>
              </a:rPr>
              <a:t>This part of the test will take </a:t>
            </a:r>
            <a:r>
              <a:rPr lang="en-GB" altLang="en-US" sz="2000" b="1">
                <a:solidFill>
                  <a:srgbClr val="104F75"/>
                </a:solidFill>
                <a:ea typeface="Times New Roman" panose="02020603050405020304" pitchFamily="18" charset="0"/>
                <a:cs typeface="Arial" panose="020B0604020202020204" pitchFamily="34" charset="0"/>
              </a:rPr>
              <a:t>2 ½ minutes</a:t>
            </a:r>
            <a:r>
              <a:rPr lang="en-GB" altLang="en-US" sz="2000">
                <a:solidFill>
                  <a:srgbClr val="104F75"/>
                </a:solidFill>
                <a:ea typeface="Times New Roman" panose="02020603050405020304" pitchFamily="18" charset="0"/>
                <a:cs typeface="Arial" panose="020B0604020202020204" pitchFamily="34" charset="0"/>
              </a:rPr>
              <a:t> to complete.</a:t>
            </a:r>
            <a:endParaRPr lang="en-GB" altLang="en-US">
              <a:solidFill>
                <a:srgbClr val="104F75"/>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a:ln>
                <a:noFill/>
              </a:ln>
              <a:solidFill>
                <a:srgbClr val="104F75"/>
              </a:solidFill>
              <a:effectLst/>
            </a:endParaRPr>
          </a:p>
        </p:txBody>
      </p:sp>
      <p:sp>
        <p:nvSpPr>
          <p:cNvPr id="7" name="Rounded Rectangular Callout 6"/>
          <p:cNvSpPr/>
          <p:nvPr/>
        </p:nvSpPr>
        <p:spPr>
          <a:xfrm>
            <a:off x="9072880" y="178146"/>
            <a:ext cx="2958699" cy="4080539"/>
          </a:xfrm>
          <a:prstGeom prst="wedgeRoundRectCallout">
            <a:avLst>
              <a:gd name="adj1" fmla="val -27701"/>
              <a:gd name="adj2" fmla="val 54335"/>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a:p>
            <a:endParaRPr lang="en-GB"/>
          </a:p>
          <a:p>
            <a:r>
              <a:rPr lang="en-GB"/>
              <a:t>There is one mark for </a:t>
            </a:r>
          </a:p>
          <a:p>
            <a:r>
              <a:rPr lang="en-GB"/>
              <a:t>each item. </a:t>
            </a:r>
          </a:p>
          <a:p>
            <a:endParaRPr lang="en-GB" b="1"/>
          </a:p>
          <a:p>
            <a:r>
              <a:rPr lang="en-GB" b="1"/>
              <a:t>0.5</a:t>
            </a:r>
            <a:r>
              <a:rPr lang="en-GB"/>
              <a:t> marks awarded for a correct noun with a missing or incorrect article.</a:t>
            </a:r>
          </a:p>
          <a:p>
            <a:endParaRPr lang="en-GB" b="1"/>
          </a:p>
          <a:p>
            <a:r>
              <a:rPr lang="en-GB" b="1"/>
              <a:t>1 </a:t>
            </a:r>
            <a:r>
              <a:rPr lang="en-GB"/>
              <a:t>mark awarded for an otherwise correctly-spelled word with a missing or incorrect type of accent.</a:t>
            </a:r>
          </a:p>
          <a:p>
            <a:endParaRPr lang="en-GB" b="1"/>
          </a:p>
          <a:p>
            <a:endParaRPr lang="en-GB"/>
          </a:p>
        </p:txBody>
      </p:sp>
      <p:sp>
        <p:nvSpPr>
          <p:cNvPr id="9" name="TextBox 8"/>
          <p:cNvSpPr txBox="1"/>
          <p:nvPr/>
        </p:nvSpPr>
        <p:spPr>
          <a:xfrm>
            <a:off x="6210098" y="5083523"/>
            <a:ext cx="1169470" cy="400110"/>
          </a:xfrm>
          <a:prstGeom prst="rect">
            <a:avLst/>
          </a:prstGeom>
          <a:noFill/>
        </p:spPr>
        <p:txBody>
          <a:bodyPr wrap="square" rtlCol="0">
            <a:spAutoFit/>
          </a:bodyPr>
          <a:lstStyle/>
          <a:p>
            <a:r>
              <a:rPr lang="en-GB" altLang="en-US" sz="2000">
                <a:solidFill>
                  <a:srgbClr val="104F75"/>
                </a:solidFill>
                <a:ea typeface="Times New Roman" panose="02020603050405020304" pitchFamily="18" charset="0"/>
                <a:cs typeface="Arial" panose="020B0604020202020204" pitchFamily="34" charset="0"/>
              </a:rPr>
              <a:t>estudiar</a:t>
            </a:r>
            <a:endParaRPr lang="en-GB" sz="2000" dirty="0">
              <a:solidFill>
                <a:schemeClr val="accent5">
                  <a:lumMod val="50000"/>
                </a:schemeClr>
              </a:solidFill>
            </a:endParaRPr>
          </a:p>
        </p:txBody>
      </p:sp>
      <p:pic>
        <p:nvPicPr>
          <p:cNvPr id="10" name="Picture 9"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12" name="Rectangle 11"/>
          <p:cNvSpPr/>
          <p:nvPr/>
        </p:nvSpPr>
        <p:spPr>
          <a:xfrm>
            <a:off x="80227" y="456488"/>
            <a:ext cx="5602816" cy="523220"/>
          </a:xfrm>
          <a:prstGeom prst="rect">
            <a:avLst/>
          </a:prstGeom>
        </p:spPr>
        <p:txBody>
          <a:bodyPr wrap="none">
            <a:spAutoFit/>
          </a:bodyPr>
          <a:lstStyle/>
          <a:p>
            <a:r>
              <a:rPr lang="en-GB" sz="2800" b="1">
                <a:solidFill>
                  <a:schemeClr val="bg1"/>
                </a:solidFill>
                <a:latin typeface="Century Gothic" panose="020B0502020202020204" pitchFamily="34" charset="0"/>
                <a:ea typeface="SimSun" panose="02010600030101010101" pitchFamily="2" charset="-122"/>
                <a:cs typeface="Times New Roman" panose="02020603050405020304" pitchFamily="18" charset="0"/>
              </a:rPr>
              <a:t>Vocabulary: Reading &amp; Writing </a:t>
            </a:r>
            <a:endParaRPr lang="en-GB" sz="2800">
              <a:solidFill>
                <a:schemeClr val="bg1"/>
              </a:solidFill>
            </a:endParaRPr>
          </a:p>
        </p:txBody>
      </p:sp>
    </p:spTree>
    <p:extLst>
      <p:ext uri="{BB962C8B-B14F-4D97-AF65-F5344CB8AC3E}">
        <p14:creationId xmlns:p14="http://schemas.microsoft.com/office/powerpoint/2010/main" val="315247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7" y="280417"/>
            <a:ext cx="7884591" cy="721474"/>
          </a:xfrm>
        </p:spPr>
        <p:txBody>
          <a:bodyPr>
            <a:normAutofit/>
          </a:bodyPr>
          <a:lstStyle/>
          <a:p>
            <a:r>
              <a:rPr lang="en-GB" sz="2800" b="1">
                <a:solidFill>
                  <a:schemeClr val="bg1"/>
                </a:solidFill>
              </a:rPr>
              <a:t>Vocabulary: Reading &amp; Writing </a:t>
            </a:r>
            <a:endParaRPr lang="en-GB" sz="28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296340074"/>
              </p:ext>
            </p:extLst>
          </p:nvPr>
        </p:nvGraphicFramePr>
        <p:xfrm>
          <a:off x="647492" y="2103557"/>
          <a:ext cx="10670213" cy="4163188"/>
        </p:xfrm>
        <a:graphic>
          <a:graphicData uri="http://schemas.openxmlformats.org/drawingml/2006/table">
            <a:tbl>
              <a:tblPr firstRow="1" firstCol="1" bandRow="1">
                <a:tableStyleId>{5C22544A-7EE6-4342-B048-85BDC9FD1C3A}</a:tableStyleId>
              </a:tblPr>
              <a:tblGrid>
                <a:gridCol w="557155">
                  <a:extLst>
                    <a:ext uri="{9D8B030D-6E8A-4147-A177-3AD203B41FA5}">
                      <a16:colId xmlns:a16="http://schemas.microsoft.com/office/drawing/2014/main" val="3223049959"/>
                    </a:ext>
                  </a:extLst>
                </a:gridCol>
                <a:gridCol w="5056033">
                  <a:extLst>
                    <a:ext uri="{9D8B030D-6E8A-4147-A177-3AD203B41FA5}">
                      <a16:colId xmlns:a16="http://schemas.microsoft.com/office/drawing/2014/main" val="1364873382"/>
                    </a:ext>
                  </a:extLst>
                </a:gridCol>
                <a:gridCol w="5057025">
                  <a:extLst>
                    <a:ext uri="{9D8B030D-6E8A-4147-A177-3AD203B41FA5}">
                      <a16:colId xmlns:a16="http://schemas.microsoft.com/office/drawing/2014/main" val="840598201"/>
                    </a:ext>
                  </a:extLst>
                </a:gridCol>
              </a:tblGrid>
              <a:tr h="0">
                <a:tc>
                  <a:txBody>
                    <a:bodyPr/>
                    <a:lstStyle/>
                    <a:p>
                      <a:pPr>
                        <a:lnSpc>
                          <a:spcPct val="107000"/>
                        </a:lnSpc>
                        <a:spcAft>
                          <a:spcPts val="0"/>
                        </a:spcAft>
                      </a:pPr>
                      <a:r>
                        <a:rPr lang="en-GB" sz="2000">
                          <a:solidFill>
                            <a:srgbClr val="104F75"/>
                          </a:solidFill>
                          <a:effectLst/>
                        </a:rPr>
                        <a:t>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a:solidFill>
                            <a:srgbClr val="104F75"/>
                          </a:solidFill>
                          <a:effectLst/>
                        </a:rPr>
                        <a:t> </a:t>
                      </a:r>
                    </a:p>
                    <a:p>
                      <a:pPr algn="ctr">
                        <a:lnSpc>
                          <a:spcPct val="107000"/>
                        </a:lnSpc>
                        <a:spcAft>
                          <a:spcPts val="0"/>
                        </a:spcAft>
                      </a:pPr>
                      <a:r>
                        <a:rPr lang="en-GB" sz="2000">
                          <a:solidFill>
                            <a:srgbClr val="104F75"/>
                          </a:solidFill>
                          <a:effectLst/>
                        </a:rPr>
                        <a:t>Sentence</a:t>
                      </a:r>
                    </a:p>
                    <a:p>
                      <a:pPr>
                        <a:lnSpc>
                          <a:spcPct val="107000"/>
                        </a:lnSpc>
                        <a:spcAft>
                          <a:spcPts val="0"/>
                        </a:spcAft>
                      </a:pPr>
                      <a:r>
                        <a:rPr lang="en-GB" sz="2000">
                          <a:solidFill>
                            <a:srgbClr val="104F75"/>
                          </a:solidFill>
                          <a:effectLst/>
                        </a:rPr>
                        <a:t>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04F75"/>
                          </a:solidFill>
                          <a:effectLst/>
                        </a:rPr>
                        <a:t> </a:t>
                      </a:r>
                    </a:p>
                    <a:p>
                      <a:pPr algn="ctr">
                        <a:lnSpc>
                          <a:spcPct val="107000"/>
                        </a:lnSpc>
                        <a:spcAft>
                          <a:spcPts val="0"/>
                        </a:spcAft>
                      </a:pPr>
                      <a:r>
                        <a:rPr lang="en-GB" sz="2000">
                          <a:solidFill>
                            <a:srgbClr val="104F75"/>
                          </a:solidFill>
                          <a:effectLst/>
                        </a:rPr>
                        <a:t>Choices (circle </a:t>
                      </a:r>
                      <a:r>
                        <a:rPr lang="en-GB" sz="2000" u="sng">
                          <a:solidFill>
                            <a:srgbClr val="104F75"/>
                          </a:solidFill>
                          <a:effectLst/>
                        </a:rPr>
                        <a:t>two</a:t>
                      </a:r>
                      <a:r>
                        <a:rPr lang="en-GB" sz="2000">
                          <a:solidFill>
                            <a:srgbClr val="104F75"/>
                          </a:solidFill>
                          <a:effectLst/>
                        </a:rPr>
                        <a:t>)</a:t>
                      </a:r>
                    </a:p>
                    <a:p>
                      <a:pPr algn="ctr">
                        <a:lnSpc>
                          <a:spcPct val="107000"/>
                        </a:lnSpc>
                        <a:spcAft>
                          <a:spcPts val="0"/>
                        </a:spcAft>
                      </a:pPr>
                      <a:r>
                        <a:rPr lang="en-GB" sz="2000">
                          <a:solidFill>
                            <a:srgbClr val="104F75"/>
                          </a:solidFill>
                          <a:effectLst/>
                        </a:rPr>
                        <a:t>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3359524"/>
                  </a:ext>
                </a:extLst>
              </a:tr>
              <a:tr h="0">
                <a:tc>
                  <a:txBody>
                    <a:bodyPr/>
                    <a:lstStyle/>
                    <a:p>
                      <a:pPr algn="ctr">
                        <a:lnSpc>
                          <a:spcPct val="107000"/>
                        </a:lnSpc>
                        <a:spcAft>
                          <a:spcPts val="0"/>
                        </a:spcAft>
                      </a:pPr>
                      <a:r>
                        <a:rPr lang="en-GB" sz="2000">
                          <a:solidFill>
                            <a:schemeClr val="accent5">
                              <a:lumMod val="50000"/>
                            </a:schemeClr>
                          </a:solidFill>
                          <a:effectLst/>
                        </a:rPr>
                        <a:t> </a:t>
                      </a:r>
                    </a:p>
                    <a:p>
                      <a:pPr algn="ctr">
                        <a:lnSpc>
                          <a:spcPct val="107000"/>
                        </a:lnSpc>
                        <a:spcAft>
                          <a:spcPts val="0"/>
                        </a:spcAft>
                      </a:pPr>
                      <a:r>
                        <a:rPr lang="en-GB" sz="2000">
                          <a:solidFill>
                            <a:schemeClr val="accent5">
                              <a:lumMod val="50000"/>
                            </a:schemeClr>
                          </a:solidFill>
                          <a:effectLst/>
                        </a:rPr>
                        <a:t> </a:t>
                      </a:r>
                    </a:p>
                    <a:p>
                      <a:pPr algn="ctr">
                        <a:lnSpc>
                          <a:spcPct val="107000"/>
                        </a:lnSpc>
                        <a:spcAft>
                          <a:spcPts val="0"/>
                        </a:spcAft>
                      </a:pPr>
                      <a:r>
                        <a:rPr lang="en-GB" sz="2000">
                          <a:solidFill>
                            <a:schemeClr val="accent5">
                              <a:lumMod val="50000"/>
                            </a:schemeClr>
                          </a:solidFill>
                          <a:effectLst/>
                        </a:rPr>
                        <a:t>1</a:t>
                      </a:r>
                    </a:p>
                    <a:p>
                      <a:pPr algn="ctr">
                        <a:lnSpc>
                          <a:spcPct val="107000"/>
                        </a:lnSpc>
                        <a:spcAft>
                          <a:spcPts val="0"/>
                        </a:spcAft>
                      </a:pPr>
                      <a:r>
                        <a:rPr lang="en-GB" sz="2000">
                          <a:solidFill>
                            <a:schemeClr val="accent5">
                              <a:lumMod val="50000"/>
                            </a:schemeClr>
                          </a:solidFill>
                          <a:effectLst/>
                        </a:rPr>
                        <a:t> </a:t>
                      </a:r>
                    </a:p>
                    <a:p>
                      <a:pPr algn="ctr">
                        <a:lnSpc>
                          <a:spcPct val="107000"/>
                        </a:lnSpc>
                        <a:spcAft>
                          <a:spcPts val="0"/>
                        </a:spcAft>
                      </a:pPr>
                      <a:r>
                        <a:rPr lang="en-GB" sz="2000">
                          <a:solidFill>
                            <a:schemeClr val="accent5">
                              <a:lumMod val="50000"/>
                            </a:schemeClr>
                          </a:solidFill>
                          <a:effectLst/>
                        </a:rPr>
                        <a:t> </a:t>
                      </a:r>
                      <a:endParaRPr lang="en-GB" sz="200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dirty="0">
                          <a:solidFill>
                            <a:srgbClr val="104F75"/>
                          </a:solidFill>
                          <a:effectLst/>
                        </a:rPr>
                        <a:t> </a:t>
                      </a:r>
                    </a:p>
                    <a:p>
                      <a:pPr>
                        <a:lnSpc>
                          <a:spcPct val="107000"/>
                        </a:lnSpc>
                        <a:spcAft>
                          <a:spcPts val="0"/>
                        </a:spcAft>
                      </a:pPr>
                      <a:r>
                        <a:rPr lang="de-DE" sz="2000" dirty="0">
                          <a:solidFill>
                            <a:srgbClr val="104F75"/>
                          </a:solidFill>
                          <a:effectLst/>
                        </a:rPr>
                        <a:t> </a:t>
                      </a:r>
                      <a:endParaRPr lang="en-GB" sz="2000" dirty="0">
                        <a:solidFill>
                          <a:srgbClr val="104F75"/>
                        </a:solidFill>
                        <a:effectLst/>
                      </a:endParaRPr>
                    </a:p>
                    <a:p>
                      <a:pPr algn="ctr">
                        <a:lnSpc>
                          <a:spcPct val="107000"/>
                        </a:lnSpc>
                        <a:spcAft>
                          <a:spcPts val="0"/>
                        </a:spcAft>
                      </a:pPr>
                      <a:r>
                        <a:rPr lang="de-DE" sz="2000" dirty="0">
                          <a:solidFill>
                            <a:srgbClr val="104F75"/>
                          </a:solidFill>
                          <a:effectLst/>
                        </a:rPr>
                        <a:t>Leo</a:t>
                      </a:r>
                      <a:r>
                        <a:rPr lang="de-DE" sz="2000" baseline="0" dirty="0">
                          <a:solidFill>
                            <a:srgbClr val="104F75"/>
                          </a:solidFill>
                          <a:effectLst/>
                        </a:rPr>
                        <a:t> </a:t>
                      </a:r>
                      <a:r>
                        <a:rPr lang="de-DE" sz="2000" dirty="0">
                          <a:solidFill>
                            <a:srgbClr val="104F75"/>
                          </a:solidFill>
                          <a:effectLst/>
                        </a:rPr>
                        <a:t>__________.</a:t>
                      </a:r>
                      <a:endParaRPr lang="en-GB" sz="2000" dirty="0">
                        <a:solidFill>
                          <a:srgbClr val="104F75"/>
                        </a:solidFill>
                        <a:effectLst/>
                      </a:endParaRPr>
                    </a:p>
                    <a:p>
                      <a:pPr>
                        <a:lnSpc>
                          <a:spcPct val="107000"/>
                        </a:lnSpc>
                        <a:spcAft>
                          <a:spcPts val="0"/>
                        </a:spcAft>
                      </a:pPr>
                      <a:r>
                        <a:rPr lang="de-DE" sz="2000" dirty="0">
                          <a:solidFill>
                            <a:srgbClr val="104F75"/>
                          </a:solidFill>
                          <a:effectLst/>
                        </a:rPr>
                        <a:t> </a:t>
                      </a:r>
                      <a:endParaRPr lang="en-GB" sz="2000" dirty="0">
                        <a:solidFill>
                          <a:srgbClr val="104F75"/>
                        </a:solidFill>
                        <a:effectLst/>
                      </a:endParaRPr>
                    </a:p>
                    <a:p>
                      <a:pPr>
                        <a:lnSpc>
                          <a:spcPct val="107000"/>
                        </a:lnSpc>
                        <a:spcAft>
                          <a:spcPts val="0"/>
                        </a:spcAft>
                      </a:pPr>
                      <a:r>
                        <a:rPr lang="de-DE" sz="2000" dirty="0">
                          <a:solidFill>
                            <a:srgbClr val="104F75"/>
                          </a:solidFill>
                          <a:effectLst/>
                        </a:rPr>
                        <a:t> </a:t>
                      </a:r>
                      <a:endParaRPr lang="en-GB" sz="2000" dirty="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de-DE" sz="2000">
                          <a:solidFill>
                            <a:srgbClr val="104F75"/>
                          </a:solidFill>
                          <a:effectLst/>
                        </a:rPr>
                        <a:t> </a:t>
                      </a:r>
                      <a:endParaRPr lang="en-GB" sz="2000">
                        <a:solidFill>
                          <a:srgbClr val="104F75"/>
                        </a:solidFill>
                        <a:effectLst/>
                      </a:endParaRPr>
                    </a:p>
                    <a:p>
                      <a:pPr algn="ctr">
                        <a:lnSpc>
                          <a:spcPct val="107000"/>
                        </a:lnSpc>
                        <a:spcAft>
                          <a:spcPts val="0"/>
                        </a:spcAft>
                      </a:pPr>
                      <a:r>
                        <a:rPr lang="de-DE" sz="2000">
                          <a:solidFill>
                            <a:srgbClr val="104F75"/>
                          </a:solidFill>
                          <a:effectLst/>
                        </a:rPr>
                        <a:t>el bolígrafo / la</a:t>
                      </a:r>
                      <a:r>
                        <a:rPr lang="de-DE" sz="2000" baseline="0">
                          <a:solidFill>
                            <a:srgbClr val="104F75"/>
                          </a:solidFill>
                          <a:effectLst/>
                        </a:rPr>
                        <a:t> cámara / </a:t>
                      </a:r>
                      <a:r>
                        <a:rPr lang="de-DE" sz="2000">
                          <a:solidFill>
                            <a:srgbClr val="104F75"/>
                          </a:solidFill>
                          <a:effectLst/>
                        </a:rPr>
                        <a:t> el periódico / la casa</a:t>
                      </a:r>
                      <a:r>
                        <a:rPr lang="de-DE" sz="2000" baseline="0">
                          <a:solidFill>
                            <a:srgbClr val="104F75"/>
                          </a:solidFill>
                          <a:effectLst/>
                        </a:rPr>
                        <a:t> </a:t>
                      </a:r>
                      <a:r>
                        <a:rPr lang="de-DE" sz="2000">
                          <a:solidFill>
                            <a:srgbClr val="104F75"/>
                          </a:solidFill>
                          <a:effectLst/>
                        </a:rPr>
                        <a:t>/ el libro</a:t>
                      </a:r>
                      <a:r>
                        <a:rPr lang="de-DE" sz="2000" baseline="0">
                          <a:solidFill>
                            <a:srgbClr val="104F75"/>
                          </a:solidFill>
                          <a:effectLst/>
                        </a:rPr>
                        <a:t> /</a:t>
                      </a:r>
                      <a:r>
                        <a:rPr lang="de-DE" sz="2000">
                          <a:solidFill>
                            <a:srgbClr val="104F75"/>
                          </a:solidFill>
                          <a:effectLst/>
                        </a:rPr>
                        <a:t> la bicicleta</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8000587"/>
                  </a:ext>
                </a:extLst>
              </a:tr>
              <a:tr h="0">
                <a:tc>
                  <a:txBody>
                    <a:bodyPr/>
                    <a:lstStyle/>
                    <a:p>
                      <a:pPr algn="ctr">
                        <a:lnSpc>
                          <a:spcPct val="107000"/>
                        </a:lnSpc>
                        <a:spcAft>
                          <a:spcPts val="0"/>
                        </a:spcAft>
                      </a:pPr>
                      <a:r>
                        <a:rPr lang="de-DE" sz="2000">
                          <a:solidFill>
                            <a:schemeClr val="accent5">
                              <a:lumMod val="50000"/>
                            </a:schemeClr>
                          </a:solidFill>
                          <a:effectLst/>
                        </a:rPr>
                        <a:t> </a:t>
                      </a:r>
                      <a:endParaRPr lang="en-GB" sz="2000">
                        <a:solidFill>
                          <a:schemeClr val="accent5">
                            <a:lumMod val="50000"/>
                          </a:schemeClr>
                        </a:solidFill>
                        <a:effectLst/>
                      </a:endParaRPr>
                    </a:p>
                    <a:p>
                      <a:pPr algn="ctr">
                        <a:lnSpc>
                          <a:spcPct val="107000"/>
                        </a:lnSpc>
                        <a:spcAft>
                          <a:spcPts val="0"/>
                        </a:spcAft>
                      </a:pPr>
                      <a:r>
                        <a:rPr lang="de-DE" sz="2000">
                          <a:solidFill>
                            <a:schemeClr val="accent5">
                              <a:lumMod val="50000"/>
                            </a:schemeClr>
                          </a:solidFill>
                          <a:effectLst/>
                        </a:rPr>
                        <a:t> </a:t>
                      </a:r>
                      <a:endParaRPr lang="en-GB" sz="2000">
                        <a:solidFill>
                          <a:schemeClr val="accent5">
                            <a:lumMod val="50000"/>
                          </a:schemeClr>
                        </a:solidFill>
                        <a:effectLst/>
                      </a:endParaRPr>
                    </a:p>
                    <a:p>
                      <a:pPr algn="ctr">
                        <a:lnSpc>
                          <a:spcPct val="107000"/>
                        </a:lnSpc>
                        <a:spcAft>
                          <a:spcPts val="0"/>
                        </a:spcAft>
                      </a:pPr>
                      <a:r>
                        <a:rPr lang="en-GB" sz="2000">
                          <a:solidFill>
                            <a:schemeClr val="accent5">
                              <a:lumMod val="50000"/>
                            </a:schemeClr>
                          </a:solidFill>
                          <a:effectLst/>
                        </a:rPr>
                        <a:t>2</a:t>
                      </a:r>
                    </a:p>
                    <a:p>
                      <a:pPr algn="ctr">
                        <a:lnSpc>
                          <a:spcPct val="107000"/>
                        </a:lnSpc>
                        <a:spcAft>
                          <a:spcPts val="0"/>
                        </a:spcAft>
                      </a:pPr>
                      <a:r>
                        <a:rPr lang="en-GB" sz="2000">
                          <a:solidFill>
                            <a:schemeClr val="accent5">
                              <a:lumMod val="50000"/>
                            </a:schemeClr>
                          </a:solidFill>
                          <a:effectLst/>
                        </a:rPr>
                        <a:t> </a:t>
                      </a:r>
                    </a:p>
                    <a:p>
                      <a:pPr algn="ctr">
                        <a:lnSpc>
                          <a:spcPct val="107000"/>
                        </a:lnSpc>
                        <a:spcAft>
                          <a:spcPts val="0"/>
                        </a:spcAft>
                      </a:pPr>
                      <a:r>
                        <a:rPr lang="en-GB" sz="2000">
                          <a:solidFill>
                            <a:schemeClr val="accent5">
                              <a:lumMod val="50000"/>
                            </a:schemeClr>
                          </a:solidFill>
                          <a:effectLst/>
                        </a:rPr>
                        <a:t> </a:t>
                      </a:r>
                      <a:endParaRPr lang="en-GB" sz="200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de-DE" sz="2000">
                          <a:solidFill>
                            <a:srgbClr val="104F75"/>
                          </a:solidFill>
                          <a:effectLst/>
                        </a:rPr>
                        <a:t> </a:t>
                      </a:r>
                      <a:endParaRPr lang="en-GB" sz="2000">
                        <a:solidFill>
                          <a:srgbClr val="104F75"/>
                        </a:solidFill>
                        <a:effectLst/>
                      </a:endParaRPr>
                    </a:p>
                    <a:p>
                      <a:pPr algn="ctr">
                        <a:lnSpc>
                          <a:spcPct val="107000"/>
                        </a:lnSpc>
                        <a:spcAft>
                          <a:spcPts val="0"/>
                        </a:spcAft>
                      </a:pPr>
                      <a:endParaRPr lang="de-DE" sz="2000">
                        <a:solidFill>
                          <a:srgbClr val="104F75"/>
                        </a:solidFill>
                        <a:effectLst/>
                      </a:endParaRPr>
                    </a:p>
                    <a:p>
                      <a:pPr algn="ctr">
                        <a:lnSpc>
                          <a:spcPct val="107000"/>
                        </a:lnSpc>
                        <a:spcAft>
                          <a:spcPts val="0"/>
                        </a:spcAft>
                      </a:pPr>
                      <a:r>
                        <a:rPr lang="de-DE" sz="2000">
                          <a:solidFill>
                            <a:srgbClr val="104F75"/>
                          </a:solidFill>
                          <a:effectLst/>
                        </a:rPr>
                        <a:t>La pregunta es __________</a:t>
                      </a:r>
                      <a:r>
                        <a:rPr lang="en-GB" sz="2000">
                          <a:solidFill>
                            <a:srgbClr val="104F75"/>
                          </a:solidFill>
                          <a:effectLst/>
                        </a:rPr>
                        <a:t>.</a:t>
                      </a:r>
                    </a:p>
                    <a:p>
                      <a:pPr>
                        <a:lnSpc>
                          <a:spcPct val="107000"/>
                        </a:lnSpc>
                        <a:spcAft>
                          <a:spcPts val="0"/>
                        </a:spcAft>
                      </a:pPr>
                      <a:r>
                        <a:rPr lang="de-DE" sz="2000">
                          <a:solidFill>
                            <a:srgbClr val="104F75"/>
                          </a:solidFill>
                          <a:effectLst/>
                        </a:rPr>
                        <a:t> </a:t>
                      </a:r>
                      <a:endParaRPr lang="en-GB" sz="2000">
                        <a:solidFill>
                          <a:srgbClr val="104F75"/>
                        </a:solidFill>
                        <a:effectLst/>
                      </a:endParaRPr>
                    </a:p>
                    <a:p>
                      <a:pPr>
                        <a:lnSpc>
                          <a:spcPct val="107000"/>
                        </a:lnSpc>
                        <a:spcAft>
                          <a:spcPts val="0"/>
                        </a:spcAft>
                      </a:pPr>
                      <a:r>
                        <a:rPr lang="en-GB" sz="2000">
                          <a:solidFill>
                            <a:srgbClr val="104F75"/>
                          </a:solidFill>
                          <a:effectLst/>
                        </a:rPr>
                        <a:t>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de-DE" sz="2000" dirty="0">
                          <a:solidFill>
                            <a:srgbClr val="104F75"/>
                          </a:solidFill>
                          <a:effectLst/>
                        </a:rPr>
                        <a:t> </a:t>
                      </a:r>
                      <a:endParaRPr lang="en-GB" sz="2000" dirty="0">
                        <a:solidFill>
                          <a:srgbClr val="104F75"/>
                        </a:solidFill>
                        <a:effectLst/>
                      </a:endParaRPr>
                    </a:p>
                    <a:p>
                      <a:pPr algn="ctr">
                        <a:lnSpc>
                          <a:spcPct val="107000"/>
                        </a:lnSpc>
                        <a:spcAft>
                          <a:spcPts val="0"/>
                        </a:spcAft>
                      </a:pPr>
                      <a:r>
                        <a:rPr lang="de-DE" sz="2000" dirty="0">
                          <a:solidFill>
                            <a:srgbClr val="104F75"/>
                          </a:solidFill>
                          <a:effectLst/>
                        </a:rPr>
                        <a:t> barata / importante / </a:t>
                      </a:r>
                    </a:p>
                    <a:p>
                      <a:pPr algn="ctr">
                        <a:lnSpc>
                          <a:spcPct val="107000"/>
                        </a:lnSpc>
                        <a:spcAft>
                          <a:spcPts val="0"/>
                        </a:spcAft>
                      </a:pPr>
                      <a:r>
                        <a:rPr lang="de-DE" sz="2000" dirty="0">
                          <a:solidFill>
                            <a:srgbClr val="104F75"/>
                          </a:solidFill>
                          <a:effectLst/>
                        </a:rPr>
                        <a:t>seria / guapa / fuerte / </a:t>
                      </a:r>
                    </a:p>
                    <a:p>
                      <a:pPr algn="ctr">
                        <a:lnSpc>
                          <a:spcPct val="107000"/>
                        </a:lnSpc>
                        <a:spcAft>
                          <a:spcPts val="0"/>
                        </a:spcAft>
                      </a:pPr>
                      <a:r>
                        <a:rPr lang="de-DE" sz="2000" dirty="0">
                          <a:solidFill>
                            <a:srgbClr val="104F75"/>
                          </a:solidFill>
                          <a:effectLst/>
                        </a:rPr>
                        <a:t>cara</a:t>
                      </a:r>
                      <a:endParaRPr lang="en-GB" sz="2000" dirty="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8985065"/>
                  </a:ext>
                </a:extLst>
              </a:tr>
            </a:tbl>
          </a:graphicData>
        </a:graphic>
      </p:graphicFrame>
      <p:sp>
        <p:nvSpPr>
          <p:cNvPr id="5" name="Rectangle 1"/>
          <p:cNvSpPr>
            <a:spLocks noChangeArrowheads="1"/>
          </p:cNvSpPr>
          <p:nvPr/>
        </p:nvSpPr>
        <p:spPr bwMode="auto">
          <a:xfrm>
            <a:off x="575302" y="1318256"/>
            <a:ext cx="10814594"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PART C  Circle</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 </a:t>
            </a: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two different words </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that can fill the gap to make </a:t>
            </a: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sensible Spanish</a:t>
            </a:r>
            <a:r>
              <a:rPr kumimoji="0" lang="en-GB" altLang="en-US" sz="2000" b="1" i="0" u="none" strike="noStrike" cap="none" normalizeH="0">
                <a:ln>
                  <a:noFill/>
                </a:ln>
                <a:solidFill>
                  <a:srgbClr val="104F75"/>
                </a:solidFill>
                <a:effectLst/>
                <a:ea typeface="Times New Roman" panose="02020603050405020304" pitchFamily="18" charset="0"/>
                <a:cs typeface="Arial" panose="020B0604020202020204" pitchFamily="34" charset="0"/>
              </a:rPr>
              <a:t> se</a:t>
            </a: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ntences. </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This</a:t>
            </a:r>
            <a:r>
              <a:rPr kumimoji="0" lang="en-GB" altLang="en-US" sz="2000" b="0" i="0" u="none" strike="noStrike" cap="none" normalizeH="0">
                <a:ln>
                  <a:noFill/>
                </a:ln>
                <a:solidFill>
                  <a:srgbClr val="104F75"/>
                </a:solidFill>
                <a:effectLst/>
                <a:ea typeface="Times New Roman" panose="02020603050405020304" pitchFamily="18" charset="0"/>
                <a:cs typeface="Arial" panose="020B0604020202020204" pitchFamily="34" charset="0"/>
              </a:rPr>
              <a:t> part of the test will take </a:t>
            </a: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2 minutes</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 to complete.</a:t>
            </a:r>
            <a:endParaRPr kumimoji="0" lang="en-GB" altLang="en-US" sz="1800" b="0" i="0" u="none" strike="noStrike" cap="none" normalizeH="0" baseline="0">
              <a:ln>
                <a:noFill/>
              </a:ln>
              <a:solidFill>
                <a:srgbClr val="104F75"/>
              </a:solidFill>
              <a:effectLst/>
              <a:latin typeface="Arial" panose="020B0604020202020204" pitchFamily="34" charset="0"/>
            </a:endParaRPr>
          </a:p>
        </p:txBody>
      </p:sp>
      <p:sp>
        <p:nvSpPr>
          <p:cNvPr id="6" name="Rounded Rectangular Callout 5"/>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are two marks per question</a:t>
            </a:r>
          </a:p>
        </p:txBody>
      </p:sp>
      <p:sp>
        <p:nvSpPr>
          <p:cNvPr id="7" name="Oval 6">
            <a:extLst>
              <a:ext uri="{FF2B5EF4-FFF2-40B4-BE49-F238E27FC236}">
                <a16:creationId xmlns:a16="http://schemas.microsoft.com/office/drawing/2014/main" id="{01997A1D-8D7E-B947-8190-C0310DB95F93}"/>
              </a:ext>
            </a:extLst>
          </p:cNvPr>
          <p:cNvSpPr/>
          <p:nvPr/>
        </p:nvSpPr>
        <p:spPr>
          <a:xfrm>
            <a:off x="9476740" y="3346505"/>
            <a:ext cx="1690370" cy="452682"/>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997A1D-8D7E-B947-8190-C0310DB95F93}"/>
              </a:ext>
            </a:extLst>
          </p:cNvPr>
          <p:cNvSpPr/>
          <p:nvPr/>
        </p:nvSpPr>
        <p:spPr>
          <a:xfrm>
            <a:off x="8053159" y="3666355"/>
            <a:ext cx="995680" cy="436880"/>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1997A1D-8D7E-B947-8190-C0310DB95F93}"/>
              </a:ext>
            </a:extLst>
          </p:cNvPr>
          <p:cNvSpPr/>
          <p:nvPr/>
        </p:nvSpPr>
        <p:spPr>
          <a:xfrm>
            <a:off x="8412480" y="4925409"/>
            <a:ext cx="1668780" cy="386080"/>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1997A1D-8D7E-B947-8190-C0310DB95F93}"/>
              </a:ext>
            </a:extLst>
          </p:cNvPr>
          <p:cNvSpPr/>
          <p:nvPr/>
        </p:nvSpPr>
        <p:spPr>
          <a:xfrm>
            <a:off x="7176035" y="5276144"/>
            <a:ext cx="1094077" cy="416560"/>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12" name="Rectangle 11"/>
          <p:cNvSpPr/>
          <p:nvPr/>
        </p:nvSpPr>
        <p:spPr>
          <a:xfrm>
            <a:off x="80227" y="456488"/>
            <a:ext cx="5602816" cy="523220"/>
          </a:xfrm>
          <a:prstGeom prst="rect">
            <a:avLst/>
          </a:prstGeom>
        </p:spPr>
        <p:txBody>
          <a:bodyPr wrap="none">
            <a:spAutoFit/>
          </a:bodyPr>
          <a:lstStyle/>
          <a:p>
            <a:r>
              <a:rPr lang="en-GB" sz="2800" b="1">
                <a:solidFill>
                  <a:schemeClr val="bg1"/>
                </a:solidFill>
                <a:latin typeface="Century Gothic" panose="020B0502020202020204" pitchFamily="34" charset="0"/>
                <a:ea typeface="SimSun" panose="02010600030101010101" pitchFamily="2" charset="-122"/>
                <a:cs typeface="Times New Roman" panose="02020603050405020304" pitchFamily="18" charset="0"/>
              </a:rPr>
              <a:t>Vocabulary: Reading &amp; Writing </a:t>
            </a:r>
            <a:endParaRPr lang="en-GB" sz="2800">
              <a:solidFill>
                <a:schemeClr val="bg1"/>
              </a:solidFill>
            </a:endParaRPr>
          </a:p>
        </p:txBody>
      </p:sp>
      <p:pic>
        <p:nvPicPr>
          <p:cNvPr id="13" name="Picture 12"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417"/>
            <a:ext cx="6649156" cy="867128"/>
          </a:xfrm>
          <a:prstGeom prst="rect">
            <a:avLst/>
          </a:prstGeom>
        </p:spPr>
      </p:pic>
      <p:sp>
        <p:nvSpPr>
          <p:cNvPr id="14" name="Rectangle 13"/>
          <p:cNvSpPr/>
          <p:nvPr/>
        </p:nvSpPr>
        <p:spPr>
          <a:xfrm>
            <a:off x="80227" y="440042"/>
            <a:ext cx="5602816" cy="523220"/>
          </a:xfrm>
          <a:prstGeom prst="rect">
            <a:avLst/>
          </a:prstGeom>
        </p:spPr>
        <p:txBody>
          <a:bodyPr wrap="none">
            <a:spAutoFit/>
          </a:bodyPr>
          <a:lstStyle/>
          <a:p>
            <a:r>
              <a:rPr lang="en-GB" sz="2800" b="1">
                <a:solidFill>
                  <a:schemeClr val="bg1"/>
                </a:solidFill>
                <a:latin typeface="Century Gothic" panose="020B0502020202020204" pitchFamily="34" charset="0"/>
                <a:ea typeface="SimSun" panose="02010600030101010101" pitchFamily="2" charset="-122"/>
                <a:cs typeface="Times New Roman" panose="02020603050405020304" pitchFamily="18" charset="0"/>
              </a:rPr>
              <a:t>Vocabulary: Reading &amp; Writing </a:t>
            </a:r>
            <a:endParaRPr lang="en-GB" sz="2800">
              <a:solidFill>
                <a:schemeClr val="bg1"/>
              </a:solidFill>
            </a:endParaRPr>
          </a:p>
        </p:txBody>
      </p:sp>
    </p:spTree>
    <p:extLst>
      <p:ext uri="{BB962C8B-B14F-4D97-AF65-F5344CB8AC3E}">
        <p14:creationId xmlns:p14="http://schemas.microsoft.com/office/powerpoint/2010/main" val="47223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7" y="280417"/>
            <a:ext cx="7531665" cy="721474"/>
          </a:xfrm>
        </p:spPr>
        <p:txBody>
          <a:bodyPr>
            <a:normAutofit/>
          </a:bodyPr>
          <a:lstStyle/>
          <a:p>
            <a:r>
              <a:rPr lang="en-GB" sz="2800" b="1">
                <a:solidFill>
                  <a:schemeClr val="bg1"/>
                </a:solidFill>
              </a:rPr>
              <a:t>Vocabulary: Reading &amp; Writing </a:t>
            </a:r>
            <a:endParaRPr lang="en-GB" sz="2800" b="1" dirty="0">
              <a:solidFill>
                <a:schemeClr val="bg1"/>
              </a:solidFill>
            </a:endParaRPr>
          </a:p>
        </p:txBody>
      </p:sp>
      <p:sp>
        <p:nvSpPr>
          <p:cNvPr id="2" name="Rectangle 2"/>
          <p:cNvSpPr>
            <a:spLocks noChangeArrowheads="1"/>
          </p:cNvSpPr>
          <p:nvPr/>
        </p:nvSpPr>
        <p:spPr bwMode="auto">
          <a:xfrm>
            <a:off x="240631" y="1411723"/>
            <a:ext cx="10261142" cy="13234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16450" algn="l"/>
              </a:tabLst>
              <a:defRPr>
                <a:solidFill>
                  <a:schemeClr val="tx1"/>
                </a:solidFill>
                <a:latin typeface="Arial" panose="020B0604020202020204" pitchFamily="34" charset="0"/>
              </a:defRPr>
            </a:lvl1pPr>
            <a:lvl2pPr eaLnBrk="0" fontAlgn="base" hangingPunct="0">
              <a:spcBef>
                <a:spcPct val="0"/>
              </a:spcBef>
              <a:spcAft>
                <a:spcPct val="0"/>
              </a:spcAft>
              <a:tabLst>
                <a:tab pos="4616450" algn="l"/>
              </a:tabLst>
              <a:defRPr>
                <a:solidFill>
                  <a:schemeClr val="tx1"/>
                </a:solidFill>
                <a:latin typeface="Arial" panose="020B0604020202020204" pitchFamily="34" charset="0"/>
              </a:defRPr>
            </a:lvl2pPr>
            <a:lvl3pPr eaLnBrk="0" fontAlgn="base" hangingPunct="0">
              <a:spcBef>
                <a:spcPct val="0"/>
              </a:spcBef>
              <a:spcAft>
                <a:spcPct val="0"/>
              </a:spcAft>
              <a:tabLst>
                <a:tab pos="4616450" algn="l"/>
              </a:tabLst>
              <a:defRPr>
                <a:solidFill>
                  <a:schemeClr val="tx1"/>
                </a:solidFill>
                <a:latin typeface="Arial" panose="020B0604020202020204" pitchFamily="34" charset="0"/>
              </a:defRPr>
            </a:lvl3pPr>
            <a:lvl4pPr eaLnBrk="0" fontAlgn="base" hangingPunct="0">
              <a:spcBef>
                <a:spcPct val="0"/>
              </a:spcBef>
              <a:spcAft>
                <a:spcPct val="0"/>
              </a:spcAft>
              <a:tabLst>
                <a:tab pos="4616450" algn="l"/>
              </a:tabLst>
              <a:defRPr>
                <a:solidFill>
                  <a:schemeClr val="tx1"/>
                </a:solidFill>
                <a:latin typeface="Arial" panose="020B0604020202020204" pitchFamily="34" charset="0"/>
              </a:defRPr>
            </a:lvl4pPr>
            <a:lvl5pPr eaLnBrk="0" fontAlgn="base" hangingPunct="0">
              <a:spcBef>
                <a:spcPct val="0"/>
              </a:spcBef>
              <a:spcAft>
                <a:spcPct val="0"/>
              </a:spcAft>
              <a:tabLst>
                <a:tab pos="4616450" algn="l"/>
              </a:tabLst>
              <a:defRPr>
                <a:solidFill>
                  <a:schemeClr val="tx1"/>
                </a:solidFill>
                <a:latin typeface="Arial" panose="020B0604020202020204" pitchFamily="34" charset="0"/>
              </a:defRPr>
            </a:lvl5pPr>
            <a:lvl6pPr eaLnBrk="0" fontAlgn="base" hangingPunct="0">
              <a:spcBef>
                <a:spcPct val="0"/>
              </a:spcBef>
              <a:spcAft>
                <a:spcPct val="0"/>
              </a:spcAft>
              <a:tabLst>
                <a:tab pos="4616450" algn="l"/>
              </a:tabLst>
              <a:defRPr>
                <a:solidFill>
                  <a:schemeClr val="tx1"/>
                </a:solidFill>
                <a:latin typeface="Arial" panose="020B0604020202020204" pitchFamily="34" charset="0"/>
              </a:defRPr>
            </a:lvl6pPr>
            <a:lvl7pPr eaLnBrk="0" fontAlgn="base" hangingPunct="0">
              <a:spcBef>
                <a:spcPct val="0"/>
              </a:spcBef>
              <a:spcAft>
                <a:spcPct val="0"/>
              </a:spcAft>
              <a:tabLst>
                <a:tab pos="4616450" algn="l"/>
              </a:tabLst>
              <a:defRPr>
                <a:solidFill>
                  <a:schemeClr val="tx1"/>
                </a:solidFill>
                <a:latin typeface="Arial" panose="020B0604020202020204" pitchFamily="34" charset="0"/>
              </a:defRPr>
            </a:lvl7pPr>
            <a:lvl8pPr eaLnBrk="0" fontAlgn="base" hangingPunct="0">
              <a:spcBef>
                <a:spcPct val="0"/>
              </a:spcBef>
              <a:spcAft>
                <a:spcPct val="0"/>
              </a:spcAft>
              <a:tabLst>
                <a:tab pos="4616450" algn="l"/>
              </a:tabLst>
              <a:defRPr>
                <a:solidFill>
                  <a:schemeClr val="tx1"/>
                </a:solidFill>
                <a:latin typeface="Arial" panose="020B0604020202020204" pitchFamily="34" charset="0"/>
              </a:defRPr>
            </a:lvl8pPr>
            <a:lvl9pPr eaLnBrk="0" fontAlgn="base" hangingPunct="0">
              <a:spcBef>
                <a:spcPct val="0"/>
              </a:spcBef>
              <a:spcAft>
                <a:spcPct val="0"/>
              </a:spcAft>
              <a:tabLst>
                <a:tab pos="46164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16450" algn="l"/>
              </a:tabLst>
            </a:pPr>
            <a:r>
              <a:rPr kumimoji="0" lang="en-GB" altLang="en-US" sz="2000" b="1" i="0" u="none" strike="noStrike" cap="none" normalizeH="0" baseline="0">
                <a:ln>
                  <a:noFill/>
                </a:ln>
                <a:solidFill>
                  <a:srgbClr val="115076"/>
                </a:solidFill>
                <a:effectLst/>
                <a:latin typeface="+mn-lt"/>
                <a:ea typeface="Times New Roman" panose="02020603050405020304" pitchFamily="18" charset="0"/>
                <a:cs typeface="Arial" panose="020B0604020202020204" pitchFamily="34" charset="0"/>
              </a:rPr>
              <a:t>PART D Translate</a:t>
            </a:r>
            <a:r>
              <a:rPr kumimoji="0" lang="en-GB" altLang="en-US" sz="2000" b="0" i="0" u="none" strike="noStrike" cap="none" normalizeH="0" baseline="0">
                <a:ln>
                  <a:noFill/>
                </a:ln>
                <a:solidFill>
                  <a:srgbClr val="115076"/>
                </a:solidFill>
                <a:effectLst/>
                <a:latin typeface="+mn-lt"/>
                <a:ea typeface="Times New Roman" panose="02020603050405020304" pitchFamily="18" charset="0"/>
                <a:cs typeface="Arial" panose="020B0604020202020204" pitchFamily="34" charset="0"/>
              </a:rPr>
              <a:t> the </a:t>
            </a:r>
            <a:r>
              <a:rPr kumimoji="0" lang="en-GB" altLang="en-US" sz="2000" b="1" i="0" u="none" strike="noStrike" cap="none" normalizeH="0" baseline="0">
                <a:ln>
                  <a:noFill/>
                </a:ln>
                <a:solidFill>
                  <a:srgbClr val="115076"/>
                </a:solidFill>
                <a:effectLst/>
                <a:latin typeface="+mn-lt"/>
                <a:ea typeface="Times New Roman" panose="02020603050405020304" pitchFamily="18" charset="0"/>
                <a:cs typeface="Arial" panose="020B0604020202020204" pitchFamily="34" charset="0"/>
              </a:rPr>
              <a:t>English words in brackets</a:t>
            </a:r>
            <a:r>
              <a:rPr kumimoji="0" lang="en-GB" altLang="en-US" sz="2000" b="0" i="0" u="none" strike="noStrike" cap="none" normalizeH="0" baseline="0">
                <a:ln>
                  <a:noFill/>
                </a:ln>
                <a:solidFill>
                  <a:srgbClr val="115076"/>
                </a:solidFill>
                <a:effectLst/>
                <a:latin typeface="+mn-lt"/>
                <a:ea typeface="Times New Roman" panose="02020603050405020304" pitchFamily="18" charset="0"/>
                <a:cs typeface="Arial" panose="020B0604020202020204" pitchFamily="34" charset="0"/>
              </a:rPr>
              <a:t> to complete the Spanish sentence.</a:t>
            </a:r>
            <a:endParaRPr kumimoji="0" lang="en-GB" altLang="en-US" sz="2000" b="0" i="0" u="none" strike="noStrike" cap="none" normalizeH="0" baseline="0">
              <a:ln>
                <a:noFill/>
              </a:ln>
              <a:solidFill>
                <a:srgbClr val="115076"/>
              </a:solidFill>
              <a:effectLst/>
              <a:latin typeface="+mn-lt"/>
            </a:endParaRPr>
          </a:p>
          <a:p>
            <a:r>
              <a:rPr lang="en-GB" altLang="en-US" sz="2000">
                <a:solidFill>
                  <a:srgbClr val="115076"/>
                </a:solidFill>
                <a:latin typeface="+mn-lt"/>
                <a:ea typeface="Times New Roman" panose="02020603050405020304" pitchFamily="18" charset="0"/>
                <a:cs typeface="Arial" panose="020B0604020202020204" pitchFamily="34" charset="0"/>
              </a:rPr>
              <a:t>This part of the test will take </a:t>
            </a:r>
            <a:r>
              <a:rPr lang="en-GB" altLang="en-US" sz="2000" b="1">
                <a:solidFill>
                  <a:srgbClr val="115076"/>
                </a:solidFill>
                <a:latin typeface="+mn-lt"/>
                <a:ea typeface="Times New Roman" panose="02020603050405020304" pitchFamily="18" charset="0"/>
                <a:cs typeface="Arial" panose="020B0604020202020204" pitchFamily="34" charset="0"/>
              </a:rPr>
              <a:t>2 ½ minutes</a:t>
            </a:r>
            <a:r>
              <a:rPr lang="en-GB" altLang="en-US" sz="2000">
                <a:solidFill>
                  <a:srgbClr val="115076"/>
                </a:solidFill>
                <a:latin typeface="+mn-lt"/>
                <a:ea typeface="Times New Roman" panose="02020603050405020304" pitchFamily="18" charset="0"/>
                <a:cs typeface="Arial" panose="020B0604020202020204" pitchFamily="34" charset="0"/>
              </a:rPr>
              <a:t> to complete.</a:t>
            </a:r>
            <a:endParaRPr lang="en-GB" altLang="en-US" sz="2000">
              <a:solidFill>
                <a:srgbClr val="115076"/>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616450" algn="l"/>
              </a:tabLst>
            </a:pPr>
            <a:r>
              <a:rPr kumimoji="0" lang="en-GB" altLang="en-US" sz="2000" b="0" i="0" u="none" strike="noStrike" cap="none" normalizeH="0" baseline="0">
                <a:ln>
                  <a:noFill/>
                </a:ln>
                <a:solidFill>
                  <a:srgbClr val="115076"/>
                </a:solidFill>
                <a:effectLst/>
                <a:latin typeface="+mn-lt"/>
                <a:ea typeface="Times New Roman" panose="02020603050405020304" pitchFamily="18" charset="0"/>
                <a:cs typeface="Arial" panose="020B0604020202020204" pitchFamily="34" charset="0"/>
              </a:rPr>
              <a:t>	</a:t>
            </a:r>
            <a:endParaRPr kumimoji="0" lang="en-GB" altLang="en-US" sz="2000" b="0" i="0" u="none" strike="noStrike" cap="none" normalizeH="0" baseline="0">
              <a:ln>
                <a:noFill/>
              </a:ln>
              <a:solidFill>
                <a:srgbClr val="115076"/>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616450" algn="l"/>
              </a:tabLst>
            </a:pPr>
            <a:endParaRPr kumimoji="0" lang="en-GB" altLang="en-US" sz="2000" b="0" i="0" u="none" strike="noStrike" cap="none" normalizeH="0" baseline="0">
              <a:ln>
                <a:noFill/>
              </a:ln>
              <a:solidFill>
                <a:schemeClr val="tx1"/>
              </a:solidFill>
              <a:effectLst/>
              <a:latin typeface="+mn-lt"/>
            </a:endParaRPr>
          </a:p>
        </p:txBody>
      </p:sp>
      <p:sp>
        <p:nvSpPr>
          <p:cNvPr id="6" name="Rectangle 4"/>
          <p:cNvSpPr>
            <a:spLocks noChangeArrowheads="1"/>
          </p:cNvSpPr>
          <p:nvPr/>
        </p:nvSpPr>
        <p:spPr bwMode="auto">
          <a:xfrm>
            <a:off x="240631" y="4005045"/>
            <a:ext cx="11550316" cy="163121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a:ln>
                <a:noFill/>
              </a:ln>
              <a:solidFill>
                <a:srgbClr val="2F5496"/>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1) _____ ___________ es de España. (</a:t>
            </a: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the family</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				(write </a:t>
            </a: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two</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 words)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a:ln>
                <a:noFill/>
              </a:ln>
              <a:solidFill>
                <a:srgbClr val="104F75"/>
              </a:solidFill>
              <a:effectLst/>
            </a:endParaRPr>
          </a:p>
          <a:p>
            <a:pPr lvl="0" eaLnBrk="0" fontAlgn="base" hangingPunct="0">
              <a:spcBef>
                <a:spcPct val="0"/>
              </a:spcBef>
              <a:spcAft>
                <a:spcPct val="0"/>
              </a:spcAft>
            </a:pPr>
            <a:r>
              <a:rPr kumimoji="0" lang="de-DE"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2) La ciudad</a:t>
            </a:r>
            <a:r>
              <a:rPr kumimoji="0" lang="de-DE" altLang="en-US" sz="2000" b="0" i="0" u="none" strike="noStrike" cap="none" normalizeH="0">
                <a:ln>
                  <a:noFill/>
                </a:ln>
                <a:solidFill>
                  <a:srgbClr val="104F75"/>
                </a:solidFill>
                <a:effectLst/>
                <a:ea typeface="Times New Roman" panose="02020603050405020304" pitchFamily="18" charset="0"/>
                <a:cs typeface="Arial" panose="020B0604020202020204" pitchFamily="34" charset="0"/>
              </a:rPr>
              <a:t> </a:t>
            </a:r>
            <a:r>
              <a:rPr lang="de-DE" altLang="en-US" sz="2000">
                <a:solidFill>
                  <a:srgbClr val="104F75"/>
                </a:solidFill>
                <a:ea typeface="Times New Roman" panose="02020603050405020304" pitchFamily="18" charset="0"/>
                <a:cs typeface="Arial" panose="020B0604020202020204" pitchFamily="34" charset="0"/>
              </a:rPr>
              <a:t>está </a:t>
            </a:r>
            <a:r>
              <a:rPr kumimoji="0" lang="de-DE" altLang="en-US" sz="2000" b="0" i="0" u="none" strike="noStrike" cap="none" normalizeH="0">
                <a:ln>
                  <a:noFill/>
                </a:ln>
                <a:solidFill>
                  <a:srgbClr val="104F75"/>
                </a:solidFill>
                <a:effectLst/>
                <a:ea typeface="Times New Roman" panose="02020603050405020304" pitchFamily="18" charset="0"/>
                <a:cs typeface="Arial" panose="020B0604020202020204" pitchFamily="34" charset="0"/>
              </a:rPr>
              <a:t>____________. </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a:t>
            </a:r>
            <a:r>
              <a:rPr lang="en-GB" altLang="en-US" sz="2000" b="1">
                <a:solidFill>
                  <a:srgbClr val="104F75"/>
                </a:solidFill>
                <a:ea typeface="Times New Roman" panose="02020603050405020304" pitchFamily="18" charset="0"/>
                <a:cs typeface="Arial" panose="020B0604020202020204" pitchFamily="34" charset="0"/>
              </a:rPr>
              <a:t>far</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						(write </a:t>
            </a: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one</a:t>
            </a:r>
            <a:r>
              <a:rPr kumimoji="0" lang="en-GB" altLang="en-US" sz="2000" b="0" i="0" u="none" strike="noStrike" cap="none" normalizeH="0" baseline="0">
                <a:ln>
                  <a:noFill/>
                </a:ln>
                <a:solidFill>
                  <a:srgbClr val="104F75"/>
                </a:solidFill>
                <a:effectLst/>
                <a:ea typeface="Times New Roman" panose="02020603050405020304" pitchFamily="18" charset="0"/>
                <a:cs typeface="Arial" panose="020B0604020202020204" pitchFamily="34" charset="0"/>
              </a:rPr>
              <a:t> word)</a:t>
            </a:r>
            <a:endParaRPr kumimoji="0" lang="en-GB" altLang="en-US" sz="2000"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a:ln>
                <a:noFill/>
              </a:ln>
              <a:solidFill>
                <a:srgbClr val="104F75"/>
              </a:solidFill>
              <a:effectLst/>
            </a:endParaRPr>
          </a:p>
        </p:txBody>
      </p:sp>
      <p:sp>
        <p:nvSpPr>
          <p:cNvPr id="7" name="Rounded Rectangular Callout 6"/>
          <p:cNvSpPr/>
          <p:nvPr/>
        </p:nvSpPr>
        <p:spPr>
          <a:xfrm>
            <a:off x="5241757" y="2121052"/>
            <a:ext cx="6549190" cy="2047883"/>
          </a:xfrm>
          <a:prstGeom prst="wedgeRoundRectCallout">
            <a:avLst>
              <a:gd name="adj1" fmla="val -27701"/>
              <a:gd name="adj2" fmla="val 54335"/>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There is one mark for each item. </a:t>
            </a:r>
          </a:p>
          <a:p>
            <a:r>
              <a:rPr lang="en-GB" b="1" dirty="0"/>
              <a:t>0.5</a:t>
            </a:r>
            <a:r>
              <a:rPr lang="en-GB" dirty="0"/>
              <a:t> marks awarded for a correct noun with a missing or incorrect article.</a:t>
            </a:r>
            <a:endParaRPr lang="en-GB" b="1" dirty="0"/>
          </a:p>
          <a:p>
            <a:endParaRPr lang="en-GB" b="1" dirty="0"/>
          </a:p>
          <a:p>
            <a:r>
              <a:rPr lang="en-GB" b="1" dirty="0"/>
              <a:t>1 </a:t>
            </a:r>
            <a:r>
              <a:rPr lang="en-GB" dirty="0"/>
              <a:t>mark awarded for an otherwise correctly-spelled word with a missing or incorrect type of accent.</a:t>
            </a:r>
          </a:p>
          <a:p>
            <a:endParaRPr lang="en-GB" b="1" dirty="0"/>
          </a:p>
        </p:txBody>
      </p:sp>
      <p:sp>
        <p:nvSpPr>
          <p:cNvPr id="8" name="TextBox 7"/>
          <p:cNvSpPr txBox="1"/>
          <p:nvPr/>
        </p:nvSpPr>
        <p:spPr>
          <a:xfrm>
            <a:off x="731452" y="4301355"/>
            <a:ext cx="2729298" cy="400110"/>
          </a:xfrm>
          <a:prstGeom prst="rect">
            <a:avLst/>
          </a:prstGeom>
          <a:noFill/>
        </p:spPr>
        <p:txBody>
          <a:bodyPr wrap="square" rtlCol="0">
            <a:spAutoFit/>
          </a:bodyPr>
          <a:lstStyle/>
          <a:p>
            <a:pPr algn="l"/>
            <a:r>
              <a:rPr lang="en-GB" sz="2000">
                <a:solidFill>
                  <a:schemeClr val="accent5">
                    <a:lumMod val="50000"/>
                  </a:schemeClr>
                </a:solidFill>
              </a:rPr>
              <a:t>La       familia</a:t>
            </a:r>
            <a:endParaRPr lang="en-GB" sz="2000" dirty="0">
              <a:solidFill>
                <a:schemeClr val="accent5">
                  <a:lumMod val="50000"/>
                </a:schemeClr>
              </a:solidFill>
            </a:endParaRPr>
          </a:p>
        </p:txBody>
      </p:sp>
      <p:sp>
        <p:nvSpPr>
          <p:cNvPr id="9" name="TextBox 8"/>
          <p:cNvSpPr txBox="1"/>
          <p:nvPr/>
        </p:nvSpPr>
        <p:spPr>
          <a:xfrm>
            <a:off x="2919662" y="4890193"/>
            <a:ext cx="2729298" cy="400110"/>
          </a:xfrm>
          <a:prstGeom prst="rect">
            <a:avLst/>
          </a:prstGeom>
          <a:noFill/>
        </p:spPr>
        <p:txBody>
          <a:bodyPr wrap="square" rtlCol="0">
            <a:spAutoFit/>
          </a:bodyPr>
          <a:lstStyle/>
          <a:p>
            <a:r>
              <a:rPr lang="de-DE" altLang="en-US" sz="2000">
                <a:solidFill>
                  <a:srgbClr val="104F75"/>
                </a:solidFill>
                <a:ea typeface="Times New Roman" panose="02020603050405020304" pitchFamily="18" charset="0"/>
                <a:cs typeface="Arial" panose="020B0604020202020204" pitchFamily="34" charset="0"/>
              </a:rPr>
              <a:t>lejos</a:t>
            </a:r>
            <a:endParaRPr lang="en-GB" sz="2000" dirty="0">
              <a:solidFill>
                <a:schemeClr val="accent5">
                  <a:lumMod val="50000"/>
                </a:schemeClr>
              </a:solidFill>
            </a:endParaRPr>
          </a:p>
        </p:txBody>
      </p:sp>
      <p:pic>
        <p:nvPicPr>
          <p:cNvPr id="12" name="Picture 11"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14" name="Rectangle 13"/>
          <p:cNvSpPr/>
          <p:nvPr/>
        </p:nvSpPr>
        <p:spPr>
          <a:xfrm>
            <a:off x="80227" y="440042"/>
            <a:ext cx="5602816" cy="523220"/>
          </a:xfrm>
          <a:prstGeom prst="rect">
            <a:avLst/>
          </a:prstGeom>
        </p:spPr>
        <p:txBody>
          <a:bodyPr wrap="none">
            <a:spAutoFit/>
          </a:bodyPr>
          <a:lstStyle/>
          <a:p>
            <a:r>
              <a:rPr lang="en-GB" sz="2800" b="1">
                <a:solidFill>
                  <a:schemeClr val="bg1"/>
                </a:solidFill>
                <a:latin typeface="Century Gothic" panose="020B0502020202020204" pitchFamily="34" charset="0"/>
                <a:ea typeface="SimSun" panose="02010600030101010101" pitchFamily="2" charset="-122"/>
                <a:cs typeface="Times New Roman" panose="02020603050405020304" pitchFamily="18" charset="0"/>
              </a:rPr>
              <a:t>Vocabulary: Reading &amp; Writing </a:t>
            </a:r>
            <a:endParaRPr lang="en-GB" sz="2800">
              <a:solidFill>
                <a:schemeClr val="bg1"/>
              </a:solidFill>
            </a:endParaRPr>
          </a:p>
        </p:txBody>
      </p:sp>
    </p:spTree>
    <p:extLst>
      <p:ext uri="{BB962C8B-B14F-4D97-AF65-F5344CB8AC3E}">
        <p14:creationId xmlns:p14="http://schemas.microsoft.com/office/powerpoint/2010/main" val="301824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solidFill>
              <a:schemeClr val="accent5">
                <a:lumMod val="50000"/>
              </a:schemeClr>
            </a:solidFill>
          </a:defRPr>
        </a:defPPr>
      </a:lstStyle>
    </a:txDef>
  </a:objectDefaults>
  <a:extraClrSchemeLst/>
  <a:extLst>
    <a:ext uri="{05A4C25C-085E-4340-85A3-A5531E510DB2}">
      <thm15:themeFamily xmlns:thm15="http://schemas.microsoft.com/office/thememl/2012/main" name="Spanish_skeleton_template" id="{D516910C-3984-F642-B62D-0B286BDFA9E5}" vid="{EFD5087C-8A53-184F-A2D5-40DFC47BF8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Spanish_skeleton_template</Template>
  <TotalTime>899</TotalTime>
  <Words>2468</Words>
  <Application>Microsoft Office PowerPoint</Application>
  <PresentationFormat>Widescreen</PresentationFormat>
  <Paragraphs>427</Paragraphs>
  <Slides>22</Slides>
  <Notes>22</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Century Gothic</vt:lpstr>
      <vt:lpstr>1_Office Theme</vt:lpstr>
      <vt:lpstr>Practice assessment</vt:lpstr>
      <vt:lpstr>Phonics: Listening &amp; Writing</vt:lpstr>
      <vt:lpstr>Vocabulary: Listening</vt:lpstr>
      <vt:lpstr>Vocabulary: Listening</vt:lpstr>
      <vt:lpstr>Grammar: Listening</vt:lpstr>
      <vt:lpstr>Vocabulary: Reading &amp; Writing </vt:lpstr>
      <vt:lpstr>Vocabulary: Reading &amp; Writing </vt:lpstr>
      <vt:lpstr>Vocabulary: Reading &amp; Writing </vt:lpstr>
      <vt:lpstr>Vocabulary: Reading &amp; Writing </vt:lpstr>
      <vt:lpstr>Grammar: Reading &amp; Writing </vt:lpstr>
      <vt:lpstr>Grammar: Reading &amp; Writing </vt:lpstr>
      <vt:lpstr>Grammar: Reading &amp; Writing </vt:lpstr>
      <vt:lpstr>Grammar: Reading &amp; Writing </vt:lpstr>
      <vt:lpstr>Grammar: Reading &amp; Writing </vt:lpstr>
      <vt:lpstr>Grammar: Reading &amp; Writing </vt:lpstr>
      <vt:lpstr>Grammar: Reading &amp; Writing </vt:lpstr>
      <vt:lpstr>Grammar: Reading &amp; Writing </vt:lpstr>
      <vt:lpstr>Phonics: Speaking </vt:lpstr>
      <vt:lpstr>Vocabulary: Speaking </vt:lpstr>
      <vt:lpstr>Grammar: Speaking </vt:lpstr>
      <vt:lpstr>Grammar: Speaking </vt:lpstr>
      <vt:lpstr>Grammar: Speaking </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dc:title>
  <dc:creator>Stephen Owen</dc:creator>
  <cp:lastModifiedBy>Rachel Hawkes</cp:lastModifiedBy>
  <cp:revision>225</cp:revision>
  <dcterms:created xsi:type="dcterms:W3CDTF">2020-07-22T08:45:51Z</dcterms:created>
  <dcterms:modified xsi:type="dcterms:W3CDTF">2020-07-27T13:33:23Z</dcterms:modified>
</cp:coreProperties>
</file>