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68" r:id="rId3"/>
    <p:sldMasterId id="2147483780" r:id="rId4"/>
  </p:sldMasterIdLst>
  <p:notesMasterIdLst>
    <p:notesMasterId r:id="rId53"/>
  </p:notesMasterIdLst>
  <p:sldIdLst>
    <p:sldId id="458" r:id="rId5"/>
    <p:sldId id="619" r:id="rId6"/>
    <p:sldId id="491" r:id="rId7"/>
    <p:sldId id="622" r:id="rId8"/>
    <p:sldId id="623" r:id="rId9"/>
    <p:sldId id="498" r:id="rId10"/>
    <p:sldId id="263" r:id="rId11"/>
    <p:sldId id="261" r:id="rId12"/>
    <p:sldId id="293" r:id="rId13"/>
    <p:sldId id="292" r:id="rId14"/>
    <p:sldId id="296" r:id="rId15"/>
    <p:sldId id="307" r:id="rId16"/>
    <p:sldId id="300" r:id="rId17"/>
    <p:sldId id="310" r:id="rId18"/>
    <p:sldId id="309" r:id="rId19"/>
    <p:sldId id="312" r:id="rId20"/>
    <p:sldId id="313" r:id="rId21"/>
    <p:sldId id="282" r:id="rId22"/>
    <p:sldId id="267" r:id="rId23"/>
    <p:sldId id="485" r:id="rId24"/>
    <p:sldId id="273" r:id="rId25"/>
    <p:sldId id="274" r:id="rId26"/>
    <p:sldId id="275" r:id="rId27"/>
    <p:sldId id="280" r:id="rId28"/>
    <p:sldId id="277" r:id="rId29"/>
    <p:sldId id="269" r:id="rId30"/>
    <p:sldId id="460" r:id="rId31"/>
    <p:sldId id="260" r:id="rId32"/>
    <p:sldId id="465" r:id="rId33"/>
    <p:sldId id="466" r:id="rId34"/>
    <p:sldId id="468" r:id="rId35"/>
    <p:sldId id="469" r:id="rId36"/>
    <p:sldId id="472" r:id="rId37"/>
    <p:sldId id="475" r:id="rId38"/>
    <p:sldId id="487" r:id="rId39"/>
    <p:sldId id="620" r:id="rId40"/>
    <p:sldId id="492" r:id="rId41"/>
    <p:sldId id="499" r:id="rId42"/>
    <p:sldId id="500" r:id="rId43"/>
    <p:sldId id="493" r:id="rId44"/>
    <p:sldId id="621" r:id="rId45"/>
    <p:sldId id="489" r:id="rId46"/>
    <p:sldId id="618" r:id="rId47"/>
    <p:sldId id="495" r:id="rId48"/>
    <p:sldId id="486" r:id="rId49"/>
    <p:sldId id="497" r:id="rId50"/>
    <p:sldId id="490" r:id="rId51"/>
    <p:sldId id="61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E56700"/>
    <a:srgbClr val="104F75"/>
    <a:srgbClr val="115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9"/>
    <p:restoredTop sz="76274" autoAdjust="0"/>
  </p:normalViewPr>
  <p:slideViewPr>
    <p:cSldViewPr snapToGrid="0" snapToObjects="1">
      <p:cViewPr varScale="1">
        <p:scale>
          <a:sx n="64" d="100"/>
          <a:sy n="64" d="100"/>
        </p:scale>
        <p:origin x="9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66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0920C-5015-A240-8ADA-F305152936F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DDAB7-4D86-5048-8DD3-ECBBAF929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8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523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277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748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415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080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138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583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409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145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715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944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2888" y="373063"/>
            <a:ext cx="1790700" cy="1008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1013" y="1438275"/>
            <a:ext cx="3854450" cy="11763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test development involved many people from NCELP, and in particular I acknowledge here the work of Rowena Kasprowicz from the University of Reading for her work on the grammar tests, Robert </a:t>
            </a:r>
            <a:r>
              <a:rPr lang="en-US" dirty="0" err="1"/>
              <a:t>Woore</a:t>
            </a:r>
            <a:r>
              <a:rPr lang="en-US" dirty="0"/>
              <a:t> from the University of Reading on the phonics tests, and Natalie Finlayson, University of York, on the vocabulary tests. </a:t>
            </a:r>
          </a:p>
        </p:txBody>
      </p:sp>
    </p:spTree>
    <p:extLst>
      <p:ext uri="{BB962C8B-B14F-4D97-AF65-F5344CB8AC3E}">
        <p14:creationId xmlns:p14="http://schemas.microsoft.com/office/powerpoint/2010/main" val="14056690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902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2885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 production test and so this is for illustrative purposes only (i.e. computer-based tests are not available)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313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9764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5617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7133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1304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7879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1965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831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6681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8051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2888" y="373063"/>
            <a:ext cx="1790700" cy="1008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1013" y="1438275"/>
            <a:ext cx="3854450" cy="11763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Now I am going to show you three extracts from the Applying Your Knowledge tests- these are more holistic assessments, but still drawing carefully - very systematically – from the words, sounds, grammar that have been covered up to this point. </a:t>
            </a:r>
          </a:p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Each item of vocabulary has been actively </a:t>
            </a:r>
            <a:r>
              <a:rPr lang="en-US" dirty="0" err="1"/>
              <a:t>practised</a:t>
            </a:r>
            <a:r>
              <a:rPr lang="en-US" dirty="0"/>
              <a:t> at least three times in learning </a:t>
            </a:r>
            <a:r>
              <a:rPr lang="en-US" dirty="0" err="1"/>
              <a:t>homeworks</a:t>
            </a:r>
            <a:r>
              <a:rPr lang="en-US" dirty="0"/>
              <a:t>, spaced at about 3-5 and 9 -12 weeks after it was first encountered, </a:t>
            </a:r>
          </a:p>
          <a:p>
            <a:r>
              <a:rPr lang="en-US" dirty="0"/>
              <a:t>and incorporated into at least three separate lessons.</a:t>
            </a:r>
          </a:p>
          <a:p>
            <a:r>
              <a:rPr lang="en-US" dirty="0"/>
              <a:t>Each grammar point has been revisited with different vocabulary. This revisiting of grammar is carefully tracked on the Grammar Tracker tab on the SOW.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3333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2888" y="373063"/>
            <a:ext cx="1790700" cy="1008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1013" y="1438275"/>
            <a:ext cx="3854450" cy="11763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Now I am going to show you three extracts from the Applying Your Knowledge tests- these are more holistic assessments, but still drawing carefully - very systematically – from the words, sounds, grammar that have been covered up to this point. </a:t>
            </a:r>
          </a:p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Each item of vocabulary has been actively practised at least three times in learning </a:t>
            </a:r>
            <a:r>
              <a:rPr lang="en-US" dirty="0" err="1"/>
              <a:t>homeworks</a:t>
            </a:r>
            <a:r>
              <a:rPr lang="en-US" dirty="0"/>
              <a:t>, spaced at about 3-5 and 9 -12 weeks after it was first encountered, </a:t>
            </a:r>
          </a:p>
          <a:p>
            <a:r>
              <a:rPr lang="en-US" dirty="0"/>
              <a:t>and incorporated into at least three separate lessons.</a:t>
            </a:r>
          </a:p>
          <a:p>
            <a:r>
              <a:rPr lang="en-US" dirty="0"/>
              <a:t>Each grammar point has been revisited with different vocabulary. This revisiting of grammar is carefully tracked on the Grammar Tracker tab on the SOW. </a:t>
            </a:r>
          </a:p>
          <a:p>
            <a:r>
              <a:rPr lang="en-US" dirty="0"/>
              <a:t>Translation is an efficient way of testing comprehension of all of the content of the text  in these early stages - whereas comprehension questions only test the specific part of the sentence which is the focus of the question. Thus, we have chosen translations for these very early tests in year 7 (when there is not very much vocabulary that has been covered).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5684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2888" y="373063"/>
            <a:ext cx="1790700" cy="1008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1013" y="1438275"/>
            <a:ext cx="3854450" cy="11763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Now I am going to show you three extracts from the Applying Your Knowledge tests- these are more holistic assessments, but still drawing carefully - very systematically – from the words, sounds, grammar that have been covered up to this point. </a:t>
            </a:r>
          </a:p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Each item of vocabulary has been actively </a:t>
            </a:r>
            <a:r>
              <a:rPr lang="en-US" dirty="0" err="1"/>
              <a:t>practised</a:t>
            </a:r>
            <a:r>
              <a:rPr lang="en-US" dirty="0"/>
              <a:t> at least three times in learning </a:t>
            </a:r>
            <a:r>
              <a:rPr lang="en-US" dirty="0" err="1"/>
              <a:t>homeworks</a:t>
            </a:r>
            <a:r>
              <a:rPr lang="en-US" dirty="0"/>
              <a:t>, spaced at about 3-5 and 9 -12 weeks after it was first encountered, </a:t>
            </a:r>
          </a:p>
          <a:p>
            <a:r>
              <a:rPr lang="en-US" dirty="0"/>
              <a:t>and incorporated into at least three separate lessons.</a:t>
            </a:r>
          </a:p>
          <a:p>
            <a:r>
              <a:rPr lang="en-US" dirty="0"/>
              <a:t>Each grammar point has been revisited with different vocabulary. This revisiting of grammar is carefully tracked on the Grammar Tracker tab on the SOW.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627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2888" y="373063"/>
            <a:ext cx="1790700" cy="1008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1013" y="1438275"/>
            <a:ext cx="3854450" cy="11763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This is from the French test from the end of year 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160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2888" y="373063"/>
            <a:ext cx="1790700" cy="1008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1013" y="1438275"/>
            <a:ext cx="3854450" cy="1176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737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490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366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948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833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996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781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19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00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84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163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96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17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552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51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58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25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17/11/2020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12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17/11/2020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3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31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17/11/2020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04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17/11/2020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98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17/11/2020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48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2877-0C19-4119-A44B-D5199706DD28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44C-BC4F-4798-B42F-7F8808A7E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0781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2877-0C19-4119-A44B-D5199706DD28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44C-BC4F-4798-B42F-7F8808A7E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861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2877-0C19-4119-A44B-D5199706DD28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44C-BC4F-4798-B42F-7F8808A7E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807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2877-0C19-4119-A44B-D5199706DD28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44C-BC4F-4798-B42F-7F8808A7E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895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2877-0C19-4119-A44B-D5199706DD28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44C-BC4F-4798-B42F-7F8808A7E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357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2877-0C19-4119-A44B-D5199706DD28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44C-BC4F-4798-B42F-7F8808A7E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3509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2877-0C19-4119-A44B-D5199706DD28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44C-BC4F-4798-B42F-7F8808A7E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03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7415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2877-0C19-4119-A44B-D5199706DD28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44C-BC4F-4798-B42F-7F8808A7E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99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2877-0C19-4119-A44B-D5199706DD28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44C-BC4F-4798-B42F-7F8808A7E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15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2877-0C19-4119-A44B-D5199706DD28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44C-BC4F-4798-B42F-7F8808A7E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783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2877-0C19-4119-A44B-D5199706DD28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44C-BC4F-4798-B42F-7F8808A7E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935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5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4509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4578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620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859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65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4673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DF92D51-BE67-47A1-A770-1A1C279A9D07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391004BD-B925-44B2-ABFC-C0318F6C6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1649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DF92D51-BE67-47A1-A770-1A1C279A9D07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391004BD-B925-44B2-ABFC-C0318F6C6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5270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DF92D51-BE67-47A1-A770-1A1C279A9D07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391004BD-B925-44B2-ABFC-C0318F6C6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1790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DF92D51-BE67-47A1-A770-1A1C279A9D07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391004BD-B925-44B2-ABFC-C0318F6C6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0229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DF92D51-BE67-47A1-A770-1A1C279A9D07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391004BD-B925-44B2-ABFC-C0318F6C6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00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66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6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77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5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24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b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572241"/>
            <a:ext cx="84346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0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92877-0C19-4119-A44B-D5199706DD28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F944C-BC4F-4798-B42F-7F8808A7E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48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br>
              <a:rPr lang="en-GB" sz="1100" dirty="0">
                <a:latin typeface="Century Gothic" panose="020B0502020202020204" pitchFamily="34" charset="0"/>
              </a:rPr>
            </a:br>
            <a:endParaRPr lang="en-GB" sz="11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" y="6572241"/>
            <a:ext cx="84346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99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7.png"/><Relationship Id="rId4" Type="http://schemas.openxmlformats.org/officeDocument/2006/relationships/image" Target="../media/image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8.tiff"/><Relationship Id="rId4" Type="http://schemas.openxmlformats.org/officeDocument/2006/relationships/image" Target="../media/image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9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6" Type="http://schemas.openxmlformats.org/officeDocument/2006/relationships/hyperlink" Target="https://vocaroo.com/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ncelp.org/catalog?utf8=%E2%9C%93&amp;f%5Bhuman_readable_type_sim%5D%5B%5D=Collection&amp;locale=en&amp;search_field=all_fields&amp;q=2.1+test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teachers.thenational.academy/lessons/practice-and-assessment-applying-knowledge-64wk2r" TargetMode="External"/><Relationship Id="rId3" Type="http://schemas.openxmlformats.org/officeDocument/2006/relationships/hyperlink" Target="https://teachers.thenational.academy/lessons/practice-and-assessment-achievement-6wtpcc" TargetMode="External"/><Relationship Id="rId7" Type="http://schemas.openxmlformats.org/officeDocument/2006/relationships/hyperlink" Target="https://teachers.thenational.academy/lessons/practice-and-assessment-achievement-6grp6t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eachers.thenational.academy/lessons/practice-and-assessment-applying-knowledge-ctk36e" TargetMode="External"/><Relationship Id="rId5" Type="http://schemas.openxmlformats.org/officeDocument/2006/relationships/hyperlink" Target="https://teachers.thenational.academy/lessons/practice-and-assessment-achievement-64up2r" TargetMode="External"/><Relationship Id="rId4" Type="http://schemas.openxmlformats.org/officeDocument/2006/relationships/hyperlink" Target="https://teachers.thenational.academy/lessons/practice-and-assessment-applying-knowledge-6gwp6r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resources.ncelp.org/concern/parent/c534fp27c/file_sets/z316q1857" TargetMode="External"/><Relationship Id="rId13" Type="http://schemas.openxmlformats.org/officeDocument/2006/relationships/hyperlink" Target="https://resources.ncelp.org/concern/parent/gf06g298d/file_sets/gx41mj23m" TargetMode="External"/><Relationship Id="rId3" Type="http://schemas.openxmlformats.org/officeDocument/2006/relationships/hyperlink" Target="https://resources.ncelp.org/concern/parent/1c18dg220/file_sets/2v23vt75r" TargetMode="External"/><Relationship Id="rId7" Type="http://schemas.openxmlformats.org/officeDocument/2006/relationships/hyperlink" Target="https://resources.ncelp.org/concern/parent/xp68kg56q/file_sets/9880vr31j" TargetMode="External"/><Relationship Id="rId12" Type="http://schemas.openxmlformats.org/officeDocument/2006/relationships/hyperlink" Target="https://resources.ncelp.org/concern/parent/gf06g298d/file_sets/8k71nh494" TargetMode="External"/><Relationship Id="rId2" Type="http://schemas.openxmlformats.org/officeDocument/2006/relationships/hyperlink" Target="https://resources.ncelp.org/concern/parent/1c18dg220/file_sets/sb397869t" TargetMode="External"/><Relationship Id="rId16" Type="http://schemas.openxmlformats.org/officeDocument/2006/relationships/hyperlink" Target="https://resources.ncelp.org/collections/6q182k495?locale=en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resources.ncelp.org/concern/parent/xp68kg56q/file_sets/3n203z440" TargetMode="External"/><Relationship Id="rId11" Type="http://schemas.openxmlformats.org/officeDocument/2006/relationships/hyperlink" Target="https://resources.ncelp.org/concern/parent/5q47rp15j/file_sets/41687h82q" TargetMode="External"/><Relationship Id="rId5" Type="http://schemas.openxmlformats.org/officeDocument/2006/relationships/hyperlink" Target="https://resources.ncelp.org/concern/parent/hx11xf61p/file_sets/xg94hp87z" TargetMode="External"/><Relationship Id="rId15" Type="http://schemas.openxmlformats.org/officeDocument/2006/relationships/hyperlink" Target="https://resources.ncelp.org/collections/js956g19d?locale=en" TargetMode="External"/><Relationship Id="rId10" Type="http://schemas.openxmlformats.org/officeDocument/2006/relationships/hyperlink" Target="https://resources.ncelp.org/concern/parent/5q47rp15j/file_sets/rf55z804f" TargetMode="External"/><Relationship Id="rId4" Type="http://schemas.openxmlformats.org/officeDocument/2006/relationships/hyperlink" Target="https://resources.ncelp.org/concern/parent/hx11xf61p/file_sets/cv43nx19h" TargetMode="External"/><Relationship Id="rId9" Type="http://schemas.openxmlformats.org/officeDocument/2006/relationships/hyperlink" Target="https://resources.ncelp.org/concern/parent/c534fp27c/file_sets/hx11xf60d" TargetMode="External"/><Relationship Id="rId14" Type="http://schemas.openxmlformats.org/officeDocument/2006/relationships/hyperlink" Target="https://resources.ncelp.org/collections/dv13zt69c?locale=en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thenational.academy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national.academy/" TargetMode="External"/><Relationship Id="rId2" Type="http://schemas.openxmlformats.org/officeDocument/2006/relationships/hyperlink" Target="mailto:enquiries@ncelp.org" TargetMode="Externa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enquiries@ncelp.org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 descr="background rectangle"/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FDEFE3"/>
            </a:solidFill>
          </p:grpSpPr>
          <p:sp>
            <p:nvSpPr>
              <p:cNvPr id="9" name="Isosceles Triangle 8"/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4" name="Isosceles Triangle 3"/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E56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5" name="Rectangle 4" descr="background rectangle"/>
          <p:cNvSpPr/>
          <p:nvPr/>
        </p:nvSpPr>
        <p:spPr>
          <a:xfrm>
            <a:off x="-27340" y="0"/>
            <a:ext cx="4350984" cy="6858000"/>
          </a:xfrm>
          <a:prstGeom prst="rect">
            <a:avLst/>
          </a:prstGeom>
          <a:solidFill>
            <a:srgbClr val="E5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163782-AADD-EA44-9566-EFC99FA9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44" y="1061426"/>
            <a:ext cx="6855942" cy="3554923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prstClr val="white"/>
                </a:solidFill>
              </a:rPr>
              <a:t>Session 4: Assessment</a:t>
            </a:r>
            <a:br>
              <a:rPr lang="en-GB" sz="4000" b="1" dirty="0">
                <a:solidFill>
                  <a:prstClr val="white"/>
                </a:solidFill>
              </a:rPr>
            </a:br>
            <a:br>
              <a:rPr lang="en-GB" sz="4000" dirty="0">
                <a:solidFill>
                  <a:prstClr val="white"/>
                </a:solidFill>
              </a:rPr>
            </a:br>
            <a:r>
              <a:rPr lang="en-GB" sz="2800" dirty="0">
                <a:solidFill>
                  <a:prstClr val="white"/>
                </a:solidFill>
              </a:rPr>
              <a:t>… or:  how do we know whether the pupils are getting it, and how can it fit into our existing reporting structures?</a:t>
            </a:r>
            <a:endParaRPr lang="en-GB" sz="3200" dirty="0">
              <a:solidFill>
                <a:prstClr val="white"/>
              </a:solidFill>
            </a:endParaRPr>
          </a:p>
        </p:txBody>
      </p:sp>
      <p:pic>
        <p:nvPicPr>
          <p:cNvPr id="15" name="Picture 14" descr="NCELP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F2FFF7-F5FE-4719-8A2A-FE0B86548513}"/>
              </a:ext>
            </a:extLst>
          </p:cNvPr>
          <p:cNvSpPr/>
          <p:nvPr/>
        </p:nvSpPr>
        <p:spPr>
          <a:xfrm>
            <a:off x="158044" y="493910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prstClr val="white"/>
                </a:solidFill>
                <a:latin typeface="Century Gothic" panose="020B0502020202020204" pitchFamily="34" charset="0"/>
              </a:rPr>
              <a:t>Stuart Williams</a:t>
            </a:r>
          </a:p>
          <a:p>
            <a:endParaRPr lang="en-GB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prstClr val="white"/>
                </a:solidFill>
                <a:latin typeface="Century Gothic" panose="020B0502020202020204" pitchFamily="34" charset="0"/>
              </a:rPr>
              <a:t>Dartford Grammar School</a:t>
            </a:r>
          </a:p>
          <a:p>
            <a:endParaRPr lang="en-GB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prstClr val="white"/>
                </a:solidFill>
                <a:latin typeface="Century Gothic" panose="020B0502020202020204" pitchFamily="34" charset="0"/>
              </a:rPr>
              <a:t>20/11/20</a:t>
            </a:r>
          </a:p>
        </p:txBody>
      </p:sp>
    </p:spTree>
    <p:extLst>
      <p:ext uri="{BB962C8B-B14F-4D97-AF65-F5344CB8AC3E}">
        <p14:creationId xmlns:p14="http://schemas.microsoft.com/office/powerpoint/2010/main" val="594291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3"/>
            <a:ext cx="8416413" cy="867128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597FA657-1197-9742-B0C4-F9C91A9BE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71" y="296864"/>
            <a:ext cx="3416829" cy="81413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b. Print to sound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64571" y="1775883"/>
            <a:ext cx="1219200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1F4E79"/>
                </a:solidFill>
                <a:latin typeface="Century Gothic" panose="020B0502020202020204" pitchFamily="34" charset="0"/>
              </a:rPr>
              <a:t>Reading Aloud Test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1F4E79"/>
                </a:solidFill>
                <a:latin typeface="Century Gothic" panose="020B0502020202020204" pitchFamily="34" charset="0"/>
              </a:rPr>
              <a:t>Administered individually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1F4E79"/>
                </a:solidFill>
                <a:latin typeface="Century Gothic" panose="020B0502020202020204" pitchFamily="34" charset="0"/>
              </a:rPr>
              <a:t>Unfamiliar (but real!) words to test SSC knowledge </a:t>
            </a:r>
            <a:br>
              <a:rPr lang="en-GB" sz="2400" dirty="0">
                <a:solidFill>
                  <a:srgbClr val="1F4E79"/>
                </a:solidFill>
                <a:latin typeface="Century Gothic" panose="020B0502020202020204" pitchFamily="34" charset="0"/>
              </a:rPr>
            </a:br>
            <a:r>
              <a:rPr lang="en-GB" sz="2400" dirty="0">
                <a:solidFill>
                  <a:srgbClr val="1F4E79"/>
                </a:solidFill>
                <a:latin typeface="Century Gothic" panose="020B0502020202020204" pitchFamily="34" charset="0"/>
              </a:rPr>
              <a:t>(to stop them using existing knowledge of whole word pronunciations)</a:t>
            </a:r>
          </a:p>
        </p:txBody>
      </p:sp>
      <p:sp>
        <p:nvSpPr>
          <p:cNvPr id="9" name="Explosion 2 8"/>
          <p:cNvSpPr/>
          <p:nvPr/>
        </p:nvSpPr>
        <p:spPr>
          <a:xfrm>
            <a:off x="8063345" y="130608"/>
            <a:ext cx="3856906" cy="1531937"/>
          </a:xfrm>
          <a:prstGeom prst="irregularSeal2">
            <a:avLst/>
          </a:prstGeom>
          <a:solidFill>
            <a:srgbClr val="1F4E7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PHONICS</a:t>
            </a:r>
          </a:p>
          <a:p>
            <a:pPr algn="ctr"/>
            <a:r>
              <a:rPr lang="en-GB" sz="2000" dirty="0"/>
              <a:t>ACHIEVEMENT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76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3"/>
            <a:ext cx="8416413" cy="867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0D5AE5-1B45-F64F-9E99-F04949BF4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71" y="296863"/>
            <a:ext cx="3813069" cy="754697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2. Question types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3305" y="1672492"/>
            <a:ext cx="1219200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1F4E79"/>
                </a:solidFill>
                <a:latin typeface="Century Gothic" panose="020B0502020202020204" pitchFamily="34" charset="0"/>
              </a:rPr>
              <a:t>For each language: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srgbClr val="1F4E79"/>
              </a:solidFill>
              <a:latin typeface="Century Gothic" panose="020B0502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1F4E79"/>
                </a:solidFill>
                <a:latin typeface="Century Gothic" panose="020B0502020202020204" pitchFamily="34" charset="0"/>
              </a:rPr>
              <a:t>We listed all the target SSC covered in the </a:t>
            </a:r>
            <a:r>
              <a:rPr lang="en-GB" sz="2400" dirty="0" err="1">
                <a:solidFill>
                  <a:srgbClr val="1F4E79"/>
                </a:solidFill>
                <a:latin typeface="Century Gothic" panose="020B0502020202020204" pitchFamily="34" charset="0"/>
              </a:rPr>
              <a:t>SoW</a:t>
            </a:r>
            <a:r>
              <a:rPr lang="en-GB" sz="2400" dirty="0">
                <a:solidFill>
                  <a:srgbClr val="1F4E79"/>
                </a:solidFill>
                <a:latin typeface="Century Gothic" panose="020B0502020202020204" pitchFamily="34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1F4E79"/>
                </a:solidFill>
                <a:latin typeface="Century Gothic" panose="020B0502020202020204" pitchFamily="34" charset="0"/>
              </a:rPr>
              <a:t>For each SSC, we identified 3 low-frequency words and ensured they were not covered in </a:t>
            </a:r>
            <a:r>
              <a:rPr lang="en-GB" sz="2400" dirty="0" err="1">
                <a:solidFill>
                  <a:srgbClr val="1F4E79"/>
                </a:solidFill>
                <a:latin typeface="Century Gothic" panose="020B0502020202020204" pitchFamily="34" charset="0"/>
              </a:rPr>
              <a:t>SoW</a:t>
            </a:r>
            <a:r>
              <a:rPr lang="en-GB" sz="2400" dirty="0">
                <a:solidFill>
                  <a:srgbClr val="1F4E79"/>
                </a:solidFill>
                <a:latin typeface="Century Gothic" panose="020B0502020202020204" pitchFamily="34" charset="0"/>
              </a:rPr>
              <a:t>, so that pupils are very unlikely to know them;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1F4E79"/>
                </a:solidFill>
                <a:latin typeface="Century Gothic" panose="020B0502020202020204" pitchFamily="34" charset="0"/>
              </a:rPr>
              <a:t>We tried to avoid words that look like English words.</a:t>
            </a:r>
          </a:p>
        </p:txBody>
      </p:sp>
      <p:sp>
        <p:nvSpPr>
          <p:cNvPr id="7" name="Explosion 2 6"/>
          <p:cNvSpPr/>
          <p:nvPr/>
        </p:nvSpPr>
        <p:spPr>
          <a:xfrm>
            <a:off x="8063345" y="130608"/>
            <a:ext cx="3856906" cy="1531937"/>
          </a:xfrm>
          <a:prstGeom prst="irregularSeal2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PHONICS</a:t>
            </a:r>
          </a:p>
          <a:p>
            <a:pPr algn="ctr"/>
            <a:r>
              <a:rPr lang="en-GB" sz="2000" dirty="0"/>
              <a:t>ACHIEVEMENT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8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3"/>
            <a:ext cx="8416413" cy="8671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BA99305-AA4C-8F42-B544-E72C1C1CF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71" y="296863"/>
            <a:ext cx="7010670" cy="737313"/>
          </a:xfrm>
        </p:spPr>
        <p:txBody>
          <a:bodyPr>
            <a:normAutofit fontScale="90000"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Example 1 - reading aloud, reading </a:t>
            </a:r>
            <a:r>
              <a:rPr lang="en-GB" sz="2400" b="1" dirty="0">
                <a:solidFill>
                  <a:schemeClr val="bg1"/>
                </a:solidFill>
                <a:sym typeface="Wingdings" panose="05000000000000000000" pitchFamily="2" charset="2"/>
              </a:rPr>
              <a:t> speaking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endParaRPr lang="en-US" sz="2400" dirty="0"/>
          </a:p>
        </p:txBody>
      </p:sp>
      <p:pic>
        <p:nvPicPr>
          <p:cNvPr id="6" name="Picture 5" descr="screenshot of NCELP test with a list of words to read aloud"/>
          <p:cNvPicPr/>
          <p:nvPr/>
        </p:nvPicPr>
        <p:blipFill rotWithShape="1">
          <a:blip r:embed="rId4"/>
          <a:srcRect t="34436" b="1386"/>
          <a:stretch/>
        </p:blipFill>
        <p:spPr>
          <a:xfrm>
            <a:off x="118494" y="3253939"/>
            <a:ext cx="5977506" cy="28972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65921" y="4346358"/>
            <a:ext cx="2409744" cy="830997"/>
          </a:xfrm>
          <a:prstGeom prst="rect">
            <a:avLst/>
          </a:prstGeom>
          <a:solidFill>
            <a:srgbClr val="1F4E79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15 items to read aloud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Explosion 2 8"/>
          <p:cNvSpPr/>
          <p:nvPr/>
        </p:nvSpPr>
        <p:spPr>
          <a:xfrm>
            <a:off x="8063345" y="130608"/>
            <a:ext cx="3856906" cy="1531937"/>
          </a:xfrm>
          <a:prstGeom prst="irregularSeal2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PHONICS</a:t>
            </a:r>
          </a:p>
          <a:p>
            <a:pPr algn="ctr"/>
            <a:r>
              <a:rPr lang="en-GB" sz="2000" dirty="0"/>
              <a:t>ACHIEVEMENT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BA0775-6F87-4FC9-AFB1-6632E50882DE}"/>
              </a:ext>
            </a:extLst>
          </p:cNvPr>
          <p:cNvSpPr/>
          <p:nvPr/>
        </p:nvSpPr>
        <p:spPr>
          <a:xfrm>
            <a:off x="271749" y="1502357"/>
            <a:ext cx="1102762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42950">
              <a:lnSpc>
                <a:spcPct val="90000"/>
              </a:lnSpc>
              <a:spcBef>
                <a:spcPts val="813"/>
              </a:spcBef>
            </a:pP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Read the following list of German words aloud. </a:t>
            </a:r>
          </a:p>
          <a:p>
            <a:pPr lvl="0" defTabSz="742950">
              <a:lnSpc>
                <a:spcPct val="90000"/>
              </a:lnSpc>
              <a:spcBef>
                <a:spcPts val="813"/>
              </a:spcBef>
            </a:pP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You won't know these words. Just say them as you think they should sound in German. </a:t>
            </a:r>
          </a:p>
          <a:p>
            <a:pPr lvl="0" defTabSz="742950">
              <a:lnSpc>
                <a:spcPct val="90000"/>
              </a:lnSpc>
              <a:spcBef>
                <a:spcPts val="813"/>
              </a:spcBef>
            </a:pP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You will get marks for pronouncing the </a:t>
            </a:r>
            <a:r>
              <a:rPr lang="en-GB" sz="2000" b="1" u="sng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bold</a:t>
            </a: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, </a:t>
            </a:r>
            <a:r>
              <a:rPr lang="en-GB" sz="2000" b="1" u="sng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underlined</a:t>
            </a: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parts of each word.</a:t>
            </a:r>
          </a:p>
          <a:p>
            <a:pPr lvl="0" defTabSz="742950">
              <a:lnSpc>
                <a:spcPct val="90000"/>
              </a:lnSpc>
              <a:spcBef>
                <a:spcPts val="813"/>
              </a:spcBef>
            </a:pP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If you’re not sure, don’t worry – just have a go and do your best. </a:t>
            </a:r>
          </a:p>
        </p:txBody>
      </p:sp>
    </p:spTree>
    <p:extLst>
      <p:ext uri="{BB962C8B-B14F-4D97-AF65-F5344CB8AC3E}">
        <p14:creationId xmlns:p14="http://schemas.microsoft.com/office/powerpoint/2010/main" val="428973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3"/>
            <a:ext cx="8416413" cy="867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1AD3E7-20C8-634A-B2F4-6F2962114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71" y="296863"/>
            <a:ext cx="7262596" cy="724217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Example 2 – dictation, listening </a:t>
            </a:r>
            <a:r>
              <a:rPr lang="en-GB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 writing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endParaRPr lang="en-US" sz="2800" dirty="0"/>
          </a:p>
        </p:txBody>
      </p:sp>
      <p:sp>
        <p:nvSpPr>
          <p:cNvPr id="7" name="Explosion 2 6"/>
          <p:cNvSpPr/>
          <p:nvPr/>
        </p:nvSpPr>
        <p:spPr>
          <a:xfrm>
            <a:off x="8063345" y="130608"/>
            <a:ext cx="3856906" cy="1531937"/>
          </a:xfrm>
          <a:prstGeom prst="irregularSeal2">
            <a:avLst/>
          </a:prstGeom>
          <a:solidFill>
            <a:srgbClr val="104F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PHONICS</a:t>
            </a:r>
          </a:p>
          <a:p>
            <a:pPr algn="ctr"/>
            <a:r>
              <a:rPr lang="en-GB" sz="2000" dirty="0"/>
              <a:t>ACHIEVEMENT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0E47C0-F319-4FDC-B1D7-89061CB1EF9E}"/>
              </a:ext>
            </a:extLst>
          </p:cNvPr>
          <p:cNvSpPr txBox="1">
            <a:spLocks/>
          </p:cNvSpPr>
          <p:nvPr/>
        </p:nvSpPr>
        <p:spPr>
          <a:xfrm>
            <a:off x="271749" y="1330246"/>
            <a:ext cx="9761220" cy="515654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You will hear 15 Spanish words. You will hear each word</a:t>
            </a:r>
            <a:r>
              <a:rPr lang="en-GB" b="1" dirty="0"/>
              <a:t> twice</a:t>
            </a:r>
            <a:r>
              <a:rPr lang="en-GB" dirty="0"/>
              <a:t>.  </a:t>
            </a:r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Complete the spelling of each word by filling in the missing letters. </a:t>
            </a:r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There may be more than one way of spelling them.  Just type in any one possible spelling for each word.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You won’t know these words. Don’t worry – just do your best!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s-CO" dirty="0"/>
              <a:t>_ </a:t>
            </a:r>
            <a:r>
              <a:rPr lang="es-CO" dirty="0" err="1"/>
              <a:t>mbral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s-CO" dirty="0"/>
              <a:t>_ _ </a:t>
            </a:r>
            <a:r>
              <a:rPr lang="es-CO" dirty="0" err="1"/>
              <a:t>ma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s-CO" dirty="0"/>
              <a:t>_ _ </a:t>
            </a:r>
            <a:r>
              <a:rPr lang="es-CO" dirty="0" err="1"/>
              <a:t>mba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s-CO" dirty="0"/>
              <a:t>_ _ rafa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s-CO" dirty="0"/>
              <a:t>_ _ </a:t>
            </a:r>
            <a:r>
              <a:rPr lang="es-CO" dirty="0" err="1"/>
              <a:t>na</a:t>
            </a:r>
            <a:endParaRPr lang="es-CO" dirty="0"/>
          </a:p>
          <a:p>
            <a:pPr marL="457200" indent="-457200">
              <a:buFont typeface="+mj-lt"/>
              <a:buAutoNum type="arabicPeriod"/>
            </a:pPr>
            <a:r>
              <a:rPr lang="es-CO" dirty="0"/>
              <a:t>a _ _ oba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96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"/>
            <a:ext cx="8416413" cy="867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9FDE9-52A5-3149-9105-A6100A26F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72" y="-65669"/>
            <a:ext cx="5657108" cy="832546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3. Scoring – reading aloud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86973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note on ‘foreign accent’.  Two dimensions to accuracy in reading aloud: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415421"/>
            <a:ext cx="94881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Accuracy of SSC knowledge: how graphemes / symbols are mapped onto L2 phonemes / sounds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Accuracy of pronunciation of L2 phonemes / sounds.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77186" y="838636"/>
            <a:ext cx="2314814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This is our focus for the phonics assessment! </a:t>
            </a:r>
          </a:p>
        </p:txBody>
      </p:sp>
      <p:sp>
        <p:nvSpPr>
          <p:cNvPr id="12" name="Up Arrow 11" descr="arrow "/>
          <p:cNvSpPr/>
          <p:nvPr/>
        </p:nvSpPr>
        <p:spPr>
          <a:xfrm rot="16200000">
            <a:off x="9153303" y="1258406"/>
            <a:ext cx="668594" cy="730121"/>
          </a:xfrm>
          <a:prstGeom prst="upArrow">
            <a:avLst>
              <a:gd name="adj1" fmla="val 38235"/>
              <a:gd name="adj2" fmla="val 44117"/>
            </a:avLst>
          </a:prstGeom>
          <a:solidFill>
            <a:srgbClr val="92D050"/>
          </a:solidFill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0185" y="2834343"/>
            <a:ext cx="2940424" cy="461665"/>
          </a:xfrm>
          <a:prstGeom prst="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&lt;  v e a u  &gt;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5" name="Straight Arrow Connector 14" descr="arrow between phonemes and sounds"/>
          <p:cNvCxnSpPr/>
          <p:nvPr/>
        </p:nvCxnSpPr>
        <p:spPr>
          <a:xfrm>
            <a:off x="6687663" y="3081895"/>
            <a:ext cx="131752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British fla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774" y="2581793"/>
            <a:ext cx="651387" cy="3908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11151" y="2777209"/>
            <a:ext cx="3908323" cy="584775"/>
          </a:xfrm>
          <a:prstGeom prst="rect">
            <a:avLst/>
          </a:prstGeom>
          <a:solidFill>
            <a:srgbClr val="FFFFCC"/>
          </a:solidFill>
          <a:ln w="127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vjʉ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   /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viː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əʊ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561624" y="3195147"/>
            <a:ext cx="617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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7" name="Straight Arrow Connector 16" descr="arrow connector"/>
          <p:cNvCxnSpPr/>
          <p:nvPr/>
        </p:nvCxnSpPr>
        <p:spPr>
          <a:xfrm>
            <a:off x="5165092" y="3365236"/>
            <a:ext cx="0" cy="730775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French fla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206" y="3509366"/>
            <a:ext cx="720213" cy="48014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694880" y="4231408"/>
            <a:ext cx="2940424" cy="461665"/>
          </a:xfrm>
          <a:prstGeom prst="rect">
            <a:avLst/>
          </a:prstGeom>
          <a:solidFill>
            <a:srgbClr val="FFFFCC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/ 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vo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 /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9109" y="3944552"/>
            <a:ext cx="617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23" name="Straight Arrow Connector 22" descr="arrow connector"/>
          <p:cNvCxnSpPr/>
          <p:nvPr/>
        </p:nvCxnSpPr>
        <p:spPr>
          <a:xfrm flipH="1" flipV="1">
            <a:off x="2528888" y="4462240"/>
            <a:ext cx="1071298" cy="14288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British fla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496" y="3944552"/>
            <a:ext cx="651387" cy="39083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4572" y="4272196"/>
            <a:ext cx="2269622" cy="461665"/>
          </a:xfrm>
          <a:prstGeom prst="rect">
            <a:avLst/>
          </a:prstGeom>
          <a:solidFill>
            <a:srgbClr val="FFFFCC"/>
          </a:solidFill>
          <a:ln w="28575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/ 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vəʊ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 /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54327" y="3749437"/>
            <a:ext cx="617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4984193"/>
            <a:ext cx="121925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foreign accent is hard to shift even for the most dedicated learner (even if they want to)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can be intelligible (and comprehensible) with a foreign accent.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are testing SSC knowledge (phonics) rather than native-like pronunciation (phonetics).   </a:t>
            </a:r>
          </a:p>
        </p:txBody>
      </p:sp>
    </p:spTree>
    <p:extLst>
      <p:ext uri="{BB962C8B-B14F-4D97-AF65-F5344CB8AC3E}">
        <p14:creationId xmlns:p14="http://schemas.microsoft.com/office/powerpoint/2010/main" val="39689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  <p:bldP spid="13" grpId="0" animBg="1"/>
      <p:bldP spid="12" grpId="0" animBg="1"/>
      <p:bldP spid="9" grpId="0" animBg="1"/>
      <p:bldP spid="14" grpId="0" animBg="1"/>
      <p:bldP spid="31" grpId="0"/>
      <p:bldP spid="22" grpId="0" animBg="1"/>
      <p:bldP spid="29" grpId="0"/>
      <p:bldP spid="28" grpId="0" animBg="1"/>
      <p:bldP spid="30" grpId="0"/>
      <p:bldP spid="3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3"/>
            <a:ext cx="8416413" cy="867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81018C-093D-6B4D-A191-3BFFED642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31" y="296863"/>
            <a:ext cx="2380509" cy="867128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3. Marking</a:t>
            </a:r>
            <a:endParaRPr lang="en-US" sz="3200" dirty="0"/>
          </a:p>
        </p:txBody>
      </p:sp>
      <p:sp>
        <p:nvSpPr>
          <p:cNvPr id="8" name="Explosion 2 7"/>
          <p:cNvSpPr/>
          <p:nvPr/>
        </p:nvSpPr>
        <p:spPr>
          <a:xfrm>
            <a:off x="8063345" y="130608"/>
            <a:ext cx="3856906" cy="1531937"/>
          </a:xfrm>
          <a:prstGeom prst="irregularSeal2">
            <a:avLst/>
          </a:prstGeom>
          <a:solidFill>
            <a:srgbClr val="104F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PHONICS</a:t>
            </a:r>
          </a:p>
          <a:p>
            <a:pPr algn="ctr"/>
            <a:r>
              <a:rPr lang="en-GB" sz="2000" dirty="0"/>
              <a:t>ACHIEVEMENT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E4F498-1E86-4FF1-AB82-953CB883E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830" y="3143085"/>
            <a:ext cx="5573807" cy="32223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101" y="1718027"/>
            <a:ext cx="1204179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1F4E79"/>
                </a:solidFill>
                <a:latin typeface="Century Gothic" panose="020B0502020202020204" pitchFamily="34" charset="0"/>
              </a:rPr>
              <a:t>Dictation task (can be automatically scored by the software platform </a:t>
            </a:r>
            <a:r>
              <a:rPr lang="en-GB" sz="2400" dirty="0">
                <a:solidFill>
                  <a:srgbClr val="1F4E79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en-GB" sz="2400" dirty="0">
              <a:solidFill>
                <a:srgbClr val="1F4E79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1F4E79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Reading aloud task (has to be marked individually by teachers as machines don’t yet recognise learner speech in these three languages! 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GB" sz="2400" dirty="0">
                <a:solidFill>
                  <a:srgbClr val="1F4E79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Workload implications – need to make individual decisions about this.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3E0A37-5D2A-2246-9732-5AB7FC93F49A}"/>
              </a:ext>
            </a:extLst>
          </p:cNvPr>
          <p:cNvSpPr txBox="1"/>
          <p:nvPr/>
        </p:nvSpPr>
        <p:spPr>
          <a:xfrm>
            <a:off x="410342" y="4010957"/>
            <a:ext cx="22232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F4E79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Only takes 1-2 minutes per pupil, and, with a little practice, can be marked ‘live’. </a:t>
            </a: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449181-4746-654A-9E4B-481D592C0E95}"/>
              </a:ext>
            </a:extLst>
          </p:cNvPr>
          <p:cNvSpPr txBox="1"/>
          <p:nvPr/>
        </p:nvSpPr>
        <p:spPr>
          <a:xfrm>
            <a:off x="8779565" y="4010957"/>
            <a:ext cx="31004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F4E79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Could use this formatively, and so just sample a few pupils in your class to garner a range of achievement to date?</a:t>
            </a:r>
          </a:p>
          <a:p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14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Assessment of 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A2B8A3-D067-4E99-84F2-C8BC108D38D2}"/>
              </a:ext>
            </a:extLst>
          </p:cNvPr>
          <p:cNvSpPr txBox="1"/>
          <p:nvPr/>
        </p:nvSpPr>
        <p:spPr>
          <a:xfrm>
            <a:off x="271749" y="2209925"/>
            <a:ext cx="11755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Principles of vocabulary testing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Question types and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examples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Scoring and marking</a:t>
            </a:r>
          </a:p>
        </p:txBody>
      </p:sp>
      <p:sp>
        <p:nvSpPr>
          <p:cNvPr id="6" name="Explosion 2 5"/>
          <p:cNvSpPr/>
          <p:nvPr/>
        </p:nvSpPr>
        <p:spPr>
          <a:xfrm>
            <a:off x="8039595" y="130608"/>
            <a:ext cx="3880656" cy="1531937"/>
          </a:xfrm>
          <a:prstGeom prst="irregularSeal2">
            <a:avLst/>
          </a:prstGeom>
          <a:solidFill>
            <a:srgbClr val="104F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VOCAB</a:t>
            </a:r>
          </a:p>
          <a:p>
            <a:pPr algn="ctr"/>
            <a:r>
              <a:rPr lang="en-GB" sz="2000" dirty="0"/>
              <a:t>ACHIEVEMENT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97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7327900" cy="8671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0A8ECF-A687-4D4B-939F-30DD2759DE98}"/>
              </a:ext>
            </a:extLst>
          </p:cNvPr>
          <p:cNvSpPr txBox="1"/>
          <p:nvPr/>
        </p:nvSpPr>
        <p:spPr>
          <a:xfrm>
            <a:off x="164572" y="1325563"/>
            <a:ext cx="1178872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Objectives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test </a:t>
            </a: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a) </a:t>
            </a: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srgbClr val="E567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breadth</a:t>
            </a: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 </a:t>
            </a: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b) </a:t>
            </a: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srgbClr val="E567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depth</a:t>
            </a: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of knowledge of vocabulary studied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Considerations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Syllabus-based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achievement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Productive 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vs </a:t>
            </a: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receptive 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knowledge</a:t>
            </a: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Recognition 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vs</a:t>
            </a: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recall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Oral 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</a:t>
            </a: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written 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modalities  </a:t>
            </a: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211253-8E7C-F843-B9B6-4674BDA54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72" y="113450"/>
            <a:ext cx="5956828" cy="116399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1. Principles of vocab testing</a:t>
            </a:r>
            <a:endParaRPr lang="en-US" sz="3200" dirty="0"/>
          </a:p>
        </p:txBody>
      </p:sp>
      <p:sp>
        <p:nvSpPr>
          <p:cNvPr id="6" name="Explosion 2 5"/>
          <p:cNvSpPr/>
          <p:nvPr/>
        </p:nvSpPr>
        <p:spPr>
          <a:xfrm>
            <a:off x="8039595" y="130608"/>
            <a:ext cx="3880656" cy="1531937"/>
          </a:xfrm>
          <a:prstGeom prst="irregularSeal2">
            <a:avLst/>
          </a:prstGeom>
          <a:solidFill>
            <a:srgbClr val="104F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VOCAB</a:t>
            </a:r>
          </a:p>
          <a:p>
            <a:pPr algn="ctr"/>
            <a:r>
              <a:rPr lang="en-GB" sz="2000" dirty="0"/>
              <a:t>ACHIEVEMENT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23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a. Breadth of knowledge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0A8ECF-A687-4D4B-939F-30DD2759DE98}"/>
              </a:ext>
            </a:extLst>
          </p:cNvPr>
          <p:cNvSpPr txBox="1"/>
          <p:nvPr/>
        </p:nvSpPr>
        <p:spPr>
          <a:xfrm>
            <a:off x="164572" y="1302386"/>
            <a:ext cx="1178872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Objective 1: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find out how many words students know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>
              <a:solidFill>
                <a:srgbClr val="1F4E79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dirty="0">
                <a:solidFill>
                  <a:srgbClr val="1F4E79"/>
                </a:solidFill>
                <a:latin typeface="Century Gothic" panose="020B0502020202020204" pitchFamily="34" charset="0"/>
              </a:rPr>
              <a:t>T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knowledge of a sample of words from SOW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All words in the SOW appear in the test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once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Good coverage of different parts of speech (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noun : verb : other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(French: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2:1:2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 Spanish: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3:1:3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 German: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2:1:3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Explosion 2 6"/>
          <p:cNvSpPr/>
          <p:nvPr/>
        </p:nvSpPr>
        <p:spPr>
          <a:xfrm>
            <a:off x="8039595" y="130608"/>
            <a:ext cx="3880656" cy="1531937"/>
          </a:xfrm>
          <a:prstGeom prst="irregularSeal2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VOCAB</a:t>
            </a:r>
          </a:p>
          <a:p>
            <a:pPr algn="ctr"/>
            <a:r>
              <a:rPr lang="en-GB" sz="2000" dirty="0"/>
              <a:t>ACHIEVEMENT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4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b. Depth of knowledge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0BF0F-C21D-45DE-92F3-0EEAC0BC397B}"/>
              </a:ext>
            </a:extLst>
          </p:cNvPr>
          <p:cNvSpPr txBox="1"/>
          <p:nvPr/>
        </p:nvSpPr>
        <p:spPr>
          <a:xfrm>
            <a:off x="82193" y="1796351"/>
            <a:ext cx="10815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Objective 2: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find out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 well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students know target words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0A8ECF-A687-4D4B-939F-30DD2759DE98}"/>
              </a:ext>
            </a:extLst>
          </p:cNvPr>
          <p:cNvSpPr txBox="1"/>
          <p:nvPr/>
        </p:nvSpPr>
        <p:spPr>
          <a:xfrm>
            <a:off x="131522" y="3018627"/>
            <a:ext cx="117887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Recognition tests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multiple choice activities whereby learners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select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guess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correct response from the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alternatives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given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Recall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tests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demands the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production of responses from memory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more difficult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than recognition because learners must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search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the correct response from the stores in their mind</a:t>
            </a:r>
          </a:p>
        </p:txBody>
      </p:sp>
      <p:sp>
        <p:nvSpPr>
          <p:cNvPr id="8" name="Explosion 2 6">
            <a:extLst>
              <a:ext uri="{FF2B5EF4-FFF2-40B4-BE49-F238E27FC236}">
                <a16:creationId xmlns:a16="http://schemas.microsoft.com/office/drawing/2014/main" id="{A788B9C2-6A45-445B-93A5-FFBB2A883910}"/>
              </a:ext>
            </a:extLst>
          </p:cNvPr>
          <p:cNvSpPr/>
          <p:nvPr/>
        </p:nvSpPr>
        <p:spPr>
          <a:xfrm>
            <a:off x="8039595" y="130608"/>
            <a:ext cx="3880656" cy="1531937"/>
          </a:xfrm>
          <a:prstGeom prst="irregularSeal2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VOCAB</a:t>
            </a:r>
          </a:p>
          <a:p>
            <a:pPr algn="ctr"/>
            <a:r>
              <a:rPr lang="en-GB" sz="2000" dirty="0"/>
              <a:t>ACHIEVEMENT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66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25" y="302294"/>
            <a:ext cx="11244404" cy="850379"/>
          </a:xfrm>
        </p:spPr>
        <p:txBody>
          <a:bodyPr>
            <a:normAutofit fontScale="90000"/>
          </a:bodyPr>
          <a:lstStyle/>
          <a:p>
            <a:r>
              <a:rPr lang="en-GB" sz="5988" b="1" dirty="0">
                <a:solidFill>
                  <a:srgbClr val="1F4E79"/>
                </a:solidFill>
              </a:rPr>
              <a:t>Principles</a:t>
            </a:r>
            <a:endParaRPr lang="en-GB" b="1" dirty="0">
              <a:solidFill>
                <a:srgbClr val="1F4E7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5" y="1152673"/>
            <a:ext cx="11244404" cy="4857418"/>
          </a:xfrm>
        </p:spPr>
        <p:txBody>
          <a:bodyPr>
            <a:normAutofit fontScale="92500"/>
          </a:bodyPr>
          <a:lstStyle/>
          <a:p>
            <a:pPr marL="466618" indent="-466618">
              <a:lnSpc>
                <a:spcPct val="150000"/>
              </a:lnSpc>
              <a:buFont typeface="+mj-lt"/>
              <a:buAutoNum type="arabicPeriod"/>
            </a:pPr>
            <a:r>
              <a:rPr lang="en-GB" sz="2903" dirty="0">
                <a:solidFill>
                  <a:srgbClr val="1F4E79"/>
                </a:solidFill>
              </a:rPr>
              <a:t>If we are focusing on </a:t>
            </a:r>
            <a:r>
              <a:rPr lang="en-GB" sz="2903" b="1" dirty="0">
                <a:solidFill>
                  <a:srgbClr val="1F4E79"/>
                </a:solidFill>
              </a:rPr>
              <a:t>phonics, vocabulary </a:t>
            </a:r>
            <a:r>
              <a:rPr lang="en-GB" sz="2903" dirty="0">
                <a:solidFill>
                  <a:srgbClr val="1F4E79"/>
                </a:solidFill>
              </a:rPr>
              <a:t>and </a:t>
            </a:r>
            <a:r>
              <a:rPr lang="en-GB" sz="2903" b="1" dirty="0">
                <a:solidFill>
                  <a:srgbClr val="1F4E79"/>
                </a:solidFill>
              </a:rPr>
              <a:t>grammar</a:t>
            </a:r>
            <a:r>
              <a:rPr lang="en-GB" sz="2903" dirty="0">
                <a:solidFill>
                  <a:srgbClr val="1F4E79"/>
                </a:solidFill>
              </a:rPr>
              <a:t> in our teaching, we also need to focus on these in our assessment.</a:t>
            </a:r>
          </a:p>
          <a:p>
            <a:pPr marL="466618" indent="-466618">
              <a:lnSpc>
                <a:spcPct val="150000"/>
              </a:lnSpc>
              <a:buFont typeface="+mj-lt"/>
              <a:buAutoNum type="arabicPeriod"/>
            </a:pPr>
            <a:r>
              <a:rPr lang="en-GB" sz="2903" dirty="0">
                <a:solidFill>
                  <a:srgbClr val="1F4E79"/>
                </a:solidFill>
              </a:rPr>
              <a:t>We also need to understand how students are able to apply their knowledge more holistically and respect existing KS3 reporting systems (which are often set up to report on </a:t>
            </a:r>
            <a:r>
              <a:rPr lang="en-GB" sz="2903" b="1" dirty="0">
                <a:solidFill>
                  <a:srgbClr val="1F4E79"/>
                </a:solidFill>
              </a:rPr>
              <a:t>listening, speaking, reading </a:t>
            </a:r>
            <a:r>
              <a:rPr lang="en-GB" sz="2903" dirty="0">
                <a:solidFill>
                  <a:srgbClr val="1F4E79"/>
                </a:solidFill>
              </a:rPr>
              <a:t>and </a:t>
            </a:r>
            <a:r>
              <a:rPr lang="en-GB" sz="2903" b="1" dirty="0">
                <a:solidFill>
                  <a:srgbClr val="1F4E79"/>
                </a:solidFill>
              </a:rPr>
              <a:t>writing</a:t>
            </a:r>
            <a:r>
              <a:rPr lang="en-GB" sz="2903" dirty="0">
                <a:solidFill>
                  <a:srgbClr val="1F4E79"/>
                </a:solidFill>
              </a:rPr>
              <a:t>).</a:t>
            </a:r>
          </a:p>
          <a:p>
            <a:pPr marL="466618" indent="-466618">
              <a:lnSpc>
                <a:spcPct val="150000"/>
              </a:lnSpc>
              <a:buFont typeface="+mj-lt"/>
              <a:buAutoNum type="arabicPeriod"/>
            </a:pPr>
            <a:r>
              <a:rPr lang="en-GB" sz="2903" dirty="0">
                <a:solidFill>
                  <a:srgbClr val="1F4E79"/>
                </a:solidFill>
              </a:rPr>
              <a:t>We should avoid excessive demands on teacher workload.</a:t>
            </a:r>
          </a:p>
        </p:txBody>
      </p:sp>
    </p:spTree>
    <p:extLst>
      <p:ext uri="{BB962C8B-B14F-4D97-AF65-F5344CB8AC3E}">
        <p14:creationId xmlns:p14="http://schemas.microsoft.com/office/powerpoint/2010/main" val="110401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2. Question types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1EECA6-F83F-42FB-8643-B751BC77EF00}"/>
              </a:ext>
            </a:extLst>
          </p:cNvPr>
          <p:cNvSpPr txBox="1"/>
          <p:nvPr/>
        </p:nvSpPr>
        <p:spPr>
          <a:xfrm>
            <a:off x="4608410" y="1246479"/>
            <a:ext cx="2985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80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test items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7F137F-25F7-4656-AE5A-A69D217239DE}"/>
              </a:ext>
            </a:extLst>
          </p:cNvPr>
          <p:cNvSpPr txBox="1"/>
          <p:nvPr/>
        </p:nvSpPr>
        <p:spPr>
          <a:xfrm>
            <a:off x="257850" y="1962225"/>
            <a:ext cx="2778352" cy="1323439"/>
          </a:xfrm>
          <a:prstGeom prst="rect">
            <a:avLst/>
          </a:prstGeom>
          <a:solidFill>
            <a:srgbClr val="11507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Listening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 x spoken meaning recognition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E75139-9F6E-47FD-88FC-5DC9F0D00418}"/>
              </a:ext>
            </a:extLst>
          </p:cNvPr>
          <p:cNvSpPr txBox="1"/>
          <p:nvPr/>
        </p:nvSpPr>
        <p:spPr>
          <a:xfrm>
            <a:off x="3212342" y="1962225"/>
            <a:ext cx="2778352" cy="1323439"/>
          </a:xfrm>
          <a:prstGeom prst="rect">
            <a:avLst/>
          </a:prstGeom>
          <a:solidFill>
            <a:srgbClr val="11507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 x written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meaning recall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F3C044-933B-4A6D-9491-799FDFC51ADE}"/>
              </a:ext>
            </a:extLst>
          </p:cNvPr>
          <p:cNvSpPr txBox="1"/>
          <p:nvPr/>
        </p:nvSpPr>
        <p:spPr>
          <a:xfrm>
            <a:off x="6166834" y="1962225"/>
            <a:ext cx="2778351" cy="1323439"/>
          </a:xfrm>
          <a:prstGeom prst="rect">
            <a:avLst/>
          </a:prstGeom>
          <a:solidFill>
            <a:srgbClr val="11507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Writing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 x written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form recall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ADBCD3-2970-40AA-8438-3AB38108DF76}"/>
              </a:ext>
            </a:extLst>
          </p:cNvPr>
          <p:cNvSpPr txBox="1"/>
          <p:nvPr/>
        </p:nvSpPr>
        <p:spPr>
          <a:xfrm>
            <a:off x="9121326" y="1962225"/>
            <a:ext cx="2778352" cy="1323439"/>
          </a:xfrm>
          <a:prstGeom prst="rect">
            <a:avLst/>
          </a:prstGeom>
          <a:solidFill>
            <a:srgbClr val="11507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Speaking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 x  spoken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form recall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D01DAF-4746-4E58-8101-57CE68974F36}"/>
              </a:ext>
            </a:extLst>
          </p:cNvPr>
          <p:cNvSpPr txBox="1"/>
          <p:nvPr/>
        </p:nvSpPr>
        <p:spPr>
          <a:xfrm>
            <a:off x="788761" y="3601710"/>
            <a:ext cx="4494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40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receptive items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0A1D4C-1945-4B79-93D2-995685E118FB}"/>
              </a:ext>
            </a:extLst>
          </p:cNvPr>
          <p:cNvSpPr txBox="1"/>
          <p:nvPr/>
        </p:nvSpPr>
        <p:spPr>
          <a:xfrm>
            <a:off x="7333327" y="3572337"/>
            <a:ext cx="3575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40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productive items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41849E-56F9-4EAD-8D27-B574425223B9}"/>
              </a:ext>
            </a:extLst>
          </p:cNvPr>
          <p:cNvSpPr txBox="1"/>
          <p:nvPr/>
        </p:nvSpPr>
        <p:spPr>
          <a:xfrm>
            <a:off x="187015" y="4266667"/>
            <a:ext cx="116073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Bias towards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recall: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encourages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active vocabulary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building from the beginning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minimises use of multi-choice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format - average score increase of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16.7%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due to guessing in a 6-choice format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(Stewart &amp; White, 2011)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 up to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25%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 4-choice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(Stewart 2014)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Explosion 2 15"/>
          <p:cNvSpPr/>
          <p:nvPr/>
        </p:nvSpPr>
        <p:spPr>
          <a:xfrm>
            <a:off x="8039595" y="130608"/>
            <a:ext cx="3880656" cy="1531937"/>
          </a:xfrm>
          <a:prstGeom prst="irregularSeal2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VOCAB</a:t>
            </a:r>
          </a:p>
          <a:p>
            <a:pPr algn="ctr"/>
            <a:r>
              <a:rPr lang="en-GB" sz="2000" dirty="0"/>
              <a:t>ACHIEVEMENT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02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Example 1</a:t>
            </a:r>
          </a:p>
        </p:txBody>
      </p:sp>
      <p:pic>
        <p:nvPicPr>
          <p:cNvPr id="4" name="Picture 3" descr="example fo a question type where students listen to audio and then select the correct picture ">
            <a:extLst>
              <a:ext uri="{FF2B5EF4-FFF2-40B4-BE49-F238E27FC236}">
                <a16:creationId xmlns:a16="http://schemas.microsoft.com/office/drawing/2014/main" id="{46147883-30DB-4FF6-A201-BEA5C2B251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7"/>
          <a:stretch/>
        </p:blipFill>
        <p:spPr>
          <a:xfrm>
            <a:off x="617997" y="1362265"/>
            <a:ext cx="5413162" cy="45528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DDEFEB-16CB-40C2-9348-8C75DA518AA7}"/>
              </a:ext>
            </a:extLst>
          </p:cNvPr>
          <p:cNvSpPr txBox="1"/>
          <p:nvPr/>
        </p:nvSpPr>
        <p:spPr>
          <a:xfrm>
            <a:off x="7541002" y="1760108"/>
            <a:ext cx="43107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Modality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Listening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Type of activity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Spoken meaning recognition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Knowledge tested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Meaning (definition)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8039595" y="130608"/>
            <a:ext cx="3880656" cy="1531937"/>
          </a:xfrm>
          <a:prstGeom prst="irregularSeal2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VOCAB</a:t>
            </a:r>
          </a:p>
          <a:p>
            <a:pPr algn="ctr"/>
            <a:r>
              <a:rPr lang="en-GB" sz="2000" dirty="0"/>
              <a:t>ACHIEVEMENT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011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Example 2</a:t>
            </a:r>
          </a:p>
        </p:txBody>
      </p:sp>
      <p:pic>
        <p:nvPicPr>
          <p:cNvPr id="4" name="Picture 3" descr="test question where students listen to audio and then select the correct written text">
            <a:extLst>
              <a:ext uri="{FF2B5EF4-FFF2-40B4-BE49-F238E27FC236}">
                <a16:creationId xmlns:a16="http://schemas.microsoft.com/office/drawing/2014/main" id="{46147883-30DB-4FF6-A201-BEA5C2B251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3"/>
          <a:stretch/>
        </p:blipFill>
        <p:spPr>
          <a:xfrm>
            <a:off x="794805" y="1743723"/>
            <a:ext cx="6104054" cy="38733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A830F9-6762-49D2-AD46-E9A04E708367}"/>
              </a:ext>
            </a:extLst>
          </p:cNvPr>
          <p:cNvSpPr txBox="1"/>
          <p:nvPr/>
        </p:nvSpPr>
        <p:spPr>
          <a:xfrm>
            <a:off x="7541002" y="1536174"/>
            <a:ext cx="43107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Modality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Listening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Type of activity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Spoken meaning recognition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Knowledge tested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Meaning (definition) Meaning (association)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8039595" y="130608"/>
            <a:ext cx="3880656" cy="1531937"/>
          </a:xfrm>
          <a:prstGeom prst="irregularSeal2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VOCAB</a:t>
            </a:r>
          </a:p>
          <a:p>
            <a:pPr algn="ctr"/>
            <a:r>
              <a:rPr lang="en-GB" sz="2000" dirty="0"/>
              <a:t>ACHIEVEMENT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457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Example 3</a:t>
            </a:r>
          </a:p>
        </p:txBody>
      </p:sp>
      <p:pic>
        <p:nvPicPr>
          <p:cNvPr id="4" name="Picture 3" descr="question type where the stidents read a sentence in French and then type the English word">
            <a:extLst>
              <a:ext uri="{FF2B5EF4-FFF2-40B4-BE49-F238E27FC236}">
                <a16:creationId xmlns:a16="http://schemas.microsoft.com/office/drawing/2014/main" id="{46147883-30DB-4FF6-A201-BEA5C2B251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5" r="49110" b="63739"/>
          <a:stretch/>
        </p:blipFill>
        <p:spPr>
          <a:xfrm>
            <a:off x="1679508" y="1587492"/>
            <a:ext cx="3681976" cy="23593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E880C6-5BCC-40E1-92B6-1D58889FE440}"/>
              </a:ext>
            </a:extLst>
          </p:cNvPr>
          <p:cNvSpPr txBox="1"/>
          <p:nvPr/>
        </p:nvSpPr>
        <p:spPr>
          <a:xfrm>
            <a:off x="7541002" y="1536174"/>
            <a:ext cx="43107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Modality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Type of activity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Written meaning recall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Knowledge tested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Meaning (definition)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Explosion 2 8"/>
          <p:cNvSpPr/>
          <p:nvPr/>
        </p:nvSpPr>
        <p:spPr>
          <a:xfrm>
            <a:off x="8039595" y="130608"/>
            <a:ext cx="3880656" cy="1531937"/>
          </a:xfrm>
          <a:prstGeom prst="irregularSeal2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VOCAB</a:t>
            </a:r>
          </a:p>
          <a:p>
            <a:pPr algn="ctr"/>
            <a:r>
              <a:rPr lang="en-GB" sz="2000" dirty="0"/>
              <a:t>ACHIEVEMENT</a:t>
            </a:r>
            <a:endParaRPr lang="en-GB" dirty="0"/>
          </a:p>
        </p:txBody>
      </p:sp>
      <p:pic>
        <p:nvPicPr>
          <p:cNvPr id="8" name="Picture 7" descr="question type where the stidents read a sentence in French and then type the English word">
            <a:extLst>
              <a:ext uri="{FF2B5EF4-FFF2-40B4-BE49-F238E27FC236}">
                <a16:creationId xmlns:a16="http://schemas.microsoft.com/office/drawing/2014/main" id="{50C061EE-91FE-4634-BBE9-99993D6009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5" t="53486" r="49110" b="12926"/>
          <a:stretch/>
        </p:blipFill>
        <p:spPr>
          <a:xfrm>
            <a:off x="1679507" y="4105468"/>
            <a:ext cx="3681977" cy="218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56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Example 4</a:t>
            </a:r>
          </a:p>
        </p:txBody>
      </p:sp>
      <p:pic>
        <p:nvPicPr>
          <p:cNvPr id="4" name="Picture 3" descr="Question where students read an Egnlish sentence and type the corresponding French word">
            <a:extLst>
              <a:ext uri="{FF2B5EF4-FFF2-40B4-BE49-F238E27FC236}">
                <a16:creationId xmlns:a16="http://schemas.microsoft.com/office/drawing/2014/main" id="{46147883-30DB-4FF6-A201-BEA5C2B251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9" r="45289" b="63251"/>
          <a:stretch/>
        </p:blipFill>
        <p:spPr>
          <a:xfrm>
            <a:off x="2183363" y="1662545"/>
            <a:ext cx="3079102" cy="20353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519FC5-9539-4331-A4DD-BCEFD8D8A0BD}"/>
              </a:ext>
            </a:extLst>
          </p:cNvPr>
          <p:cNvSpPr txBox="1"/>
          <p:nvPr/>
        </p:nvSpPr>
        <p:spPr>
          <a:xfrm>
            <a:off x="7541002" y="1536174"/>
            <a:ext cx="43107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Modality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Writing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Type of activity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Written form recall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Knowledge tested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Form (written)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Meaning (definition)</a:t>
            </a:r>
          </a:p>
        </p:txBody>
      </p:sp>
      <p:sp>
        <p:nvSpPr>
          <p:cNvPr id="8" name="Explosion 2 7"/>
          <p:cNvSpPr/>
          <p:nvPr/>
        </p:nvSpPr>
        <p:spPr>
          <a:xfrm>
            <a:off x="8039595" y="130608"/>
            <a:ext cx="3880656" cy="1531937"/>
          </a:xfrm>
          <a:prstGeom prst="irregularSeal2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VOCAB</a:t>
            </a:r>
          </a:p>
          <a:p>
            <a:pPr algn="ctr"/>
            <a:r>
              <a:rPr lang="en-GB" sz="2000" dirty="0"/>
              <a:t>ACHIEVEMENT</a:t>
            </a:r>
            <a:endParaRPr lang="en-GB" dirty="0"/>
          </a:p>
        </p:txBody>
      </p:sp>
      <p:pic>
        <p:nvPicPr>
          <p:cNvPr id="9" name="Picture 8" descr="Question where students read an Egnlish sentence and type the corresponding French word">
            <a:extLst>
              <a:ext uri="{FF2B5EF4-FFF2-40B4-BE49-F238E27FC236}">
                <a16:creationId xmlns:a16="http://schemas.microsoft.com/office/drawing/2014/main" id="{EB214CC6-2D9A-4064-8986-5B61DA97E7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9" t="52242" r="45289" b="15163"/>
          <a:stretch/>
        </p:blipFill>
        <p:spPr>
          <a:xfrm>
            <a:off x="2183363" y="3885947"/>
            <a:ext cx="3079102" cy="180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73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Example 5</a:t>
            </a:r>
          </a:p>
        </p:txBody>
      </p:sp>
      <p:pic>
        <p:nvPicPr>
          <p:cNvPr id="4" name="Picture 3" descr="question type where students must say the word in French while seeing the English word">
            <a:extLst>
              <a:ext uri="{FF2B5EF4-FFF2-40B4-BE49-F238E27FC236}">
                <a16:creationId xmlns:a16="http://schemas.microsoft.com/office/drawing/2014/main" id="{46147883-30DB-4FF6-A201-BEA5C2B251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r="27078"/>
          <a:stretch/>
        </p:blipFill>
        <p:spPr>
          <a:xfrm>
            <a:off x="2325359" y="1358220"/>
            <a:ext cx="3643293" cy="45528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794C31-1626-4CCF-B817-9FC6EE0DF237}"/>
              </a:ext>
            </a:extLst>
          </p:cNvPr>
          <p:cNvSpPr txBox="1"/>
          <p:nvPr/>
        </p:nvSpPr>
        <p:spPr>
          <a:xfrm>
            <a:off x="7541002" y="1536174"/>
            <a:ext cx="43107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Modality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Speaking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Type of activity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Spoken form recall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Knowledge tested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Form (spoken)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Meaning (definition)</a:t>
            </a:r>
          </a:p>
        </p:txBody>
      </p:sp>
      <p:sp>
        <p:nvSpPr>
          <p:cNvPr id="8" name="Explosion 2 7"/>
          <p:cNvSpPr/>
          <p:nvPr/>
        </p:nvSpPr>
        <p:spPr>
          <a:xfrm>
            <a:off x="8039595" y="130608"/>
            <a:ext cx="3880656" cy="1531937"/>
          </a:xfrm>
          <a:prstGeom prst="irregularSeal2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VOCAB</a:t>
            </a:r>
          </a:p>
          <a:p>
            <a:pPr algn="ctr"/>
            <a:r>
              <a:rPr lang="en-GB" sz="2000" dirty="0"/>
              <a:t>ACHIEVEMENT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128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3. Scoring (tolerance)</a:t>
            </a:r>
          </a:p>
        </p:txBody>
      </p:sp>
      <p:pic>
        <p:nvPicPr>
          <p:cNvPr id="7" name="Picture 6" descr="type of question where getting the wrong article would cost the student half the points. ">
            <a:extLst>
              <a:ext uri="{FF2B5EF4-FFF2-40B4-BE49-F238E27FC236}">
                <a16:creationId xmlns:a16="http://schemas.microsoft.com/office/drawing/2014/main" id="{3ED476C2-6259-40A0-8399-C148EB3D82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8"/>
          <a:stretch/>
        </p:blipFill>
        <p:spPr>
          <a:xfrm>
            <a:off x="979714" y="1460854"/>
            <a:ext cx="5220954" cy="4484459"/>
          </a:xfrm>
          <a:prstGeom prst="rect">
            <a:avLst/>
          </a:prstGeom>
        </p:spPr>
      </p:pic>
      <p:pic>
        <p:nvPicPr>
          <p:cNvPr id="11" name="Picture 10" descr="showing the scoring for questions and tolerance for accent errors">
            <a:extLst>
              <a:ext uri="{FF2B5EF4-FFF2-40B4-BE49-F238E27FC236}">
                <a16:creationId xmlns:a16="http://schemas.microsoft.com/office/drawing/2014/main" id="{E5B92AF6-5B17-42A7-B9B0-DAD5771DA1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5926" y="1460854"/>
            <a:ext cx="5472003" cy="3340272"/>
          </a:xfrm>
          <a:prstGeom prst="rect">
            <a:avLst/>
          </a:prstGeom>
        </p:spPr>
      </p:pic>
      <p:grpSp>
        <p:nvGrpSpPr>
          <p:cNvPr id="4" name="Group 3" descr="speech bubble talking about the tolerence for accent errors">
            <a:extLst>
              <a:ext uri="{FF2B5EF4-FFF2-40B4-BE49-F238E27FC236}">
                <a16:creationId xmlns:a16="http://schemas.microsoft.com/office/drawing/2014/main" id="{37E5A769-4829-45E5-991B-ADB6FBBF3FC8}"/>
              </a:ext>
            </a:extLst>
          </p:cNvPr>
          <p:cNvGrpSpPr/>
          <p:nvPr/>
        </p:nvGrpSpPr>
        <p:grpSpPr>
          <a:xfrm>
            <a:off x="5991332" y="296863"/>
            <a:ext cx="5882655" cy="1584020"/>
            <a:chOff x="5991332" y="18735"/>
            <a:chExt cx="5882655" cy="1584020"/>
          </a:xfrm>
          <a:solidFill>
            <a:srgbClr val="1F4E79"/>
          </a:solidFill>
        </p:grpSpPr>
        <p:sp>
          <p:nvSpPr>
            <p:cNvPr id="3" name="Oval Callout 2"/>
            <p:cNvSpPr/>
            <p:nvPr/>
          </p:nvSpPr>
          <p:spPr>
            <a:xfrm>
              <a:off x="6977743" y="108856"/>
              <a:ext cx="4896244" cy="1351997"/>
            </a:xfrm>
            <a:prstGeom prst="wedgeEllipseCallout">
              <a:avLst>
                <a:gd name="adj1" fmla="val -157271"/>
                <a:gd name="adj2" fmla="val 195062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For now, after 18 weeks lessons, we are semi-tolerant of article and accent errors,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if lemma (word) is correct</a:t>
              </a:r>
            </a:p>
          </p:txBody>
        </p:sp>
        <p:sp>
          <p:nvSpPr>
            <p:cNvPr id="8" name="Oval Callout 7"/>
            <p:cNvSpPr/>
            <p:nvPr/>
          </p:nvSpPr>
          <p:spPr>
            <a:xfrm>
              <a:off x="5991332" y="18735"/>
              <a:ext cx="5882655" cy="1584020"/>
            </a:xfrm>
            <a:prstGeom prst="wedgeEllipseCallout">
              <a:avLst>
                <a:gd name="adj1" fmla="val -22585"/>
                <a:gd name="adj2" fmla="val 117582"/>
              </a:avLst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For now, after 18 weeks of lessons, we recommend tolerance of accent errors and semi-tolerant of article errors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if lemma (word) is correct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60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Assessment of grammar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A2B8A3-D067-4E99-84F2-C8BC108D38D2}"/>
              </a:ext>
            </a:extLst>
          </p:cNvPr>
          <p:cNvSpPr txBox="1"/>
          <p:nvPr/>
        </p:nvSpPr>
        <p:spPr>
          <a:xfrm>
            <a:off x="164572" y="2406305"/>
            <a:ext cx="117556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Principles of grammar testing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 Example </a:t>
            </a:r>
            <a:r>
              <a:rPr lang="en-GB" sz="3200" b="1" dirty="0">
                <a:solidFill>
                  <a:srgbClr val="1F4E79"/>
                </a:solidFill>
                <a:latin typeface="Century Gothic" panose="020B0502020202020204" pitchFamily="34" charset="0"/>
              </a:rPr>
              <a:t>items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Scoring and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marking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7885216" y="130608"/>
            <a:ext cx="4035035" cy="1531937"/>
          </a:xfrm>
          <a:prstGeom prst="irregularSeal2">
            <a:avLst/>
          </a:prstGeom>
          <a:solidFill>
            <a:srgbClr val="104F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GRAMMAR</a:t>
            </a:r>
          </a:p>
          <a:p>
            <a:pPr algn="ctr"/>
            <a:r>
              <a:rPr lang="en-GB" sz="2000" dirty="0"/>
              <a:t>ACHIEVEMENT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86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8305800" cy="8671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0A8ECF-A687-4D4B-939F-30DD2759DE98}"/>
              </a:ext>
            </a:extLst>
          </p:cNvPr>
          <p:cNvSpPr txBox="1"/>
          <p:nvPr/>
        </p:nvSpPr>
        <p:spPr>
          <a:xfrm>
            <a:off x="164572" y="1669540"/>
            <a:ext cx="1193429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Objective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test receptive and productive knowledge of grammar studied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Considerations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Isolating grammatical knowledge;  disassociating from vocab knowledge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Ensuring coverage of the range of grammar features taught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Receptive knowledge (recognising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meaning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as well as form)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1F4E79"/>
                </a:solidFill>
                <a:latin typeface="Century Gothic" panose="020B0502020202020204" pitchFamily="34" charset="0"/>
              </a:rPr>
              <a:t>In reading and listening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Productive knowledge (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accuracy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production)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writing and speaking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AC768-20C9-8241-A95D-F28441A91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72" y="151717"/>
            <a:ext cx="6579128" cy="1016470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1. Principles of grammar testing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7885216" y="130608"/>
            <a:ext cx="4035035" cy="1531937"/>
          </a:xfrm>
          <a:prstGeom prst="irregularSeal2">
            <a:avLst/>
          </a:prstGeom>
          <a:solidFill>
            <a:srgbClr val="104F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GRAMMAR</a:t>
            </a:r>
          </a:p>
          <a:p>
            <a:pPr algn="ctr"/>
            <a:r>
              <a:rPr lang="en-GB" sz="2000" dirty="0"/>
              <a:t>ACHIEVEMENT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22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7518400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845828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2. Example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7712" y="1325563"/>
            <a:ext cx="11076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Testing written and aural receptive knowledge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Testing ability to recognise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meaning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as well as form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Multiple choice; here matching to English equivalent</a:t>
            </a:r>
          </a:p>
        </p:txBody>
      </p:sp>
      <p:pic>
        <p:nvPicPr>
          <p:cNvPr id="6" name="Picture 5" descr="French test question where you select the answer in Englis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055" y="3103013"/>
            <a:ext cx="9889000" cy="27500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Explosion 2 8"/>
          <p:cNvSpPr/>
          <p:nvPr/>
        </p:nvSpPr>
        <p:spPr>
          <a:xfrm>
            <a:off x="7885216" y="130608"/>
            <a:ext cx="4035035" cy="1531937"/>
          </a:xfrm>
          <a:prstGeom prst="irregularSeal2">
            <a:avLst/>
          </a:prstGeom>
          <a:solidFill>
            <a:srgbClr val="104F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GRAMMAR</a:t>
            </a:r>
          </a:p>
          <a:p>
            <a:pPr algn="ctr"/>
            <a:r>
              <a:rPr lang="en-GB" sz="2000" dirty="0"/>
              <a:t>ACHIEVEMENT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27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9D412-3358-0A4E-A8E3-1157E164E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763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1F4E79"/>
                </a:solidFill>
              </a:rPr>
              <a:t>‘Achievement’  </a:t>
            </a:r>
            <a:br>
              <a:rPr lang="en-US" sz="3200" b="1" dirty="0">
                <a:solidFill>
                  <a:srgbClr val="1F4E79"/>
                </a:solidFill>
              </a:rPr>
            </a:br>
            <a:r>
              <a:rPr lang="en-US" sz="3200" b="1" dirty="0">
                <a:solidFill>
                  <a:srgbClr val="1F4E79"/>
                </a:solidFill>
              </a:rPr>
              <a:t>Vs. </a:t>
            </a:r>
            <a:br>
              <a:rPr lang="en-US" sz="3200" b="1" dirty="0">
                <a:solidFill>
                  <a:srgbClr val="1F4E79"/>
                </a:solidFill>
              </a:rPr>
            </a:br>
            <a:r>
              <a:rPr lang="en-US" sz="3200" b="1" dirty="0">
                <a:solidFill>
                  <a:srgbClr val="1F4E79"/>
                </a:solidFill>
              </a:rPr>
              <a:t>‘Applying your knowledge’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67E84-E268-2A4D-974F-8DEE0A31D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13" y="1987420"/>
            <a:ext cx="11793689" cy="42082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1F4E79"/>
                </a:solidFill>
              </a:rPr>
              <a:t>The ‘Achievement’ tests (</a:t>
            </a:r>
            <a:r>
              <a:rPr lang="en-GB" b="1" dirty="0">
                <a:solidFill>
                  <a:srgbClr val="E56700"/>
                </a:solidFill>
              </a:rPr>
              <a:t>February</a:t>
            </a:r>
            <a:r>
              <a:rPr lang="en-GB" b="1" dirty="0">
                <a:solidFill>
                  <a:srgbClr val="1F4E79"/>
                </a:solidFill>
              </a:rPr>
              <a:t> &amp; </a:t>
            </a:r>
            <a:r>
              <a:rPr lang="en-GB" b="1" dirty="0">
                <a:solidFill>
                  <a:srgbClr val="E56700"/>
                </a:solidFill>
              </a:rPr>
              <a:t>June</a:t>
            </a:r>
            <a:r>
              <a:rPr lang="en-GB" b="1" dirty="0">
                <a:solidFill>
                  <a:srgbClr val="1F4E79"/>
                </a:solidFill>
              </a:rPr>
              <a:t> each year) </a:t>
            </a:r>
          </a:p>
          <a:p>
            <a:r>
              <a:rPr lang="en-GB" dirty="0">
                <a:solidFill>
                  <a:srgbClr val="1F4E79"/>
                </a:solidFill>
              </a:rPr>
              <a:t>Tests to what extent students have learnt </a:t>
            </a:r>
            <a:r>
              <a:rPr lang="en-GB" i="1" dirty="0">
                <a:solidFill>
                  <a:srgbClr val="1F4E79"/>
                </a:solidFill>
              </a:rPr>
              <a:t>everything</a:t>
            </a:r>
            <a:r>
              <a:rPr lang="en-GB" dirty="0">
                <a:solidFill>
                  <a:srgbClr val="1F4E79"/>
                </a:solidFill>
              </a:rPr>
              <a:t> up to test</a:t>
            </a:r>
          </a:p>
          <a:p>
            <a:r>
              <a:rPr lang="en-GB" dirty="0">
                <a:solidFill>
                  <a:srgbClr val="1F4E79"/>
                </a:solidFill>
              </a:rPr>
              <a:t>Assesses a principled </a:t>
            </a:r>
            <a:r>
              <a:rPr lang="en-GB" i="1" dirty="0">
                <a:solidFill>
                  <a:srgbClr val="1F4E79"/>
                </a:solidFill>
              </a:rPr>
              <a:t>sample</a:t>
            </a:r>
            <a:r>
              <a:rPr lang="en-GB" dirty="0">
                <a:solidFill>
                  <a:srgbClr val="1F4E79"/>
                </a:solidFill>
              </a:rPr>
              <a:t> of P,V, and G</a:t>
            </a:r>
          </a:p>
          <a:p>
            <a:pPr marL="0" indent="0">
              <a:buNone/>
            </a:pPr>
            <a:endParaRPr lang="en-GB" dirty="0">
              <a:solidFill>
                <a:srgbClr val="1F4E79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1F4E79"/>
                </a:solidFill>
              </a:rPr>
              <a:t>The ‘Applying your knowledge’ test (</a:t>
            </a:r>
            <a:r>
              <a:rPr lang="en-GB" b="1" dirty="0">
                <a:solidFill>
                  <a:srgbClr val="E56700"/>
                </a:solidFill>
              </a:rPr>
              <a:t>June</a:t>
            </a:r>
            <a:r>
              <a:rPr lang="en-GB" b="1" dirty="0">
                <a:solidFill>
                  <a:srgbClr val="1F4E79"/>
                </a:solidFill>
              </a:rPr>
              <a:t> each year)</a:t>
            </a:r>
          </a:p>
          <a:p>
            <a:r>
              <a:rPr lang="en-GB" dirty="0">
                <a:solidFill>
                  <a:srgbClr val="1F4E79"/>
                </a:solidFill>
              </a:rPr>
              <a:t>Brings together PVG in more holistic assessments </a:t>
            </a:r>
          </a:p>
          <a:p>
            <a:r>
              <a:rPr lang="en-GB" dirty="0">
                <a:solidFill>
                  <a:srgbClr val="1F4E79"/>
                </a:solidFill>
              </a:rPr>
              <a:t>As ‘knowledge’ turns to ‘skill’:  more recognisable listening, reading, speaking and writing tasks. </a:t>
            </a:r>
          </a:p>
          <a:p>
            <a:r>
              <a:rPr lang="en-GB" dirty="0">
                <a:solidFill>
                  <a:srgbClr val="1F4E79"/>
                </a:solidFill>
              </a:rPr>
              <a:t>Assesses ability to apply knowledge in context through:</a:t>
            </a:r>
          </a:p>
          <a:p>
            <a:pPr marL="622752" lvl="1" indent="-285750"/>
            <a:r>
              <a:rPr lang="en-GB" sz="1633" dirty="0">
                <a:solidFill>
                  <a:srgbClr val="1F4E79"/>
                </a:solidFill>
              </a:rPr>
              <a:t>listening comprehension, </a:t>
            </a:r>
          </a:p>
          <a:p>
            <a:pPr marL="622752" lvl="1" indent="-285750"/>
            <a:r>
              <a:rPr lang="en-GB" sz="1633" dirty="0">
                <a:solidFill>
                  <a:srgbClr val="1F4E79"/>
                </a:solidFill>
              </a:rPr>
              <a:t>oral picture description, </a:t>
            </a:r>
          </a:p>
          <a:p>
            <a:pPr marL="622752" lvl="1" indent="-285750"/>
            <a:r>
              <a:rPr lang="en-GB" sz="1633" dirty="0">
                <a:solidFill>
                  <a:srgbClr val="1F4E79"/>
                </a:solidFill>
              </a:rPr>
              <a:t>short translation tasks.</a:t>
            </a:r>
          </a:p>
          <a:p>
            <a:endParaRPr lang="en-US" dirty="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2. Test creation: example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7712" y="1325563"/>
            <a:ext cx="11076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Testing written and aural receptive knowledge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Testing ability to recognise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meaning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as well as form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Multiple choice; here matching to TL alternative</a:t>
            </a:r>
          </a:p>
        </p:txBody>
      </p:sp>
      <p:pic>
        <p:nvPicPr>
          <p:cNvPr id="3" name="Picture 2" descr="French test creation with picking the article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979" y="3149393"/>
            <a:ext cx="9183839" cy="30083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ounded Rectangular Callout 6"/>
          <p:cNvSpPr/>
          <p:nvPr/>
        </p:nvSpPr>
        <p:spPr>
          <a:xfrm>
            <a:off x="8843659" y="1912909"/>
            <a:ext cx="3125165" cy="803198"/>
          </a:xfrm>
          <a:prstGeom prst="wedgeRoundRectCallout">
            <a:avLst>
              <a:gd name="adj1" fmla="val -31854"/>
              <a:gd name="adj2" fmla="val 8450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Isolating recognition of gender and number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 descr="background rectangl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7518400" cy="867128"/>
          </a:xfrm>
          <a:prstGeom prst="rect">
            <a:avLst/>
          </a:prstGeom>
        </p:spPr>
      </p:pic>
      <p:pic>
        <p:nvPicPr>
          <p:cNvPr id="10" name="Picture 9" descr="background rectangl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7518400" cy="86712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64572" y="0"/>
            <a:ext cx="68458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Example 2</a:t>
            </a:r>
          </a:p>
        </p:txBody>
      </p:sp>
      <p:sp>
        <p:nvSpPr>
          <p:cNvPr id="13" name="Explosion 2 12"/>
          <p:cNvSpPr/>
          <p:nvPr/>
        </p:nvSpPr>
        <p:spPr>
          <a:xfrm>
            <a:off x="7885216" y="130608"/>
            <a:ext cx="4035035" cy="1531937"/>
          </a:xfrm>
          <a:prstGeom prst="irregularSeal2">
            <a:avLst/>
          </a:prstGeom>
          <a:solidFill>
            <a:srgbClr val="104F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GRAMMAR</a:t>
            </a:r>
          </a:p>
          <a:p>
            <a:pPr algn="ctr"/>
            <a:r>
              <a:rPr lang="en-GB" sz="2000" dirty="0"/>
              <a:t>ACHIEVEMENT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760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7712" y="1325563"/>
            <a:ext cx="11076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Isolating productive knowledge of syntax (word order)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Drag-and-drop into correct order</a:t>
            </a:r>
          </a:p>
        </p:txBody>
      </p:sp>
      <p:pic>
        <p:nvPicPr>
          <p:cNvPr id="6" name="Picture 5" descr="Spanish test question where students must put the words in the correct order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875" y="2489554"/>
            <a:ext cx="9280364" cy="35554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background rectangl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7518400" cy="86712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64572" y="0"/>
            <a:ext cx="68458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Example 3</a:t>
            </a:r>
          </a:p>
        </p:txBody>
      </p:sp>
      <p:sp>
        <p:nvSpPr>
          <p:cNvPr id="11" name="Explosion 2 10"/>
          <p:cNvSpPr/>
          <p:nvPr/>
        </p:nvSpPr>
        <p:spPr>
          <a:xfrm>
            <a:off x="7885216" y="130608"/>
            <a:ext cx="4035035" cy="1531937"/>
          </a:xfrm>
          <a:prstGeom prst="irregularSeal2">
            <a:avLst/>
          </a:prstGeom>
          <a:solidFill>
            <a:srgbClr val="104F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GRAMMAR</a:t>
            </a:r>
          </a:p>
          <a:p>
            <a:pPr algn="ctr"/>
            <a:r>
              <a:rPr lang="en-GB" sz="2000" dirty="0"/>
              <a:t>ACHIEVEMENT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485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2. Test creation: example items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7712" y="1325563"/>
            <a:ext cx="11076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Testing written productive knowledge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Testing ability to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accurately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produce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structure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Open text box</a:t>
            </a:r>
          </a:p>
        </p:txBody>
      </p:sp>
      <p:pic>
        <p:nvPicPr>
          <p:cNvPr id="6" name="Picture 5" descr="Spanish test question where the student must fill in the correct wo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926" y="2309884"/>
            <a:ext cx="6324600" cy="19764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ounded Rectangular Callout 11"/>
          <p:cNvSpPr/>
          <p:nvPr/>
        </p:nvSpPr>
        <p:spPr>
          <a:xfrm>
            <a:off x="1022772" y="2665867"/>
            <a:ext cx="3305387" cy="1714257"/>
          </a:xfrm>
          <a:prstGeom prst="wedgeRoundRectCallout">
            <a:avLst>
              <a:gd name="adj1" fmla="val 62971"/>
              <a:gd name="adj2" fmla="val -2850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Testing understanding of question formation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(Check pupils understand that ‘do’ auxiliary is not needed)</a:t>
            </a:r>
          </a:p>
        </p:txBody>
      </p:sp>
      <p:pic>
        <p:nvPicPr>
          <p:cNvPr id="7" name="Picture 6" descr="Spanish test question where the student must fill in the correct wor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926" y="4488638"/>
            <a:ext cx="6324600" cy="1952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ounded Rectangular Callout 8"/>
          <p:cNvSpPr/>
          <p:nvPr/>
        </p:nvSpPr>
        <p:spPr>
          <a:xfrm>
            <a:off x="365760" y="4541696"/>
            <a:ext cx="3962400" cy="1620455"/>
          </a:xfrm>
          <a:prstGeom prst="wedgeRoundRectCallout">
            <a:avLst>
              <a:gd name="adj1" fmla="val 62454"/>
              <a:gd name="adj2" fmla="val 2374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Isolating grammatical knowledge by providing verb infinitive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(Avoid missing answers due to lack of vocabulary)</a:t>
            </a:r>
          </a:p>
        </p:txBody>
      </p:sp>
      <p:pic>
        <p:nvPicPr>
          <p:cNvPr id="10" name="Picture 9" descr="background rectangl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7518400" cy="86712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64572" y="0"/>
            <a:ext cx="68458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Example 4</a:t>
            </a:r>
          </a:p>
        </p:txBody>
      </p:sp>
      <p:sp>
        <p:nvSpPr>
          <p:cNvPr id="14" name="Explosion 2 13"/>
          <p:cNvSpPr/>
          <p:nvPr/>
        </p:nvSpPr>
        <p:spPr>
          <a:xfrm>
            <a:off x="7885216" y="130608"/>
            <a:ext cx="4035035" cy="1531937"/>
          </a:xfrm>
          <a:prstGeom prst="irregularSeal2">
            <a:avLst/>
          </a:prstGeom>
          <a:solidFill>
            <a:srgbClr val="104F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GRAMMAR</a:t>
            </a:r>
          </a:p>
          <a:p>
            <a:pPr algn="ctr"/>
            <a:r>
              <a:rPr lang="en-GB" sz="2000" dirty="0"/>
              <a:t>ACHIEVEMENT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2779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7712" y="1325563"/>
            <a:ext cx="11076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Testing oral productive knowledge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Testing ability to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accurately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produce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structure(s)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Combining a number of structures within each item</a:t>
            </a:r>
          </a:p>
        </p:txBody>
      </p:sp>
      <p:pic>
        <p:nvPicPr>
          <p:cNvPr id="6" name="Picture 5" descr="Spanish question, read it then say it in Spanish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12" y="3364479"/>
            <a:ext cx="6319777" cy="26162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ounded Rectangular Callout 8"/>
          <p:cNvSpPr/>
          <p:nvPr/>
        </p:nvSpPr>
        <p:spPr>
          <a:xfrm>
            <a:off x="7130005" y="2615402"/>
            <a:ext cx="4722471" cy="2021479"/>
          </a:xfrm>
          <a:prstGeom prst="wedgeRoundRectCallout">
            <a:avLst>
              <a:gd name="adj1" fmla="val -67404"/>
              <a:gd name="adj2" fmla="val 3763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Testing subject-verb agreement.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Isolating grammatical knowledge (from vocab knowledge) by providing verb infinitive</a:t>
            </a:r>
          </a:p>
        </p:txBody>
      </p:sp>
      <p:pic>
        <p:nvPicPr>
          <p:cNvPr id="10" name="Picture 9" descr="background rectangl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7518400" cy="86712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64572" y="0"/>
            <a:ext cx="68458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Example 5</a:t>
            </a:r>
          </a:p>
        </p:txBody>
      </p:sp>
      <p:sp>
        <p:nvSpPr>
          <p:cNvPr id="13" name="Explosion 2 12"/>
          <p:cNvSpPr/>
          <p:nvPr/>
        </p:nvSpPr>
        <p:spPr>
          <a:xfrm>
            <a:off x="7885216" y="130608"/>
            <a:ext cx="4035035" cy="1531937"/>
          </a:xfrm>
          <a:prstGeom prst="irregularSeal2">
            <a:avLst/>
          </a:prstGeom>
          <a:solidFill>
            <a:srgbClr val="104F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GRAMMAR</a:t>
            </a:r>
          </a:p>
          <a:p>
            <a:pPr algn="ctr"/>
            <a:r>
              <a:rPr lang="en-GB" sz="2000" dirty="0"/>
              <a:t>ACHIEVEMENT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065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3. Scoring</a:t>
            </a:r>
          </a:p>
        </p:txBody>
      </p:sp>
      <p:pic>
        <p:nvPicPr>
          <p:cNvPr id="7" name="Picture 6" descr="French question where the correct article needs to be chos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46" y="1460853"/>
            <a:ext cx="4904160" cy="20811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ounded Rectangular Callout 8"/>
          <p:cNvSpPr/>
          <p:nvPr/>
        </p:nvSpPr>
        <p:spPr>
          <a:xfrm>
            <a:off x="5890661" y="2146852"/>
            <a:ext cx="3821230" cy="1318176"/>
          </a:xfrm>
          <a:prstGeom prst="wedgeRoundRectCallout">
            <a:avLst>
              <a:gd name="adj1" fmla="val -76677"/>
              <a:gd name="adj2" fmla="val 2315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Our mark scheme recommends: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0.5 mark for incorrect indefinite article (but gender correct)</a:t>
            </a:r>
          </a:p>
        </p:txBody>
      </p:sp>
      <p:pic>
        <p:nvPicPr>
          <p:cNvPr id="6" name="Picture 5" descr="German question where the correct article needs to be chos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46" y="3703603"/>
            <a:ext cx="4237472" cy="29972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ounded Rectangular Callout 13"/>
          <p:cNvSpPr/>
          <p:nvPr/>
        </p:nvSpPr>
        <p:spPr>
          <a:xfrm>
            <a:off x="5890661" y="4603799"/>
            <a:ext cx="3407343" cy="598422"/>
          </a:xfrm>
          <a:prstGeom prst="wedgeRoundRectCallout">
            <a:avLst>
              <a:gd name="adj1" fmla="val -78335"/>
              <a:gd name="adj2" fmla="val 648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0.5 mark for incorrect case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(but gender correct)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929162" y="5293894"/>
            <a:ext cx="4456497" cy="668721"/>
          </a:xfrm>
          <a:prstGeom prst="wedgeRoundRectCallout">
            <a:avLst>
              <a:gd name="adj1" fmla="val -73221"/>
              <a:gd name="adj2" fmla="val 3408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0.5 mark for incorrect indefinite article (but gender correct)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929162" y="6102417"/>
            <a:ext cx="4494998" cy="598422"/>
          </a:xfrm>
          <a:prstGeom prst="wedgeRoundRectCallout">
            <a:avLst>
              <a:gd name="adj1" fmla="val -72608"/>
              <a:gd name="adj2" fmla="val 693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0.5 mark for incorrect case and definite article (but gender correct)</a:t>
            </a:r>
          </a:p>
        </p:txBody>
      </p:sp>
      <p:sp>
        <p:nvSpPr>
          <p:cNvPr id="13" name="Explosion 2 12"/>
          <p:cNvSpPr/>
          <p:nvPr/>
        </p:nvSpPr>
        <p:spPr>
          <a:xfrm>
            <a:off x="7885216" y="130608"/>
            <a:ext cx="4035035" cy="1531937"/>
          </a:xfrm>
          <a:prstGeom prst="irregularSeal2">
            <a:avLst/>
          </a:prstGeom>
          <a:solidFill>
            <a:srgbClr val="104F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GRAMMAR</a:t>
            </a:r>
          </a:p>
          <a:p>
            <a:pPr algn="ctr"/>
            <a:r>
              <a:rPr lang="en-GB" sz="2000" dirty="0"/>
              <a:t>ACHIEVEMENT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43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rectang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34"/>
            <a:ext cx="10137228" cy="86712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3779" y="229217"/>
            <a:ext cx="98534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</a:rPr>
              <a:t>PVG in terms of “LRSW” in achievement tests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8000" y="1346727"/>
          <a:ext cx="11137902" cy="4495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317">
                  <a:extLst>
                    <a:ext uri="{9D8B030D-6E8A-4147-A177-3AD203B41FA5}">
                      <a16:colId xmlns:a16="http://schemas.microsoft.com/office/drawing/2014/main" val="1467681556"/>
                    </a:ext>
                  </a:extLst>
                </a:gridCol>
                <a:gridCol w="1856317">
                  <a:extLst>
                    <a:ext uri="{9D8B030D-6E8A-4147-A177-3AD203B41FA5}">
                      <a16:colId xmlns:a16="http://schemas.microsoft.com/office/drawing/2014/main" val="2383412803"/>
                    </a:ext>
                  </a:extLst>
                </a:gridCol>
                <a:gridCol w="1856317">
                  <a:extLst>
                    <a:ext uri="{9D8B030D-6E8A-4147-A177-3AD203B41FA5}">
                      <a16:colId xmlns:a16="http://schemas.microsoft.com/office/drawing/2014/main" val="2369829779"/>
                    </a:ext>
                  </a:extLst>
                </a:gridCol>
                <a:gridCol w="1856317">
                  <a:extLst>
                    <a:ext uri="{9D8B030D-6E8A-4147-A177-3AD203B41FA5}">
                      <a16:colId xmlns:a16="http://schemas.microsoft.com/office/drawing/2014/main" val="4044815483"/>
                    </a:ext>
                  </a:extLst>
                </a:gridCol>
                <a:gridCol w="1856317">
                  <a:extLst>
                    <a:ext uri="{9D8B030D-6E8A-4147-A177-3AD203B41FA5}">
                      <a16:colId xmlns:a16="http://schemas.microsoft.com/office/drawing/2014/main" val="3662978240"/>
                    </a:ext>
                  </a:extLst>
                </a:gridCol>
                <a:gridCol w="1856317">
                  <a:extLst>
                    <a:ext uri="{9D8B030D-6E8A-4147-A177-3AD203B41FA5}">
                      <a16:colId xmlns:a16="http://schemas.microsoft.com/office/drawing/2014/main" val="3551412070"/>
                    </a:ext>
                  </a:extLst>
                </a:gridCol>
              </a:tblGrid>
              <a:tr h="899055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1F4E7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1F4E79"/>
                          </a:solidFill>
                        </a:rPr>
                        <a:t>Listening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1F4E79"/>
                          </a:solidFill>
                        </a:rPr>
                        <a:t>Reading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1F4E79"/>
                          </a:solidFill>
                        </a:rPr>
                        <a:t>Speaking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1F4E79"/>
                          </a:solidFill>
                        </a:rPr>
                        <a:t>Writing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1F4E79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418252"/>
                  </a:ext>
                </a:extLst>
              </a:tr>
              <a:tr h="899055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1F4E79"/>
                          </a:solidFill>
                        </a:rPr>
                        <a:t>Phonics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1F4E79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1F4E7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1F4E79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1F4E7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F4E79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9142188"/>
                  </a:ext>
                </a:extLst>
              </a:tr>
              <a:tr h="899055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1F4E79"/>
                          </a:solidFill>
                        </a:rPr>
                        <a:t>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1F4E79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1F4E79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1F4E79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1F4E79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F4E79"/>
                          </a:solidFill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666947"/>
                  </a:ext>
                </a:extLst>
              </a:tr>
              <a:tr h="899055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1F4E79"/>
                          </a:solidFill>
                        </a:rPr>
                        <a:t>Grammar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1F4E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1F4E79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1F4E79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1F4E79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F4E79"/>
                          </a:solidFill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511769"/>
                  </a:ext>
                </a:extLst>
              </a:tr>
              <a:tr h="899055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1F4E79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F4E79"/>
                          </a:solidFill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F4E79"/>
                          </a:solidFill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F4E79"/>
                          </a:solidFill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F4E79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F4E79"/>
                          </a:solidFill>
                        </a:rPr>
                        <a:t>181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7657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482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25" y="302294"/>
            <a:ext cx="11244404" cy="850379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rgbClr val="1F4E79"/>
                </a:solidFill>
                <a:latin typeface="Century Gothic" panose="020B0502020202020204" pitchFamily="34" charset="0"/>
              </a:rPr>
              <a:t>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5" y="1152673"/>
            <a:ext cx="11244404" cy="4857418"/>
          </a:xfrm>
        </p:spPr>
        <p:txBody>
          <a:bodyPr>
            <a:normAutofit fontScale="92500"/>
          </a:bodyPr>
          <a:lstStyle/>
          <a:p>
            <a:pPr marL="466618" indent="-466618">
              <a:lnSpc>
                <a:spcPct val="150000"/>
              </a:lnSpc>
              <a:buFont typeface="+mj-lt"/>
              <a:buAutoNum type="arabicPeriod"/>
            </a:pPr>
            <a:r>
              <a:rPr lang="en-GB" sz="2903" dirty="0">
                <a:solidFill>
                  <a:srgbClr val="1F4E79"/>
                </a:solidFill>
                <a:latin typeface="Century Gothic" panose="020B0502020202020204" pitchFamily="34" charset="0"/>
              </a:rPr>
              <a:t>If we are focusing on </a:t>
            </a:r>
            <a:r>
              <a:rPr lang="en-GB" sz="2903" b="1" dirty="0">
                <a:solidFill>
                  <a:srgbClr val="1F4E79"/>
                </a:solidFill>
                <a:latin typeface="Century Gothic" panose="020B0502020202020204" pitchFamily="34" charset="0"/>
              </a:rPr>
              <a:t>phonics, vocabulary </a:t>
            </a:r>
            <a:r>
              <a:rPr lang="en-GB" sz="2903" dirty="0">
                <a:solidFill>
                  <a:srgbClr val="1F4E79"/>
                </a:solidFill>
                <a:latin typeface="Century Gothic" panose="020B0502020202020204" pitchFamily="34" charset="0"/>
              </a:rPr>
              <a:t>and </a:t>
            </a:r>
            <a:r>
              <a:rPr lang="en-GB" sz="2903" b="1" dirty="0">
                <a:solidFill>
                  <a:srgbClr val="1F4E79"/>
                </a:solidFill>
                <a:latin typeface="Century Gothic" panose="020B0502020202020204" pitchFamily="34" charset="0"/>
              </a:rPr>
              <a:t>grammar</a:t>
            </a:r>
            <a:r>
              <a:rPr lang="en-GB" sz="2903" dirty="0">
                <a:solidFill>
                  <a:srgbClr val="1F4E79"/>
                </a:solidFill>
                <a:latin typeface="Century Gothic" panose="020B0502020202020204" pitchFamily="34" charset="0"/>
              </a:rPr>
              <a:t> in our teaching, we also need to focus on these in our assessment.</a:t>
            </a:r>
          </a:p>
          <a:p>
            <a:pPr marL="466618" indent="-466618">
              <a:lnSpc>
                <a:spcPct val="150000"/>
              </a:lnSpc>
              <a:buFont typeface="+mj-lt"/>
              <a:buAutoNum type="arabicPeriod"/>
            </a:pPr>
            <a:r>
              <a:rPr lang="en-GB" sz="2903" dirty="0">
                <a:solidFill>
                  <a:srgbClr val="1F4E79"/>
                </a:solidFill>
                <a:latin typeface="Century Gothic" panose="020B0502020202020204" pitchFamily="34" charset="0"/>
              </a:rPr>
              <a:t>We also need to understand how students are able to apply their knowledge more holistically and respect existing KS3 reporting systems (which are often set up to report on </a:t>
            </a:r>
            <a:r>
              <a:rPr lang="en-GB" sz="2903" b="1" dirty="0">
                <a:solidFill>
                  <a:srgbClr val="1F4E79"/>
                </a:solidFill>
                <a:latin typeface="Century Gothic" panose="020B0502020202020204" pitchFamily="34" charset="0"/>
              </a:rPr>
              <a:t>listening, speaking, reading </a:t>
            </a:r>
            <a:r>
              <a:rPr lang="en-GB" sz="2903" dirty="0">
                <a:solidFill>
                  <a:srgbClr val="1F4E79"/>
                </a:solidFill>
                <a:latin typeface="Century Gothic" panose="020B0502020202020204" pitchFamily="34" charset="0"/>
              </a:rPr>
              <a:t>and </a:t>
            </a:r>
            <a:r>
              <a:rPr lang="en-GB" sz="2903" b="1" dirty="0">
                <a:solidFill>
                  <a:srgbClr val="1F4E79"/>
                </a:solidFill>
                <a:latin typeface="Century Gothic" panose="020B0502020202020204" pitchFamily="34" charset="0"/>
              </a:rPr>
              <a:t>writing</a:t>
            </a:r>
            <a:r>
              <a:rPr lang="en-GB" sz="2903" dirty="0">
                <a:solidFill>
                  <a:srgbClr val="1F4E79"/>
                </a:solidFill>
                <a:latin typeface="Century Gothic" panose="020B0502020202020204" pitchFamily="34" charset="0"/>
              </a:rPr>
              <a:t>).</a:t>
            </a:r>
          </a:p>
          <a:p>
            <a:pPr marL="466618" indent="-466618">
              <a:lnSpc>
                <a:spcPct val="150000"/>
              </a:lnSpc>
              <a:buFont typeface="+mj-lt"/>
              <a:buAutoNum type="arabicPeriod"/>
            </a:pPr>
            <a:r>
              <a:rPr lang="en-GB" sz="2903" dirty="0">
                <a:solidFill>
                  <a:srgbClr val="1F4E79"/>
                </a:solidFill>
                <a:latin typeface="Century Gothic" panose="020B0502020202020204" pitchFamily="34" charset="0"/>
              </a:rPr>
              <a:t>We should avoid excessive demands on teacher workload.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6925" y="2565918"/>
            <a:ext cx="11389475" cy="259391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70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2E2FF-E58A-2C40-8BD9-74719666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31" y="143109"/>
            <a:ext cx="11276967" cy="75441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F4E79"/>
                </a:solidFill>
              </a:rPr>
              <a:t>Applying your Knowledge test </a:t>
            </a:r>
            <a:r>
              <a:rPr lang="en-US" dirty="0">
                <a:solidFill>
                  <a:srgbClr val="1F4E79"/>
                </a:solidFill>
              </a:rPr>
              <a:t>- Listening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214" y="1448790"/>
            <a:ext cx="9934933" cy="433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84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2E2FF-E58A-2C40-8BD9-74719666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31" y="143109"/>
            <a:ext cx="11696845" cy="75441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F4E79"/>
                </a:solidFill>
              </a:rPr>
              <a:t>Applying your Knowledge test </a:t>
            </a:r>
            <a:r>
              <a:rPr lang="en-US" dirty="0">
                <a:solidFill>
                  <a:srgbClr val="1F4E79"/>
                </a:solidFill>
              </a:rPr>
              <a:t>- Reading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C33FA2A-1014-BE40-8772-27309B65F7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27"/>
          <a:stretch/>
        </p:blipFill>
        <p:spPr>
          <a:xfrm>
            <a:off x="1749447" y="1179484"/>
            <a:ext cx="8829024" cy="50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70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6919" y="1102796"/>
            <a:ext cx="8385772" cy="519452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B6EBF2D-0744-44F0-AE22-41D47BF5B169}"/>
              </a:ext>
            </a:extLst>
          </p:cNvPr>
          <p:cNvSpPr txBox="1">
            <a:spLocks/>
          </p:cNvSpPr>
          <p:nvPr/>
        </p:nvSpPr>
        <p:spPr>
          <a:xfrm>
            <a:off x="274331" y="143109"/>
            <a:ext cx="11696845" cy="75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F4E79"/>
                </a:solidFill>
              </a:rPr>
              <a:t>Applying your Knowledge test </a:t>
            </a:r>
            <a:r>
              <a:rPr lang="en-US" dirty="0">
                <a:solidFill>
                  <a:srgbClr val="1F4E79"/>
                </a:solidFill>
              </a:rPr>
              <a:t>- Writing</a:t>
            </a:r>
          </a:p>
        </p:txBody>
      </p:sp>
    </p:spTree>
    <p:extLst>
      <p:ext uri="{BB962C8B-B14F-4D97-AF65-F5344CB8AC3E}">
        <p14:creationId xmlns:p14="http://schemas.microsoft.com/office/powerpoint/2010/main" val="4065512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3C0D2-B52B-47DF-BD01-F663851D0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179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1F4E79"/>
                </a:solidFill>
              </a:rPr>
              <a:t>Availability of NCELP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88644-3A56-4E93-899B-AD7EBA5BE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742"/>
            <a:ext cx="10041835" cy="4454082"/>
          </a:xfrm>
          <a:noFill/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1F4E79"/>
                </a:solidFill>
              </a:rPr>
              <a:t>Paper assessments are currently available, in all three languages, for: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1F4E79"/>
                </a:solidFill>
              </a:rPr>
              <a:t> </a:t>
            </a:r>
            <a:r>
              <a:rPr lang="en-GB" sz="2400" b="1" dirty="0">
                <a:solidFill>
                  <a:srgbClr val="1F4E79"/>
                </a:solidFill>
              </a:rPr>
              <a:t>Year 7  Achievement tests </a:t>
            </a:r>
            <a:r>
              <a:rPr lang="en-GB" sz="2400" dirty="0">
                <a:solidFill>
                  <a:srgbClr val="1F4E79"/>
                </a:solidFill>
              </a:rPr>
              <a:t>for </a:t>
            </a:r>
            <a:r>
              <a:rPr lang="en-GB" sz="2400" i="1" dirty="0">
                <a:solidFill>
                  <a:srgbClr val="1F4E79"/>
                </a:solidFill>
              </a:rPr>
              <a:t>Feb and June </a:t>
            </a:r>
            <a:r>
              <a:rPr lang="en-GB" sz="2400" dirty="0">
                <a:solidFill>
                  <a:srgbClr val="1F4E79"/>
                </a:solidFill>
              </a:rPr>
              <a:t>testing cycle </a:t>
            </a:r>
            <a:r>
              <a:rPr lang="en-GB" dirty="0">
                <a:solidFill>
                  <a:srgbClr val="1F4E79"/>
                </a:solidFill>
              </a:rPr>
              <a:t>(undergoing minor revisions for new release 25</a:t>
            </a:r>
            <a:r>
              <a:rPr lang="en-GB" baseline="30000" dirty="0">
                <a:solidFill>
                  <a:srgbClr val="1F4E79"/>
                </a:solidFill>
              </a:rPr>
              <a:t>th</a:t>
            </a:r>
            <a:r>
              <a:rPr lang="en-GB" dirty="0">
                <a:solidFill>
                  <a:srgbClr val="1F4E79"/>
                </a:solidFill>
              </a:rPr>
              <a:t> Jan 2021)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1F4E79"/>
                </a:solidFill>
              </a:rPr>
              <a:t> </a:t>
            </a:r>
            <a:r>
              <a:rPr lang="en-GB" sz="2400" b="1" dirty="0">
                <a:solidFill>
                  <a:srgbClr val="1F4E79"/>
                </a:solidFill>
              </a:rPr>
              <a:t>Year 7 Applying your knowledge tests </a:t>
            </a:r>
            <a:r>
              <a:rPr lang="en-GB" sz="2400" dirty="0">
                <a:solidFill>
                  <a:srgbClr val="1F4E79"/>
                </a:solidFill>
              </a:rPr>
              <a:t>for </a:t>
            </a:r>
            <a:r>
              <a:rPr lang="en-GB" sz="2400" i="1" dirty="0">
                <a:solidFill>
                  <a:srgbClr val="1F4E79"/>
                </a:solidFill>
              </a:rPr>
              <a:t>June </a:t>
            </a:r>
            <a:r>
              <a:rPr lang="en-GB" sz="2400" dirty="0">
                <a:solidFill>
                  <a:srgbClr val="1F4E79"/>
                </a:solidFill>
              </a:rPr>
              <a:t>testing cycle</a:t>
            </a:r>
          </a:p>
          <a:p>
            <a:pPr marL="0" indent="0">
              <a:buNone/>
            </a:pPr>
            <a:endParaRPr lang="en-GB" sz="3200" dirty="0">
              <a:solidFill>
                <a:srgbClr val="1F4E79"/>
              </a:solidFill>
            </a:endParaRPr>
          </a:p>
          <a:p>
            <a:r>
              <a:rPr lang="en-GB" sz="3200" dirty="0">
                <a:solidFill>
                  <a:srgbClr val="1F4E79"/>
                </a:solidFill>
              </a:rPr>
              <a:t>Paper assessments will be available 25</a:t>
            </a:r>
            <a:r>
              <a:rPr lang="en-GB" sz="3200" baseline="30000" dirty="0">
                <a:solidFill>
                  <a:srgbClr val="1F4E79"/>
                </a:solidFill>
              </a:rPr>
              <a:t>th</a:t>
            </a:r>
            <a:r>
              <a:rPr lang="en-GB" sz="3200" dirty="0">
                <a:solidFill>
                  <a:srgbClr val="1F4E79"/>
                </a:solidFill>
              </a:rPr>
              <a:t> Jan 2021 in all three languages for: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rgbClr val="1F4E79"/>
                </a:solidFill>
              </a:rPr>
              <a:t>Year 8 Achievement tests </a:t>
            </a:r>
            <a:r>
              <a:rPr lang="en-GB" sz="2400" dirty="0">
                <a:solidFill>
                  <a:srgbClr val="1F4E79"/>
                </a:solidFill>
              </a:rPr>
              <a:t>for February testing cycle</a:t>
            </a:r>
          </a:p>
          <a:p>
            <a:endParaRPr lang="en-GB" sz="3200" dirty="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837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3" descr="A cityscape for the test">
            <a:extLst>
              <a:ext uri="{FF2B5EF4-FFF2-40B4-BE49-F238E27FC236}">
                <a16:creationId xmlns:a16="http://schemas.microsoft.com/office/drawing/2014/main" id="{673024F7-98E7-9249-A6A5-5DC2DA24E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307" y="1194654"/>
            <a:ext cx="3383402" cy="479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290058B7-8AA0-DC44-99F3-D4C8D2686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2381" y="1464892"/>
            <a:ext cx="4404841" cy="43635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14" b="1" dirty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en-US" altLang="zh-CN" sz="1814" dirty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the picture.</a:t>
            </a:r>
          </a:p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270" dirty="0">
              <a:solidFill>
                <a:srgbClr val="1F4E79"/>
              </a:solidFill>
              <a:latin typeface="Tw Cen MT" panose="020B0602020104020603"/>
            </a:endParaRPr>
          </a:p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14" b="1" dirty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Describe</a:t>
            </a:r>
            <a:r>
              <a:rPr lang="en-US" altLang="zh-CN" sz="1814" dirty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it to a friend</a:t>
            </a:r>
            <a:r>
              <a:rPr lang="en-US" altLang="zh-CN" sz="1814" b="1" dirty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saying </a:t>
            </a:r>
            <a:r>
              <a:rPr lang="en-US" altLang="zh-CN" sz="1814" dirty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sentences in French:</a:t>
            </a:r>
          </a:p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270" dirty="0">
              <a:solidFill>
                <a:srgbClr val="1F4E79"/>
              </a:solidFill>
              <a:latin typeface="Tw Cen MT" panose="020B0602020104020603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14" dirty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Amir is wearing a green shirt.</a:t>
            </a:r>
            <a:endParaRPr lang="en-US" altLang="zh-CN" sz="1270" dirty="0">
              <a:solidFill>
                <a:srgbClr val="1F4E79"/>
              </a:solidFill>
              <a:latin typeface="Tw Cen MT" panose="020B0602020104020603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14" dirty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It is nice weather in England today.</a:t>
            </a:r>
            <a:endParaRPr lang="en-US" altLang="zh-CN" sz="1270" dirty="0">
              <a:solidFill>
                <a:srgbClr val="1F4E79"/>
              </a:solidFill>
              <a:latin typeface="Tw Cen MT" panose="020B0602020104020603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14" dirty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Three dogs are playing in the park. </a:t>
            </a:r>
            <a:endParaRPr lang="en-US" altLang="zh-CN" sz="1270" dirty="0">
              <a:solidFill>
                <a:srgbClr val="1F4E79"/>
              </a:solidFill>
              <a:latin typeface="Tw Cen MT" panose="020B0602020104020603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14" dirty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There is an island and there are two bridges, but there is no café.</a:t>
            </a:r>
            <a:endParaRPr lang="en-US" altLang="zh-CN" sz="1270" dirty="0">
              <a:solidFill>
                <a:srgbClr val="1F4E79"/>
              </a:solidFill>
              <a:latin typeface="Tw Cen MT" panose="020B0602020104020603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14" dirty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The church is in front of the big buildings.</a:t>
            </a:r>
            <a:endParaRPr lang="en-US" altLang="zh-CN" sz="1270" dirty="0">
              <a:solidFill>
                <a:srgbClr val="1F4E79"/>
              </a:solidFill>
              <a:latin typeface="Tw Cen MT" panose="020B0602020104020603"/>
            </a:endParaRPr>
          </a:p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814" dirty="0">
              <a:solidFill>
                <a:srgbClr val="1F4E79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814" dirty="0">
              <a:solidFill>
                <a:srgbClr val="1F4E79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14" dirty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work out what to say, try to </a:t>
            </a:r>
            <a:r>
              <a:rPr lang="en-US" altLang="zh-CN" sz="1814" b="1" dirty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 each sentence</a:t>
            </a:r>
            <a:r>
              <a:rPr lang="en-US" altLang="zh-CN" sz="1814" dirty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into </a:t>
            </a:r>
            <a:r>
              <a:rPr lang="en-US" altLang="zh-CN" sz="1814" b="1" dirty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groups </a:t>
            </a:r>
            <a:r>
              <a:rPr lang="en-US" altLang="zh-CN" sz="1814" dirty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words.</a:t>
            </a:r>
            <a:endParaRPr lang="en-US" altLang="zh-CN" sz="1270" dirty="0">
              <a:solidFill>
                <a:srgbClr val="1F4E79"/>
              </a:solidFill>
              <a:latin typeface="Tw Cen MT" panose="020B0602020104020603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814" dirty="0">
              <a:solidFill>
                <a:srgbClr val="1F4E79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2E493FE-735D-AF47-9522-97F6C2315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438" y="652291"/>
            <a:ext cx="6458669" cy="47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53" tIns="69105" rIns="82953" bIns="69105" numCol="1" anchor="ctr" anchorCtr="0" compatLnSpc="1">
            <a:prstTxWarp prst="textNoShape">
              <a:avLst/>
            </a:prstTxWarp>
            <a:spAutoFit/>
          </a:bodyPr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89" dirty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Before you start the test, please go to: </a:t>
            </a:r>
            <a:r>
              <a:rPr lang="en-US" altLang="zh-CN" sz="1089" dirty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vocaroo.com</a:t>
            </a:r>
            <a:r>
              <a:rPr lang="en-US" altLang="zh-CN" sz="1089" dirty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It will open in a new tab.</a:t>
            </a:r>
            <a:endParaRPr lang="en-US" altLang="zh-CN" sz="907" dirty="0">
              <a:solidFill>
                <a:srgbClr val="1F4E79"/>
              </a:solidFill>
              <a:latin typeface="Tw Cen MT" panose="020B0602020104020603"/>
            </a:endParaRPr>
          </a:p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89" b="1" dirty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altLang="zh-CN" sz="1089" dirty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red record button, then come back to this test.</a:t>
            </a:r>
            <a:endParaRPr lang="en-US" altLang="zh-CN" sz="907" dirty="0">
              <a:solidFill>
                <a:srgbClr val="1F4E79"/>
              </a:solidFill>
              <a:latin typeface="Tw Cen MT" panose="020B0602020104020603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9A1064-B8C8-1F4E-8433-5C8B56641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127" y="1107529"/>
            <a:ext cx="167591" cy="3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53" tIns="41476" rIns="82953" bIns="41476" numCol="1" anchor="ctr" anchorCtr="0" compatLnSpc="1">
            <a:prstTxWarp prst="textNoShape">
              <a:avLst/>
            </a:prstTxWarp>
            <a:spAutoFit/>
          </a:bodyPr>
          <a:lstStyle/>
          <a:p>
            <a:pPr defTabSz="903124"/>
            <a:endParaRPr lang="en-US" sz="1778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F81771-4E5C-1847-AC02-830323168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127" y="5992522"/>
            <a:ext cx="167591" cy="3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53" tIns="41476" rIns="82953" bIns="41476" numCol="1" anchor="ctr" anchorCtr="0" compatLnSpc="1">
            <a:prstTxWarp prst="textNoShape">
              <a:avLst/>
            </a:prstTxWarp>
            <a:spAutoFit/>
          </a:bodyPr>
          <a:lstStyle/>
          <a:p>
            <a:pPr defTabSz="903124"/>
            <a:endParaRPr lang="en-US" sz="1778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B57001C-B111-2144-9C8C-215CB6B1B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38" y="156913"/>
            <a:ext cx="10916239" cy="338183"/>
          </a:xfrm>
        </p:spPr>
        <p:txBody>
          <a:bodyPr>
            <a:noAutofit/>
          </a:bodyPr>
          <a:lstStyle/>
          <a:p>
            <a:r>
              <a:rPr lang="en-US" sz="3240" b="1" dirty="0">
                <a:solidFill>
                  <a:srgbClr val="1F4E79"/>
                </a:solidFill>
              </a:rPr>
              <a:t>Applying your Knowledge test: </a:t>
            </a:r>
            <a:r>
              <a:rPr lang="en-US" sz="3240" dirty="0">
                <a:solidFill>
                  <a:srgbClr val="1F4E79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400054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25" y="302294"/>
            <a:ext cx="11244404" cy="850379"/>
          </a:xfrm>
        </p:spPr>
        <p:txBody>
          <a:bodyPr>
            <a:normAutofit fontScale="90000"/>
          </a:bodyPr>
          <a:lstStyle/>
          <a:p>
            <a:r>
              <a:rPr lang="en-GB" sz="5988" b="1" dirty="0">
                <a:solidFill>
                  <a:srgbClr val="1F4E79"/>
                </a:solidFill>
              </a:rPr>
              <a:t>Principles</a:t>
            </a:r>
            <a:endParaRPr lang="en-GB" b="1" dirty="0">
              <a:solidFill>
                <a:srgbClr val="1F4E7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5" y="1152673"/>
            <a:ext cx="11244404" cy="4857418"/>
          </a:xfrm>
        </p:spPr>
        <p:txBody>
          <a:bodyPr>
            <a:normAutofit fontScale="92500"/>
          </a:bodyPr>
          <a:lstStyle/>
          <a:p>
            <a:pPr marL="466618" indent="-466618">
              <a:lnSpc>
                <a:spcPct val="150000"/>
              </a:lnSpc>
              <a:buFont typeface="+mj-lt"/>
              <a:buAutoNum type="arabicPeriod"/>
            </a:pPr>
            <a:r>
              <a:rPr lang="en-GB" sz="2903" dirty="0">
                <a:solidFill>
                  <a:srgbClr val="1F4E79"/>
                </a:solidFill>
              </a:rPr>
              <a:t>If we are focusing on </a:t>
            </a:r>
            <a:r>
              <a:rPr lang="en-GB" sz="2903" b="1" dirty="0">
                <a:solidFill>
                  <a:srgbClr val="1F4E79"/>
                </a:solidFill>
              </a:rPr>
              <a:t>phonics, vocabulary </a:t>
            </a:r>
            <a:r>
              <a:rPr lang="en-GB" sz="2903" dirty="0">
                <a:solidFill>
                  <a:srgbClr val="1F4E79"/>
                </a:solidFill>
              </a:rPr>
              <a:t>and </a:t>
            </a:r>
            <a:r>
              <a:rPr lang="en-GB" sz="2903" b="1" dirty="0">
                <a:solidFill>
                  <a:srgbClr val="1F4E79"/>
                </a:solidFill>
              </a:rPr>
              <a:t>grammar</a:t>
            </a:r>
            <a:r>
              <a:rPr lang="en-GB" sz="2903" dirty="0">
                <a:solidFill>
                  <a:srgbClr val="1F4E79"/>
                </a:solidFill>
              </a:rPr>
              <a:t> in our teaching, we also need to focus on these in our assessment.</a:t>
            </a:r>
          </a:p>
          <a:p>
            <a:pPr marL="466618" indent="-466618">
              <a:lnSpc>
                <a:spcPct val="150000"/>
              </a:lnSpc>
              <a:buFont typeface="+mj-lt"/>
              <a:buAutoNum type="arabicPeriod"/>
            </a:pPr>
            <a:r>
              <a:rPr lang="en-GB" sz="2903" dirty="0">
                <a:solidFill>
                  <a:srgbClr val="1F4E79"/>
                </a:solidFill>
              </a:rPr>
              <a:t>We also need to understand how students are able to apply their knowledge more holistically and respect existing KS3 reporting systems (which are often set up to report on </a:t>
            </a:r>
            <a:r>
              <a:rPr lang="en-GB" sz="2903" b="1" dirty="0">
                <a:solidFill>
                  <a:srgbClr val="1F4E79"/>
                </a:solidFill>
              </a:rPr>
              <a:t>listening, speaking, reading </a:t>
            </a:r>
            <a:r>
              <a:rPr lang="en-GB" sz="2903" dirty="0">
                <a:solidFill>
                  <a:srgbClr val="1F4E79"/>
                </a:solidFill>
              </a:rPr>
              <a:t>and </a:t>
            </a:r>
            <a:r>
              <a:rPr lang="en-GB" sz="2903" b="1" dirty="0">
                <a:solidFill>
                  <a:srgbClr val="1F4E79"/>
                </a:solidFill>
              </a:rPr>
              <a:t>writing</a:t>
            </a:r>
            <a:r>
              <a:rPr lang="en-GB" sz="2903" dirty="0">
                <a:solidFill>
                  <a:srgbClr val="1F4E79"/>
                </a:solidFill>
              </a:rPr>
              <a:t>).</a:t>
            </a:r>
          </a:p>
          <a:p>
            <a:pPr marL="466618" indent="-466618">
              <a:lnSpc>
                <a:spcPct val="150000"/>
              </a:lnSpc>
              <a:buFont typeface="+mj-lt"/>
              <a:buAutoNum type="arabicPeriod"/>
            </a:pPr>
            <a:r>
              <a:rPr lang="en-GB" sz="2903" dirty="0">
                <a:solidFill>
                  <a:srgbClr val="1F4E79"/>
                </a:solidFill>
              </a:rPr>
              <a:t>We should avoid excessive demands on teacher workload.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5600" y="5066405"/>
            <a:ext cx="11389475" cy="85037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89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rectang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4572" y="0"/>
            <a:ext cx="6484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</a:rPr>
              <a:t>Marking and scoring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6925" y="1152673"/>
            <a:ext cx="11244404" cy="48574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903" dirty="0">
                <a:solidFill>
                  <a:srgbClr val="1F4E79"/>
                </a:solidFill>
              </a:rPr>
              <a:t>All tests are available as paper versions</a:t>
            </a:r>
          </a:p>
          <a:p>
            <a:pPr>
              <a:lnSpc>
                <a:spcPct val="150000"/>
              </a:lnSpc>
            </a:pPr>
            <a:r>
              <a:rPr lang="en-GB" sz="2903" dirty="0">
                <a:solidFill>
                  <a:srgbClr val="1F4E79"/>
                </a:solidFill>
              </a:rPr>
              <a:t>Elements that are available online are self-marking</a:t>
            </a:r>
          </a:p>
          <a:p>
            <a:pPr>
              <a:lnSpc>
                <a:spcPct val="150000"/>
              </a:lnSpc>
            </a:pPr>
            <a:r>
              <a:rPr lang="en-GB" sz="2903" dirty="0">
                <a:solidFill>
                  <a:srgbClr val="1F4E79"/>
                </a:solidFill>
              </a:rPr>
              <a:t>Each test comes with accompanying guidance, transcripts, mark schemes and short/long scoring spreadsheets</a:t>
            </a:r>
          </a:p>
          <a:p>
            <a:pPr>
              <a:lnSpc>
                <a:spcPct val="150000"/>
              </a:lnSpc>
            </a:pPr>
            <a:r>
              <a:rPr lang="en-GB" sz="2903" dirty="0">
                <a:solidFill>
                  <a:srgbClr val="1F4E79"/>
                </a:solidFill>
              </a:rPr>
              <a:t>Assessment materials are organised as collections on the Resource Portal e.g., Fr, Germ, </a:t>
            </a:r>
            <a:r>
              <a:rPr lang="en-GB" sz="2903" dirty="0" err="1">
                <a:solidFill>
                  <a:srgbClr val="1F4E79"/>
                </a:solidFill>
              </a:rPr>
              <a:t>Sp</a:t>
            </a:r>
            <a:r>
              <a:rPr lang="en-GB" sz="2903" dirty="0">
                <a:solidFill>
                  <a:srgbClr val="1F4E79"/>
                </a:solidFill>
              </a:rPr>
              <a:t>: </a:t>
            </a:r>
            <a:r>
              <a:rPr lang="en-GB" sz="2903" dirty="0">
                <a:solidFill>
                  <a:srgbClr val="1F4E79"/>
                </a:solidFill>
                <a:hlinkClick r:id="rId3"/>
              </a:rPr>
              <a:t>year 7 term 2</a:t>
            </a:r>
            <a:endParaRPr lang="en-GB" sz="2903" dirty="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6166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rectang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5859624" cy="86712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4572" y="0"/>
            <a:ext cx="6484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</a:rPr>
              <a:t>Assessment Collections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50C91D-2AF4-44B2-86C2-7034A99E4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155" y="347415"/>
            <a:ext cx="5249905" cy="766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6207D3-0591-44A1-82FA-BD0F11D48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080" y="1325563"/>
            <a:ext cx="3881339" cy="46792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1D48DC-2121-462E-BB7C-0AEABAD024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079"/>
          <a:stretch/>
        </p:blipFill>
        <p:spPr>
          <a:xfrm>
            <a:off x="6164155" y="1347425"/>
            <a:ext cx="4666279" cy="4657437"/>
          </a:xfrm>
          <a:prstGeom prst="rect">
            <a:avLst/>
          </a:prstGeom>
        </p:spPr>
      </p:pic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D558F96-6916-4600-868B-FCC7CEC399A0}"/>
              </a:ext>
            </a:extLst>
          </p:cNvPr>
          <p:cNvSpPr/>
          <p:nvPr/>
        </p:nvSpPr>
        <p:spPr>
          <a:xfrm>
            <a:off x="6027846" y="3881535"/>
            <a:ext cx="5249905" cy="1884783"/>
          </a:xfrm>
          <a:prstGeom prst="donut">
            <a:avLst>
              <a:gd name="adj" fmla="val 8150"/>
            </a:avLst>
          </a:prstGeom>
          <a:solidFill>
            <a:srgbClr val="E5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6A7389B4-FF3F-4637-8ED9-A88B2D2830D4}"/>
              </a:ext>
            </a:extLst>
          </p:cNvPr>
          <p:cNvSpPr/>
          <p:nvPr/>
        </p:nvSpPr>
        <p:spPr>
          <a:xfrm>
            <a:off x="751763" y="3676261"/>
            <a:ext cx="4239781" cy="2789853"/>
          </a:xfrm>
          <a:prstGeom prst="donut">
            <a:avLst>
              <a:gd name="adj" fmla="val 4798"/>
            </a:avLst>
          </a:prstGeom>
          <a:solidFill>
            <a:srgbClr val="E5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7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0DAFA-4D9F-FD4A-9EE7-A81BF329E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62" y="122441"/>
            <a:ext cx="10013615" cy="863211"/>
          </a:xfrm>
        </p:spPr>
        <p:txBody>
          <a:bodyPr>
            <a:normAutofit/>
          </a:bodyPr>
          <a:lstStyle/>
          <a:p>
            <a:r>
              <a:rPr lang="en-US" sz="3240" b="1" dirty="0">
                <a:solidFill>
                  <a:srgbClr val="1F4E79"/>
                </a:solidFill>
              </a:rPr>
              <a:t>Want to give a </a:t>
            </a:r>
            <a:r>
              <a:rPr lang="en-US" sz="3240" b="1" i="1" dirty="0">
                <a:solidFill>
                  <a:srgbClr val="1F4E79"/>
                </a:solidFill>
              </a:rPr>
              <a:t>flavour</a:t>
            </a:r>
            <a:r>
              <a:rPr lang="en-US" sz="3240" b="1" dirty="0">
                <a:solidFill>
                  <a:srgbClr val="1F4E79"/>
                </a:solidFill>
              </a:rPr>
              <a:t> of the tests to pupils?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E6E436E-CE68-594D-9C8A-4284AD3E3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62" y="1129041"/>
            <a:ext cx="11818664" cy="8125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F4E79"/>
                </a:solidFill>
              </a:rPr>
              <a:t>There are PowerPoint presentations and videos of teachers delivering a lesson to prepare pupils for the test at the Oak Academy website.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73001D56-9D24-7348-ADD0-AE805C7EFC54}"/>
              </a:ext>
            </a:extLst>
          </p:cNvPr>
          <p:cNvGraphicFramePr>
            <a:graphicFrameLocks/>
          </p:cNvGraphicFramePr>
          <p:nvPr/>
        </p:nvGraphicFramePr>
        <p:xfrm>
          <a:off x="328194" y="1865393"/>
          <a:ext cx="11535611" cy="2366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7051">
                  <a:extLst>
                    <a:ext uri="{9D8B030D-6E8A-4147-A177-3AD203B41FA5}">
                      <a16:colId xmlns:a16="http://schemas.microsoft.com/office/drawing/2014/main" val="861308348"/>
                    </a:ext>
                  </a:extLst>
                </a:gridCol>
                <a:gridCol w="4331037">
                  <a:extLst>
                    <a:ext uri="{9D8B030D-6E8A-4147-A177-3AD203B41FA5}">
                      <a16:colId xmlns:a16="http://schemas.microsoft.com/office/drawing/2014/main" val="555765235"/>
                    </a:ext>
                  </a:extLst>
                </a:gridCol>
                <a:gridCol w="5697523">
                  <a:extLst>
                    <a:ext uri="{9D8B030D-6E8A-4147-A177-3AD203B41FA5}">
                      <a16:colId xmlns:a16="http://schemas.microsoft.com/office/drawing/2014/main" val="651446356"/>
                    </a:ext>
                  </a:extLst>
                </a:gridCol>
              </a:tblGrid>
              <a:tr h="5917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769096"/>
                  </a:ext>
                </a:extLst>
              </a:tr>
              <a:tr h="5917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French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hlinkClick r:id="rId3"/>
                        </a:rPr>
                        <a:t>1. Achievement test video prep lesson</a:t>
                      </a:r>
                      <a:endParaRPr lang="en-GB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hlinkClick r:id="rId4"/>
                        </a:rPr>
                        <a:t>2. Applying your knowledge test video prep lesson</a:t>
                      </a:r>
                      <a:endParaRPr lang="en-GB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 anchor="ctr"/>
                </a:tc>
                <a:extLst>
                  <a:ext uri="{0D108BD9-81ED-4DB2-BD59-A6C34878D82A}">
                    <a16:rowId xmlns:a16="http://schemas.microsoft.com/office/drawing/2014/main" val="1077302336"/>
                  </a:ext>
                </a:extLst>
              </a:tr>
              <a:tr h="5917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German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hlinkClick r:id="rId5"/>
                        </a:rPr>
                        <a:t>1. Achievement test video prep lesson</a:t>
                      </a:r>
                      <a:endParaRPr lang="en-GB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hlinkClick r:id="rId6"/>
                        </a:rPr>
                        <a:t>2. Applying your knowledge test video prep lesson</a:t>
                      </a:r>
                      <a:endParaRPr lang="en-GB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 anchor="ctr"/>
                </a:tc>
                <a:extLst>
                  <a:ext uri="{0D108BD9-81ED-4DB2-BD59-A6C34878D82A}">
                    <a16:rowId xmlns:a16="http://schemas.microsoft.com/office/drawing/2014/main" val="1383682700"/>
                  </a:ext>
                </a:extLst>
              </a:tr>
              <a:tr h="5917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Spanish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hlinkClick r:id="rId7"/>
                        </a:rPr>
                        <a:t>1. Achievement test video prep lesson</a:t>
                      </a:r>
                      <a:endParaRPr lang="en-GB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hlinkClick r:id="rId8"/>
                        </a:rPr>
                        <a:t>2. Applying your knowledge test video prep lesson</a:t>
                      </a:r>
                      <a:endParaRPr lang="en-GB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 anchor="ctr"/>
                </a:tc>
                <a:extLst>
                  <a:ext uri="{0D108BD9-81ED-4DB2-BD59-A6C34878D82A}">
                    <a16:rowId xmlns:a16="http://schemas.microsoft.com/office/drawing/2014/main" val="3364785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8172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4366449-737A-44BE-AF74-0DF63E1AA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28" y="191327"/>
            <a:ext cx="11541616" cy="65182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F4E79"/>
                </a:solidFill>
              </a:rPr>
              <a:t>Links to tests, audio files, mark schemes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CAF5B7DB-26D3-44A7-933A-82EA03C4BA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881575"/>
              </p:ext>
            </p:extLst>
          </p:nvPr>
        </p:nvGraphicFramePr>
        <p:xfrm>
          <a:off x="131828" y="2804679"/>
          <a:ext cx="11790998" cy="1984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4043">
                  <a:extLst>
                    <a:ext uri="{9D8B030D-6E8A-4147-A177-3AD203B41FA5}">
                      <a16:colId xmlns:a16="http://schemas.microsoft.com/office/drawing/2014/main" val="4293633730"/>
                    </a:ext>
                  </a:extLst>
                </a:gridCol>
                <a:gridCol w="2601293">
                  <a:extLst>
                    <a:ext uri="{9D8B030D-6E8A-4147-A177-3AD203B41FA5}">
                      <a16:colId xmlns:a16="http://schemas.microsoft.com/office/drawing/2014/main" val="1476005099"/>
                    </a:ext>
                  </a:extLst>
                </a:gridCol>
                <a:gridCol w="2063997">
                  <a:extLst>
                    <a:ext uri="{9D8B030D-6E8A-4147-A177-3AD203B41FA5}">
                      <a16:colId xmlns:a16="http://schemas.microsoft.com/office/drawing/2014/main" val="1975405794"/>
                    </a:ext>
                  </a:extLst>
                </a:gridCol>
                <a:gridCol w="3308950">
                  <a:extLst>
                    <a:ext uri="{9D8B030D-6E8A-4147-A177-3AD203B41FA5}">
                      <a16:colId xmlns:a16="http://schemas.microsoft.com/office/drawing/2014/main" val="1366292200"/>
                    </a:ext>
                  </a:extLst>
                </a:gridCol>
                <a:gridCol w="1882715">
                  <a:extLst>
                    <a:ext uri="{9D8B030D-6E8A-4147-A177-3AD203B41FA5}">
                      <a16:colId xmlns:a16="http://schemas.microsoft.com/office/drawing/2014/main" val="4294105385"/>
                    </a:ext>
                  </a:extLst>
                </a:gridCol>
              </a:tblGrid>
              <a:tr h="8049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 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Achievement</a:t>
                      </a:r>
                      <a:br>
                        <a:rPr lang="en-GB" sz="2200" dirty="0">
                          <a:effectLst/>
                        </a:rPr>
                      </a:br>
                      <a:r>
                        <a:rPr lang="en-GB" sz="2200" dirty="0">
                          <a:effectLst/>
                        </a:rPr>
                        <a:t>Test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Mark Scheme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Applying Your Knowledge</a:t>
                      </a:r>
                      <a:br>
                        <a:rPr lang="en-GB" sz="2200" dirty="0">
                          <a:effectLst/>
                        </a:rPr>
                      </a:br>
                      <a:r>
                        <a:rPr lang="en-GB" sz="2200" dirty="0">
                          <a:effectLst/>
                        </a:rPr>
                        <a:t>Test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Mark Scheme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extLst>
                  <a:ext uri="{0D108BD9-81ED-4DB2-BD59-A6C34878D82A}">
                    <a16:rowId xmlns:a16="http://schemas.microsoft.com/office/drawing/2014/main" val="2809338096"/>
                  </a:ext>
                </a:extLst>
              </a:tr>
              <a:tr h="3930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French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u="sng">
                          <a:effectLst/>
                          <a:hlinkClick r:id="rId2"/>
                        </a:rPr>
                        <a:t>Link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u="sng">
                          <a:effectLst/>
                          <a:hlinkClick r:id="rId3"/>
                        </a:rPr>
                        <a:t>Link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u="sng">
                          <a:effectLst/>
                          <a:hlinkClick r:id="rId4"/>
                        </a:rPr>
                        <a:t>Link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u="sng">
                          <a:effectLst/>
                          <a:hlinkClick r:id="rId5"/>
                        </a:rPr>
                        <a:t>Link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extLst>
                  <a:ext uri="{0D108BD9-81ED-4DB2-BD59-A6C34878D82A}">
                    <a16:rowId xmlns:a16="http://schemas.microsoft.com/office/drawing/2014/main" val="2242856348"/>
                  </a:ext>
                </a:extLst>
              </a:tr>
              <a:tr h="3930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German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u="sng">
                          <a:effectLst/>
                          <a:hlinkClick r:id="rId6"/>
                        </a:rPr>
                        <a:t>Link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u="sng">
                          <a:effectLst/>
                          <a:hlinkClick r:id="rId7"/>
                        </a:rPr>
                        <a:t>Link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u="sng">
                          <a:effectLst/>
                          <a:hlinkClick r:id="rId8"/>
                        </a:rPr>
                        <a:t>Link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u="sng">
                          <a:effectLst/>
                          <a:hlinkClick r:id="rId9"/>
                        </a:rPr>
                        <a:t>Link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extLst>
                  <a:ext uri="{0D108BD9-81ED-4DB2-BD59-A6C34878D82A}">
                    <a16:rowId xmlns:a16="http://schemas.microsoft.com/office/drawing/2014/main" val="1007711383"/>
                  </a:ext>
                </a:extLst>
              </a:tr>
              <a:tr h="3930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Spanish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u="sng">
                          <a:effectLst/>
                          <a:hlinkClick r:id="rId10"/>
                        </a:rPr>
                        <a:t>Link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u="sng">
                          <a:effectLst/>
                          <a:hlinkClick r:id="rId11"/>
                        </a:rPr>
                        <a:t>Link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u="sng">
                          <a:effectLst/>
                          <a:hlinkClick r:id="rId12"/>
                        </a:rPr>
                        <a:t>Link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u="sng" dirty="0">
                          <a:effectLst/>
                          <a:hlinkClick r:id="rId13"/>
                        </a:rPr>
                        <a:t>Link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extLst>
                  <a:ext uri="{0D108BD9-81ED-4DB2-BD59-A6C34878D82A}">
                    <a16:rowId xmlns:a16="http://schemas.microsoft.com/office/drawing/2014/main" val="1868837169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F03D57C4-8CDF-41EE-897B-BAEC974BC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828" y="1250588"/>
            <a:ext cx="11790998" cy="103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53" tIns="41476" rIns="82953" bIns="41476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6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Tests, including audio, transcripts and scorings spreadsheets are available in the</a:t>
            </a:r>
          </a:p>
          <a:p>
            <a:pPr algn="just"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6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French</a:t>
            </a:r>
            <a:r>
              <a:rPr lang="en-US" altLang="en-US" sz="206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06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German</a:t>
            </a:r>
            <a:r>
              <a:rPr lang="en-US" altLang="en-US" sz="206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altLang="en-US" sz="206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Spanish</a:t>
            </a:r>
            <a:r>
              <a:rPr lang="en-US" altLang="en-US" sz="206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“test collections” on the NCELP Resource Portal. Quick links to the Y7 assessments are linked in the table below</a:t>
            </a:r>
            <a:endParaRPr lang="en-US" altLang="en-US" sz="2060" dirty="0">
              <a:solidFill>
                <a:srgbClr val="1F4E7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7715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81" y="1524000"/>
            <a:ext cx="5669479" cy="31497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414" y="1044316"/>
            <a:ext cx="5973290" cy="46211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D0DAFA-4D9F-FD4A-9EE7-A81BF329ED71}"/>
              </a:ext>
            </a:extLst>
          </p:cNvPr>
          <p:cNvSpPr txBox="1">
            <a:spLocks/>
          </p:cNvSpPr>
          <p:nvPr/>
        </p:nvSpPr>
        <p:spPr>
          <a:xfrm>
            <a:off x="104162" y="122441"/>
            <a:ext cx="10013615" cy="8632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740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43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40" b="1" dirty="0">
                <a:solidFill>
                  <a:srgbClr val="1F4E79"/>
                </a:solidFill>
              </a:rPr>
              <a:t>Oak Academy website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59F300-500C-4D96-BC0B-0E294EA3891C}"/>
              </a:ext>
            </a:extLst>
          </p:cNvPr>
          <p:cNvSpPr/>
          <p:nvPr/>
        </p:nvSpPr>
        <p:spPr>
          <a:xfrm>
            <a:off x="712644" y="5190288"/>
            <a:ext cx="4590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1F4E79"/>
                </a:solidFill>
                <a:hlinkClick r:id="rId4"/>
              </a:rPr>
              <a:t>www.thenational.academy</a:t>
            </a:r>
            <a:r>
              <a:rPr lang="en-GB" sz="3200" dirty="0">
                <a:solidFill>
                  <a:srgbClr val="1F4E7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09603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25" y="302294"/>
            <a:ext cx="11244404" cy="850379"/>
          </a:xfrm>
        </p:spPr>
        <p:txBody>
          <a:bodyPr>
            <a:normAutofit fontScale="90000"/>
          </a:bodyPr>
          <a:lstStyle/>
          <a:p>
            <a:r>
              <a:rPr lang="en-GB" sz="5988" b="1" dirty="0">
                <a:solidFill>
                  <a:srgbClr val="1F4E79"/>
                </a:solidFill>
              </a:rPr>
              <a:t>Summary</a:t>
            </a:r>
            <a:endParaRPr lang="en-GB" b="1" dirty="0">
              <a:solidFill>
                <a:srgbClr val="1F4E7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5" y="1152672"/>
            <a:ext cx="11244404" cy="5070845"/>
          </a:xfrm>
        </p:spPr>
        <p:txBody>
          <a:bodyPr>
            <a:normAutofit fontScale="62500" lnSpcReduction="20000"/>
          </a:bodyPr>
          <a:lstStyle/>
          <a:p>
            <a:pPr marL="466618" indent="-466618">
              <a:lnSpc>
                <a:spcPct val="150000"/>
              </a:lnSpc>
              <a:buFont typeface="+mj-lt"/>
              <a:buAutoNum type="arabicPeriod"/>
            </a:pPr>
            <a:r>
              <a:rPr lang="en-GB" sz="2903" dirty="0">
                <a:solidFill>
                  <a:srgbClr val="1F4E79"/>
                </a:solidFill>
              </a:rPr>
              <a:t>The NCELP assessments ascertain the progress the pupils are making through the SOW content (</a:t>
            </a:r>
            <a:r>
              <a:rPr lang="en-GB" sz="2903" i="1" dirty="0">
                <a:solidFill>
                  <a:srgbClr val="1F4E79"/>
                </a:solidFill>
              </a:rPr>
              <a:t>achievement</a:t>
            </a:r>
            <a:r>
              <a:rPr lang="en-GB" sz="2903" dirty="0">
                <a:solidFill>
                  <a:srgbClr val="1F4E79"/>
                </a:solidFill>
              </a:rPr>
              <a:t>) and their ability to apply their knowledge (</a:t>
            </a:r>
            <a:r>
              <a:rPr lang="en-GB" sz="2903" i="1" dirty="0">
                <a:solidFill>
                  <a:srgbClr val="1F4E79"/>
                </a:solidFill>
              </a:rPr>
              <a:t>applying your knowledge</a:t>
            </a:r>
            <a:r>
              <a:rPr lang="en-GB" sz="2903" dirty="0">
                <a:solidFill>
                  <a:srgbClr val="1F4E79"/>
                </a:solidFill>
              </a:rPr>
              <a:t>).</a:t>
            </a:r>
          </a:p>
          <a:p>
            <a:pPr marL="466618" indent="-466618">
              <a:lnSpc>
                <a:spcPct val="150000"/>
              </a:lnSpc>
              <a:buFont typeface="+mj-lt"/>
              <a:buAutoNum type="arabicPeriod"/>
            </a:pPr>
            <a:r>
              <a:rPr lang="en-GB" sz="2903" dirty="0">
                <a:solidFill>
                  <a:srgbClr val="1F4E79"/>
                </a:solidFill>
              </a:rPr>
              <a:t>They are designed to give a thorough judgment, using sound research as to what good progress looks like.</a:t>
            </a:r>
          </a:p>
          <a:p>
            <a:pPr marL="466618" indent="-466618">
              <a:lnSpc>
                <a:spcPct val="150000"/>
              </a:lnSpc>
              <a:buFont typeface="+mj-lt"/>
              <a:buAutoNum type="arabicPeriod"/>
            </a:pPr>
            <a:r>
              <a:rPr lang="en-GB" sz="2903" dirty="0">
                <a:solidFill>
                  <a:srgbClr val="1F4E79"/>
                </a:solidFill>
              </a:rPr>
              <a:t>They assess progress on PVG and LRSW.</a:t>
            </a:r>
          </a:p>
          <a:p>
            <a:pPr marL="466618" indent="-466618">
              <a:lnSpc>
                <a:spcPct val="150000"/>
              </a:lnSpc>
              <a:buFont typeface="+mj-lt"/>
              <a:buAutoNum type="arabicPeriod"/>
            </a:pPr>
            <a:r>
              <a:rPr lang="en-GB" sz="2903" dirty="0">
                <a:solidFill>
                  <a:srgbClr val="1F4E79"/>
                </a:solidFill>
              </a:rPr>
              <a:t>All tests are available in paper versions in collections, with all accompanying materials required.</a:t>
            </a:r>
          </a:p>
          <a:p>
            <a:pPr marL="466618" indent="-466618">
              <a:lnSpc>
                <a:spcPct val="150000"/>
              </a:lnSpc>
              <a:buFont typeface="+mj-lt"/>
              <a:buAutoNum type="arabicPeriod"/>
            </a:pPr>
            <a:r>
              <a:rPr lang="en-GB" sz="2903" dirty="0">
                <a:solidFill>
                  <a:srgbClr val="1F4E79"/>
                </a:solidFill>
              </a:rPr>
              <a:t>Elements of the tests (listening and reading) can be completed on computer (self-marking) for NCELP schools.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GB" sz="2400" dirty="0">
                <a:solidFill>
                  <a:srgbClr val="1F4E79"/>
                </a:solidFill>
              </a:rPr>
              <a:t>Also, up to 50 others, who confirm they have followed the NCELP SOW, provide language, year group, and date pupils started NCELP SOW by emailing </a:t>
            </a:r>
            <a:r>
              <a:rPr lang="en-GB" sz="2400" dirty="0">
                <a:solidFill>
                  <a:srgbClr val="1F4E79"/>
                </a:solidFill>
                <a:hlinkClick r:id="rId2"/>
              </a:rPr>
              <a:t>enquiries@ncelp.org</a:t>
            </a:r>
            <a:r>
              <a:rPr lang="en-GB" sz="2400" dirty="0">
                <a:solidFill>
                  <a:srgbClr val="1F4E79"/>
                </a:solidFill>
              </a:rPr>
              <a:t> (first come, first served) </a:t>
            </a:r>
          </a:p>
          <a:p>
            <a:pPr marL="466618" indent="-466618">
              <a:lnSpc>
                <a:spcPct val="150000"/>
              </a:lnSpc>
              <a:buFont typeface="+mj-lt"/>
              <a:buAutoNum type="arabicPeriod"/>
            </a:pPr>
            <a:r>
              <a:rPr lang="en-GB" sz="2903" dirty="0">
                <a:solidFill>
                  <a:srgbClr val="1F4E79"/>
                </a:solidFill>
              </a:rPr>
              <a:t>Videoed preparation lessons are available on </a:t>
            </a:r>
            <a:r>
              <a:rPr lang="en-GB" dirty="0">
                <a:solidFill>
                  <a:srgbClr val="1F4E79"/>
                </a:solidFill>
                <a:hlinkClick r:id="rId3"/>
              </a:rPr>
              <a:t>www.thenational.academy</a:t>
            </a:r>
            <a:r>
              <a:rPr lang="en-GB" dirty="0">
                <a:solidFill>
                  <a:srgbClr val="1F4E79"/>
                </a:solidFill>
              </a:rPr>
              <a:t> .</a:t>
            </a:r>
          </a:p>
          <a:p>
            <a:pPr marL="466618" indent="-466618">
              <a:lnSpc>
                <a:spcPct val="150000"/>
              </a:lnSpc>
              <a:buFont typeface="+mj-lt"/>
              <a:buAutoNum type="arabicPeriod"/>
            </a:pPr>
            <a:endParaRPr lang="en-GB" sz="2903" dirty="0">
              <a:solidFill>
                <a:srgbClr val="1F4E79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4033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9812" y="6027576"/>
            <a:ext cx="9262188" cy="830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FDEFE3"/>
            </a:solidFill>
          </p:grpSpPr>
          <p:sp>
            <p:nvSpPr>
              <p:cNvPr id="9" name="Isosceles Triangle 8"/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4" name="Isosceles Triangle 3"/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E56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-36990" y="0"/>
            <a:ext cx="4350984" cy="6858000"/>
          </a:xfrm>
          <a:prstGeom prst="rect">
            <a:avLst/>
          </a:prstGeom>
          <a:solidFill>
            <a:srgbClr val="E5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4574" y="1811018"/>
            <a:ext cx="6886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Session 4: Assessment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Q&amp;A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2" name="Graphic 11" descr="Questions">
            <a:extLst>
              <a:ext uri="{FF2B5EF4-FFF2-40B4-BE49-F238E27FC236}">
                <a16:creationId xmlns:a16="http://schemas.microsoft.com/office/drawing/2014/main" id="{51AF4AA4-6880-4673-A589-75526B20B5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8215" y="2597528"/>
            <a:ext cx="3368674" cy="33686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EE5D16-C33E-47E3-BE8C-DAA84D9358CA}"/>
              </a:ext>
            </a:extLst>
          </p:cNvPr>
          <p:cNvSpPr/>
          <p:nvPr/>
        </p:nvSpPr>
        <p:spPr>
          <a:xfrm>
            <a:off x="158044" y="493910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prstClr val="white"/>
                </a:solidFill>
                <a:latin typeface="Century Gothic" panose="020B0502020202020204" pitchFamily="34" charset="0"/>
              </a:rPr>
              <a:t>Stuart Williams</a:t>
            </a:r>
          </a:p>
          <a:p>
            <a:endParaRPr lang="en-GB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prstClr val="white"/>
                </a:solidFill>
                <a:latin typeface="Century Gothic" panose="020B0502020202020204" pitchFamily="34" charset="0"/>
              </a:rPr>
              <a:t>Dartford Grammar School</a:t>
            </a:r>
          </a:p>
          <a:p>
            <a:endParaRPr lang="en-GB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prstClr val="white"/>
                </a:solidFill>
                <a:latin typeface="Century Gothic" panose="020B0502020202020204" pitchFamily="34" charset="0"/>
              </a:rPr>
              <a:t>20/11/20</a:t>
            </a:r>
          </a:p>
        </p:txBody>
      </p:sp>
    </p:spTree>
    <p:extLst>
      <p:ext uri="{BB962C8B-B14F-4D97-AF65-F5344CB8AC3E}">
        <p14:creationId xmlns:p14="http://schemas.microsoft.com/office/powerpoint/2010/main" val="156087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9D05D-230A-D841-808D-0301FE38B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369"/>
            <a:ext cx="10515600" cy="942309"/>
          </a:xfrm>
        </p:spPr>
        <p:txBody>
          <a:bodyPr/>
          <a:lstStyle/>
          <a:p>
            <a:r>
              <a:rPr lang="en-US" dirty="0"/>
              <a:t>Online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0B015-5EB2-594F-B104-E3A1C23E1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3913"/>
            <a:ext cx="10515600" cy="5092401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solidFill>
                  <a:srgbClr val="1F4E79"/>
                </a:solidFill>
              </a:rPr>
              <a:t>NCELP is also developing </a:t>
            </a:r>
            <a:r>
              <a:rPr lang="en-GB" i="1" dirty="0">
                <a:solidFill>
                  <a:srgbClr val="1F4E79"/>
                </a:solidFill>
              </a:rPr>
              <a:t>online</a:t>
            </a:r>
            <a:r>
              <a:rPr lang="en-GB" dirty="0">
                <a:solidFill>
                  <a:srgbClr val="1F4E79"/>
                </a:solidFill>
              </a:rPr>
              <a:t> assessments, currently available to schools in the NCELP network </a:t>
            </a:r>
            <a:endParaRPr lang="en-GB" b="1" dirty="0">
              <a:solidFill>
                <a:srgbClr val="1F4E79"/>
              </a:solidFill>
            </a:endParaRPr>
          </a:p>
          <a:p>
            <a:r>
              <a:rPr lang="en-GB" dirty="0">
                <a:solidFill>
                  <a:srgbClr val="1F4E79"/>
                </a:solidFill>
              </a:rPr>
              <a:t>Advantages of online testing include: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dirty="0">
                <a:solidFill>
                  <a:srgbClr val="1F4E79"/>
                </a:solidFill>
              </a:rPr>
              <a:t>ease of delivery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dirty="0">
                <a:solidFill>
                  <a:srgbClr val="1F4E79"/>
                </a:solidFill>
              </a:rPr>
              <a:t>control of the speed/timing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dirty="0">
                <a:solidFill>
                  <a:srgbClr val="1F4E79"/>
                </a:solidFill>
              </a:rPr>
              <a:t>automated scoring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dirty="0">
                <a:solidFill>
                  <a:srgbClr val="1F4E79"/>
                </a:solidFill>
              </a:rPr>
              <a:t>add items and randomise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dirty="0">
                <a:solidFill>
                  <a:srgbClr val="1F4E79"/>
                </a:solidFill>
              </a:rPr>
              <a:t>ability to collate and analyse data on a large scale </a:t>
            </a:r>
          </a:p>
          <a:p>
            <a:r>
              <a:rPr lang="en-GB" dirty="0">
                <a:solidFill>
                  <a:srgbClr val="1F4E79"/>
                </a:solidFill>
              </a:rPr>
              <a:t>Online tests can be made available to schools outside the NCELP network on request via </a:t>
            </a:r>
            <a:r>
              <a:rPr lang="en-GB" dirty="0">
                <a:solidFill>
                  <a:srgbClr val="1F4E79"/>
                </a:solidFill>
                <a:hlinkClick r:id="rId2"/>
              </a:rPr>
              <a:t>enquiries@ncelp.org</a:t>
            </a:r>
            <a:r>
              <a:rPr lang="en-GB" dirty="0">
                <a:solidFill>
                  <a:srgbClr val="1F4E79"/>
                </a:solidFill>
              </a:rPr>
              <a:t> upon confirmation that the relevant NCELP SOW has been followed, </a:t>
            </a:r>
            <a:r>
              <a:rPr lang="en-GB" i="1" dirty="0">
                <a:solidFill>
                  <a:srgbClr val="1F4E79"/>
                </a:solidFill>
              </a:rPr>
              <a:t>specifying the language &amp; year</a:t>
            </a:r>
            <a:r>
              <a:rPr lang="en-GB" dirty="0">
                <a:solidFill>
                  <a:srgbClr val="1F4E79"/>
                </a:solidFill>
              </a:rPr>
              <a:t>, since Sept 2020 (for y7) Sept 2019 (for y8).</a:t>
            </a:r>
          </a:p>
          <a:p>
            <a:pPr lvl="1"/>
            <a:r>
              <a:rPr lang="en-GB" dirty="0">
                <a:solidFill>
                  <a:srgbClr val="1F4E79"/>
                </a:solidFill>
              </a:rPr>
              <a:t>Currently we estimate we can accommodate up to 50 such requests for the February tests, as we need to extract data and return scores to individual teachers</a:t>
            </a:r>
          </a:p>
          <a:p>
            <a:r>
              <a:rPr lang="en-GB" dirty="0">
                <a:solidFill>
                  <a:srgbClr val="1F4E79"/>
                </a:solidFill>
              </a:rPr>
              <a:t>This session draws on examples from both paper and online assessments, but </a:t>
            </a:r>
            <a:r>
              <a:rPr lang="en-GB" b="1" dirty="0">
                <a:solidFill>
                  <a:srgbClr val="1F4E79"/>
                </a:solidFill>
              </a:rPr>
              <a:t>the question types and principles are identical</a:t>
            </a:r>
            <a:r>
              <a:rPr lang="en-GB" dirty="0">
                <a:solidFill>
                  <a:srgbClr val="1F4E79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4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25" y="302294"/>
            <a:ext cx="11244404" cy="850379"/>
          </a:xfrm>
        </p:spPr>
        <p:txBody>
          <a:bodyPr>
            <a:normAutofit fontScale="90000"/>
          </a:bodyPr>
          <a:lstStyle/>
          <a:p>
            <a:r>
              <a:rPr lang="en-GB" sz="5988" b="1" dirty="0">
                <a:solidFill>
                  <a:srgbClr val="1F4E79"/>
                </a:solidFill>
              </a:rPr>
              <a:t>Principles</a:t>
            </a:r>
            <a:endParaRPr lang="en-GB" b="1" dirty="0">
              <a:solidFill>
                <a:srgbClr val="1F4E7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5" y="1152673"/>
            <a:ext cx="11244404" cy="4857418"/>
          </a:xfrm>
        </p:spPr>
        <p:txBody>
          <a:bodyPr>
            <a:normAutofit fontScale="92500"/>
          </a:bodyPr>
          <a:lstStyle/>
          <a:p>
            <a:pPr marL="466618" indent="-466618">
              <a:lnSpc>
                <a:spcPct val="150000"/>
              </a:lnSpc>
              <a:buFont typeface="+mj-lt"/>
              <a:buAutoNum type="arabicPeriod"/>
            </a:pPr>
            <a:r>
              <a:rPr lang="en-GB" sz="2903" dirty="0">
                <a:solidFill>
                  <a:srgbClr val="1F4E79"/>
                </a:solidFill>
              </a:rPr>
              <a:t>If we are focusing on </a:t>
            </a:r>
            <a:r>
              <a:rPr lang="en-GB" sz="2903" b="1" dirty="0">
                <a:solidFill>
                  <a:srgbClr val="1F4E79"/>
                </a:solidFill>
              </a:rPr>
              <a:t>phonics, vocabulary </a:t>
            </a:r>
            <a:r>
              <a:rPr lang="en-GB" sz="2903" dirty="0">
                <a:solidFill>
                  <a:srgbClr val="1F4E79"/>
                </a:solidFill>
              </a:rPr>
              <a:t>and </a:t>
            </a:r>
            <a:r>
              <a:rPr lang="en-GB" sz="2903" b="1" dirty="0">
                <a:solidFill>
                  <a:srgbClr val="1F4E79"/>
                </a:solidFill>
              </a:rPr>
              <a:t>grammar</a:t>
            </a:r>
            <a:r>
              <a:rPr lang="en-GB" sz="2903" dirty="0">
                <a:solidFill>
                  <a:srgbClr val="1F4E79"/>
                </a:solidFill>
              </a:rPr>
              <a:t> in our teaching, we also need to focus on these in our assessment.</a:t>
            </a:r>
          </a:p>
          <a:p>
            <a:pPr marL="466618" indent="-466618">
              <a:lnSpc>
                <a:spcPct val="150000"/>
              </a:lnSpc>
              <a:buFont typeface="+mj-lt"/>
              <a:buAutoNum type="arabicPeriod"/>
            </a:pPr>
            <a:r>
              <a:rPr lang="en-GB" sz="2903" dirty="0">
                <a:solidFill>
                  <a:srgbClr val="1F4E79"/>
                </a:solidFill>
              </a:rPr>
              <a:t>We also need to understand how students are able to apply their knowledge more holistically and respect existing KS3 reporting systems (which are often set up to report on </a:t>
            </a:r>
            <a:r>
              <a:rPr lang="en-GB" sz="2903" b="1" dirty="0">
                <a:solidFill>
                  <a:srgbClr val="1F4E79"/>
                </a:solidFill>
              </a:rPr>
              <a:t>listening, speaking, reading </a:t>
            </a:r>
            <a:r>
              <a:rPr lang="en-GB" sz="2903" dirty="0">
                <a:solidFill>
                  <a:srgbClr val="1F4E79"/>
                </a:solidFill>
              </a:rPr>
              <a:t>and </a:t>
            </a:r>
            <a:r>
              <a:rPr lang="en-GB" sz="2903" b="1" dirty="0">
                <a:solidFill>
                  <a:srgbClr val="1F4E79"/>
                </a:solidFill>
              </a:rPr>
              <a:t>writing</a:t>
            </a:r>
            <a:r>
              <a:rPr lang="en-GB" sz="2903" dirty="0">
                <a:solidFill>
                  <a:srgbClr val="1F4E79"/>
                </a:solidFill>
              </a:rPr>
              <a:t>).</a:t>
            </a:r>
          </a:p>
          <a:p>
            <a:pPr marL="466618" indent="-466618">
              <a:lnSpc>
                <a:spcPct val="150000"/>
              </a:lnSpc>
              <a:buFont typeface="+mj-lt"/>
              <a:buAutoNum type="arabicPeriod"/>
            </a:pPr>
            <a:r>
              <a:rPr lang="en-GB" sz="2903" dirty="0">
                <a:solidFill>
                  <a:srgbClr val="1F4E79"/>
                </a:solidFill>
              </a:rPr>
              <a:t>We should avoid excessive demands on teacher workload.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6925" y="1152673"/>
            <a:ext cx="11389475" cy="141324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87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Assessment of phonics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A2B8A3-D067-4E99-84F2-C8BC108D38D2}"/>
              </a:ext>
            </a:extLst>
          </p:cNvPr>
          <p:cNvSpPr txBox="1"/>
          <p:nvPr/>
        </p:nvSpPr>
        <p:spPr>
          <a:xfrm>
            <a:off x="451425" y="2305615"/>
            <a:ext cx="90751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Principles of Phonics assessment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 Question types and examples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Scoring and marking</a:t>
            </a:r>
          </a:p>
        </p:txBody>
      </p:sp>
      <p:sp>
        <p:nvSpPr>
          <p:cNvPr id="6" name="Explosion 2 5"/>
          <p:cNvSpPr/>
          <p:nvPr/>
        </p:nvSpPr>
        <p:spPr>
          <a:xfrm>
            <a:off x="8063345" y="130608"/>
            <a:ext cx="3856906" cy="1531937"/>
          </a:xfrm>
          <a:prstGeom prst="irregularSeal2">
            <a:avLst/>
          </a:prstGeom>
          <a:solidFill>
            <a:srgbClr val="104F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PHONICS</a:t>
            </a:r>
          </a:p>
          <a:p>
            <a:pPr algn="ctr"/>
            <a:r>
              <a:rPr lang="en-GB" sz="2000" dirty="0"/>
              <a:t>ACHIEVEMENT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133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3"/>
            <a:ext cx="8416413" cy="867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B88446-4A5D-4741-9B03-FB7693E44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71" y="296863"/>
            <a:ext cx="7197521" cy="74200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1. Principles of Phonics assessment 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0A8ECF-A687-4D4B-939F-30DD2759DE98}"/>
              </a:ext>
            </a:extLst>
          </p:cNvPr>
          <p:cNvSpPr txBox="1"/>
          <p:nvPr/>
        </p:nvSpPr>
        <p:spPr>
          <a:xfrm>
            <a:off x="164571" y="1325563"/>
            <a:ext cx="11788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Objectives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test knowledge of Symbol-Sound Correspondences (SSC) covered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E567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0A8ECF-A687-4D4B-939F-30DD2759DE98}"/>
              </a:ext>
            </a:extLst>
          </p:cNvPr>
          <p:cNvSpPr txBox="1"/>
          <p:nvPr/>
        </p:nvSpPr>
        <p:spPr>
          <a:xfrm>
            <a:off x="164571" y="2577265"/>
            <a:ext cx="1202742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Why are we testing this?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SSC knowledge is used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when reading aloud (including ‘inner voice’) – linked to reading comprehension, vocabulary acquisition (inter alia)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when listening (segmentation) and writing (spelling)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Testing is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bidirectional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: both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sound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print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and 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print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sound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      transcription   	       reading aloud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8063345" y="130608"/>
            <a:ext cx="3856906" cy="1531937"/>
          </a:xfrm>
          <a:prstGeom prst="irregularSeal2">
            <a:avLst/>
          </a:prstGeom>
          <a:solidFill>
            <a:srgbClr val="104F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PHONICS</a:t>
            </a:r>
          </a:p>
          <a:p>
            <a:pPr algn="ctr"/>
            <a:r>
              <a:rPr lang="en-GB" sz="2000" dirty="0"/>
              <a:t>ACHIEVEMENT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59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3"/>
            <a:ext cx="8416413" cy="867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C8E39-E8B7-7741-8F91-4CDF8347B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71" y="296863"/>
            <a:ext cx="3553989" cy="754697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a. Sound to print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64571" y="2711156"/>
            <a:ext cx="7539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dirty="0">
                <a:solidFill>
                  <a:srgbClr val="1F4E79"/>
                </a:solidFill>
                <a:latin typeface="Century Gothic" panose="020B0502020202020204" pitchFamily="34" charset="0"/>
              </a:rPr>
              <a:t>Transcription task – can they write what they hear?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dirty="0">
                <a:solidFill>
                  <a:srgbClr val="1F4E79"/>
                </a:solidFill>
                <a:latin typeface="Century Gothic" panose="020B0502020202020204" pitchFamily="34" charset="0"/>
              </a:rPr>
              <a:t>At least we not assessing their English…</a:t>
            </a:r>
          </a:p>
        </p:txBody>
      </p:sp>
      <p:pic>
        <p:nvPicPr>
          <p:cNvPr id="10" name="Picture 6" descr="showing sound to prin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624" y="1838544"/>
            <a:ext cx="34163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74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NCELP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ELP Theme" id="{4C2BE813-E61A-3747-9A86-4627A18065B5}" vid="{CF4FE9D7-7BAB-7346-97A2-D95A5D988488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>
            <a:solidFill>
              <a:srgbClr val="002060"/>
            </a:solidFill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CELP_template.pptx" id="{851E8A6A-D5BB-4C26-B157-3EC16E233918}" vid="{8BFF32F4-6F0A-4FC3-899B-73F2A33C23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panish_French_German_Templates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 SSCs Presentation" id="{D7EAE5A2-D63E-41EC-90F5-265942C6CAF1}" vid="{1E1D1D12-6C51-42D5-AE20-3CDAAE0CA8D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NCELP Theme</Template>
  <TotalTime>1839</TotalTime>
  <Words>3115</Words>
  <Application>Microsoft Office PowerPoint</Application>
  <PresentationFormat>Widescreen</PresentationFormat>
  <Paragraphs>505</Paragraphs>
  <Slides>48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Arial</vt:lpstr>
      <vt:lpstr>Calibri</vt:lpstr>
      <vt:lpstr>Calibri Light</vt:lpstr>
      <vt:lpstr>Century Gothic</vt:lpstr>
      <vt:lpstr>Courier New</vt:lpstr>
      <vt:lpstr>Doulos SIL</vt:lpstr>
      <vt:lpstr>Tw Cen MT</vt:lpstr>
      <vt:lpstr>Wingdings</vt:lpstr>
      <vt:lpstr>NCELP Theme</vt:lpstr>
      <vt:lpstr>1_Office Theme</vt:lpstr>
      <vt:lpstr>Office Theme</vt:lpstr>
      <vt:lpstr>Spanish_French_German_Templates2</vt:lpstr>
      <vt:lpstr>Session 4: Assessment  … or:  how do we know whether the pupils are getting it, and how can it fit into our existing reporting structures?</vt:lpstr>
      <vt:lpstr>Principles</vt:lpstr>
      <vt:lpstr>‘Achievement’   Vs.  ‘Applying your knowledge’ tests</vt:lpstr>
      <vt:lpstr>Availability of NCELP assessments</vt:lpstr>
      <vt:lpstr>Online tests</vt:lpstr>
      <vt:lpstr>Principles</vt:lpstr>
      <vt:lpstr>Assessment of phonics</vt:lpstr>
      <vt:lpstr>1. Principles of Phonics assessment </vt:lpstr>
      <vt:lpstr>a. Sound to print </vt:lpstr>
      <vt:lpstr>b. Print to sound</vt:lpstr>
      <vt:lpstr>2. Question types</vt:lpstr>
      <vt:lpstr>Example 1 - reading aloud, reading  speaking </vt:lpstr>
      <vt:lpstr>Example 2 – dictation, listening  writing </vt:lpstr>
      <vt:lpstr>3. Scoring – reading aloud</vt:lpstr>
      <vt:lpstr>3. Marking</vt:lpstr>
      <vt:lpstr>Assessment of vocabulary</vt:lpstr>
      <vt:lpstr>1. Principles of vocab testing</vt:lpstr>
      <vt:lpstr>a. Breadth of knowledge</vt:lpstr>
      <vt:lpstr>b. Depth of knowledge</vt:lpstr>
      <vt:lpstr>2. Question types</vt:lpstr>
      <vt:lpstr>Example 1</vt:lpstr>
      <vt:lpstr>Example 2</vt:lpstr>
      <vt:lpstr>Example 3</vt:lpstr>
      <vt:lpstr>Example 4</vt:lpstr>
      <vt:lpstr>Example 5</vt:lpstr>
      <vt:lpstr>3. Scoring (tolerance)</vt:lpstr>
      <vt:lpstr>Assessment of grammar</vt:lpstr>
      <vt:lpstr>1. Principles of grammar testing</vt:lpstr>
      <vt:lpstr>2. Example 1</vt:lpstr>
      <vt:lpstr>2. Test creation: example question</vt:lpstr>
      <vt:lpstr>PowerPoint Presentation</vt:lpstr>
      <vt:lpstr>2. Test creation: example items</vt:lpstr>
      <vt:lpstr>PowerPoint Presentation</vt:lpstr>
      <vt:lpstr>3. Scoring</vt:lpstr>
      <vt:lpstr>PowerPoint Presentation</vt:lpstr>
      <vt:lpstr>Principles</vt:lpstr>
      <vt:lpstr>Applying your Knowledge test - Listening</vt:lpstr>
      <vt:lpstr>Applying your Knowledge test - Reading</vt:lpstr>
      <vt:lpstr>PowerPoint Presentation</vt:lpstr>
      <vt:lpstr>Applying your Knowledge test: Speaking</vt:lpstr>
      <vt:lpstr>Principles</vt:lpstr>
      <vt:lpstr>PowerPoint Presentation</vt:lpstr>
      <vt:lpstr>PowerPoint Presentation</vt:lpstr>
      <vt:lpstr>Want to give a flavour of the tests to pupils? </vt:lpstr>
      <vt:lpstr>Links to tests, audio files, mark schemes</vt:lpstr>
      <vt:lpstr>PowerPoint Presentation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NCELP Phonics Assessments    Principles, design, creation</dc:title>
  <dc:creator>Helen Thomas</dc:creator>
  <cp:lastModifiedBy>Roblett J</cp:lastModifiedBy>
  <cp:revision>67</cp:revision>
  <dcterms:created xsi:type="dcterms:W3CDTF">2020-03-02T12:47:58Z</dcterms:created>
  <dcterms:modified xsi:type="dcterms:W3CDTF">2020-11-17T20:25:32Z</dcterms:modified>
</cp:coreProperties>
</file>