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sldIdLst>
    <p:sldId id="257" r:id="rId2"/>
    <p:sldId id="513" r:id="rId3"/>
    <p:sldId id="623" r:id="rId4"/>
    <p:sldId id="259" r:id="rId5"/>
    <p:sldId id="634" r:id="rId6"/>
    <p:sldId id="576" r:id="rId7"/>
    <p:sldId id="604" r:id="rId8"/>
    <p:sldId id="605" r:id="rId9"/>
    <p:sldId id="624" r:id="rId10"/>
    <p:sldId id="615" r:id="rId11"/>
    <p:sldId id="583" r:id="rId12"/>
    <p:sldId id="261" r:id="rId13"/>
    <p:sldId id="625" r:id="rId14"/>
    <p:sldId id="616" r:id="rId15"/>
    <p:sldId id="432" r:id="rId16"/>
    <p:sldId id="626" r:id="rId17"/>
    <p:sldId id="627" r:id="rId18"/>
    <p:sldId id="628" r:id="rId19"/>
    <p:sldId id="629" r:id="rId20"/>
    <p:sldId id="336" r:id="rId21"/>
    <p:sldId id="514" r:id="rId22"/>
    <p:sldId id="630" r:id="rId23"/>
    <p:sldId id="610" r:id="rId24"/>
    <p:sldId id="631" r:id="rId25"/>
    <p:sldId id="563" r:id="rId26"/>
    <p:sldId id="578" r:id="rId27"/>
    <p:sldId id="618" r:id="rId28"/>
    <p:sldId id="619" r:id="rId29"/>
    <p:sldId id="633" r:id="rId30"/>
    <p:sldId id="632" r:id="rId31"/>
    <p:sldId id="621" r:id="rId32"/>
    <p:sldId id="529" r:id="rId33"/>
    <p:sldId id="26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03864"/>
    <a:srgbClr val="FFCC99"/>
    <a:srgbClr val="ED7D31"/>
    <a:srgbClr val="FBF0D5"/>
    <a:srgbClr val="F66400"/>
    <a:srgbClr val="FBE6D7"/>
    <a:srgbClr val="68D5CE"/>
    <a:srgbClr val="FFFFFF"/>
    <a:srgbClr val="EE89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74" autoAdjust="0"/>
    <p:restoredTop sz="60698" autoAdjust="0"/>
  </p:normalViewPr>
  <p:slideViewPr>
    <p:cSldViewPr snapToGrid="0">
      <p:cViewPr varScale="1">
        <p:scale>
          <a:sx n="70" d="100"/>
          <a:sy n="70" d="100"/>
        </p:scale>
        <p:origin x="1578"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04/12/2020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GB" sz="1200" b="0" i="0" kern="1200" noProof="0" dirty="0">
                <a:solidFill>
                  <a:schemeClr val="tx1"/>
                </a:solidFill>
                <a:effectLst/>
                <a:latin typeface="+mn-lt"/>
                <a:ea typeface="+mn-ea"/>
                <a:cs typeface="+mn-cs"/>
              </a:rPr>
              <a:t>Artwork by Mark Davies &amp; Steve Clarke. All additional pictures selected are available under a Creative Commons license, no attribution required.</a:t>
            </a:r>
          </a:p>
          <a:p>
            <a:pPr rtl="0" latinLnBrk="0"/>
            <a:r>
              <a:rPr lang="en-GB" sz="1200" b="0" i="0" kern="1200" noProof="0" dirty="0">
                <a:solidFill>
                  <a:schemeClr val="tx1"/>
                </a:solidFill>
                <a:effectLst/>
                <a:latin typeface="+mn-lt"/>
                <a:ea typeface="+mn-ea"/>
                <a:cs typeface="+mn-cs"/>
              </a:rPr>
              <a:t>Native-speaker teacher feedback provided by Blanca </a:t>
            </a:r>
            <a:r>
              <a:rPr lang="en-GB" sz="1200" b="0" i="0" kern="1200" noProof="0" dirty="0" err="1">
                <a:solidFill>
                  <a:schemeClr val="tx1"/>
                </a:solidFill>
                <a:effectLst/>
                <a:latin typeface="+mn-lt"/>
                <a:ea typeface="+mn-ea"/>
                <a:cs typeface="+mn-cs"/>
              </a:rPr>
              <a:t>Román</a:t>
            </a:r>
            <a:r>
              <a:rPr lang="en-GB" sz="1200" b="0" i="0" kern="1200" noProof="0" dirty="0">
                <a:solidFill>
                  <a:schemeClr val="tx1"/>
                </a:solidFill>
                <a:effectLst/>
                <a:latin typeface="+mn-lt"/>
                <a:ea typeface="+mn-ea"/>
                <a:cs typeface="+mn-cs"/>
              </a:rPr>
              <a:t>.</a:t>
            </a:r>
          </a:p>
          <a:p>
            <a:endParaRPr lang="en-GB" b="1" dirty="0"/>
          </a:p>
          <a:p>
            <a:r>
              <a:rPr lang="en-GB" b="1" dirty="0"/>
              <a:t>Learning outcomes (lesson 1): </a:t>
            </a:r>
          </a:p>
          <a:p>
            <a:r>
              <a:rPr lang="en-GB" b="0" dirty="0"/>
              <a:t>Introduction of </a:t>
            </a:r>
            <a:r>
              <a:rPr lang="en-GB" sz="1200" b="0" kern="1200" dirty="0">
                <a:solidFill>
                  <a:schemeClr val="tx1"/>
                </a:solidFill>
                <a:effectLst/>
                <a:latin typeface="+mn-lt"/>
                <a:ea typeface="+mn-ea"/>
                <a:cs typeface="+mn-cs"/>
              </a:rPr>
              <a:t>gustar-type verbs</a:t>
            </a:r>
          </a:p>
          <a:p>
            <a:r>
              <a:rPr lang="en-GB" sz="1200" b="0" kern="1200" dirty="0">
                <a:solidFill>
                  <a:schemeClr val="tx1"/>
                </a:solidFill>
                <a:effectLst/>
                <a:latin typeface="+mn-lt"/>
                <a:ea typeface="+mn-ea"/>
                <a:cs typeface="+mn-cs"/>
              </a:rPr>
              <a:t>Consolidation</a:t>
            </a:r>
            <a:r>
              <a:rPr lang="en-GB" sz="1200" b="0" kern="1200" baseline="0" dirty="0">
                <a:solidFill>
                  <a:schemeClr val="tx1"/>
                </a:solidFill>
                <a:effectLst/>
                <a:latin typeface="+mn-lt"/>
                <a:ea typeface="+mn-ea"/>
                <a:cs typeface="+mn-cs"/>
              </a:rPr>
              <a:t> of</a:t>
            </a:r>
            <a:r>
              <a:rPr lang="en-GB" sz="1200" b="0" kern="1200" dirty="0">
                <a:solidFill>
                  <a:schemeClr val="tx1"/>
                </a:solidFill>
                <a:effectLst/>
                <a:latin typeface="+mn-lt"/>
                <a:ea typeface="+mn-ea"/>
                <a:cs typeface="+mn-cs"/>
              </a:rPr>
              <a:t> in</a:t>
            </a:r>
            <a:r>
              <a:rPr lang="en-GB" sz="1200" kern="1200" dirty="0">
                <a:solidFill>
                  <a:schemeClr val="tx1"/>
                </a:solidFill>
                <a:effectLst/>
                <a:latin typeface="+mn-lt"/>
                <a:ea typeface="+mn-ea"/>
                <a:cs typeface="+mn-cs"/>
              </a:rPr>
              <a:t>direct object pronouns (me, te, le) </a:t>
            </a:r>
          </a:p>
          <a:p>
            <a:r>
              <a:rPr lang="en-GB" sz="1200" kern="1200" dirty="0">
                <a:solidFill>
                  <a:schemeClr val="tx1"/>
                </a:solidFill>
                <a:effectLst/>
                <a:latin typeface="+mn-lt"/>
                <a:ea typeface="+mn-ea"/>
                <a:cs typeface="+mn-cs"/>
              </a:rPr>
              <a:t>Consolidation of OVS word order</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SSCs [r] vs [rr]</a:t>
            </a:r>
          </a:p>
          <a:p>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1): </a:t>
            </a:r>
            <a:r>
              <a:rPr lang="en-GB" sz="1200" kern="1200" dirty="0" err="1">
                <a:solidFill>
                  <a:schemeClr val="tx1"/>
                </a:solidFill>
                <a:effectLst/>
                <a:latin typeface="+mn-lt"/>
                <a:ea typeface="+mn-ea"/>
                <a:cs typeface="+mn-cs"/>
              </a:rPr>
              <a:t>interesar</a:t>
            </a:r>
            <a:r>
              <a:rPr lang="en-GB" sz="1200" kern="1200" dirty="0">
                <a:solidFill>
                  <a:schemeClr val="tx1"/>
                </a:solidFill>
                <a:effectLst/>
                <a:latin typeface="+mn-lt"/>
                <a:ea typeface="+mn-ea"/>
                <a:cs typeface="+mn-cs"/>
              </a:rPr>
              <a:t> [575]; </a:t>
            </a:r>
            <a:r>
              <a:rPr lang="en-GB" sz="1200" kern="1200" dirty="0" err="1">
                <a:solidFill>
                  <a:schemeClr val="tx1"/>
                </a:solidFill>
                <a:effectLst/>
                <a:latin typeface="+mn-lt"/>
                <a:ea typeface="+mn-ea"/>
                <a:cs typeface="+mn-cs"/>
              </a:rPr>
              <a:t>importar</a:t>
            </a:r>
            <a:r>
              <a:rPr lang="en-GB" sz="1200" kern="1200" dirty="0">
                <a:solidFill>
                  <a:schemeClr val="tx1"/>
                </a:solidFill>
                <a:effectLst/>
                <a:latin typeface="+mn-lt"/>
                <a:ea typeface="+mn-ea"/>
                <a:cs typeface="+mn-cs"/>
              </a:rPr>
              <a:t> [506]; </a:t>
            </a:r>
            <a:r>
              <a:rPr lang="en-GB" sz="1200" kern="1200" dirty="0" err="1">
                <a:solidFill>
                  <a:schemeClr val="tx1"/>
                </a:solidFill>
                <a:effectLst/>
                <a:latin typeface="+mn-lt"/>
                <a:ea typeface="+mn-ea"/>
                <a:cs typeface="+mn-cs"/>
              </a:rPr>
              <a:t>alegrar</a:t>
            </a:r>
            <a:r>
              <a:rPr lang="en-GB" sz="1200" kern="1200" dirty="0">
                <a:solidFill>
                  <a:schemeClr val="tx1"/>
                </a:solidFill>
                <a:effectLst/>
                <a:latin typeface="+mn-lt"/>
                <a:ea typeface="+mn-ea"/>
                <a:cs typeface="+mn-cs"/>
              </a:rPr>
              <a:t> [2252];</a:t>
            </a:r>
            <a:r>
              <a:rPr lang="es-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molestar</a:t>
            </a:r>
            <a:r>
              <a:rPr lang="en-GB" sz="1200" kern="1200" dirty="0">
                <a:solidFill>
                  <a:schemeClr val="tx1"/>
                </a:solidFill>
                <a:effectLst/>
                <a:latin typeface="+mn-lt"/>
                <a:ea typeface="+mn-ea"/>
                <a:cs typeface="+mn-cs"/>
              </a:rPr>
              <a:t> [1377]; gustar [163]; </a:t>
            </a:r>
            <a:r>
              <a:rPr lang="en-GB" sz="1200" kern="1200" dirty="0" err="1">
                <a:solidFill>
                  <a:schemeClr val="tx1"/>
                </a:solidFill>
                <a:effectLst/>
                <a:latin typeface="+mn-lt"/>
                <a:ea typeface="+mn-ea"/>
                <a:cs typeface="+mn-cs"/>
              </a:rPr>
              <a:t>encantar</a:t>
            </a:r>
            <a:r>
              <a:rPr lang="en-GB" sz="1200" kern="1200" dirty="0">
                <a:solidFill>
                  <a:schemeClr val="tx1"/>
                </a:solidFill>
                <a:effectLst/>
                <a:latin typeface="+mn-lt"/>
                <a:ea typeface="+mn-ea"/>
                <a:cs typeface="+mn-cs"/>
              </a:rPr>
              <a:t> [1202]; </a:t>
            </a:r>
            <a:r>
              <a:rPr lang="en-GB" sz="1200" kern="1200" dirty="0" err="1">
                <a:solidFill>
                  <a:schemeClr val="tx1"/>
                </a:solidFill>
                <a:effectLst/>
                <a:latin typeface="+mn-lt"/>
                <a:ea typeface="+mn-ea"/>
                <a:cs typeface="+mn-cs"/>
              </a:rPr>
              <a:t>preocupar</a:t>
            </a:r>
            <a:r>
              <a:rPr lang="en-GB" sz="1200" kern="1200" dirty="0">
                <a:solidFill>
                  <a:schemeClr val="tx1"/>
                </a:solidFill>
                <a:effectLst/>
                <a:latin typeface="+mn-lt"/>
                <a:ea typeface="+mn-ea"/>
                <a:cs typeface="+mn-cs"/>
              </a:rPr>
              <a:t> [852]; difícil [374]; </a:t>
            </a:r>
            <a:r>
              <a:rPr lang="en-GB" sz="1200" kern="1200" dirty="0" err="1">
                <a:solidFill>
                  <a:schemeClr val="tx1"/>
                </a:solidFill>
                <a:effectLst/>
                <a:latin typeface="+mn-lt"/>
                <a:ea typeface="+mn-ea"/>
                <a:cs typeface="+mn-cs"/>
              </a:rPr>
              <a:t>fácil</a:t>
            </a:r>
            <a:r>
              <a:rPr lang="en-GB" sz="1200" kern="1200" dirty="0">
                <a:solidFill>
                  <a:schemeClr val="tx1"/>
                </a:solidFill>
                <a:effectLst/>
                <a:latin typeface="+mn-lt"/>
                <a:ea typeface="+mn-ea"/>
                <a:cs typeface="+mn-cs"/>
              </a:rPr>
              <a:t> [584]</a:t>
            </a:r>
            <a:endParaRPr lang="es-GB" sz="1200" kern="1200" dirty="0">
              <a:solidFill>
                <a:schemeClr val="tx1"/>
              </a:solidFill>
              <a:effectLst/>
              <a:latin typeface="+mn-lt"/>
              <a:ea typeface="+mn-ea"/>
              <a:cs typeface="+mn-cs"/>
            </a:endParaRPr>
          </a:p>
          <a:p>
            <a:endParaRPr lang="es-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Revisiting:</a:t>
            </a:r>
          </a:p>
          <a:p>
            <a:r>
              <a:rPr lang="es-ES" sz="1200" b="1" kern="1200" dirty="0">
                <a:solidFill>
                  <a:schemeClr val="tx1"/>
                </a:solidFill>
                <a:effectLst/>
                <a:latin typeface="+mn-lt"/>
                <a:ea typeface="+mn-ea"/>
                <a:cs typeface="+mn-cs"/>
              </a:rPr>
              <a:t>Y8 2.1.6</a:t>
            </a:r>
            <a:r>
              <a:rPr lang="en-GB" sz="1200" kern="1200" dirty="0">
                <a:solidFill>
                  <a:schemeClr val="tx1"/>
                </a:solidFill>
                <a:effectLst/>
                <a:latin typeface="+mn-lt"/>
                <a:ea typeface="+mn-ea"/>
                <a:cs typeface="+mn-cs"/>
              </a:rPr>
              <a:t> </a:t>
            </a:r>
            <a:endParaRPr lang="es-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me [22]; te [48]; </a:t>
            </a:r>
            <a:r>
              <a:rPr lang="en-GB" sz="1200" kern="1200" dirty="0" err="1">
                <a:solidFill>
                  <a:schemeClr val="tx1"/>
                </a:solidFill>
                <a:effectLst/>
                <a:latin typeface="+mn-lt"/>
                <a:ea typeface="+mn-ea"/>
                <a:cs typeface="+mn-cs"/>
              </a:rPr>
              <a:t>despertar</a:t>
            </a:r>
            <a:r>
              <a:rPr lang="en-GB" sz="1200" kern="1200" dirty="0">
                <a:solidFill>
                  <a:schemeClr val="tx1"/>
                </a:solidFill>
                <a:effectLst/>
                <a:latin typeface="+mn-lt"/>
                <a:ea typeface="+mn-ea"/>
                <a:cs typeface="+mn-cs"/>
              </a:rPr>
              <a:t> [894]; </a:t>
            </a:r>
            <a:r>
              <a:rPr lang="en-GB" sz="1200" kern="1200" dirty="0" err="1">
                <a:solidFill>
                  <a:schemeClr val="tx1"/>
                </a:solidFill>
                <a:effectLst/>
                <a:latin typeface="+mn-lt"/>
                <a:ea typeface="+mn-ea"/>
                <a:cs typeface="+mn-cs"/>
              </a:rPr>
              <a:t>levantar</a:t>
            </a:r>
            <a:r>
              <a:rPr lang="en-GB" sz="1200" kern="1200" dirty="0">
                <a:solidFill>
                  <a:schemeClr val="tx1"/>
                </a:solidFill>
                <a:effectLst/>
                <a:latin typeface="+mn-lt"/>
                <a:ea typeface="+mn-ea"/>
                <a:cs typeface="+mn-cs"/>
              </a:rPr>
              <a:t> [354]; </a:t>
            </a:r>
            <a:r>
              <a:rPr lang="en-GB" sz="1200" kern="1200" dirty="0" err="1">
                <a:solidFill>
                  <a:schemeClr val="tx1"/>
                </a:solidFill>
                <a:effectLst/>
                <a:latin typeface="+mn-lt"/>
                <a:ea typeface="+mn-ea"/>
                <a:cs typeface="+mn-cs"/>
              </a:rPr>
              <a:t>llamar</a:t>
            </a:r>
            <a:r>
              <a:rPr lang="en-GB" sz="1200" kern="1200" dirty="0">
                <a:solidFill>
                  <a:schemeClr val="tx1"/>
                </a:solidFill>
                <a:effectLst/>
                <a:latin typeface="+mn-lt"/>
                <a:ea typeface="+mn-ea"/>
                <a:cs typeface="+mn-cs"/>
              </a:rPr>
              <a:t> [122]; presentar² [235]; poner² [91]; </a:t>
            </a:r>
            <a:r>
              <a:rPr lang="en-GB" sz="1200" kern="1200" dirty="0" err="1">
                <a:solidFill>
                  <a:schemeClr val="tx1"/>
                </a:solidFill>
                <a:effectLst/>
                <a:latin typeface="+mn-lt"/>
                <a:ea typeface="+mn-ea"/>
                <a:cs typeface="+mn-cs"/>
              </a:rPr>
              <a:t>desayunar</a:t>
            </a:r>
            <a:r>
              <a:rPr lang="en-GB" sz="1200" kern="120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espejo</a:t>
            </a:r>
            <a:r>
              <a:rPr lang="en-GB" sz="1200" kern="1200" dirty="0">
                <a:solidFill>
                  <a:schemeClr val="tx1"/>
                </a:solidFill>
                <a:effectLst/>
                <a:latin typeface="+mn-lt"/>
                <a:ea typeface="+mn-ea"/>
                <a:cs typeface="+mn-cs"/>
              </a:rPr>
              <a:t> [1232]; </a:t>
            </a:r>
            <a:r>
              <a:rPr lang="en-GB" sz="1200" kern="1200" dirty="0" err="1">
                <a:solidFill>
                  <a:schemeClr val="tx1"/>
                </a:solidFill>
                <a:effectLst/>
                <a:latin typeface="+mn-lt"/>
                <a:ea typeface="+mn-ea"/>
                <a:cs typeface="+mn-cs"/>
              </a:rPr>
              <a:t>pantalón</a:t>
            </a:r>
            <a:r>
              <a:rPr lang="en-GB" sz="1200" kern="1200" dirty="0">
                <a:solidFill>
                  <a:schemeClr val="tx1"/>
                </a:solidFill>
                <a:effectLst/>
                <a:latin typeface="+mn-lt"/>
                <a:ea typeface="+mn-ea"/>
                <a:cs typeface="+mn-cs"/>
              </a:rPr>
              <a:t> [1814]; </a:t>
            </a:r>
            <a:r>
              <a:rPr lang="en-GB" sz="1200" kern="1200" dirty="0" err="1">
                <a:solidFill>
                  <a:schemeClr val="tx1"/>
                </a:solidFill>
                <a:effectLst/>
                <a:latin typeface="+mn-lt"/>
                <a:ea typeface="+mn-ea"/>
                <a:cs typeface="+mn-cs"/>
              </a:rPr>
              <a:t>vestido</a:t>
            </a:r>
            <a:r>
              <a:rPr lang="en-GB" sz="1200" kern="1200" dirty="0">
                <a:solidFill>
                  <a:schemeClr val="tx1"/>
                </a:solidFill>
                <a:effectLst/>
                <a:latin typeface="+mn-lt"/>
                <a:ea typeface="+mn-ea"/>
                <a:cs typeface="+mn-cs"/>
              </a:rPr>
              <a:t> [1697]; </a:t>
            </a:r>
            <a:r>
              <a:rPr lang="en-GB" sz="1200" kern="1200" dirty="0" err="1">
                <a:solidFill>
                  <a:schemeClr val="tx1"/>
                </a:solidFill>
                <a:effectLst/>
                <a:latin typeface="+mn-lt"/>
                <a:ea typeface="+mn-ea"/>
                <a:cs typeface="+mn-cs"/>
              </a:rPr>
              <a:t>demasiado</a:t>
            </a:r>
            <a:r>
              <a:rPr lang="en-GB" sz="1200" kern="1200" dirty="0">
                <a:solidFill>
                  <a:schemeClr val="tx1"/>
                </a:solidFill>
                <a:effectLst/>
                <a:latin typeface="+mn-lt"/>
                <a:ea typeface="+mn-ea"/>
                <a:cs typeface="+mn-cs"/>
              </a:rPr>
              <a:t> [494]</a:t>
            </a:r>
            <a:endParaRPr lang="es-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Y8 2.1.1</a:t>
            </a:r>
            <a:endParaRPr lang="es-GB" sz="1200" b="1"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crear [239]; publicar [453]; dejar [86]; enviar [704]; comentario [497]; foto [882]; red [744]; poco (</a:t>
            </a:r>
            <a:r>
              <a:rPr lang="es-ES" sz="1200" kern="1200" dirty="0" err="1">
                <a:solidFill>
                  <a:schemeClr val="tx1"/>
                </a:solidFill>
                <a:effectLst/>
                <a:latin typeface="+mn-lt"/>
                <a:ea typeface="+mn-ea"/>
                <a:cs typeface="+mn-cs"/>
              </a:rPr>
              <a:t>now</a:t>
            </a:r>
            <a:r>
              <a:rPr lang="es-ES" sz="1200" kern="1200" dirty="0">
                <a:solidFill>
                  <a:schemeClr val="tx1"/>
                </a:solidFill>
                <a:effectLst/>
                <a:latin typeface="+mn-lt"/>
                <a:ea typeface="+mn-ea"/>
                <a:cs typeface="+mn-cs"/>
              </a:rPr>
              <a:t> as </a:t>
            </a:r>
            <a:r>
              <a:rPr lang="es-ES" sz="1200" kern="1200" dirty="0" err="1">
                <a:solidFill>
                  <a:schemeClr val="tx1"/>
                </a:solidFill>
                <a:effectLst/>
                <a:latin typeface="+mn-lt"/>
                <a:ea typeface="+mn-ea"/>
                <a:cs typeface="+mn-cs"/>
              </a:rPr>
              <a:t>adj</a:t>
            </a:r>
            <a:r>
              <a:rPr lang="es-ES" sz="1200" kern="1200" dirty="0">
                <a:solidFill>
                  <a:schemeClr val="tx1"/>
                </a:solidFill>
                <a:effectLst/>
                <a:latin typeface="+mn-lt"/>
                <a:ea typeface="+mn-ea"/>
                <a:cs typeface="+mn-cs"/>
              </a:rPr>
              <a:t>.) [76]; ayer [617]; lado [214]; encima [1140]</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s-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noProof="0" dirty="0"/>
              <a:t>Some of the tasks in this resource were informed by the following study: </a:t>
            </a:r>
            <a:r>
              <a:rPr lang="en-GB" sz="1200" b="0" baseline="0" noProof="0" dirty="0" err="1"/>
              <a:t>Vanpatten</a:t>
            </a:r>
            <a:r>
              <a:rPr lang="en-GB" sz="1200" b="0" baseline="0" noProof="0" dirty="0"/>
              <a:t>, B., &amp; </a:t>
            </a:r>
            <a:r>
              <a:rPr lang="en-GB" sz="1200" b="0" baseline="0" noProof="0" dirty="0" err="1"/>
              <a:t>Cadierno</a:t>
            </a:r>
            <a:r>
              <a:rPr lang="en-GB" sz="1200" b="0" baseline="0" noProof="0" dirty="0"/>
              <a:t>, T. (1993). </a:t>
            </a:r>
            <a:r>
              <a:rPr lang="en-GB" sz="1200" b="0" i="0" baseline="0" noProof="0" dirty="0"/>
              <a:t>Input processing and second language acquisition: A role for instruction. </a:t>
            </a:r>
            <a:r>
              <a:rPr lang="en-GB" sz="1200" b="0" i="1" baseline="0" noProof="0" dirty="0"/>
              <a:t>The Modern Language Journal, 77 </a:t>
            </a:r>
            <a:r>
              <a:rPr lang="en-GB" sz="1200" b="0" i="0" baseline="0" noProof="0" dirty="0"/>
              <a:t>(1), 45-57.</a:t>
            </a:r>
            <a:endParaRPr lang="en-GB" sz="1200" b="0" i="0" noProof="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noProof="0" dirty="0"/>
              <a:t>recap the use of indirect object pronouns; to introduce verbs that commonly use indirect object pronouns.</a:t>
            </a:r>
            <a:endParaRPr lang="en-GB" sz="120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633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r>
              <a:rPr lang="en-US" b="1" dirty="0"/>
              <a:t>Aims: </a:t>
            </a:r>
          </a:p>
          <a:p>
            <a:r>
              <a:rPr lang="en-US" dirty="0"/>
              <a:t>to practise understanding the referents of the indirect object pronouns ‘me’ and ’</a:t>
            </a:r>
            <a:r>
              <a:rPr lang="en-US" dirty="0" err="1"/>
              <a:t>te</a:t>
            </a:r>
            <a:r>
              <a:rPr lang="en-US" dirty="0"/>
              <a:t>’;</a:t>
            </a:r>
          </a:p>
          <a:p>
            <a:r>
              <a:rPr lang="en-US" dirty="0"/>
              <a:t>to connect the verb endings</a:t>
            </a:r>
            <a:r>
              <a:rPr lang="en-US" baseline="0" dirty="0"/>
              <a:t> –a and –an with the correct subject (singular or plural).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r>
              <a:rPr lang="en-US" dirty="0"/>
              <a:t/>
            </a:r>
            <a:br>
              <a:rPr lang="en-US" dirty="0"/>
            </a:br>
            <a:r>
              <a:rPr lang="en-GB" noProof="0" dirty="0"/>
              <a:t>1. Students read each sentence and decide which is the correct subject depending on the verb ending.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 Students decide whether the action affects ‘me’ or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Students choose the most appropriate sentence ending. Note that in some cases more than one answer is</a:t>
            </a:r>
            <a:r>
              <a:rPr lang="en-GB" i="1" baseline="0" noProof="0" dirty="0"/>
              <a:t> </a:t>
            </a:r>
            <a:r>
              <a:rPr lang="en-GB" i="0" baseline="0" noProof="0" dirty="0"/>
              <a:t>grammatically possible but very unlikely (e.g. Te preocupan los accidentes aunque el periodista es aburrido). It may be best to therefore consider the correct answer in the final part of the activity as the most likely option.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noProof="0" dirty="0"/>
              <a:t>Note: </a:t>
            </a:r>
            <a:r>
              <a:rPr lang="en-GB" i="0" baseline="0" noProof="0" dirty="0"/>
              <a:t>answers are animated to appear separately for the first and second parts of the activity, rather than all together. In this way, students can be sure that they have correctly understood the first part of the sentence before starting the sentence completion part.</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4354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6 minutes</a:t>
            </a:r>
          </a:p>
          <a:p>
            <a:endParaRPr lang="en-US" b="1" dirty="0"/>
          </a:p>
          <a:p>
            <a:r>
              <a:rPr lang="en-US" b="1" dirty="0"/>
              <a:t>Aim: </a:t>
            </a:r>
            <a:r>
              <a:rPr lang="en-US" dirty="0"/>
              <a:t>to connect the noun (singular or plural) with the appropriate form of the verb (–a or –an) in reading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r>
              <a:rPr lang="en-US" dirty="0"/>
              <a:t/>
            </a:r>
            <a:br>
              <a:rPr lang="en-US" dirty="0"/>
            </a:br>
            <a:r>
              <a:rPr lang="en-US" dirty="0"/>
              <a:t>1. </a:t>
            </a:r>
            <a:r>
              <a:rPr lang="en-GB" noProof="0" dirty="0"/>
              <a:t>Students read each sentence and decide</a:t>
            </a:r>
            <a:r>
              <a:rPr lang="en-GB" baseline="0" noProof="0" dirty="0"/>
              <a:t> which sentence starter is correct. This will depend on the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2. During feedback, the teacher can elicit an oral translation. If desired, the next slide can be used to show both the Spanish and English translation at the same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3. As part of feedback, attention should be drawn to ‘difícil’ which is a new vocabulary item to be introduced this week. It is worth explaining that it doesn’t have masculine and feminine endings. Students could be asked which other words they can think of like that (</a:t>
            </a:r>
            <a:r>
              <a:rPr lang="en-GB" baseline="0" noProof="0" dirty="0" err="1"/>
              <a:t>alegre</a:t>
            </a:r>
            <a:r>
              <a:rPr lang="en-GB" baseline="0" noProof="0" dirty="0"/>
              <a:t>, triste, </a:t>
            </a:r>
            <a:r>
              <a:rPr lang="en-GB" baseline="0" noProof="0" dirty="0" err="1"/>
              <a:t>feliz</a:t>
            </a:r>
            <a:r>
              <a:rPr lang="en-GB" baseline="0"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Note: </a:t>
            </a:r>
            <a:r>
              <a:rPr lang="en-GB" baseline="0" noProof="0" dirty="0"/>
              <a:t>‘Dar’ + noun (e.g. </a:t>
            </a:r>
            <a:r>
              <a:rPr lang="en-GB" baseline="0" noProof="0" dirty="0" err="1"/>
              <a:t>miedo</a:t>
            </a:r>
            <a:r>
              <a:rPr lang="en-GB" baseline="0" noProof="0" dirty="0"/>
              <a:t>, </a:t>
            </a:r>
            <a:r>
              <a:rPr lang="en-GB" baseline="0" noProof="0" dirty="0" err="1"/>
              <a:t>alegría</a:t>
            </a:r>
            <a:r>
              <a:rPr lang="en-GB" baseline="0" noProof="0" dirty="0"/>
              <a:t>, </a:t>
            </a:r>
            <a:r>
              <a:rPr lang="en-GB" baseline="0" noProof="0" dirty="0" err="1"/>
              <a:t>sueño</a:t>
            </a:r>
            <a:r>
              <a:rPr lang="en-GB" baseline="0" noProof="0" dirty="0"/>
              <a:t> was introduced in Y8 Term 1. This is the first time in the resources that it appears with an indirect object pronoun. This also changes the way that it translates</a:t>
            </a:r>
            <a:r>
              <a:rPr lang="es-ES" baseline="0" noProof="0" dirty="0"/>
              <a:t>. Da miedo = it’s scary; te da miedo = it scares you.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Frequency of unknown words/cognates: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baseline="0" noProof="0" dirty="0"/>
              <a:t>difícil [374]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noProof="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2955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OPTIONAL</a:t>
            </a:r>
          </a:p>
          <a:p>
            <a:r>
              <a:rPr lang="en-GB" sz="1200" b="0" kern="1200" dirty="0">
                <a:solidFill>
                  <a:schemeClr val="tx1"/>
                </a:solidFill>
                <a:effectLst/>
                <a:latin typeface="+mn-lt"/>
                <a:ea typeface="+mn-ea"/>
                <a:cs typeface="+mn-cs"/>
              </a:rPr>
              <a:t>This slide can be used to check understanding of the</a:t>
            </a:r>
            <a:r>
              <a:rPr lang="en-GB" sz="1200" b="0" kern="1200" baseline="0" dirty="0">
                <a:solidFill>
                  <a:schemeClr val="tx1"/>
                </a:solidFill>
                <a:effectLst/>
                <a:latin typeface="+mn-lt"/>
                <a:ea typeface="+mn-ea"/>
                <a:cs typeface="+mn-cs"/>
              </a:rPr>
              <a:t> sentences in the previous activity.</a:t>
            </a:r>
            <a:br>
              <a:rPr lang="en-GB" sz="1200" b="0" kern="1200" baseline="0" dirty="0">
                <a:solidFill>
                  <a:schemeClr val="tx1"/>
                </a:solidFill>
                <a:effectLst/>
                <a:latin typeface="+mn-lt"/>
                <a:ea typeface="+mn-ea"/>
                <a:cs typeface="+mn-cs"/>
              </a:rPr>
            </a:br>
            <a:r>
              <a:rPr lang="en-GB" sz="1200" b="0" kern="1200" baseline="0" dirty="0">
                <a:solidFill>
                  <a:schemeClr val="tx1"/>
                </a:solidFill>
                <a:effectLst/>
                <a:latin typeface="+mn-lt"/>
                <a:ea typeface="+mn-ea"/>
                <a:cs typeface="+mn-cs"/>
              </a:rPr>
              <a:t>Click to reveal the English translations in order 1-8.</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02974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7 minutes</a:t>
            </a:r>
          </a:p>
          <a:p>
            <a:endParaRPr lang="en-US" b="1" dirty="0"/>
          </a:p>
          <a:p>
            <a:r>
              <a:rPr lang="en-US" b="1" dirty="0"/>
              <a:t>Aim: </a:t>
            </a:r>
            <a:r>
              <a:rPr lang="en-US" dirty="0"/>
              <a:t>to connect the verb ending (–a or –an) with the correct</a:t>
            </a:r>
            <a:r>
              <a:rPr lang="en-US" baseline="0" dirty="0"/>
              <a:t> subject (singular or plural); to produce vocabulary items in oral production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r>
              <a:rPr lang="en-US" dirty="0"/>
              <a:t/>
            </a:r>
            <a:br>
              <a:rPr lang="en-US" dirty="0"/>
            </a:br>
            <a:r>
              <a:rPr lang="en-GB" noProof="0" dirty="0"/>
              <a:t>1. Students listen to each question and decide which option, A or B, is the correct one depending on the verb ending.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a:t>
            </a:r>
            <a:r>
              <a:rPr lang="en-GB" baseline="0" noProof="0" dirty="0"/>
              <a:t> They listen again and write the translation of the verb. The translation could either be a single verb or verb + adjective.</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 The teacher checks answers with students.</a:t>
            </a:r>
            <a:r>
              <a:rPr lang="en-GB" baseline="0" noProof="0" dirty="0"/>
              <a:t> T</a:t>
            </a:r>
            <a:r>
              <a:rPr lang="en-GB" noProof="0" dirty="0"/>
              <a:t>his can be facilitated by clicking the beige action button</a:t>
            </a:r>
            <a:r>
              <a:rPr lang="en-GB" baseline="0" noProof="0" dirty="0"/>
              <a:t> to hear the sentence in full.</a:t>
            </a:r>
            <a:endParaRPr lang="en-GB"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¿Te gusta...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¿Te molestan...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¿Te encantan...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¿Te importa...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¿Te interesan...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¿Te preocupan...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¿Te alegra...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a:t>¿Te da miedo...</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6340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noProof="0" dirty="0"/>
              <a:t>produce and consolidate understanding of subject-verb agreement with gustar-type verbs; to produce and understand</a:t>
            </a:r>
            <a:r>
              <a:rPr lang="en-GB" b="0" baseline="0" noProof="0" dirty="0"/>
              <a:t> the vocabulary</a:t>
            </a: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In pairs, students choose the order in which they will say the 8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 A starts by saying in Spanish the 8 sentences in the chosen order.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 A and B compare to see if the order is the same.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619691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r>
              <a:rPr lang="en-GB" b="1" baseline="0" dirty="0"/>
              <a:t> DURING ACTIVITY</a:t>
            </a:r>
            <a:endParaRPr lang="en-GB" b="1" dirty="0"/>
          </a:p>
          <a:p>
            <a:r>
              <a:rPr lang="en-GB" b="1" dirty="0"/>
              <a:t>Student</a:t>
            </a:r>
            <a:r>
              <a:rPr lang="en-GB" b="1" baseline="0" dirty="0"/>
              <a:t> A speaking cards</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1207827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a:t>
            </a:r>
            <a:r>
              <a:rPr lang="en-GB" b="1" baseline="0" dirty="0"/>
              <a:t> DURING ACTIVITY</a:t>
            </a:r>
            <a:endParaRPr lang="en-GB" b="1" dirty="0"/>
          </a:p>
          <a:p>
            <a:r>
              <a:rPr lang="en-GB" b="1" dirty="0"/>
              <a:t>Student</a:t>
            </a:r>
            <a:r>
              <a:rPr lang="en-GB" b="1" baseline="0" dirty="0"/>
              <a:t> B speaking cards</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1286834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BLANK GRID - DISPLAY</a:t>
            </a:r>
            <a:r>
              <a:rPr lang="en-GB" b="1" baseline="0" dirty="0"/>
              <a:t> DURING ACTIVITY</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4287275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s-ES" sz="1200" b="0" i="0" kern="1200" dirty="0" err="1">
                <a:solidFill>
                  <a:schemeClr val="tx1"/>
                </a:solidFill>
                <a:effectLst/>
                <a:latin typeface="+mn-lt"/>
                <a:ea typeface="+mn-ea"/>
                <a:cs typeface="+mn-cs"/>
              </a:rPr>
              <a:t>Artwork</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Mark Davies &amp; Steve Clarke. </a:t>
            </a:r>
            <a:r>
              <a:rPr lang="es-ES" sz="1200" b="0" i="0" kern="1200" dirty="0" err="1">
                <a:solidFill>
                  <a:schemeClr val="tx1"/>
                </a:solidFill>
                <a:effectLst/>
                <a:latin typeface="+mn-lt"/>
                <a:ea typeface="+mn-ea"/>
                <a:cs typeface="+mn-cs"/>
              </a:rPr>
              <a:t>All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additional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pictures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selected</a:t>
            </a:r>
            <a:r>
              <a:rPr lang="es-ES" sz="1200" b="0" i="0" kern="1200" dirty="0">
                <a:solidFill>
                  <a:schemeClr val="tx1"/>
                </a:solidFill>
                <a:effectLst/>
                <a:latin typeface="+mn-lt"/>
                <a:ea typeface="+mn-ea"/>
                <a:cs typeface="+mn-cs"/>
              </a:rPr>
              <a:t> are </a:t>
            </a:r>
            <a:r>
              <a:rPr lang="es-ES" sz="1200" b="0" i="0" kern="1200" dirty="0" err="1">
                <a:solidFill>
                  <a:schemeClr val="tx1"/>
                </a:solidFill>
                <a:effectLst/>
                <a:latin typeface="+mn-lt"/>
                <a:ea typeface="+mn-ea"/>
                <a:cs typeface="+mn-cs"/>
              </a:rPr>
              <a:t>available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under</a:t>
            </a:r>
            <a:r>
              <a:rPr lang="es-ES" sz="1200" b="0" i="0" kern="1200" dirty="0">
                <a:solidFill>
                  <a:schemeClr val="tx1"/>
                </a:solidFill>
                <a:effectLst/>
                <a:latin typeface="+mn-lt"/>
                <a:ea typeface="+mn-ea"/>
                <a:cs typeface="+mn-cs"/>
              </a:rPr>
              <a:t> a </a:t>
            </a:r>
            <a:r>
              <a:rPr lang="es-ES" sz="1200" b="0" i="0" kern="1200" dirty="0" err="1">
                <a:solidFill>
                  <a:schemeClr val="tx1"/>
                </a:solidFill>
                <a:effectLst/>
                <a:latin typeface="+mn-lt"/>
                <a:ea typeface="+mn-ea"/>
                <a:cs typeface="+mn-cs"/>
              </a:rPr>
              <a:t>Creative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Commons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license</a:t>
            </a:r>
            <a:r>
              <a:rPr lang="es-ES" sz="1200" b="0" i="0" kern="1200" dirty="0">
                <a:solidFill>
                  <a:schemeClr val="tx1"/>
                </a:solidFill>
                <a:effectLst/>
                <a:latin typeface="+mn-lt"/>
                <a:ea typeface="+mn-ea"/>
                <a:cs typeface="+mn-cs"/>
              </a:rPr>
              <a:t>, no </a:t>
            </a:r>
            <a:r>
              <a:rPr lang="es-ES" sz="1200" b="0" i="0" kern="1200" dirty="0" err="1">
                <a:solidFill>
                  <a:schemeClr val="tx1"/>
                </a:solidFill>
                <a:effectLst/>
                <a:latin typeface="+mn-lt"/>
                <a:ea typeface="+mn-ea"/>
                <a:cs typeface="+mn-cs"/>
              </a:rPr>
              <a:t>attribution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required</a:t>
            </a:r>
            <a:r>
              <a:rPr lang="es-ES" sz="1200" b="0" i="0" kern="1200" dirty="0">
                <a:solidFill>
                  <a:schemeClr val="tx1"/>
                </a:solidFill>
                <a:effectLst/>
                <a:latin typeface="+mn-lt"/>
                <a:ea typeface="+mn-ea"/>
                <a:cs typeface="+mn-cs"/>
              </a:rPr>
              <a:t>.</a:t>
            </a:r>
          </a:p>
          <a:p>
            <a:pPr rtl="0" latinLnBrk="0"/>
            <a:r>
              <a:rPr lang="es-ES" sz="1200" b="0" i="0" kern="1200" dirty="0" err="1">
                <a:solidFill>
                  <a:schemeClr val="tx1"/>
                </a:solidFill>
                <a:effectLst/>
                <a:latin typeface="+mn-lt"/>
                <a:ea typeface="+mn-ea"/>
                <a:cs typeface="+mn-cs"/>
              </a:rPr>
              <a:t>Native</a:t>
            </a:r>
            <a:r>
              <a:rPr lang="es-ES" sz="1200" b="0" i="0" kern="1200" dirty="0">
                <a:solidFill>
                  <a:schemeClr val="tx1"/>
                </a:solidFill>
                <a:effectLst/>
                <a:latin typeface="+mn-lt"/>
                <a:ea typeface="+mn-ea"/>
                <a:cs typeface="+mn-cs"/>
              </a:rPr>
              <a:t>-speaker </a:t>
            </a:r>
            <a:r>
              <a:rPr lang="es-ES" sz="1200" b="0" i="0" kern="1200" dirty="0" err="1">
                <a:solidFill>
                  <a:schemeClr val="tx1"/>
                </a:solidFill>
                <a:effectLst/>
                <a:latin typeface="+mn-lt"/>
                <a:ea typeface="+mn-ea"/>
                <a:cs typeface="+mn-cs"/>
              </a:rPr>
              <a:t>teacher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feedback</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provided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Blanca Román.</a:t>
            </a:r>
          </a:p>
          <a:p>
            <a:endParaRPr lang="en-GB" b="1" dirty="0"/>
          </a:p>
          <a:p>
            <a:r>
              <a:rPr lang="en-GB" b="1" dirty="0"/>
              <a:t>Learning outcomes (lesson 2): </a:t>
            </a:r>
          </a:p>
          <a:p>
            <a:r>
              <a:rPr lang="en-GB" sz="1200" b="0" kern="1200" dirty="0">
                <a:solidFill>
                  <a:schemeClr val="tx1"/>
                </a:solidFill>
                <a:effectLst/>
                <a:latin typeface="+mn-lt"/>
                <a:ea typeface="+mn-ea"/>
                <a:cs typeface="+mn-cs"/>
              </a:rPr>
              <a:t>C</a:t>
            </a:r>
            <a:r>
              <a:rPr lang="en-GB" sz="1200" kern="1200" dirty="0">
                <a:solidFill>
                  <a:schemeClr val="tx1"/>
                </a:solidFill>
                <a:effectLst/>
                <a:latin typeface="+mn-lt"/>
                <a:ea typeface="+mn-ea"/>
                <a:cs typeface="+mn-cs"/>
              </a:rPr>
              <a:t>onsolidation of SVO vs OVS </a:t>
            </a:r>
            <a:r>
              <a:rPr lang="en-GB" sz="1200" kern="1200" dirty="0" smtClean="0">
                <a:solidFill>
                  <a:schemeClr val="tx1"/>
                </a:solidFill>
                <a:effectLst/>
                <a:latin typeface="+mn-lt"/>
                <a:ea typeface="+mn-ea"/>
                <a:cs typeface="+mn-cs"/>
              </a:rPr>
              <a:t>word order</a:t>
            </a:r>
            <a:r>
              <a:rPr lang="es-GB" sz="1200" kern="1200" dirty="0" smtClean="0">
                <a:solidFill>
                  <a:schemeClr val="tx1"/>
                </a:solidFill>
                <a:effectLst/>
                <a:latin typeface="+mn-lt"/>
                <a:ea typeface="+mn-ea"/>
                <a:cs typeface="+mn-cs"/>
              </a:rPr>
              <a:t> </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personal ‘a’</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indirect object pronoun ‘le’</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Consolidation of [r] vs [rr]</a:t>
            </a:r>
            <a:r>
              <a:rPr lang="es-GB" sz="1200" kern="1200" dirty="0">
                <a:solidFill>
                  <a:schemeClr val="tx1"/>
                </a:solidFill>
                <a:effectLst/>
                <a:latin typeface="+mn-lt"/>
                <a:ea typeface="+mn-ea"/>
                <a:cs typeface="+mn-cs"/>
              </a:rPr>
              <a:t>.</a:t>
            </a:r>
            <a:endParaRPr lang="es-GB" dirty="0">
              <a:effectLst/>
            </a:endParaRPr>
          </a:p>
          <a:p>
            <a:r>
              <a:rPr lang="en-GB" baseline="0" dirty="0"/>
              <a:t/>
            </a: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New vocabulary (introduce in lesson 1): </a:t>
            </a:r>
            <a:r>
              <a:rPr lang="en-GB" sz="1200" kern="1200" dirty="0" err="1">
                <a:solidFill>
                  <a:schemeClr val="tx1"/>
                </a:solidFill>
                <a:effectLst/>
                <a:latin typeface="+mn-lt"/>
                <a:ea typeface="+mn-ea"/>
                <a:cs typeface="+mn-cs"/>
              </a:rPr>
              <a:t>interesar</a:t>
            </a:r>
            <a:r>
              <a:rPr lang="en-GB" sz="1200" kern="1200" dirty="0">
                <a:solidFill>
                  <a:schemeClr val="tx1"/>
                </a:solidFill>
                <a:effectLst/>
                <a:latin typeface="+mn-lt"/>
                <a:ea typeface="+mn-ea"/>
                <a:cs typeface="+mn-cs"/>
              </a:rPr>
              <a:t> [575]; </a:t>
            </a:r>
            <a:r>
              <a:rPr lang="en-GB" sz="1200" kern="1200" dirty="0" err="1">
                <a:solidFill>
                  <a:schemeClr val="tx1"/>
                </a:solidFill>
                <a:effectLst/>
                <a:latin typeface="+mn-lt"/>
                <a:ea typeface="+mn-ea"/>
                <a:cs typeface="+mn-cs"/>
              </a:rPr>
              <a:t>importar</a:t>
            </a:r>
            <a:r>
              <a:rPr lang="en-GB" sz="1200" kern="1200" dirty="0">
                <a:solidFill>
                  <a:schemeClr val="tx1"/>
                </a:solidFill>
                <a:effectLst/>
                <a:latin typeface="+mn-lt"/>
                <a:ea typeface="+mn-ea"/>
                <a:cs typeface="+mn-cs"/>
              </a:rPr>
              <a:t> [506]; </a:t>
            </a:r>
            <a:r>
              <a:rPr lang="en-GB" sz="1200" kern="1200" dirty="0" err="1">
                <a:solidFill>
                  <a:schemeClr val="tx1"/>
                </a:solidFill>
                <a:effectLst/>
                <a:latin typeface="+mn-lt"/>
                <a:ea typeface="+mn-ea"/>
                <a:cs typeface="+mn-cs"/>
              </a:rPr>
              <a:t>alegrar</a:t>
            </a:r>
            <a:r>
              <a:rPr lang="en-GB" sz="1200" kern="1200" dirty="0">
                <a:solidFill>
                  <a:schemeClr val="tx1"/>
                </a:solidFill>
                <a:effectLst/>
                <a:latin typeface="+mn-lt"/>
                <a:ea typeface="+mn-ea"/>
                <a:cs typeface="+mn-cs"/>
              </a:rPr>
              <a:t> [2252];</a:t>
            </a:r>
            <a:r>
              <a:rPr lang="es-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molestar</a:t>
            </a:r>
            <a:r>
              <a:rPr lang="en-GB" sz="1200" kern="1200" dirty="0">
                <a:solidFill>
                  <a:schemeClr val="tx1"/>
                </a:solidFill>
                <a:effectLst/>
                <a:latin typeface="+mn-lt"/>
                <a:ea typeface="+mn-ea"/>
                <a:cs typeface="+mn-cs"/>
              </a:rPr>
              <a:t> [1377]; gustar [163]; </a:t>
            </a:r>
            <a:r>
              <a:rPr lang="en-GB" sz="1200" kern="1200" dirty="0" err="1">
                <a:solidFill>
                  <a:schemeClr val="tx1"/>
                </a:solidFill>
                <a:effectLst/>
                <a:latin typeface="+mn-lt"/>
                <a:ea typeface="+mn-ea"/>
                <a:cs typeface="+mn-cs"/>
              </a:rPr>
              <a:t>encantar</a:t>
            </a:r>
            <a:r>
              <a:rPr lang="en-GB" sz="1200" kern="1200" dirty="0">
                <a:solidFill>
                  <a:schemeClr val="tx1"/>
                </a:solidFill>
                <a:effectLst/>
                <a:latin typeface="+mn-lt"/>
                <a:ea typeface="+mn-ea"/>
                <a:cs typeface="+mn-cs"/>
              </a:rPr>
              <a:t> [1202]; </a:t>
            </a:r>
            <a:r>
              <a:rPr lang="en-GB" sz="1200" kern="1200" dirty="0" err="1">
                <a:solidFill>
                  <a:schemeClr val="tx1"/>
                </a:solidFill>
                <a:effectLst/>
                <a:latin typeface="+mn-lt"/>
                <a:ea typeface="+mn-ea"/>
                <a:cs typeface="+mn-cs"/>
              </a:rPr>
              <a:t>preocupar</a:t>
            </a:r>
            <a:r>
              <a:rPr lang="en-GB" sz="1200" kern="1200" dirty="0">
                <a:solidFill>
                  <a:schemeClr val="tx1"/>
                </a:solidFill>
                <a:effectLst/>
                <a:latin typeface="+mn-lt"/>
                <a:ea typeface="+mn-ea"/>
                <a:cs typeface="+mn-cs"/>
              </a:rPr>
              <a:t> [852]; difícil [374]; </a:t>
            </a:r>
            <a:r>
              <a:rPr lang="en-GB" sz="1200" kern="1200" dirty="0" err="1">
                <a:solidFill>
                  <a:schemeClr val="tx1"/>
                </a:solidFill>
                <a:effectLst/>
                <a:latin typeface="+mn-lt"/>
                <a:ea typeface="+mn-ea"/>
                <a:cs typeface="+mn-cs"/>
              </a:rPr>
              <a:t>fácil</a:t>
            </a:r>
            <a:r>
              <a:rPr lang="en-GB" sz="1200" kern="1200" dirty="0">
                <a:solidFill>
                  <a:schemeClr val="tx1"/>
                </a:solidFill>
                <a:effectLst/>
                <a:latin typeface="+mn-lt"/>
                <a:ea typeface="+mn-ea"/>
                <a:cs typeface="+mn-cs"/>
              </a:rPr>
              <a:t> [584]</a:t>
            </a:r>
            <a:endParaRPr lang="es-GB" sz="1200" kern="1200" dirty="0">
              <a:solidFill>
                <a:schemeClr val="tx1"/>
              </a:solidFill>
              <a:effectLst/>
              <a:latin typeface="+mn-lt"/>
              <a:ea typeface="+mn-ea"/>
              <a:cs typeface="+mn-cs"/>
            </a:endParaRPr>
          </a:p>
          <a:p>
            <a:endParaRPr lang="es-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Revisiting:</a:t>
            </a:r>
          </a:p>
          <a:p>
            <a:r>
              <a:rPr lang="es-ES" sz="1200" b="1" kern="1200" dirty="0">
                <a:solidFill>
                  <a:schemeClr val="tx1"/>
                </a:solidFill>
                <a:effectLst/>
                <a:latin typeface="+mn-lt"/>
                <a:ea typeface="+mn-ea"/>
                <a:cs typeface="+mn-cs"/>
              </a:rPr>
              <a:t>Y8 2.1.6 </a:t>
            </a:r>
            <a:r>
              <a:rPr lang="es-ES" sz="1200" b="1" kern="1200" dirty="0" err="1">
                <a:solidFill>
                  <a:schemeClr val="tx1"/>
                </a:solidFill>
                <a:effectLst/>
                <a:latin typeface="+mn-lt"/>
                <a:ea typeface="+mn-ea"/>
                <a:cs typeface="+mn-cs"/>
              </a:rPr>
              <a:t>only</a:t>
            </a:r>
            <a:r>
              <a:rPr lang="en-GB" sz="1200" kern="1200" dirty="0">
                <a:solidFill>
                  <a:schemeClr val="tx1"/>
                </a:solidFill>
                <a:effectLst/>
                <a:latin typeface="+mn-lt"/>
                <a:ea typeface="+mn-ea"/>
                <a:cs typeface="+mn-cs"/>
              </a:rPr>
              <a:t> </a:t>
            </a:r>
            <a:endParaRPr lang="es-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 [22]; te [48]; </a:t>
            </a:r>
            <a:r>
              <a:rPr lang="en-GB" sz="1200" kern="1200" dirty="0" err="1">
                <a:solidFill>
                  <a:schemeClr val="tx1"/>
                </a:solidFill>
                <a:effectLst/>
                <a:latin typeface="+mn-lt"/>
                <a:ea typeface="+mn-ea"/>
                <a:cs typeface="+mn-cs"/>
              </a:rPr>
              <a:t>despertar</a:t>
            </a:r>
            <a:r>
              <a:rPr lang="en-GB" sz="1200" kern="1200" dirty="0">
                <a:solidFill>
                  <a:schemeClr val="tx1"/>
                </a:solidFill>
                <a:effectLst/>
                <a:latin typeface="+mn-lt"/>
                <a:ea typeface="+mn-ea"/>
                <a:cs typeface="+mn-cs"/>
              </a:rPr>
              <a:t> [894]; </a:t>
            </a:r>
            <a:r>
              <a:rPr lang="en-GB" sz="1200" kern="1200" dirty="0" err="1">
                <a:solidFill>
                  <a:schemeClr val="tx1"/>
                </a:solidFill>
                <a:effectLst/>
                <a:latin typeface="+mn-lt"/>
                <a:ea typeface="+mn-ea"/>
                <a:cs typeface="+mn-cs"/>
              </a:rPr>
              <a:t>levantar</a:t>
            </a:r>
            <a:r>
              <a:rPr lang="en-GB" sz="1200" kern="1200" dirty="0">
                <a:solidFill>
                  <a:schemeClr val="tx1"/>
                </a:solidFill>
                <a:effectLst/>
                <a:latin typeface="+mn-lt"/>
                <a:ea typeface="+mn-ea"/>
                <a:cs typeface="+mn-cs"/>
              </a:rPr>
              <a:t> [354]; </a:t>
            </a:r>
            <a:r>
              <a:rPr lang="en-GB" sz="1200" kern="1200" dirty="0" err="1">
                <a:solidFill>
                  <a:schemeClr val="tx1"/>
                </a:solidFill>
                <a:effectLst/>
                <a:latin typeface="+mn-lt"/>
                <a:ea typeface="+mn-ea"/>
                <a:cs typeface="+mn-cs"/>
              </a:rPr>
              <a:t>llamar</a:t>
            </a:r>
            <a:r>
              <a:rPr lang="en-GB" sz="1200" kern="1200" dirty="0">
                <a:solidFill>
                  <a:schemeClr val="tx1"/>
                </a:solidFill>
                <a:effectLst/>
                <a:latin typeface="+mn-lt"/>
                <a:ea typeface="+mn-ea"/>
                <a:cs typeface="+mn-cs"/>
              </a:rPr>
              <a:t> [122]; presentar² [235]; poner² [91]; </a:t>
            </a:r>
            <a:r>
              <a:rPr lang="en-GB" sz="1200" kern="1200" dirty="0" err="1">
                <a:solidFill>
                  <a:schemeClr val="tx1"/>
                </a:solidFill>
                <a:effectLst/>
                <a:latin typeface="+mn-lt"/>
                <a:ea typeface="+mn-ea"/>
                <a:cs typeface="+mn-cs"/>
              </a:rPr>
              <a:t>desayunar</a:t>
            </a:r>
            <a:r>
              <a:rPr lang="en-GB" sz="1200" kern="1200" dirty="0">
                <a:solidFill>
                  <a:schemeClr val="tx1"/>
                </a:solidFill>
                <a:effectLst/>
                <a:latin typeface="+mn-lt"/>
                <a:ea typeface="+mn-ea"/>
                <a:cs typeface="+mn-cs"/>
              </a:rPr>
              <a:t> [&gt;5000]; </a:t>
            </a:r>
            <a:r>
              <a:rPr lang="en-GB" sz="1200" kern="1200" dirty="0" err="1">
                <a:solidFill>
                  <a:schemeClr val="tx1"/>
                </a:solidFill>
                <a:effectLst/>
                <a:latin typeface="+mn-lt"/>
                <a:ea typeface="+mn-ea"/>
                <a:cs typeface="+mn-cs"/>
              </a:rPr>
              <a:t>espejo</a:t>
            </a:r>
            <a:r>
              <a:rPr lang="en-GB" sz="1200" kern="1200" dirty="0">
                <a:solidFill>
                  <a:schemeClr val="tx1"/>
                </a:solidFill>
                <a:effectLst/>
                <a:latin typeface="+mn-lt"/>
                <a:ea typeface="+mn-ea"/>
                <a:cs typeface="+mn-cs"/>
              </a:rPr>
              <a:t> [1232]; </a:t>
            </a:r>
            <a:r>
              <a:rPr lang="en-GB" sz="1200" kern="1200" dirty="0" err="1">
                <a:solidFill>
                  <a:schemeClr val="tx1"/>
                </a:solidFill>
                <a:effectLst/>
                <a:latin typeface="+mn-lt"/>
                <a:ea typeface="+mn-ea"/>
                <a:cs typeface="+mn-cs"/>
              </a:rPr>
              <a:t>pantalón</a:t>
            </a:r>
            <a:r>
              <a:rPr lang="en-GB" sz="1200" kern="1200" dirty="0">
                <a:solidFill>
                  <a:schemeClr val="tx1"/>
                </a:solidFill>
                <a:effectLst/>
                <a:latin typeface="+mn-lt"/>
                <a:ea typeface="+mn-ea"/>
                <a:cs typeface="+mn-cs"/>
              </a:rPr>
              <a:t> [1814]; </a:t>
            </a:r>
            <a:r>
              <a:rPr lang="en-GB" sz="1200" kern="1200" dirty="0" err="1">
                <a:solidFill>
                  <a:schemeClr val="tx1"/>
                </a:solidFill>
                <a:effectLst/>
                <a:latin typeface="+mn-lt"/>
                <a:ea typeface="+mn-ea"/>
                <a:cs typeface="+mn-cs"/>
              </a:rPr>
              <a:t>vestido</a:t>
            </a:r>
            <a:r>
              <a:rPr lang="en-GB" sz="1200" kern="1200" dirty="0">
                <a:solidFill>
                  <a:schemeClr val="tx1"/>
                </a:solidFill>
                <a:effectLst/>
                <a:latin typeface="+mn-lt"/>
                <a:ea typeface="+mn-ea"/>
                <a:cs typeface="+mn-cs"/>
              </a:rPr>
              <a:t> [1697]; </a:t>
            </a:r>
            <a:endParaRPr lang="es-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demasiado</a:t>
            </a:r>
            <a:r>
              <a:rPr lang="en-GB" sz="1200" kern="1200" dirty="0">
                <a:solidFill>
                  <a:schemeClr val="tx1"/>
                </a:solidFill>
                <a:effectLst/>
                <a:latin typeface="+mn-lt"/>
                <a:ea typeface="+mn-ea"/>
                <a:cs typeface="+mn-cs"/>
              </a:rPr>
              <a:t> [494]</a:t>
            </a:r>
            <a:endParaRPr lang="es-GB"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06422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revisit SSCs [r] and [</a:t>
            </a:r>
            <a:r>
              <a:rPr lang="en-US" dirty="0" err="1"/>
              <a:t>rr</a:t>
            </a:r>
            <a:r>
              <a:rPr lang="en-US" dirty="0"/>
              <a:t>]. </a:t>
            </a:r>
          </a:p>
          <a:p>
            <a:endParaRPr lang="en-US" dirty="0"/>
          </a:p>
          <a:p>
            <a:r>
              <a:rPr lang="en-US" b="1" dirty="0"/>
              <a:t>Procedure:</a:t>
            </a:r>
            <a:r>
              <a:rPr lang="en-US" dirty="0"/>
              <a:t/>
            </a:r>
            <a:br>
              <a:rPr lang="en-US" dirty="0"/>
            </a:br>
            <a:r>
              <a:rPr lang="en-US" sz="1200" kern="1200" dirty="0">
                <a:solidFill>
                  <a:schemeClr val="tx1"/>
                </a:solidFill>
                <a:effectLst/>
                <a:latin typeface="+mn-lt"/>
                <a:ea typeface="+mn-ea"/>
                <a:cs typeface="+mn-cs"/>
              </a:rPr>
              <a:t>1. Students listen to each individual word and write in the missing SSC, [r] or [</a:t>
            </a:r>
            <a:r>
              <a:rPr lang="en-US" sz="1200" kern="1200" dirty="0" err="1">
                <a:solidFill>
                  <a:schemeClr val="tx1"/>
                </a:solidFill>
                <a:effectLst/>
                <a:latin typeface="+mn-lt"/>
                <a:ea typeface="+mn-ea"/>
                <a:cs typeface="+mn-cs"/>
              </a:rPr>
              <a:t>rr</a:t>
            </a:r>
            <a:r>
              <a:rPr lang="en-US" sz="1200" kern="1200" dirty="0">
                <a:solidFill>
                  <a:schemeClr val="tx1"/>
                </a:solidFill>
                <a:effectLst/>
                <a:latin typeface="+mn-lt"/>
                <a:ea typeface="+mn-ea"/>
                <a:cs typeface="+mn-cs"/>
              </a:rPr>
              <a:t>].</a:t>
            </a:r>
            <a:r>
              <a:rPr lang="en-US" dirty="0"/>
              <a:t/>
            </a:r>
            <a:br>
              <a:rPr lang="en-US" dirty="0"/>
            </a:br>
            <a:endParaRPr lang="en-US" b="1" dirty="0"/>
          </a:p>
          <a:p>
            <a:r>
              <a:rPr lang="en-US" b="1" dirty="0"/>
              <a:t>Transcript:</a:t>
            </a:r>
            <a:endParaRPr lang="en-US" b="0" dirty="0"/>
          </a:p>
          <a:p>
            <a:pPr marL="228600" indent="-228600">
              <a:buAutoNum type="arabicPeriod"/>
            </a:pPr>
            <a:r>
              <a:rPr lang="es-GB" dirty="0">
                <a:effectLst/>
              </a:rPr>
              <a:t>Ramiro</a:t>
            </a:r>
          </a:p>
          <a:p>
            <a:pPr marL="228600" indent="-228600">
              <a:buAutoNum type="arabicPeriod"/>
            </a:pPr>
            <a:r>
              <a:rPr lang="es-GB" dirty="0">
                <a:effectLst/>
              </a:rPr>
              <a:t>Fuengirola</a:t>
            </a:r>
          </a:p>
          <a:p>
            <a:pPr marL="228600" indent="-228600">
              <a:buAutoNum type="arabicPeriod"/>
            </a:pPr>
            <a:r>
              <a:rPr lang="es-GB" dirty="0">
                <a:effectLst/>
              </a:rPr>
              <a:t>Tarragona</a:t>
            </a:r>
          </a:p>
          <a:p>
            <a:pPr marL="228600" indent="-228600">
              <a:buAutoNum type="arabicPeriod"/>
            </a:pPr>
            <a:r>
              <a:rPr lang="es-GB" dirty="0">
                <a:effectLst/>
              </a:rPr>
              <a:t>Figueres</a:t>
            </a:r>
          </a:p>
          <a:p>
            <a:pPr marL="228600" indent="-228600">
              <a:buAutoNum type="arabicPeriod"/>
            </a:pPr>
            <a:r>
              <a:rPr lang="es-GB" dirty="0">
                <a:effectLst/>
              </a:rPr>
              <a:t>Rosario</a:t>
            </a:r>
          </a:p>
          <a:p>
            <a:pPr marL="228600" indent="-228600">
              <a:buAutoNum type="arabicPeriod"/>
            </a:pPr>
            <a:r>
              <a:rPr lang="es-GB" dirty="0">
                <a:effectLst/>
              </a:rPr>
              <a:t>carretera</a:t>
            </a:r>
          </a:p>
          <a:p>
            <a:pPr marL="228600" indent="-228600">
              <a:buAutoNum type="arabicPeriod"/>
            </a:pPr>
            <a:r>
              <a:rPr lang="es-GB" dirty="0">
                <a:effectLst/>
              </a:rPr>
              <a:t>Monterrey</a:t>
            </a:r>
          </a:p>
          <a:p>
            <a:pPr marL="228600" indent="-228600">
              <a:buAutoNum type="arabicPeriod"/>
            </a:pPr>
            <a:r>
              <a:rPr lang="es-GB" dirty="0">
                <a:effectLst/>
              </a:rPr>
              <a:t>Gerona</a:t>
            </a:r>
          </a:p>
          <a:p>
            <a:pPr marL="228600" indent="-228600">
              <a:buAutoNum type="arabicPeriod"/>
            </a:pPr>
            <a:endParaRPr lang="es-GB" dirty="0">
              <a:effectLst/>
            </a:endParaRPr>
          </a:p>
          <a:p>
            <a:r>
              <a:rPr lang="es-GB" b="1" i="0" dirty="0">
                <a:effectLst/>
              </a:rPr>
              <a:t>Note</a:t>
            </a:r>
            <a:r>
              <a:rPr lang="es-GB" i="0" dirty="0">
                <a:effectLst/>
              </a:rPr>
              <a:t>: Ramiro and Rosario are common names in the Hispanic world; Fuengirola, Figueres and Gerona are place names in Spain; Monterrey is a place name in Mexico; carretera [1718] means ‘road’.</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556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tonguetwister</a:t>
            </a:r>
          </a:p>
          <a:p>
            <a:endParaRPr lang="en-GB" b="1" dirty="0"/>
          </a:p>
          <a:p>
            <a:r>
              <a:rPr lang="en-GB" b="1" dirty="0"/>
              <a:t>Timing: </a:t>
            </a:r>
            <a:r>
              <a:rPr lang="en-GB" b="0" dirty="0"/>
              <a:t>5 mins</a:t>
            </a:r>
          </a:p>
          <a:p>
            <a:endParaRPr lang="en-GB" b="1" dirty="0"/>
          </a:p>
          <a:p>
            <a:r>
              <a:rPr lang="en-GB" b="1" dirty="0"/>
              <a:t>Aim: </a:t>
            </a:r>
            <a:r>
              <a:rPr lang="en-GB" dirty="0"/>
              <a:t>to gain</a:t>
            </a:r>
            <a:r>
              <a:rPr lang="en-GB" baseline="0" dirty="0"/>
              <a:t> confidence in producing the SSCs [r] and [rr] in a range of words.</a:t>
            </a:r>
          </a:p>
          <a:p>
            <a:endParaRPr lang="en-GB" baseline="0" dirty="0"/>
          </a:p>
          <a:p>
            <a:r>
              <a:rPr lang="en-GB" b="1" dirty="0"/>
              <a:t>Procedure:</a:t>
            </a:r>
          </a:p>
          <a:p>
            <a:pPr marL="228600" indent="-228600">
              <a:buAutoNum type="arabicPeriod"/>
            </a:pPr>
            <a:r>
              <a:rPr lang="en-GB" dirty="0"/>
              <a:t>The teacher reveals the sentences, allowing students to read them out loud one by one. </a:t>
            </a:r>
          </a:p>
          <a:p>
            <a:pPr marL="228600" indent="-228600">
              <a:buAutoNum type="arabicPeriod"/>
            </a:pPr>
            <a:r>
              <a:rPr lang="en-GB" baseline="0" dirty="0"/>
              <a:t>The teachers asks students to say what they think each sentence means (all words have been previously taught as vocabulary items).</a:t>
            </a:r>
          </a:p>
          <a:p>
            <a:pPr marL="228600" indent="-228600">
              <a:buAutoNum type="arabicPeriod"/>
            </a:pPr>
            <a:r>
              <a:rPr lang="en-GB" baseline="0" dirty="0"/>
              <a:t>Students then practise saying the last sentence in pairs, at increasing speed.</a:t>
            </a:r>
          </a:p>
          <a:p>
            <a:pPr marL="228600" indent="-228600">
              <a:buAutoNum type="arabicPeriod"/>
            </a:pPr>
            <a:r>
              <a:rPr lang="en-GB" baseline="0" dirty="0"/>
              <a:t>The teacher can get students listen to a native speaker read the sentence at three different speeds (1=slow; </a:t>
            </a:r>
            <a:r>
              <a:rPr lang="en-GB" baseline="0" dirty="0" smtClean="0"/>
              <a:t>2=medium </a:t>
            </a:r>
            <a:r>
              <a:rPr lang="en-GB" baseline="0" dirty="0"/>
              <a:t>pace; 3=very fast). Each time, students can be challenged to say it themselves at the same speed.</a:t>
            </a:r>
          </a:p>
          <a:p>
            <a:pPr marL="0" indent="0">
              <a:buNone/>
            </a:pPr>
            <a:endParaRPr lang="en-GB" baseline="0" dirty="0"/>
          </a:p>
          <a:p>
            <a:pPr marL="0" indent="0">
              <a:buNone/>
            </a:pPr>
            <a:r>
              <a:rPr lang="en-GB" b="1" baseline="0" dirty="0"/>
              <a:t>Transcript</a:t>
            </a:r>
          </a:p>
          <a:p>
            <a:pPr marL="0" indent="0">
              <a:buNone/>
            </a:pPr>
            <a:r>
              <a:rPr lang="en-GB" b="0" baseline="0" dirty="0"/>
              <a:t>Hay un perro </a:t>
            </a:r>
            <a:r>
              <a:rPr lang="en-GB" b="0" baseline="0" dirty="0" err="1"/>
              <a:t>raro</a:t>
            </a:r>
            <a:r>
              <a:rPr lang="en-GB" b="0" baseline="0" dirty="0"/>
              <a:t> en </a:t>
            </a:r>
            <a:r>
              <a:rPr lang="en-GB" b="0" baseline="0" dirty="0" err="1"/>
              <a:t>Inglaterra</a:t>
            </a:r>
            <a:r>
              <a:rPr lang="en-GB" b="0" baseline="0" dirty="0"/>
              <a:t>.</a:t>
            </a:r>
          </a:p>
          <a:p>
            <a:pPr marL="0" indent="0">
              <a:buNone/>
            </a:pPr>
            <a:r>
              <a:rPr lang="en-GB" b="0" baseline="0" dirty="0"/>
              <a:t>Hay un perro </a:t>
            </a:r>
            <a:r>
              <a:rPr lang="en-GB" b="0" baseline="0" dirty="0" err="1"/>
              <a:t>raro</a:t>
            </a:r>
            <a:r>
              <a:rPr lang="en-GB" b="0" baseline="0" dirty="0"/>
              <a:t> en </a:t>
            </a:r>
            <a:r>
              <a:rPr lang="en-GB" b="0" baseline="0" dirty="0" err="1"/>
              <a:t>Inglaterra</a:t>
            </a:r>
            <a:r>
              <a:rPr lang="en-GB" b="0" baseline="0" dirty="0"/>
              <a:t> y </a:t>
            </a:r>
            <a:r>
              <a:rPr lang="en-GB" b="0" baseline="0" dirty="0" err="1"/>
              <a:t>quiere</a:t>
            </a:r>
            <a:r>
              <a:rPr lang="en-GB" b="0" baseline="0" dirty="0"/>
              <a:t> </a:t>
            </a:r>
            <a:r>
              <a:rPr lang="en-GB" b="0" baseline="0" dirty="0" err="1"/>
              <a:t>subir</a:t>
            </a:r>
            <a:r>
              <a:rPr lang="en-GB" b="0" baseline="0" dirty="0"/>
              <a:t> a la </a:t>
            </a:r>
            <a:r>
              <a:rPr lang="en-GB" b="0" baseline="0" dirty="0" err="1"/>
              <a:t>torre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Hay un perro </a:t>
            </a:r>
            <a:r>
              <a:rPr lang="en-GB" b="0" baseline="0" dirty="0" err="1"/>
              <a:t>raro</a:t>
            </a:r>
            <a:r>
              <a:rPr lang="en-GB" b="0" baseline="0" dirty="0"/>
              <a:t> en </a:t>
            </a:r>
            <a:r>
              <a:rPr lang="en-GB" b="0" baseline="0" dirty="0" err="1"/>
              <a:t>Inglaterra</a:t>
            </a:r>
            <a:r>
              <a:rPr lang="en-GB" b="0" baseline="0" dirty="0"/>
              <a:t> y </a:t>
            </a:r>
            <a:r>
              <a:rPr lang="en-GB" b="0" baseline="0" dirty="0" err="1"/>
              <a:t>quiere</a:t>
            </a:r>
            <a:r>
              <a:rPr lang="en-GB" b="0" baseline="0" dirty="0"/>
              <a:t> </a:t>
            </a:r>
            <a:r>
              <a:rPr lang="en-GB" b="0" baseline="0" dirty="0" err="1"/>
              <a:t>subir</a:t>
            </a:r>
            <a:r>
              <a:rPr lang="en-GB" b="0" baseline="0" dirty="0"/>
              <a:t> a la </a:t>
            </a:r>
            <a:r>
              <a:rPr lang="en-GB" b="0" baseline="0" dirty="0" err="1"/>
              <a:t>torre</a:t>
            </a:r>
            <a:r>
              <a:rPr lang="en-GB" b="0" baseline="0" dirty="0"/>
              <a:t> en el </a:t>
            </a:r>
            <a:r>
              <a:rPr lang="en-GB" b="0" baseline="0" dirty="0" err="1"/>
              <a:t>norte</a:t>
            </a:r>
            <a:r>
              <a:rPr lang="en-GB" b="0" baseline="0" dirty="0"/>
              <a:t> del barrio.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Hay un perro </a:t>
            </a:r>
            <a:r>
              <a:rPr lang="en-GB" b="0" baseline="0" dirty="0" err="1"/>
              <a:t>raro</a:t>
            </a:r>
            <a:r>
              <a:rPr lang="en-GB" b="0" baseline="0" dirty="0"/>
              <a:t> en </a:t>
            </a:r>
            <a:r>
              <a:rPr lang="en-GB" b="0" baseline="0" dirty="0" err="1"/>
              <a:t>Inglaterra</a:t>
            </a:r>
            <a:r>
              <a:rPr lang="en-GB" b="0" baseline="0" dirty="0"/>
              <a:t> y </a:t>
            </a:r>
            <a:r>
              <a:rPr lang="en-GB" b="0" baseline="0" dirty="0" err="1"/>
              <a:t>quiere</a:t>
            </a:r>
            <a:r>
              <a:rPr lang="en-GB" b="0" baseline="0" dirty="0"/>
              <a:t> </a:t>
            </a:r>
            <a:r>
              <a:rPr lang="en-GB" b="0" baseline="0" dirty="0" err="1"/>
              <a:t>subir</a:t>
            </a:r>
            <a:r>
              <a:rPr lang="en-GB" b="0" baseline="0" dirty="0"/>
              <a:t> a la </a:t>
            </a:r>
            <a:r>
              <a:rPr lang="en-GB" b="0" baseline="0" dirty="0" err="1"/>
              <a:t>torre</a:t>
            </a:r>
            <a:r>
              <a:rPr lang="en-GB" b="0" baseline="0" dirty="0"/>
              <a:t> en el </a:t>
            </a:r>
            <a:r>
              <a:rPr lang="en-GB" b="0" baseline="0" dirty="0" err="1"/>
              <a:t>norte</a:t>
            </a:r>
            <a:r>
              <a:rPr lang="en-GB" b="0" baseline="0" dirty="0"/>
              <a:t> del barrio </a:t>
            </a:r>
            <a:r>
              <a:rPr lang="en-GB" b="0" baseline="0" dirty="0" err="1"/>
              <a:t>pero</a:t>
            </a:r>
            <a:r>
              <a:rPr lang="en-GB" b="0" baseline="0" dirty="0"/>
              <a:t> </a:t>
            </a:r>
            <a:r>
              <a:rPr lang="en-GB" b="0" baseline="0" dirty="0" err="1"/>
              <a:t>ahora</a:t>
            </a:r>
            <a:r>
              <a:rPr lang="en-GB" b="0" baseline="0" dirty="0"/>
              <a:t> </a:t>
            </a:r>
            <a:r>
              <a:rPr lang="en-GB" b="0" baseline="0" dirty="0" err="1"/>
              <a:t>está</a:t>
            </a:r>
            <a:r>
              <a:rPr lang="en-GB" b="0" baseline="0" dirty="0"/>
              <a:t> </a:t>
            </a:r>
            <a:r>
              <a:rPr lang="en-GB" b="0" baseline="0" dirty="0" err="1"/>
              <a:t>cerrada</a:t>
            </a:r>
            <a:r>
              <a:rPr lang="en-GB" b="0" baseline="0" dirty="0"/>
              <a:t>.</a:t>
            </a:r>
          </a:p>
          <a:p>
            <a:pPr marL="0" indent="0">
              <a:buNone/>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1425061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dirty="0"/>
              <a:t>recall</a:t>
            </a:r>
            <a:r>
              <a:rPr lang="en-GB" b="0" baseline="0" dirty="0"/>
              <a:t> the Spanish verbs introduced in lesson 1</a:t>
            </a:r>
          </a:p>
          <a:p>
            <a:endParaRPr lang="en-US" b="1" dirty="0"/>
          </a:p>
          <a:p>
            <a:r>
              <a:rPr lang="en-US" b="1" dirty="0"/>
              <a:t>Procedure:</a:t>
            </a:r>
          </a:p>
          <a:p>
            <a:pPr marL="228600" indent="-228600">
              <a:buAutoNum type="arabicPeriod"/>
            </a:pPr>
            <a:r>
              <a:rPr lang="en-US" b="0" dirty="0"/>
              <a:t>Elicit the Spanish words from students. </a:t>
            </a:r>
          </a:p>
          <a:p>
            <a:pPr marL="0" indent="0">
              <a:buNone/>
            </a:pPr>
            <a:endParaRPr lang="en-US" b="0" dirty="0"/>
          </a:p>
          <a:p>
            <a:pPr marL="0" indent="0">
              <a:buNone/>
            </a:pPr>
            <a:r>
              <a:rPr lang="en-US" b="1" dirty="0"/>
              <a:t>Note:  </a:t>
            </a:r>
            <a:r>
              <a:rPr lang="en-US" b="0" dirty="0"/>
              <a:t>the boxes are numbered to facilitate student initiation, e.g., ‘</a:t>
            </a:r>
            <a:r>
              <a:rPr lang="en-US" b="0" dirty="0" err="1"/>
              <a:t>Número</a:t>
            </a:r>
            <a:r>
              <a:rPr lang="en-US" b="0" dirty="0"/>
              <a:t> </a:t>
            </a:r>
            <a:r>
              <a:rPr lang="en-US" b="0" dirty="0" err="1"/>
              <a:t>cinco</a:t>
            </a:r>
            <a:r>
              <a:rPr lang="en-US" b="0" dirty="0"/>
              <a:t> es </a:t>
            </a:r>
            <a:r>
              <a:rPr lang="en-US" b="0" dirty="0" err="1"/>
              <a:t>interesar</a:t>
            </a:r>
            <a:r>
              <a:rPr lang="en-US" b="0" dirty="0"/>
              <a:t>.’ Teach can click on the beige boxes</a:t>
            </a:r>
            <a:r>
              <a:rPr lang="en-US" b="0" baseline="0" dirty="0"/>
              <a:t> (in any order) to reveal the Spanish translation.</a:t>
            </a:r>
          </a:p>
          <a:p>
            <a:pPr marL="0" indent="0">
              <a:buNone/>
            </a:pPr>
            <a:endParaRPr lang="en-US" b="0" baseline="0" dirty="0"/>
          </a:p>
          <a:p>
            <a:pPr marL="0" indent="0">
              <a:buNone/>
            </a:pPr>
            <a:endParaRPr lang="en-US" b="0" baseline="0" dirty="0"/>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452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noProof="0" dirty="0"/>
              <a:t>recap meaning</a:t>
            </a:r>
            <a:r>
              <a:rPr lang="en-GB" b="0" baseline="0" noProof="0" dirty="0"/>
              <a:t> and function of the </a:t>
            </a:r>
            <a:r>
              <a:rPr lang="en-GB" b="0" noProof="0" dirty="0"/>
              <a:t>indirect object pronoun ‘le’.</a:t>
            </a:r>
          </a:p>
          <a:p>
            <a:endParaRPr lang="en-US" b="1" dirty="0"/>
          </a:p>
          <a:p>
            <a:r>
              <a:rPr lang="en-US" b="1" dirty="0"/>
              <a:t>Procedure:</a:t>
            </a:r>
          </a:p>
          <a:p>
            <a:pPr marL="228600" indent="-228600">
              <a:buAutoNum type="arabicPeriod"/>
            </a:pPr>
            <a:r>
              <a:rPr lang="en-US" b="0" dirty="0"/>
              <a:t>Click to bring up each part of the explanation.</a:t>
            </a:r>
          </a:p>
          <a:p>
            <a:pPr marL="228600" indent="-228600">
              <a:buAutoNum type="arabicPeriod"/>
            </a:pPr>
            <a:r>
              <a:rPr lang="en-US" b="0" baseline="0" dirty="0"/>
              <a:t>In the examples, the English sentence appears first so that teachers can elicit the translation from students. </a:t>
            </a:r>
          </a:p>
          <a:p>
            <a:pPr marL="228600" indent="-228600">
              <a:buAutoNum type="arabicPeriod"/>
            </a:pPr>
            <a:endParaRPr lang="en-US" b="0" baseline="0" dirty="0"/>
          </a:p>
          <a:p>
            <a:pPr marL="0" indent="0">
              <a:buNone/>
            </a:pPr>
            <a:r>
              <a:rPr lang="en-US" b="1" baseline="0" dirty="0"/>
              <a:t>Notes: </a:t>
            </a:r>
            <a:r>
              <a:rPr lang="en-US" b="0" baseline="0" dirty="0"/>
              <a:t>an overt subject</a:t>
            </a:r>
            <a:r>
              <a:rPr lang="en-US" b="0" i="1" baseline="0" dirty="0"/>
              <a:t> isn’t </a:t>
            </a:r>
            <a:r>
              <a:rPr lang="en-US" b="0" i="0" baseline="0" dirty="0"/>
              <a:t>included in these examples because these may have more than one translation (e.g. </a:t>
            </a:r>
            <a:r>
              <a:rPr lang="en-US" b="0" i="1" baseline="0" dirty="0"/>
              <a:t>la </a:t>
            </a:r>
            <a:r>
              <a:rPr lang="en-US" b="0" i="1" baseline="0" dirty="0" err="1"/>
              <a:t>película</a:t>
            </a:r>
            <a:r>
              <a:rPr lang="en-US" b="0" i="1" baseline="0" dirty="0"/>
              <a:t> le </a:t>
            </a:r>
            <a:r>
              <a:rPr lang="en-US" b="0" i="1" baseline="0" dirty="0" err="1"/>
              <a:t>gusta</a:t>
            </a:r>
            <a:r>
              <a:rPr lang="en-US" b="0" i="1" baseline="0" dirty="0"/>
              <a:t> </a:t>
            </a:r>
            <a:r>
              <a:rPr lang="en-US" b="0" i="0" baseline="0" dirty="0"/>
              <a:t>and </a:t>
            </a:r>
            <a:r>
              <a:rPr lang="en-US" b="0" i="1" baseline="0" dirty="0"/>
              <a:t>le </a:t>
            </a:r>
            <a:r>
              <a:rPr lang="en-US" b="0" i="1" baseline="0" dirty="0" err="1"/>
              <a:t>gusta</a:t>
            </a:r>
            <a:r>
              <a:rPr lang="en-US" b="0" i="1" baseline="0" dirty="0"/>
              <a:t> la </a:t>
            </a:r>
            <a:r>
              <a:rPr lang="en-US" b="0" i="1" baseline="0" dirty="0" err="1"/>
              <a:t>película</a:t>
            </a:r>
            <a:r>
              <a:rPr lang="en-US" b="0" i="0" baseline="0" dirty="0"/>
              <a:t>). On the next slide, word order (subject-first and object-first) will be recapped.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494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dirty="0"/>
              <a:t>recap</a:t>
            </a:r>
            <a:r>
              <a:rPr lang="en-GB" b="0" baseline="0" dirty="0"/>
              <a:t> object-first word order and personal ‘a’.</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 teacher goes</a:t>
            </a:r>
            <a:r>
              <a:rPr lang="en-US" b="0" baseline="0" dirty="0"/>
              <a:t> through the grammar explanation with students, revealing each new sentence on a mouse click.</a:t>
            </a:r>
          </a:p>
          <a:p>
            <a:pPr marL="228600" indent="-228600">
              <a:buAutoNum type="arabicPeriod"/>
            </a:pPr>
            <a:r>
              <a:rPr lang="en-US" b="0" baseline="0" dirty="0"/>
              <a:t>Answers can be elicited from students where there are gaps or answers to circle.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327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a:t>
            </a:r>
            <a:r>
              <a:rPr lang="en-GB" sz="1200" b="0" kern="1200" dirty="0">
                <a:solidFill>
                  <a:schemeClr val="tx1"/>
                </a:solidFill>
                <a:effectLst/>
                <a:latin typeface="+mn-lt"/>
                <a:ea typeface="+mn-ea"/>
                <a:cs typeface="+mn-cs"/>
              </a:rPr>
              <a:t>d</a:t>
            </a:r>
            <a:r>
              <a:rPr lang="en-GB" sz="1200" kern="1200" dirty="0">
                <a:solidFill>
                  <a:schemeClr val="tx1"/>
                </a:solidFill>
                <a:effectLst/>
                <a:latin typeface="+mn-lt"/>
                <a:ea typeface="+mn-ea"/>
                <a:cs typeface="+mn-cs"/>
              </a:rPr>
              <a:t>irect attention to personal ‘a’ to work out subject and object roles in sentences with different word orders. </a:t>
            </a:r>
            <a:endParaRPr lang="es-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each sentence in Spanish and try to figure out what the correct translation</a:t>
            </a:r>
            <a:r>
              <a:rPr lang="en-US" b="0" baseline="0" dirty="0"/>
              <a:t> is of each</a:t>
            </a:r>
            <a:r>
              <a:rPr lang="en-US" b="0" dirty="0"/>
              <a:t> one</a:t>
            </a:r>
            <a:r>
              <a:rPr lang="en-US" b="0" baseline="0" dirty="0"/>
              <a:t> (</a:t>
            </a:r>
            <a:r>
              <a:rPr lang="en-US" b="0" dirty="0"/>
              <a:t>‘A’ or ‘B’).</a:t>
            </a:r>
          </a:p>
          <a:p>
            <a:pPr marL="228600" indent="-228600">
              <a:buAutoNum type="arabicPeriod"/>
            </a:pPr>
            <a:endParaRPr lang="en-US" b="1"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3205246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1" dirty="0"/>
              <a:t> </a:t>
            </a:r>
            <a:r>
              <a:rPr lang="en-GB" sz="1200" kern="1200" dirty="0">
                <a:solidFill>
                  <a:schemeClr val="tx1"/>
                </a:solidFill>
                <a:effectLst/>
                <a:latin typeface="+mn-lt"/>
                <a:ea typeface="+mn-ea"/>
                <a:cs typeface="+mn-cs"/>
              </a:rPr>
              <a:t>focus on the presence or absence of the </a:t>
            </a:r>
            <a:r>
              <a:rPr lang="es-ES" sz="1200" kern="1200" dirty="0">
                <a:solidFill>
                  <a:schemeClr val="tx1"/>
                </a:solidFill>
                <a:effectLst/>
                <a:latin typeface="+mn-lt"/>
                <a:ea typeface="+mn-ea"/>
                <a:cs typeface="+mn-cs"/>
              </a:rPr>
              <a:t>personal ‘a’ </a:t>
            </a:r>
            <a:r>
              <a:rPr lang="en-GB" sz="1200" kern="1200" dirty="0">
                <a:solidFill>
                  <a:schemeClr val="tx1"/>
                </a:solidFill>
                <a:effectLst/>
                <a:latin typeface="+mn-lt"/>
                <a:ea typeface="+mn-ea"/>
                <a:cs typeface="+mn-cs"/>
              </a:rPr>
              <a:t>and how this affects the meaning of the sentence.</a:t>
            </a:r>
            <a:endParaRPr lang="en-US" b="1" dirty="0"/>
          </a:p>
          <a:p>
            <a:endParaRPr lang="en-US" b="1" dirty="0"/>
          </a:p>
          <a:p>
            <a:r>
              <a:rPr lang="en-US" b="1" dirty="0"/>
              <a:t>Procedure:</a:t>
            </a:r>
          </a:p>
          <a:p>
            <a:r>
              <a:rPr lang="en-US" b="0" dirty="0"/>
              <a:t>1. Teachers clicks</a:t>
            </a:r>
            <a:r>
              <a:rPr lang="en-US" b="0" baseline="0" dirty="0"/>
              <a:t> the number trigger to play the audio.</a:t>
            </a:r>
            <a:endParaRPr lang="en-US" b="0" dirty="0"/>
          </a:p>
          <a:p>
            <a:r>
              <a:rPr lang="en-US" b="0" dirty="0"/>
              <a:t>2. </a:t>
            </a:r>
            <a:r>
              <a:rPr lang="en-GB" sz="1200" kern="1200" dirty="0">
                <a:solidFill>
                  <a:schemeClr val="tx1"/>
                </a:solidFill>
                <a:effectLst/>
                <a:latin typeface="+mn-lt"/>
                <a:ea typeface="+mn-ea"/>
                <a:cs typeface="+mn-cs"/>
              </a:rPr>
              <a:t>Students listen to each phrase and decide which is the correct option, ‘A’ or ‘B’.</a:t>
            </a:r>
          </a:p>
          <a:p>
            <a:endParaRPr lang="en-US" b="0" dirty="0"/>
          </a:p>
          <a:p>
            <a:r>
              <a:rPr lang="en-US" b="1" dirty="0"/>
              <a:t>Transcript:</a:t>
            </a:r>
            <a:endParaRPr lang="en-GB" sz="120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A Diego le molesta.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Diego le preocupa.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Daniel le alegra.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A Daniel le </a:t>
            </a:r>
            <a:r>
              <a:rPr lang="en-GB" sz="1200" baseline="0" dirty="0" err="1">
                <a:solidFill>
                  <a:schemeClr val="accent5">
                    <a:lumMod val="50000"/>
                  </a:schemeClr>
                </a:solidFill>
              </a:rPr>
              <a:t>interesa</a:t>
            </a:r>
            <a:r>
              <a:rPr lang="en-GB" sz="1200" baseline="0" dirty="0">
                <a:solidFill>
                  <a:schemeClr val="accent5">
                    <a:lumMod val="50000"/>
                  </a:schemeClr>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A Lucía le gusta.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Lucía le importa.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Ana le encanta.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aseline="0" dirty="0">
                <a:solidFill>
                  <a:schemeClr val="accent5">
                    <a:lumMod val="50000"/>
                  </a:schemeClr>
                </a:solidFill>
              </a:rPr>
              <a:t>A Ana le preocupa.</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baseline="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baseline="0" dirty="0">
              <a:solidFill>
                <a:schemeClr val="accent5">
                  <a:lumMod val="50000"/>
                </a:schemeClr>
              </a:solidFill>
            </a:endParaRPr>
          </a:p>
          <a:p>
            <a:endParaRPr lang="es-419" sz="1200" b="1"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792631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12 minutes</a:t>
            </a:r>
          </a:p>
          <a:p>
            <a:endParaRPr lang="en-US" b="1" dirty="0"/>
          </a:p>
          <a:p>
            <a:r>
              <a:rPr lang="en-US" b="1" dirty="0"/>
              <a:t>Aim: </a:t>
            </a:r>
            <a:r>
              <a:rPr lang="en-US" b="0" dirty="0"/>
              <a:t>to produce and understand OVS and SVO sentences,</a:t>
            </a:r>
            <a:r>
              <a:rPr lang="en-US" b="0" baseline="0" dirty="0"/>
              <a:t> with correct use of the personal ‘a’</a:t>
            </a:r>
            <a:endParaRPr lang="en-US" b="0" dirty="0"/>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 A reads out each phrase in order (1-6).</a:t>
            </a:r>
          </a:p>
          <a:p>
            <a:pPr marL="228600" indent="-228600">
              <a:buAutoNum type="arabicPeriod"/>
            </a:pPr>
            <a:r>
              <a:rPr lang="en-GB" sz="1200" kern="1200" dirty="0">
                <a:solidFill>
                  <a:schemeClr val="tx1"/>
                </a:solidFill>
                <a:effectLst/>
                <a:latin typeface="+mn-lt"/>
                <a:ea typeface="+mn-ea"/>
                <a:cs typeface="+mn-cs"/>
              </a:rPr>
              <a:t>Students B listens, reads the corresponding sentence in English and decides if it’s a correct translation of the sentence said by student A.</a:t>
            </a:r>
          </a:p>
          <a:p>
            <a:pPr marL="228600" indent="-228600">
              <a:buAutoNum type="arabicPeriod"/>
            </a:pPr>
            <a:r>
              <a:rPr lang="en-GB" sz="1200" kern="1200" dirty="0">
                <a:solidFill>
                  <a:schemeClr val="tx1"/>
                </a:solidFill>
                <a:effectLst/>
                <a:latin typeface="+mn-lt"/>
                <a:ea typeface="+mn-ea"/>
                <a:cs typeface="+mn-cs"/>
              </a:rPr>
              <a:t>Student B writes ‘F’ (‘</a:t>
            </a:r>
            <a:r>
              <a:rPr lang="en-GB" sz="1200" kern="1200" dirty="0" err="1">
                <a:solidFill>
                  <a:schemeClr val="tx1"/>
                </a:solidFill>
                <a:effectLst/>
                <a:latin typeface="+mn-lt"/>
                <a:ea typeface="+mn-ea"/>
                <a:cs typeface="+mn-cs"/>
              </a:rPr>
              <a:t>falso</a:t>
            </a:r>
            <a:r>
              <a:rPr lang="en-GB" sz="1200" kern="1200" dirty="0">
                <a:solidFill>
                  <a:schemeClr val="tx1"/>
                </a:solidFill>
                <a:effectLst/>
                <a:latin typeface="+mn-lt"/>
                <a:ea typeface="+mn-ea"/>
                <a:cs typeface="+mn-cs"/>
              </a:rPr>
              <a:t>’) or ‘V’ (‘</a:t>
            </a:r>
            <a:r>
              <a:rPr lang="en-GB" sz="1200" kern="1200" dirty="0" err="1">
                <a:solidFill>
                  <a:schemeClr val="tx1"/>
                </a:solidFill>
                <a:effectLst/>
                <a:latin typeface="+mn-lt"/>
                <a:ea typeface="+mn-ea"/>
                <a:cs typeface="+mn-cs"/>
              </a:rPr>
              <a:t>verdadero</a:t>
            </a:r>
            <a:r>
              <a:rPr lang="en-GB" sz="1200" kern="1200" dirty="0">
                <a:solidFill>
                  <a:schemeClr val="tx1"/>
                </a:solidFill>
                <a:effectLst/>
                <a:latin typeface="+mn-lt"/>
                <a:ea typeface="+mn-ea"/>
                <a:cs typeface="+mn-cs"/>
              </a:rPr>
              <a:t>’).</a:t>
            </a:r>
          </a:p>
          <a:p>
            <a:pPr marL="228600" indent="-228600">
              <a:buAutoNum type="arabicPeriod"/>
            </a:pPr>
            <a:r>
              <a:rPr lang="en-GB" sz="1200" kern="1200" dirty="0">
                <a:solidFill>
                  <a:schemeClr val="tx1"/>
                </a:solidFill>
                <a:effectLst/>
                <a:latin typeface="+mn-lt"/>
                <a:ea typeface="+mn-ea"/>
                <a:cs typeface="+mn-cs"/>
              </a:rPr>
              <a:t>Teacher shows the answers.</a:t>
            </a:r>
          </a:p>
          <a:p>
            <a:pPr marL="228600" indent="-228600">
              <a:buAutoNum type="arabicPeriod"/>
            </a:pPr>
            <a:endParaRPr lang="en-GB" sz="1200" kern="1200" dirty="0">
              <a:solidFill>
                <a:schemeClr val="tx1"/>
              </a:solidFill>
              <a:effectLst/>
              <a:latin typeface="+mn-lt"/>
              <a:ea typeface="+mn-ea"/>
              <a:cs typeface="+mn-cs"/>
            </a:endParaRPr>
          </a:p>
          <a:p>
            <a:pPr marL="0" indent="0">
              <a:buNone/>
            </a:pPr>
            <a:r>
              <a:rPr lang="en-GB" sz="1200" b="1" kern="1200" dirty="0">
                <a:solidFill>
                  <a:schemeClr val="tx1"/>
                </a:solidFill>
                <a:effectLst/>
                <a:latin typeface="+mn-lt"/>
                <a:ea typeface="+mn-ea"/>
                <a:cs typeface="+mn-cs"/>
              </a:rPr>
              <a:t>Note: </a:t>
            </a:r>
            <a:r>
              <a:rPr lang="en-GB" sz="1200" b="0" kern="1200" dirty="0">
                <a:solidFill>
                  <a:schemeClr val="tx1"/>
                </a:solidFill>
                <a:effectLst/>
                <a:latin typeface="+mn-lt"/>
                <a:ea typeface="+mn-ea"/>
                <a:cs typeface="+mn-cs"/>
              </a:rPr>
              <a:t>even though the sentences are scaffolded, </a:t>
            </a:r>
            <a:r>
              <a:rPr lang="en-GB" sz="1200" kern="1200" dirty="0">
                <a:solidFill>
                  <a:schemeClr val="tx1"/>
                </a:solidFill>
                <a:effectLst/>
                <a:latin typeface="+mn-lt"/>
                <a:ea typeface="+mn-ea"/>
                <a:cs typeface="+mn-cs"/>
              </a:rPr>
              <a:t>this activity</a:t>
            </a:r>
            <a:r>
              <a:rPr lang="en-GB" sz="1200" kern="1200" baseline="0" dirty="0">
                <a:solidFill>
                  <a:schemeClr val="tx1"/>
                </a:solidFill>
                <a:effectLst/>
                <a:latin typeface="+mn-lt"/>
                <a:ea typeface="+mn-ea"/>
                <a:cs typeface="+mn-cs"/>
              </a:rPr>
              <a:t> will still be challenging for some students. It may help for the listener to transcribe the sentence first, before deciding if it’s true or false. </a:t>
            </a:r>
            <a:endParaRPr lang="es-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101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GB" sz="1200" b="1" kern="1200" dirty="0">
                <a:solidFill>
                  <a:schemeClr val="tx1"/>
                </a:solidFill>
                <a:effectLst/>
                <a:latin typeface="+mn-lt"/>
                <a:ea typeface="+mn-ea"/>
                <a:cs typeface="+mn-cs"/>
              </a:rPr>
              <a:t>DO NOT DISPLAY DURING ACTIVITY</a:t>
            </a:r>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Target</a:t>
            </a:r>
            <a:r>
              <a:rPr lang="en-GB" sz="1200" b="0" kern="1200" baseline="0" dirty="0">
                <a:solidFill>
                  <a:schemeClr val="tx1"/>
                </a:solidFill>
                <a:effectLst/>
                <a:latin typeface="+mn-lt"/>
                <a:ea typeface="+mn-ea"/>
                <a:cs typeface="+mn-cs"/>
              </a:rPr>
              <a:t> sentences (3 x SVO word order, 3 x OVS word order):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accent5">
                    <a:lumMod val="50000"/>
                  </a:schemeClr>
                </a:solidFill>
              </a:rPr>
              <a:t>Al padre le encanta el pájaro.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accent5">
                    <a:lumMod val="50000"/>
                  </a:schemeClr>
                </a:solidFill>
              </a:rPr>
              <a:t>Al padre le preocupa el perro.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accent5">
                    <a:lumMod val="50000"/>
                  </a:schemeClr>
                </a:solidFill>
              </a:rPr>
              <a:t>El padre no le interesa al gato.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accent5">
                    <a:lumMod val="50000"/>
                  </a:schemeClr>
                </a:solidFill>
              </a:rPr>
              <a:t>Al padre le</a:t>
            </a:r>
            <a:r>
              <a:rPr lang="en-US" sz="1200" baseline="0" dirty="0">
                <a:solidFill>
                  <a:schemeClr val="accent5">
                    <a:lumMod val="50000"/>
                  </a:schemeClr>
                </a:solidFill>
              </a:rPr>
              <a:t> molesta el perro.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aseline="0" dirty="0">
                <a:solidFill>
                  <a:schemeClr val="accent5">
                    <a:lumMod val="50000"/>
                  </a:schemeClr>
                </a:solidFill>
              </a:rPr>
              <a:t>El padre le alegra al pájaro.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aseline="0" dirty="0">
                <a:solidFill>
                  <a:schemeClr val="accent5">
                    <a:lumMod val="50000"/>
                  </a:schemeClr>
                </a:solidFill>
              </a:rPr>
              <a:t>El padre le importa al perro.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solidFill>
                <a:schemeClr val="accent5">
                  <a:lumMod val="50000"/>
                </a:schemeClr>
              </a:solidFill>
            </a:endParaRPr>
          </a:p>
          <a:p>
            <a:endParaRPr lang="es-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4524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s-GB" sz="1200" b="1" kern="1200" dirty="0">
                <a:solidFill>
                  <a:schemeClr val="tx1"/>
                </a:solidFill>
                <a:effectLst/>
                <a:latin typeface="+mn-lt"/>
                <a:ea typeface="+mn-ea"/>
                <a:cs typeface="+mn-cs"/>
              </a:rPr>
              <a:t>DO NOT DISPLAY DURING ACTIVITY</a:t>
            </a:r>
            <a:r>
              <a:rPr lang="en-GB" sz="1200" b="1"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   </a:t>
            </a:r>
          </a:p>
          <a:p>
            <a:r>
              <a:rPr lang="en-GB" sz="1200" b="0" kern="1200" dirty="0">
                <a:solidFill>
                  <a:schemeClr val="tx1"/>
                </a:solidFill>
                <a:effectLst/>
                <a:latin typeface="+mn-lt"/>
                <a:ea typeface="+mn-ea"/>
                <a:cs typeface="+mn-cs"/>
              </a:rPr>
              <a:t>Target</a:t>
            </a:r>
            <a:r>
              <a:rPr lang="en-GB" sz="1200" b="0" kern="1200" baseline="0" dirty="0">
                <a:solidFill>
                  <a:schemeClr val="tx1"/>
                </a:solidFill>
                <a:effectLst/>
                <a:latin typeface="+mn-lt"/>
                <a:ea typeface="+mn-ea"/>
                <a:cs typeface="+mn-cs"/>
              </a:rPr>
              <a:t> sentences (3 x SVO word order, 3 x OVS word order):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accent5">
                    <a:lumMod val="50000"/>
                  </a:schemeClr>
                </a:solidFill>
              </a:rPr>
              <a:t>El padre le encanta al pájaro.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accent5">
                    <a:lumMod val="50000"/>
                  </a:schemeClr>
                </a:solidFill>
              </a:rPr>
              <a:t>Al padre le preocupa el perro.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accent5">
                    <a:lumMod val="50000"/>
                  </a:schemeClr>
                </a:solidFill>
              </a:rPr>
              <a:t>El padre no le interesa al gato.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dirty="0">
                <a:solidFill>
                  <a:schemeClr val="accent5">
                    <a:lumMod val="50000"/>
                  </a:schemeClr>
                </a:solidFill>
              </a:rPr>
              <a:t>El</a:t>
            </a:r>
            <a:r>
              <a:rPr lang="en-US" sz="1200" baseline="0" dirty="0">
                <a:solidFill>
                  <a:schemeClr val="accent5">
                    <a:lumMod val="50000"/>
                  </a:schemeClr>
                </a:solidFill>
              </a:rPr>
              <a:t> padre le molesta al perro.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aseline="0" dirty="0">
                <a:solidFill>
                  <a:schemeClr val="accent5">
                    <a:lumMod val="50000"/>
                  </a:schemeClr>
                </a:solidFill>
              </a:rPr>
              <a:t>Al padre le alegra el pájaro.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aseline="0" dirty="0">
                <a:solidFill>
                  <a:schemeClr val="accent5">
                    <a:lumMod val="50000"/>
                  </a:schemeClr>
                </a:solidFill>
              </a:rPr>
              <a:t>Al padre le importa el perro.</a:t>
            </a:r>
            <a:endParaRPr lang="en-US" sz="120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dirty="0">
              <a:solidFill>
                <a:schemeClr val="accent5">
                  <a:lumMod val="50000"/>
                </a:schemeClr>
              </a:solidFill>
            </a:endParaRPr>
          </a:p>
          <a:p>
            <a:endParaRPr lang="es-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768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cap="all" baseline="0" dirty="0"/>
              <a:t>Blank answer grid </a:t>
            </a:r>
            <a:r>
              <a:rPr lang="es-GB" b="1" cap="all" baseline="0" dirty="0"/>
              <a:t>– Display during </a:t>
            </a:r>
            <a:r>
              <a:rPr lang="en-GB" b="1" cap="all" baseline="0" dirty="0"/>
              <a:t>activity</a:t>
            </a:r>
            <a:endParaRPr lang="es-GB" b="1" cap="all"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65667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VARIATION</a:t>
            </a:r>
          </a:p>
          <a:p>
            <a:r>
              <a:rPr lang="en-GB" sz="1200" b="0" kern="1200" dirty="0">
                <a:solidFill>
                  <a:schemeClr val="tx1"/>
                </a:solidFill>
                <a:effectLst/>
                <a:latin typeface="+mn-lt"/>
                <a:ea typeface="+mn-ea"/>
                <a:cs typeface="+mn-cs"/>
              </a:rPr>
              <a:t>Students</a:t>
            </a:r>
            <a:r>
              <a:rPr lang="en-GB" sz="1200" b="0" kern="1200" baseline="0" dirty="0">
                <a:solidFill>
                  <a:schemeClr val="tx1"/>
                </a:solidFill>
                <a:effectLst/>
                <a:latin typeface="+mn-lt"/>
                <a:ea typeface="+mn-ea"/>
                <a:cs typeface="+mn-cs"/>
              </a:rPr>
              <a:t> write the whole word.</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1696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cap="all" baseline="0" dirty="0"/>
              <a:t>ANSWERS </a:t>
            </a:r>
            <a:r>
              <a:rPr lang="es-GB" b="1" cap="all" baseline="0" dirty="0"/>
              <a:t>– Display during Feedback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781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12 minutes</a:t>
            </a:r>
          </a:p>
          <a:p>
            <a:endParaRPr lang="en-US" b="1" dirty="0"/>
          </a:p>
          <a:p>
            <a:r>
              <a:rPr lang="en-US" b="1" dirty="0"/>
              <a:t>Aim: </a:t>
            </a:r>
            <a:r>
              <a:rPr lang="en-US" b="0" dirty="0"/>
              <a:t>to produce Spanish sentences with OVS and SVO word order</a:t>
            </a:r>
            <a:r>
              <a:rPr lang="en-US" b="0" baseline="0" dirty="0"/>
              <a:t> and the personal ‘a’</a:t>
            </a:r>
            <a:endParaRPr lang="en-US" b="1" dirty="0"/>
          </a:p>
          <a:p>
            <a:endParaRPr lang="en-US" b="1" dirty="0"/>
          </a:p>
          <a:p>
            <a:r>
              <a:rPr lang="en-US" b="1" dirty="0"/>
              <a:t>Procedure:</a:t>
            </a:r>
          </a:p>
          <a:p>
            <a:pPr marL="228600" indent="-228600">
              <a:buAutoNum type="arabicPeriod"/>
            </a:pPr>
            <a:r>
              <a:rPr lang="en-GB" sz="1200" kern="1200" dirty="0">
                <a:solidFill>
                  <a:schemeClr val="tx1"/>
                </a:solidFill>
                <a:effectLst/>
                <a:latin typeface="+mn-lt"/>
                <a:ea typeface="+mn-ea"/>
                <a:cs typeface="+mn-cs"/>
              </a:rPr>
              <a:t>Students look at each sentence in English.</a:t>
            </a:r>
          </a:p>
          <a:p>
            <a:pPr marL="228600" indent="-228600">
              <a:buAutoNum type="arabicPeriod"/>
            </a:pPr>
            <a:r>
              <a:rPr lang="en-GB" sz="1200" kern="1200" dirty="0">
                <a:solidFill>
                  <a:schemeClr val="tx1"/>
                </a:solidFill>
                <a:effectLst/>
                <a:latin typeface="+mn-lt"/>
                <a:ea typeface="+mn-ea"/>
                <a:cs typeface="+mn-cs"/>
              </a:rPr>
              <a:t>Students complete each sentence.</a:t>
            </a:r>
            <a:r>
              <a:rPr lang="en-GB" sz="1200" kern="1200" baseline="0" dirty="0">
                <a:solidFill>
                  <a:schemeClr val="tx1"/>
                </a:solidFill>
                <a:effectLst/>
                <a:latin typeface="+mn-lt"/>
                <a:ea typeface="+mn-ea"/>
                <a:cs typeface="+mn-cs"/>
              </a:rPr>
              <a:t> For each English sentence there are two possible Spanish sentences (SVO and OVS word order). The subject of the sentence is already given in the English translation, so students will need to complete the rest with the object, personal ‘a’ and ‘le’.</a:t>
            </a:r>
          </a:p>
          <a:p>
            <a:pPr marL="228600" indent="-228600">
              <a:buAutoNum type="arabicPeriod"/>
            </a:pPr>
            <a:endParaRPr lang="en-GB" sz="1200" kern="1200" baseline="0" dirty="0">
              <a:solidFill>
                <a:schemeClr val="tx1"/>
              </a:solidFill>
              <a:effectLst/>
              <a:latin typeface="+mn-lt"/>
              <a:ea typeface="+mn-ea"/>
              <a:cs typeface="+mn-cs"/>
            </a:endParaRPr>
          </a:p>
          <a:p>
            <a:pPr marL="0" indent="0">
              <a:buNone/>
            </a:pPr>
            <a:r>
              <a:rPr lang="en-GB" sz="1200" b="1" kern="1200" baseline="0" dirty="0">
                <a:solidFill>
                  <a:schemeClr val="tx1"/>
                </a:solidFill>
                <a:effectLst/>
                <a:latin typeface="+mn-lt"/>
                <a:ea typeface="+mn-ea"/>
                <a:cs typeface="+mn-cs"/>
              </a:rPr>
              <a:t>Notes: </a:t>
            </a:r>
            <a:r>
              <a:rPr lang="en-GB" sz="1200" b="0" kern="1200" baseline="0" dirty="0">
                <a:solidFill>
                  <a:schemeClr val="tx1"/>
                </a:solidFill>
                <a:effectLst/>
                <a:latin typeface="+mn-lt"/>
                <a:ea typeface="+mn-ea"/>
                <a:cs typeface="+mn-cs"/>
              </a:rPr>
              <a:t>students in higher ability groups may be able to write their own sentences as an extension. </a:t>
            </a:r>
            <a:endParaRPr lang="en-GB" sz="1200" b="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789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4 minutes</a:t>
            </a:r>
          </a:p>
          <a:p>
            <a:endParaRPr lang="en-GB" b="1" baseline="0" dirty="0"/>
          </a:p>
          <a:p>
            <a:pPr marL="0"/>
            <a:r>
              <a:rPr lang="en-GB" b="1" baseline="0" dirty="0"/>
              <a:t>Aim:  </a:t>
            </a:r>
            <a:r>
              <a:rPr lang="en-GB" b="0" baseline="0" dirty="0"/>
              <a:t>To revise in productive mode/written modality 12 items of vocabulary from 8.2.1.6 (one of this week’s revisited sets), within a limited time frame.</a:t>
            </a:r>
            <a:br>
              <a:rPr lang="en-GB" b="0" baseline="0" dirty="0"/>
            </a:br>
            <a:endParaRPr lang="en-GB" b="0" baseline="0" dirty="0"/>
          </a:p>
          <a:p>
            <a:r>
              <a:rPr lang="en-GB" b="1" baseline="0" dirty="0"/>
              <a:t>Procedure:</a:t>
            </a:r>
          </a:p>
          <a:p>
            <a:r>
              <a:rPr lang="en-GB" baseline="0" dirty="0"/>
              <a:t>1. Students write A-L in books.</a:t>
            </a:r>
          </a:p>
          <a:p>
            <a:r>
              <a:rPr lang="en-GB" baseline="0" dirty="0"/>
              <a:t>2. Teacher clicks / press enter to bring up a picture. It will disappear after 3 seconds. Note that the pictures do not appear in alphabetical order to increase the challenge.</a:t>
            </a:r>
          </a:p>
          <a:p>
            <a:r>
              <a:rPr lang="en-GB" baseline="0" dirty="0"/>
              <a:t>3. Students write down the Spanish word. Some may be able to do this before the prompt disappears, while others may need slightly longer.</a:t>
            </a:r>
            <a:br>
              <a:rPr lang="en-GB" baseline="0" dirty="0"/>
            </a:br>
            <a:r>
              <a:rPr lang="en-GB" baseline="0" dirty="0"/>
              <a:t>4. Ensure that definite articles are given for any words that are nouns.</a:t>
            </a:r>
            <a:br>
              <a:rPr lang="en-GB" baseline="0" dirty="0"/>
            </a:br>
            <a:r>
              <a:rPr lang="en-GB" baseline="0" dirty="0"/>
              <a:t>5. Answers are provided on the next slide.</a:t>
            </a:r>
          </a:p>
          <a:p>
            <a:endParaRPr lang="en-GB" baseline="0" dirty="0"/>
          </a:p>
          <a:p>
            <a:r>
              <a:rPr lang="en-GB" b="1" baseline="0" dirty="0"/>
              <a:t>Note: </a:t>
            </a:r>
            <a:r>
              <a:rPr lang="en-GB" b="0" baseline="0" dirty="0"/>
              <a:t>The animation timing (i.e. how many seconds before the prompt disappears) can be adjusted, as appropriate for the class. After right clicking on a particular animation in the animation pane, go to ‘effect options’, then ‘timing’.</a:t>
            </a:r>
          </a:p>
          <a:p>
            <a:r>
              <a:rPr lang="en-GB" baseline="0" dirty="0"/>
              <a:t/>
            </a:r>
            <a:br>
              <a:rPr lang="en-GB" baseline="0" dirty="0"/>
            </a:br>
            <a:r>
              <a:rPr lang="es-GB" b="1" dirty="0">
                <a:effectLst/>
              </a:rPr>
              <a:t>Answers:</a:t>
            </a:r>
          </a:p>
          <a:p>
            <a:pPr marL="228600" indent="-228600">
              <a:buAutoNum type="alphaUcPeriod"/>
            </a:pPr>
            <a:r>
              <a:rPr lang="es-GB" dirty="0">
                <a:effectLst/>
              </a:rPr>
              <a:t>me</a:t>
            </a:r>
          </a:p>
          <a:p>
            <a:pPr marL="228600" indent="-228600">
              <a:buAutoNum type="alphaUcPeriod"/>
            </a:pPr>
            <a:r>
              <a:rPr lang="es-GB" dirty="0">
                <a:effectLst/>
              </a:rPr>
              <a:t>desayunar</a:t>
            </a:r>
          </a:p>
          <a:p>
            <a:pPr marL="228600" indent="-228600">
              <a:buAutoNum type="alphaUcPeriod"/>
            </a:pPr>
            <a:r>
              <a:rPr lang="es-GB" dirty="0">
                <a:effectLst/>
              </a:rPr>
              <a:t>despertar</a:t>
            </a:r>
          </a:p>
          <a:p>
            <a:pPr marL="228600" indent="-228600">
              <a:buAutoNum type="alphaUcPeriod"/>
            </a:pPr>
            <a:r>
              <a:rPr lang="en-GB" dirty="0">
                <a:effectLst/>
              </a:rPr>
              <a:t>el </a:t>
            </a:r>
            <a:r>
              <a:rPr lang="es-GB" dirty="0">
                <a:effectLst/>
              </a:rPr>
              <a:t>pantalón</a:t>
            </a:r>
          </a:p>
          <a:p>
            <a:pPr marL="228600" indent="-228600">
              <a:buAutoNum type="alphaUcPeriod"/>
            </a:pPr>
            <a:r>
              <a:rPr lang="es-GB" dirty="0">
                <a:effectLst/>
              </a:rPr>
              <a:t>te</a:t>
            </a:r>
          </a:p>
          <a:p>
            <a:pPr marL="228600" indent="-228600">
              <a:buAutoNum type="alphaUcPeriod"/>
            </a:pPr>
            <a:r>
              <a:rPr lang="es-GB" dirty="0">
                <a:effectLst/>
              </a:rPr>
              <a:t>llamar</a:t>
            </a:r>
          </a:p>
          <a:p>
            <a:pPr marL="228600" indent="-228600">
              <a:buAutoNum type="alphaUcPeriod"/>
            </a:pPr>
            <a:r>
              <a:rPr lang="es-GB" dirty="0">
                <a:effectLst/>
              </a:rPr>
              <a:t>desperta</a:t>
            </a:r>
            <a:r>
              <a:rPr lang="en-GB" dirty="0">
                <a:effectLst/>
              </a:rPr>
              <a:t>r</a:t>
            </a:r>
            <a:endParaRPr lang="es-GB" dirty="0">
              <a:effectLst/>
            </a:endParaRPr>
          </a:p>
          <a:p>
            <a:pPr marL="228600" indent="-228600">
              <a:buAutoNum type="alphaUcPeriod"/>
            </a:pPr>
            <a:r>
              <a:rPr lang="en-GB" dirty="0">
                <a:effectLst/>
              </a:rPr>
              <a:t>el </a:t>
            </a:r>
            <a:r>
              <a:rPr lang="es-GB" dirty="0">
                <a:effectLst/>
              </a:rPr>
              <a:t>espejo</a:t>
            </a:r>
          </a:p>
          <a:p>
            <a:pPr marL="228600" indent="-228600">
              <a:buAutoNum type="alphaUcPeriod"/>
            </a:pPr>
            <a:r>
              <a:rPr lang="es-GB" dirty="0">
                <a:effectLst/>
              </a:rPr>
              <a:t>presentar</a:t>
            </a:r>
          </a:p>
          <a:p>
            <a:pPr marL="228600" indent="-228600">
              <a:buAutoNum type="alphaUcPeriod"/>
            </a:pPr>
            <a:r>
              <a:rPr lang="es-GB" dirty="0">
                <a:effectLst/>
              </a:rPr>
              <a:t>poner</a:t>
            </a:r>
          </a:p>
          <a:p>
            <a:pPr marL="228600" indent="-228600">
              <a:buAutoNum type="alphaUcPeriod"/>
            </a:pPr>
            <a:r>
              <a:rPr lang="es-GB" dirty="0">
                <a:effectLst/>
              </a:rPr>
              <a:t>demasiado</a:t>
            </a:r>
          </a:p>
          <a:p>
            <a:pPr marL="228600" indent="-228600">
              <a:buAutoNum type="alphaUcPeriod"/>
            </a:pPr>
            <a:r>
              <a:rPr lang="en-GB" dirty="0">
                <a:effectLst/>
              </a:rPr>
              <a:t>el </a:t>
            </a:r>
            <a:r>
              <a:rPr lang="es-GB" dirty="0">
                <a:effectLst/>
              </a:rPr>
              <a:t>vestido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399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Answers are animated to appear one by one, left to right, top to bottom. Students give answers in Spanish, enabling teachers to check pronunciation.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GB"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387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a:t>
            </a:r>
            <a:r>
              <a:rPr lang="en-GB" b="0" noProof="0" dirty="0"/>
              <a:t> recap the use of indirect object pronouns. This feature was</a:t>
            </a:r>
            <a:r>
              <a:rPr lang="en-GB" b="0" baseline="0" noProof="0" dirty="0"/>
              <a:t> introduced last week (8.2.2.2)</a:t>
            </a:r>
            <a:endParaRPr lang="en-GB" sz="1200" kern="1200" noProof="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228600" indent="-228600">
              <a:buAutoNum type="arabicPeriod"/>
            </a:pPr>
            <a:endParaRPr lang="en-US" b="0" baseline="0" dirty="0"/>
          </a:p>
          <a:p>
            <a:pPr marL="0" indent="0">
              <a:buNone/>
            </a:pPr>
            <a:r>
              <a:rPr lang="en-US" b="1" baseline="0" dirty="0"/>
              <a:t>Note: </a:t>
            </a:r>
            <a:r>
              <a:rPr lang="en-US" b="0" baseline="0" dirty="0"/>
              <a:t>‘le’ is recapped in the second lesson this week.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991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s-ES" b="0" dirty="0"/>
              <a:t>recap the use of indirect </a:t>
            </a:r>
            <a:r>
              <a:rPr lang="es-ES" b="0" dirty="0" err="1"/>
              <a:t>object</a:t>
            </a:r>
            <a:r>
              <a:rPr lang="es-ES" b="0" dirty="0"/>
              <a:t> </a:t>
            </a:r>
            <a:r>
              <a:rPr lang="es-ES" b="0" dirty="0" err="1"/>
              <a:t>pronouns</a:t>
            </a:r>
            <a:r>
              <a:rPr lang="es-ES" b="0" dirty="0"/>
              <a:t>; to introduce </a:t>
            </a:r>
            <a:r>
              <a:rPr lang="es-ES" b="0" dirty="0" err="1"/>
              <a:t>verbs</a:t>
            </a:r>
            <a:r>
              <a:rPr lang="es-ES" b="0" dirty="0"/>
              <a:t> </a:t>
            </a:r>
            <a:r>
              <a:rPr lang="es-ES" b="0" dirty="0" err="1"/>
              <a:t>that</a:t>
            </a:r>
            <a:r>
              <a:rPr lang="es-ES" b="0" dirty="0"/>
              <a:t> </a:t>
            </a:r>
            <a:r>
              <a:rPr lang="es-ES" b="0" dirty="0" err="1"/>
              <a:t>commonly</a:t>
            </a:r>
            <a:r>
              <a:rPr lang="es-ES" b="0" dirty="0"/>
              <a:t> use indirect </a:t>
            </a:r>
            <a:r>
              <a:rPr lang="es-ES" b="0" dirty="0" err="1"/>
              <a:t>object</a:t>
            </a:r>
            <a:r>
              <a:rPr lang="es-ES" b="0" dirty="0"/>
              <a:t> </a:t>
            </a:r>
            <a:r>
              <a:rPr lang="es-ES" b="0" dirty="0" err="1"/>
              <a:t>pronouns</a:t>
            </a:r>
            <a:r>
              <a:rPr lang="es-ES" b="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984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a:t>
            </a:r>
            <a:r>
              <a:rPr lang="en-GB" b="0" dirty="0"/>
              <a:t>introduce new</a:t>
            </a:r>
            <a:r>
              <a:rPr lang="en-GB" b="0" baseline="0" dirty="0"/>
              <a:t> vocabulary items</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 note on ‘</a:t>
            </a:r>
            <a:r>
              <a:rPr lang="en-GB" sz="1200" b="1" kern="1200" dirty="0" err="1">
                <a:solidFill>
                  <a:schemeClr val="tx1"/>
                </a:solidFill>
                <a:effectLst/>
                <a:latin typeface="+mn-lt"/>
                <a:ea typeface="+mn-ea"/>
                <a:cs typeface="+mn-cs"/>
              </a:rPr>
              <a:t>gustar</a:t>
            </a:r>
            <a:r>
              <a:rPr lang="en-GB" sz="1200" b="1" kern="1200" dirty="0">
                <a:solidFill>
                  <a:schemeClr val="tx1"/>
                </a:solidFill>
                <a:effectLst/>
                <a:latin typeface="+mn-lt"/>
                <a:ea typeface="+mn-ea"/>
                <a:cs typeface="+mn-cs"/>
              </a:rPr>
              <a:t>’ and ‘</a:t>
            </a:r>
            <a:r>
              <a:rPr lang="en-GB" sz="1200" b="1" kern="1200" dirty="0" err="1">
                <a:solidFill>
                  <a:schemeClr val="tx1"/>
                </a:solidFill>
                <a:effectLst/>
                <a:latin typeface="+mn-lt"/>
                <a:ea typeface="+mn-ea"/>
                <a:cs typeface="+mn-cs"/>
              </a:rPr>
              <a:t>encantar</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we explicitly teach </a:t>
            </a:r>
            <a:r>
              <a:rPr lang="en-GB" sz="1200" kern="1200" dirty="0">
                <a:solidFill>
                  <a:schemeClr val="tx1"/>
                </a:solidFill>
                <a:effectLst/>
                <a:latin typeface="+mn-lt"/>
                <a:ea typeface="+mn-ea"/>
                <a:cs typeface="+mn-cs"/>
              </a:rPr>
              <a:t>the way in which ‘</a:t>
            </a:r>
            <a:r>
              <a:rPr lang="en-GB" sz="1200" kern="1200" dirty="0" err="1">
                <a:solidFill>
                  <a:schemeClr val="tx1"/>
                </a:solidFill>
                <a:effectLst/>
                <a:latin typeface="+mn-lt"/>
                <a:ea typeface="+mn-ea"/>
                <a:cs typeface="+mn-cs"/>
              </a:rPr>
              <a:t>gustar</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encantar</a:t>
            </a:r>
            <a:r>
              <a:rPr lang="en-GB" sz="1200" kern="1200" dirty="0">
                <a:solidFill>
                  <a:schemeClr val="tx1"/>
                </a:solidFill>
                <a:effectLst/>
                <a:latin typeface="+mn-lt"/>
                <a:ea typeface="+mn-ea"/>
                <a:cs typeface="+mn-cs"/>
              </a:rPr>
              <a:t>’ are used to express ‘like’ and ‘love’ </a:t>
            </a:r>
            <a:r>
              <a:rPr lang="en-GB" sz="1200" b="1" kern="1200" dirty="0">
                <a:solidFill>
                  <a:schemeClr val="tx1"/>
                </a:solidFill>
                <a:effectLst/>
                <a:latin typeface="+mn-lt"/>
                <a:ea typeface="+mn-ea"/>
                <a:cs typeface="+mn-cs"/>
              </a:rPr>
              <a:t>next week (8.2.2.4), </a:t>
            </a:r>
            <a:r>
              <a:rPr lang="en-GB" sz="1200" kern="1200" dirty="0">
                <a:solidFill>
                  <a:schemeClr val="tx1"/>
                </a:solidFill>
                <a:effectLst/>
                <a:latin typeface="+mn-lt"/>
                <a:ea typeface="+mn-ea"/>
                <a:cs typeface="+mn-cs"/>
              </a:rPr>
              <a:t>where these verbs are revisited and the knowledge is developed further.  We don’t introduce translations ‘like’ and ‘love’ in this first lesson to reduce the risk of learners confusing the grammatical roles by translating word for word.</a:t>
            </a:r>
            <a:endParaRPr lang="en-US" b="0" baseline="0" dirty="0"/>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494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3 minutes</a:t>
            </a:r>
          </a:p>
          <a:p>
            <a:endParaRPr lang="en-GB" dirty="0"/>
          </a:p>
          <a:p>
            <a:r>
              <a:rPr lang="en-GB" b="1" dirty="0"/>
              <a:t>Aim: </a:t>
            </a:r>
            <a:r>
              <a:rPr lang="en-GB" dirty="0"/>
              <a:t>to consolidate</a:t>
            </a:r>
            <a:r>
              <a:rPr lang="en-GB" baseline="0" dirty="0"/>
              <a:t> understanding of six of the new verbs at sentence level.</a:t>
            </a:r>
          </a:p>
          <a:p>
            <a:endParaRPr lang="en-GB" baseline="0" dirty="0"/>
          </a:p>
          <a:p>
            <a:r>
              <a:rPr lang="en-GB" b="1" baseline="0" dirty="0"/>
              <a:t>Procedure:</a:t>
            </a:r>
          </a:p>
          <a:p>
            <a:pPr marL="228600" indent="-228600">
              <a:buAutoNum type="arabicPeriod"/>
            </a:pPr>
            <a:r>
              <a:rPr lang="en-GB" b="0" baseline="0" dirty="0"/>
              <a:t>Students read the Spanish sentences and complete the English translations with one of the options given. </a:t>
            </a:r>
          </a:p>
          <a:p>
            <a:pPr marL="228600" indent="-228600">
              <a:buAutoNum type="arabicPeriod"/>
            </a:pPr>
            <a:endParaRPr lang="en-GB" b="0" baseline="0" dirty="0"/>
          </a:p>
          <a:p>
            <a:pPr marL="0" indent="0">
              <a:buNone/>
            </a:pPr>
            <a:r>
              <a:rPr lang="en-GB" b="1" baseline="0" dirty="0"/>
              <a:t>Notes: </a:t>
            </a:r>
          </a:p>
          <a:p>
            <a:pPr marL="0" indent="0">
              <a:buNone/>
            </a:pPr>
            <a:r>
              <a:rPr lang="en-GB" b="0" baseline="0" dirty="0"/>
              <a:t>1. Answer options are provided for support, given that the verbs are very new, but depending on the group, teachers may wish to remove them. It is worth noting that there is sometimes more than one possible translation.</a:t>
            </a:r>
          </a:p>
          <a:p>
            <a:pPr marL="0" indent="0">
              <a:buNone/>
            </a:pPr>
            <a:r>
              <a:rPr lang="en-GB" b="0" baseline="0" dirty="0"/>
              <a:t>2. The activity does not require students to actively process the grammar because the subject and object pronoun are provided. However, it can be used to draw attention to the difference between English and Spanish word order (Spanish here is object-verb-subject, whereas English is subject-verb-object).</a:t>
            </a:r>
          </a:p>
          <a:p>
            <a:pPr marL="0" indent="0">
              <a:buNone/>
            </a:pPr>
            <a:r>
              <a:rPr lang="en-GB" b="0" baseline="0" dirty="0"/>
              <a:t>3. The use of ‘de’ for possession will be taught in 8.3.1.3. It is included in the third sentence, but does not need to be understood in order to complete the task.</a:t>
            </a:r>
          </a:p>
          <a:p>
            <a:pPr marL="0" indent="0">
              <a:buNone/>
            </a:pPr>
            <a:endParaRPr lang="en-GB" b="0" baseline="0" dirty="0"/>
          </a:p>
          <a:p>
            <a:pPr marL="0" indent="0">
              <a:buNone/>
            </a:pPr>
            <a:r>
              <a:rPr lang="en-GB" b="1" baseline="0" dirty="0"/>
              <a:t>Frequency of unknown/glossed words:</a:t>
            </a:r>
          </a:p>
          <a:p>
            <a:pPr marL="0" indent="0">
              <a:buNone/>
            </a:pPr>
            <a:r>
              <a:rPr lang="en-GB" b="0" baseline="0" dirty="0"/>
              <a:t>actitud [835]</a:t>
            </a:r>
          </a:p>
          <a:p>
            <a:endParaRPr lang="en-GB" baseline="0"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1111012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2.tiff"/><Relationship Id="rId13" Type="http://schemas.openxmlformats.org/officeDocument/2006/relationships/audio" Target="../media/audio12.wav"/><Relationship Id="rId18" Type="http://schemas.openxmlformats.org/officeDocument/2006/relationships/image" Target="../media/image12.png"/><Relationship Id="rId26" Type="http://schemas.openxmlformats.org/officeDocument/2006/relationships/audio" Target="../media/audio24.wav"/><Relationship Id="rId3" Type="http://schemas.openxmlformats.org/officeDocument/2006/relationships/image" Target="../media/image17.tiff"/><Relationship Id="rId21" Type="http://schemas.openxmlformats.org/officeDocument/2006/relationships/audio" Target="../media/audio19.wav"/><Relationship Id="rId7" Type="http://schemas.openxmlformats.org/officeDocument/2006/relationships/image" Target="../media/image21.tiff"/><Relationship Id="rId12" Type="http://schemas.openxmlformats.org/officeDocument/2006/relationships/audio" Target="../media/audio11.wav"/><Relationship Id="rId17" Type="http://schemas.openxmlformats.org/officeDocument/2006/relationships/audio" Target="../media/audio16.wav"/><Relationship Id="rId25" Type="http://schemas.openxmlformats.org/officeDocument/2006/relationships/audio" Target="../media/audio23.wav"/><Relationship Id="rId2" Type="http://schemas.openxmlformats.org/officeDocument/2006/relationships/notesSlide" Target="../notesSlides/notesSlide14.xml"/><Relationship Id="rId16" Type="http://schemas.openxmlformats.org/officeDocument/2006/relationships/audio" Target="../media/audio15.wav"/><Relationship Id="rId20" Type="http://schemas.openxmlformats.org/officeDocument/2006/relationships/audio" Target="../media/audio18.wav"/><Relationship Id="rId1" Type="http://schemas.openxmlformats.org/officeDocument/2006/relationships/slideLayout" Target="../slideLayouts/slideLayout1.xml"/><Relationship Id="rId6" Type="http://schemas.openxmlformats.org/officeDocument/2006/relationships/image" Target="../media/image20.tiff"/><Relationship Id="rId11" Type="http://schemas.openxmlformats.org/officeDocument/2006/relationships/audio" Target="../media/audio10.wav"/><Relationship Id="rId24" Type="http://schemas.openxmlformats.org/officeDocument/2006/relationships/audio" Target="../media/audio22.wav"/><Relationship Id="rId5" Type="http://schemas.openxmlformats.org/officeDocument/2006/relationships/image" Target="../media/image19.tiff"/><Relationship Id="rId15" Type="http://schemas.openxmlformats.org/officeDocument/2006/relationships/audio" Target="../media/audio14.wav"/><Relationship Id="rId23" Type="http://schemas.openxmlformats.org/officeDocument/2006/relationships/audio" Target="../media/audio21.wav"/><Relationship Id="rId10" Type="http://schemas.openxmlformats.org/officeDocument/2006/relationships/audio" Target="../media/audio9.wav"/><Relationship Id="rId19" Type="http://schemas.openxmlformats.org/officeDocument/2006/relationships/audio" Target="../media/audio17.wav"/><Relationship Id="rId4" Type="http://schemas.openxmlformats.org/officeDocument/2006/relationships/image" Target="../media/image18.tiff"/><Relationship Id="rId9" Type="http://schemas.openxmlformats.org/officeDocument/2006/relationships/image" Target="../media/image23.tiff"/><Relationship Id="rId14" Type="http://schemas.openxmlformats.org/officeDocument/2006/relationships/audio" Target="../media/audio13.wav"/><Relationship Id="rId22" Type="http://schemas.openxmlformats.org/officeDocument/2006/relationships/audio" Target="../media/audio20.wav"/><Relationship Id="rId27"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7.tiff"/><Relationship Id="rId7" Type="http://schemas.openxmlformats.org/officeDocument/2006/relationships/image" Target="../media/image23.tif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 Id="rId9" Type="http://schemas.openxmlformats.org/officeDocument/2006/relationships/image" Target="../media/image22.tiff"/></Relationships>
</file>

<file path=ppt/slides/_rels/slide17.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7.tiff"/><Relationship Id="rId7"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1.tiff"/><Relationship Id="rId4" Type="http://schemas.openxmlformats.org/officeDocument/2006/relationships/image" Target="../media/image19.tiff"/></Relationships>
</file>

<file path=ppt/slides/_rels/slide18.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1.tiff"/><Relationship Id="rId5" Type="http://schemas.openxmlformats.org/officeDocument/2006/relationships/image" Target="../media/image20.tiff"/><Relationship Id="rId10" Type="http://schemas.openxmlformats.org/officeDocument/2006/relationships/image" Target="../media/image17.tiff"/><Relationship Id="rId4" Type="http://schemas.openxmlformats.org/officeDocument/2006/relationships/image" Target="../media/image19.tiff"/><Relationship Id="rId9"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png"/><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18.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27.wav"/><Relationship Id="rId5" Type="http://schemas.openxmlformats.org/officeDocument/2006/relationships/audio" Target="../media/audio26.wav"/><Relationship Id="rId4" Type="http://schemas.openxmlformats.org/officeDocument/2006/relationships/audio" Target="../media/audio25.wav"/></Relationships>
</file>

<file path=ppt/slides/_rels/slide2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tiff"/><Relationship Id="rId4" Type="http://schemas.openxmlformats.org/officeDocument/2006/relationships/image" Target="../media/image5.tiff"/></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26.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30.png"/><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audio" Target="../media/audio31.wav"/><Relationship Id="rId11" Type="http://schemas.openxmlformats.org/officeDocument/2006/relationships/image" Target="../media/image28.tiff"/><Relationship Id="rId5" Type="http://schemas.openxmlformats.org/officeDocument/2006/relationships/audio" Target="../media/audio30.wav"/><Relationship Id="rId15" Type="http://schemas.openxmlformats.org/officeDocument/2006/relationships/image" Target="../media/image12.png"/><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image" Target="../media/image18.tiff"/></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9.tiff"/><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png"/><Relationship Id="rId7" Type="http://schemas.openxmlformats.org/officeDocument/2006/relationships/audio" Target="../media/audio4.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audio" Target="../media/audio1.wav"/><Relationship Id="rId9" Type="http://schemas.openxmlformats.org/officeDocument/2006/relationships/audio" Target="../media/audio6.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quizlet.com/gb/549198997/y8-spanish-term-22-week-4-y7-vocabulary-mashup-3-flash-cards/"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tiff"/><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56445"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90329" y="1672177"/>
            <a:ext cx="8755232" cy="1301969"/>
          </a:xfrm>
        </p:spPr>
        <p:txBody>
          <a:bodyPr>
            <a:normAutofit/>
          </a:bodyPr>
          <a:lstStyle/>
          <a:p>
            <a:pPr algn="l"/>
            <a:r>
              <a:rPr lang="en-GB" sz="4000" b="1" dirty="0">
                <a:solidFill>
                  <a:prstClr val="white"/>
                </a:solidFill>
              </a:rPr>
              <a:t>Describing how things make people feel</a:t>
            </a:r>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23130" y="3076557"/>
            <a:ext cx="6457889" cy="1301969"/>
          </a:xfrm>
        </p:spPr>
        <p:txBody>
          <a:bodyPr>
            <a:noAutofit/>
          </a:bodyPr>
          <a:lstStyle/>
          <a:p>
            <a:pPr algn="l"/>
            <a:r>
              <a:rPr lang="en-GB" sz="2800" dirty="0">
                <a:solidFill>
                  <a:prstClr val="white"/>
                </a:solidFill>
              </a:rPr>
              <a:t>Gustar-type verbs </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67912" y="3640134"/>
            <a:ext cx="5993571" cy="920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SSCs [r] and [rr] [revisited] </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3 – Lesson </a:t>
            </a:r>
            <a:r>
              <a:rPr lang="en-GB" sz="2200" dirty="0">
                <a:solidFill>
                  <a:prstClr val="white"/>
                </a:solidFill>
                <a:latin typeface="Century Gothic" panose="020B0502020202020204" pitchFamily="34" charset="0"/>
              </a:rPr>
              <a:t>43</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1" y="6147055"/>
            <a:ext cx="4496883"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Avery / Rachel Hawkes</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a:t>
            </a:r>
            <a:r>
              <a:rPr lang="en-GB" sz="1400" dirty="0" smtClean="0">
                <a:solidFill>
                  <a:prstClr val="white"/>
                </a:solidFill>
                <a:latin typeface="Century Gothic" panose="020B0502020202020204" pitchFamily="34" charset="0"/>
              </a:rPr>
              <a:t>04/12/20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7766314" cy="1325563"/>
          </a:xfrm>
        </p:spPr>
        <p:txBody>
          <a:bodyPr>
            <a:normAutofit/>
          </a:bodyPr>
          <a:lstStyle/>
          <a:p>
            <a:r>
              <a:rPr lang="en-GB" sz="2400" b="1" dirty="0">
                <a:solidFill>
                  <a:schemeClr val="bg1"/>
                </a:solidFill>
              </a:rPr>
              <a:t>Describing one vs more than one thing</a:t>
            </a:r>
            <a:br>
              <a:rPr lang="en-GB" sz="2400" b="1" dirty="0">
                <a:solidFill>
                  <a:schemeClr val="bg1"/>
                </a:solidFill>
              </a:rPr>
            </a:br>
            <a:r>
              <a:rPr lang="en-GB" sz="2400" b="1" dirty="0">
                <a:solidFill>
                  <a:schemeClr val="bg1"/>
                </a:solidFill>
              </a:rPr>
              <a:t>-AR verbs in 3</a:t>
            </a:r>
            <a:r>
              <a:rPr lang="en-GB" sz="2400" b="1" baseline="30000" dirty="0">
                <a:solidFill>
                  <a:schemeClr val="bg1"/>
                </a:solidFill>
              </a:rPr>
              <a:t>rd</a:t>
            </a:r>
            <a:r>
              <a:rPr lang="en-GB" sz="2400" b="1" dirty="0">
                <a:solidFill>
                  <a:schemeClr val="bg1"/>
                </a:solidFill>
              </a:rPr>
              <a:t> person [revisited]</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163628" y="1214632"/>
            <a:ext cx="12841172" cy="492443"/>
          </a:xfrm>
          <a:prstGeom prst="rect">
            <a:avLst/>
          </a:prstGeom>
          <a:noFill/>
        </p:spPr>
        <p:txBody>
          <a:bodyPr wrap="square" rtlCol="0">
            <a:spAutoFit/>
          </a:bodyPr>
          <a:lstStyle/>
          <a:p>
            <a:r>
              <a:rPr lang="es-ES" sz="2600" dirty="0" err="1">
                <a:solidFill>
                  <a:schemeClr val="accent5">
                    <a:lumMod val="50000"/>
                  </a:schemeClr>
                </a:solidFill>
              </a:rPr>
              <a:t>Sometimes</a:t>
            </a:r>
            <a:r>
              <a:rPr lang="es-ES" sz="2600" dirty="0">
                <a:solidFill>
                  <a:schemeClr val="accent5">
                    <a:lumMod val="50000"/>
                  </a:schemeClr>
                </a:solidFill>
              </a:rPr>
              <a:t> the subject is singular (</a:t>
            </a:r>
            <a:r>
              <a:rPr lang="es-ES" sz="2600" dirty="0" err="1">
                <a:solidFill>
                  <a:schemeClr val="accent5">
                    <a:lumMod val="50000"/>
                  </a:schemeClr>
                </a:solidFill>
              </a:rPr>
              <a:t>e.g</a:t>
            </a:r>
            <a:r>
              <a:rPr lang="es-ES" sz="2600" dirty="0">
                <a:solidFill>
                  <a:schemeClr val="accent5">
                    <a:lumMod val="50000"/>
                  </a:schemeClr>
                </a:solidFill>
              </a:rPr>
              <a:t>. ‘</a:t>
            </a:r>
            <a:r>
              <a:rPr lang="es-ES" sz="2600" dirty="0" err="1">
                <a:solidFill>
                  <a:schemeClr val="accent5">
                    <a:lumMod val="50000"/>
                  </a:schemeClr>
                </a:solidFill>
              </a:rPr>
              <a:t>it</a:t>
            </a:r>
            <a:r>
              <a:rPr lang="es-ES" sz="2600" dirty="0">
                <a:solidFill>
                  <a:schemeClr val="accent5">
                    <a:lumMod val="50000"/>
                  </a:schemeClr>
                </a:solidFill>
              </a:rPr>
              <a:t>’). </a:t>
            </a:r>
            <a:r>
              <a:rPr lang="es-ES" sz="2600" dirty="0" err="1">
                <a:solidFill>
                  <a:schemeClr val="accent5">
                    <a:lumMod val="50000"/>
                  </a:schemeClr>
                </a:solidFill>
              </a:rPr>
              <a:t>Sometimes</a:t>
            </a:r>
            <a:r>
              <a:rPr lang="es-ES" sz="2600" dirty="0">
                <a:solidFill>
                  <a:schemeClr val="accent5">
                    <a:lumMod val="50000"/>
                  </a:schemeClr>
                </a:solidFill>
              </a:rPr>
              <a:t> it is plural (‘</a:t>
            </a:r>
            <a:r>
              <a:rPr lang="es-ES" sz="2600" dirty="0" err="1">
                <a:solidFill>
                  <a:schemeClr val="accent5">
                    <a:lumMod val="50000"/>
                  </a:schemeClr>
                </a:solidFill>
              </a:rPr>
              <a:t>they</a:t>
            </a:r>
            <a:r>
              <a:rPr lang="es-ES" sz="2600" dirty="0">
                <a:solidFill>
                  <a:schemeClr val="accent5">
                    <a:lumMod val="50000"/>
                  </a:schemeClr>
                </a:solidFill>
              </a:rPr>
              <a:t>’).</a:t>
            </a:r>
            <a:endParaRPr lang="es-GB" sz="2600" dirty="0">
              <a:solidFill>
                <a:schemeClr val="accent5">
                  <a:lumMod val="50000"/>
                </a:schemeClr>
              </a:solidFill>
            </a:endParaRPr>
          </a:p>
        </p:txBody>
      </p:sp>
      <p:sp>
        <p:nvSpPr>
          <p:cNvPr id="46" name="TextBox 7">
            <a:extLst>
              <a:ext uri="{FF2B5EF4-FFF2-40B4-BE49-F238E27FC236}">
                <a16:creationId xmlns:a16="http://schemas.microsoft.com/office/drawing/2014/main" id="{057D5E0D-1465-FE48-8955-CF235CBC28D2}"/>
              </a:ext>
            </a:extLst>
          </p:cNvPr>
          <p:cNvSpPr txBox="1"/>
          <p:nvPr/>
        </p:nvSpPr>
        <p:spPr>
          <a:xfrm>
            <a:off x="163628" y="1968653"/>
            <a:ext cx="12217057" cy="492443"/>
          </a:xfrm>
          <a:prstGeom prst="rect">
            <a:avLst/>
          </a:prstGeom>
          <a:noFill/>
        </p:spPr>
        <p:txBody>
          <a:bodyPr wrap="square" rtlCol="0">
            <a:spAutoFit/>
          </a:bodyPr>
          <a:lstStyle/>
          <a:p>
            <a:pPr lvl="0">
              <a:defRPr/>
            </a:pPr>
            <a:r>
              <a:rPr lang="en-GB" sz="2600" dirty="0">
                <a:solidFill>
                  <a:srgbClr val="002060"/>
                </a:solidFill>
                <a:latin typeface="Century Gothic" panose="020B0502020202020204" pitchFamily="34" charset="0"/>
              </a:rPr>
              <a:t>To refer to ‘</a:t>
            </a:r>
            <a:r>
              <a:rPr lang="en-GB" sz="2600" b="1" dirty="0">
                <a:solidFill>
                  <a:srgbClr val="002060"/>
                </a:solidFill>
                <a:latin typeface="Century Gothic" panose="020B0502020202020204" pitchFamily="34" charset="0"/>
              </a:rPr>
              <a:t>it</a:t>
            </a:r>
            <a:r>
              <a:rPr lang="en-GB" sz="2600" dirty="0">
                <a:solidFill>
                  <a:srgbClr val="002060"/>
                </a:solidFill>
                <a:latin typeface="Century Gothic" panose="020B0502020202020204" pitchFamily="34" charset="0"/>
              </a:rPr>
              <a:t>’ with a present tense –ar verb, use the verb ending ______.</a:t>
            </a:r>
            <a:endParaRPr kumimoji="0" lang="en-GB" sz="2600" i="0" u="none" strike="noStrike" kern="1200" cap="none" spc="0" normalizeH="0" baseline="0" noProof="0" dirty="0">
              <a:ln>
                <a:noFill/>
              </a:ln>
              <a:solidFill>
                <a:prstClr val="black"/>
              </a:solidFill>
              <a:effectLst/>
              <a:uLnTx/>
              <a:uFillTx/>
              <a:latin typeface="Tw Cen MT" panose="020B0602020104020603"/>
            </a:endParaRPr>
          </a:p>
        </p:txBody>
      </p:sp>
      <p:sp>
        <p:nvSpPr>
          <p:cNvPr id="11" name="TextBox 7">
            <a:extLst>
              <a:ext uri="{FF2B5EF4-FFF2-40B4-BE49-F238E27FC236}">
                <a16:creationId xmlns:a16="http://schemas.microsoft.com/office/drawing/2014/main" id="{84CB0B40-6CAB-4045-9DF4-074190624C05}"/>
              </a:ext>
            </a:extLst>
          </p:cNvPr>
          <p:cNvSpPr txBox="1"/>
          <p:nvPr/>
        </p:nvSpPr>
        <p:spPr>
          <a:xfrm>
            <a:off x="163628" y="2815009"/>
            <a:ext cx="12652486" cy="492443"/>
          </a:xfrm>
          <a:prstGeom prst="rect">
            <a:avLst/>
          </a:prstGeom>
          <a:noFill/>
        </p:spPr>
        <p:txBody>
          <a:bodyPr wrap="square" rtlCol="0">
            <a:spAutoFit/>
          </a:bodyPr>
          <a:lstStyle/>
          <a:p>
            <a:pPr lvl="0">
              <a:defRPr/>
            </a:pPr>
            <a:r>
              <a:rPr lang="en-GB" sz="2600" dirty="0">
                <a:solidFill>
                  <a:srgbClr val="002060"/>
                </a:solidFill>
                <a:latin typeface="Century Gothic" panose="020B0502020202020204" pitchFamily="34" charset="0"/>
              </a:rPr>
              <a:t>To refer to ‘</a:t>
            </a:r>
            <a:r>
              <a:rPr lang="en-GB" sz="2600" b="1" dirty="0">
                <a:solidFill>
                  <a:srgbClr val="002060"/>
                </a:solidFill>
                <a:latin typeface="Century Gothic" panose="020B0502020202020204" pitchFamily="34" charset="0"/>
              </a:rPr>
              <a:t>they</a:t>
            </a:r>
            <a:r>
              <a:rPr lang="en-GB" sz="2600" dirty="0">
                <a:solidFill>
                  <a:srgbClr val="002060"/>
                </a:solidFill>
                <a:latin typeface="Century Gothic" panose="020B0502020202020204" pitchFamily="34" charset="0"/>
              </a:rPr>
              <a:t>’ with a present tense –ar verb, use the verb ending _____.</a:t>
            </a:r>
            <a:endParaRPr lang="en-GB" sz="2600" dirty="0">
              <a:solidFill>
                <a:prstClr val="black"/>
              </a:solidFill>
              <a:latin typeface="Tw Cen MT" panose="020B0602020104020603"/>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5069105" y="3999920"/>
            <a:ext cx="5558990" cy="492443"/>
          </a:xfrm>
          <a:prstGeom prst="rect">
            <a:avLst/>
          </a:prstGeom>
          <a:noFill/>
        </p:spPr>
        <p:txBody>
          <a:bodyPr wrap="square" rtlCol="0">
            <a:spAutoFit/>
          </a:bodyPr>
          <a:lstStyle/>
          <a:p>
            <a:pPr lvl="0">
              <a:defRPr/>
            </a:pPr>
            <a:r>
              <a:rPr lang="en-GB" sz="2600" dirty="0">
                <a:solidFill>
                  <a:srgbClr val="002060"/>
                </a:solidFill>
                <a:latin typeface="Century Gothic" panose="020B0502020202020204" pitchFamily="34" charset="0"/>
              </a:rPr>
              <a:t>The topic interests me.</a:t>
            </a:r>
            <a:endParaRPr kumimoji="0" lang="en-GB" sz="2600" i="0" u="none" strike="noStrike" kern="1200" cap="none" spc="0" normalizeH="0" baseline="0" noProof="0" dirty="0">
              <a:ln>
                <a:noFill/>
              </a:ln>
              <a:solidFill>
                <a:prstClr val="black"/>
              </a:solidFill>
              <a:effectLst/>
              <a:uLnTx/>
              <a:uFillTx/>
              <a:latin typeface="Tw Cen MT" panose="020B0602020104020603"/>
            </a:endParaRPr>
          </a:p>
        </p:txBody>
      </p:sp>
      <p:sp>
        <p:nvSpPr>
          <p:cNvPr id="13" name="TextBox 7">
            <a:extLst>
              <a:ext uri="{FF2B5EF4-FFF2-40B4-BE49-F238E27FC236}">
                <a16:creationId xmlns:a16="http://schemas.microsoft.com/office/drawing/2014/main" id="{30387F9B-D240-4D4D-81AA-6B8CDAB0AB4E}"/>
              </a:ext>
            </a:extLst>
          </p:cNvPr>
          <p:cNvSpPr txBox="1"/>
          <p:nvPr/>
        </p:nvSpPr>
        <p:spPr>
          <a:xfrm>
            <a:off x="222492" y="3999920"/>
            <a:ext cx="3499114" cy="492443"/>
          </a:xfrm>
          <a:prstGeom prst="rect">
            <a:avLst/>
          </a:prstGeom>
          <a:noFill/>
        </p:spPr>
        <p:txBody>
          <a:bodyPr wrap="square" rtlCol="0">
            <a:spAutoFit/>
          </a:bodyPr>
          <a:lstStyle/>
          <a:p>
            <a:pPr lvl="0">
              <a:defRPr/>
            </a:pPr>
            <a:r>
              <a:rPr lang="en-GB" sz="2600" dirty="0">
                <a:solidFill>
                  <a:srgbClr val="002060"/>
                </a:solidFill>
                <a:latin typeface="Century Gothic" panose="020B0502020202020204" pitchFamily="34" charset="0"/>
              </a:rPr>
              <a:t>Me interes</a:t>
            </a:r>
            <a:r>
              <a:rPr lang="en-GB" sz="2600" b="1" dirty="0">
                <a:solidFill>
                  <a:srgbClr val="F66400"/>
                </a:solidFill>
                <a:latin typeface="Century Gothic" panose="020B0502020202020204" pitchFamily="34" charset="0"/>
              </a:rPr>
              <a:t>a</a:t>
            </a:r>
            <a:r>
              <a:rPr lang="en-GB" sz="2600" dirty="0">
                <a:solidFill>
                  <a:srgbClr val="002060"/>
                </a:solidFill>
                <a:latin typeface="Century Gothic" panose="020B0502020202020204" pitchFamily="34" charset="0"/>
              </a:rPr>
              <a:t> el </a:t>
            </a:r>
            <a:r>
              <a:rPr lang="en-GB" sz="2600" dirty="0" err="1">
                <a:solidFill>
                  <a:srgbClr val="002060"/>
                </a:solidFill>
                <a:latin typeface="Century Gothic" panose="020B0502020202020204" pitchFamily="34" charset="0"/>
              </a:rPr>
              <a:t>tema</a:t>
            </a:r>
            <a:r>
              <a:rPr lang="en-GB" sz="2600" dirty="0">
                <a:solidFill>
                  <a:srgbClr val="002060"/>
                </a:solidFill>
                <a:latin typeface="Century Gothic" panose="020B0502020202020204" pitchFamily="34" charset="0"/>
              </a:rPr>
              <a:t>. </a:t>
            </a:r>
            <a:endParaRPr kumimoji="0" lang="en-GB" sz="2600" i="0" u="none" strike="noStrike" kern="1200" cap="none" spc="0" normalizeH="0" baseline="0" noProof="0" dirty="0">
              <a:ln>
                <a:noFill/>
              </a:ln>
              <a:solidFill>
                <a:prstClr val="black"/>
              </a:solidFill>
              <a:effectLst/>
              <a:uLnTx/>
              <a:uFillTx/>
              <a:latin typeface="Tw Cen MT" panose="020B0602020104020603"/>
            </a:endParaRPr>
          </a:p>
        </p:txBody>
      </p:sp>
      <p:sp>
        <p:nvSpPr>
          <p:cNvPr id="14" name="TextBox 7">
            <a:extLst>
              <a:ext uri="{FF2B5EF4-FFF2-40B4-BE49-F238E27FC236}">
                <a16:creationId xmlns:a16="http://schemas.microsoft.com/office/drawing/2014/main" id="{5B038AD9-4A6B-5045-8E4A-C5AB7C83A23D}"/>
              </a:ext>
            </a:extLst>
          </p:cNvPr>
          <p:cNvSpPr txBox="1"/>
          <p:nvPr/>
        </p:nvSpPr>
        <p:spPr>
          <a:xfrm>
            <a:off x="222492" y="4698727"/>
            <a:ext cx="11398324" cy="492443"/>
          </a:xfrm>
          <a:prstGeom prst="rect">
            <a:avLst/>
          </a:prstGeom>
          <a:noFill/>
        </p:spPr>
        <p:txBody>
          <a:bodyPr wrap="square" rtlCol="0">
            <a:spAutoFit/>
          </a:bodyPr>
          <a:lstStyle/>
          <a:p>
            <a:pPr lvl="0">
              <a:defRPr/>
            </a:pPr>
            <a:r>
              <a:rPr lang="en-GB" sz="2600" dirty="0">
                <a:solidFill>
                  <a:srgbClr val="002060"/>
                </a:solidFill>
                <a:latin typeface="Century Gothic" panose="020B0502020202020204" pitchFamily="34" charset="0"/>
              </a:rPr>
              <a:t>Me </a:t>
            </a:r>
            <a:r>
              <a:rPr lang="en-GB" sz="2600" dirty="0" err="1">
                <a:solidFill>
                  <a:srgbClr val="002060"/>
                </a:solidFill>
                <a:latin typeface="Century Gothic" panose="020B0502020202020204" pitchFamily="34" charset="0"/>
              </a:rPr>
              <a:t>interes</a:t>
            </a:r>
            <a:r>
              <a:rPr lang="en-GB" sz="2600" b="1" dirty="0" err="1">
                <a:solidFill>
                  <a:srgbClr val="F66400"/>
                </a:solidFill>
                <a:latin typeface="Century Gothic" panose="020B0502020202020204" pitchFamily="34" charset="0"/>
              </a:rPr>
              <a:t>an</a:t>
            </a:r>
            <a:r>
              <a:rPr lang="en-GB" sz="2600" dirty="0">
                <a:solidFill>
                  <a:srgbClr val="002060"/>
                </a:solidFill>
                <a:latin typeface="Century Gothic" panose="020B0502020202020204" pitchFamily="34" charset="0"/>
              </a:rPr>
              <a:t> </a:t>
            </a:r>
            <a:r>
              <a:rPr lang="en-GB" sz="2600" dirty="0" err="1">
                <a:solidFill>
                  <a:srgbClr val="002060"/>
                </a:solidFill>
                <a:latin typeface="Century Gothic" panose="020B0502020202020204" pitchFamily="34" charset="0"/>
              </a:rPr>
              <a:t>los</a:t>
            </a:r>
            <a:r>
              <a:rPr lang="en-GB" sz="2600" dirty="0">
                <a:solidFill>
                  <a:srgbClr val="002060"/>
                </a:solidFill>
                <a:latin typeface="Century Gothic" panose="020B0502020202020204" pitchFamily="34" charset="0"/>
              </a:rPr>
              <a:t> </a:t>
            </a:r>
            <a:r>
              <a:rPr lang="en-GB" sz="2600" dirty="0" err="1">
                <a:solidFill>
                  <a:srgbClr val="002060"/>
                </a:solidFill>
                <a:latin typeface="Century Gothic" panose="020B0502020202020204" pitchFamily="34" charset="0"/>
              </a:rPr>
              <a:t>temas</a:t>
            </a:r>
            <a:r>
              <a:rPr lang="en-GB" sz="2600" dirty="0">
                <a:solidFill>
                  <a:srgbClr val="002060"/>
                </a:solidFill>
                <a:latin typeface="Century Gothic" panose="020B0502020202020204" pitchFamily="34" charset="0"/>
              </a:rPr>
              <a:t>. </a:t>
            </a:r>
            <a:endParaRPr kumimoji="0" lang="en-GB" sz="2600" i="0" u="none" strike="noStrike" kern="1200" cap="none" spc="0" normalizeH="0" baseline="0" noProof="0" dirty="0">
              <a:ln>
                <a:noFill/>
              </a:ln>
              <a:solidFill>
                <a:prstClr val="black"/>
              </a:solidFill>
              <a:effectLst/>
              <a:uLnTx/>
              <a:uFillTx/>
              <a:latin typeface="Tw Cen MT" panose="020B0602020104020603"/>
            </a:endParaRPr>
          </a:p>
        </p:txBody>
      </p:sp>
      <p:sp>
        <p:nvSpPr>
          <p:cNvPr id="17" name="TextBox 7">
            <a:extLst>
              <a:ext uri="{FF2B5EF4-FFF2-40B4-BE49-F238E27FC236}">
                <a16:creationId xmlns:a16="http://schemas.microsoft.com/office/drawing/2014/main" id="{23533C7A-9421-D940-A5ED-6DF5712C1C1F}"/>
              </a:ext>
            </a:extLst>
          </p:cNvPr>
          <p:cNvSpPr txBox="1"/>
          <p:nvPr/>
        </p:nvSpPr>
        <p:spPr>
          <a:xfrm>
            <a:off x="5069105" y="4698727"/>
            <a:ext cx="3914887" cy="492443"/>
          </a:xfrm>
          <a:prstGeom prst="rect">
            <a:avLst/>
          </a:prstGeom>
          <a:noFill/>
        </p:spPr>
        <p:txBody>
          <a:bodyPr wrap="square" rtlCol="0">
            <a:spAutoFit/>
          </a:bodyPr>
          <a:lstStyle/>
          <a:p>
            <a:pPr lvl="0">
              <a:defRPr/>
            </a:pPr>
            <a:r>
              <a:rPr lang="en-GB" sz="2600" dirty="0">
                <a:solidFill>
                  <a:srgbClr val="002060"/>
                </a:solidFill>
                <a:latin typeface="Century Gothic" panose="020B0502020202020204" pitchFamily="34" charset="0"/>
              </a:rPr>
              <a:t>The topics interest me.</a:t>
            </a:r>
          </a:p>
        </p:txBody>
      </p:sp>
      <p:sp>
        <p:nvSpPr>
          <p:cNvPr id="3" name="CuadroTexto 2">
            <a:extLst>
              <a:ext uri="{FF2B5EF4-FFF2-40B4-BE49-F238E27FC236}">
                <a16:creationId xmlns:a16="http://schemas.microsoft.com/office/drawing/2014/main" id="{6448F6AA-F2DA-6A41-A7EC-5C09DFF9B046}"/>
              </a:ext>
            </a:extLst>
          </p:cNvPr>
          <p:cNvSpPr txBox="1"/>
          <p:nvPr/>
        </p:nvSpPr>
        <p:spPr>
          <a:xfrm>
            <a:off x="10686503" y="1911603"/>
            <a:ext cx="572593" cy="523220"/>
          </a:xfrm>
          <a:prstGeom prst="rect">
            <a:avLst/>
          </a:prstGeom>
          <a:noFill/>
        </p:spPr>
        <p:txBody>
          <a:bodyPr wrap="none" rtlCol="0">
            <a:spAutoFit/>
          </a:bodyPr>
          <a:lstStyle/>
          <a:p>
            <a:pPr algn="l"/>
            <a:r>
              <a:rPr lang="es-GB" sz="2800" b="1" dirty="0">
                <a:solidFill>
                  <a:srgbClr val="F66400"/>
                </a:solidFill>
              </a:rPr>
              <a:t>-a</a:t>
            </a:r>
          </a:p>
        </p:txBody>
      </p:sp>
      <p:sp>
        <p:nvSpPr>
          <p:cNvPr id="15" name="CuadroTexto 14">
            <a:extLst>
              <a:ext uri="{FF2B5EF4-FFF2-40B4-BE49-F238E27FC236}">
                <a16:creationId xmlns:a16="http://schemas.microsoft.com/office/drawing/2014/main" id="{33EF794F-23F4-E744-A6E5-293D92EFD847}"/>
              </a:ext>
            </a:extLst>
          </p:cNvPr>
          <p:cNvSpPr txBox="1"/>
          <p:nvPr/>
        </p:nvSpPr>
        <p:spPr>
          <a:xfrm>
            <a:off x="10972799" y="2776522"/>
            <a:ext cx="787395" cy="523220"/>
          </a:xfrm>
          <a:prstGeom prst="rect">
            <a:avLst/>
          </a:prstGeom>
          <a:noFill/>
        </p:spPr>
        <p:txBody>
          <a:bodyPr wrap="none" rtlCol="0">
            <a:spAutoFit/>
          </a:bodyPr>
          <a:lstStyle/>
          <a:p>
            <a:pPr algn="l"/>
            <a:r>
              <a:rPr lang="es-GB" sz="2800" b="1" dirty="0">
                <a:solidFill>
                  <a:srgbClr val="F66400"/>
                </a:solidFill>
              </a:rPr>
              <a:t>-an</a:t>
            </a:r>
          </a:p>
        </p:txBody>
      </p:sp>
      <p:sp>
        <p:nvSpPr>
          <p:cNvPr id="18" name="TextBox 7">
            <a:extLst>
              <a:ext uri="{FF2B5EF4-FFF2-40B4-BE49-F238E27FC236}">
                <a16:creationId xmlns:a16="http://schemas.microsoft.com/office/drawing/2014/main" id="{30387F9B-D240-4D4D-81AA-6B8CDAB0AB4E}"/>
              </a:ext>
            </a:extLst>
          </p:cNvPr>
          <p:cNvSpPr txBox="1"/>
          <p:nvPr/>
        </p:nvSpPr>
        <p:spPr>
          <a:xfrm>
            <a:off x="222492" y="3415143"/>
            <a:ext cx="3499114" cy="492443"/>
          </a:xfrm>
          <a:prstGeom prst="rect">
            <a:avLst/>
          </a:prstGeom>
          <a:noFill/>
        </p:spPr>
        <p:txBody>
          <a:bodyPr wrap="square" rtlCol="0">
            <a:spAutoFit/>
          </a:bodyPr>
          <a:lstStyle/>
          <a:p>
            <a:pPr lvl="0">
              <a:defRPr/>
            </a:pPr>
            <a:r>
              <a:rPr lang="en-GB" sz="2600" dirty="0">
                <a:solidFill>
                  <a:srgbClr val="002060"/>
                </a:solidFill>
                <a:latin typeface="Century Gothic" panose="020B0502020202020204" pitchFamily="34" charset="0"/>
              </a:rPr>
              <a:t>Compare:</a:t>
            </a:r>
            <a:endParaRPr kumimoji="0" lang="en-GB" sz="2600" i="0" u="none" strike="noStrike" kern="1200" cap="none" spc="0" normalizeH="0" baseline="0" noProof="0" dirty="0">
              <a:ln>
                <a:noFill/>
              </a:ln>
              <a:solidFill>
                <a:prstClr val="black"/>
              </a:solidFill>
              <a:effectLst/>
              <a:uLnTx/>
              <a:uFillTx/>
              <a:latin typeface="Tw Cen MT" panose="020B0602020104020603"/>
            </a:endParaRPr>
          </a:p>
        </p:txBody>
      </p:sp>
      <p:sp>
        <p:nvSpPr>
          <p:cNvPr id="9" name="Rounded Rectangular Callout 8"/>
          <p:cNvSpPr/>
          <p:nvPr/>
        </p:nvSpPr>
        <p:spPr>
          <a:xfrm>
            <a:off x="6163301" y="5442997"/>
            <a:ext cx="5641381" cy="779129"/>
          </a:xfrm>
          <a:prstGeom prst="wedgeRoundRectCallout">
            <a:avLst>
              <a:gd name="adj1" fmla="val -42068"/>
              <a:gd name="adj2" fmla="val -73491"/>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Because ‘topic’ is singular and ‘topics’ is plural, different verb forms are needed.</a:t>
            </a:r>
          </a:p>
        </p:txBody>
      </p:sp>
    </p:spTree>
    <p:extLst>
      <p:ext uri="{BB962C8B-B14F-4D97-AF65-F5344CB8AC3E}">
        <p14:creationId xmlns:p14="http://schemas.microsoft.com/office/powerpoint/2010/main" val="167261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 grpId="0"/>
      <p:bldP spid="15"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3916" y="1623866"/>
            <a:ext cx="2493584" cy="400110"/>
          </a:xfrm>
          <a:prstGeom prst="rect">
            <a:avLst/>
          </a:prstGeom>
          <a:noFill/>
        </p:spPr>
        <p:txBody>
          <a:bodyPr wrap="square" rtlCol="0">
            <a:spAutoFit/>
          </a:bodyPr>
          <a:lstStyle/>
          <a:p>
            <a:endParaRPr lang="en-GB" sz="2000" dirty="0">
              <a:solidFill>
                <a:srgbClr val="002060"/>
              </a:solidFill>
            </a:endParaRPr>
          </a:p>
        </p:txBody>
      </p:sp>
      <p:graphicFrame>
        <p:nvGraphicFramePr>
          <p:cNvPr id="32" name="Table 31"/>
          <p:cNvGraphicFramePr>
            <a:graphicFrameLocks noGrp="1"/>
          </p:cNvGraphicFramePr>
          <p:nvPr>
            <p:extLst>
              <p:ext uri="{D42A27DB-BD31-4B8C-83A1-F6EECF244321}">
                <p14:modId xmlns:p14="http://schemas.microsoft.com/office/powerpoint/2010/main" val="3713300197"/>
              </p:ext>
            </p:extLst>
          </p:nvPr>
        </p:nvGraphicFramePr>
        <p:xfrm>
          <a:off x="299020" y="994998"/>
          <a:ext cx="7342008" cy="5303520"/>
        </p:xfrm>
        <a:graphic>
          <a:graphicData uri="http://schemas.openxmlformats.org/drawingml/2006/table">
            <a:tbl>
              <a:tblPr firstRow="1" bandRow="1">
                <a:tableStyleId>{5DA37D80-6434-44D0-A028-1B22A696006F}</a:tableStyleId>
              </a:tblPr>
              <a:tblGrid>
                <a:gridCol w="2431301">
                  <a:extLst>
                    <a:ext uri="{9D8B030D-6E8A-4147-A177-3AD203B41FA5}">
                      <a16:colId xmlns:a16="http://schemas.microsoft.com/office/drawing/2014/main" val="4247093851"/>
                    </a:ext>
                  </a:extLst>
                </a:gridCol>
                <a:gridCol w="2987899">
                  <a:extLst>
                    <a:ext uri="{9D8B030D-6E8A-4147-A177-3AD203B41FA5}">
                      <a16:colId xmlns:a16="http://schemas.microsoft.com/office/drawing/2014/main" val="3237332842"/>
                    </a:ext>
                  </a:extLst>
                </a:gridCol>
                <a:gridCol w="921694">
                  <a:extLst>
                    <a:ext uri="{9D8B030D-6E8A-4147-A177-3AD203B41FA5}">
                      <a16:colId xmlns:a16="http://schemas.microsoft.com/office/drawing/2014/main" val="561551372"/>
                    </a:ext>
                  </a:extLst>
                </a:gridCol>
                <a:gridCol w="1001114">
                  <a:extLst>
                    <a:ext uri="{9D8B030D-6E8A-4147-A177-3AD203B41FA5}">
                      <a16:colId xmlns:a16="http://schemas.microsoft.com/office/drawing/2014/main" val="2524754610"/>
                    </a:ext>
                  </a:extLst>
                </a:gridCol>
              </a:tblGrid>
              <a:tr h="3563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rgbClr val="203864"/>
                          </a:solidFill>
                          <a:latin typeface="Century Gothic" panose="020B0502020202020204" pitchFamily="34" charset="0"/>
                          <a:ea typeface="Century Gothic"/>
                          <a:cs typeface="Century Gothic"/>
                          <a:sym typeface="Century Gothic"/>
                        </a:rPr>
                        <a:t>subject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rgbClr val="203864"/>
                          </a:solidFill>
                          <a:latin typeface="Century Gothic" panose="020B0502020202020204" pitchFamily="34" charset="0"/>
                          <a:ea typeface="Century Gothic"/>
                          <a:cs typeface="Century Gothic"/>
                          <a:sym typeface="Century Gothic"/>
                        </a:rPr>
                        <a:t>‘me’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1" dirty="0">
                          <a:solidFill>
                            <a:srgbClr val="203864"/>
                          </a:solidFill>
                          <a:latin typeface="Century Gothic" panose="020B0502020202020204" pitchFamily="34" charset="0"/>
                          <a:ea typeface="Century Gothic"/>
                          <a:cs typeface="Century Gothic"/>
                          <a:sym typeface="Century Gothic"/>
                        </a:rPr>
                        <a:t>‘</a:t>
                      </a:r>
                      <a:r>
                        <a:rPr lang="es-ES" sz="2000" b="1" dirty="0" err="1">
                          <a:solidFill>
                            <a:srgbClr val="203864"/>
                          </a:solidFill>
                          <a:latin typeface="Century Gothic" panose="020B0502020202020204" pitchFamily="34" charset="0"/>
                          <a:ea typeface="Century Gothic"/>
                          <a:cs typeface="Century Gothic"/>
                          <a:sym typeface="Century Gothic"/>
                        </a:rPr>
                        <a:t>you</a:t>
                      </a:r>
                      <a:r>
                        <a:rPr lang="es-ES" sz="2000" b="1" dirty="0">
                          <a:solidFill>
                            <a:srgbClr val="203864"/>
                          </a:solidFill>
                          <a:latin typeface="Century Gothic" panose="020B0502020202020204" pitchFamily="34" charset="0"/>
                          <a:ea typeface="Century Gothic"/>
                          <a:cs typeface="Century Gothic"/>
                          <a:sym typeface="Century Gothic"/>
                        </a:rPr>
                        <a:t>’</a:t>
                      </a:r>
                    </a:p>
                  </a:txBody>
                  <a:tcPr anchor="ctr"/>
                </a:tc>
                <a:extLst>
                  <a:ext uri="{0D108BD9-81ED-4DB2-BD59-A6C34878D82A}">
                    <a16:rowId xmlns:a16="http://schemas.microsoft.com/office/drawing/2014/main" val="2321326029"/>
                  </a:ext>
                </a:extLst>
              </a:tr>
              <a:tr h="63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002060"/>
                          </a:solidFill>
                          <a:latin typeface="Century Gothic" panose="020B0502020202020204" pitchFamily="34" charset="0"/>
                          <a:ea typeface="Century Gothic"/>
                          <a:cs typeface="Century Gothic"/>
                          <a:sym typeface="Century Gothic"/>
                        </a:rPr>
                        <a:t>1. Me importan...</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s-ES" sz="2000" b="0" dirty="0">
                          <a:solidFill>
                            <a:srgbClr val="002060"/>
                          </a:solidFill>
                          <a:latin typeface="Century Gothic" panose="020B0502020202020204" pitchFamily="34" charset="0"/>
                          <a:ea typeface="Century Gothic"/>
                          <a:cs typeface="Century Gothic"/>
                          <a:sym typeface="Century Gothic"/>
                        </a:rPr>
                        <a:t>el precio...</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s-ES" sz="2000" b="0" dirty="0">
                          <a:solidFill>
                            <a:srgbClr val="002060"/>
                          </a:solidFill>
                          <a:latin typeface="Century Gothic" panose="020B0502020202020204" pitchFamily="34" charset="0"/>
                          <a:ea typeface="Century Gothic"/>
                          <a:cs typeface="Century Gothic"/>
                          <a:sym typeface="Century Gothic"/>
                        </a:rPr>
                        <a:t>los precios...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000" b="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970154404"/>
                  </a:ext>
                </a:extLst>
              </a:tr>
              <a:tr h="63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2. Te molesta... </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000" dirty="0">
                          <a:solidFill>
                            <a:srgbClr val="002060"/>
                          </a:solidFill>
                          <a:latin typeface="Century Gothic" panose="020B0502020202020204" pitchFamily="34" charset="0"/>
                          <a:ea typeface="Century Gothic"/>
                          <a:cs typeface="Century Gothic"/>
                          <a:sym typeface="Century Gothic"/>
                        </a:rPr>
                        <a:t>los </a:t>
                      </a:r>
                      <a:r>
                        <a:rPr lang="en-GB" sz="2000" dirty="0" err="1">
                          <a:solidFill>
                            <a:srgbClr val="002060"/>
                          </a:solidFill>
                          <a:latin typeface="Century Gothic" panose="020B0502020202020204" pitchFamily="34" charset="0"/>
                          <a:ea typeface="Century Gothic"/>
                          <a:cs typeface="Century Gothic"/>
                          <a:sym typeface="Century Gothic"/>
                        </a:rPr>
                        <a:t>ruidos</a:t>
                      </a:r>
                      <a:r>
                        <a:rPr lang="en-GB" sz="2000" dirty="0">
                          <a:solidFill>
                            <a:srgbClr val="002060"/>
                          </a:solidFill>
                          <a:latin typeface="Century Gothic" panose="020B0502020202020204" pitchFamily="34" charset="0"/>
                          <a:ea typeface="Century Gothic"/>
                          <a:cs typeface="Century Gothic"/>
                          <a:sym typeface="Century Gothic"/>
                        </a:rPr>
                        <a: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000" dirty="0">
                          <a:solidFill>
                            <a:srgbClr val="002060"/>
                          </a:solidFill>
                          <a:latin typeface="Century Gothic" panose="020B0502020202020204" pitchFamily="34" charset="0"/>
                          <a:ea typeface="Century Gothic"/>
                          <a:cs typeface="Century Gothic"/>
                          <a:sym typeface="Century Gothic"/>
                        </a:rPr>
                        <a:t>el ruido...</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593008471"/>
                  </a:ext>
                </a:extLst>
              </a:tr>
              <a:tr h="63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3. Me </a:t>
                      </a:r>
                      <a:r>
                        <a:rPr lang="en-GB" sz="2000" dirty="0" err="1">
                          <a:solidFill>
                            <a:srgbClr val="002060"/>
                          </a:solidFill>
                          <a:latin typeface="Century Gothic" panose="020B0502020202020204" pitchFamily="34" charset="0"/>
                          <a:ea typeface="Century Gothic"/>
                          <a:cs typeface="Century Gothic"/>
                          <a:sym typeface="Century Gothic"/>
                        </a:rPr>
                        <a:t>gustan</a:t>
                      </a:r>
                      <a:r>
                        <a:rPr lang="en-GB" sz="2000" dirty="0">
                          <a:solidFill>
                            <a:srgbClr val="002060"/>
                          </a:solidFill>
                          <a:latin typeface="Century Gothic" panose="020B0502020202020204" pitchFamily="34" charset="0"/>
                          <a:ea typeface="Century Gothic"/>
                          <a:cs typeface="Century Gothic"/>
                          <a:sym typeface="Century Gothic"/>
                        </a:rPr>
                        <a:t>...</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000" dirty="0">
                          <a:solidFill>
                            <a:srgbClr val="002060"/>
                          </a:solidFill>
                          <a:latin typeface="Century Gothic" panose="020B0502020202020204" pitchFamily="34" charset="0"/>
                          <a:ea typeface="Century Gothic"/>
                          <a:cs typeface="Century Gothic"/>
                          <a:sym typeface="Century Gothic"/>
                        </a:rPr>
                        <a:t>las canciones...</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000" dirty="0">
                          <a:solidFill>
                            <a:srgbClr val="002060"/>
                          </a:solidFill>
                          <a:latin typeface="Century Gothic" panose="020B0502020202020204" pitchFamily="34" charset="0"/>
                          <a:ea typeface="Century Gothic"/>
                          <a:cs typeface="Century Gothic"/>
                          <a:sym typeface="Century Gothic"/>
                        </a:rPr>
                        <a:t>la </a:t>
                      </a:r>
                      <a:r>
                        <a:rPr lang="en-GB" sz="2000" dirty="0" err="1">
                          <a:solidFill>
                            <a:srgbClr val="002060"/>
                          </a:solidFill>
                          <a:latin typeface="Century Gothic" panose="020B0502020202020204" pitchFamily="34" charset="0"/>
                          <a:ea typeface="Century Gothic"/>
                          <a:cs typeface="Century Gothic"/>
                          <a:sym typeface="Century Gothic"/>
                        </a:rPr>
                        <a:t>canción</a:t>
                      </a:r>
                      <a:r>
                        <a:rPr lang="en-GB" sz="2000" dirty="0">
                          <a:solidFill>
                            <a:srgbClr val="002060"/>
                          </a:solidFill>
                          <a:latin typeface="Century Gothic" panose="020B0502020202020204" pitchFamily="34" charset="0"/>
                          <a:ea typeface="Century Gothic"/>
                          <a:cs typeface="Century Gothic"/>
                          <a:sym typeface="Century Gothic"/>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054046979"/>
                  </a:ext>
                </a:extLst>
              </a:tr>
              <a:tr h="63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4. Me encanta... </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000" dirty="0" err="1">
                          <a:solidFill>
                            <a:srgbClr val="002060"/>
                          </a:solidFill>
                          <a:latin typeface="Century Gothic" panose="020B0502020202020204" pitchFamily="34" charset="0"/>
                          <a:ea typeface="Century Gothic"/>
                          <a:cs typeface="Century Gothic"/>
                          <a:sym typeface="Century Gothic"/>
                        </a:rPr>
                        <a:t>tu</a:t>
                      </a:r>
                      <a:r>
                        <a:rPr lang="en-GB" sz="2000" dirty="0">
                          <a:solidFill>
                            <a:srgbClr val="002060"/>
                          </a:solidFill>
                          <a:latin typeface="Century Gothic" panose="020B0502020202020204" pitchFamily="34" charset="0"/>
                          <a:ea typeface="Century Gothic"/>
                          <a:cs typeface="Century Gothic"/>
                          <a:sym typeface="Century Gothic"/>
                        </a:rPr>
                        <a:t> </a:t>
                      </a:r>
                      <a:r>
                        <a:rPr lang="en-GB" sz="2000" dirty="0" err="1">
                          <a:solidFill>
                            <a:srgbClr val="002060"/>
                          </a:solidFill>
                          <a:latin typeface="Century Gothic" panose="020B0502020202020204" pitchFamily="34" charset="0"/>
                          <a:ea typeface="Century Gothic"/>
                          <a:cs typeface="Century Gothic"/>
                          <a:sym typeface="Century Gothic"/>
                        </a:rPr>
                        <a:t>vestido</a:t>
                      </a:r>
                      <a:r>
                        <a:rPr lang="en-GB" sz="2000" dirty="0">
                          <a:solidFill>
                            <a:srgbClr val="002060"/>
                          </a:solidFill>
                          <a:latin typeface="Century Gothic" panose="020B0502020202020204" pitchFamily="34" charset="0"/>
                          <a:ea typeface="Century Gothic"/>
                          <a:cs typeface="Century Gothic"/>
                          <a:sym typeface="Century Gothic"/>
                        </a:rPr>
                        <a: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000" dirty="0" err="1">
                          <a:solidFill>
                            <a:srgbClr val="002060"/>
                          </a:solidFill>
                          <a:latin typeface="Century Gothic" panose="020B0502020202020204" pitchFamily="34" charset="0"/>
                          <a:ea typeface="Century Gothic"/>
                          <a:cs typeface="Century Gothic"/>
                          <a:sym typeface="Century Gothic"/>
                        </a:rPr>
                        <a:t>tus</a:t>
                      </a:r>
                      <a:r>
                        <a:rPr lang="en-GB" sz="2000" dirty="0">
                          <a:solidFill>
                            <a:srgbClr val="002060"/>
                          </a:solidFill>
                          <a:latin typeface="Century Gothic" panose="020B0502020202020204" pitchFamily="34" charset="0"/>
                          <a:ea typeface="Century Gothic"/>
                          <a:cs typeface="Century Gothic"/>
                          <a:sym typeface="Century Gothic"/>
                        </a:rPr>
                        <a:t> </a:t>
                      </a:r>
                      <a:r>
                        <a:rPr lang="en-GB" sz="2000" dirty="0" err="1">
                          <a:solidFill>
                            <a:srgbClr val="002060"/>
                          </a:solidFill>
                          <a:latin typeface="Century Gothic" panose="020B0502020202020204" pitchFamily="34" charset="0"/>
                          <a:ea typeface="Century Gothic"/>
                          <a:cs typeface="Century Gothic"/>
                          <a:sym typeface="Century Gothic"/>
                        </a:rPr>
                        <a:t>vestidos</a:t>
                      </a:r>
                      <a:r>
                        <a:rPr lang="en-GB" sz="2000" dirty="0">
                          <a:solidFill>
                            <a:srgbClr val="002060"/>
                          </a:solidFill>
                          <a:latin typeface="Century Gothic" panose="020B0502020202020204" pitchFamily="34" charset="0"/>
                          <a:ea typeface="Century Gothic"/>
                          <a:cs typeface="Century Gothic"/>
                          <a:sym typeface="Century Gothic"/>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2771548854"/>
                  </a:ext>
                </a:extLst>
              </a:tr>
              <a:tr h="63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5. Te preocupan...</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000" dirty="0">
                          <a:solidFill>
                            <a:srgbClr val="002060"/>
                          </a:solidFill>
                          <a:latin typeface="Century Gothic" panose="020B0502020202020204" pitchFamily="34" charset="0"/>
                          <a:ea typeface="Century Gothic"/>
                          <a:cs typeface="Century Gothic"/>
                          <a:sym typeface="Century Gothic"/>
                        </a:rPr>
                        <a:t>el </a:t>
                      </a:r>
                      <a:r>
                        <a:rPr lang="en-GB" sz="2000" dirty="0" err="1">
                          <a:solidFill>
                            <a:srgbClr val="002060"/>
                          </a:solidFill>
                          <a:latin typeface="Century Gothic" panose="020B0502020202020204" pitchFamily="34" charset="0"/>
                          <a:ea typeface="Century Gothic"/>
                          <a:cs typeface="Century Gothic"/>
                          <a:sym typeface="Century Gothic"/>
                        </a:rPr>
                        <a:t>accidente</a:t>
                      </a:r>
                      <a:r>
                        <a:rPr lang="en-GB" sz="2000" dirty="0">
                          <a:solidFill>
                            <a:srgbClr val="002060"/>
                          </a:solidFill>
                          <a:latin typeface="Century Gothic" panose="020B0502020202020204" pitchFamily="34" charset="0"/>
                          <a:ea typeface="Century Gothic"/>
                          <a:cs typeface="Century Gothic"/>
                          <a:sym typeface="Century Gothic"/>
                        </a:rPr>
                        <a: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000" dirty="0">
                          <a:solidFill>
                            <a:srgbClr val="002060"/>
                          </a:solidFill>
                          <a:latin typeface="Century Gothic" panose="020B0502020202020204" pitchFamily="34" charset="0"/>
                          <a:ea typeface="Century Gothic"/>
                          <a:cs typeface="Century Gothic"/>
                          <a:sym typeface="Century Gothic"/>
                        </a:rPr>
                        <a:t>los accidentes...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3643618112"/>
                  </a:ext>
                </a:extLst>
              </a:tr>
              <a:tr h="63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6. Te alegra...</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000" dirty="0">
                          <a:solidFill>
                            <a:srgbClr val="002060"/>
                          </a:solidFill>
                          <a:latin typeface="Century Gothic" panose="020B0502020202020204" pitchFamily="34" charset="0"/>
                          <a:ea typeface="Century Gothic"/>
                          <a:cs typeface="Century Gothic"/>
                          <a:sym typeface="Century Gothic"/>
                        </a:rPr>
                        <a:t>el </a:t>
                      </a:r>
                      <a:r>
                        <a:rPr lang="en-GB" sz="2000" dirty="0" err="1">
                          <a:solidFill>
                            <a:srgbClr val="002060"/>
                          </a:solidFill>
                          <a:latin typeface="Century Gothic" panose="020B0502020202020204" pitchFamily="34" charset="0"/>
                          <a:ea typeface="Century Gothic"/>
                          <a:cs typeface="Century Gothic"/>
                          <a:sym typeface="Century Gothic"/>
                        </a:rPr>
                        <a:t>premio</a:t>
                      </a:r>
                      <a:r>
                        <a:rPr lang="en-GB" sz="2000" dirty="0">
                          <a:solidFill>
                            <a:srgbClr val="002060"/>
                          </a:solidFill>
                          <a:latin typeface="Century Gothic" panose="020B0502020202020204" pitchFamily="34" charset="0"/>
                          <a:ea typeface="Century Gothic"/>
                          <a:cs typeface="Century Gothic"/>
                          <a:sym typeface="Century Gothic"/>
                        </a:rPr>
                        <a: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000" dirty="0">
                          <a:solidFill>
                            <a:srgbClr val="002060"/>
                          </a:solidFill>
                          <a:latin typeface="Century Gothic" panose="020B0502020202020204" pitchFamily="34" charset="0"/>
                          <a:ea typeface="Century Gothic"/>
                          <a:cs typeface="Century Gothic"/>
                          <a:sym typeface="Century Gothic"/>
                        </a:rPr>
                        <a:t>los </a:t>
                      </a:r>
                      <a:r>
                        <a:rPr lang="en-GB" sz="2000" dirty="0" err="1">
                          <a:solidFill>
                            <a:srgbClr val="002060"/>
                          </a:solidFill>
                          <a:latin typeface="Century Gothic" panose="020B0502020202020204" pitchFamily="34" charset="0"/>
                          <a:ea typeface="Century Gothic"/>
                          <a:cs typeface="Century Gothic"/>
                          <a:sym typeface="Century Gothic"/>
                        </a:rPr>
                        <a:t>premios</a:t>
                      </a:r>
                      <a:r>
                        <a:rPr lang="en-GB" sz="2000" dirty="0">
                          <a:solidFill>
                            <a:srgbClr val="002060"/>
                          </a:solidFill>
                          <a:latin typeface="Century Gothic" panose="020B0502020202020204" pitchFamily="34" charset="0"/>
                          <a:ea typeface="Century Gothic"/>
                          <a:cs typeface="Century Gothic"/>
                          <a:sym typeface="Century Gothic"/>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646121427"/>
                  </a:ext>
                </a:extLst>
              </a:tr>
              <a:tr h="630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Century Gothic"/>
                          <a:cs typeface="Century Gothic"/>
                          <a:sym typeface="Century Gothic"/>
                        </a:rPr>
                        <a:t>7. Me </a:t>
                      </a:r>
                      <a:r>
                        <a:rPr lang="en-GB" sz="2000" dirty="0" err="1">
                          <a:solidFill>
                            <a:srgbClr val="002060"/>
                          </a:solidFill>
                          <a:latin typeface="Century Gothic" panose="020B0502020202020204" pitchFamily="34" charset="0"/>
                          <a:ea typeface="Century Gothic"/>
                          <a:cs typeface="Century Gothic"/>
                          <a:sym typeface="Century Gothic"/>
                        </a:rPr>
                        <a:t>interesa</a:t>
                      </a:r>
                      <a:r>
                        <a:rPr lang="en-GB" sz="2000" dirty="0">
                          <a:solidFill>
                            <a:srgbClr val="002060"/>
                          </a:solidFill>
                          <a:latin typeface="Century Gothic" panose="020B0502020202020204" pitchFamily="34" charset="0"/>
                          <a:ea typeface="Century Gothic"/>
                          <a:cs typeface="Century Gothic"/>
                          <a:sym typeface="Century Gothic"/>
                        </a:rPr>
                        <a:t>...</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000" dirty="0">
                          <a:solidFill>
                            <a:srgbClr val="002060"/>
                          </a:solidFill>
                          <a:latin typeface="Century Gothic" panose="020B0502020202020204" pitchFamily="34" charset="0"/>
                          <a:ea typeface="Century Gothic"/>
                          <a:cs typeface="Century Gothic"/>
                          <a:sym typeface="Century Gothic"/>
                        </a:rPr>
                        <a:t>la noticia...</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n-GB" sz="2000" dirty="0">
                          <a:solidFill>
                            <a:srgbClr val="002060"/>
                          </a:solidFill>
                          <a:latin typeface="Century Gothic" panose="020B0502020202020204" pitchFamily="34" charset="0"/>
                          <a:ea typeface="Century Gothic"/>
                          <a:cs typeface="Century Gothic"/>
                          <a:sym typeface="Century Gothic"/>
                        </a:rPr>
                        <a:t>las noticias...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a typeface="Century Gothic"/>
                        <a:cs typeface="Century Gothic"/>
                        <a:sym typeface="Century Gothic"/>
                      </a:endParaRPr>
                    </a:p>
                  </a:txBody>
                  <a:tcPr anchor="ctr"/>
                </a:tc>
                <a:extLst>
                  <a:ext uri="{0D108BD9-81ED-4DB2-BD59-A6C34878D82A}">
                    <a16:rowId xmlns:a16="http://schemas.microsoft.com/office/drawing/2014/main" val="1386631605"/>
                  </a:ext>
                </a:extLst>
              </a:tr>
            </a:tbl>
          </a:graphicData>
        </a:graphic>
      </p:graphicFrame>
      <p:sp>
        <p:nvSpPr>
          <p:cNvPr id="43" name="TextBox 42"/>
          <p:cNvSpPr txBox="1"/>
          <p:nvPr/>
        </p:nvSpPr>
        <p:spPr>
          <a:xfrm>
            <a:off x="196790" y="528603"/>
            <a:ext cx="8329024" cy="400110"/>
          </a:xfrm>
          <a:prstGeom prst="rect">
            <a:avLst/>
          </a:prstGeom>
          <a:noFill/>
        </p:spPr>
        <p:txBody>
          <a:bodyPr wrap="square" rtlCol="0">
            <a:spAutoFit/>
          </a:bodyPr>
          <a:lstStyle/>
          <a:p>
            <a:r>
              <a:rPr lang="en-GB" sz="2000" b="1" dirty="0">
                <a:solidFill>
                  <a:schemeClr val="accent5">
                    <a:lumMod val="50000"/>
                  </a:schemeClr>
                </a:solidFill>
                <a:latin typeface="Century Gothic" panose="020B0502020202020204" pitchFamily="34" charset="0"/>
              </a:rPr>
              <a:t>Completa la </a:t>
            </a:r>
            <a:r>
              <a:rPr lang="en-GB" sz="2000" b="1" dirty="0" err="1">
                <a:solidFill>
                  <a:schemeClr val="accent5">
                    <a:lumMod val="50000"/>
                  </a:schemeClr>
                </a:solidFill>
                <a:latin typeface="Century Gothic" panose="020B0502020202020204" pitchFamily="34" charset="0"/>
              </a:rPr>
              <a:t>tabla</a:t>
            </a:r>
            <a:r>
              <a:rPr lang="en-GB" sz="2000" b="1" dirty="0">
                <a:solidFill>
                  <a:schemeClr val="accent5">
                    <a:lumMod val="50000"/>
                  </a:schemeClr>
                </a:solidFill>
                <a:latin typeface="Century Gothic" panose="020B0502020202020204" pitchFamily="34" charset="0"/>
              </a:rPr>
              <a:t> y decide </a:t>
            </a:r>
            <a:r>
              <a:rPr lang="en-GB" sz="2000" b="1" dirty="0" err="1">
                <a:solidFill>
                  <a:schemeClr val="accent5">
                    <a:lumMod val="50000"/>
                  </a:schemeClr>
                </a:solidFill>
                <a:latin typeface="Century Gothic" panose="020B0502020202020204" pitchFamily="34" charset="0"/>
              </a:rPr>
              <a:t>cómo</a:t>
            </a:r>
            <a:r>
              <a:rPr lang="en-GB" sz="2000" b="1" dirty="0">
                <a:solidFill>
                  <a:schemeClr val="accent5">
                    <a:lumMod val="50000"/>
                  </a:schemeClr>
                </a:solidFill>
                <a:latin typeface="Century Gothic" panose="020B0502020202020204" pitchFamily="34" charset="0"/>
              </a:rPr>
              <a:t> </a:t>
            </a:r>
            <a:r>
              <a:rPr lang="en-GB" sz="2000" b="1" dirty="0" err="1">
                <a:solidFill>
                  <a:schemeClr val="accent5">
                    <a:lumMod val="50000"/>
                  </a:schemeClr>
                </a:solidFill>
                <a:latin typeface="Century Gothic" panose="020B0502020202020204" pitchFamily="34" charset="0"/>
              </a:rPr>
              <a:t>terminar</a:t>
            </a:r>
            <a:r>
              <a:rPr lang="en-GB" sz="2000" b="1" dirty="0">
                <a:solidFill>
                  <a:schemeClr val="accent5">
                    <a:lumMod val="50000"/>
                  </a:schemeClr>
                </a:solidFill>
                <a:latin typeface="Century Gothic" panose="020B0502020202020204" pitchFamily="34" charset="0"/>
              </a:rPr>
              <a:t> la </a:t>
            </a:r>
            <a:r>
              <a:rPr lang="en-GB" sz="2000" b="1" dirty="0" err="1">
                <a:solidFill>
                  <a:schemeClr val="accent5">
                    <a:lumMod val="50000"/>
                  </a:schemeClr>
                </a:solidFill>
                <a:latin typeface="Century Gothic" panose="020B0502020202020204" pitchFamily="34" charset="0"/>
              </a:rPr>
              <a:t>frase</a:t>
            </a:r>
            <a:r>
              <a:rPr lang="en-GB" sz="2000" b="1" dirty="0">
                <a:solidFill>
                  <a:schemeClr val="accent5">
                    <a:lumMod val="50000"/>
                  </a:schemeClr>
                </a:solidFill>
                <a:latin typeface="Century Gothic" panose="020B0502020202020204" pitchFamily="34" charset="0"/>
              </a:rPr>
              <a:t>.</a:t>
            </a:r>
            <a:endParaRPr lang="en-GB" sz="2000" b="1" dirty="0">
              <a:solidFill>
                <a:schemeClr val="accent5">
                  <a:lumMod val="50000"/>
                </a:schemeClr>
              </a:solidFill>
            </a:endParaRPr>
          </a:p>
        </p:txBody>
      </p:sp>
      <p:pic>
        <p:nvPicPr>
          <p:cNvPr id="70"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85772" y="1501729"/>
            <a:ext cx="406580" cy="423521"/>
          </a:xfrm>
          <a:prstGeom prst="rect">
            <a:avLst/>
          </a:prstGeom>
        </p:spPr>
      </p:pic>
      <p:pic>
        <p:nvPicPr>
          <p:cNvPr id="25" name="Picture 8" descr="green checkmark">
            <a:extLst>
              <a:ext uri="{FF2B5EF4-FFF2-40B4-BE49-F238E27FC236}">
                <a16:creationId xmlns:a16="http://schemas.microsoft.com/office/drawing/2014/main" id="{25FDB928-3237-A048-BF61-F3EF3E4F46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2358" y="2204309"/>
            <a:ext cx="406580" cy="423521"/>
          </a:xfrm>
          <a:prstGeom prst="rect">
            <a:avLst/>
          </a:prstGeom>
        </p:spPr>
      </p:pic>
      <p:pic>
        <p:nvPicPr>
          <p:cNvPr id="26" name="Picture 8" descr="green checkmark">
            <a:extLst>
              <a:ext uri="{FF2B5EF4-FFF2-40B4-BE49-F238E27FC236}">
                <a16:creationId xmlns:a16="http://schemas.microsoft.com/office/drawing/2014/main" id="{9F65ECEF-CE1F-444D-8667-A9D74B353F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2710" y="2991969"/>
            <a:ext cx="406580" cy="423521"/>
          </a:xfrm>
          <a:prstGeom prst="rect">
            <a:avLst/>
          </a:prstGeom>
        </p:spPr>
      </p:pic>
      <p:pic>
        <p:nvPicPr>
          <p:cNvPr id="27" name="Picture 8" descr="green checkmark">
            <a:extLst>
              <a:ext uri="{FF2B5EF4-FFF2-40B4-BE49-F238E27FC236}">
                <a16:creationId xmlns:a16="http://schemas.microsoft.com/office/drawing/2014/main" id="{5A68ECCE-044A-C941-968C-675B5FFB09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6433" y="3685474"/>
            <a:ext cx="406580" cy="423521"/>
          </a:xfrm>
          <a:prstGeom prst="rect">
            <a:avLst/>
          </a:prstGeom>
        </p:spPr>
      </p:pic>
      <p:pic>
        <p:nvPicPr>
          <p:cNvPr id="28" name="Picture 8" descr="green checkmark">
            <a:extLst>
              <a:ext uri="{FF2B5EF4-FFF2-40B4-BE49-F238E27FC236}">
                <a16:creationId xmlns:a16="http://schemas.microsoft.com/office/drawing/2014/main" id="{2807E55A-64EB-6641-BFC7-8DE3EBC265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2358" y="4325676"/>
            <a:ext cx="406580" cy="423521"/>
          </a:xfrm>
          <a:prstGeom prst="rect">
            <a:avLst/>
          </a:prstGeom>
        </p:spPr>
      </p:pic>
      <p:pic>
        <p:nvPicPr>
          <p:cNvPr id="29" name="Picture 8" descr="green checkmark">
            <a:extLst>
              <a:ext uri="{FF2B5EF4-FFF2-40B4-BE49-F238E27FC236}">
                <a16:creationId xmlns:a16="http://schemas.microsoft.com/office/drawing/2014/main" id="{453C6256-C379-1B4F-BD6B-B1161C0030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2358" y="5063365"/>
            <a:ext cx="406580" cy="423521"/>
          </a:xfrm>
          <a:prstGeom prst="rect">
            <a:avLst/>
          </a:prstGeom>
        </p:spPr>
      </p:pic>
      <p:pic>
        <p:nvPicPr>
          <p:cNvPr id="30" name="Picture 8" descr="green checkmark">
            <a:extLst>
              <a:ext uri="{FF2B5EF4-FFF2-40B4-BE49-F238E27FC236}">
                <a16:creationId xmlns:a16="http://schemas.microsoft.com/office/drawing/2014/main" id="{17A26642-00ED-8F41-B308-6A24AD943B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2710" y="5752311"/>
            <a:ext cx="406580" cy="423521"/>
          </a:xfrm>
          <a:prstGeom prst="rect">
            <a:avLst/>
          </a:prstGeom>
        </p:spPr>
      </p:pic>
      <p:graphicFrame>
        <p:nvGraphicFramePr>
          <p:cNvPr id="3" name="Tabla 2">
            <a:extLst>
              <a:ext uri="{FF2B5EF4-FFF2-40B4-BE49-F238E27FC236}">
                <a16:creationId xmlns:a16="http://schemas.microsoft.com/office/drawing/2014/main" id="{FC67450D-AC8C-4845-8E3F-9F1AE7540CD9}"/>
              </a:ext>
            </a:extLst>
          </p:cNvPr>
          <p:cNvGraphicFramePr>
            <a:graphicFrameLocks noGrp="1"/>
          </p:cNvGraphicFramePr>
          <p:nvPr>
            <p:extLst>
              <p:ext uri="{D42A27DB-BD31-4B8C-83A1-F6EECF244321}">
                <p14:modId xmlns:p14="http://schemas.microsoft.com/office/powerpoint/2010/main" val="4240807711"/>
              </p:ext>
            </p:extLst>
          </p:nvPr>
        </p:nvGraphicFramePr>
        <p:xfrm>
          <a:off x="7759279" y="985851"/>
          <a:ext cx="4357706" cy="5364936"/>
        </p:xfrm>
        <a:graphic>
          <a:graphicData uri="http://schemas.openxmlformats.org/drawingml/2006/table">
            <a:tbl>
              <a:tblPr firstRow="1" bandRow="1">
                <a:tableStyleId>{5DA37D80-6434-44D0-A028-1B22A696006F}</a:tableStyleId>
              </a:tblPr>
              <a:tblGrid>
                <a:gridCol w="3163433">
                  <a:extLst>
                    <a:ext uri="{9D8B030D-6E8A-4147-A177-3AD203B41FA5}">
                      <a16:colId xmlns:a16="http://schemas.microsoft.com/office/drawing/2014/main" val="3022142402"/>
                    </a:ext>
                  </a:extLst>
                </a:gridCol>
                <a:gridCol w="1194273">
                  <a:extLst>
                    <a:ext uri="{9D8B030D-6E8A-4147-A177-3AD203B41FA5}">
                      <a16:colId xmlns:a16="http://schemas.microsoft.com/office/drawing/2014/main" val="4138358618"/>
                    </a:ext>
                  </a:extLst>
                </a:gridCol>
              </a:tblGrid>
              <a:tr h="457656">
                <a:tc>
                  <a:txBody>
                    <a:bodyPr/>
                    <a:lstStyle/>
                    <a:p>
                      <a:pPr algn="ctr"/>
                      <a:r>
                        <a:rPr lang="es-GB" sz="2000" dirty="0">
                          <a:solidFill>
                            <a:srgbClr val="203864"/>
                          </a:solidFill>
                        </a:rPr>
                        <a:t>Frases</a:t>
                      </a:r>
                    </a:p>
                  </a:txBody>
                  <a:tcPr anchor="ctr"/>
                </a:tc>
                <a:tc>
                  <a:txBody>
                    <a:bodyPr/>
                    <a:lstStyle/>
                    <a:p>
                      <a:pPr algn="ctr"/>
                      <a:r>
                        <a:rPr lang="es-GB" sz="2000" dirty="0">
                          <a:solidFill>
                            <a:srgbClr val="203864"/>
                          </a:solidFill>
                        </a:rPr>
                        <a:t>Número</a:t>
                      </a:r>
                    </a:p>
                  </a:txBody>
                  <a:tcPr anchor="ctr"/>
                </a:tc>
                <a:extLst>
                  <a:ext uri="{0D108BD9-81ED-4DB2-BD59-A6C34878D82A}">
                    <a16:rowId xmlns:a16="http://schemas.microsoft.com/office/drawing/2014/main" val="3979665889"/>
                  </a:ext>
                </a:extLst>
              </a:tr>
              <a:tr h="676046">
                <a:tc>
                  <a:txBody>
                    <a:bodyPr/>
                    <a:lstStyle/>
                    <a:p>
                      <a:pPr algn="l"/>
                      <a:r>
                        <a:rPr lang="es-GB" sz="2000" dirty="0">
                          <a:solidFill>
                            <a:srgbClr val="203864"/>
                          </a:solidFill>
                        </a:rPr>
                        <a:t>a. ... </a:t>
                      </a:r>
                      <a:r>
                        <a:rPr lang="en-GB" sz="2000" dirty="0" err="1">
                          <a:solidFill>
                            <a:srgbClr val="203864"/>
                          </a:solidFill>
                        </a:rPr>
                        <a:t>divertidas</a:t>
                      </a:r>
                      <a:r>
                        <a:rPr lang="en-GB" sz="2000" dirty="0">
                          <a:solidFill>
                            <a:srgbClr val="203864"/>
                          </a:solidFill>
                        </a:rPr>
                        <a:t> y</a:t>
                      </a:r>
                      <a:r>
                        <a:rPr lang="en-GB" sz="2000" baseline="0" dirty="0">
                          <a:solidFill>
                            <a:srgbClr val="203864"/>
                          </a:solidFill>
                        </a:rPr>
                        <a:t> la </a:t>
                      </a:r>
                      <a:r>
                        <a:rPr lang="en-GB" sz="2000" baseline="0" dirty="0" err="1">
                          <a:solidFill>
                            <a:srgbClr val="203864"/>
                          </a:solidFill>
                        </a:rPr>
                        <a:t>música</a:t>
                      </a:r>
                      <a:r>
                        <a:rPr lang="en-GB" sz="2000" baseline="0" dirty="0">
                          <a:solidFill>
                            <a:srgbClr val="203864"/>
                          </a:solidFill>
                        </a:rPr>
                        <a:t> en general.</a:t>
                      </a:r>
                      <a:endParaRPr lang="es-GB" sz="2000" dirty="0">
                        <a:solidFill>
                          <a:srgbClr val="203864"/>
                        </a:solidFill>
                      </a:endParaRPr>
                    </a:p>
                  </a:txBody>
                  <a:tcPr anchor="ctr"/>
                </a:tc>
                <a:tc>
                  <a:txBody>
                    <a:bodyPr/>
                    <a:lstStyle/>
                    <a:p>
                      <a:pPr algn="l"/>
                      <a:endParaRPr lang="es-GB" sz="2000" dirty="0">
                        <a:solidFill>
                          <a:srgbClr val="203864"/>
                        </a:solidFill>
                      </a:endParaRPr>
                    </a:p>
                  </a:txBody>
                  <a:tcPr anchor="ctr"/>
                </a:tc>
                <a:extLst>
                  <a:ext uri="{0D108BD9-81ED-4DB2-BD59-A6C34878D82A}">
                    <a16:rowId xmlns:a16="http://schemas.microsoft.com/office/drawing/2014/main" val="3999785336"/>
                  </a:ext>
                </a:extLst>
              </a:tr>
              <a:tr h="676046">
                <a:tc>
                  <a:txBody>
                    <a:bodyPr/>
                    <a:lstStyle/>
                    <a:p>
                      <a:pPr algn="l"/>
                      <a:r>
                        <a:rPr lang="es-GB" sz="2000" dirty="0">
                          <a:solidFill>
                            <a:srgbClr val="203864"/>
                          </a:solidFill>
                        </a:rPr>
                        <a:t>b. ...</a:t>
                      </a:r>
                      <a:r>
                        <a:rPr lang="en-GB" sz="2000" baseline="0" dirty="0" err="1">
                          <a:solidFill>
                            <a:srgbClr val="203864"/>
                          </a:solidFill>
                        </a:rPr>
                        <a:t>porque</a:t>
                      </a:r>
                      <a:r>
                        <a:rPr lang="en-GB" sz="2000" baseline="0" dirty="0">
                          <a:solidFill>
                            <a:srgbClr val="203864"/>
                          </a:solidFill>
                        </a:rPr>
                        <a:t> a </a:t>
                      </a:r>
                      <a:r>
                        <a:rPr lang="en-GB" sz="2000" baseline="0" dirty="0" err="1">
                          <a:solidFill>
                            <a:srgbClr val="203864"/>
                          </a:solidFill>
                        </a:rPr>
                        <a:t>tu</a:t>
                      </a:r>
                      <a:r>
                        <a:rPr lang="en-GB" sz="2000" baseline="0" dirty="0">
                          <a:solidFill>
                            <a:srgbClr val="203864"/>
                          </a:solidFill>
                        </a:rPr>
                        <a:t> </a:t>
                      </a:r>
                      <a:r>
                        <a:rPr lang="en-GB" sz="2000" baseline="0" dirty="0" err="1">
                          <a:solidFill>
                            <a:srgbClr val="203864"/>
                          </a:solidFill>
                        </a:rPr>
                        <a:t>hijo</a:t>
                      </a:r>
                      <a:r>
                        <a:rPr lang="en-GB" sz="2000" baseline="0" dirty="0">
                          <a:solidFill>
                            <a:srgbClr val="203864"/>
                          </a:solidFill>
                        </a:rPr>
                        <a:t> le </a:t>
                      </a:r>
                      <a:r>
                        <a:rPr lang="en-GB" sz="2000" baseline="0" dirty="0" err="1">
                          <a:solidFill>
                            <a:srgbClr val="203864"/>
                          </a:solidFill>
                        </a:rPr>
                        <a:t>pasó</a:t>
                      </a:r>
                      <a:r>
                        <a:rPr lang="en-GB" sz="2000" baseline="0" dirty="0">
                          <a:solidFill>
                            <a:srgbClr val="203864"/>
                          </a:solidFill>
                        </a:rPr>
                        <a:t> </a:t>
                      </a:r>
                      <a:r>
                        <a:rPr lang="en-GB" sz="2000" baseline="0" dirty="0" err="1">
                          <a:solidFill>
                            <a:srgbClr val="203864"/>
                          </a:solidFill>
                        </a:rPr>
                        <a:t>algo</a:t>
                      </a:r>
                      <a:r>
                        <a:rPr lang="en-GB" sz="2000" baseline="0" dirty="0">
                          <a:solidFill>
                            <a:srgbClr val="203864"/>
                          </a:solidFill>
                        </a:rPr>
                        <a:t> </a:t>
                      </a:r>
                      <a:r>
                        <a:rPr lang="en-GB" sz="2000" baseline="0" dirty="0" err="1">
                          <a:solidFill>
                            <a:srgbClr val="203864"/>
                          </a:solidFill>
                        </a:rPr>
                        <a:t>malo</a:t>
                      </a:r>
                      <a:r>
                        <a:rPr lang="en-GB" sz="2000" baseline="0" dirty="0">
                          <a:solidFill>
                            <a:srgbClr val="203864"/>
                          </a:solidFill>
                        </a:rPr>
                        <a:t>.</a:t>
                      </a:r>
                      <a:endParaRPr lang="es-GB" sz="2000" dirty="0">
                        <a:solidFill>
                          <a:srgbClr val="203864"/>
                        </a:solidFill>
                      </a:endParaRPr>
                    </a:p>
                  </a:txBody>
                  <a:tcPr anchor="ctr"/>
                </a:tc>
                <a:tc>
                  <a:txBody>
                    <a:bodyPr/>
                    <a:lstStyle/>
                    <a:p>
                      <a:pPr algn="l"/>
                      <a:endParaRPr lang="es-GB" sz="2000" dirty="0">
                        <a:solidFill>
                          <a:srgbClr val="203864"/>
                        </a:solidFill>
                      </a:endParaRPr>
                    </a:p>
                  </a:txBody>
                  <a:tcPr anchor="ctr"/>
                </a:tc>
                <a:extLst>
                  <a:ext uri="{0D108BD9-81ED-4DB2-BD59-A6C34878D82A}">
                    <a16:rowId xmlns:a16="http://schemas.microsoft.com/office/drawing/2014/main" val="56015447"/>
                  </a:ext>
                </a:extLst>
              </a:tr>
              <a:tr h="676046">
                <a:tc>
                  <a:txBody>
                    <a:bodyPr/>
                    <a:lstStyle/>
                    <a:p>
                      <a:pPr algn="l"/>
                      <a:r>
                        <a:rPr lang="es-GB" sz="2000" dirty="0">
                          <a:solidFill>
                            <a:srgbClr val="203864"/>
                          </a:solidFill>
                        </a:rPr>
                        <a:t>c. ... rojo.</a:t>
                      </a:r>
                      <a:r>
                        <a:rPr lang="en-GB" sz="2000" dirty="0">
                          <a:solidFill>
                            <a:srgbClr val="203864"/>
                          </a:solidFill>
                        </a:rPr>
                        <a:t> ¿</a:t>
                      </a:r>
                      <a:r>
                        <a:rPr lang="en-GB" sz="2000" dirty="0" err="1">
                          <a:solidFill>
                            <a:srgbClr val="203864"/>
                          </a:solidFill>
                        </a:rPr>
                        <a:t>Compraste</a:t>
                      </a:r>
                      <a:r>
                        <a:rPr lang="en-GB" sz="2000" dirty="0">
                          <a:solidFill>
                            <a:srgbClr val="203864"/>
                          </a:solidFill>
                        </a:rPr>
                        <a:t> </a:t>
                      </a:r>
                      <a:r>
                        <a:rPr lang="en-GB" sz="2000" dirty="0" err="1">
                          <a:solidFill>
                            <a:srgbClr val="203864"/>
                          </a:solidFill>
                        </a:rPr>
                        <a:t>otra</a:t>
                      </a:r>
                      <a:r>
                        <a:rPr lang="en-GB" sz="2000" dirty="0">
                          <a:solidFill>
                            <a:srgbClr val="203864"/>
                          </a:solidFill>
                        </a:rPr>
                        <a:t> </a:t>
                      </a:r>
                      <a:r>
                        <a:rPr lang="en-GB" sz="2000" dirty="0" err="1">
                          <a:solidFill>
                            <a:srgbClr val="203864"/>
                          </a:solidFill>
                        </a:rPr>
                        <a:t>ropa</a:t>
                      </a:r>
                      <a:r>
                        <a:rPr lang="en-GB" sz="2000" dirty="0">
                          <a:solidFill>
                            <a:srgbClr val="203864"/>
                          </a:solidFill>
                        </a:rPr>
                        <a:t> </a:t>
                      </a:r>
                      <a:r>
                        <a:rPr lang="en-GB" sz="2000" dirty="0" err="1">
                          <a:solidFill>
                            <a:srgbClr val="203864"/>
                          </a:solidFill>
                        </a:rPr>
                        <a:t>también</a:t>
                      </a:r>
                      <a:r>
                        <a:rPr lang="en-GB" sz="2000" dirty="0">
                          <a:solidFill>
                            <a:srgbClr val="203864"/>
                          </a:solidFill>
                        </a:rPr>
                        <a:t>?</a:t>
                      </a:r>
                      <a:endParaRPr lang="es-GB" sz="2000" dirty="0">
                        <a:solidFill>
                          <a:srgbClr val="203864"/>
                        </a:solidFill>
                      </a:endParaRPr>
                    </a:p>
                  </a:txBody>
                  <a:tcPr anchor="ctr"/>
                </a:tc>
                <a:tc>
                  <a:txBody>
                    <a:bodyPr/>
                    <a:lstStyle/>
                    <a:p>
                      <a:pPr algn="l"/>
                      <a:endParaRPr lang="es-GB" sz="2000" dirty="0">
                        <a:solidFill>
                          <a:srgbClr val="203864"/>
                        </a:solidFill>
                      </a:endParaRPr>
                    </a:p>
                  </a:txBody>
                  <a:tcPr anchor="ctr"/>
                </a:tc>
                <a:extLst>
                  <a:ext uri="{0D108BD9-81ED-4DB2-BD59-A6C34878D82A}">
                    <a16:rowId xmlns:a16="http://schemas.microsoft.com/office/drawing/2014/main" val="2706950803"/>
                  </a:ext>
                </a:extLst>
              </a:tr>
              <a:tr h="676046">
                <a:tc>
                  <a:txBody>
                    <a:bodyPr/>
                    <a:lstStyle/>
                    <a:p>
                      <a:pPr algn="l"/>
                      <a:r>
                        <a:rPr lang="es-GB" sz="2000" dirty="0">
                          <a:solidFill>
                            <a:srgbClr val="203864"/>
                          </a:solidFill>
                        </a:rPr>
                        <a:t>d. ...</a:t>
                      </a:r>
                      <a:r>
                        <a:rPr lang="en-GB" sz="2000" dirty="0" err="1">
                          <a:solidFill>
                            <a:srgbClr val="203864"/>
                          </a:solidFill>
                        </a:rPr>
                        <a:t>porque</a:t>
                      </a:r>
                      <a:r>
                        <a:rPr lang="en-GB" sz="2000" dirty="0">
                          <a:solidFill>
                            <a:srgbClr val="203864"/>
                          </a:solidFill>
                        </a:rPr>
                        <a:t> no lo </a:t>
                      </a:r>
                      <a:r>
                        <a:rPr lang="en-GB" sz="2000" dirty="0" err="1">
                          <a:solidFill>
                            <a:srgbClr val="203864"/>
                          </a:solidFill>
                        </a:rPr>
                        <a:t>ganaste</a:t>
                      </a:r>
                      <a:r>
                        <a:rPr lang="en-GB" sz="2000" dirty="0">
                          <a:solidFill>
                            <a:srgbClr val="203864"/>
                          </a:solidFill>
                        </a:rPr>
                        <a:t> el </a:t>
                      </a:r>
                      <a:r>
                        <a:rPr lang="en-GB" sz="2000" dirty="0" err="1">
                          <a:solidFill>
                            <a:srgbClr val="203864"/>
                          </a:solidFill>
                        </a:rPr>
                        <a:t>año</a:t>
                      </a:r>
                      <a:r>
                        <a:rPr lang="en-GB" sz="2000" dirty="0">
                          <a:solidFill>
                            <a:srgbClr val="203864"/>
                          </a:solidFill>
                        </a:rPr>
                        <a:t> </a:t>
                      </a:r>
                      <a:r>
                        <a:rPr lang="en-GB" sz="2000" dirty="0" err="1">
                          <a:solidFill>
                            <a:srgbClr val="203864"/>
                          </a:solidFill>
                        </a:rPr>
                        <a:t>pasado</a:t>
                      </a:r>
                      <a:r>
                        <a:rPr lang="en-GB" sz="2000" dirty="0">
                          <a:solidFill>
                            <a:srgbClr val="203864"/>
                          </a:solidFill>
                        </a:rPr>
                        <a:t>.</a:t>
                      </a:r>
                      <a:endParaRPr lang="es-GB" sz="2000" dirty="0">
                        <a:solidFill>
                          <a:srgbClr val="203864"/>
                        </a:solidFill>
                      </a:endParaRPr>
                    </a:p>
                  </a:txBody>
                  <a:tcPr anchor="ctr"/>
                </a:tc>
                <a:tc>
                  <a:txBody>
                    <a:bodyPr/>
                    <a:lstStyle/>
                    <a:p>
                      <a:pPr algn="l"/>
                      <a:endParaRPr lang="es-GB" sz="2000" dirty="0">
                        <a:solidFill>
                          <a:srgbClr val="203864"/>
                        </a:solidFill>
                      </a:endParaRPr>
                    </a:p>
                  </a:txBody>
                  <a:tcPr anchor="ctr"/>
                </a:tc>
                <a:extLst>
                  <a:ext uri="{0D108BD9-81ED-4DB2-BD59-A6C34878D82A}">
                    <a16:rowId xmlns:a16="http://schemas.microsoft.com/office/drawing/2014/main" val="671065644"/>
                  </a:ext>
                </a:extLst>
              </a:tr>
              <a:tr h="676046">
                <a:tc>
                  <a:txBody>
                    <a:bodyPr/>
                    <a:lstStyle/>
                    <a:p>
                      <a:pPr algn="l"/>
                      <a:r>
                        <a:rPr lang="es-GB" sz="2000" dirty="0">
                          <a:solidFill>
                            <a:srgbClr val="203864"/>
                          </a:solidFill>
                        </a:rPr>
                        <a:t>e. ... </a:t>
                      </a:r>
                      <a:r>
                        <a:rPr lang="en-GB" sz="2000" dirty="0">
                          <a:solidFill>
                            <a:srgbClr val="203864"/>
                          </a:solidFill>
                        </a:rPr>
                        <a:t>aunque</a:t>
                      </a:r>
                      <a:r>
                        <a:rPr lang="en-GB" sz="2000" baseline="0" dirty="0">
                          <a:solidFill>
                            <a:srgbClr val="203864"/>
                          </a:solidFill>
                        </a:rPr>
                        <a:t> el periodista es aburrido.</a:t>
                      </a:r>
                      <a:endParaRPr lang="es-GB" sz="2000" dirty="0">
                        <a:solidFill>
                          <a:srgbClr val="203864"/>
                        </a:solidFill>
                      </a:endParaRPr>
                    </a:p>
                  </a:txBody>
                  <a:tcPr anchor="ctr"/>
                </a:tc>
                <a:tc>
                  <a:txBody>
                    <a:bodyPr/>
                    <a:lstStyle/>
                    <a:p>
                      <a:pPr algn="l"/>
                      <a:endParaRPr lang="es-GB" sz="2000" dirty="0">
                        <a:solidFill>
                          <a:srgbClr val="203864"/>
                        </a:solidFill>
                      </a:endParaRPr>
                    </a:p>
                  </a:txBody>
                  <a:tcPr anchor="ctr"/>
                </a:tc>
                <a:extLst>
                  <a:ext uri="{0D108BD9-81ED-4DB2-BD59-A6C34878D82A}">
                    <a16:rowId xmlns:a16="http://schemas.microsoft.com/office/drawing/2014/main" val="1712122796"/>
                  </a:ext>
                </a:extLst>
              </a:tr>
              <a:tr h="676046">
                <a:tc>
                  <a:txBody>
                    <a:bodyPr/>
                    <a:lstStyle/>
                    <a:p>
                      <a:pPr algn="l"/>
                      <a:r>
                        <a:rPr lang="es-GB" sz="2000" dirty="0">
                          <a:solidFill>
                            <a:srgbClr val="203864"/>
                          </a:solidFill>
                        </a:rPr>
                        <a:t>f. ... </a:t>
                      </a:r>
                      <a:r>
                        <a:rPr lang="en-GB" sz="2000" dirty="0" err="1">
                          <a:solidFill>
                            <a:srgbClr val="203864"/>
                          </a:solidFill>
                        </a:rPr>
                        <a:t>porque</a:t>
                      </a:r>
                      <a:r>
                        <a:rPr lang="en-GB" sz="2000" baseline="0" dirty="0">
                          <a:solidFill>
                            <a:srgbClr val="203864"/>
                          </a:solidFill>
                        </a:rPr>
                        <a:t> no </a:t>
                      </a:r>
                      <a:r>
                        <a:rPr lang="en-GB" sz="2000" baseline="0" dirty="0" err="1">
                          <a:solidFill>
                            <a:srgbClr val="203864"/>
                          </a:solidFill>
                        </a:rPr>
                        <a:t>tengo</a:t>
                      </a:r>
                      <a:r>
                        <a:rPr lang="en-GB" sz="2000" baseline="0" dirty="0">
                          <a:solidFill>
                            <a:srgbClr val="203864"/>
                          </a:solidFill>
                        </a:rPr>
                        <a:t> mucho </a:t>
                      </a:r>
                      <a:r>
                        <a:rPr lang="en-GB" sz="2000" baseline="0" dirty="0" err="1">
                          <a:solidFill>
                            <a:srgbClr val="203864"/>
                          </a:solidFill>
                        </a:rPr>
                        <a:t>dinero</a:t>
                      </a:r>
                      <a:r>
                        <a:rPr lang="es-GB" sz="2000" dirty="0">
                          <a:solidFill>
                            <a:srgbClr val="203864"/>
                          </a:solidFill>
                        </a:rPr>
                        <a:t>.</a:t>
                      </a:r>
                    </a:p>
                  </a:txBody>
                  <a:tcPr anchor="ctr"/>
                </a:tc>
                <a:tc>
                  <a:txBody>
                    <a:bodyPr/>
                    <a:lstStyle/>
                    <a:p>
                      <a:pPr algn="l"/>
                      <a:endParaRPr lang="es-GB" sz="2000" dirty="0">
                        <a:solidFill>
                          <a:srgbClr val="203864"/>
                        </a:solidFill>
                      </a:endParaRPr>
                    </a:p>
                  </a:txBody>
                  <a:tcPr anchor="ctr"/>
                </a:tc>
                <a:extLst>
                  <a:ext uri="{0D108BD9-81ED-4DB2-BD59-A6C34878D82A}">
                    <a16:rowId xmlns:a16="http://schemas.microsoft.com/office/drawing/2014/main" val="598561054"/>
                  </a:ext>
                </a:extLst>
              </a:tr>
              <a:tr h="676046">
                <a:tc>
                  <a:txBody>
                    <a:bodyPr/>
                    <a:lstStyle/>
                    <a:p>
                      <a:pPr algn="l"/>
                      <a:r>
                        <a:rPr lang="es-GB" sz="2000" dirty="0">
                          <a:solidFill>
                            <a:srgbClr val="203864"/>
                          </a:solidFill>
                        </a:rPr>
                        <a:t>g. ... </a:t>
                      </a:r>
                      <a:r>
                        <a:rPr lang="en-GB" sz="2000" dirty="0">
                          <a:solidFill>
                            <a:srgbClr val="203864"/>
                          </a:solidFill>
                        </a:rPr>
                        <a:t>del</a:t>
                      </a:r>
                      <a:r>
                        <a:rPr lang="en-GB" sz="2000" baseline="0" dirty="0">
                          <a:solidFill>
                            <a:srgbClr val="203864"/>
                          </a:solidFill>
                        </a:rPr>
                        <a:t> </a:t>
                      </a:r>
                      <a:r>
                        <a:rPr lang="en-GB" sz="2000" baseline="0" dirty="0" err="1">
                          <a:solidFill>
                            <a:srgbClr val="203864"/>
                          </a:solidFill>
                        </a:rPr>
                        <a:t>tráfico</a:t>
                      </a:r>
                      <a:r>
                        <a:rPr lang="en-GB" sz="2000" baseline="0" dirty="0">
                          <a:solidFill>
                            <a:srgbClr val="203864"/>
                          </a:solidFill>
                        </a:rPr>
                        <a:t> </a:t>
                      </a:r>
                      <a:r>
                        <a:rPr lang="en-GB" sz="2000" dirty="0" err="1">
                          <a:solidFill>
                            <a:srgbClr val="203864"/>
                          </a:solidFill>
                        </a:rPr>
                        <a:t>cuando</a:t>
                      </a:r>
                      <a:r>
                        <a:rPr lang="en-GB" sz="2000" dirty="0">
                          <a:solidFill>
                            <a:srgbClr val="203864"/>
                          </a:solidFill>
                        </a:rPr>
                        <a:t> </a:t>
                      </a:r>
                      <a:r>
                        <a:rPr lang="en-GB" sz="2000" dirty="0" err="1">
                          <a:solidFill>
                            <a:srgbClr val="203864"/>
                          </a:solidFill>
                        </a:rPr>
                        <a:t>estudias</a:t>
                      </a:r>
                      <a:r>
                        <a:rPr lang="en-GB" sz="2000" baseline="0" dirty="0">
                          <a:solidFill>
                            <a:srgbClr val="203864"/>
                          </a:solidFill>
                        </a:rPr>
                        <a:t> en </a:t>
                      </a:r>
                      <a:r>
                        <a:rPr lang="en-GB" sz="2000" baseline="0" dirty="0" err="1">
                          <a:solidFill>
                            <a:srgbClr val="203864"/>
                          </a:solidFill>
                        </a:rPr>
                        <a:t>silencio</a:t>
                      </a:r>
                      <a:r>
                        <a:rPr lang="en-GB" sz="2000" baseline="0" dirty="0">
                          <a:solidFill>
                            <a:srgbClr val="203864"/>
                          </a:solidFill>
                        </a:rPr>
                        <a:t>.</a:t>
                      </a:r>
                      <a:endParaRPr lang="es-GB" sz="2000" dirty="0">
                        <a:solidFill>
                          <a:srgbClr val="203864"/>
                        </a:solidFill>
                      </a:endParaRPr>
                    </a:p>
                  </a:txBody>
                  <a:tcPr anchor="ctr"/>
                </a:tc>
                <a:tc>
                  <a:txBody>
                    <a:bodyPr/>
                    <a:lstStyle/>
                    <a:p>
                      <a:pPr algn="l"/>
                      <a:endParaRPr lang="es-GB" sz="2000" dirty="0">
                        <a:solidFill>
                          <a:srgbClr val="203864"/>
                        </a:solidFill>
                      </a:endParaRPr>
                    </a:p>
                  </a:txBody>
                  <a:tcPr anchor="ctr"/>
                </a:tc>
                <a:extLst>
                  <a:ext uri="{0D108BD9-81ED-4DB2-BD59-A6C34878D82A}">
                    <a16:rowId xmlns:a16="http://schemas.microsoft.com/office/drawing/2014/main" val="1825069981"/>
                  </a:ext>
                </a:extLst>
              </a:tr>
            </a:tbl>
          </a:graphicData>
        </a:graphic>
      </p:graphicFrame>
      <p:sp>
        <p:nvSpPr>
          <p:cNvPr id="7" name="Anillo 6">
            <a:extLst>
              <a:ext uri="{FF2B5EF4-FFF2-40B4-BE49-F238E27FC236}">
                <a16:creationId xmlns:a16="http://schemas.microsoft.com/office/drawing/2014/main" id="{C94D24DB-87AE-0043-881D-5B691CF1C904}"/>
              </a:ext>
            </a:extLst>
          </p:cNvPr>
          <p:cNvSpPr/>
          <p:nvPr/>
        </p:nvSpPr>
        <p:spPr>
          <a:xfrm>
            <a:off x="2922396" y="1713490"/>
            <a:ext cx="2493584" cy="354500"/>
          </a:xfrm>
          <a:prstGeom prst="donut">
            <a:avLst>
              <a:gd name="adj" fmla="val 6229"/>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52" name="Anillo 51">
            <a:extLst>
              <a:ext uri="{FF2B5EF4-FFF2-40B4-BE49-F238E27FC236}">
                <a16:creationId xmlns:a16="http://schemas.microsoft.com/office/drawing/2014/main" id="{FB5B4DBB-3DF2-294A-953E-9D40CA37F5DA}"/>
              </a:ext>
            </a:extLst>
          </p:cNvPr>
          <p:cNvSpPr/>
          <p:nvPr/>
        </p:nvSpPr>
        <p:spPr>
          <a:xfrm>
            <a:off x="2996409" y="2430972"/>
            <a:ext cx="2493584" cy="354500"/>
          </a:xfrm>
          <a:prstGeom prst="donut">
            <a:avLst>
              <a:gd name="adj" fmla="val 6229"/>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53" name="Anillo 52">
            <a:extLst>
              <a:ext uri="{FF2B5EF4-FFF2-40B4-BE49-F238E27FC236}">
                <a16:creationId xmlns:a16="http://schemas.microsoft.com/office/drawing/2014/main" id="{C0BD8CD5-95D5-D948-8FD8-C17A7266D102}"/>
              </a:ext>
            </a:extLst>
          </p:cNvPr>
          <p:cNvSpPr/>
          <p:nvPr/>
        </p:nvSpPr>
        <p:spPr>
          <a:xfrm>
            <a:off x="2996409" y="2849230"/>
            <a:ext cx="2493584" cy="354500"/>
          </a:xfrm>
          <a:prstGeom prst="donut">
            <a:avLst>
              <a:gd name="adj" fmla="val 6229"/>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54" name="Anillo 53">
            <a:extLst>
              <a:ext uri="{FF2B5EF4-FFF2-40B4-BE49-F238E27FC236}">
                <a16:creationId xmlns:a16="http://schemas.microsoft.com/office/drawing/2014/main" id="{7F86AC13-1FBE-904F-A2DC-B611C062D465}"/>
              </a:ext>
            </a:extLst>
          </p:cNvPr>
          <p:cNvSpPr/>
          <p:nvPr/>
        </p:nvSpPr>
        <p:spPr>
          <a:xfrm>
            <a:off x="2922396" y="3542735"/>
            <a:ext cx="2493584" cy="354500"/>
          </a:xfrm>
          <a:prstGeom prst="donut">
            <a:avLst>
              <a:gd name="adj" fmla="val 6229"/>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55" name="Anillo 54">
            <a:extLst>
              <a:ext uri="{FF2B5EF4-FFF2-40B4-BE49-F238E27FC236}">
                <a16:creationId xmlns:a16="http://schemas.microsoft.com/office/drawing/2014/main" id="{CC310814-380B-0643-9B03-8EEB49760945}"/>
              </a:ext>
            </a:extLst>
          </p:cNvPr>
          <p:cNvSpPr/>
          <p:nvPr/>
        </p:nvSpPr>
        <p:spPr>
          <a:xfrm>
            <a:off x="2996409" y="4537437"/>
            <a:ext cx="2493584" cy="354500"/>
          </a:xfrm>
          <a:prstGeom prst="donut">
            <a:avLst>
              <a:gd name="adj" fmla="val 6229"/>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57" name="Anillo 56">
            <a:extLst>
              <a:ext uri="{FF2B5EF4-FFF2-40B4-BE49-F238E27FC236}">
                <a16:creationId xmlns:a16="http://schemas.microsoft.com/office/drawing/2014/main" id="{CBA667C4-A8E2-964C-94E1-4E83D79870FF}"/>
              </a:ext>
            </a:extLst>
          </p:cNvPr>
          <p:cNvSpPr/>
          <p:nvPr/>
        </p:nvSpPr>
        <p:spPr>
          <a:xfrm>
            <a:off x="2929392" y="4920626"/>
            <a:ext cx="2493584" cy="354500"/>
          </a:xfrm>
          <a:prstGeom prst="donut">
            <a:avLst>
              <a:gd name="adj" fmla="val 6229"/>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58" name="Anillo 57">
            <a:extLst>
              <a:ext uri="{FF2B5EF4-FFF2-40B4-BE49-F238E27FC236}">
                <a16:creationId xmlns:a16="http://schemas.microsoft.com/office/drawing/2014/main" id="{AE144CA0-4AAD-5A4A-9900-73306A343143}"/>
              </a:ext>
            </a:extLst>
          </p:cNvPr>
          <p:cNvSpPr/>
          <p:nvPr/>
        </p:nvSpPr>
        <p:spPr>
          <a:xfrm>
            <a:off x="2857500" y="5609572"/>
            <a:ext cx="2493584" cy="354500"/>
          </a:xfrm>
          <a:prstGeom prst="donut">
            <a:avLst>
              <a:gd name="adj" fmla="val 6229"/>
            </a:avLst>
          </a:prstGeom>
          <a:solidFill>
            <a:srgbClr val="F66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 name="CuadroTexto 7">
            <a:extLst>
              <a:ext uri="{FF2B5EF4-FFF2-40B4-BE49-F238E27FC236}">
                <a16:creationId xmlns:a16="http://schemas.microsoft.com/office/drawing/2014/main" id="{577EA7F4-9BB6-B647-9CDB-8C697D5E5EFF}"/>
              </a:ext>
            </a:extLst>
          </p:cNvPr>
          <p:cNvSpPr txBox="1"/>
          <p:nvPr/>
        </p:nvSpPr>
        <p:spPr>
          <a:xfrm>
            <a:off x="11179651" y="1562311"/>
            <a:ext cx="354584" cy="461665"/>
          </a:xfrm>
          <a:prstGeom prst="rect">
            <a:avLst/>
          </a:prstGeom>
          <a:noFill/>
        </p:spPr>
        <p:txBody>
          <a:bodyPr wrap="none" rtlCol="0">
            <a:spAutoFit/>
          </a:bodyPr>
          <a:lstStyle/>
          <a:p>
            <a:pPr algn="l"/>
            <a:r>
              <a:rPr lang="es-GB" sz="2400" b="1" dirty="0">
                <a:solidFill>
                  <a:schemeClr val="accent5">
                    <a:lumMod val="50000"/>
                  </a:schemeClr>
                </a:solidFill>
              </a:rPr>
              <a:t>3</a:t>
            </a:r>
          </a:p>
        </p:txBody>
      </p:sp>
      <p:sp>
        <p:nvSpPr>
          <p:cNvPr id="59" name="CuadroTexto 58">
            <a:extLst>
              <a:ext uri="{FF2B5EF4-FFF2-40B4-BE49-F238E27FC236}">
                <a16:creationId xmlns:a16="http://schemas.microsoft.com/office/drawing/2014/main" id="{F0CC7AA8-F836-F247-A844-4AA8316FBC06}"/>
              </a:ext>
            </a:extLst>
          </p:cNvPr>
          <p:cNvSpPr txBox="1"/>
          <p:nvPr/>
        </p:nvSpPr>
        <p:spPr>
          <a:xfrm>
            <a:off x="11178048" y="2262076"/>
            <a:ext cx="357790" cy="461665"/>
          </a:xfrm>
          <a:prstGeom prst="rect">
            <a:avLst/>
          </a:prstGeom>
          <a:noFill/>
        </p:spPr>
        <p:txBody>
          <a:bodyPr wrap="none" rtlCol="0">
            <a:spAutoFit/>
          </a:bodyPr>
          <a:lstStyle/>
          <a:p>
            <a:pPr algn="l"/>
            <a:r>
              <a:rPr lang="es-GB" sz="2400" b="1" dirty="0">
                <a:solidFill>
                  <a:schemeClr val="accent5">
                    <a:lumMod val="50000"/>
                  </a:schemeClr>
                </a:solidFill>
              </a:rPr>
              <a:t>5</a:t>
            </a:r>
          </a:p>
        </p:txBody>
      </p:sp>
      <p:sp>
        <p:nvSpPr>
          <p:cNvPr id="60" name="CuadroTexto 59">
            <a:extLst>
              <a:ext uri="{FF2B5EF4-FFF2-40B4-BE49-F238E27FC236}">
                <a16:creationId xmlns:a16="http://schemas.microsoft.com/office/drawing/2014/main" id="{5CAA5BDB-C6EC-3945-95F4-D7037D45355D}"/>
              </a:ext>
            </a:extLst>
          </p:cNvPr>
          <p:cNvSpPr txBox="1"/>
          <p:nvPr/>
        </p:nvSpPr>
        <p:spPr>
          <a:xfrm>
            <a:off x="11178048" y="2961840"/>
            <a:ext cx="357790" cy="461665"/>
          </a:xfrm>
          <a:prstGeom prst="rect">
            <a:avLst/>
          </a:prstGeom>
          <a:noFill/>
        </p:spPr>
        <p:txBody>
          <a:bodyPr wrap="none" rtlCol="0">
            <a:spAutoFit/>
          </a:bodyPr>
          <a:lstStyle/>
          <a:p>
            <a:pPr algn="l"/>
            <a:r>
              <a:rPr lang="es-GB" sz="2400" b="1" dirty="0">
                <a:solidFill>
                  <a:schemeClr val="accent5">
                    <a:lumMod val="50000"/>
                  </a:schemeClr>
                </a:solidFill>
              </a:rPr>
              <a:t>4</a:t>
            </a:r>
          </a:p>
        </p:txBody>
      </p:sp>
      <p:sp>
        <p:nvSpPr>
          <p:cNvPr id="61" name="CuadroTexto 60">
            <a:extLst>
              <a:ext uri="{FF2B5EF4-FFF2-40B4-BE49-F238E27FC236}">
                <a16:creationId xmlns:a16="http://schemas.microsoft.com/office/drawing/2014/main" id="{51871574-8EC1-B74F-9C96-20D59427CDC0}"/>
              </a:ext>
            </a:extLst>
          </p:cNvPr>
          <p:cNvSpPr txBox="1"/>
          <p:nvPr/>
        </p:nvSpPr>
        <p:spPr>
          <a:xfrm>
            <a:off x="11178048" y="3661605"/>
            <a:ext cx="357790" cy="461665"/>
          </a:xfrm>
          <a:prstGeom prst="rect">
            <a:avLst/>
          </a:prstGeom>
          <a:noFill/>
        </p:spPr>
        <p:txBody>
          <a:bodyPr wrap="none" rtlCol="0">
            <a:spAutoFit/>
          </a:bodyPr>
          <a:lstStyle/>
          <a:p>
            <a:pPr algn="l"/>
            <a:r>
              <a:rPr lang="es-GB" sz="2400" b="1" dirty="0">
                <a:solidFill>
                  <a:schemeClr val="accent5">
                    <a:lumMod val="50000"/>
                  </a:schemeClr>
                </a:solidFill>
              </a:rPr>
              <a:t>6</a:t>
            </a:r>
          </a:p>
        </p:txBody>
      </p:sp>
      <p:sp>
        <p:nvSpPr>
          <p:cNvPr id="62" name="CuadroTexto 61">
            <a:extLst>
              <a:ext uri="{FF2B5EF4-FFF2-40B4-BE49-F238E27FC236}">
                <a16:creationId xmlns:a16="http://schemas.microsoft.com/office/drawing/2014/main" id="{674D6360-983E-E246-B274-2B8D1DC3AD8A}"/>
              </a:ext>
            </a:extLst>
          </p:cNvPr>
          <p:cNvSpPr txBox="1"/>
          <p:nvPr/>
        </p:nvSpPr>
        <p:spPr>
          <a:xfrm>
            <a:off x="11178048" y="4361369"/>
            <a:ext cx="357790" cy="461665"/>
          </a:xfrm>
          <a:prstGeom prst="rect">
            <a:avLst/>
          </a:prstGeom>
          <a:noFill/>
        </p:spPr>
        <p:txBody>
          <a:bodyPr wrap="none" rtlCol="0">
            <a:spAutoFit/>
          </a:bodyPr>
          <a:lstStyle/>
          <a:p>
            <a:pPr algn="l"/>
            <a:r>
              <a:rPr lang="es-GB" sz="2400" b="1" dirty="0">
                <a:solidFill>
                  <a:schemeClr val="accent5">
                    <a:lumMod val="50000"/>
                  </a:schemeClr>
                </a:solidFill>
              </a:rPr>
              <a:t>7</a:t>
            </a:r>
          </a:p>
        </p:txBody>
      </p:sp>
      <p:sp>
        <p:nvSpPr>
          <p:cNvPr id="63" name="CuadroTexto 62">
            <a:extLst>
              <a:ext uri="{FF2B5EF4-FFF2-40B4-BE49-F238E27FC236}">
                <a16:creationId xmlns:a16="http://schemas.microsoft.com/office/drawing/2014/main" id="{386202C8-BDA0-E243-BB27-49039A41D487}"/>
              </a:ext>
            </a:extLst>
          </p:cNvPr>
          <p:cNvSpPr txBox="1"/>
          <p:nvPr/>
        </p:nvSpPr>
        <p:spPr>
          <a:xfrm>
            <a:off x="11178048" y="5061134"/>
            <a:ext cx="357790" cy="461665"/>
          </a:xfrm>
          <a:prstGeom prst="rect">
            <a:avLst/>
          </a:prstGeom>
          <a:noFill/>
        </p:spPr>
        <p:txBody>
          <a:bodyPr wrap="none" rtlCol="0">
            <a:spAutoFit/>
          </a:bodyPr>
          <a:lstStyle/>
          <a:p>
            <a:pPr algn="l"/>
            <a:r>
              <a:rPr lang="es-GB" sz="2400" b="1" dirty="0">
                <a:solidFill>
                  <a:schemeClr val="accent5">
                    <a:lumMod val="50000"/>
                  </a:schemeClr>
                </a:solidFill>
              </a:rPr>
              <a:t>1</a:t>
            </a:r>
          </a:p>
        </p:txBody>
      </p:sp>
      <p:sp>
        <p:nvSpPr>
          <p:cNvPr id="64" name="CuadroTexto 63">
            <a:extLst>
              <a:ext uri="{FF2B5EF4-FFF2-40B4-BE49-F238E27FC236}">
                <a16:creationId xmlns:a16="http://schemas.microsoft.com/office/drawing/2014/main" id="{5AE7FAB0-0191-E74A-BF57-43EB05C5B655}"/>
              </a:ext>
            </a:extLst>
          </p:cNvPr>
          <p:cNvSpPr txBox="1"/>
          <p:nvPr/>
        </p:nvSpPr>
        <p:spPr>
          <a:xfrm>
            <a:off x="11178048" y="5760898"/>
            <a:ext cx="357790" cy="461665"/>
          </a:xfrm>
          <a:prstGeom prst="rect">
            <a:avLst/>
          </a:prstGeom>
          <a:noFill/>
        </p:spPr>
        <p:txBody>
          <a:bodyPr wrap="none" rtlCol="0">
            <a:spAutoFit/>
          </a:bodyPr>
          <a:lstStyle/>
          <a:p>
            <a:pPr algn="l"/>
            <a:r>
              <a:rPr lang="es-GB" sz="2400" b="1" dirty="0">
                <a:solidFill>
                  <a:schemeClr val="accent5">
                    <a:lumMod val="50000"/>
                  </a:schemeClr>
                </a:solidFill>
              </a:rPr>
              <a:t>2</a:t>
            </a:r>
          </a:p>
        </p:txBody>
      </p:sp>
      <p:sp>
        <p:nvSpPr>
          <p:cNvPr id="33"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5672" r="51684" b="48701"/>
          <a:stretch/>
        </p:blipFill>
        <p:spPr>
          <a:xfrm flipH="1">
            <a:off x="9078655" y="-378275"/>
            <a:ext cx="1169819" cy="1272881"/>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48415" t="13036" r="28714" b="49094"/>
          <a:stretch/>
        </p:blipFill>
        <p:spPr>
          <a:xfrm flipH="1">
            <a:off x="7806810" y="-76239"/>
            <a:ext cx="1032389" cy="1016467"/>
          </a:xfrm>
          <a:prstGeom prst="rect">
            <a:avLst/>
          </a:prstGeom>
        </p:spPr>
      </p:pic>
      <p:sp>
        <p:nvSpPr>
          <p:cNvPr id="12" name="Title 11"/>
          <p:cNvSpPr>
            <a:spLocks noGrp="1"/>
          </p:cNvSpPr>
          <p:nvPr>
            <p:ph type="title"/>
          </p:nvPr>
        </p:nvSpPr>
        <p:spPr>
          <a:xfrm>
            <a:off x="196790" y="19773"/>
            <a:ext cx="10515600" cy="660298"/>
          </a:xfrm>
        </p:spPr>
        <p:txBody>
          <a:bodyPr>
            <a:normAutofit/>
          </a:bodyPr>
          <a:lstStyle/>
          <a:p>
            <a:r>
              <a:rPr lang="en-GB" sz="2000" b="1" dirty="0" err="1"/>
              <a:t>Lucía</a:t>
            </a:r>
            <a:r>
              <a:rPr lang="en-GB" sz="2000" b="1" dirty="0"/>
              <a:t> y Nadia </a:t>
            </a:r>
            <a:r>
              <a:rPr lang="en-GB" sz="2000" b="1" dirty="0" err="1"/>
              <a:t>hablan</a:t>
            </a:r>
            <a:r>
              <a:rPr lang="en-GB" sz="2000" b="1" dirty="0"/>
              <a:t> </a:t>
            </a:r>
            <a:r>
              <a:rPr lang="en-GB" sz="2000" b="1" dirty="0" err="1"/>
              <a:t>sobre</a:t>
            </a:r>
            <a:r>
              <a:rPr lang="en-GB" sz="2000" b="1" dirty="0"/>
              <a:t> </a:t>
            </a:r>
            <a:r>
              <a:rPr lang="en-GB" sz="2000" b="1" dirty="0" err="1"/>
              <a:t>emociones</a:t>
            </a:r>
            <a:r>
              <a:rPr lang="en-GB" sz="2000" b="1" dirty="0"/>
              <a:t>.</a:t>
            </a:r>
          </a:p>
        </p:txBody>
      </p:sp>
    </p:spTree>
    <p:extLst>
      <p:ext uri="{BB962C8B-B14F-4D97-AF65-F5344CB8AC3E}">
        <p14:creationId xmlns:p14="http://schemas.microsoft.com/office/powerpoint/2010/main" val="260161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2" grpId="0" animBg="1"/>
      <p:bldP spid="53" grpId="0" animBg="1"/>
      <p:bldP spid="54" grpId="0" animBg="1"/>
      <p:bldP spid="55" grpId="0" animBg="1"/>
      <p:bldP spid="57" grpId="0" animBg="1"/>
      <p:bldP spid="58" grpId="0" animBg="1"/>
      <p:bldP spid="8" grpId="0"/>
      <p:bldP spid="59" grpId="0"/>
      <p:bldP spid="60" grpId="0"/>
      <p:bldP spid="61" grpId="0"/>
      <p:bldP spid="62" grpId="0"/>
      <p:bldP spid="63" grpId="0"/>
      <p:bldP spid="6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37697147"/>
              </p:ext>
            </p:extLst>
          </p:nvPr>
        </p:nvGraphicFramePr>
        <p:xfrm>
          <a:off x="398527" y="1118127"/>
          <a:ext cx="11111302" cy="4985102"/>
        </p:xfrm>
        <a:graphic>
          <a:graphicData uri="http://schemas.openxmlformats.org/drawingml/2006/table">
            <a:tbl>
              <a:tblPr firstRow="1" bandRow="1">
                <a:tableStyleId>{5DA37D80-6434-44D0-A028-1B22A696006F}</a:tableStyleId>
              </a:tblPr>
              <a:tblGrid>
                <a:gridCol w="454216">
                  <a:extLst>
                    <a:ext uri="{9D8B030D-6E8A-4147-A177-3AD203B41FA5}">
                      <a16:colId xmlns:a16="http://schemas.microsoft.com/office/drawing/2014/main" val="2707976010"/>
                    </a:ext>
                  </a:extLst>
                </a:gridCol>
                <a:gridCol w="2616171">
                  <a:extLst>
                    <a:ext uri="{9D8B030D-6E8A-4147-A177-3AD203B41FA5}">
                      <a16:colId xmlns:a16="http://schemas.microsoft.com/office/drawing/2014/main" val="614538447"/>
                    </a:ext>
                  </a:extLst>
                </a:gridCol>
                <a:gridCol w="2699657">
                  <a:extLst>
                    <a:ext uri="{9D8B030D-6E8A-4147-A177-3AD203B41FA5}">
                      <a16:colId xmlns:a16="http://schemas.microsoft.com/office/drawing/2014/main" val="1177037071"/>
                    </a:ext>
                  </a:extLst>
                </a:gridCol>
                <a:gridCol w="5341258">
                  <a:extLst>
                    <a:ext uri="{9D8B030D-6E8A-4147-A177-3AD203B41FA5}">
                      <a16:colId xmlns:a16="http://schemas.microsoft.com/office/drawing/2014/main" val="4052351916"/>
                    </a:ext>
                  </a:extLst>
                </a:gridCol>
              </a:tblGrid>
              <a:tr h="553824">
                <a:tc>
                  <a:txBody>
                    <a:bodyPr/>
                    <a:lstStyle/>
                    <a:p>
                      <a:pPr algn="ctr"/>
                      <a:endParaRPr lang="en-GB" sz="2000" b="1" dirty="0">
                        <a:solidFill>
                          <a:srgbClr val="203864"/>
                        </a:solidFill>
                        <a:latin typeface="+mj-lt"/>
                      </a:endParaRPr>
                    </a:p>
                  </a:txBody>
                  <a:tcPr anchor="ctr"/>
                </a:tc>
                <a:tc gridSpan="2">
                  <a:txBody>
                    <a:bodyPr/>
                    <a:lstStyle/>
                    <a:p>
                      <a:pPr algn="ctr"/>
                      <a:r>
                        <a:rPr lang="en-GB" sz="2000" b="1" dirty="0">
                          <a:solidFill>
                            <a:schemeClr val="accent5">
                              <a:lumMod val="50000"/>
                            </a:schemeClr>
                          </a:solidFill>
                          <a:latin typeface="+mj-lt"/>
                        </a:rPr>
                        <a:t>¿Cómo</a:t>
                      </a:r>
                      <a:r>
                        <a:rPr lang="en-GB" sz="2000" b="1" baseline="0" dirty="0">
                          <a:solidFill>
                            <a:schemeClr val="accent5">
                              <a:lumMod val="50000"/>
                            </a:schemeClr>
                          </a:solidFill>
                          <a:latin typeface="+mj-lt"/>
                        </a:rPr>
                        <a:t> </a:t>
                      </a:r>
                      <a:r>
                        <a:rPr lang="en-GB" sz="2000" b="1" baseline="0" dirty="0" err="1">
                          <a:solidFill>
                            <a:schemeClr val="accent5">
                              <a:lumMod val="50000"/>
                            </a:schemeClr>
                          </a:solidFill>
                          <a:latin typeface="+mj-lt"/>
                        </a:rPr>
                        <a:t>empieza</a:t>
                      </a:r>
                      <a:r>
                        <a:rPr lang="en-GB" sz="2000" b="1" baseline="0" dirty="0">
                          <a:solidFill>
                            <a:schemeClr val="accent5">
                              <a:lumMod val="50000"/>
                            </a:schemeClr>
                          </a:solidFill>
                          <a:latin typeface="+mj-lt"/>
                        </a:rPr>
                        <a:t> la </a:t>
                      </a:r>
                      <a:r>
                        <a:rPr lang="en-GB" sz="2000" b="1" baseline="0" dirty="0" err="1">
                          <a:solidFill>
                            <a:schemeClr val="accent5">
                              <a:lumMod val="50000"/>
                            </a:schemeClr>
                          </a:solidFill>
                          <a:latin typeface="+mj-lt"/>
                        </a:rPr>
                        <a:t>frase</a:t>
                      </a:r>
                      <a:r>
                        <a:rPr lang="en-GB" sz="2000" b="1" baseline="0" dirty="0">
                          <a:solidFill>
                            <a:schemeClr val="accent5">
                              <a:lumMod val="50000"/>
                            </a:schemeClr>
                          </a:solidFill>
                          <a:latin typeface="+mj-lt"/>
                        </a:rPr>
                        <a:t>?</a:t>
                      </a:r>
                      <a:endParaRPr lang="en-GB" sz="2000" b="1" dirty="0">
                        <a:solidFill>
                          <a:schemeClr val="accent5">
                            <a:lumMod val="50000"/>
                          </a:schemeClr>
                        </a:solidFill>
                        <a:latin typeface="+mj-lt"/>
                      </a:endParaRPr>
                    </a:p>
                  </a:txBody>
                  <a:tcPr anchor="ctr">
                    <a:lnR w="12700" cap="flat" cmpd="sng" algn="ctr">
                      <a:solidFill>
                        <a:srgbClr val="F08D4D"/>
                      </a:solidFill>
                      <a:prstDash val="solid"/>
                      <a:round/>
                      <a:headEnd type="none" w="med" len="med"/>
                      <a:tailEnd type="none" w="med" len="med"/>
                    </a:lnR>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dirty="0">
                        <a:solidFill>
                          <a:schemeClr val="accent5">
                            <a:lumMod val="50000"/>
                          </a:schemeClr>
                        </a:solidFill>
                        <a:latin typeface="+mj-lt"/>
                      </a:endParaRPr>
                    </a:p>
                  </a:txBody>
                  <a:tcPr anchor="ctr">
                    <a:lnL w="12700" cap="flat" cmpd="sng" algn="ctr">
                      <a:solidFill>
                        <a:srgbClr val="F08D4D"/>
                      </a:solidFill>
                      <a:prstDash val="solid"/>
                      <a:round/>
                      <a:headEnd type="none" w="med" len="med"/>
                      <a:tailEnd type="none" w="med" len="med"/>
                    </a:lnL>
                    <a:lnR w="12700" cap="flat" cmpd="sng" algn="ctr">
                      <a:solidFill>
                        <a:srgbClr val="F08D4D"/>
                      </a:solidFill>
                      <a:prstDash val="solid"/>
                      <a:round/>
                      <a:headEnd type="none" w="med" len="med"/>
                      <a:tailEnd type="none" w="med" len="med"/>
                    </a:lnR>
                  </a:tcPr>
                </a:tc>
                <a:tc>
                  <a:txBody>
                    <a:bodyPr/>
                    <a:lstStyle/>
                    <a:p>
                      <a:pPr algn="l"/>
                      <a:endParaRPr lang="en-GB" sz="2000" b="0" dirty="0">
                        <a:solidFill>
                          <a:schemeClr val="accent5">
                            <a:lumMod val="50000"/>
                          </a:schemeClr>
                        </a:solidFill>
                        <a:latin typeface="+mj-lt"/>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2103677846"/>
                  </a:ext>
                </a:extLst>
              </a:tr>
              <a:tr h="553824">
                <a:tc>
                  <a:txBody>
                    <a:bodyPr/>
                    <a:lstStyle/>
                    <a:p>
                      <a:pPr algn="ctr"/>
                      <a:r>
                        <a:rPr lang="en-GB" sz="2000" b="1" dirty="0">
                          <a:solidFill>
                            <a:srgbClr val="203864"/>
                          </a:solidFill>
                          <a:latin typeface="+mj-lt"/>
                        </a:rPr>
                        <a:t>1</a:t>
                      </a:r>
                    </a:p>
                  </a:txBody>
                  <a:tcPr anchor="ctr"/>
                </a:tc>
                <a:tc>
                  <a:txBody>
                    <a:bodyPr/>
                    <a:lstStyle/>
                    <a:p>
                      <a:pPr algn="l"/>
                      <a:r>
                        <a:rPr lang="en-GB" sz="2000" b="0" dirty="0">
                          <a:solidFill>
                            <a:schemeClr val="accent5">
                              <a:lumMod val="50000"/>
                            </a:schemeClr>
                          </a:solidFill>
                          <a:latin typeface="+mj-lt"/>
                        </a:rPr>
                        <a:t>Me gusta mucho…</a:t>
                      </a:r>
                    </a:p>
                  </a:txBody>
                  <a:tcPr anchor="ctr">
                    <a:lnR w="12700" cap="flat" cmpd="sng" algn="ctr">
                      <a:solidFill>
                        <a:srgbClr val="F08D4D"/>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mj-lt"/>
                        </a:rPr>
                        <a:t>Me </a:t>
                      </a:r>
                      <a:r>
                        <a:rPr lang="en-GB" sz="2000" b="0" dirty="0" err="1">
                          <a:solidFill>
                            <a:schemeClr val="accent5">
                              <a:lumMod val="50000"/>
                            </a:schemeClr>
                          </a:solidFill>
                          <a:latin typeface="+mj-lt"/>
                        </a:rPr>
                        <a:t>gustan</a:t>
                      </a:r>
                      <a:r>
                        <a:rPr lang="en-GB" sz="2000" b="0" dirty="0">
                          <a:solidFill>
                            <a:schemeClr val="accent5">
                              <a:lumMod val="50000"/>
                            </a:schemeClr>
                          </a:solidFill>
                          <a:latin typeface="+mj-lt"/>
                        </a:rPr>
                        <a:t> mucho…</a:t>
                      </a:r>
                    </a:p>
                  </a:txBody>
                  <a:tcPr anchor="ctr">
                    <a:lnL w="12700" cap="flat" cmpd="sng" algn="ctr">
                      <a:solidFill>
                        <a:srgbClr val="F08D4D"/>
                      </a:solidFill>
                      <a:prstDash val="solid"/>
                      <a:round/>
                      <a:headEnd type="none" w="med" len="med"/>
                      <a:tailEnd type="none" w="med" len="med"/>
                    </a:lnL>
                    <a:lnR w="12700" cap="flat" cmpd="sng" algn="ctr">
                      <a:solidFill>
                        <a:srgbClr val="F08D4D"/>
                      </a:solidFill>
                      <a:prstDash val="solid"/>
                      <a:round/>
                      <a:headEnd type="none" w="med" len="med"/>
                      <a:tailEnd type="none" w="med" len="med"/>
                    </a:lnR>
                  </a:tcPr>
                </a:tc>
                <a:tc>
                  <a:txBody>
                    <a:bodyPr/>
                    <a:lstStyle/>
                    <a:p>
                      <a:pPr algn="l"/>
                      <a:r>
                        <a:rPr lang="en-GB" sz="2000" b="0" dirty="0" err="1">
                          <a:solidFill>
                            <a:schemeClr val="accent5">
                              <a:lumMod val="50000"/>
                            </a:schemeClr>
                          </a:solidFill>
                          <a:latin typeface="+mj-lt"/>
                        </a:rPr>
                        <a:t>los</a:t>
                      </a:r>
                      <a:r>
                        <a:rPr lang="en-GB" sz="2000" b="0" dirty="0">
                          <a:solidFill>
                            <a:schemeClr val="accent5">
                              <a:lumMod val="50000"/>
                            </a:schemeClr>
                          </a:solidFill>
                          <a:latin typeface="+mj-lt"/>
                        </a:rPr>
                        <a:t> </a:t>
                      </a:r>
                      <a:r>
                        <a:rPr lang="en-GB" sz="2000" b="0" dirty="0" err="1">
                          <a:solidFill>
                            <a:schemeClr val="accent5">
                              <a:lumMod val="50000"/>
                            </a:schemeClr>
                          </a:solidFill>
                          <a:latin typeface="+mj-lt"/>
                        </a:rPr>
                        <a:t>viajes</a:t>
                      </a:r>
                      <a:r>
                        <a:rPr lang="en-GB" sz="2000" b="0" dirty="0">
                          <a:solidFill>
                            <a:schemeClr val="accent5">
                              <a:lumMod val="50000"/>
                            </a:schemeClr>
                          </a:solidFill>
                          <a:latin typeface="+mj-lt"/>
                        </a:rPr>
                        <a:t> a </a:t>
                      </a:r>
                      <a:r>
                        <a:rPr lang="en-GB" sz="2000" b="0" dirty="0" err="1">
                          <a:solidFill>
                            <a:schemeClr val="accent5">
                              <a:lumMod val="50000"/>
                            </a:schemeClr>
                          </a:solidFill>
                          <a:latin typeface="+mj-lt"/>
                        </a:rPr>
                        <a:t>Inglaterra</a:t>
                      </a:r>
                      <a:r>
                        <a:rPr lang="en-GB" sz="2000" b="0" dirty="0">
                          <a:solidFill>
                            <a:schemeClr val="accent5">
                              <a:lumMod val="50000"/>
                            </a:schemeClr>
                          </a:solidFill>
                          <a:latin typeface="+mj-lt"/>
                        </a:rPr>
                        <a:t>.</a:t>
                      </a: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553824">
                <a:tc>
                  <a:txBody>
                    <a:bodyPr/>
                    <a:lstStyle/>
                    <a:p>
                      <a:pPr algn="ctr"/>
                      <a:r>
                        <a:rPr lang="en-GB" sz="2000" b="1" dirty="0">
                          <a:solidFill>
                            <a:srgbClr val="203864"/>
                          </a:solidFill>
                          <a:latin typeface="+mj-lt"/>
                        </a:rPr>
                        <a:t>2</a:t>
                      </a:r>
                    </a:p>
                  </a:txBody>
                  <a:tcPr anchor="ctr"/>
                </a:tc>
                <a:tc>
                  <a:txBody>
                    <a:bodyPr/>
                    <a:lstStyle/>
                    <a:p>
                      <a:pPr algn="l"/>
                      <a:r>
                        <a:rPr lang="en-GB" sz="2000" b="0" dirty="0">
                          <a:solidFill>
                            <a:schemeClr val="accent5">
                              <a:lumMod val="50000"/>
                            </a:schemeClr>
                          </a:solidFill>
                          <a:latin typeface="+mj-lt"/>
                        </a:rPr>
                        <a:t>Me </a:t>
                      </a:r>
                      <a:r>
                        <a:rPr lang="en-GB" sz="2000" b="0" dirty="0" err="1">
                          <a:solidFill>
                            <a:schemeClr val="accent5">
                              <a:lumMod val="50000"/>
                            </a:schemeClr>
                          </a:solidFill>
                          <a:latin typeface="+mj-lt"/>
                        </a:rPr>
                        <a:t>molestan</a:t>
                      </a:r>
                      <a:r>
                        <a:rPr lang="en-GB" sz="2000" b="0" dirty="0">
                          <a:solidFill>
                            <a:schemeClr val="accent5">
                              <a:lumMod val="50000"/>
                            </a:schemeClr>
                          </a:solidFill>
                          <a:latin typeface="+mj-lt"/>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mj-lt"/>
                        </a:rPr>
                        <a:t>Me molesta…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mj-lt"/>
                        </a:rPr>
                        <a:t>la </a:t>
                      </a:r>
                      <a:r>
                        <a:rPr lang="en-GB" sz="2000" b="0" dirty="0" err="1">
                          <a:solidFill>
                            <a:schemeClr val="accent5">
                              <a:lumMod val="50000"/>
                            </a:schemeClr>
                          </a:solidFill>
                          <a:latin typeface="+mj-lt"/>
                        </a:rPr>
                        <a:t>música</a:t>
                      </a:r>
                      <a:r>
                        <a:rPr lang="en-GB" sz="2000" b="0" dirty="0">
                          <a:solidFill>
                            <a:schemeClr val="accent5">
                              <a:lumMod val="50000"/>
                            </a:schemeClr>
                          </a:solidFill>
                          <a:latin typeface="+mj-lt"/>
                        </a:rPr>
                        <a:t> </a:t>
                      </a:r>
                      <a:r>
                        <a:rPr lang="en-GB" sz="2000" b="0" dirty="0" err="1">
                          <a:solidFill>
                            <a:schemeClr val="accent5">
                              <a:lumMod val="50000"/>
                            </a:schemeClr>
                          </a:solidFill>
                          <a:latin typeface="+mj-lt"/>
                        </a:rPr>
                        <a:t>fuerte</a:t>
                      </a:r>
                      <a:r>
                        <a:rPr lang="en-GB" sz="2000" b="0" dirty="0">
                          <a:solidFill>
                            <a:schemeClr val="accent5">
                              <a:lumMod val="50000"/>
                            </a:schemeClr>
                          </a:solidFill>
                          <a:latin typeface="+mj-lt"/>
                        </a:rPr>
                        <a:t>.</a:t>
                      </a:r>
                    </a:p>
                  </a:txBody>
                  <a:tcPr anchor="ctr"/>
                </a:tc>
                <a:extLst>
                  <a:ext uri="{0D108BD9-81ED-4DB2-BD59-A6C34878D82A}">
                    <a16:rowId xmlns:a16="http://schemas.microsoft.com/office/drawing/2014/main" val="2057203793"/>
                  </a:ext>
                </a:extLst>
              </a:tr>
              <a:tr h="554510">
                <a:tc>
                  <a:txBody>
                    <a:bodyPr/>
                    <a:lstStyle/>
                    <a:p>
                      <a:pPr algn="ctr"/>
                      <a:r>
                        <a:rPr lang="en-GB" sz="2000" b="1" dirty="0">
                          <a:solidFill>
                            <a:srgbClr val="203864"/>
                          </a:solidFill>
                          <a:latin typeface="+mj-lt"/>
                        </a:rPr>
                        <a:t>3</a:t>
                      </a:r>
                    </a:p>
                  </a:txBody>
                  <a:tcPr anchor="ctr"/>
                </a:tc>
                <a:tc>
                  <a:txBody>
                    <a:bodyPr/>
                    <a:lstStyle/>
                    <a:p>
                      <a:pPr algn="l"/>
                      <a:r>
                        <a:rPr lang="en-GB" sz="2000" b="0" dirty="0">
                          <a:solidFill>
                            <a:schemeClr val="accent5">
                              <a:lumMod val="50000"/>
                            </a:schemeClr>
                          </a:solidFill>
                          <a:latin typeface="+mj-lt"/>
                        </a:rPr>
                        <a:t>¿Te preocupan…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mj-lt"/>
                        </a:rPr>
                        <a:t>¿Te preocupa…</a:t>
                      </a:r>
                    </a:p>
                  </a:txBody>
                  <a:tcPr anchor="ctr"/>
                </a:tc>
                <a:tc>
                  <a:txBody>
                    <a:bodyPr/>
                    <a:lstStyle/>
                    <a:p>
                      <a:pPr algn="l"/>
                      <a:r>
                        <a:rPr lang="en-GB" sz="2000" b="0" dirty="0">
                          <a:solidFill>
                            <a:schemeClr val="accent5">
                              <a:lumMod val="50000"/>
                            </a:schemeClr>
                          </a:solidFill>
                          <a:latin typeface="+mj-lt"/>
                        </a:rPr>
                        <a:t>las preguntas difíciles*?</a:t>
                      </a:r>
                    </a:p>
                  </a:txBody>
                  <a:tcPr anchor="ctr"/>
                </a:tc>
                <a:extLst>
                  <a:ext uri="{0D108BD9-81ED-4DB2-BD59-A6C34878D82A}">
                    <a16:rowId xmlns:a16="http://schemas.microsoft.com/office/drawing/2014/main" val="3820224318"/>
                  </a:ext>
                </a:extLst>
              </a:tr>
              <a:tr h="553824">
                <a:tc>
                  <a:txBody>
                    <a:bodyPr/>
                    <a:lstStyle/>
                    <a:p>
                      <a:pPr algn="ctr"/>
                      <a:r>
                        <a:rPr lang="en-GB" sz="2000" b="1" dirty="0">
                          <a:solidFill>
                            <a:srgbClr val="203864"/>
                          </a:solidFill>
                          <a:latin typeface="+mj-lt"/>
                        </a:rPr>
                        <a:t>4</a:t>
                      </a:r>
                    </a:p>
                  </a:txBody>
                  <a:tcPr anchor="ctr"/>
                </a:tc>
                <a:tc>
                  <a:txBody>
                    <a:bodyPr/>
                    <a:lstStyle/>
                    <a:p>
                      <a:pPr algn="l"/>
                      <a:r>
                        <a:rPr lang="en-GB" sz="2000" b="0" dirty="0">
                          <a:solidFill>
                            <a:schemeClr val="accent5">
                              <a:lumMod val="50000"/>
                            </a:schemeClr>
                          </a:solidFill>
                          <a:latin typeface="+mj-lt"/>
                        </a:rPr>
                        <a:t>Te encanta…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mj-lt"/>
                        </a:rPr>
                        <a:t>Te </a:t>
                      </a:r>
                      <a:r>
                        <a:rPr lang="en-GB" sz="2000" b="0" dirty="0" err="1">
                          <a:solidFill>
                            <a:schemeClr val="accent5">
                              <a:lumMod val="50000"/>
                            </a:schemeClr>
                          </a:solidFill>
                          <a:latin typeface="+mj-lt"/>
                        </a:rPr>
                        <a:t>encantan</a:t>
                      </a:r>
                      <a:r>
                        <a:rPr lang="en-GB" sz="2000" b="0" dirty="0">
                          <a:solidFill>
                            <a:schemeClr val="accent5">
                              <a:lumMod val="50000"/>
                            </a:schemeClr>
                          </a:solidFill>
                          <a:latin typeface="+mj-lt"/>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mj-lt"/>
                        </a:rPr>
                        <a:t>las </a:t>
                      </a:r>
                      <a:r>
                        <a:rPr lang="en-GB" sz="2000" b="0" dirty="0" err="1">
                          <a:solidFill>
                            <a:schemeClr val="accent5">
                              <a:lumMod val="50000"/>
                            </a:schemeClr>
                          </a:solidFill>
                          <a:latin typeface="+mj-lt"/>
                        </a:rPr>
                        <a:t>películas</a:t>
                      </a:r>
                      <a:r>
                        <a:rPr lang="en-GB" sz="2000" b="0" dirty="0">
                          <a:solidFill>
                            <a:schemeClr val="accent5">
                              <a:lumMod val="50000"/>
                            </a:schemeClr>
                          </a:solidFill>
                          <a:latin typeface="+mj-lt"/>
                        </a:rPr>
                        <a:t> </a:t>
                      </a:r>
                      <a:r>
                        <a:rPr lang="en-GB" sz="2000" b="0" dirty="0" err="1">
                          <a:solidFill>
                            <a:schemeClr val="accent5">
                              <a:lumMod val="50000"/>
                            </a:schemeClr>
                          </a:solidFill>
                          <a:latin typeface="+mj-lt"/>
                        </a:rPr>
                        <a:t>españolas</a:t>
                      </a:r>
                      <a:r>
                        <a:rPr lang="en-GB" sz="2000" b="0" dirty="0">
                          <a:solidFill>
                            <a:schemeClr val="accent5">
                              <a:lumMod val="50000"/>
                            </a:schemeClr>
                          </a:solidFill>
                          <a:latin typeface="+mj-lt"/>
                        </a:rPr>
                        <a:t>.</a:t>
                      </a:r>
                    </a:p>
                  </a:txBody>
                  <a:tcPr anchor="ctr"/>
                </a:tc>
                <a:extLst>
                  <a:ext uri="{0D108BD9-81ED-4DB2-BD59-A6C34878D82A}">
                    <a16:rowId xmlns:a16="http://schemas.microsoft.com/office/drawing/2014/main" val="1992794217"/>
                  </a:ext>
                </a:extLst>
              </a:tr>
              <a:tr h="553824">
                <a:tc>
                  <a:txBody>
                    <a:bodyPr/>
                    <a:lstStyle/>
                    <a:p>
                      <a:pPr algn="ctr"/>
                      <a:r>
                        <a:rPr lang="en-GB" sz="2000" b="1" dirty="0">
                          <a:solidFill>
                            <a:srgbClr val="203864"/>
                          </a:solidFill>
                          <a:latin typeface="+mj-lt"/>
                        </a:rPr>
                        <a:t>5</a:t>
                      </a:r>
                    </a:p>
                  </a:txBody>
                  <a:tcPr anchor="ctr"/>
                </a:tc>
                <a:tc>
                  <a:txBody>
                    <a:bodyPr/>
                    <a:lstStyle/>
                    <a:p>
                      <a:pPr algn="l"/>
                      <a:r>
                        <a:rPr lang="en-GB" sz="2000" b="0" dirty="0">
                          <a:solidFill>
                            <a:schemeClr val="accent5">
                              <a:lumMod val="50000"/>
                            </a:schemeClr>
                          </a:solidFill>
                          <a:latin typeface="+mj-lt"/>
                        </a:rPr>
                        <a:t>Me </a:t>
                      </a:r>
                      <a:r>
                        <a:rPr lang="en-GB" sz="2000" b="0" dirty="0" err="1">
                          <a:solidFill>
                            <a:schemeClr val="accent5">
                              <a:lumMod val="50000"/>
                            </a:schemeClr>
                          </a:solidFill>
                          <a:latin typeface="+mj-lt"/>
                        </a:rPr>
                        <a:t>alegran</a:t>
                      </a:r>
                      <a:r>
                        <a:rPr lang="en-GB" sz="2000" b="0" dirty="0">
                          <a:solidFill>
                            <a:schemeClr val="accent5">
                              <a:lumMod val="50000"/>
                            </a:schemeClr>
                          </a:solidFill>
                          <a:latin typeface="+mj-lt"/>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mj-lt"/>
                        </a:rPr>
                        <a:t>Me</a:t>
                      </a:r>
                      <a:r>
                        <a:rPr lang="en-GB" sz="2000" b="0" baseline="0" dirty="0">
                          <a:solidFill>
                            <a:schemeClr val="accent5">
                              <a:lumMod val="50000"/>
                            </a:schemeClr>
                          </a:solidFill>
                          <a:latin typeface="+mj-lt"/>
                        </a:rPr>
                        <a:t> alegra…</a:t>
                      </a:r>
                      <a:endParaRPr lang="en-GB" sz="2000" b="0" dirty="0">
                        <a:solidFill>
                          <a:schemeClr val="accent5">
                            <a:lumMod val="50000"/>
                          </a:schemeClr>
                        </a:solidFill>
                        <a:latin typeface="+mj-lt"/>
                      </a:endParaRPr>
                    </a:p>
                  </a:txBody>
                  <a:tcPr anchor="ctr"/>
                </a:tc>
                <a:tc>
                  <a:txBody>
                    <a:bodyPr/>
                    <a:lstStyle/>
                    <a:p>
                      <a:pPr algn="l"/>
                      <a:r>
                        <a:rPr lang="en-GB" sz="2000" b="0" dirty="0">
                          <a:solidFill>
                            <a:schemeClr val="accent5">
                              <a:lumMod val="50000"/>
                            </a:schemeClr>
                          </a:solidFill>
                          <a:latin typeface="+mj-lt"/>
                        </a:rPr>
                        <a:t>las fiestas con amigos.</a:t>
                      </a:r>
                    </a:p>
                  </a:txBody>
                  <a:tcPr anchor="ctr"/>
                </a:tc>
                <a:extLst>
                  <a:ext uri="{0D108BD9-81ED-4DB2-BD59-A6C34878D82A}">
                    <a16:rowId xmlns:a16="http://schemas.microsoft.com/office/drawing/2014/main" val="3302767069"/>
                  </a:ext>
                </a:extLst>
              </a:tr>
              <a:tr h="553824">
                <a:tc>
                  <a:txBody>
                    <a:bodyPr/>
                    <a:lstStyle/>
                    <a:p>
                      <a:pPr algn="ctr"/>
                      <a:r>
                        <a:rPr lang="en-GB" sz="2000" b="1" dirty="0">
                          <a:solidFill>
                            <a:srgbClr val="203864"/>
                          </a:solidFill>
                          <a:latin typeface="+mj-lt"/>
                        </a:rPr>
                        <a:t>6</a:t>
                      </a:r>
                    </a:p>
                  </a:txBody>
                  <a:tcPr anchor="ctr"/>
                </a:tc>
                <a:tc>
                  <a:txBody>
                    <a:bodyPr/>
                    <a:lstStyle/>
                    <a:p>
                      <a:pPr algn="l"/>
                      <a:r>
                        <a:rPr lang="en-GB" sz="2000" b="0" dirty="0">
                          <a:solidFill>
                            <a:schemeClr val="accent5">
                              <a:lumMod val="50000"/>
                            </a:schemeClr>
                          </a:solidFill>
                          <a:latin typeface="+mj-lt"/>
                        </a:rPr>
                        <a:t>No me </a:t>
                      </a:r>
                      <a:r>
                        <a:rPr lang="en-GB" sz="2000" b="0" dirty="0" err="1">
                          <a:solidFill>
                            <a:schemeClr val="accent5">
                              <a:lumMod val="50000"/>
                            </a:schemeClr>
                          </a:solidFill>
                          <a:latin typeface="+mj-lt"/>
                        </a:rPr>
                        <a:t>importan</a:t>
                      </a:r>
                      <a:r>
                        <a:rPr lang="en-GB" sz="2000" b="0" dirty="0">
                          <a:solidFill>
                            <a:schemeClr val="accent5">
                              <a:lumMod val="50000"/>
                            </a:schemeClr>
                          </a:solidFill>
                          <a:latin typeface="+mj-lt"/>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mj-lt"/>
                        </a:rPr>
                        <a:t>No me </a:t>
                      </a:r>
                      <a:r>
                        <a:rPr lang="en-GB" sz="2000" b="0" dirty="0" err="1">
                          <a:solidFill>
                            <a:schemeClr val="accent5">
                              <a:lumMod val="50000"/>
                            </a:schemeClr>
                          </a:solidFill>
                          <a:latin typeface="+mj-lt"/>
                        </a:rPr>
                        <a:t>importa</a:t>
                      </a:r>
                      <a:r>
                        <a:rPr lang="en-GB" sz="2000" b="0" dirty="0">
                          <a:solidFill>
                            <a:schemeClr val="accent5">
                              <a:lumMod val="50000"/>
                            </a:schemeClr>
                          </a:solidFill>
                          <a:latin typeface="+mj-lt"/>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mj-lt"/>
                        </a:rPr>
                        <a:t>las </a:t>
                      </a:r>
                      <a:r>
                        <a:rPr lang="en-GB" sz="2000" b="0" dirty="0" err="1">
                          <a:solidFill>
                            <a:schemeClr val="accent5">
                              <a:lumMod val="50000"/>
                            </a:schemeClr>
                          </a:solidFill>
                          <a:latin typeface="+mj-lt"/>
                        </a:rPr>
                        <a:t>opiniones</a:t>
                      </a:r>
                      <a:r>
                        <a:rPr lang="en-GB" sz="2000" b="0" dirty="0">
                          <a:solidFill>
                            <a:schemeClr val="accent5">
                              <a:lumMod val="50000"/>
                            </a:schemeClr>
                          </a:solidFill>
                          <a:latin typeface="+mj-lt"/>
                        </a:rPr>
                        <a:t> de la </a:t>
                      </a:r>
                      <a:r>
                        <a:rPr lang="en-GB" sz="2000" b="0" dirty="0" err="1">
                          <a:solidFill>
                            <a:schemeClr val="accent5">
                              <a:lumMod val="50000"/>
                            </a:schemeClr>
                          </a:solidFill>
                          <a:latin typeface="+mj-lt"/>
                        </a:rPr>
                        <a:t>gente</a:t>
                      </a:r>
                      <a:r>
                        <a:rPr lang="en-GB" sz="2000" b="0" dirty="0">
                          <a:solidFill>
                            <a:schemeClr val="accent5">
                              <a:lumMod val="50000"/>
                            </a:schemeClr>
                          </a:solidFill>
                          <a:latin typeface="+mj-lt"/>
                        </a:rPr>
                        <a:t>.</a:t>
                      </a:r>
                    </a:p>
                  </a:txBody>
                  <a:tcPr anchor="ctr"/>
                </a:tc>
                <a:extLst>
                  <a:ext uri="{0D108BD9-81ED-4DB2-BD59-A6C34878D82A}">
                    <a16:rowId xmlns:a16="http://schemas.microsoft.com/office/drawing/2014/main" val="3588625433"/>
                  </a:ext>
                </a:extLst>
              </a:tr>
              <a:tr h="553824">
                <a:tc>
                  <a:txBody>
                    <a:bodyPr/>
                    <a:lstStyle/>
                    <a:p>
                      <a:pPr algn="ctr"/>
                      <a:r>
                        <a:rPr lang="en-GB" sz="2000" b="1" dirty="0">
                          <a:solidFill>
                            <a:srgbClr val="203864"/>
                          </a:solidFill>
                          <a:latin typeface="+mj-lt"/>
                        </a:rPr>
                        <a:t>7</a:t>
                      </a:r>
                    </a:p>
                  </a:txBody>
                  <a:tcPr anchor="ctr"/>
                </a:tc>
                <a:tc>
                  <a:txBody>
                    <a:bodyPr/>
                    <a:lstStyle/>
                    <a:p>
                      <a:pPr algn="l"/>
                      <a:r>
                        <a:rPr lang="en-GB" sz="2000" b="0" dirty="0">
                          <a:solidFill>
                            <a:schemeClr val="accent5">
                              <a:lumMod val="50000"/>
                            </a:schemeClr>
                          </a:solidFill>
                          <a:latin typeface="+mj-lt"/>
                        </a:rPr>
                        <a:t>Te interesa…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mj-lt"/>
                        </a:rPr>
                        <a:t>Te </a:t>
                      </a:r>
                      <a:r>
                        <a:rPr lang="en-GB" sz="2000" b="0" dirty="0" err="1">
                          <a:solidFill>
                            <a:schemeClr val="accent5">
                              <a:lumMod val="50000"/>
                            </a:schemeClr>
                          </a:solidFill>
                          <a:latin typeface="+mj-lt"/>
                        </a:rPr>
                        <a:t>interesan</a:t>
                      </a:r>
                      <a:r>
                        <a:rPr lang="en-GB" sz="2000" b="0" dirty="0">
                          <a:solidFill>
                            <a:schemeClr val="accent5">
                              <a:lumMod val="50000"/>
                            </a:schemeClr>
                          </a:solidFill>
                          <a:latin typeface="+mj-lt"/>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mj-lt"/>
                        </a:rPr>
                        <a:t>las </a:t>
                      </a:r>
                      <a:r>
                        <a:rPr lang="en-GB" sz="2000" b="0" dirty="0" err="1">
                          <a:solidFill>
                            <a:schemeClr val="accent5">
                              <a:lumMod val="50000"/>
                            </a:schemeClr>
                          </a:solidFill>
                          <a:latin typeface="+mj-lt"/>
                        </a:rPr>
                        <a:t>entrevistas</a:t>
                      </a:r>
                      <a:r>
                        <a:rPr lang="en-GB" sz="2000" b="0" dirty="0">
                          <a:solidFill>
                            <a:schemeClr val="accent5">
                              <a:lumMod val="50000"/>
                            </a:schemeClr>
                          </a:solidFill>
                          <a:latin typeface="+mj-lt"/>
                        </a:rPr>
                        <a:t> con la </a:t>
                      </a:r>
                      <a:r>
                        <a:rPr lang="en-GB" sz="2000" b="0" dirty="0" err="1">
                          <a:solidFill>
                            <a:schemeClr val="accent5">
                              <a:lumMod val="50000"/>
                            </a:schemeClr>
                          </a:solidFill>
                          <a:latin typeface="+mj-lt"/>
                        </a:rPr>
                        <a:t>jugadora</a:t>
                      </a:r>
                      <a:r>
                        <a:rPr lang="en-GB" sz="2000" b="0" dirty="0">
                          <a:solidFill>
                            <a:schemeClr val="accent5">
                              <a:lumMod val="50000"/>
                            </a:schemeClr>
                          </a:solidFill>
                          <a:latin typeface="+mj-lt"/>
                        </a:rPr>
                        <a:t> inglesa.</a:t>
                      </a:r>
                    </a:p>
                  </a:txBody>
                  <a:tcPr anchor="ctr"/>
                </a:tc>
                <a:extLst>
                  <a:ext uri="{0D108BD9-81ED-4DB2-BD59-A6C34878D82A}">
                    <a16:rowId xmlns:a16="http://schemas.microsoft.com/office/drawing/2014/main" val="528722726"/>
                  </a:ext>
                </a:extLst>
              </a:tr>
              <a:tr h="553824">
                <a:tc>
                  <a:txBody>
                    <a:bodyPr/>
                    <a:lstStyle/>
                    <a:p>
                      <a:pPr algn="ctr"/>
                      <a:r>
                        <a:rPr lang="en-GB" sz="2000" b="1" dirty="0">
                          <a:solidFill>
                            <a:srgbClr val="203864"/>
                          </a:solidFill>
                          <a:latin typeface="+mj-lt"/>
                        </a:rPr>
                        <a:t>8</a:t>
                      </a:r>
                    </a:p>
                  </a:txBody>
                  <a:tcPr anchor="ctr"/>
                </a:tc>
                <a:tc>
                  <a:txBody>
                    <a:bodyPr/>
                    <a:lstStyle/>
                    <a:p>
                      <a:pPr algn="l"/>
                      <a:r>
                        <a:rPr lang="en-GB" sz="2000" b="0" dirty="0">
                          <a:solidFill>
                            <a:schemeClr val="accent5">
                              <a:lumMod val="50000"/>
                            </a:schemeClr>
                          </a:solidFill>
                          <a:latin typeface="+mj-lt"/>
                        </a:rPr>
                        <a:t>No te da </a:t>
                      </a:r>
                      <a:r>
                        <a:rPr lang="en-GB" sz="2000" b="0" dirty="0" err="1">
                          <a:solidFill>
                            <a:schemeClr val="accent5">
                              <a:lumMod val="50000"/>
                            </a:schemeClr>
                          </a:solidFill>
                          <a:latin typeface="+mj-lt"/>
                        </a:rPr>
                        <a:t>miedo</a:t>
                      </a:r>
                      <a:r>
                        <a:rPr lang="en-GB" sz="2000" b="0" dirty="0">
                          <a:solidFill>
                            <a:schemeClr val="accent5">
                              <a:lumMod val="50000"/>
                            </a:schemeClr>
                          </a:solidFill>
                          <a:latin typeface="+mj-lt"/>
                        </a:rPr>
                        <a:t>…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latin typeface="+mj-lt"/>
                        </a:rPr>
                        <a:t>No te </a:t>
                      </a:r>
                      <a:r>
                        <a:rPr lang="en-GB" sz="2000" b="0" dirty="0" err="1">
                          <a:solidFill>
                            <a:schemeClr val="accent5">
                              <a:lumMod val="50000"/>
                            </a:schemeClr>
                          </a:solidFill>
                          <a:latin typeface="+mj-lt"/>
                        </a:rPr>
                        <a:t>dan</a:t>
                      </a:r>
                      <a:r>
                        <a:rPr lang="en-GB" sz="2000" b="0" dirty="0">
                          <a:solidFill>
                            <a:schemeClr val="accent5">
                              <a:lumMod val="50000"/>
                            </a:schemeClr>
                          </a:solidFill>
                          <a:latin typeface="+mj-lt"/>
                        </a:rPr>
                        <a:t> </a:t>
                      </a:r>
                      <a:r>
                        <a:rPr lang="en-GB" sz="2000" b="0" dirty="0" err="1">
                          <a:solidFill>
                            <a:schemeClr val="accent5">
                              <a:lumMod val="50000"/>
                            </a:schemeClr>
                          </a:solidFill>
                          <a:latin typeface="+mj-lt"/>
                        </a:rPr>
                        <a:t>miedo</a:t>
                      </a:r>
                      <a:r>
                        <a:rPr lang="en-GB" sz="2000" b="0" dirty="0">
                          <a:solidFill>
                            <a:schemeClr val="accent5">
                              <a:lumMod val="50000"/>
                            </a:schemeClr>
                          </a:solidFill>
                          <a:latin typeface="+mj-lt"/>
                        </a:rPr>
                        <a:t>…</a:t>
                      </a:r>
                    </a:p>
                  </a:txBody>
                  <a:tcPr anchor="ctr"/>
                </a:tc>
                <a:tc>
                  <a:txBody>
                    <a:bodyPr/>
                    <a:lstStyle/>
                    <a:p>
                      <a:pPr algn="l"/>
                      <a:r>
                        <a:rPr lang="en-GB" sz="2000" b="0" dirty="0">
                          <a:solidFill>
                            <a:schemeClr val="accent5">
                              <a:lumMod val="50000"/>
                            </a:schemeClr>
                          </a:solidFill>
                          <a:latin typeface="+mj-lt"/>
                        </a:rPr>
                        <a:t>la </a:t>
                      </a:r>
                      <a:r>
                        <a:rPr lang="en-GB" sz="2000" b="0" dirty="0" err="1">
                          <a:solidFill>
                            <a:schemeClr val="accent5">
                              <a:lumMod val="50000"/>
                            </a:schemeClr>
                          </a:solidFill>
                          <a:latin typeface="+mj-lt"/>
                        </a:rPr>
                        <a:t>película</a:t>
                      </a:r>
                      <a:r>
                        <a:rPr lang="en-GB" sz="2000" b="0" dirty="0">
                          <a:solidFill>
                            <a:schemeClr val="accent5">
                              <a:lumMod val="50000"/>
                            </a:schemeClr>
                          </a:solidFill>
                          <a:latin typeface="+mj-lt"/>
                        </a:rPr>
                        <a:t>.</a:t>
                      </a:r>
                    </a:p>
                  </a:txBody>
                  <a:tcPr anchor="ctr"/>
                </a:tc>
                <a:extLst>
                  <a:ext uri="{0D108BD9-81ED-4DB2-BD59-A6C34878D82A}">
                    <a16:rowId xmlns:a16="http://schemas.microsoft.com/office/drawing/2014/main" val="419506035"/>
                  </a:ext>
                </a:extLst>
              </a:tr>
            </a:tbl>
          </a:graphicData>
        </a:graphic>
      </p:graphicFrame>
      <p:sp>
        <p:nvSpPr>
          <p:cNvPr id="44" name="Llamada rectangular redondeada 43">
            <a:extLst>
              <a:ext uri="{FF2B5EF4-FFF2-40B4-BE49-F238E27FC236}">
                <a16:creationId xmlns:a16="http://schemas.microsoft.com/office/drawing/2014/main" id="{4E0C1A12-77D7-FA4C-9B36-74AFFD88CED8}"/>
              </a:ext>
            </a:extLst>
          </p:cNvPr>
          <p:cNvSpPr/>
          <p:nvPr/>
        </p:nvSpPr>
        <p:spPr>
          <a:xfrm>
            <a:off x="6445867" y="3246852"/>
            <a:ext cx="5617505" cy="1120350"/>
          </a:xfrm>
          <a:prstGeom prst="wedgeRoundRectCallout">
            <a:avLst>
              <a:gd name="adj1" fmla="val -60048"/>
              <a:gd name="adj2" fmla="val 47617"/>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a:solidFill>
                  <a:srgbClr val="002060"/>
                </a:solidFill>
              </a:rPr>
              <a:t>‘No me importa’ </a:t>
            </a:r>
            <a:r>
              <a:rPr lang="en-GB" sz="2000" dirty="0">
                <a:solidFill>
                  <a:srgbClr val="002060"/>
                </a:solidFill>
              </a:rPr>
              <a:t>can sometimes be rude! It can be a bit like ‘I don’t care’.</a:t>
            </a:r>
          </a:p>
        </p:txBody>
      </p:sp>
      <p:sp>
        <p:nvSpPr>
          <p:cNvPr id="6" name="Rounded Rectangle 5"/>
          <p:cNvSpPr/>
          <p:nvPr/>
        </p:nvSpPr>
        <p:spPr>
          <a:xfrm>
            <a:off x="3439886" y="1663266"/>
            <a:ext cx="2747553" cy="561063"/>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3439887" y="2224329"/>
            <a:ext cx="2747552" cy="536113"/>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885371" y="2799977"/>
            <a:ext cx="2554516" cy="520640"/>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3439887" y="3333995"/>
            <a:ext cx="2747552" cy="520640"/>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885371" y="3894170"/>
            <a:ext cx="2554516" cy="520640"/>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885370" y="4467723"/>
            <a:ext cx="2554515" cy="520640"/>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p:cNvSpPr/>
          <p:nvPr/>
        </p:nvSpPr>
        <p:spPr>
          <a:xfrm>
            <a:off x="3439885" y="4994499"/>
            <a:ext cx="2747554" cy="540156"/>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885370" y="5550633"/>
            <a:ext cx="2554515" cy="536618"/>
          </a:xfrm>
          <a:prstGeom prst="round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6" name="Llamada rectangular redondeada 43">
            <a:extLst>
              <a:ext uri="{FF2B5EF4-FFF2-40B4-BE49-F238E27FC236}">
                <a16:creationId xmlns:a16="http://schemas.microsoft.com/office/drawing/2014/main" id="{4E0C1A12-77D7-FA4C-9B36-74AFFD88CED8}"/>
              </a:ext>
            </a:extLst>
          </p:cNvPr>
          <p:cNvSpPr/>
          <p:nvPr/>
        </p:nvSpPr>
        <p:spPr>
          <a:xfrm>
            <a:off x="6336406" y="4467723"/>
            <a:ext cx="5726967" cy="1120350"/>
          </a:xfrm>
          <a:prstGeom prst="wedgeRoundRectCallout">
            <a:avLst>
              <a:gd name="adj1" fmla="val -58043"/>
              <a:gd name="adj2" fmla="val 57138"/>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As you know, ‘</a:t>
            </a:r>
            <a:r>
              <a:rPr lang="en-GB" sz="2000" dirty="0" err="1">
                <a:solidFill>
                  <a:srgbClr val="002060"/>
                </a:solidFill>
              </a:rPr>
              <a:t>dar</a:t>
            </a:r>
            <a:r>
              <a:rPr lang="en-GB" sz="2000" dirty="0">
                <a:solidFill>
                  <a:srgbClr val="002060"/>
                </a:solidFill>
              </a:rPr>
              <a:t>’ is often used with nouns of emotion. It is also used with pronouns like ‘me’ and ‘</a:t>
            </a:r>
            <a:r>
              <a:rPr lang="en-GB" sz="2000" dirty="0" err="1">
                <a:solidFill>
                  <a:srgbClr val="002060"/>
                </a:solidFill>
              </a:rPr>
              <a:t>te</a:t>
            </a:r>
            <a:r>
              <a:rPr lang="en-GB" sz="2000" dirty="0">
                <a:solidFill>
                  <a:srgbClr val="002060"/>
                </a:solidFill>
              </a:rPr>
              <a:t>’.</a:t>
            </a:r>
          </a:p>
        </p:txBody>
      </p:sp>
      <p:sp>
        <p:nvSpPr>
          <p:cNvPr id="2" name="TextBox 1"/>
          <p:cNvSpPr txBox="1"/>
          <p:nvPr/>
        </p:nvSpPr>
        <p:spPr>
          <a:xfrm>
            <a:off x="9500688" y="5872396"/>
            <a:ext cx="2562685" cy="461665"/>
          </a:xfrm>
          <a:prstGeom prst="rect">
            <a:avLst/>
          </a:prstGeom>
          <a:solidFill>
            <a:schemeClr val="accent4">
              <a:lumMod val="20000"/>
              <a:lumOff val="80000"/>
            </a:schemeClr>
          </a:solidFill>
        </p:spPr>
        <p:txBody>
          <a:bodyPr wrap="square" rtlCol="0">
            <a:spAutoFit/>
          </a:bodyPr>
          <a:lstStyle/>
          <a:p>
            <a:pPr algn="l"/>
            <a:r>
              <a:rPr lang="en-GB" sz="2400" dirty="0">
                <a:solidFill>
                  <a:srgbClr val="203864"/>
                </a:solidFill>
              </a:rPr>
              <a:t>*difícil = difficult</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48415" t="13036" r="28714" b="49094"/>
          <a:stretch/>
        </p:blipFill>
        <p:spPr>
          <a:xfrm flipH="1">
            <a:off x="7267888" y="-49609"/>
            <a:ext cx="1032389" cy="1016467"/>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0216" t="5604" r="57841" b="43309"/>
          <a:stretch/>
        </p:blipFill>
        <p:spPr>
          <a:xfrm flipH="1">
            <a:off x="9122130" y="172787"/>
            <a:ext cx="1204761" cy="895079"/>
          </a:xfrm>
          <a:prstGeom prst="rect">
            <a:avLst/>
          </a:prstGeom>
        </p:spPr>
      </p:pic>
      <p:pic>
        <p:nvPicPr>
          <p:cNvPr id="1028" name="Picture 4" descr="whatsapp app logo black and white&#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00277" y="133536"/>
            <a:ext cx="753156" cy="75315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ctrTitle"/>
          </p:nvPr>
        </p:nvSpPr>
        <p:spPr>
          <a:xfrm>
            <a:off x="398527" y="7727"/>
            <a:ext cx="5759539" cy="934392"/>
          </a:xfrm>
        </p:spPr>
        <p:txBody>
          <a:bodyPr>
            <a:noAutofit/>
          </a:bodyPr>
          <a:lstStyle/>
          <a:p>
            <a:pPr algn="l">
              <a:lnSpc>
                <a:spcPct val="120000"/>
              </a:lnSpc>
            </a:pPr>
            <a:r>
              <a:rPr lang="en-GB" sz="2000" b="1" dirty="0" err="1"/>
              <a:t>Lucía</a:t>
            </a:r>
            <a:r>
              <a:rPr lang="en-GB" sz="2000" b="1" dirty="0"/>
              <a:t> </a:t>
            </a:r>
            <a:r>
              <a:rPr lang="en-GB" sz="2000" b="1" dirty="0" err="1"/>
              <a:t>también</a:t>
            </a:r>
            <a:r>
              <a:rPr lang="en-GB" sz="2000" b="1" dirty="0"/>
              <a:t> </a:t>
            </a:r>
            <a:r>
              <a:rPr lang="en-GB" sz="2000" b="1" dirty="0" err="1"/>
              <a:t>habla</a:t>
            </a:r>
            <a:r>
              <a:rPr lang="en-GB" sz="2000" b="1" dirty="0"/>
              <a:t> con una </a:t>
            </a:r>
            <a:r>
              <a:rPr lang="en-GB" sz="2000" b="1" dirty="0" err="1"/>
              <a:t>amiga</a:t>
            </a:r>
            <a:r>
              <a:rPr lang="en-GB" sz="2000" b="1" dirty="0"/>
              <a:t> </a:t>
            </a:r>
            <a:r>
              <a:rPr lang="en-GB" sz="2000" b="1" dirty="0" err="1"/>
              <a:t>inglesa</a:t>
            </a:r>
            <a:r>
              <a:rPr lang="en-GB" sz="2000" b="1" dirty="0"/>
              <a:t>. </a:t>
            </a:r>
            <a:r>
              <a:rPr lang="en-GB" sz="2000" b="1" dirty="0" err="1">
                <a:solidFill>
                  <a:srgbClr val="002060"/>
                </a:solidFill>
              </a:rPr>
              <a:t>Marca</a:t>
            </a:r>
            <a:r>
              <a:rPr lang="en-GB" sz="2000" b="1" dirty="0">
                <a:solidFill>
                  <a:srgbClr val="002060"/>
                </a:solidFill>
              </a:rPr>
              <a:t> la </a:t>
            </a:r>
            <a:r>
              <a:rPr lang="en-GB" sz="2000" b="1" dirty="0" err="1">
                <a:solidFill>
                  <a:srgbClr val="002060"/>
                </a:solidFill>
              </a:rPr>
              <a:t>opción</a:t>
            </a:r>
            <a:r>
              <a:rPr lang="en-GB" sz="2000" b="1" dirty="0">
                <a:solidFill>
                  <a:srgbClr val="002060"/>
                </a:solidFill>
              </a:rPr>
              <a:t> </a:t>
            </a:r>
            <a:r>
              <a:rPr lang="en-GB" sz="2000" b="1" dirty="0" err="1">
                <a:solidFill>
                  <a:srgbClr val="002060"/>
                </a:solidFill>
              </a:rPr>
              <a:t>correcta</a:t>
            </a:r>
            <a:r>
              <a:rPr lang="en-GB" sz="2000" b="1" dirty="0">
                <a:solidFill>
                  <a:srgbClr val="002060"/>
                </a:solidFill>
              </a:rPr>
              <a:t>.</a:t>
            </a:r>
            <a:endParaRPr lang="en-GB" sz="2000" b="1" dirty="0"/>
          </a:p>
        </p:txBody>
      </p:sp>
    </p:spTree>
    <p:extLst>
      <p:ext uri="{BB962C8B-B14F-4D97-AF65-F5344CB8AC3E}">
        <p14:creationId xmlns:p14="http://schemas.microsoft.com/office/powerpoint/2010/main" val="135678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6" grpId="0" animBg="1"/>
      <p:bldP spid="18" grpId="0" animBg="1"/>
      <p:bldP spid="19" grpId="0" animBg="1"/>
      <p:bldP spid="20" grpId="0" animBg="1"/>
      <p:bldP spid="21" grpId="0" animBg="1"/>
      <p:bldP spid="22" grpId="0" animBg="1"/>
      <p:bldP spid="23" grpId="0" animBg="1"/>
      <p:bldP spid="24"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ED6414C-54DD-E540-BB9B-F4EF0C441B63}"/>
              </a:ext>
            </a:extLst>
          </p:cNvPr>
          <p:cNvSpPr txBox="1"/>
          <p:nvPr/>
        </p:nvSpPr>
        <p:spPr>
          <a:xfrm>
            <a:off x="718698" y="1460273"/>
            <a:ext cx="4970902" cy="400110"/>
          </a:xfrm>
          <a:prstGeom prst="rect">
            <a:avLst/>
          </a:prstGeom>
          <a:noFill/>
        </p:spPr>
        <p:txBody>
          <a:bodyPr wrap="square" rtlCol="0">
            <a:spAutoFit/>
          </a:bodyPr>
          <a:lstStyle/>
          <a:p>
            <a:pPr algn="l"/>
            <a:r>
              <a:rPr lang="en-GB" sz="2000" i="1" dirty="0">
                <a:solidFill>
                  <a:schemeClr val="accent5">
                    <a:lumMod val="50000"/>
                  </a:schemeClr>
                </a:solidFill>
              </a:rPr>
              <a:t>(The) t</a:t>
            </a:r>
            <a:r>
              <a:rPr lang="es-GB" sz="2000" i="1" dirty="0">
                <a:solidFill>
                  <a:schemeClr val="accent5">
                    <a:lumMod val="50000"/>
                  </a:schemeClr>
                </a:solidFill>
              </a:rPr>
              <a:t>rips to England please me a lot.</a:t>
            </a:r>
          </a:p>
        </p:txBody>
      </p:sp>
      <p:sp>
        <p:nvSpPr>
          <p:cNvPr id="34" name="CuadroTexto 33">
            <a:extLst>
              <a:ext uri="{FF2B5EF4-FFF2-40B4-BE49-F238E27FC236}">
                <a16:creationId xmlns:a16="http://schemas.microsoft.com/office/drawing/2014/main" id="{E19A0498-5C4C-944A-BDA3-51070378FA94}"/>
              </a:ext>
            </a:extLst>
          </p:cNvPr>
          <p:cNvSpPr txBox="1"/>
          <p:nvPr/>
        </p:nvSpPr>
        <p:spPr>
          <a:xfrm>
            <a:off x="718699" y="2850454"/>
            <a:ext cx="4225158" cy="400110"/>
          </a:xfrm>
          <a:prstGeom prst="rect">
            <a:avLst/>
          </a:prstGeom>
          <a:noFill/>
        </p:spPr>
        <p:txBody>
          <a:bodyPr wrap="square" rtlCol="0">
            <a:spAutoFit/>
          </a:bodyPr>
          <a:lstStyle/>
          <a:p>
            <a:pPr algn="l"/>
            <a:r>
              <a:rPr lang="en-GB" sz="2000" i="1" dirty="0">
                <a:solidFill>
                  <a:schemeClr val="accent5">
                    <a:lumMod val="50000"/>
                  </a:schemeClr>
                </a:solidFill>
              </a:rPr>
              <a:t>(The) l</a:t>
            </a:r>
            <a:r>
              <a:rPr lang="es-GB" sz="2000" i="1" dirty="0">
                <a:solidFill>
                  <a:schemeClr val="accent5">
                    <a:lumMod val="50000"/>
                  </a:schemeClr>
                </a:solidFill>
              </a:rPr>
              <a:t>oud music annoys me.</a:t>
            </a:r>
          </a:p>
        </p:txBody>
      </p:sp>
      <p:sp>
        <p:nvSpPr>
          <p:cNvPr id="36" name="CuadroTexto 35">
            <a:extLst>
              <a:ext uri="{FF2B5EF4-FFF2-40B4-BE49-F238E27FC236}">
                <a16:creationId xmlns:a16="http://schemas.microsoft.com/office/drawing/2014/main" id="{AE9F3B5F-9DE9-7C44-88B0-CA56F40E6433}"/>
              </a:ext>
            </a:extLst>
          </p:cNvPr>
          <p:cNvSpPr txBox="1"/>
          <p:nvPr/>
        </p:nvSpPr>
        <p:spPr>
          <a:xfrm>
            <a:off x="726514" y="4263102"/>
            <a:ext cx="6124296" cy="400110"/>
          </a:xfrm>
          <a:prstGeom prst="rect">
            <a:avLst/>
          </a:prstGeom>
          <a:noFill/>
        </p:spPr>
        <p:txBody>
          <a:bodyPr wrap="square" rtlCol="0">
            <a:spAutoFit/>
          </a:bodyPr>
          <a:lstStyle/>
          <a:p>
            <a:pPr algn="l"/>
            <a:r>
              <a:rPr lang="es-GB" sz="2000" i="1" dirty="0">
                <a:solidFill>
                  <a:schemeClr val="accent5">
                    <a:lumMod val="50000"/>
                  </a:schemeClr>
                </a:solidFill>
              </a:rPr>
              <a:t>Do </a:t>
            </a:r>
            <a:r>
              <a:rPr lang="en-GB" sz="2000" i="1" dirty="0">
                <a:solidFill>
                  <a:schemeClr val="accent5">
                    <a:lumMod val="50000"/>
                  </a:schemeClr>
                </a:solidFill>
              </a:rPr>
              <a:t>(the) difficult</a:t>
            </a:r>
            <a:r>
              <a:rPr lang="es-GB" sz="2000" i="1" dirty="0">
                <a:solidFill>
                  <a:schemeClr val="accent5">
                    <a:lumMod val="50000"/>
                  </a:schemeClr>
                </a:solidFill>
              </a:rPr>
              <a:t> </a:t>
            </a:r>
            <a:r>
              <a:rPr lang="en-GB" sz="2000" i="1" dirty="0">
                <a:solidFill>
                  <a:schemeClr val="accent5">
                    <a:lumMod val="50000"/>
                  </a:schemeClr>
                </a:solidFill>
              </a:rPr>
              <a:t>questions </a:t>
            </a:r>
            <a:r>
              <a:rPr lang="es-GB" sz="2000" i="1" dirty="0">
                <a:solidFill>
                  <a:schemeClr val="accent5">
                    <a:lumMod val="50000"/>
                  </a:schemeClr>
                </a:solidFill>
              </a:rPr>
              <a:t>worry you? </a:t>
            </a:r>
          </a:p>
        </p:txBody>
      </p:sp>
      <p:sp>
        <p:nvSpPr>
          <p:cNvPr id="37" name="CuadroTexto 36">
            <a:extLst>
              <a:ext uri="{FF2B5EF4-FFF2-40B4-BE49-F238E27FC236}">
                <a16:creationId xmlns:a16="http://schemas.microsoft.com/office/drawing/2014/main" id="{A7D42477-E89C-5542-AD0B-FEC0A7DB6FED}"/>
              </a:ext>
            </a:extLst>
          </p:cNvPr>
          <p:cNvSpPr txBox="1"/>
          <p:nvPr/>
        </p:nvSpPr>
        <p:spPr>
          <a:xfrm>
            <a:off x="751463" y="5702140"/>
            <a:ext cx="4225158" cy="400110"/>
          </a:xfrm>
          <a:prstGeom prst="rect">
            <a:avLst/>
          </a:prstGeom>
          <a:noFill/>
        </p:spPr>
        <p:txBody>
          <a:bodyPr wrap="square" rtlCol="0">
            <a:spAutoFit/>
          </a:bodyPr>
          <a:lstStyle/>
          <a:p>
            <a:pPr algn="l"/>
            <a:r>
              <a:rPr lang="en-GB" sz="2000" i="1" dirty="0">
                <a:solidFill>
                  <a:schemeClr val="accent5">
                    <a:lumMod val="50000"/>
                  </a:schemeClr>
                </a:solidFill>
              </a:rPr>
              <a:t>(The) </a:t>
            </a:r>
            <a:r>
              <a:rPr lang="es-GB" sz="2000" i="1" dirty="0">
                <a:solidFill>
                  <a:schemeClr val="accent5">
                    <a:lumMod val="50000"/>
                  </a:schemeClr>
                </a:solidFill>
              </a:rPr>
              <a:t>Spanish films delight you</a:t>
            </a:r>
            <a:r>
              <a:rPr lang="en-GB" sz="2000" i="1" dirty="0">
                <a:solidFill>
                  <a:schemeClr val="accent5">
                    <a:lumMod val="50000"/>
                  </a:schemeClr>
                </a:solidFill>
              </a:rPr>
              <a:t>!</a:t>
            </a:r>
            <a:endParaRPr lang="es-GB" sz="2000" i="1" dirty="0">
              <a:solidFill>
                <a:schemeClr val="accent5">
                  <a:lumMod val="50000"/>
                </a:schemeClr>
              </a:solidFill>
            </a:endParaRPr>
          </a:p>
        </p:txBody>
      </p:sp>
      <p:sp>
        <p:nvSpPr>
          <p:cNvPr id="39" name="CuadroTexto 38">
            <a:extLst>
              <a:ext uri="{FF2B5EF4-FFF2-40B4-BE49-F238E27FC236}">
                <a16:creationId xmlns:a16="http://schemas.microsoft.com/office/drawing/2014/main" id="{546F976B-977C-4A4A-B9AA-2A5602C4D5F0}"/>
              </a:ext>
            </a:extLst>
          </p:cNvPr>
          <p:cNvSpPr txBox="1"/>
          <p:nvPr/>
        </p:nvSpPr>
        <p:spPr>
          <a:xfrm>
            <a:off x="6552561" y="1469965"/>
            <a:ext cx="5366018" cy="400110"/>
          </a:xfrm>
          <a:prstGeom prst="rect">
            <a:avLst/>
          </a:prstGeom>
          <a:noFill/>
        </p:spPr>
        <p:txBody>
          <a:bodyPr wrap="square" rtlCol="0">
            <a:spAutoFit/>
          </a:bodyPr>
          <a:lstStyle/>
          <a:p>
            <a:pPr algn="l"/>
            <a:r>
              <a:rPr lang="en-GB" sz="2000" i="1" dirty="0">
                <a:solidFill>
                  <a:schemeClr val="accent5">
                    <a:lumMod val="50000"/>
                  </a:schemeClr>
                </a:solidFill>
              </a:rPr>
              <a:t>(The) p</a:t>
            </a:r>
            <a:r>
              <a:rPr lang="es-GB" sz="2000" i="1" dirty="0">
                <a:solidFill>
                  <a:schemeClr val="accent5">
                    <a:lumMod val="50000"/>
                  </a:schemeClr>
                </a:solidFill>
              </a:rPr>
              <a:t>arties with friends make me happy.</a:t>
            </a:r>
          </a:p>
        </p:txBody>
      </p:sp>
      <p:sp>
        <p:nvSpPr>
          <p:cNvPr id="40" name="CuadroTexto 39">
            <a:extLst>
              <a:ext uri="{FF2B5EF4-FFF2-40B4-BE49-F238E27FC236}">
                <a16:creationId xmlns:a16="http://schemas.microsoft.com/office/drawing/2014/main" id="{89F38DA9-C5A4-8A47-B277-8E5FF00CEE05}"/>
              </a:ext>
            </a:extLst>
          </p:cNvPr>
          <p:cNvSpPr txBox="1"/>
          <p:nvPr/>
        </p:nvSpPr>
        <p:spPr>
          <a:xfrm>
            <a:off x="6552561" y="2898916"/>
            <a:ext cx="5366018" cy="707886"/>
          </a:xfrm>
          <a:prstGeom prst="rect">
            <a:avLst/>
          </a:prstGeom>
          <a:noFill/>
        </p:spPr>
        <p:txBody>
          <a:bodyPr wrap="square" rtlCol="0">
            <a:spAutoFit/>
          </a:bodyPr>
          <a:lstStyle/>
          <a:p>
            <a:pPr algn="l"/>
            <a:r>
              <a:rPr lang="en-GB" sz="2000" i="1" dirty="0">
                <a:solidFill>
                  <a:schemeClr val="accent5">
                    <a:lumMod val="50000"/>
                  </a:schemeClr>
                </a:solidFill>
              </a:rPr>
              <a:t>(The) people’s opinions </a:t>
            </a:r>
            <a:r>
              <a:rPr lang="es-GB" sz="2000" i="1" dirty="0">
                <a:solidFill>
                  <a:schemeClr val="accent5">
                    <a:lumMod val="50000"/>
                  </a:schemeClr>
                </a:solidFill>
              </a:rPr>
              <a:t>do</a:t>
            </a:r>
            <a:r>
              <a:rPr lang="en-GB" sz="2000" i="1" dirty="0" err="1">
                <a:solidFill>
                  <a:schemeClr val="accent5">
                    <a:lumMod val="50000"/>
                  </a:schemeClr>
                </a:solidFill>
              </a:rPr>
              <a:t>n’t</a:t>
            </a:r>
            <a:r>
              <a:rPr lang="es-GB" sz="2000" i="1" dirty="0">
                <a:solidFill>
                  <a:schemeClr val="accent5">
                    <a:lumMod val="50000"/>
                  </a:schemeClr>
                </a:solidFill>
              </a:rPr>
              <a:t> matter </a:t>
            </a:r>
            <a:r>
              <a:rPr lang="en-GB" sz="2000" i="1" dirty="0">
                <a:solidFill>
                  <a:schemeClr val="accent5">
                    <a:lumMod val="50000"/>
                  </a:schemeClr>
                </a:solidFill>
              </a:rPr>
              <a:t>/ aren’t important </a:t>
            </a:r>
            <a:r>
              <a:rPr lang="es-GB" sz="2000" i="1" dirty="0">
                <a:solidFill>
                  <a:schemeClr val="accent5">
                    <a:lumMod val="50000"/>
                  </a:schemeClr>
                </a:solidFill>
              </a:rPr>
              <a:t>to me.</a:t>
            </a:r>
          </a:p>
        </p:txBody>
      </p:sp>
      <p:sp>
        <p:nvSpPr>
          <p:cNvPr id="41" name="CuadroTexto 40">
            <a:extLst>
              <a:ext uri="{FF2B5EF4-FFF2-40B4-BE49-F238E27FC236}">
                <a16:creationId xmlns:a16="http://schemas.microsoft.com/office/drawing/2014/main" id="{048B9786-1AAF-C240-B724-C67657D6F382}"/>
              </a:ext>
            </a:extLst>
          </p:cNvPr>
          <p:cNvSpPr txBox="1"/>
          <p:nvPr/>
        </p:nvSpPr>
        <p:spPr>
          <a:xfrm>
            <a:off x="6540740" y="4478934"/>
            <a:ext cx="4896517" cy="707886"/>
          </a:xfrm>
          <a:prstGeom prst="rect">
            <a:avLst/>
          </a:prstGeom>
          <a:noFill/>
        </p:spPr>
        <p:txBody>
          <a:bodyPr wrap="square" rtlCol="0">
            <a:spAutoFit/>
          </a:bodyPr>
          <a:lstStyle/>
          <a:p>
            <a:pPr algn="l"/>
            <a:r>
              <a:rPr lang="es-GB" sz="2000" i="1" dirty="0">
                <a:solidFill>
                  <a:schemeClr val="accent5">
                    <a:lumMod val="50000"/>
                  </a:schemeClr>
                </a:solidFill>
              </a:rPr>
              <a:t>The interview</a:t>
            </a:r>
            <a:r>
              <a:rPr lang="en-GB" sz="2000" i="1" dirty="0">
                <a:solidFill>
                  <a:schemeClr val="accent5">
                    <a:lumMod val="50000"/>
                  </a:schemeClr>
                </a:solidFill>
              </a:rPr>
              <a:t>s</a:t>
            </a:r>
            <a:r>
              <a:rPr lang="es-GB" sz="2000" i="1" dirty="0">
                <a:solidFill>
                  <a:schemeClr val="accent5">
                    <a:lumMod val="50000"/>
                  </a:schemeClr>
                </a:solidFill>
              </a:rPr>
              <a:t> with the English player</a:t>
            </a:r>
            <a:r>
              <a:rPr lang="en-GB" sz="2000" i="1" dirty="0">
                <a:solidFill>
                  <a:schemeClr val="accent5">
                    <a:lumMod val="50000"/>
                  </a:schemeClr>
                </a:solidFill>
              </a:rPr>
              <a:t> (f)</a:t>
            </a:r>
            <a:r>
              <a:rPr lang="es-GB" sz="2000" i="1" dirty="0">
                <a:solidFill>
                  <a:schemeClr val="accent5">
                    <a:lumMod val="50000"/>
                  </a:schemeClr>
                </a:solidFill>
              </a:rPr>
              <a:t> interest you</a:t>
            </a:r>
            <a:r>
              <a:rPr lang="en-GB" sz="2000" i="1" dirty="0">
                <a:solidFill>
                  <a:schemeClr val="accent5">
                    <a:lumMod val="50000"/>
                  </a:schemeClr>
                </a:solidFill>
              </a:rPr>
              <a:t> / are of interest to you</a:t>
            </a:r>
            <a:r>
              <a:rPr lang="es-GB" sz="2000" i="1" dirty="0">
                <a:solidFill>
                  <a:schemeClr val="accent5">
                    <a:lumMod val="50000"/>
                  </a:schemeClr>
                </a:solidFill>
              </a:rPr>
              <a:t>.</a:t>
            </a:r>
          </a:p>
        </p:txBody>
      </p:sp>
      <p:sp>
        <p:nvSpPr>
          <p:cNvPr id="42" name="CuadroTexto 41">
            <a:extLst>
              <a:ext uri="{FF2B5EF4-FFF2-40B4-BE49-F238E27FC236}">
                <a16:creationId xmlns:a16="http://schemas.microsoft.com/office/drawing/2014/main" id="{73A40B94-2A52-F740-9CB6-01838794F434}"/>
              </a:ext>
            </a:extLst>
          </p:cNvPr>
          <p:cNvSpPr txBox="1"/>
          <p:nvPr/>
        </p:nvSpPr>
        <p:spPr>
          <a:xfrm>
            <a:off x="6637777" y="5680756"/>
            <a:ext cx="5366018" cy="707886"/>
          </a:xfrm>
          <a:prstGeom prst="rect">
            <a:avLst/>
          </a:prstGeom>
          <a:noFill/>
        </p:spPr>
        <p:txBody>
          <a:bodyPr wrap="square" rtlCol="0">
            <a:spAutoFit/>
          </a:bodyPr>
          <a:lstStyle/>
          <a:p>
            <a:pPr algn="l"/>
            <a:r>
              <a:rPr lang="en-GB" sz="2000" i="1" dirty="0">
                <a:solidFill>
                  <a:schemeClr val="accent5">
                    <a:lumMod val="50000"/>
                  </a:schemeClr>
                </a:solidFill>
              </a:rPr>
              <a:t>The film doesn’t scare you / make you scared.</a:t>
            </a:r>
            <a:endParaRPr lang="es-GB" sz="2000" i="1" dirty="0">
              <a:solidFill>
                <a:schemeClr val="accent5">
                  <a:lumMod val="50000"/>
                </a:schemeClr>
              </a:solidFill>
            </a:endParaRPr>
          </a:p>
        </p:txBody>
      </p:sp>
      <p:sp>
        <p:nvSpPr>
          <p:cNvPr id="25"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7" name="Rectangle 6"/>
          <p:cNvSpPr/>
          <p:nvPr/>
        </p:nvSpPr>
        <p:spPr>
          <a:xfrm>
            <a:off x="718699" y="980605"/>
            <a:ext cx="5192447" cy="400110"/>
          </a:xfrm>
          <a:prstGeom prst="rect">
            <a:avLst/>
          </a:prstGeom>
        </p:spPr>
        <p:txBody>
          <a:bodyPr wrap="none">
            <a:spAutoFit/>
          </a:bodyPr>
          <a:lstStyle/>
          <a:p>
            <a:r>
              <a:rPr lang="en-GB" sz="2000" dirty="0">
                <a:solidFill>
                  <a:schemeClr val="accent5">
                    <a:lumMod val="50000"/>
                  </a:schemeClr>
                </a:solidFill>
                <a:latin typeface="Century Gothic" panose="020B0502020202020204" pitchFamily="34" charset="0"/>
              </a:rPr>
              <a:t>Me </a:t>
            </a:r>
            <a:r>
              <a:rPr lang="en-GB" sz="2000" dirty="0" err="1">
                <a:solidFill>
                  <a:schemeClr val="accent5">
                    <a:lumMod val="50000"/>
                  </a:schemeClr>
                </a:solidFill>
                <a:latin typeface="Century Gothic" panose="020B0502020202020204" pitchFamily="34" charset="0"/>
              </a:rPr>
              <a:t>gustan</a:t>
            </a:r>
            <a:r>
              <a:rPr lang="en-GB" sz="2000" dirty="0">
                <a:solidFill>
                  <a:schemeClr val="accent5">
                    <a:lumMod val="50000"/>
                  </a:schemeClr>
                </a:solidFill>
                <a:latin typeface="Century Gothic" panose="020B0502020202020204" pitchFamily="34" charset="0"/>
              </a:rPr>
              <a:t> mucho </a:t>
            </a:r>
            <a:r>
              <a:rPr lang="en-GB" sz="2000" dirty="0" err="1">
                <a:solidFill>
                  <a:schemeClr val="accent5">
                    <a:lumMod val="50000"/>
                  </a:schemeClr>
                </a:solidFill>
                <a:latin typeface="Century Gothic" panose="020B0502020202020204" pitchFamily="34" charset="0"/>
              </a:rPr>
              <a:t>los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viajes</a:t>
            </a:r>
            <a:r>
              <a:rPr lang="en-GB" sz="2000" dirty="0">
                <a:solidFill>
                  <a:schemeClr val="accent5">
                    <a:lumMod val="50000"/>
                  </a:schemeClr>
                </a:solidFill>
                <a:latin typeface="Century Gothic" panose="020B0502020202020204" pitchFamily="34" charset="0"/>
              </a:rPr>
              <a:t> a </a:t>
            </a:r>
            <a:r>
              <a:rPr lang="en-GB" sz="2000" dirty="0" err="1">
                <a:solidFill>
                  <a:schemeClr val="accent5">
                    <a:lumMod val="50000"/>
                  </a:schemeClr>
                </a:solidFill>
                <a:latin typeface="Century Gothic" panose="020B0502020202020204" pitchFamily="34" charset="0"/>
              </a:rPr>
              <a:t>Inglaterra</a:t>
            </a:r>
            <a:r>
              <a:rPr lang="en-GB" sz="2000" dirty="0">
                <a:solidFill>
                  <a:schemeClr val="accent5">
                    <a:lumMod val="50000"/>
                  </a:schemeClr>
                </a:solidFill>
                <a:latin typeface="Century Gothic" panose="020B0502020202020204" pitchFamily="34" charset="0"/>
              </a:rPr>
              <a:t>.</a:t>
            </a:r>
          </a:p>
        </p:txBody>
      </p:sp>
      <p:sp>
        <p:nvSpPr>
          <p:cNvPr id="8" name="Rectangle 7"/>
          <p:cNvSpPr/>
          <p:nvPr/>
        </p:nvSpPr>
        <p:spPr>
          <a:xfrm>
            <a:off x="718699" y="2374562"/>
            <a:ext cx="3773790" cy="400110"/>
          </a:xfrm>
          <a:prstGeom prst="rect">
            <a:avLst/>
          </a:prstGeom>
        </p:spPr>
        <p:txBody>
          <a:bodyPr wrap="none">
            <a:spAutoFit/>
          </a:bodyPr>
          <a:lstStyle/>
          <a:p>
            <a:r>
              <a:rPr lang="en-GB" sz="2000" dirty="0">
                <a:solidFill>
                  <a:schemeClr val="accent5">
                    <a:lumMod val="50000"/>
                  </a:schemeClr>
                </a:solidFill>
                <a:latin typeface="Century Gothic" panose="020B0502020202020204" pitchFamily="34" charset="0"/>
              </a:rPr>
              <a:t>Me molesta la </a:t>
            </a:r>
            <a:r>
              <a:rPr lang="en-GB" sz="2000" dirty="0" err="1">
                <a:solidFill>
                  <a:schemeClr val="accent5">
                    <a:lumMod val="50000"/>
                  </a:schemeClr>
                </a:solidFill>
                <a:latin typeface="Century Gothic" panose="020B0502020202020204" pitchFamily="34" charset="0"/>
              </a:rPr>
              <a:t>música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fuerte</a:t>
            </a:r>
            <a:r>
              <a:rPr lang="en-GB" sz="2000" dirty="0">
                <a:solidFill>
                  <a:schemeClr val="accent5">
                    <a:lumMod val="50000"/>
                  </a:schemeClr>
                </a:solidFill>
                <a:latin typeface="Century Gothic" panose="020B0502020202020204" pitchFamily="34" charset="0"/>
              </a:rPr>
              <a:t>.</a:t>
            </a:r>
          </a:p>
        </p:txBody>
      </p:sp>
      <p:sp>
        <p:nvSpPr>
          <p:cNvPr id="9" name="Rectangle 8"/>
          <p:cNvSpPr/>
          <p:nvPr/>
        </p:nvSpPr>
        <p:spPr>
          <a:xfrm>
            <a:off x="718698" y="3762004"/>
            <a:ext cx="5521861" cy="400110"/>
          </a:xfrm>
          <a:prstGeom prst="rect">
            <a:avLst/>
          </a:prstGeom>
        </p:spPr>
        <p:txBody>
          <a:bodyPr wrap="square">
            <a:spAutoFit/>
          </a:bodyPr>
          <a:lstStyle/>
          <a:p>
            <a:r>
              <a:rPr lang="en-GB" sz="2000" dirty="0">
                <a:solidFill>
                  <a:schemeClr val="accent5">
                    <a:lumMod val="50000"/>
                  </a:schemeClr>
                </a:solidFill>
                <a:latin typeface="Century Gothic" panose="020B0502020202020204" pitchFamily="34" charset="0"/>
              </a:rPr>
              <a:t>¿Te preocupan las preguntas difíciles?</a:t>
            </a:r>
          </a:p>
        </p:txBody>
      </p:sp>
      <p:sp>
        <p:nvSpPr>
          <p:cNvPr id="10" name="Rectangle 9"/>
          <p:cNvSpPr/>
          <p:nvPr/>
        </p:nvSpPr>
        <p:spPr>
          <a:xfrm>
            <a:off x="726514" y="5284632"/>
            <a:ext cx="4817344" cy="400110"/>
          </a:xfrm>
          <a:prstGeom prst="rect">
            <a:avLst/>
          </a:prstGeom>
        </p:spPr>
        <p:txBody>
          <a:bodyPr wrap="none">
            <a:spAutoFit/>
          </a:bodyPr>
          <a:lstStyle/>
          <a:p>
            <a:r>
              <a:rPr lang="en-GB" sz="2000" dirty="0">
                <a:solidFill>
                  <a:schemeClr val="accent5">
                    <a:lumMod val="50000"/>
                  </a:schemeClr>
                </a:solidFill>
                <a:latin typeface="Century Gothic" panose="020B0502020202020204" pitchFamily="34" charset="0"/>
              </a:rPr>
              <a:t>¡Te </a:t>
            </a:r>
            <a:r>
              <a:rPr lang="en-GB" sz="2000" dirty="0" err="1">
                <a:solidFill>
                  <a:schemeClr val="accent5">
                    <a:lumMod val="50000"/>
                  </a:schemeClr>
                </a:solidFill>
                <a:latin typeface="Century Gothic" panose="020B0502020202020204" pitchFamily="34" charset="0"/>
              </a:rPr>
              <a:t>encantan</a:t>
            </a:r>
            <a:r>
              <a:rPr lang="en-GB" sz="2000" dirty="0">
                <a:solidFill>
                  <a:schemeClr val="accent5">
                    <a:lumMod val="50000"/>
                  </a:schemeClr>
                </a:solidFill>
                <a:latin typeface="Century Gothic" panose="020B0502020202020204" pitchFamily="34" charset="0"/>
              </a:rPr>
              <a:t> las </a:t>
            </a:r>
            <a:r>
              <a:rPr lang="en-GB" sz="2000" dirty="0" err="1">
                <a:solidFill>
                  <a:schemeClr val="accent5">
                    <a:lumMod val="50000"/>
                  </a:schemeClr>
                </a:solidFill>
                <a:latin typeface="Century Gothic" panose="020B0502020202020204" pitchFamily="34" charset="0"/>
              </a:rPr>
              <a:t>películas</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españolas</a:t>
            </a:r>
            <a:r>
              <a:rPr lang="en-GB" sz="2000" dirty="0">
                <a:solidFill>
                  <a:schemeClr val="accent5">
                    <a:lumMod val="50000"/>
                  </a:schemeClr>
                </a:solidFill>
                <a:latin typeface="Century Gothic" panose="020B0502020202020204" pitchFamily="34" charset="0"/>
              </a:rPr>
              <a:t>!</a:t>
            </a:r>
          </a:p>
        </p:txBody>
      </p:sp>
      <p:sp>
        <p:nvSpPr>
          <p:cNvPr id="11" name="Rectangle 10"/>
          <p:cNvSpPr/>
          <p:nvPr/>
        </p:nvSpPr>
        <p:spPr>
          <a:xfrm>
            <a:off x="6552561" y="989929"/>
            <a:ext cx="4467890" cy="400110"/>
          </a:xfrm>
          <a:prstGeom prst="rect">
            <a:avLst/>
          </a:prstGeom>
        </p:spPr>
        <p:txBody>
          <a:bodyPr wrap="none">
            <a:spAutoFit/>
          </a:bodyPr>
          <a:lstStyle/>
          <a:p>
            <a:r>
              <a:rPr lang="en-GB" sz="2000" dirty="0">
                <a:solidFill>
                  <a:schemeClr val="accent5">
                    <a:lumMod val="50000"/>
                  </a:schemeClr>
                </a:solidFill>
                <a:latin typeface="Century Gothic" panose="020B0502020202020204" pitchFamily="34" charset="0"/>
              </a:rPr>
              <a:t>Me </a:t>
            </a:r>
            <a:r>
              <a:rPr lang="en-GB" sz="2000" dirty="0" err="1">
                <a:solidFill>
                  <a:schemeClr val="accent5">
                    <a:lumMod val="50000"/>
                  </a:schemeClr>
                </a:solidFill>
                <a:latin typeface="Century Gothic" panose="020B0502020202020204" pitchFamily="34" charset="0"/>
              </a:rPr>
              <a:t>alegran</a:t>
            </a:r>
            <a:r>
              <a:rPr lang="en-GB" sz="2000" dirty="0">
                <a:solidFill>
                  <a:schemeClr val="accent5">
                    <a:lumMod val="50000"/>
                  </a:schemeClr>
                </a:solidFill>
                <a:latin typeface="Century Gothic" panose="020B0502020202020204" pitchFamily="34" charset="0"/>
              </a:rPr>
              <a:t> las fiestas con amigos.</a:t>
            </a:r>
          </a:p>
        </p:txBody>
      </p:sp>
      <p:sp>
        <p:nvSpPr>
          <p:cNvPr id="12" name="Rectangle 11"/>
          <p:cNvSpPr/>
          <p:nvPr/>
        </p:nvSpPr>
        <p:spPr>
          <a:xfrm>
            <a:off x="6552561" y="2413361"/>
            <a:ext cx="5482591" cy="400110"/>
          </a:xfrm>
          <a:prstGeom prst="rect">
            <a:avLst/>
          </a:prstGeom>
        </p:spPr>
        <p:txBody>
          <a:bodyPr wrap="none">
            <a:spAutoFit/>
          </a:bodyPr>
          <a:lstStyle/>
          <a:p>
            <a:r>
              <a:rPr lang="en-GB" sz="2000" dirty="0">
                <a:solidFill>
                  <a:schemeClr val="accent5">
                    <a:lumMod val="50000"/>
                  </a:schemeClr>
                </a:solidFill>
                <a:latin typeface="Century Gothic" panose="020B0502020202020204" pitchFamily="34" charset="0"/>
              </a:rPr>
              <a:t>No me </a:t>
            </a:r>
            <a:r>
              <a:rPr lang="en-GB" sz="2000" dirty="0" err="1">
                <a:solidFill>
                  <a:schemeClr val="accent5">
                    <a:lumMod val="50000"/>
                  </a:schemeClr>
                </a:solidFill>
                <a:latin typeface="Century Gothic" panose="020B0502020202020204" pitchFamily="34" charset="0"/>
              </a:rPr>
              <a:t>importan</a:t>
            </a:r>
            <a:r>
              <a:rPr lang="en-GB" sz="2000" dirty="0">
                <a:solidFill>
                  <a:schemeClr val="accent5">
                    <a:lumMod val="50000"/>
                  </a:schemeClr>
                </a:solidFill>
                <a:latin typeface="Century Gothic" panose="020B0502020202020204" pitchFamily="34" charset="0"/>
              </a:rPr>
              <a:t> las </a:t>
            </a:r>
            <a:r>
              <a:rPr lang="en-GB" sz="2000" dirty="0" err="1">
                <a:solidFill>
                  <a:schemeClr val="accent5">
                    <a:lumMod val="50000"/>
                  </a:schemeClr>
                </a:solidFill>
                <a:latin typeface="Century Gothic" panose="020B0502020202020204" pitchFamily="34" charset="0"/>
              </a:rPr>
              <a:t>opiniones</a:t>
            </a:r>
            <a:r>
              <a:rPr lang="en-GB" sz="2000" dirty="0">
                <a:solidFill>
                  <a:schemeClr val="accent5">
                    <a:lumMod val="50000"/>
                  </a:schemeClr>
                </a:solidFill>
                <a:latin typeface="Century Gothic" panose="020B0502020202020204" pitchFamily="34" charset="0"/>
              </a:rPr>
              <a:t> de la </a:t>
            </a:r>
            <a:r>
              <a:rPr lang="en-GB" sz="2000" dirty="0" err="1">
                <a:solidFill>
                  <a:schemeClr val="accent5">
                    <a:lumMod val="50000"/>
                  </a:schemeClr>
                </a:solidFill>
                <a:latin typeface="Century Gothic" panose="020B0502020202020204" pitchFamily="34" charset="0"/>
              </a:rPr>
              <a:t>gente</a:t>
            </a:r>
            <a:r>
              <a:rPr lang="en-GB" sz="2000" dirty="0">
                <a:solidFill>
                  <a:schemeClr val="accent5">
                    <a:lumMod val="50000"/>
                  </a:schemeClr>
                </a:solidFill>
                <a:latin typeface="Century Gothic" panose="020B0502020202020204" pitchFamily="34" charset="0"/>
              </a:rPr>
              <a:t>.</a:t>
            </a:r>
          </a:p>
        </p:txBody>
      </p:sp>
      <p:sp>
        <p:nvSpPr>
          <p:cNvPr id="13" name="Rectangle 12"/>
          <p:cNvSpPr/>
          <p:nvPr/>
        </p:nvSpPr>
        <p:spPr>
          <a:xfrm>
            <a:off x="6552561" y="3804153"/>
            <a:ext cx="4780958" cy="707886"/>
          </a:xfrm>
          <a:prstGeom prst="rect">
            <a:avLst/>
          </a:prstGeom>
        </p:spPr>
        <p:txBody>
          <a:bodyPr wrap="square">
            <a:spAutoFit/>
          </a:bodyPr>
          <a:lstStyle/>
          <a:p>
            <a:r>
              <a:rPr lang="en-GB" sz="2000" dirty="0">
                <a:solidFill>
                  <a:schemeClr val="accent5">
                    <a:lumMod val="50000"/>
                  </a:schemeClr>
                </a:solidFill>
                <a:latin typeface="Century Gothic" panose="020B0502020202020204" pitchFamily="34" charset="0"/>
              </a:rPr>
              <a:t>Te </a:t>
            </a:r>
            <a:r>
              <a:rPr lang="en-GB" sz="2000" dirty="0" err="1">
                <a:solidFill>
                  <a:schemeClr val="accent5">
                    <a:lumMod val="50000"/>
                  </a:schemeClr>
                </a:solidFill>
                <a:latin typeface="Century Gothic" panose="020B0502020202020204" pitchFamily="34" charset="0"/>
              </a:rPr>
              <a:t>interesan</a:t>
            </a:r>
            <a:r>
              <a:rPr lang="en-GB" sz="2000" dirty="0">
                <a:solidFill>
                  <a:schemeClr val="accent5">
                    <a:lumMod val="50000"/>
                  </a:schemeClr>
                </a:solidFill>
                <a:latin typeface="Century Gothic" panose="020B0502020202020204" pitchFamily="34" charset="0"/>
              </a:rPr>
              <a:t> </a:t>
            </a:r>
            <a:r>
              <a:rPr lang="en-GB" sz="2000" dirty="0" smtClean="0">
                <a:solidFill>
                  <a:schemeClr val="accent5">
                    <a:lumMod val="50000"/>
                  </a:schemeClr>
                </a:solidFill>
                <a:latin typeface="Century Gothic" panose="020B0502020202020204" pitchFamily="34" charset="0"/>
              </a:rPr>
              <a:t>las </a:t>
            </a:r>
            <a:r>
              <a:rPr lang="en-GB" sz="2000" dirty="0" err="1">
                <a:solidFill>
                  <a:schemeClr val="accent5">
                    <a:lumMod val="50000"/>
                  </a:schemeClr>
                </a:solidFill>
                <a:latin typeface="Century Gothic" panose="020B0502020202020204" pitchFamily="34" charset="0"/>
              </a:rPr>
              <a:t>entrevistas</a:t>
            </a:r>
            <a:r>
              <a:rPr lang="en-GB" sz="2000" dirty="0">
                <a:solidFill>
                  <a:schemeClr val="accent5">
                    <a:lumMod val="50000"/>
                  </a:schemeClr>
                </a:solidFill>
                <a:latin typeface="Century Gothic" panose="020B0502020202020204" pitchFamily="34" charset="0"/>
              </a:rPr>
              <a:t> con la </a:t>
            </a:r>
            <a:r>
              <a:rPr lang="en-GB" sz="2000" dirty="0" err="1">
                <a:solidFill>
                  <a:schemeClr val="accent5">
                    <a:lumMod val="50000"/>
                  </a:schemeClr>
                </a:solidFill>
                <a:latin typeface="Century Gothic" panose="020B0502020202020204" pitchFamily="34" charset="0"/>
              </a:rPr>
              <a:t>jugadora</a:t>
            </a:r>
            <a:r>
              <a:rPr lang="en-GB" sz="2000" dirty="0">
                <a:solidFill>
                  <a:schemeClr val="accent5">
                    <a:lumMod val="50000"/>
                  </a:schemeClr>
                </a:solidFill>
                <a:latin typeface="Century Gothic" panose="020B0502020202020204" pitchFamily="34" charset="0"/>
              </a:rPr>
              <a:t> inglesa.</a:t>
            </a:r>
          </a:p>
        </p:txBody>
      </p:sp>
      <p:sp>
        <p:nvSpPr>
          <p:cNvPr id="14" name="Rectangle 13"/>
          <p:cNvSpPr/>
          <p:nvPr/>
        </p:nvSpPr>
        <p:spPr>
          <a:xfrm>
            <a:off x="6637777" y="5272265"/>
            <a:ext cx="3591048" cy="400110"/>
          </a:xfrm>
          <a:prstGeom prst="rect">
            <a:avLst/>
          </a:prstGeom>
        </p:spPr>
        <p:txBody>
          <a:bodyPr wrap="none">
            <a:spAutoFit/>
          </a:bodyPr>
          <a:lstStyle/>
          <a:p>
            <a:r>
              <a:rPr lang="en-GB" sz="2000" dirty="0">
                <a:solidFill>
                  <a:schemeClr val="accent5">
                    <a:lumMod val="50000"/>
                  </a:schemeClr>
                </a:solidFill>
                <a:latin typeface="Century Gothic" panose="020B0502020202020204" pitchFamily="34" charset="0"/>
              </a:rPr>
              <a:t>No te da </a:t>
            </a:r>
            <a:r>
              <a:rPr lang="en-GB" sz="2000" dirty="0" err="1">
                <a:solidFill>
                  <a:schemeClr val="accent5">
                    <a:lumMod val="50000"/>
                  </a:schemeClr>
                </a:solidFill>
                <a:latin typeface="Century Gothic" panose="020B0502020202020204" pitchFamily="34" charset="0"/>
              </a:rPr>
              <a:t>miedo</a:t>
            </a:r>
            <a:r>
              <a:rPr lang="en-GB" sz="2000" dirty="0">
                <a:solidFill>
                  <a:schemeClr val="accent5">
                    <a:lumMod val="50000"/>
                  </a:schemeClr>
                </a:solidFill>
                <a:latin typeface="Century Gothic" panose="020B0502020202020204" pitchFamily="34" charset="0"/>
              </a:rPr>
              <a:t> la </a:t>
            </a:r>
            <a:r>
              <a:rPr lang="en-GB" sz="2000" dirty="0" err="1">
                <a:solidFill>
                  <a:schemeClr val="accent5">
                    <a:lumMod val="50000"/>
                  </a:schemeClr>
                </a:solidFill>
                <a:latin typeface="Century Gothic" panose="020B0502020202020204" pitchFamily="34" charset="0"/>
              </a:rPr>
              <a:t>película</a:t>
            </a:r>
            <a:r>
              <a:rPr lang="en-GB" sz="2000" dirty="0">
                <a:solidFill>
                  <a:schemeClr val="accent5">
                    <a:lumMod val="50000"/>
                  </a:schemeClr>
                </a:solidFill>
                <a:latin typeface="Century Gothic" panose="020B0502020202020204" pitchFamily="34" charset="0"/>
              </a:rPr>
              <a:t>.</a:t>
            </a:r>
          </a:p>
        </p:txBody>
      </p:sp>
      <p:sp>
        <p:nvSpPr>
          <p:cNvPr id="32" name="Action Button: Custom 20">
            <a:hlinkClick r:id="" action="ppaction://noaction" highlightClick="1"/>
            <a:extLst>
              <a:ext uri="{FF2B5EF4-FFF2-40B4-BE49-F238E27FC236}">
                <a16:creationId xmlns:a16="http://schemas.microsoft.com/office/drawing/2014/main" id="{B8D95940-A1BD-6D40-8109-524996FFBC85}"/>
              </a:ext>
            </a:extLst>
          </p:cNvPr>
          <p:cNvSpPr/>
          <p:nvPr/>
        </p:nvSpPr>
        <p:spPr>
          <a:xfrm>
            <a:off x="255885" y="989929"/>
            <a:ext cx="409064" cy="414959"/>
          </a:xfrm>
          <a:prstGeom prst="actionButtonBlank">
            <a:avLst/>
          </a:prstGeom>
          <a:solidFill>
            <a:schemeClr val="bg2">
              <a:lumMod val="9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1</a:t>
            </a:r>
          </a:p>
        </p:txBody>
      </p:sp>
      <p:sp>
        <p:nvSpPr>
          <p:cNvPr id="33" name="Action Button: Custom 20">
            <a:hlinkClick r:id="" action="ppaction://noaction" highlightClick="1"/>
            <a:extLst>
              <a:ext uri="{FF2B5EF4-FFF2-40B4-BE49-F238E27FC236}">
                <a16:creationId xmlns:a16="http://schemas.microsoft.com/office/drawing/2014/main" id="{DEEB33B1-B121-9A48-9080-EA16F038414B}"/>
              </a:ext>
            </a:extLst>
          </p:cNvPr>
          <p:cNvSpPr/>
          <p:nvPr/>
        </p:nvSpPr>
        <p:spPr>
          <a:xfrm>
            <a:off x="253177" y="2398232"/>
            <a:ext cx="409064" cy="414959"/>
          </a:xfrm>
          <a:prstGeom prst="actionButtonBlank">
            <a:avLst/>
          </a:prstGeom>
          <a:solidFill>
            <a:schemeClr val="bg2">
              <a:lumMod val="9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2</a:t>
            </a:r>
          </a:p>
        </p:txBody>
      </p:sp>
      <p:sp>
        <p:nvSpPr>
          <p:cNvPr id="35" name="Action Button: Custom 20">
            <a:hlinkClick r:id="" action="ppaction://noaction" highlightClick="1"/>
            <a:extLst>
              <a:ext uri="{FF2B5EF4-FFF2-40B4-BE49-F238E27FC236}">
                <a16:creationId xmlns:a16="http://schemas.microsoft.com/office/drawing/2014/main" id="{04166ED4-BB9E-5846-9F72-B18AD86BAFB0}"/>
              </a:ext>
            </a:extLst>
          </p:cNvPr>
          <p:cNvSpPr/>
          <p:nvPr/>
        </p:nvSpPr>
        <p:spPr>
          <a:xfrm>
            <a:off x="260702" y="3805813"/>
            <a:ext cx="409064" cy="414959"/>
          </a:xfrm>
          <a:prstGeom prst="actionButtonBlank">
            <a:avLst/>
          </a:prstGeom>
          <a:solidFill>
            <a:schemeClr val="bg2">
              <a:lumMod val="9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3</a:t>
            </a:r>
          </a:p>
        </p:txBody>
      </p:sp>
      <p:sp>
        <p:nvSpPr>
          <p:cNvPr id="38" name="Action Button: Custom 20">
            <a:hlinkClick r:id="" action="ppaction://noaction" highlightClick="1"/>
            <a:extLst>
              <a:ext uri="{FF2B5EF4-FFF2-40B4-BE49-F238E27FC236}">
                <a16:creationId xmlns:a16="http://schemas.microsoft.com/office/drawing/2014/main" id="{EE8A2CB5-71F5-7149-B8A0-CDBC47DF4FFD}"/>
              </a:ext>
            </a:extLst>
          </p:cNvPr>
          <p:cNvSpPr/>
          <p:nvPr/>
        </p:nvSpPr>
        <p:spPr>
          <a:xfrm>
            <a:off x="253177" y="5265797"/>
            <a:ext cx="409064" cy="414959"/>
          </a:xfrm>
          <a:prstGeom prst="actionButtonBlank">
            <a:avLst/>
          </a:prstGeom>
          <a:solidFill>
            <a:schemeClr val="bg2">
              <a:lumMod val="9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4</a:t>
            </a:r>
          </a:p>
        </p:txBody>
      </p:sp>
      <p:sp>
        <p:nvSpPr>
          <p:cNvPr id="43" name="Action Button: Custom 20">
            <a:hlinkClick r:id="" action="ppaction://noaction" highlightClick="1"/>
            <a:extLst>
              <a:ext uri="{FF2B5EF4-FFF2-40B4-BE49-F238E27FC236}">
                <a16:creationId xmlns:a16="http://schemas.microsoft.com/office/drawing/2014/main" id="{CECEFEAA-F2AB-E842-8607-DE8693ACE762}"/>
              </a:ext>
            </a:extLst>
          </p:cNvPr>
          <p:cNvSpPr/>
          <p:nvPr/>
        </p:nvSpPr>
        <p:spPr>
          <a:xfrm>
            <a:off x="6124259" y="984744"/>
            <a:ext cx="409064" cy="414959"/>
          </a:xfrm>
          <a:prstGeom prst="actionButtonBlank">
            <a:avLst/>
          </a:prstGeom>
          <a:solidFill>
            <a:schemeClr val="bg2">
              <a:lumMod val="9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5</a:t>
            </a:r>
          </a:p>
        </p:txBody>
      </p:sp>
      <p:sp>
        <p:nvSpPr>
          <p:cNvPr id="45" name="Action Button: Custom 20">
            <a:hlinkClick r:id="" action="ppaction://noaction" highlightClick="1"/>
            <a:extLst>
              <a:ext uri="{FF2B5EF4-FFF2-40B4-BE49-F238E27FC236}">
                <a16:creationId xmlns:a16="http://schemas.microsoft.com/office/drawing/2014/main" id="{7244156E-99AA-C34D-B90E-5902448B5D06}"/>
              </a:ext>
            </a:extLst>
          </p:cNvPr>
          <p:cNvSpPr/>
          <p:nvPr/>
        </p:nvSpPr>
        <p:spPr>
          <a:xfrm>
            <a:off x="6119317" y="2405656"/>
            <a:ext cx="409064" cy="414959"/>
          </a:xfrm>
          <a:prstGeom prst="actionButtonBlank">
            <a:avLst/>
          </a:prstGeom>
          <a:solidFill>
            <a:schemeClr val="bg2">
              <a:lumMod val="9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6</a:t>
            </a:r>
          </a:p>
        </p:txBody>
      </p:sp>
      <p:sp>
        <p:nvSpPr>
          <p:cNvPr id="46" name="Action Button: Custom 20">
            <a:hlinkClick r:id="" action="ppaction://noaction" highlightClick="1"/>
            <a:extLst>
              <a:ext uri="{FF2B5EF4-FFF2-40B4-BE49-F238E27FC236}">
                <a16:creationId xmlns:a16="http://schemas.microsoft.com/office/drawing/2014/main" id="{B34F7C4C-28C3-3C43-9CD6-0E33856B115A}"/>
              </a:ext>
            </a:extLst>
          </p:cNvPr>
          <p:cNvSpPr/>
          <p:nvPr/>
        </p:nvSpPr>
        <p:spPr>
          <a:xfrm>
            <a:off x="6119317" y="3825209"/>
            <a:ext cx="409064" cy="414959"/>
          </a:xfrm>
          <a:prstGeom prst="actionButtonBlank">
            <a:avLst/>
          </a:prstGeom>
          <a:solidFill>
            <a:schemeClr val="bg2">
              <a:lumMod val="9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7</a:t>
            </a:r>
          </a:p>
        </p:txBody>
      </p:sp>
      <p:sp>
        <p:nvSpPr>
          <p:cNvPr id="47" name="Action Button: Custom 20">
            <a:hlinkClick r:id="" action="ppaction://noaction" highlightClick="1"/>
            <a:extLst>
              <a:ext uri="{FF2B5EF4-FFF2-40B4-BE49-F238E27FC236}">
                <a16:creationId xmlns:a16="http://schemas.microsoft.com/office/drawing/2014/main" id="{08028935-FF71-9547-AD6D-CD1C8F4E27A0}"/>
              </a:ext>
            </a:extLst>
          </p:cNvPr>
          <p:cNvSpPr/>
          <p:nvPr/>
        </p:nvSpPr>
        <p:spPr>
          <a:xfrm>
            <a:off x="6139491" y="5261973"/>
            <a:ext cx="409064" cy="414959"/>
          </a:xfrm>
          <a:prstGeom prst="actionButtonBlank">
            <a:avLst/>
          </a:prstGeom>
          <a:solidFill>
            <a:schemeClr val="bg2">
              <a:lumMod val="9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8</a:t>
            </a:r>
          </a:p>
        </p:txBody>
      </p:sp>
      <p:sp>
        <p:nvSpPr>
          <p:cNvPr id="15" name="Rounded Rectangle 14"/>
          <p:cNvSpPr/>
          <p:nvPr/>
        </p:nvSpPr>
        <p:spPr>
          <a:xfrm>
            <a:off x="718698" y="1455594"/>
            <a:ext cx="5170438" cy="508767"/>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rPr>
              <a:t>?</a:t>
            </a:r>
          </a:p>
        </p:txBody>
      </p:sp>
      <p:sp>
        <p:nvSpPr>
          <p:cNvPr id="53" name="Rounded Rectangle 52"/>
          <p:cNvSpPr/>
          <p:nvPr/>
        </p:nvSpPr>
        <p:spPr>
          <a:xfrm>
            <a:off x="729703" y="2857097"/>
            <a:ext cx="5170438" cy="508767"/>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rPr>
              <a:t>?</a:t>
            </a:r>
          </a:p>
        </p:txBody>
      </p:sp>
      <p:sp>
        <p:nvSpPr>
          <p:cNvPr id="54" name="Rounded Rectangle 53"/>
          <p:cNvSpPr/>
          <p:nvPr/>
        </p:nvSpPr>
        <p:spPr>
          <a:xfrm>
            <a:off x="718698" y="4274767"/>
            <a:ext cx="5170438" cy="508767"/>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rPr>
              <a:t>?</a:t>
            </a:r>
          </a:p>
        </p:txBody>
      </p:sp>
      <p:sp>
        <p:nvSpPr>
          <p:cNvPr id="55" name="Rounded Rectangle 54"/>
          <p:cNvSpPr/>
          <p:nvPr/>
        </p:nvSpPr>
        <p:spPr>
          <a:xfrm>
            <a:off x="729703" y="5732295"/>
            <a:ext cx="5170438" cy="508767"/>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rPr>
              <a:t>?</a:t>
            </a:r>
          </a:p>
        </p:txBody>
      </p:sp>
      <p:sp>
        <p:nvSpPr>
          <p:cNvPr id="57" name="Rounded Rectangle 56"/>
          <p:cNvSpPr/>
          <p:nvPr/>
        </p:nvSpPr>
        <p:spPr>
          <a:xfrm>
            <a:off x="6548555" y="1451263"/>
            <a:ext cx="5170438" cy="55233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rPr>
              <a:t>?</a:t>
            </a:r>
          </a:p>
        </p:txBody>
      </p:sp>
      <p:sp>
        <p:nvSpPr>
          <p:cNvPr id="58" name="Rounded Rectangle 57"/>
          <p:cNvSpPr/>
          <p:nvPr/>
        </p:nvSpPr>
        <p:spPr>
          <a:xfrm>
            <a:off x="6637777" y="2933230"/>
            <a:ext cx="5170438" cy="632614"/>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rPr>
              <a:t>?</a:t>
            </a:r>
          </a:p>
        </p:txBody>
      </p:sp>
      <p:sp>
        <p:nvSpPr>
          <p:cNvPr id="59" name="Rounded Rectangle 58"/>
          <p:cNvSpPr/>
          <p:nvPr/>
        </p:nvSpPr>
        <p:spPr>
          <a:xfrm>
            <a:off x="6558815" y="4573884"/>
            <a:ext cx="5170438" cy="632614"/>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rPr>
              <a:t>?</a:t>
            </a:r>
          </a:p>
        </p:txBody>
      </p:sp>
      <p:sp>
        <p:nvSpPr>
          <p:cNvPr id="60" name="Rounded Rectangle 59"/>
          <p:cNvSpPr/>
          <p:nvPr/>
        </p:nvSpPr>
        <p:spPr>
          <a:xfrm>
            <a:off x="6558815" y="5780315"/>
            <a:ext cx="5170438" cy="508767"/>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rPr>
              <a:t>?</a:t>
            </a:r>
          </a:p>
        </p:txBody>
      </p:sp>
      <p:sp>
        <p:nvSpPr>
          <p:cNvPr id="3" name="Title 2"/>
          <p:cNvSpPr>
            <a:spLocks noGrp="1"/>
          </p:cNvSpPr>
          <p:nvPr>
            <p:ph type="ctrTitle"/>
          </p:nvPr>
        </p:nvSpPr>
        <p:spPr>
          <a:xfrm>
            <a:off x="457709" y="206367"/>
            <a:ext cx="7890011" cy="542523"/>
          </a:xfrm>
        </p:spPr>
        <p:txBody>
          <a:bodyPr>
            <a:normAutofit/>
          </a:bodyPr>
          <a:lstStyle/>
          <a:p>
            <a:r>
              <a:rPr lang="en-GB" sz="2000" b="1" dirty="0" err="1"/>
              <a:t>Lucía</a:t>
            </a:r>
            <a:r>
              <a:rPr lang="en-GB" sz="2000" b="1" dirty="0"/>
              <a:t> </a:t>
            </a:r>
            <a:r>
              <a:rPr lang="en-GB" sz="2000" b="1" dirty="0" err="1"/>
              <a:t>necesita</a:t>
            </a:r>
            <a:r>
              <a:rPr lang="en-GB" sz="2000" b="1" dirty="0"/>
              <a:t> una </a:t>
            </a:r>
            <a:r>
              <a:rPr lang="en-GB" sz="2000" b="1" dirty="0" err="1"/>
              <a:t>traducción</a:t>
            </a:r>
            <a:r>
              <a:rPr lang="en-GB" sz="2000" b="1" dirty="0"/>
              <a:t> de </a:t>
            </a:r>
            <a:r>
              <a:rPr lang="en-GB" sz="2000" b="1" dirty="0" err="1"/>
              <a:t>los</a:t>
            </a:r>
            <a:r>
              <a:rPr lang="en-GB" sz="2000" b="1" dirty="0"/>
              <a:t> </a:t>
            </a:r>
            <a:r>
              <a:rPr lang="en-GB" sz="2000" b="1" dirty="0" err="1"/>
              <a:t>mensajes</a:t>
            </a:r>
            <a:r>
              <a:rPr lang="en-GB" sz="2000" b="1" dirty="0"/>
              <a:t>.</a:t>
            </a:r>
            <a:r>
              <a:rPr lang="en-GB" sz="2000" b="1" baseline="0" dirty="0"/>
              <a:t> ¿La </a:t>
            </a:r>
            <a:r>
              <a:rPr lang="en-GB" sz="2000" b="1" baseline="0" dirty="0" err="1"/>
              <a:t>ayudas</a:t>
            </a:r>
            <a:r>
              <a:rPr lang="en-GB" sz="2000" b="1" baseline="0" dirty="0"/>
              <a:t>?</a:t>
            </a:r>
            <a:endParaRPr lang="en-GB" sz="2000" b="1" dirty="0"/>
          </a:p>
        </p:txBody>
      </p:sp>
    </p:spTree>
    <p:extLst>
      <p:ext uri="{BB962C8B-B14F-4D97-AF65-F5344CB8AC3E}">
        <p14:creationId xmlns:p14="http://schemas.microsoft.com/office/powerpoint/2010/main" val="141142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3" grpId="0" animBg="1"/>
      <p:bldP spid="54" grpId="0" animBg="1"/>
      <p:bldP spid="55" grpId="0" animBg="1"/>
      <p:bldP spid="57" grpId="0" animBg="1"/>
      <p:bldP spid="58" grpId="0" animBg="1"/>
      <p:bldP spid="59" grpId="0" animBg="1"/>
      <p:bldP spid="6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36731930"/>
              </p:ext>
            </p:extLst>
          </p:nvPr>
        </p:nvGraphicFramePr>
        <p:xfrm>
          <a:off x="716615" y="863685"/>
          <a:ext cx="7486357" cy="5329492"/>
        </p:xfrm>
        <a:graphic>
          <a:graphicData uri="http://schemas.openxmlformats.org/drawingml/2006/table">
            <a:tbl>
              <a:tblPr firstRow="1" bandRow="1">
                <a:tableStyleId>{5DA37D80-6434-44D0-A028-1B22A696006F}</a:tableStyleId>
              </a:tblPr>
              <a:tblGrid>
                <a:gridCol w="515727">
                  <a:extLst>
                    <a:ext uri="{9D8B030D-6E8A-4147-A177-3AD203B41FA5}">
                      <a16:colId xmlns:a16="http://schemas.microsoft.com/office/drawing/2014/main" val="2707976010"/>
                    </a:ext>
                  </a:extLst>
                </a:gridCol>
                <a:gridCol w="3485315">
                  <a:extLst>
                    <a:ext uri="{9D8B030D-6E8A-4147-A177-3AD203B41FA5}">
                      <a16:colId xmlns:a16="http://schemas.microsoft.com/office/drawing/2014/main" val="614538447"/>
                    </a:ext>
                  </a:extLst>
                </a:gridCol>
                <a:gridCol w="3485315">
                  <a:extLst>
                    <a:ext uri="{9D8B030D-6E8A-4147-A177-3AD203B41FA5}">
                      <a16:colId xmlns:a16="http://schemas.microsoft.com/office/drawing/2014/main" val="4052351916"/>
                    </a:ext>
                  </a:extLst>
                </a:gridCol>
              </a:tblGrid>
              <a:tr h="40541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a:t>
                      </a:r>
                    </a:p>
                  </a:txBody>
                  <a:tcPr anchor="ctr">
                    <a:lnR w="12700" cap="flat" cmpd="sng" algn="ctr">
                      <a:solidFill>
                        <a:srgbClr val="F08D4D"/>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B</a:t>
                      </a: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3161571109"/>
                  </a:ext>
                </a:extLst>
              </a:tr>
              <a:tr h="615510">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615510">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ctr"/>
                      <a:r>
                        <a:rPr lang="en-GB" sz="2000" b="1" dirty="0">
                          <a:solidFill>
                            <a:srgbClr val="203864"/>
                          </a:solidFill>
                        </a:rPr>
                        <a:t>7</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ctr"/>
                      <a:r>
                        <a:rPr lang="en-GB" sz="2000" b="1" dirty="0">
                          <a:solidFill>
                            <a:srgbClr val="203864"/>
                          </a:solidFill>
                        </a:rPr>
                        <a:t>8</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pic>
        <p:nvPicPr>
          <p:cNvPr id="6" name="Imagen 5">
            <a:extLst>
              <a:ext uri="{FF2B5EF4-FFF2-40B4-BE49-F238E27FC236}">
                <a16:creationId xmlns:a16="http://schemas.microsoft.com/office/drawing/2014/main" id="{1F20A43F-C966-6C4A-B5D9-8824947116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714942" y="1286537"/>
            <a:ext cx="483103" cy="546100"/>
          </a:xfrm>
          <a:prstGeom prst="rect">
            <a:avLst/>
          </a:prstGeom>
        </p:spPr>
      </p:pic>
      <p:pic>
        <p:nvPicPr>
          <p:cNvPr id="15" name="Imagen 14">
            <a:extLst>
              <a:ext uri="{FF2B5EF4-FFF2-40B4-BE49-F238E27FC236}">
                <a16:creationId xmlns:a16="http://schemas.microsoft.com/office/drawing/2014/main" id="{75927F0C-8F8B-0B4C-9EE8-32DD11AB69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948746" y="1267322"/>
            <a:ext cx="483103" cy="546100"/>
          </a:xfrm>
          <a:prstGeom prst="rect">
            <a:avLst/>
          </a:prstGeom>
        </p:spPr>
      </p:pic>
      <p:pic>
        <p:nvPicPr>
          <p:cNvPr id="16" name="Imagen 15">
            <a:extLst>
              <a:ext uri="{FF2B5EF4-FFF2-40B4-BE49-F238E27FC236}">
                <a16:creationId xmlns:a16="http://schemas.microsoft.com/office/drawing/2014/main" id="{7A5DA556-1EEB-C446-AE12-7BB1A0DF64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659697" y="1267322"/>
            <a:ext cx="483103" cy="546100"/>
          </a:xfrm>
          <a:prstGeom prst="rect">
            <a:avLst/>
          </a:prstGeom>
        </p:spPr>
      </p:pic>
      <p:pic>
        <p:nvPicPr>
          <p:cNvPr id="7" name="Imagen 6">
            <a:extLst>
              <a:ext uri="{FF2B5EF4-FFF2-40B4-BE49-F238E27FC236}">
                <a16:creationId xmlns:a16="http://schemas.microsoft.com/office/drawing/2014/main" id="{BDE4F1BA-5947-1949-BB12-A623A40D6F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7443" y="1887199"/>
            <a:ext cx="618100" cy="533594"/>
          </a:xfrm>
          <a:prstGeom prst="rect">
            <a:avLst/>
          </a:prstGeom>
        </p:spPr>
      </p:pic>
      <p:pic>
        <p:nvPicPr>
          <p:cNvPr id="18" name="Imagen 17">
            <a:extLst>
              <a:ext uri="{FF2B5EF4-FFF2-40B4-BE49-F238E27FC236}">
                <a16:creationId xmlns:a16="http://schemas.microsoft.com/office/drawing/2014/main" id="{865D6F34-918F-A847-99CC-D546F2B57C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5504" y="1911331"/>
            <a:ext cx="618100" cy="533594"/>
          </a:xfrm>
          <a:prstGeom prst="rect">
            <a:avLst/>
          </a:prstGeom>
        </p:spPr>
      </p:pic>
      <p:pic>
        <p:nvPicPr>
          <p:cNvPr id="8" name="Imagen 7">
            <a:extLst>
              <a:ext uri="{FF2B5EF4-FFF2-40B4-BE49-F238E27FC236}">
                <a16:creationId xmlns:a16="http://schemas.microsoft.com/office/drawing/2014/main" id="{096F893B-2B4A-194B-ABA2-4B330BF5DA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7311" y="1885801"/>
            <a:ext cx="586339" cy="584653"/>
          </a:xfrm>
          <a:prstGeom prst="rect">
            <a:avLst/>
          </a:prstGeom>
        </p:spPr>
      </p:pic>
      <p:pic>
        <p:nvPicPr>
          <p:cNvPr id="9" name="Imagen 8">
            <a:extLst>
              <a:ext uri="{FF2B5EF4-FFF2-40B4-BE49-F238E27FC236}">
                <a16:creationId xmlns:a16="http://schemas.microsoft.com/office/drawing/2014/main" id="{0B4757A1-4955-E447-8C2D-7A3DA9D712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88265" y="2520185"/>
            <a:ext cx="536456" cy="514640"/>
          </a:xfrm>
          <a:prstGeom prst="rect">
            <a:avLst/>
          </a:prstGeom>
        </p:spPr>
      </p:pic>
      <p:pic>
        <p:nvPicPr>
          <p:cNvPr id="22" name="Imagen 21">
            <a:extLst>
              <a:ext uri="{FF2B5EF4-FFF2-40B4-BE49-F238E27FC236}">
                <a16:creationId xmlns:a16="http://schemas.microsoft.com/office/drawing/2014/main" id="{80B9684E-10D2-AF4C-8A93-EF589408ED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94585" y="2543027"/>
            <a:ext cx="536456" cy="514640"/>
          </a:xfrm>
          <a:prstGeom prst="rect">
            <a:avLst/>
          </a:prstGeom>
        </p:spPr>
      </p:pic>
      <p:pic>
        <p:nvPicPr>
          <p:cNvPr id="23" name="Imagen 22">
            <a:extLst>
              <a:ext uri="{FF2B5EF4-FFF2-40B4-BE49-F238E27FC236}">
                <a16:creationId xmlns:a16="http://schemas.microsoft.com/office/drawing/2014/main" id="{C1C8ECCA-4D2E-6946-9FA7-A5949C0C59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55381" y="2543027"/>
            <a:ext cx="536456" cy="514640"/>
          </a:xfrm>
          <a:prstGeom prst="rect">
            <a:avLst/>
          </a:prstGeom>
        </p:spPr>
      </p:pic>
      <p:sp>
        <p:nvSpPr>
          <p:cNvPr id="10" name="Rectángulo 9">
            <a:extLst>
              <a:ext uri="{FF2B5EF4-FFF2-40B4-BE49-F238E27FC236}">
                <a16:creationId xmlns:a16="http://schemas.microsoft.com/office/drawing/2014/main" id="{C24D5873-A172-1F4A-9B6A-514C050A3C04}"/>
              </a:ext>
            </a:extLst>
          </p:cNvPr>
          <p:cNvSpPr/>
          <p:nvPr/>
        </p:nvSpPr>
        <p:spPr>
          <a:xfrm>
            <a:off x="2214944" y="3111802"/>
            <a:ext cx="1483098" cy="523220"/>
          </a:xfrm>
          <a:prstGeom prst="rect">
            <a:avLst/>
          </a:prstGeom>
          <a:noFill/>
        </p:spPr>
        <p:txBody>
          <a:bodyPr wrap="none" lIns="91440" tIns="45720" rIns="91440" bIns="45720">
            <a:spAutoFit/>
          </a:bodyPr>
          <a:lstStyle/>
          <a:p>
            <a:pPr algn="ctr"/>
            <a:r>
              <a:rPr lang="es-ES" sz="2800" dirty="0" err="1">
                <a:solidFill>
                  <a:schemeClr val="accent1">
                    <a:lumMod val="50000"/>
                  </a:schemeClr>
                </a:solidFill>
              </a:rPr>
              <a:t>opinion</a:t>
            </a:r>
            <a:endParaRPr lang="es-ES" sz="2800" dirty="0">
              <a:solidFill>
                <a:schemeClr val="accent1">
                  <a:lumMod val="50000"/>
                </a:schemeClr>
              </a:solidFill>
            </a:endParaRPr>
          </a:p>
        </p:txBody>
      </p:sp>
      <p:sp>
        <p:nvSpPr>
          <p:cNvPr id="25" name="Rectángulo 24">
            <a:extLst>
              <a:ext uri="{FF2B5EF4-FFF2-40B4-BE49-F238E27FC236}">
                <a16:creationId xmlns:a16="http://schemas.microsoft.com/office/drawing/2014/main" id="{9BEC481B-7B08-DE49-A19F-62FE1CE3811D}"/>
              </a:ext>
            </a:extLst>
          </p:cNvPr>
          <p:cNvSpPr/>
          <p:nvPr/>
        </p:nvSpPr>
        <p:spPr>
          <a:xfrm>
            <a:off x="5732781" y="3136688"/>
            <a:ext cx="1641796" cy="523220"/>
          </a:xfrm>
          <a:prstGeom prst="rect">
            <a:avLst/>
          </a:prstGeom>
          <a:noFill/>
        </p:spPr>
        <p:txBody>
          <a:bodyPr wrap="none" lIns="91440" tIns="45720" rIns="91440" bIns="45720">
            <a:spAutoFit/>
          </a:bodyPr>
          <a:lstStyle/>
          <a:p>
            <a:pPr algn="ctr"/>
            <a:r>
              <a:rPr lang="es-ES" sz="2800" dirty="0">
                <a:solidFill>
                  <a:schemeClr val="accent1">
                    <a:lumMod val="50000"/>
                  </a:schemeClr>
                </a:solidFill>
              </a:rPr>
              <a:t>opinions</a:t>
            </a:r>
          </a:p>
        </p:txBody>
      </p:sp>
      <p:pic>
        <p:nvPicPr>
          <p:cNvPr id="11" name="Imagen 10">
            <a:extLst>
              <a:ext uri="{FF2B5EF4-FFF2-40B4-BE49-F238E27FC236}">
                <a16:creationId xmlns:a16="http://schemas.microsoft.com/office/drawing/2014/main" id="{F5E1E180-0BB0-5F47-A7BC-E8E10BB53A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45730" y="3752309"/>
            <a:ext cx="797846" cy="515025"/>
          </a:xfrm>
          <a:prstGeom prst="rect">
            <a:avLst/>
          </a:prstGeom>
        </p:spPr>
      </p:pic>
      <p:pic>
        <p:nvPicPr>
          <p:cNvPr id="27" name="Imagen 26">
            <a:extLst>
              <a:ext uri="{FF2B5EF4-FFF2-40B4-BE49-F238E27FC236}">
                <a16:creationId xmlns:a16="http://schemas.microsoft.com/office/drawing/2014/main" id="{1965E2C9-9F66-9A44-AAB6-6441598BFCE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50400" y="3781901"/>
            <a:ext cx="797846" cy="515025"/>
          </a:xfrm>
          <a:prstGeom prst="rect">
            <a:avLst/>
          </a:prstGeom>
        </p:spPr>
      </p:pic>
      <p:pic>
        <p:nvPicPr>
          <p:cNvPr id="28" name="Imagen 27">
            <a:extLst>
              <a:ext uri="{FF2B5EF4-FFF2-40B4-BE49-F238E27FC236}">
                <a16:creationId xmlns:a16="http://schemas.microsoft.com/office/drawing/2014/main" id="{97BBF86A-98BF-4546-AEAE-77A1617245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81557" y="3782535"/>
            <a:ext cx="797846" cy="515025"/>
          </a:xfrm>
          <a:prstGeom prst="rect">
            <a:avLst/>
          </a:prstGeom>
        </p:spPr>
      </p:pic>
      <p:pic>
        <p:nvPicPr>
          <p:cNvPr id="12" name="Imagen 11">
            <a:extLst>
              <a:ext uri="{FF2B5EF4-FFF2-40B4-BE49-F238E27FC236}">
                <a16:creationId xmlns:a16="http://schemas.microsoft.com/office/drawing/2014/main" id="{A2D3F68F-6E6D-944D-B98A-B34D4AAF01A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62945" y="4327451"/>
            <a:ext cx="1693548" cy="615323"/>
          </a:xfrm>
          <a:prstGeom prst="rect">
            <a:avLst/>
          </a:prstGeom>
        </p:spPr>
      </p:pic>
      <p:pic>
        <p:nvPicPr>
          <p:cNvPr id="31" name="Imagen 30">
            <a:extLst>
              <a:ext uri="{FF2B5EF4-FFF2-40B4-BE49-F238E27FC236}">
                <a16:creationId xmlns:a16="http://schemas.microsoft.com/office/drawing/2014/main" id="{AE05979E-6381-B64F-97C7-F28AA7EB625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98289" y="4365849"/>
            <a:ext cx="1693548" cy="615323"/>
          </a:xfrm>
          <a:prstGeom prst="rect">
            <a:avLst/>
          </a:prstGeom>
        </p:spPr>
      </p:pic>
      <p:pic>
        <p:nvPicPr>
          <p:cNvPr id="13" name="Imagen 12">
            <a:extLst>
              <a:ext uri="{FF2B5EF4-FFF2-40B4-BE49-F238E27FC236}">
                <a16:creationId xmlns:a16="http://schemas.microsoft.com/office/drawing/2014/main" id="{FA76BEB4-4491-E545-9392-3B7E562BCD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97498" y="4996301"/>
            <a:ext cx="517990" cy="537055"/>
          </a:xfrm>
          <a:prstGeom prst="rect">
            <a:avLst/>
          </a:prstGeom>
        </p:spPr>
      </p:pic>
      <p:pic>
        <p:nvPicPr>
          <p:cNvPr id="33" name="Imagen 32">
            <a:extLst>
              <a:ext uri="{FF2B5EF4-FFF2-40B4-BE49-F238E27FC236}">
                <a16:creationId xmlns:a16="http://schemas.microsoft.com/office/drawing/2014/main" id="{69970834-AF32-0B43-B910-D9199A1C581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23085" y="4951778"/>
            <a:ext cx="517990" cy="537055"/>
          </a:xfrm>
          <a:prstGeom prst="rect">
            <a:avLst/>
          </a:prstGeom>
        </p:spPr>
      </p:pic>
      <p:pic>
        <p:nvPicPr>
          <p:cNvPr id="35" name="Imagen 34">
            <a:extLst>
              <a:ext uri="{FF2B5EF4-FFF2-40B4-BE49-F238E27FC236}">
                <a16:creationId xmlns:a16="http://schemas.microsoft.com/office/drawing/2014/main" id="{6967E66D-DCA0-5546-94E6-CB84F019DB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31849" y="4990080"/>
            <a:ext cx="517990" cy="537055"/>
          </a:xfrm>
          <a:prstGeom prst="rect">
            <a:avLst/>
          </a:prstGeom>
        </p:spPr>
      </p:pic>
      <p:graphicFrame>
        <p:nvGraphicFramePr>
          <p:cNvPr id="44" name="Table 3">
            <a:extLst>
              <a:ext uri="{FF2B5EF4-FFF2-40B4-BE49-F238E27FC236}">
                <a16:creationId xmlns:a16="http://schemas.microsoft.com/office/drawing/2014/main" id="{1A2BF48E-0C70-C244-8018-30F24ABEDC39}"/>
              </a:ext>
            </a:extLst>
          </p:cNvPr>
          <p:cNvGraphicFramePr>
            <a:graphicFrameLocks noGrp="1"/>
          </p:cNvGraphicFramePr>
          <p:nvPr>
            <p:extLst>
              <p:ext uri="{D42A27DB-BD31-4B8C-83A1-F6EECF244321}">
                <p14:modId xmlns:p14="http://schemas.microsoft.com/office/powerpoint/2010/main" val="844869881"/>
              </p:ext>
            </p:extLst>
          </p:nvPr>
        </p:nvGraphicFramePr>
        <p:xfrm>
          <a:off x="8280037" y="879996"/>
          <a:ext cx="3697985" cy="5329492"/>
        </p:xfrm>
        <a:graphic>
          <a:graphicData uri="http://schemas.openxmlformats.org/drawingml/2006/table">
            <a:tbl>
              <a:tblPr firstRow="1" bandRow="1">
                <a:tableStyleId>{5DA37D80-6434-44D0-A028-1B22A696006F}</a:tableStyleId>
              </a:tblPr>
              <a:tblGrid>
                <a:gridCol w="3697985">
                  <a:extLst>
                    <a:ext uri="{9D8B030D-6E8A-4147-A177-3AD203B41FA5}">
                      <a16:colId xmlns:a16="http://schemas.microsoft.com/office/drawing/2014/main" val="614538447"/>
                    </a:ext>
                  </a:extLst>
                </a:gridCol>
              </a:tblGrid>
              <a:tr h="405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escribe el verbo en inglés</a:t>
                      </a:r>
                    </a:p>
                  </a:txBody>
                  <a:tcPr anchor="ctr">
                    <a:lnR w="12700" cap="flat" cmpd="sng" algn="ctr">
                      <a:solidFill>
                        <a:srgbClr val="F08D4D"/>
                      </a:solidFill>
                      <a:prstDash val="solid"/>
                      <a:round/>
                      <a:headEnd type="none" w="med" len="med"/>
                      <a:tailEnd type="none" w="med" len="med"/>
                    </a:lnR>
                  </a:tcPr>
                </a:tc>
                <a:extLst>
                  <a:ext uri="{0D108BD9-81ED-4DB2-BD59-A6C34878D82A}">
                    <a16:rowId xmlns:a16="http://schemas.microsoft.com/office/drawing/2014/main" val="3161571109"/>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extLst>
                  <a:ext uri="{0D108BD9-81ED-4DB2-BD59-A6C34878D82A}">
                    <a16:rowId xmlns:a16="http://schemas.microsoft.com/office/drawing/2014/main" val="791576946"/>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sp>
        <p:nvSpPr>
          <p:cNvPr id="45" name="Action Button: Custom 20">
            <a:hlinkClick r:id="" action="ppaction://noaction" highlightClick="1">
              <a:snd r:embed="rId10" name="1. ¿Te gusta...wav"/>
            </a:hlinkClick>
            <a:extLst>
              <a:ext uri="{FF2B5EF4-FFF2-40B4-BE49-F238E27FC236}">
                <a16:creationId xmlns:a16="http://schemas.microsoft.com/office/drawing/2014/main" id="{B8D95940-A1BD-6D40-8109-524996FFBC85}"/>
              </a:ext>
            </a:extLst>
          </p:cNvPr>
          <p:cNvSpPr/>
          <p:nvPr/>
        </p:nvSpPr>
        <p:spPr>
          <a:xfrm>
            <a:off x="768832" y="134777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6" name="Action Button: Custom 20">
            <a:hlinkClick r:id="" action="ppaction://noaction" highlightClick="1">
              <a:snd r:embed="rId11" name="2. ¿Te molestan...wav"/>
            </a:hlinkClick>
            <a:extLst>
              <a:ext uri="{FF2B5EF4-FFF2-40B4-BE49-F238E27FC236}">
                <a16:creationId xmlns:a16="http://schemas.microsoft.com/office/drawing/2014/main" id="{DEEB33B1-B121-9A48-9080-EA16F038414B}"/>
              </a:ext>
            </a:extLst>
          </p:cNvPr>
          <p:cNvSpPr/>
          <p:nvPr/>
        </p:nvSpPr>
        <p:spPr>
          <a:xfrm>
            <a:off x="768832" y="199286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7" name="Action Button: Custom 20">
            <a:hlinkClick r:id="" action="ppaction://noaction" highlightClick="1">
              <a:snd r:embed="rId12" name="3. ¿Te encantan...wav"/>
            </a:hlinkClick>
            <a:extLst>
              <a:ext uri="{FF2B5EF4-FFF2-40B4-BE49-F238E27FC236}">
                <a16:creationId xmlns:a16="http://schemas.microsoft.com/office/drawing/2014/main" id="{04166ED4-BB9E-5846-9F72-B18AD86BAFB0}"/>
              </a:ext>
            </a:extLst>
          </p:cNvPr>
          <p:cNvSpPr/>
          <p:nvPr/>
        </p:nvSpPr>
        <p:spPr>
          <a:xfrm>
            <a:off x="768832" y="259286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8" name="Action Button: Custom 20">
            <a:hlinkClick r:id="" action="ppaction://noaction" highlightClick="1">
              <a:snd r:embed="rId13" name="4. ¿Te importa...wav"/>
            </a:hlinkClick>
            <a:extLst>
              <a:ext uri="{FF2B5EF4-FFF2-40B4-BE49-F238E27FC236}">
                <a16:creationId xmlns:a16="http://schemas.microsoft.com/office/drawing/2014/main" id="{EE8A2CB5-71F5-7149-B8A0-CDBC47DF4FFD}"/>
              </a:ext>
            </a:extLst>
          </p:cNvPr>
          <p:cNvSpPr/>
          <p:nvPr/>
        </p:nvSpPr>
        <p:spPr>
          <a:xfrm>
            <a:off x="768832" y="319287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49" name="Action Button: Custom 20">
            <a:hlinkClick r:id="" action="ppaction://noaction" highlightClick="1">
              <a:snd r:embed="rId14" name="5. ¿Te interesan...wav"/>
            </a:hlinkClick>
            <a:extLst>
              <a:ext uri="{FF2B5EF4-FFF2-40B4-BE49-F238E27FC236}">
                <a16:creationId xmlns:a16="http://schemas.microsoft.com/office/drawing/2014/main" id="{CECEFEAA-F2AB-E842-8607-DE8693ACE762}"/>
              </a:ext>
            </a:extLst>
          </p:cNvPr>
          <p:cNvSpPr/>
          <p:nvPr/>
        </p:nvSpPr>
        <p:spPr>
          <a:xfrm>
            <a:off x="768832" y="380148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50" name="Action Button: Custom 20">
            <a:hlinkClick r:id="" action="ppaction://noaction" highlightClick="1">
              <a:snd r:embed="rId15" name="6. ¿Te preocupan...wav"/>
            </a:hlinkClick>
            <a:extLst>
              <a:ext uri="{FF2B5EF4-FFF2-40B4-BE49-F238E27FC236}">
                <a16:creationId xmlns:a16="http://schemas.microsoft.com/office/drawing/2014/main" id="{7244156E-99AA-C34D-B90E-5902448B5D06}"/>
              </a:ext>
            </a:extLst>
          </p:cNvPr>
          <p:cNvSpPr/>
          <p:nvPr/>
        </p:nvSpPr>
        <p:spPr>
          <a:xfrm>
            <a:off x="770353" y="445887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51" name="Action Button: Custom 20">
            <a:hlinkClick r:id="" action="ppaction://noaction" highlightClick="1">
              <a:snd r:embed="rId16" name="te alegra_.wav"/>
            </a:hlinkClick>
            <a:extLst>
              <a:ext uri="{FF2B5EF4-FFF2-40B4-BE49-F238E27FC236}">
                <a16:creationId xmlns:a16="http://schemas.microsoft.com/office/drawing/2014/main" id="{B34F7C4C-28C3-3C43-9CD6-0E33856B115A}"/>
              </a:ext>
            </a:extLst>
          </p:cNvPr>
          <p:cNvSpPr/>
          <p:nvPr/>
        </p:nvSpPr>
        <p:spPr>
          <a:xfrm>
            <a:off x="762683" y="505113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52" name="Action Button: Custom 20">
            <a:hlinkClick r:id="" action="ppaction://noaction" highlightClick="1">
              <a:snd r:embed="rId17" name="te da miedo_.wav"/>
            </a:hlinkClick>
            <a:extLst>
              <a:ext uri="{FF2B5EF4-FFF2-40B4-BE49-F238E27FC236}">
                <a16:creationId xmlns:a16="http://schemas.microsoft.com/office/drawing/2014/main" id="{08028935-FF71-9547-AD6D-CD1C8F4E27A0}"/>
              </a:ext>
            </a:extLst>
          </p:cNvPr>
          <p:cNvSpPr/>
          <p:nvPr/>
        </p:nvSpPr>
        <p:spPr>
          <a:xfrm>
            <a:off x="770353" y="565450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20" name="CuadroTexto 19">
            <a:extLst>
              <a:ext uri="{FF2B5EF4-FFF2-40B4-BE49-F238E27FC236}">
                <a16:creationId xmlns:a16="http://schemas.microsoft.com/office/drawing/2014/main" id="{268A108B-47A0-0548-8D3B-EE4F7333056D}"/>
              </a:ext>
            </a:extLst>
          </p:cNvPr>
          <p:cNvSpPr txBox="1"/>
          <p:nvPr/>
        </p:nvSpPr>
        <p:spPr>
          <a:xfrm>
            <a:off x="8552387" y="1390417"/>
            <a:ext cx="3323571" cy="400110"/>
          </a:xfrm>
          <a:prstGeom prst="rect">
            <a:avLst/>
          </a:prstGeom>
          <a:noFill/>
        </p:spPr>
        <p:txBody>
          <a:bodyPr wrap="square" rtlCol="0">
            <a:spAutoFit/>
          </a:bodyPr>
          <a:lstStyle/>
          <a:p>
            <a:pPr algn="ctr"/>
            <a:r>
              <a:rPr lang="en-GB" sz="2000" dirty="0">
                <a:solidFill>
                  <a:schemeClr val="accent5">
                    <a:lumMod val="50000"/>
                  </a:schemeClr>
                </a:solidFill>
              </a:rPr>
              <a:t>pleases, is pleasing</a:t>
            </a:r>
            <a:endParaRPr lang="es-GB" sz="2000" dirty="0">
              <a:solidFill>
                <a:schemeClr val="accent5">
                  <a:lumMod val="50000"/>
                </a:schemeClr>
              </a:solidFill>
            </a:endParaRPr>
          </a:p>
        </p:txBody>
      </p:sp>
      <p:sp>
        <p:nvSpPr>
          <p:cNvPr id="53" name="CuadroTexto 52">
            <a:extLst>
              <a:ext uri="{FF2B5EF4-FFF2-40B4-BE49-F238E27FC236}">
                <a16:creationId xmlns:a16="http://schemas.microsoft.com/office/drawing/2014/main" id="{559612FE-7A53-8B40-BAE4-DF7CF0714699}"/>
              </a:ext>
            </a:extLst>
          </p:cNvPr>
          <p:cNvSpPr txBox="1"/>
          <p:nvPr/>
        </p:nvSpPr>
        <p:spPr>
          <a:xfrm>
            <a:off x="8791635" y="1993804"/>
            <a:ext cx="2786340" cy="400110"/>
          </a:xfrm>
          <a:prstGeom prst="rect">
            <a:avLst/>
          </a:prstGeom>
          <a:noFill/>
        </p:spPr>
        <p:txBody>
          <a:bodyPr wrap="none" rtlCol="0">
            <a:spAutoFit/>
          </a:bodyPr>
          <a:lstStyle/>
          <a:p>
            <a:pPr algn="ctr"/>
            <a:r>
              <a:rPr lang="en-GB" sz="2000" dirty="0">
                <a:solidFill>
                  <a:schemeClr val="accent5">
                    <a:lumMod val="50000"/>
                  </a:schemeClr>
                </a:solidFill>
              </a:rPr>
              <a:t>annoy, are annoying</a:t>
            </a:r>
            <a:endParaRPr lang="es-GB" sz="2000" dirty="0">
              <a:solidFill>
                <a:schemeClr val="accent5">
                  <a:lumMod val="50000"/>
                </a:schemeClr>
              </a:solidFill>
            </a:endParaRPr>
          </a:p>
        </p:txBody>
      </p:sp>
      <p:sp>
        <p:nvSpPr>
          <p:cNvPr id="54" name="CuadroTexto 53">
            <a:extLst>
              <a:ext uri="{FF2B5EF4-FFF2-40B4-BE49-F238E27FC236}">
                <a16:creationId xmlns:a16="http://schemas.microsoft.com/office/drawing/2014/main" id="{41A863C7-C613-FF4E-A233-4B043E07419E}"/>
              </a:ext>
            </a:extLst>
          </p:cNvPr>
          <p:cNvSpPr txBox="1"/>
          <p:nvPr/>
        </p:nvSpPr>
        <p:spPr>
          <a:xfrm>
            <a:off x="8790933" y="2635153"/>
            <a:ext cx="2784737" cy="400110"/>
          </a:xfrm>
          <a:prstGeom prst="rect">
            <a:avLst/>
          </a:prstGeom>
          <a:noFill/>
        </p:spPr>
        <p:txBody>
          <a:bodyPr wrap="none" rtlCol="0">
            <a:spAutoFit/>
          </a:bodyPr>
          <a:lstStyle/>
          <a:p>
            <a:pPr algn="ctr"/>
            <a:r>
              <a:rPr lang="en-GB" sz="2000" dirty="0">
                <a:solidFill>
                  <a:schemeClr val="accent5">
                    <a:lumMod val="50000"/>
                  </a:schemeClr>
                </a:solidFill>
              </a:rPr>
              <a:t>delight, are a delight</a:t>
            </a:r>
            <a:endParaRPr lang="es-GB" sz="2000" dirty="0">
              <a:solidFill>
                <a:schemeClr val="accent5">
                  <a:lumMod val="50000"/>
                </a:schemeClr>
              </a:solidFill>
            </a:endParaRPr>
          </a:p>
        </p:txBody>
      </p:sp>
      <p:sp>
        <p:nvSpPr>
          <p:cNvPr id="55" name="CuadroTexto 54">
            <a:extLst>
              <a:ext uri="{FF2B5EF4-FFF2-40B4-BE49-F238E27FC236}">
                <a16:creationId xmlns:a16="http://schemas.microsoft.com/office/drawing/2014/main" id="{54180DA6-AF8C-2446-9341-21C553406664}"/>
              </a:ext>
            </a:extLst>
          </p:cNvPr>
          <p:cNvSpPr txBox="1"/>
          <p:nvPr/>
        </p:nvSpPr>
        <p:spPr>
          <a:xfrm>
            <a:off x="8429572" y="3227923"/>
            <a:ext cx="3507458" cy="400110"/>
          </a:xfrm>
          <a:prstGeom prst="rect">
            <a:avLst/>
          </a:prstGeom>
          <a:noFill/>
        </p:spPr>
        <p:txBody>
          <a:bodyPr wrap="square" rtlCol="0">
            <a:spAutoFit/>
          </a:bodyPr>
          <a:lstStyle/>
          <a:p>
            <a:pPr algn="ctr"/>
            <a:r>
              <a:rPr lang="en-GB" sz="2000" dirty="0">
                <a:solidFill>
                  <a:schemeClr val="accent5">
                    <a:lumMod val="50000"/>
                  </a:schemeClr>
                </a:solidFill>
              </a:rPr>
              <a:t>matters, is important</a:t>
            </a:r>
            <a:endParaRPr lang="es-GB" sz="2000" dirty="0">
              <a:solidFill>
                <a:schemeClr val="accent5">
                  <a:lumMod val="50000"/>
                </a:schemeClr>
              </a:solidFill>
            </a:endParaRPr>
          </a:p>
        </p:txBody>
      </p:sp>
      <p:sp>
        <p:nvSpPr>
          <p:cNvPr id="56" name="CuadroTexto 55">
            <a:extLst>
              <a:ext uri="{FF2B5EF4-FFF2-40B4-BE49-F238E27FC236}">
                <a16:creationId xmlns:a16="http://schemas.microsoft.com/office/drawing/2014/main" id="{9D0A5745-5B64-694B-BAC2-DA51BDA3D8C3}"/>
              </a:ext>
            </a:extLst>
          </p:cNvPr>
          <p:cNvSpPr txBox="1"/>
          <p:nvPr/>
        </p:nvSpPr>
        <p:spPr>
          <a:xfrm>
            <a:off x="8429572" y="3840133"/>
            <a:ext cx="3507458" cy="400110"/>
          </a:xfrm>
          <a:prstGeom prst="rect">
            <a:avLst/>
          </a:prstGeom>
          <a:noFill/>
        </p:spPr>
        <p:txBody>
          <a:bodyPr wrap="square" rtlCol="0">
            <a:spAutoFit/>
          </a:bodyPr>
          <a:lstStyle/>
          <a:p>
            <a:pPr algn="ctr"/>
            <a:r>
              <a:rPr lang="en-GB" sz="2000" dirty="0">
                <a:solidFill>
                  <a:schemeClr val="accent5">
                    <a:lumMod val="50000"/>
                  </a:schemeClr>
                </a:solidFill>
              </a:rPr>
              <a:t>interest, are of interest</a:t>
            </a:r>
            <a:endParaRPr lang="es-GB" sz="2000" dirty="0">
              <a:solidFill>
                <a:schemeClr val="accent5">
                  <a:lumMod val="50000"/>
                </a:schemeClr>
              </a:solidFill>
            </a:endParaRPr>
          </a:p>
        </p:txBody>
      </p:sp>
      <p:sp>
        <p:nvSpPr>
          <p:cNvPr id="57" name="CuadroTexto 56">
            <a:extLst>
              <a:ext uri="{FF2B5EF4-FFF2-40B4-BE49-F238E27FC236}">
                <a16:creationId xmlns:a16="http://schemas.microsoft.com/office/drawing/2014/main" id="{07DFE07A-C49D-A241-A53C-7F6C570228EA}"/>
              </a:ext>
            </a:extLst>
          </p:cNvPr>
          <p:cNvSpPr txBox="1"/>
          <p:nvPr/>
        </p:nvSpPr>
        <p:spPr>
          <a:xfrm>
            <a:off x="8301253" y="4483277"/>
            <a:ext cx="3507458" cy="400110"/>
          </a:xfrm>
          <a:prstGeom prst="rect">
            <a:avLst/>
          </a:prstGeom>
          <a:noFill/>
        </p:spPr>
        <p:txBody>
          <a:bodyPr wrap="square" rtlCol="0">
            <a:spAutoFit/>
          </a:bodyPr>
          <a:lstStyle/>
          <a:p>
            <a:pPr algn="ctr"/>
            <a:r>
              <a:rPr lang="en-GB" sz="2000" dirty="0">
                <a:solidFill>
                  <a:schemeClr val="accent5">
                    <a:lumMod val="50000"/>
                  </a:schemeClr>
                </a:solidFill>
              </a:rPr>
              <a:t>worry, are a worry</a:t>
            </a:r>
            <a:endParaRPr lang="es-GB" sz="2000" dirty="0">
              <a:solidFill>
                <a:schemeClr val="accent5">
                  <a:lumMod val="50000"/>
                </a:schemeClr>
              </a:solidFill>
            </a:endParaRPr>
          </a:p>
        </p:txBody>
      </p:sp>
      <p:sp>
        <p:nvSpPr>
          <p:cNvPr id="58" name="CuadroTexto 57">
            <a:extLst>
              <a:ext uri="{FF2B5EF4-FFF2-40B4-BE49-F238E27FC236}">
                <a16:creationId xmlns:a16="http://schemas.microsoft.com/office/drawing/2014/main" id="{B1929A8D-5A5F-5B4B-9EDA-267D1BC46689}"/>
              </a:ext>
            </a:extLst>
          </p:cNvPr>
          <p:cNvSpPr txBox="1"/>
          <p:nvPr/>
        </p:nvSpPr>
        <p:spPr>
          <a:xfrm>
            <a:off x="8142552" y="5089477"/>
            <a:ext cx="3972954" cy="400110"/>
          </a:xfrm>
          <a:prstGeom prst="rect">
            <a:avLst/>
          </a:prstGeom>
          <a:noFill/>
        </p:spPr>
        <p:txBody>
          <a:bodyPr wrap="square" rtlCol="0">
            <a:spAutoFit/>
          </a:bodyPr>
          <a:lstStyle/>
          <a:p>
            <a:pPr algn="ctr"/>
            <a:r>
              <a:rPr lang="en-GB" sz="2000" dirty="0">
                <a:solidFill>
                  <a:schemeClr val="accent5">
                    <a:lumMod val="50000"/>
                  </a:schemeClr>
                </a:solidFill>
              </a:rPr>
              <a:t>makes [you] happy</a:t>
            </a:r>
            <a:endParaRPr lang="es-GB" sz="2000" dirty="0">
              <a:solidFill>
                <a:schemeClr val="accent5">
                  <a:lumMod val="50000"/>
                </a:schemeClr>
              </a:solidFill>
            </a:endParaRPr>
          </a:p>
        </p:txBody>
      </p:sp>
      <p:sp>
        <p:nvSpPr>
          <p:cNvPr id="59" name="CuadroTexto 58">
            <a:extLst>
              <a:ext uri="{FF2B5EF4-FFF2-40B4-BE49-F238E27FC236}">
                <a16:creationId xmlns:a16="http://schemas.microsoft.com/office/drawing/2014/main" id="{6AB909AE-52D7-C142-BE93-4001E607C232}"/>
              </a:ext>
            </a:extLst>
          </p:cNvPr>
          <p:cNvSpPr txBox="1"/>
          <p:nvPr/>
        </p:nvSpPr>
        <p:spPr>
          <a:xfrm>
            <a:off x="8219046" y="5712623"/>
            <a:ext cx="3972954" cy="400110"/>
          </a:xfrm>
          <a:prstGeom prst="rect">
            <a:avLst/>
          </a:prstGeom>
          <a:noFill/>
        </p:spPr>
        <p:txBody>
          <a:bodyPr wrap="square" rtlCol="0">
            <a:spAutoFit/>
          </a:bodyPr>
          <a:lstStyle/>
          <a:p>
            <a:pPr algn="ctr"/>
            <a:r>
              <a:rPr lang="en-GB" sz="2000" dirty="0">
                <a:solidFill>
                  <a:schemeClr val="accent5">
                    <a:lumMod val="50000"/>
                  </a:schemeClr>
                </a:solidFill>
              </a:rPr>
              <a:t>scares, is scary</a:t>
            </a:r>
            <a:endParaRPr lang="es-GB" sz="2000" dirty="0">
              <a:solidFill>
                <a:schemeClr val="accent5">
                  <a:lumMod val="50000"/>
                </a:schemeClr>
              </a:solidFill>
            </a:endParaRPr>
          </a:p>
        </p:txBody>
      </p:sp>
      <p:pic>
        <p:nvPicPr>
          <p:cNvPr id="62"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227858" y="1409116"/>
            <a:ext cx="406580" cy="423521"/>
          </a:xfrm>
          <a:prstGeom prst="rect">
            <a:avLst/>
          </a:prstGeom>
        </p:spPr>
      </p:pic>
      <p:pic>
        <p:nvPicPr>
          <p:cNvPr id="63"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223804" y="1966366"/>
            <a:ext cx="406580" cy="423521"/>
          </a:xfrm>
          <a:prstGeom prst="rect">
            <a:avLst/>
          </a:prstGeom>
        </p:spPr>
      </p:pic>
      <p:pic>
        <p:nvPicPr>
          <p:cNvPr id="64"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712014" y="2592868"/>
            <a:ext cx="406580" cy="423521"/>
          </a:xfrm>
          <a:prstGeom prst="rect">
            <a:avLst/>
          </a:prstGeom>
        </p:spPr>
      </p:pic>
      <p:pic>
        <p:nvPicPr>
          <p:cNvPr id="65"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218844" y="3236387"/>
            <a:ext cx="406580" cy="423521"/>
          </a:xfrm>
          <a:prstGeom prst="rect">
            <a:avLst/>
          </a:prstGeom>
        </p:spPr>
      </p:pic>
      <p:pic>
        <p:nvPicPr>
          <p:cNvPr id="66"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227858" y="3873405"/>
            <a:ext cx="406580" cy="423521"/>
          </a:xfrm>
          <a:prstGeom prst="rect">
            <a:avLst/>
          </a:prstGeom>
        </p:spPr>
      </p:pic>
      <p:pic>
        <p:nvPicPr>
          <p:cNvPr id="67"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933877" y="4436789"/>
            <a:ext cx="406580" cy="423521"/>
          </a:xfrm>
          <a:prstGeom prst="rect">
            <a:avLst/>
          </a:prstGeom>
        </p:spPr>
      </p:pic>
      <p:sp>
        <p:nvSpPr>
          <p:cNvPr id="68" name="Rectángulo 9">
            <a:extLst>
              <a:ext uri="{FF2B5EF4-FFF2-40B4-BE49-F238E27FC236}">
                <a16:creationId xmlns:a16="http://schemas.microsoft.com/office/drawing/2014/main" id="{C24D5873-A172-1F4A-9B6A-514C050A3C04}"/>
              </a:ext>
            </a:extLst>
          </p:cNvPr>
          <p:cNvSpPr/>
          <p:nvPr/>
        </p:nvSpPr>
        <p:spPr>
          <a:xfrm>
            <a:off x="2890905" y="4470579"/>
            <a:ext cx="1510350"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[accident]</a:t>
            </a:r>
          </a:p>
        </p:txBody>
      </p:sp>
      <p:sp>
        <p:nvSpPr>
          <p:cNvPr id="69" name="Rectángulo 9">
            <a:extLst>
              <a:ext uri="{FF2B5EF4-FFF2-40B4-BE49-F238E27FC236}">
                <a16:creationId xmlns:a16="http://schemas.microsoft.com/office/drawing/2014/main" id="{C24D5873-A172-1F4A-9B6A-514C050A3C04}"/>
              </a:ext>
            </a:extLst>
          </p:cNvPr>
          <p:cNvSpPr/>
          <p:nvPr/>
        </p:nvSpPr>
        <p:spPr>
          <a:xfrm>
            <a:off x="6341075" y="4483277"/>
            <a:ext cx="1609736"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[accidents]</a:t>
            </a:r>
          </a:p>
        </p:txBody>
      </p:sp>
      <p:pic>
        <p:nvPicPr>
          <p:cNvPr id="70"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227858" y="5046848"/>
            <a:ext cx="406580" cy="423521"/>
          </a:xfrm>
          <a:prstGeom prst="rect">
            <a:avLst/>
          </a:prstGeom>
        </p:spPr>
      </p:pic>
      <p:pic>
        <p:nvPicPr>
          <p:cNvPr id="71"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715947" y="5653734"/>
            <a:ext cx="406580" cy="423521"/>
          </a:xfrm>
          <a:prstGeom prst="rect">
            <a:avLst/>
          </a:prstGeom>
        </p:spPr>
      </p:pic>
      <p:sp>
        <p:nvSpPr>
          <p:cNvPr id="72" name="Action Button: Custom 20">
            <a:hlinkClick r:id="" action="ppaction://noaction" highlightClick="1">
              <a:snd r:embed="rId19" name="1. ¿Te gusta el regalo_.wav"/>
            </a:hlinkClick>
            <a:extLst>
              <a:ext uri="{FF2B5EF4-FFF2-40B4-BE49-F238E27FC236}">
                <a16:creationId xmlns:a16="http://schemas.microsoft.com/office/drawing/2014/main" id="{B8D95940-A1BD-6D40-8109-524996FFBC85}"/>
              </a:ext>
            </a:extLst>
          </p:cNvPr>
          <p:cNvSpPr/>
          <p:nvPr/>
        </p:nvSpPr>
        <p:spPr>
          <a:xfrm>
            <a:off x="236684" y="1355565"/>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1</a:t>
            </a:r>
          </a:p>
        </p:txBody>
      </p:sp>
      <p:sp>
        <p:nvSpPr>
          <p:cNvPr id="73" name="Action Button: Custom 20">
            <a:hlinkClick r:id="" action="ppaction://noaction" highlightClick="1">
              <a:snd r:embed="rId20" name="2. ¿Te molestan los perros_.wav"/>
            </a:hlinkClick>
            <a:extLst>
              <a:ext uri="{FF2B5EF4-FFF2-40B4-BE49-F238E27FC236}">
                <a16:creationId xmlns:a16="http://schemas.microsoft.com/office/drawing/2014/main" id="{DEEB33B1-B121-9A48-9080-EA16F038414B}"/>
              </a:ext>
            </a:extLst>
          </p:cNvPr>
          <p:cNvSpPr/>
          <p:nvPr/>
        </p:nvSpPr>
        <p:spPr>
          <a:xfrm>
            <a:off x="236684" y="2000650"/>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2</a:t>
            </a:r>
          </a:p>
        </p:txBody>
      </p:sp>
      <p:sp>
        <p:nvSpPr>
          <p:cNvPr id="74" name="Action Button: Custom 20">
            <a:hlinkClick r:id="" action="ppaction://noaction" highlightClick="1">
              <a:snd r:embed="rId21" name="3. ¿Te encantan las flores_.wav"/>
            </a:hlinkClick>
            <a:extLst>
              <a:ext uri="{FF2B5EF4-FFF2-40B4-BE49-F238E27FC236}">
                <a16:creationId xmlns:a16="http://schemas.microsoft.com/office/drawing/2014/main" id="{04166ED4-BB9E-5846-9F72-B18AD86BAFB0}"/>
              </a:ext>
            </a:extLst>
          </p:cNvPr>
          <p:cNvSpPr/>
          <p:nvPr/>
        </p:nvSpPr>
        <p:spPr>
          <a:xfrm>
            <a:off x="236684" y="2600656"/>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3</a:t>
            </a:r>
          </a:p>
        </p:txBody>
      </p:sp>
      <p:sp>
        <p:nvSpPr>
          <p:cNvPr id="75" name="Action Button: Custom 20">
            <a:hlinkClick r:id="" action="ppaction://noaction" highlightClick="1">
              <a:snd r:embed="rId22" name="4. ¿Te importa la opinión_.wav"/>
            </a:hlinkClick>
            <a:extLst>
              <a:ext uri="{FF2B5EF4-FFF2-40B4-BE49-F238E27FC236}">
                <a16:creationId xmlns:a16="http://schemas.microsoft.com/office/drawing/2014/main" id="{EE8A2CB5-71F5-7149-B8A0-CDBC47DF4FFD}"/>
              </a:ext>
            </a:extLst>
          </p:cNvPr>
          <p:cNvSpPr/>
          <p:nvPr/>
        </p:nvSpPr>
        <p:spPr>
          <a:xfrm>
            <a:off x="236684" y="3200662"/>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4</a:t>
            </a:r>
          </a:p>
        </p:txBody>
      </p:sp>
      <p:sp>
        <p:nvSpPr>
          <p:cNvPr id="76" name="Action Button: Custom 20">
            <a:hlinkClick r:id="" action="ppaction://noaction" highlightClick="1">
              <a:snd r:embed="rId23" name="5. ¿Te interesan las bicicletas_.wav"/>
            </a:hlinkClick>
            <a:extLst>
              <a:ext uri="{FF2B5EF4-FFF2-40B4-BE49-F238E27FC236}">
                <a16:creationId xmlns:a16="http://schemas.microsoft.com/office/drawing/2014/main" id="{CECEFEAA-F2AB-E842-8607-DE8693ACE762}"/>
              </a:ext>
            </a:extLst>
          </p:cNvPr>
          <p:cNvSpPr/>
          <p:nvPr/>
        </p:nvSpPr>
        <p:spPr>
          <a:xfrm>
            <a:off x="236684" y="3809268"/>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5</a:t>
            </a:r>
          </a:p>
        </p:txBody>
      </p:sp>
      <p:sp>
        <p:nvSpPr>
          <p:cNvPr id="77" name="Action Button: Custom 20">
            <a:hlinkClick r:id="" action="ppaction://noaction" highlightClick="1">
              <a:snd r:embed="rId24" name="6. ¿Te preocupan los accidentes_.wav"/>
            </a:hlinkClick>
            <a:extLst>
              <a:ext uri="{FF2B5EF4-FFF2-40B4-BE49-F238E27FC236}">
                <a16:creationId xmlns:a16="http://schemas.microsoft.com/office/drawing/2014/main" id="{7244156E-99AA-C34D-B90E-5902448B5D06}"/>
              </a:ext>
            </a:extLst>
          </p:cNvPr>
          <p:cNvSpPr/>
          <p:nvPr/>
        </p:nvSpPr>
        <p:spPr>
          <a:xfrm>
            <a:off x="238205" y="4466659"/>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6</a:t>
            </a:r>
          </a:p>
        </p:txBody>
      </p:sp>
      <p:sp>
        <p:nvSpPr>
          <p:cNvPr id="78" name="Action Button: Custom 20">
            <a:hlinkClick r:id="" action="ppaction://noaction" highlightClick="1">
              <a:snd r:embed="rId25" name="te alegra el pájaro_.wav"/>
            </a:hlinkClick>
            <a:extLst>
              <a:ext uri="{FF2B5EF4-FFF2-40B4-BE49-F238E27FC236}">
                <a16:creationId xmlns:a16="http://schemas.microsoft.com/office/drawing/2014/main" id="{B34F7C4C-28C3-3C43-9CD6-0E33856B115A}"/>
              </a:ext>
            </a:extLst>
          </p:cNvPr>
          <p:cNvSpPr/>
          <p:nvPr/>
        </p:nvSpPr>
        <p:spPr>
          <a:xfrm>
            <a:off x="230535" y="5058919"/>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7</a:t>
            </a:r>
          </a:p>
        </p:txBody>
      </p:sp>
      <p:sp>
        <p:nvSpPr>
          <p:cNvPr id="79" name="Action Button: Custom 20">
            <a:hlinkClick r:id="" action="ppaction://noaction" highlightClick="1">
              <a:snd r:embed="rId26" name="te da miedo la película_.wav"/>
            </a:hlinkClick>
            <a:extLst>
              <a:ext uri="{FF2B5EF4-FFF2-40B4-BE49-F238E27FC236}">
                <a16:creationId xmlns:a16="http://schemas.microsoft.com/office/drawing/2014/main" id="{08028935-FF71-9547-AD6D-CD1C8F4E27A0}"/>
              </a:ext>
            </a:extLst>
          </p:cNvPr>
          <p:cNvSpPr/>
          <p:nvPr/>
        </p:nvSpPr>
        <p:spPr>
          <a:xfrm>
            <a:off x="238205" y="5662296"/>
            <a:ext cx="409064" cy="414959"/>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1">
                    <a:lumMod val="50000"/>
                  </a:schemeClr>
                </a:solidFill>
                <a:latin typeface="Century Gothic" panose="020B0502020202020204" pitchFamily="34" charset="0"/>
              </a:rPr>
              <a:t>8</a:t>
            </a:r>
          </a:p>
        </p:txBody>
      </p:sp>
      <p:sp>
        <p:nvSpPr>
          <p:cNvPr id="80"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Movie reel movie film reel clipart clipart image 2 clipartbold "/>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b="13142"/>
          <a:stretch/>
        </p:blipFill>
        <p:spPr bwMode="auto">
          <a:xfrm>
            <a:off x="2091774" y="5627706"/>
            <a:ext cx="576396" cy="510866"/>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Movie reel movie film reel clipart clipart image 2 clipartbold "/>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b="13142"/>
          <a:stretch/>
        </p:blipFill>
        <p:spPr bwMode="auto">
          <a:xfrm>
            <a:off x="2647443" y="5627706"/>
            <a:ext cx="576396" cy="51086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Movie reel movie film reel clipart clipart image 2 clipartbold "/>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b="13142"/>
          <a:stretch/>
        </p:blipFill>
        <p:spPr bwMode="auto">
          <a:xfrm>
            <a:off x="5860511" y="5635947"/>
            <a:ext cx="576396" cy="510866"/>
          </a:xfrm>
          <a:prstGeom prst="rect">
            <a:avLst/>
          </a:prstGeom>
          <a:noFill/>
          <a:extLst>
            <a:ext uri="{909E8E84-426E-40DD-AFC4-6F175D3DCCD1}">
              <a14:hiddenFill xmlns:a14="http://schemas.microsoft.com/office/drawing/2010/main">
                <a:solidFill>
                  <a:srgbClr val="FFFFFF"/>
                </a:solidFill>
              </a14:hiddenFill>
            </a:ext>
          </a:extLst>
        </p:spPr>
      </p:pic>
      <p:sp>
        <p:nvSpPr>
          <p:cNvPr id="83" name="Rectángulo 9">
            <a:extLst>
              <a:ext uri="{FF2B5EF4-FFF2-40B4-BE49-F238E27FC236}">
                <a16:creationId xmlns:a16="http://schemas.microsoft.com/office/drawing/2014/main" id="{C24D5873-A172-1F4A-9B6A-514C050A3C04}"/>
              </a:ext>
            </a:extLst>
          </p:cNvPr>
          <p:cNvSpPr/>
          <p:nvPr/>
        </p:nvSpPr>
        <p:spPr>
          <a:xfrm>
            <a:off x="3163528" y="5691325"/>
            <a:ext cx="886782"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[films]</a:t>
            </a:r>
          </a:p>
        </p:txBody>
      </p:sp>
      <p:sp>
        <p:nvSpPr>
          <p:cNvPr id="84" name="Rectángulo 9">
            <a:extLst>
              <a:ext uri="{FF2B5EF4-FFF2-40B4-BE49-F238E27FC236}">
                <a16:creationId xmlns:a16="http://schemas.microsoft.com/office/drawing/2014/main" id="{C24D5873-A172-1F4A-9B6A-514C050A3C04}"/>
              </a:ext>
            </a:extLst>
          </p:cNvPr>
          <p:cNvSpPr/>
          <p:nvPr/>
        </p:nvSpPr>
        <p:spPr>
          <a:xfrm>
            <a:off x="6488762" y="5691325"/>
            <a:ext cx="787395"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[film]</a:t>
            </a:r>
          </a:p>
        </p:txBody>
      </p:sp>
      <p:sp>
        <p:nvSpPr>
          <p:cNvPr id="2" name="Title 1"/>
          <p:cNvSpPr>
            <a:spLocks noGrp="1"/>
          </p:cNvSpPr>
          <p:nvPr>
            <p:ph type="ctrTitle"/>
          </p:nvPr>
        </p:nvSpPr>
        <p:spPr>
          <a:xfrm>
            <a:off x="238205" y="67082"/>
            <a:ext cx="9132235" cy="996882"/>
          </a:xfrm>
        </p:spPr>
        <p:txBody>
          <a:bodyPr>
            <a:normAutofit/>
          </a:bodyPr>
          <a:lstStyle/>
          <a:p>
            <a:pPr algn="l" rtl="0" eaLnBrk="1" latinLnBrk="0" hangingPunct="1"/>
            <a:r>
              <a:rPr lang="en-GB" sz="2000" b="1" kern="1200" dirty="0" err="1">
                <a:solidFill>
                  <a:srgbClr val="002060"/>
                </a:solidFill>
                <a:effectLst/>
                <a:ea typeface="+mn-ea"/>
                <a:cs typeface="+mn-cs"/>
              </a:rPr>
              <a:t>Escucha</a:t>
            </a:r>
            <a:r>
              <a:rPr lang="en-GB" sz="2000" b="1" kern="1200" dirty="0">
                <a:solidFill>
                  <a:srgbClr val="002060"/>
                </a:solidFill>
                <a:effectLst/>
                <a:ea typeface="+mn-ea"/>
                <a:cs typeface="+mn-cs"/>
              </a:rPr>
              <a:t> e </a:t>
            </a:r>
            <a:r>
              <a:rPr lang="en-GB" sz="2000" b="1" kern="1200" dirty="0" err="1">
                <a:solidFill>
                  <a:srgbClr val="002060"/>
                </a:solidFill>
                <a:effectLst/>
                <a:ea typeface="+mn-ea"/>
                <a:cs typeface="+mn-cs"/>
              </a:rPr>
              <a:t>identifica</a:t>
            </a:r>
            <a:r>
              <a:rPr lang="en-GB" sz="2000" b="1" kern="1200" dirty="0">
                <a:solidFill>
                  <a:srgbClr val="002060"/>
                </a:solidFill>
                <a:effectLst/>
                <a:ea typeface="+mn-ea"/>
                <a:cs typeface="+mn-cs"/>
              </a:rPr>
              <a:t> el </a:t>
            </a:r>
            <a:r>
              <a:rPr lang="en-GB" sz="2000" b="1" kern="1200" dirty="0" err="1">
                <a:solidFill>
                  <a:srgbClr val="002060"/>
                </a:solidFill>
                <a:effectLst/>
                <a:ea typeface="+mn-ea"/>
                <a:cs typeface="+mn-cs"/>
              </a:rPr>
              <a:t>sujeto</a:t>
            </a:r>
            <a:r>
              <a:rPr lang="en-GB" sz="2000" b="1" kern="1200" dirty="0">
                <a:solidFill>
                  <a:srgbClr val="002060"/>
                </a:solidFill>
                <a:effectLst/>
                <a:ea typeface="+mn-ea"/>
                <a:cs typeface="+mn-cs"/>
              </a:rPr>
              <a:t> de la </a:t>
            </a:r>
            <a:r>
              <a:rPr lang="en-GB" sz="2000" b="1" kern="1200" dirty="0" err="1">
                <a:solidFill>
                  <a:srgbClr val="002060"/>
                </a:solidFill>
                <a:effectLst/>
                <a:ea typeface="+mn-ea"/>
                <a:cs typeface="+mn-cs"/>
              </a:rPr>
              <a:t>frase</a:t>
            </a:r>
            <a:r>
              <a:rPr lang="en-GB" sz="2000" b="1" kern="1200" dirty="0">
                <a:solidFill>
                  <a:srgbClr val="002060"/>
                </a:solidFill>
                <a:effectLst/>
                <a:ea typeface="+mn-ea"/>
                <a:cs typeface="+mn-cs"/>
              </a:rPr>
              <a:t> (A o B). </a:t>
            </a:r>
            <a:r>
              <a:rPr lang="en-GB" sz="2000" b="1" kern="1200" dirty="0" err="1">
                <a:solidFill>
                  <a:srgbClr val="002060"/>
                </a:solidFill>
                <a:effectLst/>
                <a:ea typeface="+mn-ea"/>
                <a:cs typeface="+mn-cs"/>
              </a:rPr>
              <a:t>Escucha</a:t>
            </a:r>
            <a:r>
              <a:rPr lang="en-GB" sz="2000" b="1" kern="1200" dirty="0">
                <a:solidFill>
                  <a:srgbClr val="002060"/>
                </a:solidFill>
                <a:effectLst/>
                <a:ea typeface="+mn-ea"/>
                <a:cs typeface="+mn-cs"/>
              </a:rPr>
              <a:t> y </a:t>
            </a:r>
            <a:r>
              <a:rPr lang="en-GB" sz="2000" b="1" kern="1200" dirty="0" err="1">
                <a:solidFill>
                  <a:srgbClr val="002060"/>
                </a:solidFill>
                <a:effectLst/>
                <a:ea typeface="+mn-ea"/>
                <a:cs typeface="+mn-cs"/>
              </a:rPr>
              <a:t>comprueba</a:t>
            </a:r>
            <a:r>
              <a:rPr lang="en-GB" sz="2000" b="1" kern="1200" dirty="0">
                <a:solidFill>
                  <a:srgbClr val="002060"/>
                </a:solidFill>
                <a:effectLst/>
                <a:ea typeface="+mn-ea"/>
                <a:cs typeface="+mn-cs"/>
              </a:rPr>
              <a:t>.</a:t>
            </a:r>
            <a:endParaRPr lang="en-GB" sz="2000" dirty="0">
              <a:effectLst/>
            </a:endParaRPr>
          </a:p>
          <a:p>
            <a:pPr algn="l" rtl="0" eaLnBrk="1" latinLnBrk="0" hangingPunct="1"/>
            <a:r>
              <a:rPr lang="en-GB" sz="2000" b="1" kern="1200" dirty="0" err="1">
                <a:solidFill>
                  <a:srgbClr val="002060"/>
                </a:solidFill>
                <a:effectLst/>
                <a:ea typeface="+mn-ea"/>
                <a:cs typeface="+mn-cs"/>
              </a:rPr>
              <a:t>Luego</a:t>
            </a:r>
            <a:r>
              <a:rPr lang="en-GB" sz="2000" b="1" kern="1200" dirty="0">
                <a:solidFill>
                  <a:srgbClr val="002060"/>
                </a:solidFill>
                <a:effectLst/>
                <a:ea typeface="+mn-ea"/>
                <a:cs typeface="+mn-cs"/>
              </a:rPr>
              <a:t> escribe el verbo (infinitivo) en inglés.</a:t>
            </a:r>
            <a:endParaRPr lang="en-GB" sz="2000" dirty="0">
              <a:effectLst/>
            </a:endParaRPr>
          </a:p>
          <a:p>
            <a:pPr algn="l"/>
            <a:endParaRPr lang="en-GB" sz="2000" dirty="0"/>
          </a:p>
        </p:txBody>
      </p:sp>
    </p:spTree>
    <p:extLst>
      <p:ext uri="{BB962C8B-B14F-4D97-AF65-F5344CB8AC3E}">
        <p14:creationId xmlns:p14="http://schemas.microsoft.com/office/powerpoint/2010/main" val="124842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3" grpId="0"/>
      <p:bldP spid="54" grpId="0"/>
      <p:bldP spid="55" grpId="0"/>
      <p:bldP spid="56" grpId="0"/>
      <p:bldP spid="57" grpId="0"/>
      <p:bldP spid="58" grpId="0"/>
      <p:bldP spid="72" grpId="0" animBg="1"/>
      <p:bldP spid="73" grpId="0" animBg="1"/>
      <p:bldP spid="74" grpId="0" animBg="1"/>
      <p:bldP spid="75" grpId="0" animBg="1"/>
      <p:bldP spid="76" grpId="0" animBg="1"/>
      <p:bldP spid="77" grpId="0" animBg="1"/>
      <p:bldP spid="78" grpId="0" animBg="1"/>
      <p:bldP spid="7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 name="Table 3">
            <a:extLst>
              <a:ext uri="{FF2B5EF4-FFF2-40B4-BE49-F238E27FC236}">
                <a16:creationId xmlns:a16="http://schemas.microsoft.com/office/drawing/2014/main" id="{1A2BF48E-0C70-C244-8018-30F24ABEDC39}"/>
              </a:ext>
            </a:extLst>
          </p:cNvPr>
          <p:cNvGraphicFramePr>
            <a:graphicFrameLocks noGrp="1"/>
          </p:cNvGraphicFramePr>
          <p:nvPr>
            <p:extLst>
              <p:ext uri="{D42A27DB-BD31-4B8C-83A1-F6EECF244321}">
                <p14:modId xmlns:p14="http://schemas.microsoft.com/office/powerpoint/2010/main" val="2214465189"/>
              </p:ext>
            </p:extLst>
          </p:nvPr>
        </p:nvGraphicFramePr>
        <p:xfrm>
          <a:off x="8490856" y="4928944"/>
          <a:ext cx="3203515" cy="1318434"/>
        </p:xfrm>
        <a:graphic>
          <a:graphicData uri="http://schemas.openxmlformats.org/drawingml/2006/table">
            <a:tbl>
              <a:tblPr firstRow="1" bandRow="1">
                <a:tableStyleId>{5DA37D80-6434-44D0-A028-1B22A696006F}</a:tableStyleId>
              </a:tblPr>
              <a:tblGrid>
                <a:gridCol w="3203515">
                  <a:extLst>
                    <a:ext uri="{9D8B030D-6E8A-4147-A177-3AD203B41FA5}">
                      <a16:colId xmlns:a16="http://schemas.microsoft.com/office/drawing/2014/main" val="614538447"/>
                    </a:ext>
                  </a:extLst>
                </a:gridCol>
              </a:tblGrid>
              <a:tr h="4066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Escribe el verbo y el pronombre en inglés</a:t>
                      </a:r>
                    </a:p>
                  </a:txBody>
                  <a:tcPr anchor="ctr">
                    <a:lnR w="12700" cap="flat" cmpd="sng" algn="ctr">
                      <a:solidFill>
                        <a:srgbClr val="F08D4D"/>
                      </a:solidFill>
                      <a:prstDash val="solid"/>
                      <a:round/>
                      <a:headEnd type="none" w="med" len="med"/>
                      <a:tailEnd type="none" w="med" len="med"/>
                    </a:lnR>
                  </a:tcPr>
                </a:tc>
                <a:extLst>
                  <a:ext uri="{0D108BD9-81ED-4DB2-BD59-A6C34878D82A}">
                    <a16:rowId xmlns:a16="http://schemas.microsoft.com/office/drawing/2014/main" val="3161571109"/>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extLst>
                  <a:ext uri="{0D108BD9-81ED-4DB2-BD59-A6C34878D82A}">
                    <a16:rowId xmlns:a16="http://schemas.microsoft.com/office/drawing/2014/main" val="791576946"/>
                  </a:ext>
                </a:extLst>
              </a:tr>
            </a:tbl>
          </a:graphicData>
        </a:graphic>
      </p:graphicFrame>
      <p:sp>
        <p:nvSpPr>
          <p:cNvPr id="45" name="CuadroTexto 44">
            <a:extLst>
              <a:ext uri="{FF2B5EF4-FFF2-40B4-BE49-F238E27FC236}">
                <a16:creationId xmlns:a16="http://schemas.microsoft.com/office/drawing/2014/main" id="{B9E704BF-B57B-EF43-9EAC-835A5C569E60}"/>
              </a:ext>
            </a:extLst>
          </p:cNvPr>
          <p:cNvSpPr txBox="1"/>
          <p:nvPr/>
        </p:nvSpPr>
        <p:spPr>
          <a:xfrm>
            <a:off x="224339" y="582962"/>
            <a:ext cx="10083800" cy="430887"/>
          </a:xfrm>
          <a:prstGeom prst="rect">
            <a:avLst/>
          </a:prstGeom>
          <a:noFill/>
        </p:spPr>
        <p:txBody>
          <a:bodyPr wrap="square" rtlCol="0">
            <a:spAutoFit/>
          </a:bodyPr>
          <a:lstStyle/>
          <a:p>
            <a:r>
              <a:rPr lang="en-GB" sz="2200" dirty="0">
                <a:solidFill>
                  <a:schemeClr val="accent5">
                    <a:lumMod val="50000"/>
                  </a:schemeClr>
                </a:solidFill>
              </a:rPr>
              <a:t>Persona A: habla en español.</a:t>
            </a:r>
          </a:p>
        </p:txBody>
      </p:sp>
      <p:sp>
        <p:nvSpPr>
          <p:cNvPr id="46" name="CuadroTexto 45">
            <a:extLst>
              <a:ext uri="{FF2B5EF4-FFF2-40B4-BE49-F238E27FC236}">
                <a16:creationId xmlns:a16="http://schemas.microsoft.com/office/drawing/2014/main" id="{99E54EB7-4FA8-0342-97FD-17A15AB39D24}"/>
              </a:ext>
            </a:extLst>
          </p:cNvPr>
          <p:cNvSpPr txBox="1"/>
          <p:nvPr/>
        </p:nvSpPr>
        <p:spPr>
          <a:xfrm>
            <a:off x="224339" y="1013849"/>
            <a:ext cx="11438009" cy="769441"/>
          </a:xfrm>
          <a:prstGeom prst="rect">
            <a:avLst/>
          </a:prstGeom>
          <a:noFill/>
        </p:spPr>
        <p:txBody>
          <a:bodyPr wrap="square" rtlCol="0">
            <a:spAutoFit/>
          </a:bodyPr>
          <a:lstStyle/>
          <a:p>
            <a:r>
              <a:rPr lang="en-GB" sz="2200" dirty="0">
                <a:solidFill>
                  <a:schemeClr val="accent5">
                    <a:lumMod val="50000"/>
                  </a:schemeClr>
                </a:solidFill>
              </a:rPr>
              <a:t>Persona B: escribe 1-8. Escucha y mira las tarjetas. ¿Es singular o plural? Elige ‘A’ o ‘B’. Luego escribe y el verbo y el pronombre en inglés. </a:t>
            </a:r>
          </a:p>
        </p:txBody>
      </p:sp>
      <p:sp>
        <p:nvSpPr>
          <p:cNvPr id="53" name="Rectangle 1">
            <a:extLst>
              <a:ext uri="{FF2B5EF4-FFF2-40B4-BE49-F238E27FC236}">
                <a16:creationId xmlns:a16="http://schemas.microsoft.com/office/drawing/2014/main" id="{D7D4D097-83FF-6F41-A9BA-DBFE7D3AF6AE}"/>
              </a:ext>
            </a:extLst>
          </p:cNvPr>
          <p:cNvSpPr/>
          <p:nvPr/>
        </p:nvSpPr>
        <p:spPr>
          <a:xfrm>
            <a:off x="262177" y="3599073"/>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4" name="Text Box 2">
            <a:extLst>
              <a:ext uri="{FF2B5EF4-FFF2-40B4-BE49-F238E27FC236}">
                <a16:creationId xmlns:a16="http://schemas.microsoft.com/office/drawing/2014/main" id="{29A094F1-8CB7-E44D-AC0B-35F789E3C407}"/>
              </a:ext>
            </a:extLst>
          </p:cNvPr>
          <p:cNvSpPr txBox="1">
            <a:spLocks noChangeArrowheads="1"/>
          </p:cNvSpPr>
          <p:nvPr/>
        </p:nvSpPr>
        <p:spPr bwMode="auto">
          <a:xfrm>
            <a:off x="262177" y="4106334"/>
            <a:ext cx="2613369" cy="553357"/>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annoys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5" name="Text Box 10">
            <a:extLst>
              <a:ext uri="{FF2B5EF4-FFF2-40B4-BE49-F238E27FC236}">
                <a16:creationId xmlns:a16="http://schemas.microsoft.com/office/drawing/2014/main" id="{6B5BFFF8-9FE3-FE46-A368-0D119A321F25}"/>
              </a:ext>
            </a:extLst>
          </p:cNvPr>
          <p:cNvSpPr txBox="1">
            <a:spLocks noChangeArrowheads="1"/>
          </p:cNvSpPr>
          <p:nvPr/>
        </p:nvSpPr>
        <p:spPr bwMode="auto">
          <a:xfrm>
            <a:off x="372921" y="365043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44">
            <a:extLst>
              <a:ext uri="{FF2B5EF4-FFF2-40B4-BE49-F238E27FC236}">
                <a16:creationId xmlns:a16="http://schemas.microsoft.com/office/drawing/2014/main" id="{B9E704BF-B57B-EF43-9EAC-835A5C569E60}"/>
              </a:ext>
            </a:extLst>
          </p:cNvPr>
          <p:cNvSpPr txBox="1"/>
          <p:nvPr/>
        </p:nvSpPr>
        <p:spPr>
          <a:xfrm>
            <a:off x="190112" y="3002243"/>
            <a:ext cx="1625988" cy="430887"/>
          </a:xfrm>
          <a:prstGeom prst="rect">
            <a:avLst/>
          </a:prstGeom>
          <a:noFill/>
        </p:spPr>
        <p:txBody>
          <a:bodyPr wrap="square" rtlCol="0">
            <a:spAutoFit/>
          </a:bodyPr>
          <a:lstStyle/>
          <a:p>
            <a:r>
              <a:rPr lang="en-GB" sz="2200" b="1" dirty="0">
                <a:solidFill>
                  <a:schemeClr val="accent5">
                    <a:lumMod val="50000"/>
                  </a:schemeClr>
                </a:solidFill>
              </a:rPr>
              <a:t>Persona A</a:t>
            </a:r>
          </a:p>
        </p:txBody>
      </p:sp>
      <p:sp>
        <p:nvSpPr>
          <p:cNvPr id="2" name="Rounded Rectangular Callout 1"/>
          <p:cNvSpPr/>
          <p:nvPr/>
        </p:nvSpPr>
        <p:spPr>
          <a:xfrm>
            <a:off x="2078224" y="2039273"/>
            <a:ext cx="2616200" cy="1447800"/>
          </a:xfrm>
          <a:prstGeom prst="wedgeRoundRectCallout">
            <a:avLst>
              <a:gd name="adj1" fmla="val -47460"/>
              <a:gd name="adj2" fmla="val 7302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rPr>
              <a:t>Me molest</a:t>
            </a:r>
            <a:r>
              <a:rPr lang="en-GB" sz="2400" b="1" dirty="0">
                <a:solidFill>
                  <a:schemeClr val="accent1">
                    <a:lumMod val="50000"/>
                  </a:schemeClr>
                </a:solidFill>
              </a:rPr>
              <a:t>a</a:t>
            </a:r>
            <a:r>
              <a:rPr lang="en-GB" sz="2400" dirty="0">
                <a:solidFill>
                  <a:schemeClr val="accent1">
                    <a:lumMod val="50000"/>
                  </a:schemeClr>
                </a:solidFill>
              </a:rPr>
              <a:t>.</a:t>
            </a:r>
            <a:endParaRPr lang="en-GB" sz="2400" strike="sngStrike" dirty="0">
              <a:solidFill>
                <a:schemeClr val="accent1">
                  <a:lumMod val="50000"/>
                </a:schemeClr>
              </a:solidFill>
            </a:endParaRPr>
          </a:p>
        </p:txBody>
      </p:sp>
      <p:pic>
        <p:nvPicPr>
          <p:cNvPr id="60" name="Imagen 7">
            <a:extLst>
              <a:ext uri="{FF2B5EF4-FFF2-40B4-BE49-F238E27FC236}">
                <a16:creationId xmlns:a16="http://schemas.microsoft.com/office/drawing/2014/main" id="{096F893B-2B4A-194B-ABA2-4B330BF5DA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8921" y="4624104"/>
            <a:ext cx="586339" cy="584653"/>
          </a:xfrm>
          <a:prstGeom prst="rect">
            <a:avLst/>
          </a:prstGeom>
        </p:spPr>
      </p:pic>
      <p:pic>
        <p:nvPicPr>
          <p:cNvPr id="7" name="Picture 6"/>
          <p:cNvPicPr>
            <a:picLocks noChangeAspect="1"/>
          </p:cNvPicPr>
          <p:nvPr/>
        </p:nvPicPr>
        <p:blipFill rotWithShape="1">
          <a:blip r:embed="rId4"/>
          <a:srcRect r="33519"/>
          <a:stretch/>
        </p:blipFill>
        <p:spPr>
          <a:xfrm>
            <a:off x="4842235" y="3650437"/>
            <a:ext cx="6852137" cy="1032002"/>
          </a:xfrm>
          <a:prstGeom prst="rect">
            <a:avLst/>
          </a:prstGeom>
          <a:ln w="38100">
            <a:noFill/>
          </a:ln>
        </p:spPr>
      </p:pic>
      <p:sp>
        <p:nvSpPr>
          <p:cNvPr id="86" name="CuadroTexto 44">
            <a:extLst>
              <a:ext uri="{FF2B5EF4-FFF2-40B4-BE49-F238E27FC236}">
                <a16:creationId xmlns:a16="http://schemas.microsoft.com/office/drawing/2014/main" id="{B9E704BF-B57B-EF43-9EAC-835A5C569E60}"/>
              </a:ext>
            </a:extLst>
          </p:cNvPr>
          <p:cNvSpPr txBox="1"/>
          <p:nvPr/>
        </p:nvSpPr>
        <p:spPr>
          <a:xfrm>
            <a:off x="5130348" y="3168186"/>
            <a:ext cx="1625988" cy="430887"/>
          </a:xfrm>
          <a:prstGeom prst="rect">
            <a:avLst/>
          </a:prstGeom>
          <a:noFill/>
        </p:spPr>
        <p:txBody>
          <a:bodyPr wrap="square" rtlCol="0">
            <a:spAutoFit/>
          </a:bodyPr>
          <a:lstStyle/>
          <a:p>
            <a:r>
              <a:rPr lang="en-GB" sz="2200" b="1" dirty="0">
                <a:solidFill>
                  <a:schemeClr val="accent5">
                    <a:lumMod val="50000"/>
                  </a:schemeClr>
                </a:solidFill>
              </a:rPr>
              <a:t>Persona B</a:t>
            </a:r>
          </a:p>
        </p:txBody>
      </p:sp>
      <p:sp>
        <p:nvSpPr>
          <p:cNvPr id="8" name="Oval 7"/>
          <p:cNvSpPr/>
          <p:nvPr/>
        </p:nvSpPr>
        <p:spPr>
          <a:xfrm>
            <a:off x="9144000" y="3599073"/>
            <a:ext cx="1857829" cy="131735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9264580" y="5682280"/>
            <a:ext cx="1930399" cy="461665"/>
          </a:xfrm>
          <a:prstGeom prst="rect">
            <a:avLst/>
          </a:prstGeom>
          <a:noFill/>
        </p:spPr>
        <p:txBody>
          <a:bodyPr wrap="square" rtlCol="0">
            <a:spAutoFit/>
          </a:bodyPr>
          <a:lstStyle/>
          <a:p>
            <a:pPr algn="l"/>
            <a:r>
              <a:rPr lang="en-GB" sz="2400" dirty="0">
                <a:solidFill>
                  <a:schemeClr val="accent5">
                    <a:lumMod val="50000"/>
                  </a:schemeClr>
                </a:solidFill>
              </a:rPr>
              <a:t>annoys me</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idx="4294967295"/>
          </p:nvPr>
        </p:nvSpPr>
        <p:spPr>
          <a:xfrm>
            <a:off x="190112" y="77635"/>
            <a:ext cx="5785756" cy="645068"/>
          </a:xfrm>
        </p:spPr>
        <p:txBody>
          <a:bodyPr>
            <a:normAutofit/>
          </a:bodyPr>
          <a:lstStyle/>
          <a:p>
            <a:r>
              <a:rPr lang="es-ES" sz="2200" b="1" dirty="0"/>
              <a:t>Hablamos en parejas sobre emociones.</a:t>
            </a:r>
            <a:endParaRPr lang="en-GB" sz="2200" dirty="0"/>
          </a:p>
        </p:txBody>
      </p:sp>
    </p:spTree>
    <p:extLst>
      <p:ext uri="{BB962C8B-B14F-4D97-AF65-F5344CB8AC3E}">
        <p14:creationId xmlns:p14="http://schemas.microsoft.com/office/powerpoint/2010/main" val="164535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animBg="1"/>
      <p:bldP spid="59" grpId="0"/>
      <p:bldP spid="2" grpId="0" animBg="1"/>
      <p:bldP spid="86" grpId="0"/>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F710BC-92C8-084B-AD21-614D0A78E68E}"/>
              </a:ext>
            </a:extLst>
          </p:cNvPr>
          <p:cNvSpPr/>
          <p:nvPr/>
        </p:nvSpPr>
        <p:spPr>
          <a:xfrm>
            <a:off x="326532" y="1293882"/>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557200" y="1443142"/>
            <a:ext cx="2190051"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They</a:t>
            </a:r>
            <a:r>
              <a:rPr lang="en-GB" sz="2800" dirty="0">
                <a:solidFill>
                  <a:schemeClr val="accent1">
                    <a:lumMod val="50000"/>
                  </a:schemeClr>
                </a:solidFill>
                <a:ea typeface="Calibri" panose="020F0502020204030204" pitchFamily="34" charset="0"/>
                <a:cs typeface="Times New Roman" panose="02020603050405020304" pitchFamily="18" charset="0"/>
              </a:rPr>
              <a:t> please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4" name="Text Box 10">
            <a:extLst>
              <a:ext uri="{FF2B5EF4-FFF2-40B4-BE49-F238E27FC236}">
                <a16:creationId xmlns:a16="http://schemas.microsoft.com/office/drawing/2014/main" id="{5B21DE31-D753-334A-A2D3-58247A47400F}"/>
              </a:ext>
            </a:extLst>
          </p:cNvPr>
          <p:cNvSpPr txBox="1">
            <a:spLocks noChangeArrowheads="1"/>
          </p:cNvSpPr>
          <p:nvPr/>
        </p:nvSpPr>
        <p:spPr bwMode="auto">
          <a:xfrm>
            <a:off x="394600" y="139660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1">
            <a:extLst>
              <a:ext uri="{FF2B5EF4-FFF2-40B4-BE49-F238E27FC236}">
                <a16:creationId xmlns:a16="http://schemas.microsoft.com/office/drawing/2014/main" id="{56F06C9C-BA86-174C-B903-41A58F7F63FA}"/>
              </a:ext>
            </a:extLst>
          </p:cNvPr>
          <p:cNvSpPr/>
          <p:nvPr/>
        </p:nvSpPr>
        <p:spPr>
          <a:xfrm>
            <a:off x="3192243" y="1323678"/>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6" name="Text Box 2">
            <a:extLst>
              <a:ext uri="{FF2B5EF4-FFF2-40B4-BE49-F238E27FC236}">
                <a16:creationId xmlns:a16="http://schemas.microsoft.com/office/drawing/2014/main" id="{DB4D888C-8D6B-E74A-964C-B0C265FF0DB5}"/>
              </a:ext>
            </a:extLst>
          </p:cNvPr>
          <p:cNvSpPr txBox="1">
            <a:spLocks noChangeArrowheads="1"/>
          </p:cNvSpPr>
          <p:nvPr/>
        </p:nvSpPr>
        <p:spPr bwMode="auto">
          <a:xfrm>
            <a:off x="3432720" y="1388659"/>
            <a:ext cx="2357504"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makes me happy.</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7" name="Text Box 10">
            <a:extLst>
              <a:ext uri="{FF2B5EF4-FFF2-40B4-BE49-F238E27FC236}">
                <a16:creationId xmlns:a16="http://schemas.microsoft.com/office/drawing/2014/main" id="{311A18EB-4B08-2741-ABDA-8B1EEC603DB9}"/>
              </a:ext>
            </a:extLst>
          </p:cNvPr>
          <p:cNvSpPr txBox="1">
            <a:spLocks noChangeArrowheads="1"/>
          </p:cNvSpPr>
          <p:nvPr/>
        </p:nvSpPr>
        <p:spPr bwMode="auto">
          <a:xfrm>
            <a:off x="3260311" y="14264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1">
            <a:extLst>
              <a:ext uri="{FF2B5EF4-FFF2-40B4-BE49-F238E27FC236}">
                <a16:creationId xmlns:a16="http://schemas.microsoft.com/office/drawing/2014/main" id="{8F45328C-A3AC-B14C-9940-BF23E840772F}"/>
              </a:ext>
            </a:extLst>
          </p:cNvPr>
          <p:cNvSpPr/>
          <p:nvPr/>
        </p:nvSpPr>
        <p:spPr>
          <a:xfrm>
            <a:off x="6057954" y="1323678"/>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9" name="Text Box 2">
            <a:extLst>
              <a:ext uri="{FF2B5EF4-FFF2-40B4-BE49-F238E27FC236}">
                <a16:creationId xmlns:a16="http://schemas.microsoft.com/office/drawing/2014/main" id="{C2930D74-F222-B044-8255-2A31E255B0D5}"/>
              </a:ext>
            </a:extLst>
          </p:cNvPr>
          <p:cNvSpPr txBox="1">
            <a:spLocks noChangeArrowheads="1"/>
          </p:cNvSpPr>
          <p:nvPr/>
        </p:nvSpPr>
        <p:spPr bwMode="auto">
          <a:xfrm>
            <a:off x="6286083" y="1406452"/>
            <a:ext cx="2433983"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They</a:t>
            </a:r>
            <a:r>
              <a:rPr lang="en-GB" sz="2800" dirty="0">
                <a:solidFill>
                  <a:schemeClr val="accent1">
                    <a:lumMod val="50000"/>
                  </a:schemeClr>
                </a:solidFill>
                <a:ea typeface="Calibri" panose="020F0502020204030204" pitchFamily="34" charset="0"/>
                <a:cs typeface="Times New Roman" panose="02020603050405020304" pitchFamily="18" charset="0"/>
              </a:rPr>
              <a:t> annoy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10" name="Text Box 10">
            <a:extLst>
              <a:ext uri="{FF2B5EF4-FFF2-40B4-BE49-F238E27FC236}">
                <a16:creationId xmlns:a16="http://schemas.microsoft.com/office/drawing/2014/main" id="{1441D099-3EE9-4B4F-B968-293AB3A4D1E0}"/>
              </a:ext>
            </a:extLst>
          </p:cNvPr>
          <p:cNvSpPr txBox="1">
            <a:spLocks noChangeArrowheads="1"/>
          </p:cNvSpPr>
          <p:nvPr/>
        </p:nvSpPr>
        <p:spPr bwMode="auto">
          <a:xfrm>
            <a:off x="6126022" y="142776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
            <a:extLst>
              <a:ext uri="{FF2B5EF4-FFF2-40B4-BE49-F238E27FC236}">
                <a16:creationId xmlns:a16="http://schemas.microsoft.com/office/drawing/2014/main" id="{62AC8CDD-8B40-4043-99E8-61A87B06BBF7}"/>
              </a:ext>
            </a:extLst>
          </p:cNvPr>
          <p:cNvSpPr/>
          <p:nvPr/>
        </p:nvSpPr>
        <p:spPr>
          <a:xfrm>
            <a:off x="8880688" y="1325513"/>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2" name="Text Box 2">
            <a:extLst>
              <a:ext uri="{FF2B5EF4-FFF2-40B4-BE49-F238E27FC236}">
                <a16:creationId xmlns:a16="http://schemas.microsoft.com/office/drawing/2014/main" id="{D5CD7F33-55A3-0B44-A6DF-D33DED1E9FB5}"/>
              </a:ext>
            </a:extLst>
          </p:cNvPr>
          <p:cNvSpPr txBox="1">
            <a:spLocks noChangeArrowheads="1"/>
          </p:cNvSpPr>
          <p:nvPr/>
        </p:nvSpPr>
        <p:spPr bwMode="auto">
          <a:xfrm>
            <a:off x="8948195" y="1783193"/>
            <a:ext cx="2488712" cy="553357"/>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scares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13" name="Text Box 10">
            <a:extLst>
              <a:ext uri="{FF2B5EF4-FFF2-40B4-BE49-F238E27FC236}">
                <a16:creationId xmlns:a16="http://schemas.microsoft.com/office/drawing/2014/main" id="{D77331CA-92E1-6D41-B1C0-62C3118011EE}"/>
              </a:ext>
            </a:extLst>
          </p:cNvPr>
          <p:cNvSpPr txBox="1">
            <a:spLocks noChangeArrowheads="1"/>
          </p:cNvSpPr>
          <p:nvPr/>
        </p:nvSpPr>
        <p:spPr bwMode="auto">
          <a:xfrm>
            <a:off x="8948756" y="142824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
            <a:extLst>
              <a:ext uri="{FF2B5EF4-FFF2-40B4-BE49-F238E27FC236}">
                <a16:creationId xmlns:a16="http://schemas.microsoft.com/office/drawing/2014/main" id="{8DE6CC4A-7BF9-CA4A-BEA7-73759E8C639A}"/>
              </a:ext>
            </a:extLst>
          </p:cNvPr>
          <p:cNvSpPr/>
          <p:nvPr/>
        </p:nvSpPr>
        <p:spPr>
          <a:xfrm>
            <a:off x="326531" y="3659279"/>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5" name="Text Box 2">
            <a:extLst>
              <a:ext uri="{FF2B5EF4-FFF2-40B4-BE49-F238E27FC236}">
                <a16:creationId xmlns:a16="http://schemas.microsoft.com/office/drawing/2014/main" id="{19A601E2-ABF1-3942-B9C0-A7A35E234C38}"/>
              </a:ext>
            </a:extLst>
          </p:cNvPr>
          <p:cNvSpPr txBox="1">
            <a:spLocks noChangeArrowheads="1"/>
          </p:cNvSpPr>
          <p:nvPr/>
        </p:nvSpPr>
        <p:spPr bwMode="auto">
          <a:xfrm>
            <a:off x="611046" y="3826295"/>
            <a:ext cx="2162497"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interests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16" name="Text Box 10">
            <a:extLst>
              <a:ext uri="{FF2B5EF4-FFF2-40B4-BE49-F238E27FC236}">
                <a16:creationId xmlns:a16="http://schemas.microsoft.com/office/drawing/2014/main" id="{F0226B6F-0C65-244B-AD6A-B028CA1F17FB}"/>
              </a:ext>
            </a:extLst>
          </p:cNvPr>
          <p:cNvSpPr txBox="1">
            <a:spLocks noChangeArrowheads="1"/>
          </p:cNvSpPr>
          <p:nvPr/>
        </p:nvSpPr>
        <p:spPr bwMode="auto">
          <a:xfrm>
            <a:off x="394599" y="37620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
            <a:extLst>
              <a:ext uri="{FF2B5EF4-FFF2-40B4-BE49-F238E27FC236}">
                <a16:creationId xmlns:a16="http://schemas.microsoft.com/office/drawing/2014/main" id="{42624155-6739-A546-8C86-E02763FB9FE5}"/>
              </a:ext>
            </a:extLst>
          </p:cNvPr>
          <p:cNvSpPr/>
          <p:nvPr/>
        </p:nvSpPr>
        <p:spPr>
          <a:xfrm>
            <a:off x="3192243" y="3627719"/>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8" name="Text Box 2">
            <a:extLst>
              <a:ext uri="{FF2B5EF4-FFF2-40B4-BE49-F238E27FC236}">
                <a16:creationId xmlns:a16="http://schemas.microsoft.com/office/drawing/2014/main" id="{C23F072D-350E-F149-B336-17092886070B}"/>
              </a:ext>
            </a:extLst>
          </p:cNvPr>
          <p:cNvSpPr txBox="1">
            <a:spLocks noChangeArrowheads="1"/>
          </p:cNvSpPr>
          <p:nvPr/>
        </p:nvSpPr>
        <p:spPr bwMode="auto">
          <a:xfrm>
            <a:off x="3423048" y="3733544"/>
            <a:ext cx="2385218"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They</a:t>
            </a:r>
            <a:r>
              <a:rPr lang="en-GB" sz="2800" dirty="0">
                <a:solidFill>
                  <a:schemeClr val="accent1">
                    <a:lumMod val="50000"/>
                  </a:schemeClr>
                </a:solidFill>
                <a:ea typeface="Calibri" panose="020F0502020204030204" pitchFamily="34" charset="0"/>
                <a:cs typeface="Times New Roman" panose="02020603050405020304" pitchFamily="18" charset="0"/>
              </a:rPr>
              <a:t> matter to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19" name="Text Box 10">
            <a:extLst>
              <a:ext uri="{FF2B5EF4-FFF2-40B4-BE49-F238E27FC236}">
                <a16:creationId xmlns:a16="http://schemas.microsoft.com/office/drawing/2014/main" id="{6765B35E-5D4F-0F4C-84B5-0CF4A3ACC9A9}"/>
              </a:ext>
            </a:extLst>
          </p:cNvPr>
          <p:cNvSpPr txBox="1">
            <a:spLocks noChangeArrowheads="1"/>
          </p:cNvSpPr>
          <p:nvPr/>
        </p:nvSpPr>
        <p:spPr bwMode="auto">
          <a:xfrm>
            <a:off x="3260311" y="373044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
            <a:extLst>
              <a:ext uri="{FF2B5EF4-FFF2-40B4-BE49-F238E27FC236}">
                <a16:creationId xmlns:a16="http://schemas.microsoft.com/office/drawing/2014/main" id="{D7D4D097-83FF-6F41-A9BA-DBFE7D3AF6AE}"/>
              </a:ext>
            </a:extLst>
          </p:cNvPr>
          <p:cNvSpPr/>
          <p:nvPr/>
        </p:nvSpPr>
        <p:spPr>
          <a:xfrm>
            <a:off x="6057953" y="3594946"/>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1" name="Text Box 2">
            <a:extLst>
              <a:ext uri="{FF2B5EF4-FFF2-40B4-BE49-F238E27FC236}">
                <a16:creationId xmlns:a16="http://schemas.microsoft.com/office/drawing/2014/main" id="{29A094F1-8CB7-E44D-AC0B-35F789E3C407}"/>
              </a:ext>
            </a:extLst>
          </p:cNvPr>
          <p:cNvSpPr txBox="1">
            <a:spLocks noChangeArrowheads="1"/>
          </p:cNvSpPr>
          <p:nvPr/>
        </p:nvSpPr>
        <p:spPr bwMode="auto">
          <a:xfrm>
            <a:off x="6123367" y="4008541"/>
            <a:ext cx="2613369" cy="553357"/>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delights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22" name="Text Box 10">
            <a:extLst>
              <a:ext uri="{FF2B5EF4-FFF2-40B4-BE49-F238E27FC236}">
                <a16:creationId xmlns:a16="http://schemas.microsoft.com/office/drawing/2014/main" id="{6B5BFFF8-9FE3-FE46-A368-0D119A321F25}"/>
              </a:ext>
            </a:extLst>
          </p:cNvPr>
          <p:cNvSpPr txBox="1">
            <a:spLocks noChangeArrowheads="1"/>
          </p:cNvSpPr>
          <p:nvPr/>
        </p:nvSpPr>
        <p:spPr bwMode="auto">
          <a:xfrm>
            <a:off x="6126021" y="36976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1">
            <a:extLst>
              <a:ext uri="{FF2B5EF4-FFF2-40B4-BE49-F238E27FC236}">
                <a16:creationId xmlns:a16="http://schemas.microsoft.com/office/drawing/2014/main" id="{AF378D74-4702-7740-AB7B-A86CCE876FD0}"/>
              </a:ext>
            </a:extLst>
          </p:cNvPr>
          <p:cNvSpPr/>
          <p:nvPr/>
        </p:nvSpPr>
        <p:spPr>
          <a:xfrm>
            <a:off x="8880687" y="3562173"/>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4" name="Text Box 2">
            <a:extLst>
              <a:ext uri="{FF2B5EF4-FFF2-40B4-BE49-F238E27FC236}">
                <a16:creationId xmlns:a16="http://schemas.microsoft.com/office/drawing/2014/main" id="{0BD0B261-D3B2-A041-BB80-DE4C42D3A280}"/>
              </a:ext>
            </a:extLst>
          </p:cNvPr>
          <p:cNvSpPr txBox="1">
            <a:spLocks noChangeArrowheads="1"/>
          </p:cNvSpPr>
          <p:nvPr/>
        </p:nvSpPr>
        <p:spPr bwMode="auto">
          <a:xfrm>
            <a:off x="9135306" y="3700856"/>
            <a:ext cx="2277825"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They</a:t>
            </a:r>
            <a:r>
              <a:rPr lang="en-GB" sz="2800" dirty="0">
                <a:solidFill>
                  <a:schemeClr val="accent1">
                    <a:lumMod val="50000"/>
                  </a:schemeClr>
                </a:solidFill>
                <a:ea typeface="Calibri" panose="020F0502020204030204" pitchFamily="34" charset="0"/>
                <a:cs typeface="Times New Roman" panose="02020603050405020304" pitchFamily="18" charset="0"/>
              </a:rPr>
              <a:t> worry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25" name="Text Box 10">
            <a:extLst>
              <a:ext uri="{FF2B5EF4-FFF2-40B4-BE49-F238E27FC236}">
                <a16:creationId xmlns:a16="http://schemas.microsoft.com/office/drawing/2014/main" id="{BE82A87C-2396-3845-932A-DF007DE0F201}"/>
              </a:ext>
            </a:extLst>
          </p:cNvPr>
          <p:cNvSpPr txBox="1">
            <a:spLocks noChangeArrowheads="1"/>
          </p:cNvSpPr>
          <p:nvPr/>
        </p:nvSpPr>
        <p:spPr bwMode="auto">
          <a:xfrm>
            <a:off x="8948755" y="366490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itle 25"/>
          <p:cNvSpPr>
            <a:spLocks noGrp="1"/>
          </p:cNvSpPr>
          <p:nvPr>
            <p:ph type="title" idx="4294967295"/>
          </p:nvPr>
        </p:nvSpPr>
        <p:spPr>
          <a:xfrm>
            <a:off x="237783" y="456153"/>
            <a:ext cx="2070100" cy="494224"/>
          </a:xfrm>
        </p:spPr>
        <p:txBody>
          <a:bodyPr>
            <a:normAutofit fontScale="90000"/>
          </a:bodyPr>
          <a:lstStyle/>
          <a:p>
            <a:r>
              <a:rPr lang="en-GB" sz="3200" dirty="0"/>
              <a:t>Persona A</a:t>
            </a:r>
          </a:p>
        </p:txBody>
      </p:sp>
      <p:pic>
        <p:nvPicPr>
          <p:cNvPr id="27" name="Imagen 5">
            <a:extLst>
              <a:ext uri="{FF2B5EF4-FFF2-40B4-BE49-F238E27FC236}">
                <a16:creationId xmlns:a16="http://schemas.microsoft.com/office/drawing/2014/main" id="{1F20A43F-C966-6C4A-B5D9-8824947116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38809" y="2421936"/>
            <a:ext cx="483103" cy="546100"/>
          </a:xfrm>
          <a:prstGeom prst="rect">
            <a:avLst/>
          </a:prstGeom>
        </p:spPr>
      </p:pic>
      <p:pic>
        <p:nvPicPr>
          <p:cNvPr id="29" name="Imagen 7">
            <a:extLst>
              <a:ext uri="{FF2B5EF4-FFF2-40B4-BE49-F238E27FC236}">
                <a16:creationId xmlns:a16="http://schemas.microsoft.com/office/drawing/2014/main" id="{096F893B-2B4A-194B-ABA2-4B330BF5DA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0405" y="2405043"/>
            <a:ext cx="586339" cy="584653"/>
          </a:xfrm>
          <a:prstGeom prst="rect">
            <a:avLst/>
          </a:prstGeom>
        </p:spPr>
      </p:pic>
      <p:pic>
        <p:nvPicPr>
          <p:cNvPr id="30" name="Imagen 8">
            <a:extLst>
              <a:ext uri="{FF2B5EF4-FFF2-40B4-BE49-F238E27FC236}">
                <a16:creationId xmlns:a16="http://schemas.microsoft.com/office/drawing/2014/main" id="{0B4757A1-4955-E447-8C2D-7A3DA9D712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1385" y="4732418"/>
            <a:ext cx="536456" cy="514640"/>
          </a:xfrm>
          <a:prstGeom prst="rect">
            <a:avLst/>
          </a:prstGeom>
        </p:spPr>
      </p:pic>
      <p:sp>
        <p:nvSpPr>
          <p:cNvPr id="31" name="Rectángulo 9">
            <a:extLst>
              <a:ext uri="{FF2B5EF4-FFF2-40B4-BE49-F238E27FC236}">
                <a16:creationId xmlns:a16="http://schemas.microsoft.com/office/drawing/2014/main" id="{C24D5873-A172-1F4A-9B6A-514C050A3C04}"/>
              </a:ext>
            </a:extLst>
          </p:cNvPr>
          <p:cNvSpPr/>
          <p:nvPr/>
        </p:nvSpPr>
        <p:spPr>
          <a:xfrm>
            <a:off x="9578354" y="4679650"/>
            <a:ext cx="1391727"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[opinions]</a:t>
            </a:r>
          </a:p>
        </p:txBody>
      </p:sp>
      <p:pic>
        <p:nvPicPr>
          <p:cNvPr id="33" name="Imagen 27">
            <a:extLst>
              <a:ext uri="{FF2B5EF4-FFF2-40B4-BE49-F238E27FC236}">
                <a16:creationId xmlns:a16="http://schemas.microsoft.com/office/drawing/2014/main" id="{97BBF86A-98BF-4546-AEAE-77A1617245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72833" y="4736966"/>
            <a:ext cx="797846" cy="515025"/>
          </a:xfrm>
          <a:prstGeom prst="rect">
            <a:avLst/>
          </a:prstGeom>
        </p:spPr>
      </p:pic>
      <p:pic>
        <p:nvPicPr>
          <p:cNvPr id="35" name="Imagen 12">
            <a:extLst>
              <a:ext uri="{FF2B5EF4-FFF2-40B4-BE49-F238E27FC236}">
                <a16:creationId xmlns:a16="http://schemas.microsoft.com/office/drawing/2014/main" id="{FA76BEB4-4491-E545-9392-3B7E562BCD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5642" y="4536561"/>
            <a:ext cx="517990" cy="537055"/>
          </a:xfrm>
          <a:prstGeom prst="rect">
            <a:avLst/>
          </a:prstGeom>
        </p:spPr>
      </p:pic>
      <p:pic>
        <p:nvPicPr>
          <p:cNvPr id="38" name="Picture 2" descr="Movie reel movie film reel clipart clipart image 2 clipartbold "/>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13142"/>
          <a:stretch/>
        </p:blipFill>
        <p:spPr bwMode="auto">
          <a:xfrm>
            <a:off x="9458930" y="2362392"/>
            <a:ext cx="576396" cy="510866"/>
          </a:xfrm>
          <a:prstGeom prst="rect">
            <a:avLst/>
          </a:prstGeom>
          <a:noFill/>
          <a:extLst>
            <a:ext uri="{909E8E84-426E-40DD-AFC4-6F175D3DCCD1}">
              <a14:hiddenFill xmlns:a14="http://schemas.microsoft.com/office/drawing/2010/main">
                <a:solidFill>
                  <a:srgbClr val="FFFFFF"/>
                </a:solidFill>
              </a14:hiddenFill>
            </a:ext>
          </a:extLst>
        </p:spPr>
      </p:pic>
      <p:sp>
        <p:nvSpPr>
          <p:cNvPr id="39" name="Rectángulo 9">
            <a:extLst>
              <a:ext uri="{FF2B5EF4-FFF2-40B4-BE49-F238E27FC236}">
                <a16:creationId xmlns:a16="http://schemas.microsoft.com/office/drawing/2014/main" id="{C24D5873-A172-1F4A-9B6A-514C050A3C04}"/>
              </a:ext>
            </a:extLst>
          </p:cNvPr>
          <p:cNvSpPr/>
          <p:nvPr/>
        </p:nvSpPr>
        <p:spPr>
          <a:xfrm>
            <a:off x="10210143" y="2435133"/>
            <a:ext cx="787395"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[film]</a:t>
            </a:r>
          </a:p>
        </p:txBody>
      </p:sp>
      <p:pic>
        <p:nvPicPr>
          <p:cNvPr id="40" name="Imagen 5">
            <a:extLst>
              <a:ext uri="{FF2B5EF4-FFF2-40B4-BE49-F238E27FC236}">
                <a16:creationId xmlns:a16="http://schemas.microsoft.com/office/drawing/2014/main" id="{1F20A43F-C966-6C4A-B5D9-8824947116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797155" y="2408308"/>
            <a:ext cx="483103" cy="546100"/>
          </a:xfrm>
          <a:prstGeom prst="rect">
            <a:avLst/>
          </a:prstGeom>
        </p:spPr>
      </p:pic>
      <p:pic>
        <p:nvPicPr>
          <p:cNvPr id="41" name="Imagen 11">
            <a:extLst>
              <a:ext uri="{FF2B5EF4-FFF2-40B4-BE49-F238E27FC236}">
                <a16:creationId xmlns:a16="http://schemas.microsoft.com/office/drawing/2014/main" id="{A2D3F68F-6E6D-944D-B98A-B34D4AAF01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30701" y="2314454"/>
            <a:ext cx="1693548" cy="615323"/>
          </a:xfrm>
          <a:prstGeom prst="rect">
            <a:avLst/>
          </a:prstGeom>
        </p:spPr>
      </p:pic>
      <p:sp>
        <p:nvSpPr>
          <p:cNvPr id="42" name="Rectángulo 9">
            <a:extLst>
              <a:ext uri="{FF2B5EF4-FFF2-40B4-BE49-F238E27FC236}">
                <a16:creationId xmlns:a16="http://schemas.microsoft.com/office/drawing/2014/main" id="{C24D5873-A172-1F4A-9B6A-514C050A3C04}"/>
              </a:ext>
            </a:extLst>
          </p:cNvPr>
          <p:cNvSpPr/>
          <p:nvPr/>
        </p:nvSpPr>
        <p:spPr>
          <a:xfrm>
            <a:off x="7096135" y="2658166"/>
            <a:ext cx="1609736"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[accidents]</a:t>
            </a:r>
          </a:p>
        </p:txBody>
      </p:sp>
      <p:pic>
        <p:nvPicPr>
          <p:cNvPr id="44" name="Imagen 8">
            <a:extLst>
              <a:ext uri="{FF2B5EF4-FFF2-40B4-BE49-F238E27FC236}">
                <a16:creationId xmlns:a16="http://schemas.microsoft.com/office/drawing/2014/main" id="{0B4757A1-4955-E447-8C2D-7A3DA9D712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5850" y="4708428"/>
            <a:ext cx="536456" cy="514640"/>
          </a:xfrm>
          <a:prstGeom prst="rect">
            <a:avLst/>
          </a:prstGeom>
        </p:spPr>
      </p:pic>
    </p:spTree>
    <p:extLst>
      <p:ext uri="{BB962C8B-B14F-4D97-AF65-F5344CB8AC3E}">
        <p14:creationId xmlns:p14="http://schemas.microsoft.com/office/powerpoint/2010/main" val="3195078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idx="4294967295"/>
          </p:nvPr>
        </p:nvSpPr>
        <p:spPr>
          <a:xfrm>
            <a:off x="271575" y="50880"/>
            <a:ext cx="10515600" cy="1325563"/>
          </a:xfrm>
        </p:spPr>
        <p:txBody>
          <a:bodyPr>
            <a:normAutofit/>
          </a:bodyPr>
          <a:lstStyle/>
          <a:p>
            <a:r>
              <a:rPr lang="en-GB" sz="2900" dirty="0"/>
              <a:t>Persona B</a:t>
            </a:r>
          </a:p>
        </p:txBody>
      </p:sp>
      <p:sp>
        <p:nvSpPr>
          <p:cNvPr id="27" name="Rectangle 26">
            <a:extLst>
              <a:ext uri="{FF2B5EF4-FFF2-40B4-BE49-F238E27FC236}">
                <a16:creationId xmlns:a16="http://schemas.microsoft.com/office/drawing/2014/main" id="{73F710BC-92C8-084B-AD21-614D0A78E68E}"/>
              </a:ext>
            </a:extLst>
          </p:cNvPr>
          <p:cNvSpPr/>
          <p:nvPr/>
        </p:nvSpPr>
        <p:spPr>
          <a:xfrm>
            <a:off x="326532" y="1293882"/>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8"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557200" y="1443142"/>
            <a:ext cx="2190051"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matters to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29" name="Text Box 10">
            <a:extLst>
              <a:ext uri="{FF2B5EF4-FFF2-40B4-BE49-F238E27FC236}">
                <a16:creationId xmlns:a16="http://schemas.microsoft.com/office/drawing/2014/main" id="{5B21DE31-D753-334A-A2D3-58247A47400F}"/>
              </a:ext>
            </a:extLst>
          </p:cNvPr>
          <p:cNvSpPr txBox="1">
            <a:spLocks noChangeArrowheads="1"/>
          </p:cNvSpPr>
          <p:nvPr/>
        </p:nvSpPr>
        <p:spPr bwMode="auto">
          <a:xfrm>
            <a:off x="394600" y="139660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Rectangle 1">
            <a:extLst>
              <a:ext uri="{FF2B5EF4-FFF2-40B4-BE49-F238E27FC236}">
                <a16:creationId xmlns:a16="http://schemas.microsoft.com/office/drawing/2014/main" id="{56F06C9C-BA86-174C-B903-41A58F7F63FA}"/>
              </a:ext>
            </a:extLst>
          </p:cNvPr>
          <p:cNvSpPr/>
          <p:nvPr/>
        </p:nvSpPr>
        <p:spPr>
          <a:xfrm>
            <a:off x="3192243" y="1323678"/>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1" name="Text Box 2">
            <a:extLst>
              <a:ext uri="{FF2B5EF4-FFF2-40B4-BE49-F238E27FC236}">
                <a16:creationId xmlns:a16="http://schemas.microsoft.com/office/drawing/2014/main" id="{DB4D888C-8D6B-E74A-964C-B0C265FF0DB5}"/>
              </a:ext>
            </a:extLst>
          </p:cNvPr>
          <p:cNvSpPr txBox="1">
            <a:spLocks noChangeArrowheads="1"/>
          </p:cNvSpPr>
          <p:nvPr/>
        </p:nvSpPr>
        <p:spPr bwMode="auto">
          <a:xfrm>
            <a:off x="3432720" y="1388659"/>
            <a:ext cx="2357504"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They</a:t>
            </a:r>
            <a:r>
              <a:rPr lang="en-GB" sz="2800" dirty="0">
                <a:solidFill>
                  <a:schemeClr val="accent1">
                    <a:lumMod val="50000"/>
                  </a:schemeClr>
                </a:solidFill>
                <a:ea typeface="Calibri" panose="020F0502020204030204" pitchFamily="34" charset="0"/>
                <a:cs typeface="Times New Roman" panose="02020603050405020304" pitchFamily="18" charset="0"/>
              </a:rPr>
              <a:t> make me happy.</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32" name="Text Box 10">
            <a:extLst>
              <a:ext uri="{FF2B5EF4-FFF2-40B4-BE49-F238E27FC236}">
                <a16:creationId xmlns:a16="http://schemas.microsoft.com/office/drawing/2014/main" id="{311A18EB-4B08-2741-ABDA-8B1EEC603DB9}"/>
              </a:ext>
            </a:extLst>
          </p:cNvPr>
          <p:cNvSpPr txBox="1">
            <a:spLocks noChangeArrowheads="1"/>
          </p:cNvSpPr>
          <p:nvPr/>
        </p:nvSpPr>
        <p:spPr bwMode="auto">
          <a:xfrm>
            <a:off x="3260311" y="14264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1">
            <a:extLst>
              <a:ext uri="{FF2B5EF4-FFF2-40B4-BE49-F238E27FC236}">
                <a16:creationId xmlns:a16="http://schemas.microsoft.com/office/drawing/2014/main" id="{8F45328C-A3AC-B14C-9940-BF23E840772F}"/>
              </a:ext>
            </a:extLst>
          </p:cNvPr>
          <p:cNvSpPr/>
          <p:nvPr/>
        </p:nvSpPr>
        <p:spPr>
          <a:xfrm>
            <a:off x="6057954" y="1323678"/>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4" name="Text Box 2">
            <a:extLst>
              <a:ext uri="{FF2B5EF4-FFF2-40B4-BE49-F238E27FC236}">
                <a16:creationId xmlns:a16="http://schemas.microsoft.com/office/drawing/2014/main" id="{C2930D74-F222-B044-8255-2A31E255B0D5}"/>
              </a:ext>
            </a:extLst>
          </p:cNvPr>
          <p:cNvSpPr txBox="1">
            <a:spLocks noChangeArrowheads="1"/>
          </p:cNvSpPr>
          <p:nvPr/>
        </p:nvSpPr>
        <p:spPr bwMode="auto">
          <a:xfrm>
            <a:off x="6286083" y="1406452"/>
            <a:ext cx="2433983"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They</a:t>
            </a:r>
            <a:r>
              <a:rPr lang="en-GB" sz="2800" dirty="0">
                <a:solidFill>
                  <a:schemeClr val="accent1">
                    <a:lumMod val="50000"/>
                  </a:schemeClr>
                </a:solidFill>
                <a:ea typeface="Calibri" panose="020F0502020204030204" pitchFamily="34" charset="0"/>
                <a:cs typeface="Times New Roman" panose="02020603050405020304" pitchFamily="18" charset="0"/>
              </a:rPr>
              <a:t> scare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35" name="Text Box 10">
            <a:extLst>
              <a:ext uri="{FF2B5EF4-FFF2-40B4-BE49-F238E27FC236}">
                <a16:creationId xmlns:a16="http://schemas.microsoft.com/office/drawing/2014/main" id="{1441D099-3EE9-4B4F-B968-293AB3A4D1E0}"/>
              </a:ext>
            </a:extLst>
          </p:cNvPr>
          <p:cNvSpPr txBox="1">
            <a:spLocks noChangeArrowheads="1"/>
          </p:cNvSpPr>
          <p:nvPr/>
        </p:nvSpPr>
        <p:spPr bwMode="auto">
          <a:xfrm>
            <a:off x="6126022" y="142776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Rectangle 1">
            <a:extLst>
              <a:ext uri="{FF2B5EF4-FFF2-40B4-BE49-F238E27FC236}">
                <a16:creationId xmlns:a16="http://schemas.microsoft.com/office/drawing/2014/main" id="{62AC8CDD-8B40-4043-99E8-61A87B06BBF7}"/>
              </a:ext>
            </a:extLst>
          </p:cNvPr>
          <p:cNvSpPr/>
          <p:nvPr/>
        </p:nvSpPr>
        <p:spPr>
          <a:xfrm>
            <a:off x="8880688" y="1325513"/>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7" name="Text Box 2">
            <a:extLst>
              <a:ext uri="{FF2B5EF4-FFF2-40B4-BE49-F238E27FC236}">
                <a16:creationId xmlns:a16="http://schemas.microsoft.com/office/drawing/2014/main" id="{D5CD7F33-55A3-0B44-A6DF-D33DED1E9FB5}"/>
              </a:ext>
            </a:extLst>
          </p:cNvPr>
          <p:cNvSpPr txBox="1">
            <a:spLocks noChangeArrowheads="1"/>
          </p:cNvSpPr>
          <p:nvPr/>
        </p:nvSpPr>
        <p:spPr bwMode="auto">
          <a:xfrm>
            <a:off x="8975514" y="1496530"/>
            <a:ext cx="2488712"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annoys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38" name="Text Box 10">
            <a:extLst>
              <a:ext uri="{FF2B5EF4-FFF2-40B4-BE49-F238E27FC236}">
                <a16:creationId xmlns:a16="http://schemas.microsoft.com/office/drawing/2014/main" id="{D77331CA-92E1-6D41-B1C0-62C3118011EE}"/>
              </a:ext>
            </a:extLst>
          </p:cNvPr>
          <p:cNvSpPr txBox="1">
            <a:spLocks noChangeArrowheads="1"/>
          </p:cNvSpPr>
          <p:nvPr/>
        </p:nvSpPr>
        <p:spPr bwMode="auto">
          <a:xfrm>
            <a:off x="8948756" y="142824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le 1">
            <a:extLst>
              <a:ext uri="{FF2B5EF4-FFF2-40B4-BE49-F238E27FC236}">
                <a16:creationId xmlns:a16="http://schemas.microsoft.com/office/drawing/2014/main" id="{8DE6CC4A-7BF9-CA4A-BEA7-73759E8C639A}"/>
              </a:ext>
            </a:extLst>
          </p:cNvPr>
          <p:cNvSpPr/>
          <p:nvPr/>
        </p:nvSpPr>
        <p:spPr>
          <a:xfrm>
            <a:off x="326531" y="3659279"/>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0" name="Text Box 2">
            <a:extLst>
              <a:ext uri="{FF2B5EF4-FFF2-40B4-BE49-F238E27FC236}">
                <a16:creationId xmlns:a16="http://schemas.microsoft.com/office/drawing/2014/main" id="{19A601E2-ABF1-3942-B9C0-A7A35E234C38}"/>
              </a:ext>
            </a:extLst>
          </p:cNvPr>
          <p:cNvSpPr txBox="1">
            <a:spLocks noChangeArrowheads="1"/>
          </p:cNvSpPr>
          <p:nvPr/>
        </p:nvSpPr>
        <p:spPr bwMode="auto">
          <a:xfrm>
            <a:off x="557200" y="3826295"/>
            <a:ext cx="2216343"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They</a:t>
            </a:r>
            <a:r>
              <a:rPr lang="en-GB" sz="2800" dirty="0">
                <a:solidFill>
                  <a:schemeClr val="accent1">
                    <a:lumMod val="50000"/>
                  </a:schemeClr>
                </a:solidFill>
                <a:ea typeface="Calibri" panose="020F0502020204030204" pitchFamily="34" charset="0"/>
                <a:cs typeface="Times New Roman" panose="02020603050405020304" pitchFamily="18" charset="0"/>
              </a:rPr>
              <a:t> delight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F0226B6F-0C65-244B-AD6A-B028CA1F17FB}"/>
              </a:ext>
            </a:extLst>
          </p:cNvPr>
          <p:cNvSpPr txBox="1">
            <a:spLocks noChangeArrowheads="1"/>
          </p:cNvSpPr>
          <p:nvPr/>
        </p:nvSpPr>
        <p:spPr bwMode="auto">
          <a:xfrm>
            <a:off x="394599" y="37620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Rectangle 1">
            <a:extLst>
              <a:ext uri="{FF2B5EF4-FFF2-40B4-BE49-F238E27FC236}">
                <a16:creationId xmlns:a16="http://schemas.microsoft.com/office/drawing/2014/main" id="{42624155-6739-A546-8C86-E02763FB9FE5}"/>
              </a:ext>
            </a:extLst>
          </p:cNvPr>
          <p:cNvSpPr/>
          <p:nvPr/>
        </p:nvSpPr>
        <p:spPr>
          <a:xfrm>
            <a:off x="3192243" y="3627719"/>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3" name="Text Box 2">
            <a:extLst>
              <a:ext uri="{FF2B5EF4-FFF2-40B4-BE49-F238E27FC236}">
                <a16:creationId xmlns:a16="http://schemas.microsoft.com/office/drawing/2014/main" id="{C23F072D-350E-F149-B336-17092886070B}"/>
              </a:ext>
            </a:extLst>
          </p:cNvPr>
          <p:cNvSpPr txBox="1">
            <a:spLocks noChangeArrowheads="1"/>
          </p:cNvSpPr>
          <p:nvPr/>
        </p:nvSpPr>
        <p:spPr bwMode="auto">
          <a:xfrm>
            <a:off x="3393287" y="3762006"/>
            <a:ext cx="2385218"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pleases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44" name="Text Box 10">
            <a:extLst>
              <a:ext uri="{FF2B5EF4-FFF2-40B4-BE49-F238E27FC236}">
                <a16:creationId xmlns:a16="http://schemas.microsoft.com/office/drawing/2014/main" id="{6765B35E-5D4F-0F4C-84B5-0CF4A3ACC9A9}"/>
              </a:ext>
            </a:extLst>
          </p:cNvPr>
          <p:cNvSpPr txBox="1">
            <a:spLocks noChangeArrowheads="1"/>
          </p:cNvSpPr>
          <p:nvPr/>
        </p:nvSpPr>
        <p:spPr bwMode="auto">
          <a:xfrm>
            <a:off x="3260311" y="373044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5" name="Rectangle 1">
            <a:extLst>
              <a:ext uri="{FF2B5EF4-FFF2-40B4-BE49-F238E27FC236}">
                <a16:creationId xmlns:a16="http://schemas.microsoft.com/office/drawing/2014/main" id="{D7D4D097-83FF-6F41-A9BA-DBFE7D3AF6AE}"/>
              </a:ext>
            </a:extLst>
          </p:cNvPr>
          <p:cNvSpPr/>
          <p:nvPr/>
        </p:nvSpPr>
        <p:spPr>
          <a:xfrm>
            <a:off x="6057953" y="3594946"/>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6" name="Text Box 2">
            <a:extLst>
              <a:ext uri="{FF2B5EF4-FFF2-40B4-BE49-F238E27FC236}">
                <a16:creationId xmlns:a16="http://schemas.microsoft.com/office/drawing/2014/main" id="{29A094F1-8CB7-E44D-AC0B-35F789E3C407}"/>
              </a:ext>
            </a:extLst>
          </p:cNvPr>
          <p:cNvSpPr txBox="1">
            <a:spLocks noChangeArrowheads="1"/>
          </p:cNvSpPr>
          <p:nvPr/>
        </p:nvSpPr>
        <p:spPr bwMode="auto">
          <a:xfrm>
            <a:off x="6123367" y="4008541"/>
            <a:ext cx="2613369" cy="553357"/>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It</a:t>
            </a:r>
            <a:r>
              <a:rPr lang="en-GB" sz="2800" dirty="0">
                <a:solidFill>
                  <a:schemeClr val="accent1">
                    <a:lumMod val="50000"/>
                  </a:schemeClr>
                </a:solidFill>
                <a:ea typeface="Calibri" panose="020F0502020204030204" pitchFamily="34" charset="0"/>
                <a:cs typeface="Times New Roman" panose="02020603050405020304" pitchFamily="18" charset="0"/>
              </a:rPr>
              <a:t> worries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47" name="Text Box 10">
            <a:extLst>
              <a:ext uri="{FF2B5EF4-FFF2-40B4-BE49-F238E27FC236}">
                <a16:creationId xmlns:a16="http://schemas.microsoft.com/office/drawing/2014/main" id="{6B5BFFF8-9FE3-FE46-A368-0D119A321F25}"/>
              </a:ext>
            </a:extLst>
          </p:cNvPr>
          <p:cNvSpPr txBox="1">
            <a:spLocks noChangeArrowheads="1"/>
          </p:cNvSpPr>
          <p:nvPr/>
        </p:nvSpPr>
        <p:spPr bwMode="auto">
          <a:xfrm>
            <a:off x="6126021" y="36976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Rectangle 1">
            <a:extLst>
              <a:ext uri="{FF2B5EF4-FFF2-40B4-BE49-F238E27FC236}">
                <a16:creationId xmlns:a16="http://schemas.microsoft.com/office/drawing/2014/main" id="{AF378D74-4702-7740-AB7B-A86CCE876FD0}"/>
              </a:ext>
            </a:extLst>
          </p:cNvPr>
          <p:cNvSpPr/>
          <p:nvPr/>
        </p:nvSpPr>
        <p:spPr>
          <a:xfrm>
            <a:off x="8880687" y="3562173"/>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9" name="Text Box 2">
            <a:extLst>
              <a:ext uri="{FF2B5EF4-FFF2-40B4-BE49-F238E27FC236}">
                <a16:creationId xmlns:a16="http://schemas.microsoft.com/office/drawing/2014/main" id="{0BD0B261-D3B2-A041-BB80-DE4C42D3A280}"/>
              </a:ext>
            </a:extLst>
          </p:cNvPr>
          <p:cNvSpPr txBox="1">
            <a:spLocks noChangeArrowheads="1"/>
          </p:cNvSpPr>
          <p:nvPr/>
        </p:nvSpPr>
        <p:spPr bwMode="auto">
          <a:xfrm>
            <a:off x="9135306" y="3700856"/>
            <a:ext cx="2277825"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b="1" dirty="0">
                <a:solidFill>
                  <a:schemeClr val="accent1">
                    <a:lumMod val="50000"/>
                  </a:schemeClr>
                </a:solidFill>
                <a:ea typeface="Calibri" panose="020F0502020204030204" pitchFamily="34" charset="0"/>
                <a:cs typeface="Times New Roman" panose="02020603050405020304" pitchFamily="18" charset="0"/>
              </a:rPr>
              <a:t>They</a:t>
            </a:r>
            <a:r>
              <a:rPr lang="en-GB" sz="2800" dirty="0">
                <a:solidFill>
                  <a:schemeClr val="accent1">
                    <a:lumMod val="50000"/>
                  </a:schemeClr>
                </a:solidFill>
                <a:ea typeface="Calibri" panose="020F0502020204030204" pitchFamily="34" charset="0"/>
                <a:cs typeface="Times New Roman" panose="02020603050405020304" pitchFamily="18" charset="0"/>
              </a:rPr>
              <a:t> interest me.</a:t>
            </a:r>
            <a:endParaRPr lang="es-GB"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0" name="Text Box 10">
            <a:extLst>
              <a:ext uri="{FF2B5EF4-FFF2-40B4-BE49-F238E27FC236}">
                <a16:creationId xmlns:a16="http://schemas.microsoft.com/office/drawing/2014/main" id="{BE82A87C-2396-3845-932A-DF007DE0F201}"/>
              </a:ext>
            </a:extLst>
          </p:cNvPr>
          <p:cNvSpPr txBox="1">
            <a:spLocks noChangeArrowheads="1"/>
          </p:cNvSpPr>
          <p:nvPr/>
        </p:nvSpPr>
        <p:spPr bwMode="auto">
          <a:xfrm>
            <a:off x="8948755" y="366490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 name="Imagen 5">
            <a:extLst>
              <a:ext uri="{FF2B5EF4-FFF2-40B4-BE49-F238E27FC236}">
                <a16:creationId xmlns:a16="http://schemas.microsoft.com/office/drawing/2014/main" id="{1F20A43F-C966-6C4A-B5D9-8824947116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339787" y="2402608"/>
            <a:ext cx="483103" cy="546100"/>
          </a:xfrm>
          <a:prstGeom prst="rect">
            <a:avLst/>
          </a:prstGeom>
        </p:spPr>
      </p:pic>
      <p:pic>
        <p:nvPicPr>
          <p:cNvPr id="52" name="Imagen 7">
            <a:extLst>
              <a:ext uri="{FF2B5EF4-FFF2-40B4-BE49-F238E27FC236}">
                <a16:creationId xmlns:a16="http://schemas.microsoft.com/office/drawing/2014/main" id="{096F893B-2B4A-194B-ABA2-4B330BF5DA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1889" y="2421759"/>
            <a:ext cx="586339" cy="584653"/>
          </a:xfrm>
          <a:prstGeom prst="rect">
            <a:avLst/>
          </a:prstGeom>
        </p:spPr>
      </p:pic>
      <p:sp>
        <p:nvSpPr>
          <p:cNvPr id="54" name="Rectángulo 9">
            <a:extLst>
              <a:ext uri="{FF2B5EF4-FFF2-40B4-BE49-F238E27FC236}">
                <a16:creationId xmlns:a16="http://schemas.microsoft.com/office/drawing/2014/main" id="{C24D5873-A172-1F4A-9B6A-514C050A3C04}"/>
              </a:ext>
            </a:extLst>
          </p:cNvPr>
          <p:cNvSpPr/>
          <p:nvPr/>
        </p:nvSpPr>
        <p:spPr>
          <a:xfrm>
            <a:off x="9578354" y="4679650"/>
            <a:ext cx="1391727"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[opinions]</a:t>
            </a:r>
          </a:p>
        </p:txBody>
      </p:sp>
      <p:pic>
        <p:nvPicPr>
          <p:cNvPr id="55" name="Imagen 27">
            <a:extLst>
              <a:ext uri="{FF2B5EF4-FFF2-40B4-BE49-F238E27FC236}">
                <a16:creationId xmlns:a16="http://schemas.microsoft.com/office/drawing/2014/main" id="{97BBF86A-98BF-4546-AEAE-77A161724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4379" y="4796279"/>
            <a:ext cx="797846" cy="515025"/>
          </a:xfrm>
          <a:prstGeom prst="rect">
            <a:avLst/>
          </a:prstGeom>
        </p:spPr>
      </p:pic>
      <p:pic>
        <p:nvPicPr>
          <p:cNvPr id="56" name="Imagen 12">
            <a:extLst>
              <a:ext uri="{FF2B5EF4-FFF2-40B4-BE49-F238E27FC236}">
                <a16:creationId xmlns:a16="http://schemas.microsoft.com/office/drawing/2014/main" id="{FA76BEB4-4491-E545-9392-3B7E562BCD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5642" y="4692821"/>
            <a:ext cx="517990" cy="537055"/>
          </a:xfrm>
          <a:prstGeom prst="rect">
            <a:avLst/>
          </a:prstGeom>
        </p:spPr>
      </p:pic>
      <p:pic>
        <p:nvPicPr>
          <p:cNvPr id="57" name="Picture 2" descr="Movie reel movie film reel clipart clipart image 2 clipartbold "/>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13142"/>
          <a:stretch/>
        </p:blipFill>
        <p:spPr bwMode="auto">
          <a:xfrm>
            <a:off x="9458930" y="2362392"/>
            <a:ext cx="576396" cy="510866"/>
          </a:xfrm>
          <a:prstGeom prst="rect">
            <a:avLst/>
          </a:prstGeom>
          <a:noFill/>
          <a:extLst>
            <a:ext uri="{909E8E84-426E-40DD-AFC4-6F175D3DCCD1}">
              <a14:hiddenFill xmlns:a14="http://schemas.microsoft.com/office/drawing/2010/main">
                <a:solidFill>
                  <a:srgbClr val="FFFFFF"/>
                </a:solidFill>
              </a14:hiddenFill>
            </a:ext>
          </a:extLst>
        </p:spPr>
      </p:pic>
      <p:sp>
        <p:nvSpPr>
          <p:cNvPr id="58" name="Rectángulo 9">
            <a:extLst>
              <a:ext uri="{FF2B5EF4-FFF2-40B4-BE49-F238E27FC236}">
                <a16:creationId xmlns:a16="http://schemas.microsoft.com/office/drawing/2014/main" id="{C24D5873-A172-1F4A-9B6A-514C050A3C04}"/>
              </a:ext>
            </a:extLst>
          </p:cNvPr>
          <p:cNvSpPr/>
          <p:nvPr/>
        </p:nvSpPr>
        <p:spPr>
          <a:xfrm>
            <a:off x="10219870" y="2408706"/>
            <a:ext cx="787395"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[film]</a:t>
            </a:r>
          </a:p>
        </p:txBody>
      </p:sp>
      <p:sp>
        <p:nvSpPr>
          <p:cNvPr id="61" name="Rectángulo 9">
            <a:extLst>
              <a:ext uri="{FF2B5EF4-FFF2-40B4-BE49-F238E27FC236}">
                <a16:creationId xmlns:a16="http://schemas.microsoft.com/office/drawing/2014/main" id="{C24D5873-A172-1F4A-9B6A-514C050A3C04}"/>
              </a:ext>
            </a:extLst>
          </p:cNvPr>
          <p:cNvSpPr/>
          <p:nvPr/>
        </p:nvSpPr>
        <p:spPr>
          <a:xfrm>
            <a:off x="6625183" y="2434317"/>
            <a:ext cx="1609736"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[accidents]</a:t>
            </a:r>
          </a:p>
        </p:txBody>
      </p:sp>
      <p:pic>
        <p:nvPicPr>
          <p:cNvPr id="62" name="Imagen 8">
            <a:extLst>
              <a:ext uri="{FF2B5EF4-FFF2-40B4-BE49-F238E27FC236}">
                <a16:creationId xmlns:a16="http://schemas.microsoft.com/office/drawing/2014/main" id="{0B4757A1-4955-E447-8C2D-7A3DA9D7122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09545" y="4715236"/>
            <a:ext cx="536456" cy="514640"/>
          </a:xfrm>
          <a:prstGeom prst="rect">
            <a:avLst/>
          </a:prstGeom>
        </p:spPr>
      </p:pic>
      <p:pic>
        <p:nvPicPr>
          <p:cNvPr id="63" name="Imagen 7">
            <a:extLst>
              <a:ext uri="{FF2B5EF4-FFF2-40B4-BE49-F238E27FC236}">
                <a16:creationId xmlns:a16="http://schemas.microsoft.com/office/drawing/2014/main" id="{096F893B-2B4A-194B-ABA2-4B330BF5DA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2884" y="2452849"/>
            <a:ext cx="586339" cy="584653"/>
          </a:xfrm>
          <a:prstGeom prst="rect">
            <a:avLst/>
          </a:prstGeom>
        </p:spPr>
      </p:pic>
      <p:pic>
        <p:nvPicPr>
          <p:cNvPr id="64" name="Imagen 27">
            <a:extLst>
              <a:ext uri="{FF2B5EF4-FFF2-40B4-BE49-F238E27FC236}">
                <a16:creationId xmlns:a16="http://schemas.microsoft.com/office/drawing/2014/main" id="{97BBF86A-98BF-4546-AEAE-77A161724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6176" y="4811542"/>
            <a:ext cx="797846" cy="515025"/>
          </a:xfrm>
          <a:prstGeom prst="rect">
            <a:avLst/>
          </a:prstGeom>
        </p:spPr>
      </p:pic>
    </p:spTree>
    <p:extLst>
      <p:ext uri="{BB962C8B-B14F-4D97-AF65-F5344CB8AC3E}">
        <p14:creationId xmlns:p14="http://schemas.microsoft.com/office/powerpoint/2010/main" val="4163837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652922524"/>
              </p:ext>
            </p:extLst>
          </p:nvPr>
        </p:nvGraphicFramePr>
        <p:xfrm>
          <a:off x="640415" y="736685"/>
          <a:ext cx="7486357" cy="5329492"/>
        </p:xfrm>
        <a:graphic>
          <a:graphicData uri="http://schemas.openxmlformats.org/drawingml/2006/table">
            <a:tbl>
              <a:tblPr firstRow="1" bandRow="1">
                <a:tableStyleId>{5DA37D80-6434-44D0-A028-1B22A696006F}</a:tableStyleId>
              </a:tblPr>
              <a:tblGrid>
                <a:gridCol w="515727">
                  <a:extLst>
                    <a:ext uri="{9D8B030D-6E8A-4147-A177-3AD203B41FA5}">
                      <a16:colId xmlns:a16="http://schemas.microsoft.com/office/drawing/2014/main" val="2707976010"/>
                    </a:ext>
                  </a:extLst>
                </a:gridCol>
                <a:gridCol w="3485315">
                  <a:extLst>
                    <a:ext uri="{9D8B030D-6E8A-4147-A177-3AD203B41FA5}">
                      <a16:colId xmlns:a16="http://schemas.microsoft.com/office/drawing/2014/main" val="614538447"/>
                    </a:ext>
                  </a:extLst>
                </a:gridCol>
                <a:gridCol w="3485315">
                  <a:extLst>
                    <a:ext uri="{9D8B030D-6E8A-4147-A177-3AD203B41FA5}">
                      <a16:colId xmlns:a16="http://schemas.microsoft.com/office/drawing/2014/main" val="4052351916"/>
                    </a:ext>
                  </a:extLst>
                </a:gridCol>
              </a:tblGrid>
              <a:tr h="40541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a:t>
                      </a:r>
                    </a:p>
                  </a:txBody>
                  <a:tcPr anchor="ctr">
                    <a:lnR w="12700" cap="flat" cmpd="sng" algn="ctr">
                      <a:solidFill>
                        <a:srgbClr val="F08D4D"/>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B</a:t>
                      </a: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3161571109"/>
                  </a:ext>
                </a:extLst>
              </a:tr>
              <a:tr h="615510">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615510">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ctr"/>
                      <a:r>
                        <a:rPr lang="en-GB" sz="2000" b="1" dirty="0">
                          <a:solidFill>
                            <a:srgbClr val="203864"/>
                          </a:solidFill>
                        </a:rPr>
                        <a:t>7</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ctr"/>
                      <a:r>
                        <a:rPr lang="en-GB" sz="2000" b="1" dirty="0">
                          <a:solidFill>
                            <a:srgbClr val="203864"/>
                          </a:solidFill>
                        </a:rPr>
                        <a:t>8</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pic>
        <p:nvPicPr>
          <p:cNvPr id="6" name="Imagen 6">
            <a:extLst>
              <a:ext uri="{FF2B5EF4-FFF2-40B4-BE49-F238E27FC236}">
                <a16:creationId xmlns:a16="http://schemas.microsoft.com/office/drawing/2014/main" id="{BDE4F1BA-5947-1949-BB12-A623A40D6F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8963" y="1764570"/>
            <a:ext cx="618100" cy="533594"/>
          </a:xfrm>
          <a:prstGeom prst="rect">
            <a:avLst/>
          </a:prstGeom>
        </p:spPr>
      </p:pic>
      <p:pic>
        <p:nvPicPr>
          <p:cNvPr id="7" name="Imagen 17">
            <a:extLst>
              <a:ext uri="{FF2B5EF4-FFF2-40B4-BE49-F238E27FC236}">
                <a16:creationId xmlns:a16="http://schemas.microsoft.com/office/drawing/2014/main" id="{865D6F34-918F-A847-99CC-D546F2B57C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3259" y="1788701"/>
            <a:ext cx="618100" cy="533594"/>
          </a:xfrm>
          <a:prstGeom prst="rect">
            <a:avLst/>
          </a:prstGeom>
        </p:spPr>
      </p:pic>
      <p:pic>
        <p:nvPicPr>
          <p:cNvPr id="8" name="Imagen 7">
            <a:extLst>
              <a:ext uri="{FF2B5EF4-FFF2-40B4-BE49-F238E27FC236}">
                <a16:creationId xmlns:a16="http://schemas.microsoft.com/office/drawing/2014/main" id="{096F893B-2B4A-194B-ABA2-4B330BF5DA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8831" y="1763172"/>
            <a:ext cx="586339" cy="584653"/>
          </a:xfrm>
          <a:prstGeom prst="rect">
            <a:avLst/>
          </a:prstGeom>
        </p:spPr>
      </p:pic>
      <p:pic>
        <p:nvPicPr>
          <p:cNvPr id="9" name="Imagen 8">
            <a:extLst>
              <a:ext uri="{FF2B5EF4-FFF2-40B4-BE49-F238E27FC236}">
                <a16:creationId xmlns:a16="http://schemas.microsoft.com/office/drawing/2014/main" id="{0B4757A1-4955-E447-8C2D-7A3DA9D712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4023" y="4279442"/>
            <a:ext cx="536456" cy="514640"/>
          </a:xfrm>
          <a:prstGeom prst="rect">
            <a:avLst/>
          </a:prstGeom>
        </p:spPr>
      </p:pic>
      <p:pic>
        <p:nvPicPr>
          <p:cNvPr id="10" name="Imagen 21">
            <a:extLst>
              <a:ext uri="{FF2B5EF4-FFF2-40B4-BE49-F238E27FC236}">
                <a16:creationId xmlns:a16="http://schemas.microsoft.com/office/drawing/2014/main" id="{80B9684E-10D2-AF4C-8A93-EF589408ED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8714" y="4242745"/>
            <a:ext cx="536456" cy="514640"/>
          </a:xfrm>
          <a:prstGeom prst="rect">
            <a:avLst/>
          </a:prstGeom>
        </p:spPr>
      </p:pic>
      <p:pic>
        <p:nvPicPr>
          <p:cNvPr id="11" name="Imagen 22">
            <a:extLst>
              <a:ext uri="{FF2B5EF4-FFF2-40B4-BE49-F238E27FC236}">
                <a16:creationId xmlns:a16="http://schemas.microsoft.com/office/drawing/2014/main" id="{C1C8ECCA-4D2E-6946-9FA7-A5949C0C59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49510" y="4242745"/>
            <a:ext cx="536456" cy="514640"/>
          </a:xfrm>
          <a:prstGeom prst="rect">
            <a:avLst/>
          </a:prstGeom>
        </p:spPr>
      </p:pic>
      <p:sp>
        <p:nvSpPr>
          <p:cNvPr id="12" name="Rectángulo 9">
            <a:extLst>
              <a:ext uri="{FF2B5EF4-FFF2-40B4-BE49-F238E27FC236}">
                <a16:creationId xmlns:a16="http://schemas.microsoft.com/office/drawing/2014/main" id="{C24D5873-A172-1F4A-9B6A-514C050A3C04}"/>
              </a:ext>
            </a:extLst>
          </p:cNvPr>
          <p:cNvSpPr/>
          <p:nvPr/>
        </p:nvSpPr>
        <p:spPr>
          <a:xfrm>
            <a:off x="2191444" y="5456126"/>
            <a:ext cx="1483098" cy="523220"/>
          </a:xfrm>
          <a:prstGeom prst="rect">
            <a:avLst/>
          </a:prstGeom>
          <a:noFill/>
        </p:spPr>
        <p:txBody>
          <a:bodyPr wrap="none" lIns="91440" tIns="45720" rIns="91440" bIns="45720">
            <a:spAutoFit/>
          </a:bodyPr>
          <a:lstStyle/>
          <a:p>
            <a:pPr algn="ctr"/>
            <a:r>
              <a:rPr lang="es-ES" sz="2800" dirty="0" err="1">
                <a:solidFill>
                  <a:schemeClr val="accent1">
                    <a:lumMod val="50000"/>
                  </a:schemeClr>
                </a:solidFill>
              </a:rPr>
              <a:t>opinion</a:t>
            </a:r>
            <a:endParaRPr lang="es-ES" sz="2800" dirty="0">
              <a:solidFill>
                <a:schemeClr val="accent1">
                  <a:lumMod val="50000"/>
                </a:schemeClr>
              </a:solidFill>
            </a:endParaRPr>
          </a:p>
        </p:txBody>
      </p:sp>
      <p:sp>
        <p:nvSpPr>
          <p:cNvPr id="13" name="Rectángulo 24">
            <a:extLst>
              <a:ext uri="{FF2B5EF4-FFF2-40B4-BE49-F238E27FC236}">
                <a16:creationId xmlns:a16="http://schemas.microsoft.com/office/drawing/2014/main" id="{9BEC481B-7B08-DE49-A19F-62FE1CE3811D}"/>
              </a:ext>
            </a:extLst>
          </p:cNvPr>
          <p:cNvSpPr/>
          <p:nvPr/>
        </p:nvSpPr>
        <p:spPr>
          <a:xfrm>
            <a:off x="5671411" y="5478693"/>
            <a:ext cx="1641796" cy="523220"/>
          </a:xfrm>
          <a:prstGeom prst="rect">
            <a:avLst/>
          </a:prstGeom>
          <a:noFill/>
        </p:spPr>
        <p:txBody>
          <a:bodyPr wrap="none" lIns="91440" tIns="45720" rIns="91440" bIns="45720">
            <a:spAutoFit/>
          </a:bodyPr>
          <a:lstStyle/>
          <a:p>
            <a:pPr algn="ctr"/>
            <a:r>
              <a:rPr lang="es-ES" sz="2800" dirty="0">
                <a:solidFill>
                  <a:schemeClr val="accent1">
                    <a:lumMod val="50000"/>
                  </a:schemeClr>
                </a:solidFill>
              </a:rPr>
              <a:t>opinions</a:t>
            </a:r>
          </a:p>
        </p:txBody>
      </p:sp>
      <p:pic>
        <p:nvPicPr>
          <p:cNvPr id="14" name="Imagen 10">
            <a:extLst>
              <a:ext uri="{FF2B5EF4-FFF2-40B4-BE49-F238E27FC236}">
                <a16:creationId xmlns:a16="http://schemas.microsoft.com/office/drawing/2014/main" id="{F5E1E180-0BB0-5F47-A7BC-E8E10BB53A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69530" y="3625309"/>
            <a:ext cx="797846" cy="515025"/>
          </a:xfrm>
          <a:prstGeom prst="rect">
            <a:avLst/>
          </a:prstGeom>
        </p:spPr>
      </p:pic>
      <p:pic>
        <p:nvPicPr>
          <p:cNvPr id="15" name="Imagen 26">
            <a:extLst>
              <a:ext uri="{FF2B5EF4-FFF2-40B4-BE49-F238E27FC236}">
                <a16:creationId xmlns:a16="http://schemas.microsoft.com/office/drawing/2014/main" id="{1965E2C9-9F66-9A44-AAB6-6441598BFC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4200" y="3654901"/>
            <a:ext cx="797846" cy="515025"/>
          </a:xfrm>
          <a:prstGeom prst="rect">
            <a:avLst/>
          </a:prstGeom>
        </p:spPr>
      </p:pic>
      <p:pic>
        <p:nvPicPr>
          <p:cNvPr id="16" name="Imagen 27">
            <a:extLst>
              <a:ext uri="{FF2B5EF4-FFF2-40B4-BE49-F238E27FC236}">
                <a16:creationId xmlns:a16="http://schemas.microsoft.com/office/drawing/2014/main" id="{97BBF86A-98BF-4546-AEAE-77A1617245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05357" y="3655535"/>
            <a:ext cx="797846" cy="515025"/>
          </a:xfrm>
          <a:prstGeom prst="rect">
            <a:avLst/>
          </a:prstGeom>
        </p:spPr>
      </p:pic>
      <p:pic>
        <p:nvPicPr>
          <p:cNvPr id="17" name="Imagen 11">
            <a:extLst>
              <a:ext uri="{FF2B5EF4-FFF2-40B4-BE49-F238E27FC236}">
                <a16:creationId xmlns:a16="http://schemas.microsoft.com/office/drawing/2014/main" id="{A2D3F68F-6E6D-944D-B98A-B34D4AAF01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53071" y="2354257"/>
            <a:ext cx="1693548" cy="615323"/>
          </a:xfrm>
          <a:prstGeom prst="rect">
            <a:avLst/>
          </a:prstGeom>
        </p:spPr>
      </p:pic>
      <p:pic>
        <p:nvPicPr>
          <p:cNvPr id="18" name="Imagen 30">
            <a:extLst>
              <a:ext uri="{FF2B5EF4-FFF2-40B4-BE49-F238E27FC236}">
                <a16:creationId xmlns:a16="http://schemas.microsoft.com/office/drawing/2014/main" id="{AE05979E-6381-B64F-97C7-F28AA7EB62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37544" y="2401563"/>
            <a:ext cx="1693548" cy="615323"/>
          </a:xfrm>
          <a:prstGeom prst="rect">
            <a:avLst/>
          </a:prstGeom>
        </p:spPr>
      </p:pic>
      <p:pic>
        <p:nvPicPr>
          <p:cNvPr id="19" name="Imagen 12">
            <a:extLst>
              <a:ext uri="{FF2B5EF4-FFF2-40B4-BE49-F238E27FC236}">
                <a16:creationId xmlns:a16="http://schemas.microsoft.com/office/drawing/2014/main" id="{FA76BEB4-4491-E545-9392-3B7E562BCD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21298" y="4869301"/>
            <a:ext cx="517990" cy="537055"/>
          </a:xfrm>
          <a:prstGeom prst="rect">
            <a:avLst/>
          </a:prstGeom>
        </p:spPr>
      </p:pic>
      <p:pic>
        <p:nvPicPr>
          <p:cNvPr id="20" name="Imagen 32">
            <a:extLst>
              <a:ext uri="{FF2B5EF4-FFF2-40B4-BE49-F238E27FC236}">
                <a16:creationId xmlns:a16="http://schemas.microsoft.com/office/drawing/2014/main" id="{69970834-AF32-0B43-B910-D9199A1C58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46885" y="4824778"/>
            <a:ext cx="517990" cy="537055"/>
          </a:xfrm>
          <a:prstGeom prst="rect">
            <a:avLst/>
          </a:prstGeom>
        </p:spPr>
      </p:pic>
      <p:pic>
        <p:nvPicPr>
          <p:cNvPr id="21" name="Imagen 34">
            <a:extLst>
              <a:ext uri="{FF2B5EF4-FFF2-40B4-BE49-F238E27FC236}">
                <a16:creationId xmlns:a16="http://schemas.microsoft.com/office/drawing/2014/main" id="{6967E66D-DCA0-5546-94E6-CB84F019DB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55649" y="4863080"/>
            <a:ext cx="517990" cy="537055"/>
          </a:xfrm>
          <a:prstGeom prst="rect">
            <a:avLst/>
          </a:prstGeom>
        </p:spPr>
      </p:pic>
      <p:graphicFrame>
        <p:nvGraphicFramePr>
          <p:cNvPr id="22" name="Table 3">
            <a:extLst>
              <a:ext uri="{FF2B5EF4-FFF2-40B4-BE49-F238E27FC236}">
                <a16:creationId xmlns:a16="http://schemas.microsoft.com/office/drawing/2014/main" id="{1A2BF48E-0C70-C244-8018-30F24ABEDC39}"/>
              </a:ext>
            </a:extLst>
          </p:cNvPr>
          <p:cNvGraphicFramePr>
            <a:graphicFrameLocks noGrp="1"/>
          </p:cNvGraphicFramePr>
          <p:nvPr>
            <p:extLst>
              <p:ext uri="{D42A27DB-BD31-4B8C-83A1-F6EECF244321}">
                <p14:modId xmlns:p14="http://schemas.microsoft.com/office/powerpoint/2010/main" val="2015840151"/>
              </p:ext>
            </p:extLst>
          </p:nvPr>
        </p:nvGraphicFramePr>
        <p:xfrm>
          <a:off x="8206608" y="426316"/>
          <a:ext cx="3697985" cy="5640192"/>
        </p:xfrm>
        <a:graphic>
          <a:graphicData uri="http://schemas.openxmlformats.org/drawingml/2006/table">
            <a:tbl>
              <a:tblPr firstRow="1" bandRow="1">
                <a:tableStyleId>{5DA37D80-6434-44D0-A028-1B22A696006F}</a:tableStyleId>
              </a:tblPr>
              <a:tblGrid>
                <a:gridCol w="3697985">
                  <a:extLst>
                    <a:ext uri="{9D8B030D-6E8A-4147-A177-3AD203B41FA5}">
                      <a16:colId xmlns:a16="http://schemas.microsoft.com/office/drawing/2014/main" val="614538447"/>
                    </a:ext>
                  </a:extLst>
                </a:gridCol>
              </a:tblGrid>
              <a:tr h="4066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Escribe el verbo y el pronombre en inglés</a:t>
                      </a:r>
                    </a:p>
                  </a:txBody>
                  <a:tcPr anchor="ctr">
                    <a:lnR w="12700" cap="flat" cmpd="sng" algn="ctr">
                      <a:solidFill>
                        <a:srgbClr val="F08D4D"/>
                      </a:solidFill>
                      <a:prstDash val="solid"/>
                      <a:round/>
                      <a:headEnd type="none" w="med" len="med"/>
                      <a:tailEnd type="none" w="med" len="med"/>
                    </a:lnR>
                  </a:tcPr>
                </a:tc>
                <a:extLst>
                  <a:ext uri="{0D108BD9-81ED-4DB2-BD59-A6C34878D82A}">
                    <a16:rowId xmlns:a16="http://schemas.microsoft.com/office/drawing/2014/main" val="3161571109"/>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extLst>
                  <a:ext uri="{0D108BD9-81ED-4DB2-BD59-A6C34878D82A}">
                    <a16:rowId xmlns:a16="http://schemas.microsoft.com/office/drawing/2014/main" val="791576946"/>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pic>
        <p:nvPicPr>
          <p:cNvPr id="23" name="Picture 2" descr="Movie reel movie film reel clipart clipart image 2 clipartbold "/>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3142"/>
          <a:stretch/>
        </p:blipFill>
        <p:spPr bwMode="auto">
          <a:xfrm>
            <a:off x="2565286" y="3026278"/>
            <a:ext cx="576396" cy="5108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ovie reel movie film reel clipart clipart image 2 clipartbold "/>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3142"/>
          <a:stretch/>
        </p:blipFill>
        <p:spPr bwMode="auto">
          <a:xfrm>
            <a:off x="5717682" y="3072042"/>
            <a:ext cx="576396" cy="5108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Movie reel movie film reel clipart clipart image 2 clipartbold "/>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3142"/>
          <a:stretch/>
        </p:blipFill>
        <p:spPr bwMode="auto">
          <a:xfrm>
            <a:off x="6334023" y="3034519"/>
            <a:ext cx="576396" cy="510866"/>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9">
            <a:extLst>
              <a:ext uri="{FF2B5EF4-FFF2-40B4-BE49-F238E27FC236}">
                <a16:creationId xmlns:a16="http://schemas.microsoft.com/office/drawing/2014/main" id="{C24D5873-A172-1F4A-9B6A-514C050A3C04}"/>
              </a:ext>
            </a:extLst>
          </p:cNvPr>
          <p:cNvSpPr/>
          <p:nvPr/>
        </p:nvSpPr>
        <p:spPr>
          <a:xfrm>
            <a:off x="2932993" y="2470608"/>
            <a:ext cx="1510350"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[accident]</a:t>
            </a:r>
          </a:p>
        </p:txBody>
      </p:sp>
      <p:sp>
        <p:nvSpPr>
          <p:cNvPr id="27" name="Rectángulo 9">
            <a:extLst>
              <a:ext uri="{FF2B5EF4-FFF2-40B4-BE49-F238E27FC236}">
                <a16:creationId xmlns:a16="http://schemas.microsoft.com/office/drawing/2014/main" id="{C24D5873-A172-1F4A-9B6A-514C050A3C04}"/>
              </a:ext>
            </a:extLst>
          </p:cNvPr>
          <p:cNvSpPr/>
          <p:nvPr/>
        </p:nvSpPr>
        <p:spPr>
          <a:xfrm>
            <a:off x="6459009" y="2482572"/>
            <a:ext cx="1609735"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rPr>
              <a:t>[accidents]</a:t>
            </a:r>
          </a:p>
        </p:txBody>
      </p:sp>
      <p:pic>
        <p:nvPicPr>
          <p:cNvPr id="29" name="Imagen 5">
            <a:extLst>
              <a:ext uri="{FF2B5EF4-FFF2-40B4-BE49-F238E27FC236}">
                <a16:creationId xmlns:a16="http://schemas.microsoft.com/office/drawing/2014/main" id="{1F20A43F-C966-6C4A-B5D9-8824947116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2617116" y="1184839"/>
            <a:ext cx="483103" cy="546100"/>
          </a:xfrm>
          <a:prstGeom prst="rect">
            <a:avLst/>
          </a:prstGeom>
        </p:spPr>
      </p:pic>
      <p:pic>
        <p:nvPicPr>
          <p:cNvPr id="30" name="Imagen 14">
            <a:extLst>
              <a:ext uri="{FF2B5EF4-FFF2-40B4-BE49-F238E27FC236}">
                <a16:creationId xmlns:a16="http://schemas.microsoft.com/office/drawing/2014/main" id="{75927F0C-8F8B-0B4C-9EE8-32DD11AB69A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5850920" y="1165624"/>
            <a:ext cx="483103" cy="546100"/>
          </a:xfrm>
          <a:prstGeom prst="rect">
            <a:avLst/>
          </a:prstGeom>
        </p:spPr>
      </p:pic>
      <p:pic>
        <p:nvPicPr>
          <p:cNvPr id="31" name="Imagen 15">
            <a:extLst>
              <a:ext uri="{FF2B5EF4-FFF2-40B4-BE49-F238E27FC236}">
                <a16:creationId xmlns:a16="http://schemas.microsoft.com/office/drawing/2014/main" id="{7A5DA556-1EEB-C446-AE12-7BB1A0DF647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6561871" y="1165624"/>
            <a:ext cx="483103" cy="546100"/>
          </a:xfrm>
          <a:prstGeom prst="rect">
            <a:avLst/>
          </a:prstGeom>
        </p:spPr>
      </p:pic>
      <p:sp>
        <p:nvSpPr>
          <p:cNvPr id="3" name="Title 2"/>
          <p:cNvSpPr>
            <a:spLocks noGrp="1"/>
          </p:cNvSpPr>
          <p:nvPr>
            <p:ph type="title" idx="4294967295"/>
          </p:nvPr>
        </p:nvSpPr>
        <p:spPr>
          <a:xfrm>
            <a:off x="10853057" y="6858000"/>
            <a:ext cx="1484086" cy="247268"/>
          </a:xfrm>
        </p:spPr>
        <p:txBody>
          <a:bodyPr>
            <a:normAutofit/>
          </a:bodyPr>
          <a:lstStyle/>
          <a:p>
            <a:pPr rtl="0" eaLnBrk="1" fontAlgn="auto" latinLnBrk="0" hangingPunct="1"/>
            <a:r>
              <a:rPr lang="en-GB" sz="500" b="1" kern="1200" dirty="0">
                <a:solidFill>
                  <a:schemeClr val="bg1"/>
                </a:solidFill>
                <a:effectLst/>
                <a:ea typeface="+mn-ea"/>
                <a:cs typeface="+mn-cs"/>
              </a:rPr>
              <a:t>Escribe el verbo y el pronombre en inglés</a:t>
            </a:r>
            <a:endParaRPr lang="en-GB" sz="500" dirty="0">
              <a:solidFill>
                <a:schemeClr val="bg1"/>
              </a:solidFill>
              <a:effectLst/>
            </a:endParaRPr>
          </a:p>
          <a:p>
            <a:endParaRPr lang="en-GB" sz="500" dirty="0">
              <a:solidFill>
                <a:schemeClr val="bg1"/>
              </a:solidFill>
            </a:endParaRPr>
          </a:p>
        </p:txBody>
      </p:sp>
    </p:spTree>
    <p:extLst>
      <p:ext uri="{BB962C8B-B14F-4D97-AF65-F5344CB8AC3E}">
        <p14:creationId xmlns:p14="http://schemas.microsoft.com/office/powerpoint/2010/main" val="2157417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54778" y="63281"/>
            <a:ext cx="2794000" cy="651036"/>
          </a:xfrm>
        </p:spPr>
        <p:txBody>
          <a:bodyPr>
            <a:normAutofit/>
          </a:bodyPr>
          <a:lstStyle/>
          <a:p>
            <a:r>
              <a:rPr lang="en-GB" sz="2800" dirty="0"/>
              <a:t>Solución</a:t>
            </a:r>
          </a:p>
        </p:txBody>
      </p:sp>
      <p:sp>
        <p:nvSpPr>
          <p:cNvPr id="4" name="Title 2"/>
          <p:cNvSpPr txBox="1">
            <a:spLocks/>
          </p:cNvSpPr>
          <p:nvPr/>
        </p:nvSpPr>
        <p:spPr>
          <a:xfrm>
            <a:off x="170638" y="504242"/>
            <a:ext cx="1988710" cy="65103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dirty="0"/>
              <a:t>Persona A</a:t>
            </a:r>
          </a:p>
        </p:txBody>
      </p:sp>
      <p:sp>
        <p:nvSpPr>
          <p:cNvPr id="5" name="Title 2"/>
          <p:cNvSpPr txBox="1">
            <a:spLocks/>
          </p:cNvSpPr>
          <p:nvPr/>
        </p:nvSpPr>
        <p:spPr>
          <a:xfrm>
            <a:off x="5925208" y="469264"/>
            <a:ext cx="1727200" cy="65103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dirty="0"/>
              <a:t>Persona B</a:t>
            </a:r>
          </a:p>
        </p:txBody>
      </p:sp>
      <p:graphicFrame>
        <p:nvGraphicFramePr>
          <p:cNvPr id="6" name="Table 5"/>
          <p:cNvGraphicFramePr>
            <a:graphicFrameLocks noGrp="1"/>
          </p:cNvGraphicFramePr>
          <p:nvPr>
            <p:extLst>
              <p:ext uri="{D42A27DB-BD31-4B8C-83A1-F6EECF244321}">
                <p14:modId xmlns:p14="http://schemas.microsoft.com/office/powerpoint/2010/main" val="2549527989"/>
              </p:ext>
            </p:extLst>
          </p:nvPr>
        </p:nvGraphicFramePr>
        <p:xfrm>
          <a:off x="6007044" y="1059059"/>
          <a:ext cx="1955783" cy="5329492"/>
        </p:xfrm>
        <a:graphic>
          <a:graphicData uri="http://schemas.openxmlformats.org/drawingml/2006/table">
            <a:tbl>
              <a:tblPr firstRow="1" bandRow="1">
                <a:tableStyleId>{5DA37D80-6434-44D0-A028-1B22A696006F}</a:tableStyleId>
              </a:tblPr>
              <a:tblGrid>
                <a:gridCol w="359760">
                  <a:extLst>
                    <a:ext uri="{9D8B030D-6E8A-4147-A177-3AD203B41FA5}">
                      <a16:colId xmlns:a16="http://schemas.microsoft.com/office/drawing/2014/main" val="2707976010"/>
                    </a:ext>
                  </a:extLst>
                </a:gridCol>
                <a:gridCol w="762000">
                  <a:extLst>
                    <a:ext uri="{9D8B030D-6E8A-4147-A177-3AD203B41FA5}">
                      <a16:colId xmlns:a16="http://schemas.microsoft.com/office/drawing/2014/main" val="614538447"/>
                    </a:ext>
                  </a:extLst>
                </a:gridCol>
                <a:gridCol w="834023">
                  <a:extLst>
                    <a:ext uri="{9D8B030D-6E8A-4147-A177-3AD203B41FA5}">
                      <a16:colId xmlns:a16="http://schemas.microsoft.com/office/drawing/2014/main" val="4052351916"/>
                    </a:ext>
                  </a:extLst>
                </a:gridCol>
              </a:tblGrid>
              <a:tr h="40541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a:t>
                      </a:r>
                    </a:p>
                  </a:txBody>
                  <a:tcPr anchor="ctr">
                    <a:lnR w="12700" cap="flat" cmpd="sng" algn="ctr">
                      <a:solidFill>
                        <a:srgbClr val="F08D4D"/>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B</a:t>
                      </a: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3161571109"/>
                  </a:ext>
                </a:extLst>
              </a:tr>
              <a:tr h="615510">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615510">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ctr"/>
                      <a:r>
                        <a:rPr lang="en-GB" sz="2000" b="1" dirty="0">
                          <a:solidFill>
                            <a:srgbClr val="203864"/>
                          </a:solidFill>
                        </a:rPr>
                        <a:t>7</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ctr"/>
                      <a:r>
                        <a:rPr lang="en-GB" sz="2000" b="1" dirty="0">
                          <a:solidFill>
                            <a:srgbClr val="203864"/>
                          </a:solidFill>
                        </a:rPr>
                        <a:t>8</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355364158"/>
              </p:ext>
            </p:extLst>
          </p:nvPr>
        </p:nvGraphicFramePr>
        <p:xfrm>
          <a:off x="8092186" y="1057713"/>
          <a:ext cx="3030244" cy="5329492"/>
        </p:xfrm>
        <a:graphic>
          <a:graphicData uri="http://schemas.openxmlformats.org/drawingml/2006/table">
            <a:tbl>
              <a:tblPr firstRow="1" bandRow="1">
                <a:tableStyleId>{5DA37D80-6434-44D0-A028-1B22A696006F}</a:tableStyleId>
              </a:tblPr>
              <a:tblGrid>
                <a:gridCol w="3030244">
                  <a:extLst>
                    <a:ext uri="{9D8B030D-6E8A-4147-A177-3AD203B41FA5}">
                      <a16:colId xmlns:a16="http://schemas.microsoft.com/office/drawing/2014/main" val="4052351916"/>
                    </a:ext>
                  </a:extLst>
                </a:gridCol>
              </a:tblGrid>
              <a:tr h="405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3161571109"/>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pic>
        <p:nvPicPr>
          <p:cNvPr id="8"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7859" y="1613939"/>
            <a:ext cx="406580" cy="423521"/>
          </a:xfrm>
          <a:prstGeom prst="rect">
            <a:avLst/>
          </a:prstGeom>
        </p:spPr>
      </p:pic>
      <p:pic>
        <p:nvPicPr>
          <p:cNvPr id="45"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6632" y="2148101"/>
            <a:ext cx="406580" cy="423521"/>
          </a:xfrm>
          <a:prstGeom prst="rect">
            <a:avLst/>
          </a:prstGeom>
        </p:spPr>
      </p:pic>
      <p:pic>
        <p:nvPicPr>
          <p:cNvPr id="46"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21682" y="2776481"/>
            <a:ext cx="406580" cy="423521"/>
          </a:xfrm>
          <a:prstGeom prst="rect">
            <a:avLst/>
          </a:prstGeom>
        </p:spPr>
      </p:pic>
      <p:pic>
        <p:nvPicPr>
          <p:cNvPr id="47"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60733" y="3390135"/>
            <a:ext cx="406580" cy="423521"/>
          </a:xfrm>
          <a:prstGeom prst="rect">
            <a:avLst/>
          </a:prstGeom>
        </p:spPr>
      </p:pic>
      <p:pic>
        <p:nvPicPr>
          <p:cNvPr id="48"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0651" y="4084318"/>
            <a:ext cx="406580" cy="423521"/>
          </a:xfrm>
          <a:prstGeom prst="rect">
            <a:avLst/>
          </a:prstGeom>
        </p:spPr>
      </p:pic>
      <p:pic>
        <p:nvPicPr>
          <p:cNvPr id="49"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28317" y="4668637"/>
            <a:ext cx="406580" cy="423521"/>
          </a:xfrm>
          <a:prstGeom prst="rect">
            <a:avLst/>
          </a:prstGeom>
        </p:spPr>
      </p:pic>
      <p:pic>
        <p:nvPicPr>
          <p:cNvPr id="50"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64728" y="5275487"/>
            <a:ext cx="406580" cy="423521"/>
          </a:xfrm>
          <a:prstGeom prst="rect">
            <a:avLst/>
          </a:prstGeom>
        </p:spPr>
      </p:pic>
      <p:pic>
        <p:nvPicPr>
          <p:cNvPr id="51"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6632" y="5855699"/>
            <a:ext cx="406580" cy="423521"/>
          </a:xfrm>
          <a:prstGeom prst="rect">
            <a:avLst/>
          </a:prstGeom>
        </p:spPr>
      </p:pic>
      <p:sp>
        <p:nvSpPr>
          <p:cNvPr id="52"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920063" y="1523055"/>
            <a:ext cx="2190051" cy="45704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please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3"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893476" y="2156134"/>
            <a:ext cx="3213870" cy="45704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makes me happy</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4"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878257" y="2766446"/>
            <a:ext cx="2190051" cy="45704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annoy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5"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886775" y="3356608"/>
            <a:ext cx="2190051" cy="45704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scares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6"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8047611" y="3986711"/>
            <a:ext cx="2099179" cy="4875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interests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7"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837333" y="4597023"/>
            <a:ext cx="2760676" cy="45704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matter to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8"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728262" y="5207335"/>
            <a:ext cx="2760676" cy="45704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delights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59"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584729" y="5850436"/>
            <a:ext cx="2760676" cy="45704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worry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graphicFrame>
        <p:nvGraphicFramePr>
          <p:cNvPr id="78" name="Table 77"/>
          <p:cNvGraphicFramePr>
            <a:graphicFrameLocks noGrp="1"/>
          </p:cNvGraphicFramePr>
          <p:nvPr>
            <p:extLst>
              <p:ext uri="{D42A27DB-BD31-4B8C-83A1-F6EECF244321}">
                <p14:modId xmlns:p14="http://schemas.microsoft.com/office/powerpoint/2010/main" val="3551190756"/>
              </p:ext>
            </p:extLst>
          </p:nvPr>
        </p:nvGraphicFramePr>
        <p:xfrm>
          <a:off x="285401" y="1060405"/>
          <a:ext cx="1955783" cy="5329492"/>
        </p:xfrm>
        <a:graphic>
          <a:graphicData uri="http://schemas.openxmlformats.org/drawingml/2006/table">
            <a:tbl>
              <a:tblPr firstRow="1" bandRow="1">
                <a:tableStyleId>{5DA37D80-6434-44D0-A028-1B22A696006F}</a:tableStyleId>
              </a:tblPr>
              <a:tblGrid>
                <a:gridCol w="359760">
                  <a:extLst>
                    <a:ext uri="{9D8B030D-6E8A-4147-A177-3AD203B41FA5}">
                      <a16:colId xmlns:a16="http://schemas.microsoft.com/office/drawing/2014/main" val="2707976010"/>
                    </a:ext>
                  </a:extLst>
                </a:gridCol>
                <a:gridCol w="762000">
                  <a:extLst>
                    <a:ext uri="{9D8B030D-6E8A-4147-A177-3AD203B41FA5}">
                      <a16:colId xmlns:a16="http://schemas.microsoft.com/office/drawing/2014/main" val="614538447"/>
                    </a:ext>
                  </a:extLst>
                </a:gridCol>
                <a:gridCol w="834023">
                  <a:extLst>
                    <a:ext uri="{9D8B030D-6E8A-4147-A177-3AD203B41FA5}">
                      <a16:colId xmlns:a16="http://schemas.microsoft.com/office/drawing/2014/main" val="4052351916"/>
                    </a:ext>
                  </a:extLst>
                </a:gridCol>
              </a:tblGrid>
              <a:tr h="40541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a:t>
                      </a:r>
                    </a:p>
                  </a:txBody>
                  <a:tcPr anchor="ctr">
                    <a:lnR w="12700" cap="flat" cmpd="sng" algn="ctr">
                      <a:solidFill>
                        <a:srgbClr val="F08D4D"/>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B</a:t>
                      </a: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3161571109"/>
                  </a:ext>
                </a:extLst>
              </a:tr>
              <a:tr h="615510">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615510">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ctr"/>
                      <a:r>
                        <a:rPr lang="en-GB" sz="2000" b="1" dirty="0">
                          <a:solidFill>
                            <a:srgbClr val="203864"/>
                          </a:solidFill>
                        </a:rPr>
                        <a:t>7</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ctr"/>
                      <a:r>
                        <a:rPr lang="en-GB" sz="2000" b="1" dirty="0">
                          <a:solidFill>
                            <a:srgbClr val="203864"/>
                          </a:solidFill>
                        </a:rPr>
                        <a:t>8</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graphicFrame>
        <p:nvGraphicFramePr>
          <p:cNvPr id="79" name="Table 78"/>
          <p:cNvGraphicFramePr>
            <a:graphicFrameLocks noGrp="1"/>
          </p:cNvGraphicFramePr>
          <p:nvPr>
            <p:extLst>
              <p:ext uri="{D42A27DB-BD31-4B8C-83A1-F6EECF244321}">
                <p14:modId xmlns:p14="http://schemas.microsoft.com/office/powerpoint/2010/main" val="1936190602"/>
              </p:ext>
            </p:extLst>
          </p:nvPr>
        </p:nvGraphicFramePr>
        <p:xfrm>
          <a:off x="2370543" y="1059059"/>
          <a:ext cx="3030244" cy="5329492"/>
        </p:xfrm>
        <a:graphic>
          <a:graphicData uri="http://schemas.openxmlformats.org/drawingml/2006/table">
            <a:tbl>
              <a:tblPr firstRow="1" bandRow="1">
                <a:tableStyleId>{5DA37D80-6434-44D0-A028-1B22A696006F}</a:tableStyleId>
              </a:tblPr>
              <a:tblGrid>
                <a:gridCol w="3030244">
                  <a:extLst>
                    <a:ext uri="{9D8B030D-6E8A-4147-A177-3AD203B41FA5}">
                      <a16:colId xmlns:a16="http://schemas.microsoft.com/office/drawing/2014/main" val="4052351916"/>
                    </a:ext>
                  </a:extLst>
                </a:gridCol>
              </a:tblGrid>
              <a:tr h="405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3161571109"/>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pic>
        <p:nvPicPr>
          <p:cNvPr id="80"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674" y="1590662"/>
            <a:ext cx="406580" cy="423521"/>
          </a:xfrm>
          <a:prstGeom prst="rect">
            <a:avLst/>
          </a:prstGeom>
        </p:spPr>
      </p:pic>
      <p:pic>
        <p:nvPicPr>
          <p:cNvPr id="81"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674" y="2206962"/>
            <a:ext cx="406580" cy="423521"/>
          </a:xfrm>
          <a:prstGeom prst="rect">
            <a:avLst/>
          </a:prstGeom>
        </p:spPr>
      </p:pic>
      <p:pic>
        <p:nvPicPr>
          <p:cNvPr id="82"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0039" y="2777827"/>
            <a:ext cx="406580" cy="423521"/>
          </a:xfrm>
          <a:prstGeom prst="rect">
            <a:avLst/>
          </a:prstGeom>
        </p:spPr>
      </p:pic>
      <p:pic>
        <p:nvPicPr>
          <p:cNvPr id="83"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090" y="3391481"/>
            <a:ext cx="406580" cy="423521"/>
          </a:xfrm>
          <a:prstGeom prst="rect">
            <a:avLst/>
          </a:prstGeom>
        </p:spPr>
      </p:pic>
      <p:pic>
        <p:nvPicPr>
          <p:cNvPr id="84"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001" y="4030732"/>
            <a:ext cx="406580" cy="423521"/>
          </a:xfrm>
          <a:prstGeom prst="rect">
            <a:avLst/>
          </a:prstGeom>
        </p:spPr>
      </p:pic>
      <p:pic>
        <p:nvPicPr>
          <p:cNvPr id="85"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3602" y="4682639"/>
            <a:ext cx="406580" cy="423521"/>
          </a:xfrm>
          <a:prstGeom prst="rect">
            <a:avLst/>
          </a:prstGeom>
        </p:spPr>
      </p:pic>
      <p:pic>
        <p:nvPicPr>
          <p:cNvPr id="86"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3085" y="5276833"/>
            <a:ext cx="406580" cy="423521"/>
          </a:xfrm>
          <a:prstGeom prst="rect">
            <a:avLst/>
          </a:prstGeom>
        </p:spPr>
      </p:pic>
      <p:pic>
        <p:nvPicPr>
          <p:cNvPr id="87"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4989" y="5857045"/>
            <a:ext cx="406580" cy="423521"/>
          </a:xfrm>
          <a:prstGeom prst="rect">
            <a:avLst/>
          </a:prstGeom>
        </p:spPr>
      </p:pic>
      <p:sp>
        <p:nvSpPr>
          <p:cNvPr id="88"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271701" y="1498298"/>
            <a:ext cx="2482508" cy="4875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matters to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89"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142361" y="2160129"/>
            <a:ext cx="3213870" cy="457048"/>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make me happy</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90"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135978" y="2763245"/>
            <a:ext cx="2190051" cy="4875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scare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91"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271701" y="3381562"/>
            <a:ext cx="2190051" cy="4875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annoys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92"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1950517" y="3975085"/>
            <a:ext cx="2760676" cy="4875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delight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93"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031569" y="4559333"/>
            <a:ext cx="2760676" cy="4875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pleases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94"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1993533" y="5200735"/>
            <a:ext cx="2760676" cy="4875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worries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95"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413089" y="5867727"/>
            <a:ext cx="1997635" cy="48750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ea typeface="Calibri" panose="020F0502020204030204" pitchFamily="34" charset="0"/>
                <a:cs typeface="Times New Roman" panose="02020603050405020304" pitchFamily="18" charset="0"/>
              </a:rPr>
              <a:t>interest me</a:t>
            </a:r>
            <a:endParaRPr lang="es-GB" sz="2400" dirty="0">
              <a:solidFill>
                <a:schemeClr val="accent1">
                  <a:lumMod val="50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977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5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P spid="88" grpId="0"/>
      <p:bldP spid="89" grpId="0"/>
      <p:bldP spid="90" grpId="0"/>
      <p:bldP spid="91" grpId="0"/>
      <p:bldP spid="92" grpId="0"/>
      <p:bldP spid="93" grpId="0"/>
      <p:bldP spid="94" grpId="0"/>
      <p:bldP spid="9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14482" y="258166"/>
            <a:ext cx="261366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5">
            <a:extLst>
              <a:ext uri="{FF2B5EF4-FFF2-40B4-BE49-F238E27FC236}">
                <a16:creationId xmlns:a16="http://schemas.microsoft.com/office/drawing/2014/main" id="{1523C903-BC5C-4B42-80A2-7CC1B5E5F2A9}"/>
              </a:ext>
            </a:extLst>
          </p:cNvPr>
          <p:cNvSpPr txBox="1"/>
          <p:nvPr/>
        </p:nvSpPr>
        <p:spPr>
          <a:xfrm>
            <a:off x="213754" y="1421180"/>
            <a:ext cx="1195548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Escucha y completa</a:t>
            </a:r>
            <a:r>
              <a:rPr kumimoji="0" lang="en-GB" sz="2200" b="1" i="0" u="none" strike="noStrike" kern="1200" cap="none" spc="0" normalizeH="0" noProof="0" dirty="0">
                <a:ln>
                  <a:noFill/>
                </a:ln>
                <a:solidFill>
                  <a:srgbClr val="203864"/>
                </a:solidFill>
                <a:effectLst/>
                <a:uLnTx/>
                <a:uFillTx/>
                <a:latin typeface="Century Gothic" panose="020F0302020204030204"/>
                <a:ea typeface="+mn-ea"/>
                <a:cs typeface="+mn-cs"/>
              </a:rPr>
              <a:t> la</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palabra. ¿Se escribe con </a:t>
            </a:r>
            <a:r>
              <a:rPr kumimoji="0" lang="en-GB" sz="2200" b="1" i="0" u="none" strike="noStrike" kern="1200" cap="none" spc="0" normalizeH="0" baseline="0" noProof="0" dirty="0">
                <a:ln>
                  <a:noFill/>
                </a:ln>
                <a:solidFill>
                  <a:srgbClr val="F66400"/>
                </a:solidFill>
                <a:effectLst/>
                <a:uLnTx/>
                <a:uFillTx/>
                <a:latin typeface="Century Gothic" panose="020F0302020204030204"/>
                <a:ea typeface="+mn-ea"/>
                <a:cs typeface="+mn-cs"/>
              </a:rPr>
              <a:t>r</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con </a:t>
            </a:r>
            <a:r>
              <a:rPr lang="en-GB" sz="2200" b="1" dirty="0">
                <a:solidFill>
                  <a:srgbClr val="F66400"/>
                </a:solidFill>
                <a:latin typeface="Century Gothic" panose="020F0302020204030204"/>
              </a:rPr>
              <a:t>rr </a:t>
            </a:r>
            <a:r>
              <a:rPr lang="en-GB" sz="2200" b="1" dirty="0">
                <a:solidFill>
                  <a:schemeClr val="accent5">
                    <a:lumMod val="50000"/>
                  </a:schemeClr>
                </a:solidFill>
                <a:latin typeface="Century Gothic" panose="020F0302020204030204"/>
              </a:rPr>
              <a:t>o</a:t>
            </a:r>
            <a:r>
              <a:rPr lang="en-GB" sz="2200" b="1" dirty="0">
                <a:solidFill>
                  <a:srgbClr val="F66400"/>
                </a:solidFill>
                <a:latin typeface="Century Gothic" panose="020F0302020204030204"/>
              </a:rPr>
              <a:t> </a:t>
            </a:r>
            <a:r>
              <a:rPr lang="en-GB" sz="2200" b="1" dirty="0">
                <a:solidFill>
                  <a:srgbClr val="203864"/>
                </a:solidFill>
                <a:latin typeface="Century Gothic" panose="020F0302020204030204"/>
              </a:rPr>
              <a:t>con las dos en la </a:t>
            </a:r>
            <a:r>
              <a:rPr lang="en-GB" sz="2200" b="1" dirty="0" err="1">
                <a:solidFill>
                  <a:srgbClr val="203864"/>
                </a:solidFill>
                <a:latin typeface="Century Gothic" panose="020F0302020204030204"/>
              </a:rPr>
              <a:t>misma</a:t>
            </a:r>
            <a:r>
              <a:rPr lang="en-GB" sz="2200" b="1" dirty="0">
                <a:solidFill>
                  <a:srgbClr val="203864"/>
                </a:solidFill>
                <a:latin typeface="Century Gothic" panose="020F0302020204030204"/>
              </a:rPr>
              <a:t> palabra</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p>
        </p:txBody>
      </p:sp>
      <p:sp>
        <p:nvSpPr>
          <p:cNvPr id="34" name="Action Button: Custom 20">
            <a:hlinkClick r:id="" action="ppaction://noaction" highlightClick="1">
              <a:snd r:embed="rId4" name="1. Ramiro.wav"/>
            </a:hlinkClick>
            <a:extLst>
              <a:ext uri="{FF2B5EF4-FFF2-40B4-BE49-F238E27FC236}">
                <a16:creationId xmlns:a16="http://schemas.microsoft.com/office/drawing/2014/main" id="{BF324922-429A-DB4D-B503-59B244A5F48E}"/>
              </a:ext>
            </a:extLst>
          </p:cNvPr>
          <p:cNvSpPr/>
          <p:nvPr/>
        </p:nvSpPr>
        <p:spPr>
          <a:xfrm>
            <a:off x="331335" y="2271276"/>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1" name="Action Button: Custom 20">
            <a:hlinkClick r:id="" action="ppaction://noaction" highlightClick="1">
              <a:snd r:embed="rId5" name="2. Fuengirola.wav"/>
            </a:hlinkClick>
            <a:extLst>
              <a:ext uri="{FF2B5EF4-FFF2-40B4-BE49-F238E27FC236}">
                <a16:creationId xmlns:a16="http://schemas.microsoft.com/office/drawing/2014/main" id="{7737E206-16C3-C74B-8F43-3C9691FCC45A}"/>
              </a:ext>
            </a:extLst>
          </p:cNvPr>
          <p:cNvSpPr/>
          <p:nvPr/>
        </p:nvSpPr>
        <p:spPr>
          <a:xfrm>
            <a:off x="331335" y="3416603"/>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8" name="Action Button: Custom 20">
            <a:hlinkClick r:id="" action="ppaction://noaction" highlightClick="1">
              <a:snd r:embed="rId6" name="3. Tarragona.wav"/>
            </a:hlinkClick>
            <a:extLst>
              <a:ext uri="{FF2B5EF4-FFF2-40B4-BE49-F238E27FC236}">
                <a16:creationId xmlns:a16="http://schemas.microsoft.com/office/drawing/2014/main" id="{163327ED-5390-A64B-9353-67A9C31D9E30}"/>
              </a:ext>
            </a:extLst>
          </p:cNvPr>
          <p:cNvSpPr/>
          <p:nvPr/>
        </p:nvSpPr>
        <p:spPr>
          <a:xfrm>
            <a:off x="331335" y="4561931"/>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9" name="Action Button: Custom 20">
            <a:hlinkClick r:id="" action="ppaction://noaction" highlightClick="1">
              <a:snd r:embed="rId7" name="4. Figueres.wav"/>
            </a:hlinkClick>
            <a:extLst>
              <a:ext uri="{FF2B5EF4-FFF2-40B4-BE49-F238E27FC236}">
                <a16:creationId xmlns:a16="http://schemas.microsoft.com/office/drawing/2014/main" id="{EA189B76-34E0-EF4A-8004-0BCA0228F2BD}"/>
              </a:ext>
            </a:extLst>
          </p:cNvPr>
          <p:cNvSpPr/>
          <p:nvPr/>
        </p:nvSpPr>
        <p:spPr>
          <a:xfrm>
            <a:off x="331335" y="5707259"/>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7" name="CuadroTexto 6">
            <a:extLst>
              <a:ext uri="{FF2B5EF4-FFF2-40B4-BE49-F238E27FC236}">
                <a16:creationId xmlns:a16="http://schemas.microsoft.com/office/drawing/2014/main" id="{14CF1C99-A712-B849-9E1F-1560B7C74882}"/>
              </a:ext>
            </a:extLst>
          </p:cNvPr>
          <p:cNvSpPr txBox="1"/>
          <p:nvPr/>
        </p:nvSpPr>
        <p:spPr>
          <a:xfrm>
            <a:off x="968957" y="2266622"/>
            <a:ext cx="1792478" cy="523220"/>
          </a:xfrm>
          <a:prstGeom prst="rect">
            <a:avLst/>
          </a:prstGeom>
          <a:noFill/>
        </p:spPr>
        <p:txBody>
          <a:bodyPr wrap="none" rtlCol="0">
            <a:spAutoFit/>
          </a:bodyPr>
          <a:lstStyle/>
          <a:p>
            <a:r>
              <a:rPr lang="en-GB" sz="2800" b="1" dirty="0">
                <a:solidFill>
                  <a:schemeClr val="accent5">
                    <a:lumMod val="50000"/>
                  </a:schemeClr>
                </a:solidFill>
              </a:rPr>
              <a:t>__</a:t>
            </a:r>
            <a:r>
              <a:rPr lang="es-GB" sz="2800" dirty="0">
                <a:solidFill>
                  <a:schemeClr val="accent5">
                    <a:lumMod val="50000"/>
                  </a:schemeClr>
                </a:solidFill>
              </a:rPr>
              <a:t>ami</a:t>
            </a:r>
            <a:r>
              <a:rPr lang="en-GB" sz="2800" b="1" dirty="0">
                <a:solidFill>
                  <a:schemeClr val="accent5">
                    <a:lumMod val="50000"/>
                  </a:schemeClr>
                </a:solidFill>
              </a:rPr>
              <a:t>__</a:t>
            </a:r>
            <a:r>
              <a:rPr lang="es-GB" sz="2800" dirty="0">
                <a:solidFill>
                  <a:schemeClr val="accent5">
                    <a:lumMod val="50000"/>
                  </a:schemeClr>
                </a:solidFill>
              </a:rPr>
              <a:t>o</a:t>
            </a:r>
          </a:p>
        </p:txBody>
      </p:sp>
      <p:sp>
        <p:nvSpPr>
          <p:cNvPr id="44" name="CuadroTexto 43">
            <a:extLst>
              <a:ext uri="{FF2B5EF4-FFF2-40B4-BE49-F238E27FC236}">
                <a16:creationId xmlns:a16="http://schemas.microsoft.com/office/drawing/2014/main" id="{B35353D6-08C9-6D4D-A067-509C86D127F7}"/>
              </a:ext>
            </a:extLst>
          </p:cNvPr>
          <p:cNvSpPr txBox="1"/>
          <p:nvPr/>
        </p:nvSpPr>
        <p:spPr>
          <a:xfrm>
            <a:off x="882686" y="3321239"/>
            <a:ext cx="2257349" cy="523220"/>
          </a:xfrm>
          <a:prstGeom prst="rect">
            <a:avLst/>
          </a:prstGeom>
          <a:noFill/>
        </p:spPr>
        <p:txBody>
          <a:bodyPr wrap="none" rtlCol="0">
            <a:spAutoFit/>
          </a:bodyPr>
          <a:lstStyle/>
          <a:p>
            <a:r>
              <a:rPr lang="es-GB" sz="2800" dirty="0">
                <a:solidFill>
                  <a:schemeClr val="accent5">
                    <a:lumMod val="50000"/>
                  </a:schemeClr>
                </a:solidFill>
              </a:rPr>
              <a:t>Fuengi</a:t>
            </a:r>
            <a:r>
              <a:rPr lang="en-GB" sz="2800" b="1" dirty="0">
                <a:solidFill>
                  <a:schemeClr val="accent5">
                    <a:lumMod val="50000"/>
                  </a:schemeClr>
                </a:solidFill>
              </a:rPr>
              <a:t>__</a:t>
            </a:r>
            <a:r>
              <a:rPr lang="es-GB" sz="2800" dirty="0">
                <a:solidFill>
                  <a:schemeClr val="accent5">
                    <a:lumMod val="50000"/>
                  </a:schemeClr>
                </a:solidFill>
              </a:rPr>
              <a:t>ola</a:t>
            </a:r>
          </a:p>
        </p:txBody>
      </p:sp>
      <p:sp>
        <p:nvSpPr>
          <p:cNvPr id="45" name="CuadroTexto 44">
            <a:extLst>
              <a:ext uri="{FF2B5EF4-FFF2-40B4-BE49-F238E27FC236}">
                <a16:creationId xmlns:a16="http://schemas.microsoft.com/office/drawing/2014/main" id="{4A44ADBB-C431-194C-BD81-4FBB3BFE7262}"/>
              </a:ext>
            </a:extLst>
          </p:cNvPr>
          <p:cNvSpPr txBox="1"/>
          <p:nvPr/>
        </p:nvSpPr>
        <p:spPr>
          <a:xfrm>
            <a:off x="866277" y="4468063"/>
            <a:ext cx="2129109" cy="523220"/>
          </a:xfrm>
          <a:prstGeom prst="rect">
            <a:avLst/>
          </a:prstGeom>
          <a:noFill/>
        </p:spPr>
        <p:txBody>
          <a:bodyPr wrap="none" rtlCol="0">
            <a:spAutoFit/>
          </a:bodyPr>
          <a:lstStyle/>
          <a:p>
            <a:pPr algn="l"/>
            <a:r>
              <a:rPr lang="es-GB" sz="2800" dirty="0">
                <a:solidFill>
                  <a:schemeClr val="accent5">
                    <a:lumMod val="50000"/>
                  </a:schemeClr>
                </a:solidFill>
              </a:rPr>
              <a:t>Ta</a:t>
            </a:r>
            <a:r>
              <a:rPr lang="en-GB" sz="2800" b="1" dirty="0">
                <a:solidFill>
                  <a:schemeClr val="accent5">
                    <a:lumMod val="50000"/>
                  </a:schemeClr>
                </a:solidFill>
              </a:rPr>
              <a:t>__</a:t>
            </a:r>
            <a:r>
              <a:rPr lang="es-GB" sz="2800" dirty="0">
                <a:solidFill>
                  <a:schemeClr val="accent5">
                    <a:lumMod val="50000"/>
                  </a:schemeClr>
                </a:solidFill>
              </a:rPr>
              <a:t>agona</a:t>
            </a:r>
          </a:p>
        </p:txBody>
      </p:sp>
      <p:sp>
        <p:nvSpPr>
          <p:cNvPr id="46" name="CuadroTexto 45">
            <a:extLst>
              <a:ext uri="{FF2B5EF4-FFF2-40B4-BE49-F238E27FC236}">
                <a16:creationId xmlns:a16="http://schemas.microsoft.com/office/drawing/2014/main" id="{ADE25373-6A65-C04E-B76C-6E9C8C3908C5}"/>
              </a:ext>
            </a:extLst>
          </p:cNvPr>
          <p:cNvSpPr txBox="1"/>
          <p:nvPr/>
        </p:nvSpPr>
        <p:spPr>
          <a:xfrm>
            <a:off x="882686" y="5614887"/>
            <a:ext cx="1858201" cy="523220"/>
          </a:xfrm>
          <a:prstGeom prst="rect">
            <a:avLst/>
          </a:prstGeom>
          <a:noFill/>
        </p:spPr>
        <p:txBody>
          <a:bodyPr wrap="none" rtlCol="0">
            <a:spAutoFit/>
          </a:bodyPr>
          <a:lstStyle/>
          <a:p>
            <a:pPr algn="l"/>
            <a:r>
              <a:rPr lang="es-GB" sz="2800" dirty="0">
                <a:solidFill>
                  <a:schemeClr val="accent5">
                    <a:lumMod val="50000"/>
                  </a:schemeClr>
                </a:solidFill>
              </a:rPr>
              <a:t>Figue</a:t>
            </a:r>
            <a:r>
              <a:rPr lang="en-GB" sz="2800" b="1" dirty="0">
                <a:solidFill>
                  <a:schemeClr val="accent5">
                    <a:lumMod val="50000"/>
                  </a:schemeClr>
                </a:solidFill>
              </a:rPr>
              <a:t>__</a:t>
            </a:r>
            <a:r>
              <a:rPr lang="es-GB" sz="2800" dirty="0">
                <a:solidFill>
                  <a:schemeClr val="accent5">
                    <a:lumMod val="50000"/>
                  </a:schemeClr>
                </a:solidFill>
              </a:rPr>
              <a:t>es</a:t>
            </a:r>
          </a:p>
        </p:txBody>
      </p:sp>
      <p:sp>
        <p:nvSpPr>
          <p:cNvPr id="47" name="CuadroTexto 46">
            <a:extLst>
              <a:ext uri="{FF2B5EF4-FFF2-40B4-BE49-F238E27FC236}">
                <a16:creationId xmlns:a16="http://schemas.microsoft.com/office/drawing/2014/main" id="{4C7C880C-F0C6-1144-8842-0845FB820653}"/>
              </a:ext>
            </a:extLst>
          </p:cNvPr>
          <p:cNvSpPr txBox="1"/>
          <p:nvPr/>
        </p:nvSpPr>
        <p:spPr>
          <a:xfrm>
            <a:off x="4608989" y="2278470"/>
            <a:ext cx="1830950" cy="523220"/>
          </a:xfrm>
          <a:prstGeom prst="rect">
            <a:avLst/>
          </a:prstGeom>
          <a:noFill/>
        </p:spPr>
        <p:txBody>
          <a:bodyPr wrap="none" rtlCol="0">
            <a:spAutoFit/>
          </a:bodyPr>
          <a:lstStyle/>
          <a:p>
            <a:r>
              <a:rPr lang="en-GB" sz="2800" dirty="0">
                <a:solidFill>
                  <a:schemeClr val="accent5">
                    <a:lumMod val="50000"/>
                  </a:schemeClr>
                </a:solidFill>
              </a:rPr>
              <a:t>__</a:t>
            </a:r>
            <a:r>
              <a:rPr lang="es-GB" sz="2800" dirty="0">
                <a:solidFill>
                  <a:schemeClr val="accent5">
                    <a:lumMod val="50000"/>
                  </a:schemeClr>
                </a:solidFill>
              </a:rPr>
              <a:t>osa</a:t>
            </a:r>
            <a:r>
              <a:rPr lang="en-GB" sz="2800" dirty="0">
                <a:solidFill>
                  <a:schemeClr val="accent5">
                    <a:lumMod val="50000"/>
                  </a:schemeClr>
                </a:solidFill>
              </a:rPr>
              <a:t>__</a:t>
            </a:r>
            <a:r>
              <a:rPr lang="es-GB" sz="2800" dirty="0">
                <a:solidFill>
                  <a:schemeClr val="accent5">
                    <a:lumMod val="50000"/>
                  </a:schemeClr>
                </a:solidFill>
              </a:rPr>
              <a:t>io</a:t>
            </a:r>
          </a:p>
        </p:txBody>
      </p:sp>
      <p:sp>
        <p:nvSpPr>
          <p:cNvPr id="66" name="CuadroTexto 65">
            <a:extLst>
              <a:ext uri="{FF2B5EF4-FFF2-40B4-BE49-F238E27FC236}">
                <a16:creationId xmlns:a16="http://schemas.microsoft.com/office/drawing/2014/main" id="{5FEB17E4-0EE4-0C4A-A712-EAD9F9BC5C59}"/>
              </a:ext>
            </a:extLst>
          </p:cNvPr>
          <p:cNvSpPr txBox="1"/>
          <p:nvPr/>
        </p:nvSpPr>
        <p:spPr>
          <a:xfrm>
            <a:off x="4594875" y="3327487"/>
            <a:ext cx="2215671" cy="523220"/>
          </a:xfrm>
          <a:prstGeom prst="rect">
            <a:avLst/>
          </a:prstGeom>
          <a:noFill/>
        </p:spPr>
        <p:txBody>
          <a:bodyPr wrap="none" rtlCol="0">
            <a:spAutoFit/>
          </a:bodyPr>
          <a:lstStyle/>
          <a:p>
            <a:r>
              <a:rPr lang="en-GB" sz="2800" dirty="0">
                <a:solidFill>
                  <a:schemeClr val="accent5">
                    <a:lumMod val="50000"/>
                  </a:schemeClr>
                </a:solidFill>
              </a:rPr>
              <a:t>c</a:t>
            </a:r>
            <a:r>
              <a:rPr lang="es-GB" sz="2800" dirty="0">
                <a:solidFill>
                  <a:schemeClr val="accent5">
                    <a:lumMod val="50000"/>
                  </a:schemeClr>
                </a:solidFill>
              </a:rPr>
              <a:t>a</a:t>
            </a:r>
            <a:r>
              <a:rPr lang="en-GB" sz="2800" dirty="0">
                <a:solidFill>
                  <a:schemeClr val="accent5">
                    <a:lumMod val="50000"/>
                  </a:schemeClr>
                </a:solidFill>
              </a:rPr>
              <a:t>__</a:t>
            </a:r>
            <a:r>
              <a:rPr lang="es-GB" sz="2800" dirty="0">
                <a:solidFill>
                  <a:schemeClr val="accent5">
                    <a:lumMod val="50000"/>
                  </a:schemeClr>
                </a:solidFill>
              </a:rPr>
              <a:t>ete</a:t>
            </a:r>
            <a:r>
              <a:rPr lang="en-GB" sz="2800" dirty="0">
                <a:solidFill>
                  <a:schemeClr val="accent5">
                    <a:lumMod val="50000"/>
                  </a:schemeClr>
                </a:solidFill>
              </a:rPr>
              <a:t>__</a:t>
            </a:r>
            <a:r>
              <a:rPr lang="es-GB" sz="2800" dirty="0">
                <a:solidFill>
                  <a:schemeClr val="accent5">
                    <a:lumMod val="50000"/>
                  </a:schemeClr>
                </a:solidFill>
              </a:rPr>
              <a:t>a</a:t>
            </a:r>
          </a:p>
        </p:txBody>
      </p:sp>
      <p:sp>
        <p:nvSpPr>
          <p:cNvPr id="68" name="CuadroTexto 67">
            <a:extLst>
              <a:ext uri="{FF2B5EF4-FFF2-40B4-BE49-F238E27FC236}">
                <a16:creationId xmlns:a16="http://schemas.microsoft.com/office/drawing/2014/main" id="{C6A0D6DA-F584-524B-AF3E-47C37516EE87}"/>
              </a:ext>
            </a:extLst>
          </p:cNvPr>
          <p:cNvSpPr txBox="1"/>
          <p:nvPr/>
        </p:nvSpPr>
        <p:spPr>
          <a:xfrm>
            <a:off x="4608989" y="4489112"/>
            <a:ext cx="2111475" cy="523220"/>
          </a:xfrm>
          <a:prstGeom prst="rect">
            <a:avLst/>
          </a:prstGeom>
          <a:noFill/>
        </p:spPr>
        <p:txBody>
          <a:bodyPr wrap="none" rtlCol="0">
            <a:spAutoFit/>
          </a:bodyPr>
          <a:lstStyle/>
          <a:p>
            <a:pPr algn="l"/>
            <a:r>
              <a:rPr lang="es-GB" sz="2800" dirty="0">
                <a:solidFill>
                  <a:schemeClr val="accent5">
                    <a:lumMod val="50000"/>
                  </a:schemeClr>
                </a:solidFill>
              </a:rPr>
              <a:t>Monte</a:t>
            </a:r>
            <a:r>
              <a:rPr lang="en-GB" sz="2800" dirty="0">
                <a:solidFill>
                  <a:schemeClr val="accent5">
                    <a:lumMod val="50000"/>
                  </a:schemeClr>
                </a:solidFill>
              </a:rPr>
              <a:t>__</a:t>
            </a:r>
            <a:r>
              <a:rPr lang="es-GB" sz="2800" dirty="0">
                <a:solidFill>
                  <a:schemeClr val="accent5">
                    <a:lumMod val="50000"/>
                  </a:schemeClr>
                </a:solidFill>
              </a:rPr>
              <a:t>ey</a:t>
            </a:r>
          </a:p>
        </p:txBody>
      </p:sp>
      <p:sp>
        <p:nvSpPr>
          <p:cNvPr id="69" name="CuadroTexto 68">
            <a:extLst>
              <a:ext uri="{FF2B5EF4-FFF2-40B4-BE49-F238E27FC236}">
                <a16:creationId xmlns:a16="http://schemas.microsoft.com/office/drawing/2014/main" id="{C8E5C781-F2B3-4944-A2C9-2B8249A60935}"/>
              </a:ext>
            </a:extLst>
          </p:cNvPr>
          <p:cNvSpPr txBox="1"/>
          <p:nvPr/>
        </p:nvSpPr>
        <p:spPr>
          <a:xfrm>
            <a:off x="4608989" y="5614915"/>
            <a:ext cx="1790875" cy="523220"/>
          </a:xfrm>
          <a:prstGeom prst="rect">
            <a:avLst/>
          </a:prstGeom>
          <a:noFill/>
        </p:spPr>
        <p:txBody>
          <a:bodyPr wrap="none" rtlCol="0">
            <a:spAutoFit/>
          </a:bodyPr>
          <a:lstStyle/>
          <a:p>
            <a:pPr algn="l"/>
            <a:r>
              <a:rPr lang="es-GB" sz="2800" dirty="0">
                <a:solidFill>
                  <a:schemeClr val="accent5">
                    <a:lumMod val="50000"/>
                  </a:schemeClr>
                </a:solidFill>
              </a:rPr>
              <a:t>Ge</a:t>
            </a:r>
            <a:r>
              <a:rPr lang="en-GB" sz="2800" b="1" dirty="0">
                <a:solidFill>
                  <a:schemeClr val="accent5">
                    <a:lumMod val="50000"/>
                  </a:schemeClr>
                </a:solidFill>
              </a:rPr>
              <a:t>__</a:t>
            </a:r>
            <a:r>
              <a:rPr lang="es-GB" sz="2800" dirty="0">
                <a:solidFill>
                  <a:schemeClr val="accent5">
                    <a:lumMod val="50000"/>
                  </a:schemeClr>
                </a:solidFill>
              </a:rPr>
              <a:t>ona</a:t>
            </a:r>
          </a:p>
        </p:txBody>
      </p:sp>
      <p:sp>
        <p:nvSpPr>
          <p:cNvPr id="28" name="Action Button: Custom 20">
            <a:hlinkClick r:id="" action="ppaction://noaction" highlightClick="1">
              <a:snd r:embed="rId8" name="5. Rosario.wav"/>
            </a:hlinkClick>
            <a:extLst>
              <a:ext uri="{FF2B5EF4-FFF2-40B4-BE49-F238E27FC236}">
                <a16:creationId xmlns:a16="http://schemas.microsoft.com/office/drawing/2014/main" id="{BF324922-429A-DB4D-B503-59B244A5F48E}"/>
              </a:ext>
            </a:extLst>
          </p:cNvPr>
          <p:cNvSpPr/>
          <p:nvPr/>
        </p:nvSpPr>
        <p:spPr>
          <a:xfrm>
            <a:off x="4021977" y="2271276"/>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29" name="Action Button: Custom 20">
            <a:hlinkClick r:id="" action="ppaction://noaction" highlightClick="1">
              <a:snd r:embed="rId9" name="6. Carretera.wav"/>
            </a:hlinkClick>
            <a:extLst>
              <a:ext uri="{FF2B5EF4-FFF2-40B4-BE49-F238E27FC236}">
                <a16:creationId xmlns:a16="http://schemas.microsoft.com/office/drawing/2014/main" id="{7737E206-16C3-C74B-8F43-3C9691FCC45A}"/>
              </a:ext>
            </a:extLst>
          </p:cNvPr>
          <p:cNvSpPr/>
          <p:nvPr/>
        </p:nvSpPr>
        <p:spPr>
          <a:xfrm>
            <a:off x="4021977" y="3416603"/>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30" name="Action Button: Custom 20">
            <a:hlinkClick r:id="" action="ppaction://noaction" highlightClick="1">
              <a:snd r:embed="rId10" name="7. Monterrey.wav"/>
            </a:hlinkClick>
            <a:extLst>
              <a:ext uri="{FF2B5EF4-FFF2-40B4-BE49-F238E27FC236}">
                <a16:creationId xmlns:a16="http://schemas.microsoft.com/office/drawing/2014/main" id="{163327ED-5390-A64B-9353-67A9C31D9E30}"/>
              </a:ext>
            </a:extLst>
          </p:cNvPr>
          <p:cNvSpPr/>
          <p:nvPr/>
        </p:nvSpPr>
        <p:spPr>
          <a:xfrm>
            <a:off x="4021977" y="4561931"/>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31" name="Action Button: Custom 20">
            <a:hlinkClick r:id="" action="ppaction://noaction" highlightClick="1">
              <a:snd r:embed="rId11" name="8. Gerona.wav"/>
            </a:hlinkClick>
            <a:extLst>
              <a:ext uri="{FF2B5EF4-FFF2-40B4-BE49-F238E27FC236}">
                <a16:creationId xmlns:a16="http://schemas.microsoft.com/office/drawing/2014/main" id="{EA189B76-34E0-EF4A-8004-0BCA0228F2BD}"/>
              </a:ext>
            </a:extLst>
          </p:cNvPr>
          <p:cNvSpPr/>
          <p:nvPr/>
        </p:nvSpPr>
        <p:spPr>
          <a:xfrm>
            <a:off x="4021977" y="5707259"/>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6" name="TextBox 5"/>
          <p:cNvSpPr txBox="1"/>
          <p:nvPr/>
        </p:nvSpPr>
        <p:spPr>
          <a:xfrm>
            <a:off x="1082459" y="2260504"/>
            <a:ext cx="544649" cy="523220"/>
          </a:xfrm>
          <a:prstGeom prst="rect">
            <a:avLst/>
          </a:prstGeom>
          <a:noFill/>
        </p:spPr>
        <p:txBody>
          <a:bodyPr wrap="square" rtlCol="0">
            <a:spAutoFit/>
          </a:bodyPr>
          <a:lstStyle/>
          <a:p>
            <a:pPr algn="l"/>
            <a:r>
              <a:rPr lang="en-GB" sz="2800" b="1" dirty="0">
                <a:solidFill>
                  <a:srgbClr val="ED7D31"/>
                </a:solidFill>
              </a:rPr>
              <a:t>R</a:t>
            </a:r>
          </a:p>
        </p:txBody>
      </p:sp>
      <p:sp>
        <p:nvSpPr>
          <p:cNvPr id="33" name="TextBox 32"/>
          <p:cNvSpPr txBox="1"/>
          <p:nvPr/>
        </p:nvSpPr>
        <p:spPr>
          <a:xfrm>
            <a:off x="2091355" y="2260504"/>
            <a:ext cx="544649" cy="523220"/>
          </a:xfrm>
          <a:prstGeom prst="rect">
            <a:avLst/>
          </a:prstGeom>
          <a:noFill/>
        </p:spPr>
        <p:txBody>
          <a:bodyPr wrap="square" rtlCol="0">
            <a:spAutoFit/>
          </a:bodyPr>
          <a:lstStyle/>
          <a:p>
            <a:pPr algn="l"/>
            <a:r>
              <a:rPr lang="en-GB" sz="2800" b="1" dirty="0">
                <a:solidFill>
                  <a:srgbClr val="ED7D31"/>
                </a:solidFill>
              </a:rPr>
              <a:t>r</a:t>
            </a:r>
          </a:p>
        </p:txBody>
      </p:sp>
      <p:sp>
        <p:nvSpPr>
          <p:cNvPr id="35" name="TextBox 34"/>
          <p:cNvSpPr txBox="1"/>
          <p:nvPr/>
        </p:nvSpPr>
        <p:spPr>
          <a:xfrm>
            <a:off x="2177758" y="3293494"/>
            <a:ext cx="544649" cy="523220"/>
          </a:xfrm>
          <a:prstGeom prst="rect">
            <a:avLst/>
          </a:prstGeom>
          <a:noFill/>
        </p:spPr>
        <p:txBody>
          <a:bodyPr wrap="square" rtlCol="0">
            <a:spAutoFit/>
          </a:bodyPr>
          <a:lstStyle/>
          <a:p>
            <a:pPr algn="l"/>
            <a:r>
              <a:rPr lang="en-GB" sz="2800" b="1" dirty="0">
                <a:solidFill>
                  <a:srgbClr val="ED7D31"/>
                </a:solidFill>
              </a:rPr>
              <a:t>r</a:t>
            </a:r>
          </a:p>
        </p:txBody>
      </p:sp>
      <p:sp>
        <p:nvSpPr>
          <p:cNvPr id="36" name="TextBox 35"/>
          <p:cNvSpPr txBox="1"/>
          <p:nvPr/>
        </p:nvSpPr>
        <p:spPr>
          <a:xfrm>
            <a:off x="1330492" y="4468063"/>
            <a:ext cx="544649" cy="523220"/>
          </a:xfrm>
          <a:prstGeom prst="rect">
            <a:avLst/>
          </a:prstGeom>
          <a:noFill/>
        </p:spPr>
        <p:txBody>
          <a:bodyPr wrap="square" rtlCol="0">
            <a:spAutoFit/>
          </a:bodyPr>
          <a:lstStyle/>
          <a:p>
            <a:pPr algn="l"/>
            <a:r>
              <a:rPr lang="en-GB" sz="2800" b="1" dirty="0">
                <a:solidFill>
                  <a:srgbClr val="ED7D31"/>
                </a:solidFill>
              </a:rPr>
              <a:t>rr</a:t>
            </a:r>
          </a:p>
        </p:txBody>
      </p:sp>
      <p:sp>
        <p:nvSpPr>
          <p:cNvPr id="37" name="TextBox 36"/>
          <p:cNvSpPr txBox="1"/>
          <p:nvPr/>
        </p:nvSpPr>
        <p:spPr>
          <a:xfrm>
            <a:off x="1948055" y="5585637"/>
            <a:ext cx="544649" cy="523220"/>
          </a:xfrm>
          <a:prstGeom prst="rect">
            <a:avLst/>
          </a:prstGeom>
          <a:noFill/>
        </p:spPr>
        <p:txBody>
          <a:bodyPr wrap="square" rtlCol="0">
            <a:spAutoFit/>
          </a:bodyPr>
          <a:lstStyle/>
          <a:p>
            <a:pPr algn="l"/>
            <a:r>
              <a:rPr lang="en-GB" sz="2800" b="1" dirty="0">
                <a:solidFill>
                  <a:srgbClr val="ED7D31"/>
                </a:solidFill>
              </a:rPr>
              <a:t>r</a:t>
            </a:r>
          </a:p>
        </p:txBody>
      </p:sp>
      <p:sp>
        <p:nvSpPr>
          <p:cNvPr id="52" name="TextBox 51"/>
          <p:cNvSpPr txBox="1"/>
          <p:nvPr/>
        </p:nvSpPr>
        <p:spPr>
          <a:xfrm>
            <a:off x="4703820" y="2271276"/>
            <a:ext cx="544649" cy="523220"/>
          </a:xfrm>
          <a:prstGeom prst="rect">
            <a:avLst/>
          </a:prstGeom>
          <a:noFill/>
        </p:spPr>
        <p:txBody>
          <a:bodyPr wrap="square" rtlCol="0">
            <a:spAutoFit/>
          </a:bodyPr>
          <a:lstStyle/>
          <a:p>
            <a:pPr algn="l"/>
            <a:r>
              <a:rPr lang="en-GB" sz="2800" b="1" dirty="0">
                <a:solidFill>
                  <a:srgbClr val="ED7D31"/>
                </a:solidFill>
              </a:rPr>
              <a:t>R</a:t>
            </a:r>
          </a:p>
        </p:txBody>
      </p:sp>
      <p:sp>
        <p:nvSpPr>
          <p:cNvPr id="53" name="TextBox 52"/>
          <p:cNvSpPr txBox="1"/>
          <p:nvPr/>
        </p:nvSpPr>
        <p:spPr>
          <a:xfrm>
            <a:off x="5712716" y="2271276"/>
            <a:ext cx="544649" cy="523220"/>
          </a:xfrm>
          <a:prstGeom prst="rect">
            <a:avLst/>
          </a:prstGeom>
          <a:noFill/>
        </p:spPr>
        <p:txBody>
          <a:bodyPr wrap="square" rtlCol="0">
            <a:spAutoFit/>
          </a:bodyPr>
          <a:lstStyle/>
          <a:p>
            <a:pPr algn="l"/>
            <a:r>
              <a:rPr lang="en-GB" sz="2800" b="1" dirty="0">
                <a:solidFill>
                  <a:srgbClr val="ED7D31"/>
                </a:solidFill>
              </a:rPr>
              <a:t>r</a:t>
            </a:r>
          </a:p>
        </p:txBody>
      </p:sp>
      <p:sp>
        <p:nvSpPr>
          <p:cNvPr id="54" name="TextBox 53"/>
          <p:cNvSpPr txBox="1"/>
          <p:nvPr/>
        </p:nvSpPr>
        <p:spPr>
          <a:xfrm>
            <a:off x="5148642" y="3327487"/>
            <a:ext cx="544649" cy="523220"/>
          </a:xfrm>
          <a:prstGeom prst="rect">
            <a:avLst/>
          </a:prstGeom>
          <a:noFill/>
        </p:spPr>
        <p:txBody>
          <a:bodyPr wrap="square" rtlCol="0">
            <a:spAutoFit/>
          </a:bodyPr>
          <a:lstStyle/>
          <a:p>
            <a:pPr algn="l"/>
            <a:r>
              <a:rPr lang="en-GB" sz="2800" b="1" dirty="0">
                <a:solidFill>
                  <a:srgbClr val="ED7D31"/>
                </a:solidFill>
              </a:rPr>
              <a:t>rr</a:t>
            </a:r>
          </a:p>
        </p:txBody>
      </p:sp>
      <p:sp>
        <p:nvSpPr>
          <p:cNvPr id="55" name="TextBox 54"/>
          <p:cNvSpPr txBox="1"/>
          <p:nvPr/>
        </p:nvSpPr>
        <p:spPr>
          <a:xfrm>
            <a:off x="6122197" y="3324259"/>
            <a:ext cx="544649" cy="523220"/>
          </a:xfrm>
          <a:prstGeom prst="rect">
            <a:avLst/>
          </a:prstGeom>
          <a:noFill/>
        </p:spPr>
        <p:txBody>
          <a:bodyPr wrap="square" rtlCol="0">
            <a:spAutoFit/>
          </a:bodyPr>
          <a:lstStyle/>
          <a:p>
            <a:pPr algn="l"/>
            <a:r>
              <a:rPr lang="en-GB" sz="2800" b="1" dirty="0">
                <a:solidFill>
                  <a:srgbClr val="ED7D31"/>
                </a:solidFill>
              </a:rPr>
              <a:t>r</a:t>
            </a:r>
          </a:p>
        </p:txBody>
      </p:sp>
      <p:sp>
        <p:nvSpPr>
          <p:cNvPr id="56" name="TextBox 55"/>
          <p:cNvSpPr txBox="1"/>
          <p:nvPr/>
        </p:nvSpPr>
        <p:spPr>
          <a:xfrm>
            <a:off x="5839487" y="4485884"/>
            <a:ext cx="544649" cy="523220"/>
          </a:xfrm>
          <a:prstGeom prst="rect">
            <a:avLst/>
          </a:prstGeom>
          <a:noFill/>
        </p:spPr>
        <p:txBody>
          <a:bodyPr wrap="square" rtlCol="0">
            <a:spAutoFit/>
          </a:bodyPr>
          <a:lstStyle/>
          <a:p>
            <a:pPr algn="l"/>
            <a:r>
              <a:rPr lang="en-GB" sz="2800" b="1" dirty="0">
                <a:solidFill>
                  <a:srgbClr val="ED7D31"/>
                </a:solidFill>
              </a:rPr>
              <a:t>rr</a:t>
            </a:r>
          </a:p>
        </p:txBody>
      </p:sp>
      <p:sp>
        <p:nvSpPr>
          <p:cNvPr id="57" name="TextBox 56"/>
          <p:cNvSpPr txBox="1"/>
          <p:nvPr/>
        </p:nvSpPr>
        <p:spPr>
          <a:xfrm>
            <a:off x="5294838" y="5611687"/>
            <a:ext cx="544649" cy="523220"/>
          </a:xfrm>
          <a:prstGeom prst="rect">
            <a:avLst/>
          </a:prstGeom>
          <a:noFill/>
        </p:spPr>
        <p:txBody>
          <a:bodyPr wrap="square" rtlCol="0">
            <a:spAutoFit/>
          </a:bodyPr>
          <a:lstStyle/>
          <a:p>
            <a:pPr algn="l"/>
            <a:r>
              <a:rPr lang="en-GB" sz="2800" b="1" dirty="0">
                <a:solidFill>
                  <a:srgbClr val="ED7D31"/>
                </a:solidFill>
              </a:rPr>
              <a:t>r</a:t>
            </a:r>
          </a:p>
        </p:txBody>
      </p:sp>
      <p:sp>
        <p:nvSpPr>
          <p:cNvPr id="58" name="TextBox 5">
            <a:extLst>
              <a:ext uri="{FF2B5EF4-FFF2-40B4-BE49-F238E27FC236}">
                <a16:creationId xmlns:a16="http://schemas.microsoft.com/office/drawing/2014/main" id="{1523C903-BC5C-4B42-80A2-7CC1B5E5F2A9}"/>
              </a:ext>
            </a:extLst>
          </p:cNvPr>
          <p:cNvSpPr txBox="1"/>
          <p:nvPr/>
        </p:nvSpPr>
        <p:spPr>
          <a:xfrm>
            <a:off x="213754" y="1065518"/>
            <a:ext cx="119554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Remember, when a word begins with [r], the [r] is pronounced</a:t>
            </a:r>
            <a:r>
              <a:rPr kumimoji="0" lang="en-GB" sz="2200" b="1" i="0" u="none" strike="noStrike" kern="1200" cap="none" spc="0" normalizeH="0" noProof="0" dirty="0">
                <a:ln>
                  <a:noFill/>
                </a:ln>
                <a:solidFill>
                  <a:srgbClr val="203864"/>
                </a:solidFill>
                <a:effectLst/>
                <a:uLnTx/>
                <a:uFillTx/>
                <a:latin typeface="Century Gothic" panose="020F0302020204030204"/>
                <a:ea typeface="+mn-ea"/>
                <a:cs typeface="+mn-cs"/>
              </a:rPr>
              <a:t> like [rr]! </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9" name="Llamada rectangular redondeada 69">
            <a:extLst>
              <a:ext uri="{FF2B5EF4-FFF2-40B4-BE49-F238E27FC236}">
                <a16:creationId xmlns:a16="http://schemas.microsoft.com/office/drawing/2014/main" id="{86015E4E-C4C3-D940-BDA1-3B24F6868CBF}"/>
              </a:ext>
            </a:extLst>
          </p:cNvPr>
          <p:cNvSpPr/>
          <p:nvPr/>
        </p:nvSpPr>
        <p:spPr>
          <a:xfrm>
            <a:off x="7539153" y="2180115"/>
            <a:ext cx="4086790" cy="1352180"/>
          </a:xfrm>
          <a:prstGeom prst="wedgeRoundRectCallout">
            <a:avLst>
              <a:gd name="adj1" fmla="val -77151"/>
              <a:gd name="adj2" fmla="val -12581"/>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a:t>
            </a:r>
            <a:r>
              <a:rPr lang="en-GB" sz="2000" dirty="0">
                <a:solidFill>
                  <a:schemeClr val="tx1"/>
                </a:solidFill>
              </a:rPr>
              <a:t>Ramiro’ and ‘Rosario’ son nombres típicos de España y de países latinoamericanos.</a:t>
            </a:r>
            <a:endParaRPr lang="es-GB" sz="2000" dirty="0">
              <a:solidFill>
                <a:schemeClr val="tx1"/>
              </a:solidFill>
            </a:endParaRPr>
          </a:p>
        </p:txBody>
      </p:sp>
      <p:sp>
        <p:nvSpPr>
          <p:cNvPr id="60" name="Llamada rectangular redondeada 69">
            <a:extLst>
              <a:ext uri="{FF2B5EF4-FFF2-40B4-BE49-F238E27FC236}">
                <a16:creationId xmlns:a16="http://schemas.microsoft.com/office/drawing/2014/main" id="{86015E4E-C4C3-D940-BDA1-3B24F6868CBF}"/>
              </a:ext>
            </a:extLst>
          </p:cNvPr>
          <p:cNvSpPr/>
          <p:nvPr/>
        </p:nvSpPr>
        <p:spPr>
          <a:xfrm>
            <a:off x="7614634" y="3772931"/>
            <a:ext cx="2256326" cy="1048747"/>
          </a:xfrm>
          <a:prstGeom prst="wedgeRoundRectCallout">
            <a:avLst>
              <a:gd name="adj1" fmla="val -84221"/>
              <a:gd name="adj2" fmla="val 39588"/>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Monterrey es una ciudad de México.</a:t>
            </a:r>
            <a:endParaRPr lang="es-GB" sz="2000" dirty="0">
              <a:solidFill>
                <a:schemeClr val="tx1"/>
              </a:solidFill>
            </a:endParaRPr>
          </a:p>
        </p:txBody>
      </p:sp>
      <p:sp>
        <p:nvSpPr>
          <p:cNvPr id="12" name="TextBox 11"/>
          <p:cNvSpPr txBox="1"/>
          <p:nvPr/>
        </p:nvSpPr>
        <p:spPr>
          <a:xfrm>
            <a:off x="5122019" y="3772682"/>
            <a:ext cx="1704584" cy="461665"/>
          </a:xfrm>
          <a:prstGeom prst="rect">
            <a:avLst/>
          </a:prstGeom>
          <a:noFill/>
        </p:spPr>
        <p:txBody>
          <a:bodyPr wrap="square" rtlCol="0">
            <a:spAutoFit/>
          </a:bodyPr>
          <a:lstStyle/>
          <a:p>
            <a:pPr algn="l"/>
            <a:r>
              <a:rPr lang="en-GB" sz="2400" dirty="0">
                <a:solidFill>
                  <a:schemeClr val="accent5">
                    <a:lumMod val="50000"/>
                  </a:schemeClr>
                </a:solidFill>
              </a:rPr>
              <a:t>[road]</a:t>
            </a:r>
          </a:p>
        </p:txBody>
      </p:sp>
      <p:sp>
        <p:nvSpPr>
          <p:cNvPr id="61" name="Llamada rectangular redondeada 69">
            <a:extLst>
              <a:ext uri="{FF2B5EF4-FFF2-40B4-BE49-F238E27FC236}">
                <a16:creationId xmlns:a16="http://schemas.microsoft.com/office/drawing/2014/main" id="{86015E4E-C4C3-D940-BDA1-3B24F6868CBF}"/>
              </a:ext>
            </a:extLst>
          </p:cNvPr>
          <p:cNvSpPr/>
          <p:nvPr/>
        </p:nvSpPr>
        <p:spPr>
          <a:xfrm>
            <a:off x="7733651" y="5120826"/>
            <a:ext cx="3161662" cy="1172865"/>
          </a:xfrm>
          <a:prstGeom prst="wedgeRoundRectCallout">
            <a:avLst>
              <a:gd name="adj1" fmla="val -87800"/>
              <a:gd name="adj2" fmla="val 21384"/>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Fuengirola, Tarragona, Figueres y Gerona son ciudades de España.</a:t>
            </a:r>
            <a:endParaRPr lang="es-GB" sz="2000" dirty="0">
              <a:solidFill>
                <a:schemeClr val="tx1"/>
              </a:solidFill>
            </a:endParaRPr>
          </a:p>
        </p:txBody>
      </p:sp>
    </p:spTree>
    <p:extLst>
      <p:ext uri="{BB962C8B-B14F-4D97-AF65-F5344CB8AC3E}">
        <p14:creationId xmlns:p14="http://schemas.microsoft.com/office/powerpoint/2010/main" val="153788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P spid="35" grpId="0"/>
      <p:bldP spid="36" grpId="0"/>
      <p:bldP spid="37" grpId="0"/>
      <p:bldP spid="52" grpId="0"/>
      <p:bldP spid="53" grpId="0"/>
      <p:bldP spid="54" grpId="0"/>
      <p:bldP spid="55" grpId="0"/>
      <p:bldP spid="56" grpId="0"/>
      <p:bldP spid="57" grpId="0"/>
      <p:bldP spid="59" grpId="0" animBg="1"/>
      <p:bldP spid="60" grpId="0" animBg="1"/>
      <p:bldP spid="6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76122" y="1664136"/>
            <a:ext cx="8187714" cy="1288269"/>
          </a:xfrm>
        </p:spPr>
        <p:txBody>
          <a:bodyPr>
            <a:normAutofit/>
          </a:bodyPr>
          <a:lstStyle/>
          <a:p>
            <a:pPr algn="l"/>
            <a:r>
              <a:rPr lang="en-GB" sz="3600" b="1" dirty="0">
                <a:solidFill>
                  <a:prstClr val="white"/>
                </a:solidFill>
              </a:rPr>
              <a:t>Describing how things make people feel [2]</a:t>
            </a:r>
            <a:endParaRPr lang="en-US" sz="3600" dirty="0"/>
          </a:p>
        </p:txBody>
      </p:sp>
      <p:pic>
        <p:nvPicPr>
          <p:cNvPr id="15" name="Picture 14" descr="NCELP logo">
            <a:extLs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32" name="Subtitle 5">
            <a:extLst>
              <a:ext uri="{FF2B5EF4-FFF2-40B4-BE49-F238E27FC236}">
                <a16:creationId xmlns:a16="http://schemas.microsoft.com/office/drawing/2014/main" id="{47605108-9D89-2C4F-B8BA-0A7ED514C795}"/>
              </a:ext>
            </a:extLst>
          </p:cNvPr>
          <p:cNvSpPr>
            <a:spLocks noGrp="1"/>
          </p:cNvSpPr>
          <p:nvPr>
            <p:ph type="subTitle" idx="1"/>
          </p:nvPr>
        </p:nvSpPr>
        <p:spPr>
          <a:xfrm>
            <a:off x="223130" y="3076557"/>
            <a:ext cx="6457889" cy="1301969"/>
          </a:xfrm>
        </p:spPr>
        <p:txBody>
          <a:bodyPr>
            <a:noAutofit/>
          </a:bodyPr>
          <a:lstStyle/>
          <a:p>
            <a:pPr algn="l"/>
            <a:r>
              <a:rPr lang="en-GB" sz="2800" dirty="0" err="1">
                <a:solidFill>
                  <a:prstClr val="white"/>
                </a:solidFill>
              </a:rPr>
              <a:t>Gustar</a:t>
            </a:r>
            <a:r>
              <a:rPr lang="en-GB" sz="2800" dirty="0">
                <a:solidFill>
                  <a:prstClr val="white"/>
                </a:solidFill>
              </a:rPr>
              <a:t>-type verbs </a:t>
            </a:r>
          </a:p>
          <a:p>
            <a:pPr algn="l"/>
            <a:endParaRPr lang="en-GB" sz="2800" dirty="0">
              <a:solidFill>
                <a:prstClr val="white"/>
              </a:solidFill>
            </a:endParaRPr>
          </a:p>
        </p:txBody>
      </p:sp>
      <p:sp>
        <p:nvSpPr>
          <p:cNvPr id="29" name="Title 3">
            <a:extLst>
              <a:ext uri="{FF2B5EF4-FFF2-40B4-BE49-F238E27FC236}">
                <a16:creationId xmlns:a16="http://schemas.microsoft.com/office/drawing/2014/main" id="{952B40F4-0890-3242-87A1-805739C0EDD5}"/>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2.2 - Week 3 – Lesson </a:t>
            </a:r>
            <a:r>
              <a:rPr lang="en-GB" sz="2200" dirty="0">
                <a:solidFill>
                  <a:prstClr val="white"/>
                </a:solidFill>
                <a:latin typeface="Century Gothic" panose="020B0502020202020204" pitchFamily="34" charset="0"/>
              </a:rPr>
              <a:t>44</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30" name="Title 3">
            <a:extLst>
              <a:ext uri="{FF2B5EF4-FFF2-40B4-BE49-F238E27FC236}">
                <a16:creationId xmlns:a16="http://schemas.microsoft.com/office/drawing/2014/main" id="{10F804CE-507F-3E40-B48B-BBDC30EEC551}"/>
              </a:ext>
            </a:extLst>
          </p:cNvPr>
          <p:cNvSpPr txBox="1">
            <a:spLocks/>
          </p:cNvSpPr>
          <p:nvPr/>
        </p:nvSpPr>
        <p:spPr>
          <a:xfrm>
            <a:off x="225241" y="6147055"/>
            <a:ext cx="4524179"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t>
            </a:r>
            <a:r>
              <a:rPr kumimoji="0" lang="en-GB" sz="1400" b="0" i="0" u="none" strike="noStrike" kern="1200" cap="none" spc="0" normalizeH="0" baseline="0" noProof="0" dirty="0" smtClean="0">
                <a:ln>
                  <a:noFill/>
                </a:ln>
                <a:solidFill>
                  <a:prstClr val="white"/>
                </a:solidFill>
                <a:effectLst/>
                <a:uLnTx/>
                <a:uFillTx/>
                <a:latin typeface="Century Gothic" panose="020B0502020202020204" pitchFamily="34" charset="0"/>
                <a:ea typeface="+mj-ea"/>
                <a:cs typeface="+mj-cs"/>
              </a:rPr>
              <a:t>Avery / Rachel Hawkes</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a:t>
            </a:r>
            <a:r>
              <a:rPr lang="en-GB" sz="1400" dirty="0" smtClean="0">
                <a:solidFill>
                  <a:prstClr val="white"/>
                </a:solidFill>
                <a:latin typeface="Century Gothic" panose="020B0502020202020204" pitchFamily="34" charset="0"/>
              </a:rPr>
              <a:t>04/12/20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67912" y="3640134"/>
            <a:ext cx="5993571" cy="920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SSCs [r] and [rr] [revisited] </a:t>
            </a:r>
          </a:p>
        </p:txBody>
      </p:sp>
    </p:spTree>
    <p:extLst>
      <p:ext uri="{BB962C8B-B14F-4D97-AF65-F5344CB8AC3E}">
        <p14:creationId xmlns:p14="http://schemas.microsoft.com/office/powerpoint/2010/main" val="1941342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1">
            <a:extLst>
              <a:ext uri="{FF2B5EF4-FFF2-40B4-BE49-F238E27FC236}">
                <a16:creationId xmlns:a16="http://schemas.microsoft.com/office/drawing/2014/main" id="{A316DD52-7894-4A75-969C-CA0645DA2978}"/>
              </a:ext>
            </a:extLst>
          </p:cNvPr>
          <p:cNvSpPr/>
          <p:nvPr/>
        </p:nvSpPr>
        <p:spPr>
          <a:xfrm>
            <a:off x="9481987" y="234378"/>
            <a:ext cx="244615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4" name="Título 3">
            <a:extLst>
              <a:ext uri="{FF2B5EF4-FFF2-40B4-BE49-F238E27FC236}">
                <a16:creationId xmlns:a16="http://schemas.microsoft.com/office/drawing/2014/main" id="{A18B4E03-BC54-734E-A8A2-57993EF7C82F}"/>
              </a:ext>
            </a:extLst>
          </p:cNvPr>
          <p:cNvSpPr>
            <a:spLocks noGrp="1"/>
          </p:cNvSpPr>
          <p:nvPr>
            <p:ph type="title"/>
          </p:nvPr>
        </p:nvSpPr>
        <p:spPr>
          <a:xfrm>
            <a:off x="9481986" y="252628"/>
            <a:ext cx="2446157" cy="400919"/>
          </a:xfrm>
        </p:spPr>
        <p:txBody>
          <a:bodyPr>
            <a:noAutofit/>
          </a:bodyPr>
          <a:lstStyle/>
          <a:p>
            <a:r>
              <a:rPr lang="es-GB" sz="2000" b="1" dirty="0">
                <a:solidFill>
                  <a:schemeClr val="bg1"/>
                </a:solidFill>
              </a:rPr>
              <a:t>hablar / escuchar</a:t>
            </a:r>
          </a:p>
        </p:txBody>
      </p:sp>
      <p:pic>
        <p:nvPicPr>
          <p:cNvPr id="15" name="Picture 4" descr="background rectangle">
            <a:extLst>
              <a:ext uri="{FF2B5EF4-FFF2-40B4-BE49-F238E27FC236}">
                <a16:creationId xmlns:a16="http://schemas.microsoft.com/office/drawing/2014/main" id="{AB660621-331C-EA48-804E-725EDF92555E}"/>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6" name="Title 1">
            <a:extLst>
              <a:ext uri="{FF2B5EF4-FFF2-40B4-BE49-F238E27FC236}">
                <a16:creationId xmlns:a16="http://schemas.microsoft.com/office/drawing/2014/main" id="{37402D1F-F612-3E4A-88BD-127A4FEB6FB6}"/>
              </a:ext>
            </a:extLst>
          </p:cNvPr>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Fonética</a:t>
            </a:r>
            <a:endParaRPr lang="en-GB" sz="3600" b="1" dirty="0">
              <a:solidFill>
                <a:schemeClr val="bg1"/>
              </a:solidFill>
            </a:endParaRPr>
          </a:p>
        </p:txBody>
      </p:sp>
      <p:sp>
        <p:nvSpPr>
          <p:cNvPr id="10" name="CuadroTexto 9">
            <a:extLst>
              <a:ext uri="{FF2B5EF4-FFF2-40B4-BE49-F238E27FC236}">
                <a16:creationId xmlns:a16="http://schemas.microsoft.com/office/drawing/2014/main" id="{B6ED907B-AA73-1741-8434-28AA350C32DC}"/>
              </a:ext>
            </a:extLst>
          </p:cNvPr>
          <p:cNvSpPr txBox="1"/>
          <p:nvPr/>
        </p:nvSpPr>
        <p:spPr>
          <a:xfrm>
            <a:off x="178253" y="1325563"/>
            <a:ext cx="2282997" cy="523220"/>
          </a:xfrm>
          <a:prstGeom prst="rect">
            <a:avLst/>
          </a:prstGeom>
          <a:noFill/>
        </p:spPr>
        <p:txBody>
          <a:bodyPr wrap="none" rtlCol="0">
            <a:spAutoFit/>
          </a:bodyPr>
          <a:lstStyle/>
          <a:p>
            <a:pPr algn="l"/>
            <a:r>
              <a:rPr lang="es-GB" sz="2800" b="1" dirty="0">
                <a:solidFill>
                  <a:schemeClr val="accent5">
                    <a:lumMod val="50000"/>
                  </a:schemeClr>
                </a:solidFill>
              </a:rPr>
              <a:t>El perro raro</a:t>
            </a:r>
          </a:p>
        </p:txBody>
      </p:sp>
      <p:sp>
        <p:nvSpPr>
          <p:cNvPr id="11" name="CuadroTexto 10">
            <a:extLst>
              <a:ext uri="{FF2B5EF4-FFF2-40B4-BE49-F238E27FC236}">
                <a16:creationId xmlns:a16="http://schemas.microsoft.com/office/drawing/2014/main" id="{163885D3-3AA1-B143-92CE-1612E0906BDF}"/>
              </a:ext>
            </a:extLst>
          </p:cNvPr>
          <p:cNvSpPr txBox="1"/>
          <p:nvPr/>
        </p:nvSpPr>
        <p:spPr>
          <a:xfrm>
            <a:off x="178253" y="1839791"/>
            <a:ext cx="5657318" cy="523220"/>
          </a:xfrm>
          <a:prstGeom prst="rect">
            <a:avLst/>
          </a:prstGeom>
          <a:noFill/>
        </p:spPr>
        <p:txBody>
          <a:bodyPr wrap="none" rtlCol="0">
            <a:spAutoFit/>
          </a:bodyPr>
          <a:lstStyle/>
          <a:p>
            <a:r>
              <a:rPr lang="es-ES" sz="2800" dirty="0">
                <a:solidFill>
                  <a:schemeClr val="accent5">
                    <a:lumMod val="50000"/>
                  </a:schemeClr>
                </a:solidFill>
              </a:rPr>
              <a:t>Hay un perro raro en Inglaterra.</a:t>
            </a:r>
          </a:p>
        </p:txBody>
      </p:sp>
      <p:sp>
        <p:nvSpPr>
          <p:cNvPr id="18" name="CuadroTexto 17">
            <a:extLst>
              <a:ext uri="{FF2B5EF4-FFF2-40B4-BE49-F238E27FC236}">
                <a16:creationId xmlns:a16="http://schemas.microsoft.com/office/drawing/2014/main" id="{9F054AF3-8FB6-C74F-BE6D-9C853F3E96C4}"/>
              </a:ext>
            </a:extLst>
          </p:cNvPr>
          <p:cNvSpPr txBox="1"/>
          <p:nvPr/>
        </p:nvSpPr>
        <p:spPr>
          <a:xfrm>
            <a:off x="178253" y="2415574"/>
            <a:ext cx="9708107" cy="523220"/>
          </a:xfrm>
          <a:prstGeom prst="rect">
            <a:avLst/>
          </a:prstGeom>
          <a:noFill/>
        </p:spPr>
        <p:txBody>
          <a:bodyPr wrap="none" rtlCol="0">
            <a:spAutoFit/>
          </a:bodyPr>
          <a:lstStyle/>
          <a:p>
            <a:r>
              <a:rPr lang="es-ES" sz="2800" dirty="0">
                <a:solidFill>
                  <a:schemeClr val="accent5">
                    <a:lumMod val="50000"/>
                  </a:schemeClr>
                </a:solidFill>
              </a:rPr>
              <a:t>Hay un perro raro en Inglaterra y quiere subir a la torre.</a:t>
            </a:r>
          </a:p>
        </p:txBody>
      </p:sp>
      <p:sp>
        <p:nvSpPr>
          <p:cNvPr id="19" name="CuadroTexto 18">
            <a:extLst>
              <a:ext uri="{FF2B5EF4-FFF2-40B4-BE49-F238E27FC236}">
                <a16:creationId xmlns:a16="http://schemas.microsoft.com/office/drawing/2014/main" id="{FAB2FA41-D562-EA4C-BAE6-2144F18574EA}"/>
              </a:ext>
            </a:extLst>
          </p:cNvPr>
          <p:cNvSpPr txBox="1"/>
          <p:nvPr/>
        </p:nvSpPr>
        <p:spPr>
          <a:xfrm>
            <a:off x="178253" y="2991357"/>
            <a:ext cx="11274232" cy="954107"/>
          </a:xfrm>
          <a:prstGeom prst="rect">
            <a:avLst/>
          </a:prstGeom>
          <a:noFill/>
        </p:spPr>
        <p:txBody>
          <a:bodyPr wrap="square" rtlCol="0">
            <a:spAutoFit/>
          </a:bodyPr>
          <a:lstStyle/>
          <a:p>
            <a:r>
              <a:rPr lang="es-ES" sz="2800" dirty="0">
                <a:solidFill>
                  <a:schemeClr val="accent5">
                    <a:lumMod val="50000"/>
                  </a:schemeClr>
                </a:solidFill>
              </a:rPr>
              <a:t>Hay un perro raro en Inglaterra y quiere subir a la torre en el norte del barrio.</a:t>
            </a:r>
          </a:p>
        </p:txBody>
      </p:sp>
      <p:sp>
        <p:nvSpPr>
          <p:cNvPr id="17" name="Action Button: Custom 20">
            <a:hlinkClick r:id="" action="ppaction://noaction" highlightClick="1">
              <a:snd r:embed="rId4" name="Tonguetwister slow (1).wav"/>
            </a:hlinkClick>
            <a:extLst>
              <a:ext uri="{FF2B5EF4-FFF2-40B4-BE49-F238E27FC236}">
                <a16:creationId xmlns:a16="http://schemas.microsoft.com/office/drawing/2014/main" id="{E72E6571-599A-7942-9EA3-2A808AEE1D34}"/>
              </a:ext>
            </a:extLst>
          </p:cNvPr>
          <p:cNvSpPr/>
          <p:nvPr/>
        </p:nvSpPr>
        <p:spPr>
          <a:xfrm>
            <a:off x="1154626" y="5243456"/>
            <a:ext cx="558297" cy="57796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1" name="Action Button: Custom 20">
            <a:hlinkClick r:id="" action="ppaction://noaction" highlightClick="1">
              <a:snd r:embed="rId5" name="Tonguetwister.wav"/>
            </a:hlinkClick>
            <a:extLst>
              <a:ext uri="{FF2B5EF4-FFF2-40B4-BE49-F238E27FC236}">
                <a16:creationId xmlns:a16="http://schemas.microsoft.com/office/drawing/2014/main" id="{60886B87-9FE0-D943-9CA6-E6D8C09DEA55}"/>
              </a:ext>
            </a:extLst>
          </p:cNvPr>
          <p:cNvSpPr/>
          <p:nvPr/>
        </p:nvSpPr>
        <p:spPr>
          <a:xfrm>
            <a:off x="2080362" y="5243455"/>
            <a:ext cx="558297" cy="57796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7" name="Action Button: Custom 20">
            <a:hlinkClick r:id="" action="ppaction://noaction" highlightClick="1">
              <a:snd r:embed="rId6" name="Tonguetwister fast (1).wav"/>
            </a:hlinkClick>
            <a:extLst>
              <a:ext uri="{FF2B5EF4-FFF2-40B4-BE49-F238E27FC236}">
                <a16:creationId xmlns:a16="http://schemas.microsoft.com/office/drawing/2014/main" id="{32FF6743-6E2D-7E4C-96AD-92435D1FE4BD}"/>
              </a:ext>
            </a:extLst>
          </p:cNvPr>
          <p:cNvSpPr/>
          <p:nvPr/>
        </p:nvSpPr>
        <p:spPr>
          <a:xfrm>
            <a:off x="3009362" y="5243455"/>
            <a:ext cx="558297" cy="577964"/>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9" name="CuadroTexto 28">
            <a:extLst>
              <a:ext uri="{FF2B5EF4-FFF2-40B4-BE49-F238E27FC236}">
                <a16:creationId xmlns:a16="http://schemas.microsoft.com/office/drawing/2014/main" id="{6D566321-CBD1-0242-9710-AA65B9D90040}"/>
              </a:ext>
            </a:extLst>
          </p:cNvPr>
          <p:cNvSpPr txBox="1"/>
          <p:nvPr/>
        </p:nvSpPr>
        <p:spPr>
          <a:xfrm>
            <a:off x="178253" y="3998027"/>
            <a:ext cx="11845858" cy="954107"/>
          </a:xfrm>
          <a:prstGeom prst="rect">
            <a:avLst/>
          </a:prstGeom>
          <a:noFill/>
        </p:spPr>
        <p:txBody>
          <a:bodyPr wrap="square" rtlCol="0">
            <a:spAutoFit/>
          </a:bodyPr>
          <a:lstStyle/>
          <a:p>
            <a:r>
              <a:rPr lang="es-ES" sz="2800" dirty="0">
                <a:solidFill>
                  <a:schemeClr val="accent5">
                    <a:lumMod val="50000"/>
                  </a:schemeClr>
                </a:solidFill>
              </a:rPr>
              <a:t>Hay un perro raro en Inglaterra y quiere subir a la torre en el norte del barrio, pero ahora está cerrada.</a:t>
            </a:r>
          </a:p>
        </p:txBody>
      </p:sp>
      <p:pic>
        <p:nvPicPr>
          <p:cNvPr id="30" name="Imagen 29">
            <a:extLst>
              <a:ext uri="{FF2B5EF4-FFF2-40B4-BE49-F238E27FC236}">
                <a16:creationId xmlns:a16="http://schemas.microsoft.com/office/drawing/2014/main" id="{91CDB485-178F-AF41-A718-10C0F79CD6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16353" y="4898257"/>
            <a:ext cx="1461246" cy="1261466"/>
          </a:xfrm>
          <a:prstGeom prst="rect">
            <a:avLst/>
          </a:prstGeom>
        </p:spPr>
      </p:pic>
      <p:pic>
        <p:nvPicPr>
          <p:cNvPr id="31" name="Picture 6" descr="http://www.clker.com/cliparts/2/e/b/c/1206570767847217711nicubunu_RPG_map_symbols_Round_Tower.svg.med.png">
            <a:extLst>
              <a:ext uri="{FF2B5EF4-FFF2-40B4-BE49-F238E27FC236}">
                <a16:creationId xmlns:a16="http://schemas.microsoft.com/office/drawing/2014/main" id="{6B54E3EE-4D50-CB4E-9B15-25120F1661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8509" y="207742"/>
            <a:ext cx="1446545" cy="2059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2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P spid="17" grpId="0" animBg="1"/>
      <p:bldP spid="21" grpId="0" animBg="1"/>
      <p:bldP spid="27" grpId="0" animBg="1"/>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¿Cómo se dice en </a:t>
            </a:r>
            <a:r>
              <a:rPr lang="en-GB" sz="2600" b="1" dirty="0" err="1">
                <a:solidFill>
                  <a:schemeClr val="bg1"/>
                </a:solidFill>
              </a:rPr>
              <a:t>español</a:t>
            </a:r>
            <a:r>
              <a:rPr lang="en-GB" sz="26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63400" y="1188221"/>
            <a:ext cx="67952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Otros ejemplos:</a:t>
            </a:r>
            <a:endParaRPr kumimoji="0" lang="es-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9">
            <a:extLst>
              <a:ext uri="{FF2B5EF4-FFF2-40B4-BE49-F238E27FC236}">
                <a16:creationId xmlns:a16="http://schemas.microsoft.com/office/drawing/2014/main" id="{D603D5FB-6FC9-D049-9A4A-031C63987EA1}"/>
              </a:ext>
            </a:extLst>
          </p:cNvPr>
          <p:cNvSpPr txBox="1"/>
          <p:nvPr/>
        </p:nvSpPr>
        <p:spPr>
          <a:xfrm>
            <a:off x="9626617" y="3547392"/>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interesar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0">
            <a:extLst>
              <a:ext uri="{FF2B5EF4-FFF2-40B4-BE49-F238E27FC236}">
                <a16:creationId xmlns:a16="http://schemas.microsoft.com/office/drawing/2014/main" id="{30D84586-D217-7348-8F8D-2BCBA4644C87}"/>
              </a:ext>
            </a:extLst>
          </p:cNvPr>
          <p:cNvSpPr txBox="1"/>
          <p:nvPr/>
        </p:nvSpPr>
        <p:spPr>
          <a:xfrm>
            <a:off x="3713743" y="3547392"/>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alegrar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13">
            <a:extLst>
              <a:ext uri="{FF2B5EF4-FFF2-40B4-BE49-F238E27FC236}">
                <a16:creationId xmlns:a16="http://schemas.microsoft.com/office/drawing/2014/main" id="{68B6B2FF-3435-3D4C-8676-1C9F0763445A}"/>
              </a:ext>
            </a:extLst>
          </p:cNvPr>
          <p:cNvSpPr txBox="1"/>
          <p:nvPr/>
        </p:nvSpPr>
        <p:spPr>
          <a:xfrm>
            <a:off x="9626617" y="1912252"/>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encantar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17">
            <a:extLst>
              <a:ext uri="{FF2B5EF4-FFF2-40B4-BE49-F238E27FC236}">
                <a16:creationId xmlns:a16="http://schemas.microsoft.com/office/drawing/2014/main" id="{94403D9A-AF8B-844D-8822-BA0D05819510}"/>
              </a:ext>
            </a:extLst>
          </p:cNvPr>
          <p:cNvSpPr txBox="1"/>
          <p:nvPr/>
        </p:nvSpPr>
        <p:spPr>
          <a:xfrm>
            <a:off x="9626617" y="5118530"/>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preocupar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19">
            <a:extLst>
              <a:ext uri="{FF2B5EF4-FFF2-40B4-BE49-F238E27FC236}">
                <a16:creationId xmlns:a16="http://schemas.microsoft.com/office/drawing/2014/main" id="{D11255A1-61A5-FF4D-B917-77AA0BA824FA}"/>
              </a:ext>
            </a:extLst>
          </p:cNvPr>
          <p:cNvSpPr txBox="1"/>
          <p:nvPr/>
        </p:nvSpPr>
        <p:spPr>
          <a:xfrm>
            <a:off x="3662994" y="1912252"/>
            <a:ext cx="20582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importar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13">
            <a:extLst>
              <a:ext uri="{FF2B5EF4-FFF2-40B4-BE49-F238E27FC236}">
                <a16:creationId xmlns:a16="http://schemas.microsoft.com/office/drawing/2014/main" id="{102AD3C2-B1B4-F443-9711-A5CC68258970}"/>
              </a:ext>
            </a:extLst>
          </p:cNvPr>
          <p:cNvSpPr txBox="1"/>
          <p:nvPr/>
        </p:nvSpPr>
        <p:spPr>
          <a:xfrm>
            <a:off x="3728520" y="5181627"/>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gustar</a:t>
            </a:r>
          </a:p>
        </p:txBody>
      </p:sp>
      <p:sp>
        <p:nvSpPr>
          <p:cNvPr id="26" name="CuadroTexto 25">
            <a:extLst>
              <a:ext uri="{FF2B5EF4-FFF2-40B4-BE49-F238E27FC236}">
                <a16:creationId xmlns:a16="http://schemas.microsoft.com/office/drawing/2014/main" id="{78A1765C-CB34-4F47-B5CC-D1FD44F739D3}"/>
              </a:ext>
            </a:extLst>
          </p:cNvPr>
          <p:cNvSpPr txBox="1"/>
          <p:nvPr/>
        </p:nvSpPr>
        <p:spPr>
          <a:xfrm>
            <a:off x="469223" y="3741783"/>
            <a:ext cx="34931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[to make (someone) </a:t>
            </a:r>
            <a:r>
              <a:rPr kumimoji="0" lang="en-GB" sz="2400" b="0" i="0" u="none" strike="noStrike" kern="1200" cap="none" spc="0" normalizeH="0" baseline="0" noProof="0" dirty="0" smtClean="0">
                <a:ln>
                  <a:noFill/>
                </a:ln>
                <a:solidFill>
                  <a:srgbClr val="203864"/>
                </a:solidFill>
                <a:effectLst/>
                <a:uLnTx/>
                <a:uFillTx/>
                <a:latin typeface="Century Gothic" panose="020F0302020204030204"/>
                <a:ea typeface="+mn-ea"/>
                <a:cs typeface="+mn-cs"/>
              </a:rPr>
              <a:t>happy</a:t>
            </a:r>
            <a:r>
              <a:rPr kumimoji="0" lang="es-GB" sz="2400" b="0" i="0" u="none" strike="noStrike" kern="1200" cap="none" spc="0" normalizeH="0" baseline="0" noProof="0" dirty="0" smtClean="0">
                <a:ln>
                  <a:noFill/>
                </a:ln>
                <a:solidFill>
                  <a:srgbClr val="203864"/>
                </a:solidFill>
                <a:effectLst/>
                <a:uLnTx/>
                <a:uFillTx/>
                <a:latin typeface="Century Gothic" panose="020F0302020204030204"/>
                <a:ea typeface="+mn-ea"/>
                <a:cs typeface="+mn-cs"/>
              </a:rPr>
              <a:t>]</a:t>
            </a:r>
            <a:endPar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7" name="CuadroTexto 26">
            <a:extLst>
              <a:ext uri="{FF2B5EF4-FFF2-40B4-BE49-F238E27FC236}">
                <a16:creationId xmlns:a16="http://schemas.microsoft.com/office/drawing/2014/main" id="{A97B9C78-C880-D249-A007-CA1C286D440B}"/>
              </a:ext>
            </a:extLst>
          </p:cNvPr>
          <p:cNvSpPr txBox="1"/>
          <p:nvPr/>
        </p:nvSpPr>
        <p:spPr>
          <a:xfrm>
            <a:off x="6108608" y="5851272"/>
            <a:ext cx="37609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[to worry, to be a worry]</a:t>
            </a:r>
            <a:endPar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8" name="Rectángulo 27">
            <a:extLst>
              <a:ext uri="{FF2B5EF4-FFF2-40B4-BE49-F238E27FC236}">
                <a16:creationId xmlns:a16="http://schemas.microsoft.com/office/drawing/2014/main" id="{9AAC6EC1-FA4A-5945-BD1A-5915D8E00905}"/>
              </a:ext>
            </a:extLst>
          </p:cNvPr>
          <p:cNvSpPr/>
          <p:nvPr/>
        </p:nvSpPr>
        <p:spPr>
          <a:xfrm>
            <a:off x="6439767" y="3415157"/>
            <a:ext cx="3209633"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[to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interest</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to be of </a:t>
            </a:r>
            <a:r>
              <a:rPr kumimoji="0" lang="es-ES" sz="2400" b="0" i="0" u="none" strike="noStrike" kern="1200" cap="none" spc="0" normalizeH="0" baseline="0" noProof="0" dirty="0" err="1">
                <a:ln>
                  <a:noFill/>
                </a:ln>
                <a:solidFill>
                  <a:srgbClr val="203864"/>
                </a:solidFill>
                <a:effectLst/>
                <a:uLnTx/>
                <a:uFillTx/>
                <a:latin typeface="Century Gothic" panose="020F0302020204030204"/>
                <a:ea typeface="+mn-ea"/>
                <a:cs typeface="+mn-cs"/>
              </a:rPr>
              <a:t>interest</a:t>
            </a: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p:txBody>
      </p:sp>
      <p:sp>
        <p:nvSpPr>
          <p:cNvPr id="29" name="Rectángulo 28">
            <a:extLst>
              <a:ext uri="{FF2B5EF4-FFF2-40B4-BE49-F238E27FC236}">
                <a16:creationId xmlns:a16="http://schemas.microsoft.com/office/drawing/2014/main" id="{D3204447-0461-1F43-AE23-32AB46DE2C73}"/>
              </a:ext>
            </a:extLst>
          </p:cNvPr>
          <p:cNvSpPr/>
          <p:nvPr/>
        </p:nvSpPr>
        <p:spPr>
          <a:xfrm>
            <a:off x="82286" y="1756132"/>
            <a:ext cx="3003870"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to matter,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203864"/>
                </a:solidFill>
                <a:effectLst/>
                <a:uLnTx/>
                <a:uFillTx/>
                <a:latin typeface="Century Gothic" panose="020F0302020204030204"/>
                <a:ea typeface="+mn-ea"/>
                <a:cs typeface="+mn-cs"/>
              </a:rPr>
              <a:t>to be important</a:t>
            </a:r>
          </a:p>
        </p:txBody>
      </p:sp>
      <p:pic>
        <p:nvPicPr>
          <p:cNvPr id="30" name="Imagen 29">
            <a:extLst>
              <a:ext uri="{FF2B5EF4-FFF2-40B4-BE49-F238E27FC236}">
                <a16:creationId xmlns:a16="http://schemas.microsoft.com/office/drawing/2014/main" id="{F559B413-1E0A-C74C-ACEB-4E0C514C0C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7366" y="2734143"/>
            <a:ext cx="1306882" cy="1101515"/>
          </a:xfrm>
          <a:prstGeom prst="rect">
            <a:avLst/>
          </a:prstGeom>
        </p:spPr>
      </p:pic>
      <p:sp>
        <p:nvSpPr>
          <p:cNvPr id="33" name="Rectángulo 32">
            <a:extLst>
              <a:ext uri="{FF2B5EF4-FFF2-40B4-BE49-F238E27FC236}">
                <a16:creationId xmlns:a16="http://schemas.microsoft.com/office/drawing/2014/main" id="{C8370D2E-A65A-E745-B239-812B336AB66C}"/>
              </a:ext>
            </a:extLst>
          </p:cNvPr>
          <p:cNvSpPr/>
          <p:nvPr/>
        </p:nvSpPr>
        <p:spPr>
          <a:xfrm>
            <a:off x="278249" y="5580420"/>
            <a:ext cx="2569026"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[to please,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to be pleasing]</a:t>
            </a:r>
            <a:endPar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4" name="Rectángulo 33">
            <a:extLst>
              <a:ext uri="{FF2B5EF4-FFF2-40B4-BE49-F238E27FC236}">
                <a16:creationId xmlns:a16="http://schemas.microsoft.com/office/drawing/2014/main" id="{F3D8737E-988F-C94E-8AA4-FDDD900CFDD6}"/>
              </a:ext>
            </a:extLst>
          </p:cNvPr>
          <p:cNvSpPr/>
          <p:nvPr/>
        </p:nvSpPr>
        <p:spPr>
          <a:xfrm>
            <a:off x="6668042" y="1817698"/>
            <a:ext cx="2803007"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[to delight,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864"/>
                </a:solidFill>
                <a:effectLst/>
                <a:uLnTx/>
                <a:uFillTx/>
                <a:latin typeface="Century Gothic" panose="020F0302020204030204"/>
                <a:ea typeface="+mn-ea"/>
                <a:cs typeface="+mn-cs"/>
              </a:rPr>
              <a:t>to be a delight]</a:t>
            </a:r>
            <a:endParaRPr kumimoji="0" lang="es-GB" sz="24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35" name="Imagen 34">
            <a:extLst>
              <a:ext uri="{FF2B5EF4-FFF2-40B4-BE49-F238E27FC236}">
                <a16:creationId xmlns:a16="http://schemas.microsoft.com/office/drawing/2014/main" id="{71664A58-C316-7248-9A00-DC4FFC6D43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6544" y="4670736"/>
            <a:ext cx="1076755" cy="1141833"/>
          </a:xfrm>
          <a:prstGeom prst="rect">
            <a:avLst/>
          </a:prstGeom>
        </p:spPr>
      </p:pic>
      <p:grpSp>
        <p:nvGrpSpPr>
          <p:cNvPr id="6" name="Group 5"/>
          <p:cNvGrpSpPr/>
          <p:nvPr/>
        </p:nvGrpSpPr>
        <p:grpSpPr>
          <a:xfrm>
            <a:off x="900630" y="4594022"/>
            <a:ext cx="1080177" cy="1113899"/>
            <a:chOff x="-1538584" y="3089667"/>
            <a:chExt cx="2216552" cy="2286304"/>
          </a:xfrm>
        </p:grpSpPr>
        <p:pic>
          <p:nvPicPr>
            <p:cNvPr id="1032" name="Picture 8" descr="Dog Training Clipart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8584" y="3089667"/>
              <a:ext cx="2216552" cy="22863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38584" y="3089667"/>
              <a:ext cx="967084" cy="55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 name="Group 6"/>
          <p:cNvGrpSpPr/>
          <p:nvPr/>
        </p:nvGrpSpPr>
        <p:grpSpPr>
          <a:xfrm>
            <a:off x="7377986" y="107547"/>
            <a:ext cx="1382511" cy="1741196"/>
            <a:chOff x="7377986" y="107547"/>
            <a:chExt cx="1382511" cy="1741196"/>
          </a:xfrm>
        </p:grpSpPr>
        <p:pic>
          <p:nvPicPr>
            <p:cNvPr id="1034" name="Picture 10" descr="Love My Daughter Clipart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7986" y="107547"/>
              <a:ext cx="1382511" cy="174119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ight Border Of Heart Clip Art, PNG, Watercolor "/>
            <p:cNvPicPr>
              <a:picLocks noChangeAspect="1" noChangeArrowheads="1"/>
            </p:cNvPicPr>
            <p:nvPr/>
          </p:nvPicPr>
          <p:blipFill>
            <a:blip r:embed="rId8" cstate="print">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7824609" y="141807"/>
              <a:ext cx="439950" cy="31011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loud Callout 7"/>
          <p:cNvSpPr/>
          <p:nvPr/>
        </p:nvSpPr>
        <p:spPr>
          <a:xfrm>
            <a:off x="5333083" y="4284857"/>
            <a:ext cx="1853486" cy="696981"/>
          </a:xfrm>
          <a:prstGeom prst="cloudCallout">
            <a:avLst>
              <a:gd name="adj1" fmla="val 79117"/>
              <a:gd name="adj2" fmla="val 25212"/>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examen</a:t>
            </a:r>
          </a:p>
        </p:txBody>
      </p:sp>
      <p:sp>
        <p:nvSpPr>
          <p:cNvPr id="36" name="Rounded Rectangle 35"/>
          <p:cNvSpPr/>
          <p:nvPr/>
        </p:nvSpPr>
        <p:spPr>
          <a:xfrm>
            <a:off x="9652331" y="1864974"/>
            <a:ext cx="2275812" cy="73644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203864"/>
                </a:solidFill>
              </a:rPr>
              <a:t>4</a:t>
            </a:r>
          </a:p>
        </p:txBody>
      </p:sp>
      <p:sp>
        <p:nvSpPr>
          <p:cNvPr id="37" name="Rounded Rectangle 36"/>
          <p:cNvSpPr/>
          <p:nvPr/>
        </p:nvSpPr>
        <p:spPr>
          <a:xfrm>
            <a:off x="9652331" y="3437681"/>
            <a:ext cx="2275812" cy="73644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203864"/>
                </a:solidFill>
              </a:rPr>
              <a:t>5</a:t>
            </a:r>
          </a:p>
        </p:txBody>
      </p:sp>
      <p:sp>
        <p:nvSpPr>
          <p:cNvPr id="39" name="Rounded Rectangle 38"/>
          <p:cNvSpPr/>
          <p:nvPr/>
        </p:nvSpPr>
        <p:spPr>
          <a:xfrm>
            <a:off x="9652331" y="5042799"/>
            <a:ext cx="2275812" cy="73644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203864"/>
                </a:solidFill>
              </a:rPr>
              <a:t>6</a:t>
            </a:r>
          </a:p>
        </p:txBody>
      </p:sp>
      <p:sp>
        <p:nvSpPr>
          <p:cNvPr id="40" name="Rounded Rectangle 39"/>
          <p:cNvSpPr/>
          <p:nvPr/>
        </p:nvSpPr>
        <p:spPr>
          <a:xfrm>
            <a:off x="3743235" y="5114829"/>
            <a:ext cx="2275812" cy="73644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203864"/>
                </a:solidFill>
              </a:rPr>
              <a:t>3</a:t>
            </a:r>
          </a:p>
        </p:txBody>
      </p:sp>
      <p:sp>
        <p:nvSpPr>
          <p:cNvPr id="41" name="Rounded Rectangle 40"/>
          <p:cNvSpPr/>
          <p:nvPr/>
        </p:nvSpPr>
        <p:spPr>
          <a:xfrm>
            <a:off x="3743235" y="3490463"/>
            <a:ext cx="2275812" cy="73644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203864"/>
                </a:solidFill>
              </a:rPr>
              <a:t>2</a:t>
            </a:r>
          </a:p>
        </p:txBody>
      </p:sp>
      <p:sp>
        <p:nvSpPr>
          <p:cNvPr id="42" name="Rounded Rectangle 41"/>
          <p:cNvSpPr/>
          <p:nvPr/>
        </p:nvSpPr>
        <p:spPr>
          <a:xfrm>
            <a:off x="3743622" y="1850686"/>
            <a:ext cx="2275812" cy="736443"/>
          </a:xfrm>
          <a:prstGeom prst="roundRect">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203864"/>
                </a:solidFill>
              </a:rPr>
              <a:t>1</a:t>
            </a:r>
          </a:p>
        </p:txBody>
      </p:sp>
    </p:spTree>
    <p:extLst>
      <p:ext uri="{BB962C8B-B14F-4D97-AF65-F5344CB8AC3E}">
        <p14:creationId xmlns:p14="http://schemas.microsoft.com/office/powerpoint/2010/main" val="3312099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8" restart="whenNotActive" fill="hold" evtFilter="cancelBubble" nodeType="interactiveSeq">
                <p:stCondLst>
                  <p:cond evt="onClick" delay="0">
                    <p:tgtEl>
                      <p:spTgt spid="3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 restart="whenNotActive" fill="hold" evtFilter="cancelBubble" nodeType="interactiveSeq">
                <p:stCondLst>
                  <p:cond evt="onClick" delay="0">
                    <p:tgtEl>
                      <p:spTgt spid="3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39"/>
                                        </p:tgtEl>
                                      </p:cBhvr>
                                    </p:animEffect>
                                    <p:set>
                                      <p:cBhvr>
                                        <p:cTn id="1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0" restart="whenNotActive" fill="hold" evtFilter="cancelBubble" nodeType="interactiveSeq">
                <p:stCondLst>
                  <p:cond evt="onClick" delay="0">
                    <p:tgtEl>
                      <p:spTgt spid="4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6" restart="whenNotActive" fill="hold" evtFilter="cancelBubble" nodeType="interactiveSeq">
                <p:stCondLst>
                  <p:cond evt="onClick" delay="0">
                    <p:tgtEl>
                      <p:spTgt spid="41"/>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41"/>
                                        </p:tgtEl>
                                      </p:cBhvr>
                                    </p:animEffect>
                                    <p:set>
                                      <p:cBhvr>
                                        <p:cTn id="3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2" restart="whenNotActive" fill="hold" evtFilter="cancelBubble" nodeType="interactiveSeq">
                <p:stCondLst>
                  <p:cond evt="onClick" delay="0">
                    <p:tgtEl>
                      <p:spTgt spid="42"/>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2"/>
                                        </p:tgtEl>
                                      </p:cBhvr>
                                    </p:animEffect>
                                    <p:set>
                                      <p:cBhvr>
                                        <p:cTn id="3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childTnLst>
        </p:cTn>
      </p:par>
    </p:tnLst>
    <p:bldLst>
      <p:bldP spid="36" grpId="0" animBg="1"/>
      <p:bldP spid="37" grpId="0" animBg="1"/>
      <p:bldP spid="39" grpId="0" animBg="1"/>
      <p:bldP spid="40" grpId="0" animBg="1"/>
      <p:bldP spid="41" grpId="0" animBg="1"/>
      <p:bldP spid="4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224281"/>
            <a:ext cx="6484584" cy="931863"/>
          </a:xfrm>
        </p:spPr>
        <p:txBody>
          <a:bodyPr>
            <a:normAutofit/>
          </a:bodyPr>
          <a:lstStyle/>
          <a:p>
            <a:r>
              <a:rPr lang="en-GB" sz="2700" b="1" dirty="0">
                <a:solidFill>
                  <a:schemeClr val="bg1"/>
                </a:solidFill>
              </a:rPr>
              <a:t>Saying who is affected by the verb</a:t>
            </a:r>
            <a:br>
              <a:rPr lang="en-GB" sz="2700" b="1" dirty="0">
                <a:solidFill>
                  <a:schemeClr val="bg1"/>
                </a:solidFill>
              </a:rPr>
            </a:br>
            <a:r>
              <a:rPr lang="en-GB" sz="2700" b="1" dirty="0">
                <a:solidFill>
                  <a:schemeClr val="bg1"/>
                </a:solidFill>
              </a:rPr>
              <a:t>Indirect object pronoun ‘le’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CuadroTexto 36">
            <a:extLst>
              <a:ext uri="{FF2B5EF4-FFF2-40B4-BE49-F238E27FC236}">
                <a16:creationId xmlns:a16="http://schemas.microsoft.com/office/drawing/2014/main" id="{1E5B31ED-A363-2E47-9FE0-211AC3197BBD}"/>
              </a:ext>
            </a:extLst>
          </p:cNvPr>
          <p:cNvSpPr txBox="1"/>
          <p:nvPr/>
        </p:nvSpPr>
        <p:spPr>
          <a:xfrm>
            <a:off x="382569" y="1653204"/>
            <a:ext cx="12038031" cy="492443"/>
          </a:xfrm>
          <a:prstGeom prst="rect">
            <a:avLst/>
          </a:prstGeom>
          <a:noFill/>
        </p:spPr>
        <p:txBody>
          <a:bodyPr wrap="square" rtlCol="0">
            <a:spAutoFit/>
          </a:bodyPr>
          <a:lstStyle/>
          <a:p>
            <a:r>
              <a:rPr lang="es-ES" sz="2600" dirty="0" err="1">
                <a:solidFill>
                  <a:srgbClr val="002060"/>
                </a:solidFill>
              </a:rPr>
              <a:t>If</a:t>
            </a:r>
            <a:r>
              <a:rPr lang="es-ES" sz="2600" dirty="0">
                <a:solidFill>
                  <a:srgbClr val="002060"/>
                </a:solidFill>
              </a:rPr>
              <a:t> the </a:t>
            </a:r>
            <a:r>
              <a:rPr lang="es-ES" sz="2600" dirty="0" err="1">
                <a:solidFill>
                  <a:srgbClr val="002060"/>
                </a:solidFill>
              </a:rPr>
              <a:t>person</a:t>
            </a:r>
            <a:r>
              <a:rPr lang="es-ES" sz="2600" dirty="0">
                <a:solidFill>
                  <a:srgbClr val="002060"/>
                </a:solidFill>
              </a:rPr>
              <a:t> </a:t>
            </a:r>
            <a:r>
              <a:rPr lang="es-ES" sz="2600" dirty="0" err="1">
                <a:solidFill>
                  <a:srgbClr val="002060"/>
                </a:solidFill>
              </a:rPr>
              <a:t>indirectly</a:t>
            </a:r>
            <a:r>
              <a:rPr lang="es-ES" sz="2600" dirty="0">
                <a:solidFill>
                  <a:srgbClr val="002060"/>
                </a:solidFill>
              </a:rPr>
              <a:t> </a:t>
            </a:r>
            <a:r>
              <a:rPr lang="es-ES" sz="2600" dirty="0" err="1">
                <a:solidFill>
                  <a:srgbClr val="002060"/>
                </a:solidFill>
              </a:rPr>
              <a:t>affected</a:t>
            </a:r>
            <a:r>
              <a:rPr lang="es-ES" sz="2600" dirty="0">
                <a:solidFill>
                  <a:srgbClr val="002060"/>
                </a:solidFill>
              </a:rPr>
              <a:t> </a:t>
            </a:r>
            <a:r>
              <a:rPr lang="es-ES" sz="2600" dirty="0" err="1">
                <a:solidFill>
                  <a:srgbClr val="002060"/>
                </a:solidFill>
              </a:rPr>
              <a:t>by</a:t>
            </a:r>
            <a:r>
              <a:rPr lang="es-ES" sz="2600" dirty="0">
                <a:solidFill>
                  <a:srgbClr val="002060"/>
                </a:solidFill>
              </a:rPr>
              <a:t> the </a:t>
            </a:r>
            <a:r>
              <a:rPr lang="es-ES" sz="2600" dirty="0" err="1">
                <a:solidFill>
                  <a:srgbClr val="002060"/>
                </a:solidFill>
              </a:rPr>
              <a:t>verb</a:t>
            </a:r>
            <a:r>
              <a:rPr lang="es-ES" sz="2600" dirty="0">
                <a:solidFill>
                  <a:srgbClr val="002060"/>
                </a:solidFill>
              </a:rPr>
              <a:t> </a:t>
            </a:r>
            <a:r>
              <a:rPr lang="es-ES" sz="2600" dirty="0" err="1">
                <a:solidFill>
                  <a:srgbClr val="002060"/>
                </a:solidFill>
              </a:rPr>
              <a:t>is</a:t>
            </a:r>
            <a:r>
              <a:rPr lang="es-ES" sz="2600" dirty="0">
                <a:solidFill>
                  <a:srgbClr val="002060"/>
                </a:solidFill>
              </a:rPr>
              <a:t> ‘</a:t>
            </a:r>
            <a:r>
              <a:rPr lang="es-ES" sz="2600" dirty="0" err="1">
                <a:solidFill>
                  <a:srgbClr val="002060"/>
                </a:solidFill>
              </a:rPr>
              <a:t>him</a:t>
            </a:r>
            <a:r>
              <a:rPr lang="es-ES" sz="2600" dirty="0">
                <a:solidFill>
                  <a:srgbClr val="002060"/>
                </a:solidFill>
              </a:rPr>
              <a:t>’, ‘</a:t>
            </a:r>
            <a:r>
              <a:rPr lang="es-ES" sz="2600" dirty="0" err="1">
                <a:solidFill>
                  <a:srgbClr val="002060"/>
                </a:solidFill>
              </a:rPr>
              <a:t>her</a:t>
            </a:r>
            <a:r>
              <a:rPr lang="es-ES" sz="2600" dirty="0">
                <a:solidFill>
                  <a:srgbClr val="002060"/>
                </a:solidFill>
              </a:rPr>
              <a:t>’ </a:t>
            </a:r>
            <a:r>
              <a:rPr lang="es-ES" sz="2600" dirty="0" err="1">
                <a:solidFill>
                  <a:srgbClr val="002060"/>
                </a:solidFill>
              </a:rPr>
              <a:t>or</a:t>
            </a:r>
            <a:r>
              <a:rPr lang="es-ES" sz="2600" dirty="0">
                <a:solidFill>
                  <a:srgbClr val="002060"/>
                </a:solidFill>
              </a:rPr>
              <a:t> ‘</a:t>
            </a:r>
            <a:r>
              <a:rPr lang="es-ES" sz="2600" dirty="0" err="1">
                <a:solidFill>
                  <a:srgbClr val="002060"/>
                </a:solidFill>
              </a:rPr>
              <a:t>it</a:t>
            </a:r>
            <a:r>
              <a:rPr lang="es-ES" sz="2600" dirty="0">
                <a:solidFill>
                  <a:srgbClr val="002060"/>
                </a:solidFill>
              </a:rPr>
              <a:t>’, use ___.</a:t>
            </a:r>
            <a:endParaRPr lang="es-GB" sz="2600" dirty="0">
              <a:solidFill>
                <a:srgbClr val="002060"/>
              </a:solidFill>
            </a:endParaRPr>
          </a:p>
        </p:txBody>
      </p:sp>
      <p:sp>
        <p:nvSpPr>
          <p:cNvPr id="3" name="CuadroTexto 2">
            <a:extLst>
              <a:ext uri="{FF2B5EF4-FFF2-40B4-BE49-F238E27FC236}">
                <a16:creationId xmlns:a16="http://schemas.microsoft.com/office/drawing/2014/main" id="{EDEFDEE1-2148-734A-8BD4-62B2C7239EF1}"/>
              </a:ext>
            </a:extLst>
          </p:cNvPr>
          <p:cNvSpPr txBox="1"/>
          <p:nvPr/>
        </p:nvSpPr>
        <p:spPr>
          <a:xfrm>
            <a:off x="11262228" y="1666294"/>
            <a:ext cx="478016" cy="492443"/>
          </a:xfrm>
          <a:prstGeom prst="rect">
            <a:avLst/>
          </a:prstGeom>
          <a:noFill/>
        </p:spPr>
        <p:txBody>
          <a:bodyPr wrap="none" rtlCol="0">
            <a:spAutoFit/>
          </a:bodyPr>
          <a:lstStyle/>
          <a:p>
            <a:pPr algn="l"/>
            <a:r>
              <a:rPr lang="es-GB" sz="2600" b="1" dirty="0">
                <a:solidFill>
                  <a:srgbClr val="F66400"/>
                </a:solidFill>
              </a:rPr>
              <a:t>le</a:t>
            </a:r>
          </a:p>
        </p:txBody>
      </p:sp>
      <p:sp>
        <p:nvSpPr>
          <p:cNvPr id="8" name="TextBox 7"/>
          <p:cNvSpPr txBox="1"/>
          <p:nvPr/>
        </p:nvSpPr>
        <p:spPr>
          <a:xfrm>
            <a:off x="571500" y="2571750"/>
            <a:ext cx="4591050" cy="492443"/>
          </a:xfrm>
          <a:prstGeom prst="rect">
            <a:avLst/>
          </a:prstGeom>
          <a:noFill/>
        </p:spPr>
        <p:txBody>
          <a:bodyPr wrap="square" rtlCol="0">
            <a:spAutoFit/>
          </a:bodyPr>
          <a:lstStyle/>
          <a:p>
            <a:pPr algn="l"/>
            <a:r>
              <a:rPr lang="en-GB" sz="2600" dirty="0">
                <a:solidFill>
                  <a:schemeClr val="accent5">
                    <a:lumMod val="50000"/>
                  </a:schemeClr>
                </a:solidFill>
              </a:rPr>
              <a:t>They matter to </a:t>
            </a:r>
            <a:r>
              <a:rPr lang="en-GB" sz="2600" b="1" dirty="0">
                <a:solidFill>
                  <a:schemeClr val="accent5">
                    <a:lumMod val="50000"/>
                  </a:schemeClr>
                </a:solidFill>
              </a:rPr>
              <a:t>her.</a:t>
            </a:r>
          </a:p>
        </p:txBody>
      </p:sp>
      <p:sp>
        <p:nvSpPr>
          <p:cNvPr id="17" name="TextBox 16"/>
          <p:cNvSpPr txBox="1"/>
          <p:nvPr/>
        </p:nvSpPr>
        <p:spPr>
          <a:xfrm>
            <a:off x="5334000" y="2571749"/>
            <a:ext cx="4591050" cy="492443"/>
          </a:xfrm>
          <a:prstGeom prst="rect">
            <a:avLst/>
          </a:prstGeom>
          <a:noFill/>
        </p:spPr>
        <p:txBody>
          <a:bodyPr wrap="square" rtlCol="0">
            <a:spAutoFit/>
          </a:bodyPr>
          <a:lstStyle/>
          <a:p>
            <a:pPr algn="l"/>
            <a:r>
              <a:rPr lang="en-GB" sz="2600" b="1" dirty="0">
                <a:solidFill>
                  <a:schemeClr val="accent5">
                    <a:lumMod val="50000"/>
                  </a:schemeClr>
                </a:solidFill>
              </a:rPr>
              <a:t>Le</a:t>
            </a:r>
            <a:r>
              <a:rPr lang="en-GB" sz="2600" dirty="0">
                <a:solidFill>
                  <a:schemeClr val="accent5">
                    <a:lumMod val="50000"/>
                  </a:schemeClr>
                </a:solidFill>
              </a:rPr>
              <a:t> </a:t>
            </a:r>
            <a:r>
              <a:rPr lang="en-GB" sz="2600" dirty="0" err="1">
                <a:solidFill>
                  <a:schemeClr val="accent5">
                    <a:lumMod val="50000"/>
                  </a:schemeClr>
                </a:solidFill>
              </a:rPr>
              <a:t>importan</a:t>
            </a:r>
            <a:r>
              <a:rPr lang="en-GB" sz="2600" dirty="0">
                <a:solidFill>
                  <a:schemeClr val="accent5">
                    <a:lumMod val="50000"/>
                  </a:schemeClr>
                </a:solidFill>
              </a:rPr>
              <a:t>.</a:t>
            </a:r>
            <a:endParaRPr lang="en-GB" sz="2600" b="1" dirty="0">
              <a:solidFill>
                <a:schemeClr val="accent5">
                  <a:lumMod val="50000"/>
                </a:schemeClr>
              </a:solidFill>
            </a:endParaRPr>
          </a:p>
        </p:txBody>
      </p:sp>
      <p:sp>
        <p:nvSpPr>
          <p:cNvPr id="19" name="TextBox 18"/>
          <p:cNvSpPr txBox="1"/>
          <p:nvPr/>
        </p:nvSpPr>
        <p:spPr>
          <a:xfrm>
            <a:off x="571500" y="3695700"/>
            <a:ext cx="4591050" cy="492443"/>
          </a:xfrm>
          <a:prstGeom prst="rect">
            <a:avLst/>
          </a:prstGeom>
          <a:noFill/>
        </p:spPr>
        <p:txBody>
          <a:bodyPr wrap="square" rtlCol="0">
            <a:spAutoFit/>
          </a:bodyPr>
          <a:lstStyle/>
          <a:p>
            <a:pPr algn="l"/>
            <a:r>
              <a:rPr lang="en-GB" sz="2600" dirty="0">
                <a:solidFill>
                  <a:schemeClr val="accent5">
                    <a:lumMod val="50000"/>
                  </a:schemeClr>
                </a:solidFill>
              </a:rPr>
              <a:t>They please </a:t>
            </a:r>
            <a:r>
              <a:rPr lang="en-GB" sz="2600" b="1" dirty="0">
                <a:solidFill>
                  <a:schemeClr val="accent5">
                    <a:lumMod val="50000"/>
                  </a:schemeClr>
                </a:solidFill>
              </a:rPr>
              <a:t>him.</a:t>
            </a:r>
          </a:p>
        </p:txBody>
      </p:sp>
      <p:sp>
        <p:nvSpPr>
          <p:cNvPr id="20" name="TextBox 19"/>
          <p:cNvSpPr txBox="1"/>
          <p:nvPr/>
        </p:nvSpPr>
        <p:spPr>
          <a:xfrm>
            <a:off x="5334000" y="3695698"/>
            <a:ext cx="4591050" cy="492443"/>
          </a:xfrm>
          <a:prstGeom prst="rect">
            <a:avLst/>
          </a:prstGeom>
          <a:noFill/>
        </p:spPr>
        <p:txBody>
          <a:bodyPr wrap="square" rtlCol="0">
            <a:spAutoFit/>
          </a:bodyPr>
          <a:lstStyle/>
          <a:p>
            <a:pPr algn="l"/>
            <a:r>
              <a:rPr lang="en-GB" sz="2600" b="1" dirty="0">
                <a:solidFill>
                  <a:schemeClr val="accent5">
                    <a:lumMod val="50000"/>
                  </a:schemeClr>
                </a:solidFill>
              </a:rPr>
              <a:t>Le</a:t>
            </a:r>
            <a:r>
              <a:rPr lang="en-GB" sz="2600" dirty="0">
                <a:solidFill>
                  <a:schemeClr val="accent5">
                    <a:lumMod val="50000"/>
                  </a:schemeClr>
                </a:solidFill>
              </a:rPr>
              <a:t> </a:t>
            </a:r>
            <a:r>
              <a:rPr lang="en-GB" sz="2600" dirty="0" err="1">
                <a:solidFill>
                  <a:schemeClr val="accent5">
                    <a:lumMod val="50000"/>
                  </a:schemeClr>
                </a:solidFill>
              </a:rPr>
              <a:t>gustan</a:t>
            </a:r>
            <a:r>
              <a:rPr lang="en-GB" sz="2600" dirty="0">
                <a:solidFill>
                  <a:schemeClr val="accent5">
                    <a:lumMod val="50000"/>
                  </a:schemeClr>
                </a:solidFill>
              </a:rPr>
              <a:t>.</a:t>
            </a:r>
            <a:endParaRPr lang="en-GB" sz="2600" b="1" dirty="0">
              <a:solidFill>
                <a:schemeClr val="accent5">
                  <a:lumMod val="50000"/>
                </a:schemeClr>
              </a:solidFill>
            </a:endParaRPr>
          </a:p>
        </p:txBody>
      </p:sp>
      <p:sp>
        <p:nvSpPr>
          <p:cNvPr id="21" name="TextBox 20"/>
          <p:cNvSpPr txBox="1"/>
          <p:nvPr/>
        </p:nvSpPr>
        <p:spPr>
          <a:xfrm>
            <a:off x="571500" y="4819648"/>
            <a:ext cx="4591050" cy="492443"/>
          </a:xfrm>
          <a:prstGeom prst="rect">
            <a:avLst/>
          </a:prstGeom>
          <a:noFill/>
        </p:spPr>
        <p:txBody>
          <a:bodyPr wrap="square" rtlCol="0">
            <a:spAutoFit/>
          </a:bodyPr>
          <a:lstStyle/>
          <a:p>
            <a:pPr algn="l"/>
            <a:r>
              <a:rPr lang="en-GB" sz="2600" dirty="0">
                <a:solidFill>
                  <a:schemeClr val="accent5">
                    <a:lumMod val="50000"/>
                  </a:schemeClr>
                </a:solidFill>
              </a:rPr>
              <a:t>They scare </a:t>
            </a:r>
            <a:r>
              <a:rPr lang="en-GB" sz="2600" b="1" dirty="0">
                <a:solidFill>
                  <a:schemeClr val="accent5">
                    <a:lumMod val="50000"/>
                  </a:schemeClr>
                </a:solidFill>
              </a:rPr>
              <a:t>it.</a:t>
            </a:r>
          </a:p>
        </p:txBody>
      </p:sp>
      <p:sp>
        <p:nvSpPr>
          <p:cNvPr id="22" name="TextBox 21"/>
          <p:cNvSpPr txBox="1"/>
          <p:nvPr/>
        </p:nvSpPr>
        <p:spPr>
          <a:xfrm>
            <a:off x="5334000" y="4819647"/>
            <a:ext cx="4591050" cy="492443"/>
          </a:xfrm>
          <a:prstGeom prst="rect">
            <a:avLst/>
          </a:prstGeom>
          <a:noFill/>
        </p:spPr>
        <p:txBody>
          <a:bodyPr wrap="square" rtlCol="0">
            <a:spAutoFit/>
          </a:bodyPr>
          <a:lstStyle/>
          <a:p>
            <a:pPr algn="l"/>
            <a:r>
              <a:rPr lang="en-GB" sz="2600" b="1" dirty="0">
                <a:solidFill>
                  <a:schemeClr val="accent5">
                    <a:lumMod val="50000"/>
                  </a:schemeClr>
                </a:solidFill>
              </a:rPr>
              <a:t>Le</a:t>
            </a:r>
            <a:r>
              <a:rPr lang="en-GB" sz="2600" dirty="0">
                <a:solidFill>
                  <a:schemeClr val="accent5">
                    <a:lumMod val="50000"/>
                  </a:schemeClr>
                </a:solidFill>
              </a:rPr>
              <a:t> </a:t>
            </a:r>
            <a:r>
              <a:rPr lang="en-GB" sz="2600" dirty="0" err="1">
                <a:solidFill>
                  <a:schemeClr val="accent5">
                    <a:lumMod val="50000"/>
                  </a:schemeClr>
                </a:solidFill>
              </a:rPr>
              <a:t>dan</a:t>
            </a:r>
            <a:r>
              <a:rPr lang="en-GB" sz="2600" dirty="0">
                <a:solidFill>
                  <a:schemeClr val="accent5">
                    <a:lumMod val="50000"/>
                  </a:schemeClr>
                </a:solidFill>
              </a:rPr>
              <a:t> </a:t>
            </a:r>
            <a:r>
              <a:rPr lang="en-GB" sz="2600" dirty="0" err="1">
                <a:solidFill>
                  <a:schemeClr val="accent5">
                    <a:lumMod val="50000"/>
                  </a:schemeClr>
                </a:solidFill>
              </a:rPr>
              <a:t>miedo</a:t>
            </a:r>
            <a:r>
              <a:rPr lang="en-GB" sz="2600" dirty="0">
                <a:solidFill>
                  <a:schemeClr val="accent5">
                    <a:lumMod val="50000"/>
                  </a:schemeClr>
                </a:solidFill>
              </a:rPr>
              <a:t>.</a:t>
            </a:r>
            <a:endParaRPr lang="en-GB" sz="2600" b="1" dirty="0">
              <a:solidFill>
                <a:schemeClr val="accent5">
                  <a:lumMod val="50000"/>
                </a:schemeClr>
              </a:solidFill>
            </a:endParaRPr>
          </a:p>
        </p:txBody>
      </p:sp>
    </p:spTree>
    <p:extLst>
      <p:ext uri="{BB962C8B-B14F-4D97-AF65-F5344CB8AC3E}">
        <p14:creationId xmlns:p14="http://schemas.microsoft.com/office/powerpoint/2010/main" val="425834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7" grpId="0"/>
      <p:bldP spid="19" grpId="0"/>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4910628" cy="1325563"/>
          </a:xfrm>
        </p:spPr>
        <p:txBody>
          <a:bodyPr>
            <a:normAutofit/>
          </a:bodyPr>
          <a:lstStyle/>
          <a:p>
            <a:r>
              <a:rPr lang="en-GB" sz="2800" b="1" dirty="0">
                <a:solidFill>
                  <a:schemeClr val="bg1"/>
                </a:solidFill>
              </a:rPr>
              <a:t>Object-first word order and personal ‘a’ [revisited]</a:t>
            </a:r>
          </a:p>
        </p:txBody>
      </p:sp>
      <p:sp>
        <p:nvSpPr>
          <p:cNvPr id="37" name="CuadroTexto 36">
            <a:extLst>
              <a:ext uri="{FF2B5EF4-FFF2-40B4-BE49-F238E27FC236}">
                <a16:creationId xmlns:a16="http://schemas.microsoft.com/office/drawing/2014/main" id="{1E5B31ED-A363-2E47-9FE0-211AC3197BBD}"/>
              </a:ext>
            </a:extLst>
          </p:cNvPr>
          <p:cNvSpPr txBox="1"/>
          <p:nvPr/>
        </p:nvSpPr>
        <p:spPr>
          <a:xfrm>
            <a:off x="121349" y="1369779"/>
            <a:ext cx="125205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know</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Spanish</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sentences</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start</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_________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with</a:t>
            </a:r>
            <a:r>
              <a:rPr kumimoji="0" lang="es-E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________. </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7">
            <a:extLst>
              <a:ext uri="{FF2B5EF4-FFF2-40B4-BE49-F238E27FC236}">
                <a16:creationId xmlns:a16="http://schemas.microsoft.com/office/drawing/2014/main" id="{84CB0B40-6CAB-4045-9DF4-074190624C05}"/>
              </a:ext>
            </a:extLst>
          </p:cNvPr>
          <p:cNvSpPr txBox="1"/>
          <p:nvPr/>
        </p:nvSpPr>
        <p:spPr>
          <a:xfrm>
            <a:off x="5450340" y="2556253"/>
            <a:ext cx="64778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chocolate a __________. </a:t>
            </a:r>
            <a:endPar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2" name="TextBox 7">
            <a:extLst>
              <a:ext uri="{FF2B5EF4-FFF2-40B4-BE49-F238E27FC236}">
                <a16:creationId xmlns:a16="http://schemas.microsoft.com/office/drawing/2014/main" id="{FD874E0D-304F-BA4A-AF20-785AC22A92A4}"/>
              </a:ext>
            </a:extLst>
          </p:cNvPr>
          <p:cNvSpPr txBox="1"/>
          <p:nvPr/>
        </p:nvSpPr>
        <p:spPr>
          <a:xfrm>
            <a:off x="5450340" y="3112440"/>
            <a:ext cx="6741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_________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chocolate _________. </a:t>
            </a:r>
            <a:endPar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7" name="TextBox 7">
            <a:extLst>
              <a:ext uri="{FF2B5EF4-FFF2-40B4-BE49-F238E27FC236}">
                <a16:creationId xmlns:a16="http://schemas.microsoft.com/office/drawing/2014/main" id="{FC6E5224-7E1B-2F4A-A935-A8FD91559D9E}"/>
              </a:ext>
            </a:extLst>
          </p:cNvPr>
          <p:cNvSpPr txBox="1"/>
          <p:nvPr/>
        </p:nvSpPr>
        <p:spPr>
          <a:xfrm>
            <a:off x="121350" y="2837391"/>
            <a:ext cx="52882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boy brings the girl chocolate.</a:t>
            </a:r>
            <a:endPar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6" name="TextBox 7">
            <a:extLst>
              <a:ext uri="{FF2B5EF4-FFF2-40B4-BE49-F238E27FC236}">
                <a16:creationId xmlns:a16="http://schemas.microsoft.com/office/drawing/2014/main" id="{E0095605-D10F-6C4A-ADDE-877F6AE5DA39}"/>
              </a:ext>
            </a:extLst>
          </p:cNvPr>
          <p:cNvSpPr txBox="1"/>
          <p:nvPr/>
        </p:nvSpPr>
        <p:spPr>
          <a:xfrm>
            <a:off x="181245" y="5076930"/>
            <a:ext cx="117468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the personal ‘a’ is used before / after the object when it is a living thing.</a:t>
            </a:r>
          </a:p>
        </p:txBody>
      </p:sp>
      <p:sp>
        <p:nvSpPr>
          <p:cNvPr id="15" name="Rectangle 14">
            <a:extLst>
              <a:ext uri="{FF2B5EF4-FFF2-40B4-BE49-F238E27FC236}">
                <a16:creationId xmlns:a16="http://schemas.microsoft.com/office/drawing/2014/main" id="{CBD6499D-0BD5-44C5-825E-EB9408557BBD}"/>
              </a:ext>
            </a:extLst>
          </p:cNvPr>
          <p:cNvSpPr/>
          <p:nvPr/>
        </p:nvSpPr>
        <p:spPr>
          <a:xfrm>
            <a:off x="5450340" y="2053891"/>
            <a:ext cx="1388004" cy="430879"/>
          </a:xfrm>
          <a:prstGeom prst="rect">
            <a:avLst/>
          </a:prstGeom>
          <a:solidFill>
            <a:schemeClr val="accent5">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SUBJECT</a:t>
            </a:r>
          </a:p>
        </p:txBody>
      </p:sp>
      <p:sp>
        <p:nvSpPr>
          <p:cNvPr id="21" name="Rectangle 20">
            <a:extLst>
              <a:ext uri="{FF2B5EF4-FFF2-40B4-BE49-F238E27FC236}">
                <a16:creationId xmlns:a16="http://schemas.microsoft.com/office/drawing/2014/main" id="{963B89B3-6E24-4CBC-9A9F-AB1B35734399}"/>
              </a:ext>
            </a:extLst>
          </p:cNvPr>
          <p:cNvSpPr/>
          <p:nvPr/>
        </p:nvSpPr>
        <p:spPr>
          <a:xfrm>
            <a:off x="7142053" y="2052620"/>
            <a:ext cx="936465" cy="430879"/>
          </a:xfrm>
          <a:prstGeom prst="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VERB</a:t>
            </a:r>
          </a:p>
        </p:txBody>
      </p:sp>
      <p:sp>
        <p:nvSpPr>
          <p:cNvPr id="22" name="Rectangle 21">
            <a:extLst>
              <a:ext uri="{FF2B5EF4-FFF2-40B4-BE49-F238E27FC236}">
                <a16:creationId xmlns:a16="http://schemas.microsoft.com/office/drawing/2014/main" id="{E8252DC1-9DDB-483C-92DE-EE8AA5216417}"/>
              </a:ext>
            </a:extLst>
          </p:cNvPr>
          <p:cNvSpPr/>
          <p:nvPr/>
        </p:nvSpPr>
        <p:spPr>
          <a:xfrm>
            <a:off x="9770231" y="2105577"/>
            <a:ext cx="1305275" cy="430879"/>
          </a:xfrm>
          <a:prstGeom prst="rect">
            <a:avLst/>
          </a:prstGeom>
          <a:solidFill>
            <a:srgbClr val="FF66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OBJECT</a:t>
            </a:r>
          </a:p>
        </p:txBody>
      </p:sp>
      <p:sp>
        <p:nvSpPr>
          <p:cNvPr id="23" name="Rectangle 22">
            <a:extLst>
              <a:ext uri="{FF2B5EF4-FFF2-40B4-BE49-F238E27FC236}">
                <a16:creationId xmlns:a16="http://schemas.microsoft.com/office/drawing/2014/main" id="{E8252DC1-9DDB-483C-92DE-EE8AA5216417}"/>
              </a:ext>
            </a:extLst>
          </p:cNvPr>
          <p:cNvSpPr/>
          <p:nvPr/>
        </p:nvSpPr>
        <p:spPr>
          <a:xfrm>
            <a:off x="5899697" y="3572832"/>
            <a:ext cx="1286404" cy="430879"/>
          </a:xfrm>
          <a:prstGeom prst="rect">
            <a:avLst/>
          </a:prstGeom>
          <a:solidFill>
            <a:srgbClr val="FF66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OBJECT</a:t>
            </a:r>
          </a:p>
        </p:txBody>
      </p:sp>
      <p:sp>
        <p:nvSpPr>
          <p:cNvPr id="24" name="Rectangle 23">
            <a:extLst>
              <a:ext uri="{FF2B5EF4-FFF2-40B4-BE49-F238E27FC236}">
                <a16:creationId xmlns:a16="http://schemas.microsoft.com/office/drawing/2014/main" id="{963B89B3-6E24-4CBC-9A9F-AB1B35734399}"/>
              </a:ext>
            </a:extLst>
          </p:cNvPr>
          <p:cNvSpPr/>
          <p:nvPr/>
        </p:nvSpPr>
        <p:spPr>
          <a:xfrm>
            <a:off x="7408658" y="3563478"/>
            <a:ext cx="1081608" cy="430879"/>
          </a:xfrm>
          <a:prstGeom prst="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VERB</a:t>
            </a:r>
          </a:p>
        </p:txBody>
      </p:sp>
      <p:sp>
        <p:nvSpPr>
          <p:cNvPr id="25" name="Rectangle 24">
            <a:extLst>
              <a:ext uri="{FF2B5EF4-FFF2-40B4-BE49-F238E27FC236}">
                <a16:creationId xmlns:a16="http://schemas.microsoft.com/office/drawing/2014/main" id="{CBD6499D-0BD5-44C5-825E-EB9408557BBD}"/>
              </a:ext>
            </a:extLst>
          </p:cNvPr>
          <p:cNvSpPr/>
          <p:nvPr/>
        </p:nvSpPr>
        <p:spPr>
          <a:xfrm>
            <a:off x="9745146" y="3572832"/>
            <a:ext cx="1406875" cy="430879"/>
          </a:xfrm>
          <a:prstGeom prst="rect">
            <a:avLst/>
          </a:prstGeom>
          <a:solidFill>
            <a:schemeClr val="accent5">
              <a:lumMod val="75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SUBJECT</a:t>
            </a:r>
          </a:p>
        </p:txBody>
      </p:sp>
      <p:sp>
        <p:nvSpPr>
          <p:cNvPr id="3" name="Oval 2"/>
          <p:cNvSpPr/>
          <p:nvPr/>
        </p:nvSpPr>
        <p:spPr>
          <a:xfrm>
            <a:off x="5409622" y="3112440"/>
            <a:ext cx="490075" cy="460392"/>
          </a:xfrm>
          <a:prstGeom prst="ellipse">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Oval 27"/>
          <p:cNvSpPr/>
          <p:nvPr/>
        </p:nvSpPr>
        <p:spPr>
          <a:xfrm>
            <a:off x="9525194" y="2593817"/>
            <a:ext cx="490075" cy="460392"/>
          </a:xfrm>
          <a:prstGeom prst="ellipse">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ounded Rectangular Callout 8"/>
          <p:cNvSpPr/>
          <p:nvPr/>
        </p:nvSpPr>
        <p:spPr>
          <a:xfrm>
            <a:off x="1935090" y="4287075"/>
            <a:ext cx="6168250" cy="632833"/>
          </a:xfrm>
          <a:prstGeom prst="wedgeRoundRectCallout">
            <a:avLst>
              <a:gd name="adj1" fmla="val 38015"/>
              <a:gd name="adj2" fmla="val -165372"/>
              <a:gd name="adj3" fmla="val 16667"/>
            </a:avLst>
          </a:prstGeom>
          <a:solidFill>
            <a:schemeClr val="accent4">
              <a:lumMod val="20000"/>
              <a:lumOff val="80000"/>
            </a:schemeClr>
          </a:solidFill>
          <a:ln w="38100">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Remember, this ‘le’ has no translation in English.</a:t>
            </a:r>
          </a:p>
        </p:txBody>
      </p:sp>
      <p:sp>
        <p:nvSpPr>
          <p:cNvPr id="2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p:cNvSpPr txBox="1"/>
          <p:nvPr/>
        </p:nvSpPr>
        <p:spPr>
          <a:xfrm>
            <a:off x="7657672" y="1339001"/>
            <a:ext cx="1439187" cy="492443"/>
          </a:xfrm>
          <a:prstGeom prst="rect">
            <a:avLst/>
          </a:prstGeom>
          <a:noFill/>
        </p:spPr>
        <p:txBody>
          <a:bodyPr wrap="square" rtlCol="0">
            <a:spAutoFit/>
          </a:bodyPr>
          <a:lstStyle/>
          <a:p>
            <a:pPr algn="l"/>
            <a:r>
              <a:rPr lang="en-GB" sz="2600" b="1" dirty="0">
                <a:solidFill>
                  <a:schemeClr val="accent2"/>
                </a:solidFill>
              </a:rPr>
              <a:t>subject</a:t>
            </a:r>
          </a:p>
        </p:txBody>
      </p:sp>
      <p:sp>
        <p:nvSpPr>
          <p:cNvPr id="33" name="TextBox 32"/>
          <p:cNvSpPr txBox="1"/>
          <p:nvPr/>
        </p:nvSpPr>
        <p:spPr>
          <a:xfrm>
            <a:off x="10762500" y="1330536"/>
            <a:ext cx="1439187" cy="492443"/>
          </a:xfrm>
          <a:prstGeom prst="rect">
            <a:avLst/>
          </a:prstGeom>
          <a:noFill/>
        </p:spPr>
        <p:txBody>
          <a:bodyPr wrap="square" rtlCol="0">
            <a:spAutoFit/>
          </a:bodyPr>
          <a:lstStyle/>
          <a:p>
            <a:pPr algn="l"/>
            <a:r>
              <a:rPr lang="en-GB" sz="2600" b="1" dirty="0">
                <a:solidFill>
                  <a:schemeClr val="accent2"/>
                </a:solidFill>
              </a:rPr>
              <a:t>object</a:t>
            </a:r>
          </a:p>
        </p:txBody>
      </p:sp>
      <p:sp>
        <p:nvSpPr>
          <p:cNvPr id="34" name="TextBox 33"/>
          <p:cNvSpPr txBox="1"/>
          <p:nvPr/>
        </p:nvSpPr>
        <p:spPr>
          <a:xfrm>
            <a:off x="5451506" y="2509366"/>
            <a:ext cx="1439187" cy="492443"/>
          </a:xfrm>
          <a:prstGeom prst="rect">
            <a:avLst/>
          </a:prstGeom>
          <a:noFill/>
        </p:spPr>
        <p:txBody>
          <a:bodyPr wrap="square" rtlCol="0">
            <a:spAutoFit/>
          </a:bodyPr>
          <a:lstStyle/>
          <a:p>
            <a:pPr algn="l"/>
            <a:r>
              <a:rPr lang="en-GB" sz="2600" b="1" dirty="0">
                <a:solidFill>
                  <a:schemeClr val="accent2"/>
                </a:solidFill>
              </a:rPr>
              <a:t>El chico</a:t>
            </a:r>
          </a:p>
        </p:txBody>
      </p:sp>
      <p:sp>
        <p:nvSpPr>
          <p:cNvPr id="35" name="TextBox 34"/>
          <p:cNvSpPr txBox="1"/>
          <p:nvPr/>
        </p:nvSpPr>
        <p:spPr>
          <a:xfrm>
            <a:off x="9966710" y="2522971"/>
            <a:ext cx="1744150" cy="492443"/>
          </a:xfrm>
          <a:prstGeom prst="rect">
            <a:avLst/>
          </a:prstGeom>
          <a:noFill/>
        </p:spPr>
        <p:txBody>
          <a:bodyPr wrap="square" rtlCol="0">
            <a:spAutoFit/>
          </a:bodyPr>
          <a:lstStyle/>
          <a:p>
            <a:pPr algn="l"/>
            <a:r>
              <a:rPr lang="en-GB" sz="2600" b="1" dirty="0">
                <a:solidFill>
                  <a:schemeClr val="accent2"/>
                </a:solidFill>
              </a:rPr>
              <a:t>la chica</a:t>
            </a:r>
          </a:p>
        </p:txBody>
      </p:sp>
      <p:sp>
        <p:nvSpPr>
          <p:cNvPr id="36" name="TextBox 35"/>
          <p:cNvSpPr txBox="1"/>
          <p:nvPr/>
        </p:nvSpPr>
        <p:spPr>
          <a:xfrm>
            <a:off x="5820367" y="3080389"/>
            <a:ext cx="1744150" cy="492443"/>
          </a:xfrm>
          <a:prstGeom prst="rect">
            <a:avLst/>
          </a:prstGeom>
          <a:noFill/>
        </p:spPr>
        <p:txBody>
          <a:bodyPr wrap="square" rtlCol="0">
            <a:spAutoFit/>
          </a:bodyPr>
          <a:lstStyle/>
          <a:p>
            <a:pPr algn="l"/>
            <a:r>
              <a:rPr lang="en-GB" sz="2600" b="1" dirty="0">
                <a:solidFill>
                  <a:schemeClr val="accent2"/>
                </a:solidFill>
              </a:rPr>
              <a:t>la chica</a:t>
            </a:r>
          </a:p>
        </p:txBody>
      </p:sp>
      <p:sp>
        <p:nvSpPr>
          <p:cNvPr id="38" name="TextBox 37"/>
          <p:cNvSpPr txBox="1"/>
          <p:nvPr/>
        </p:nvSpPr>
        <p:spPr>
          <a:xfrm>
            <a:off x="9943357" y="3086897"/>
            <a:ext cx="1509074" cy="492443"/>
          </a:xfrm>
          <a:prstGeom prst="rect">
            <a:avLst/>
          </a:prstGeom>
          <a:noFill/>
        </p:spPr>
        <p:txBody>
          <a:bodyPr wrap="square" rtlCol="0">
            <a:spAutoFit/>
          </a:bodyPr>
          <a:lstStyle/>
          <a:p>
            <a:pPr algn="l"/>
            <a:r>
              <a:rPr lang="en-GB" sz="2600" b="1" dirty="0">
                <a:solidFill>
                  <a:schemeClr val="accent2"/>
                </a:solidFill>
              </a:rPr>
              <a:t>el chico</a:t>
            </a:r>
          </a:p>
        </p:txBody>
      </p:sp>
      <p:sp>
        <p:nvSpPr>
          <p:cNvPr id="39" name="Oval 38"/>
          <p:cNvSpPr/>
          <p:nvPr/>
        </p:nvSpPr>
        <p:spPr>
          <a:xfrm>
            <a:off x="5478250" y="5034569"/>
            <a:ext cx="1198816" cy="598964"/>
          </a:xfrm>
          <a:prstGeom prst="ellipse">
            <a:avLst/>
          </a:prstGeom>
          <a:noFill/>
          <a:ln w="5715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9060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p:bldP spid="12" grpId="0"/>
      <p:bldP spid="17" grpId="0"/>
      <p:bldP spid="16" grpId="0"/>
      <p:bldP spid="15" grpId="0" animBg="1"/>
      <p:bldP spid="21" grpId="0" animBg="1"/>
      <p:bldP spid="22" grpId="0" animBg="1"/>
      <p:bldP spid="23" grpId="0" animBg="1"/>
      <p:bldP spid="24" grpId="0" animBg="1"/>
      <p:bldP spid="25" grpId="0" animBg="1"/>
      <p:bldP spid="3" grpId="0" animBg="1"/>
      <p:bldP spid="28" grpId="0" animBg="1"/>
      <p:bldP spid="9" grpId="0" animBg="1"/>
      <p:bldP spid="32" grpId="0"/>
      <p:bldP spid="33" grpId="0"/>
      <p:bldP spid="34" grpId="0"/>
      <p:bldP spid="35" grpId="0"/>
      <p:bldP spid="36" grpId="0"/>
      <p:bldP spid="38" grpId="0"/>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a 39">
            <a:extLst>
              <a:ext uri="{FF2B5EF4-FFF2-40B4-BE49-F238E27FC236}">
                <a16:creationId xmlns:a16="http://schemas.microsoft.com/office/drawing/2014/main" id="{3BD8FED8-85AD-3D48-97E5-DF7142450CDF}"/>
              </a:ext>
            </a:extLst>
          </p:cNvPr>
          <p:cNvGraphicFramePr>
            <a:graphicFrameLocks noGrp="1"/>
          </p:cNvGraphicFramePr>
          <p:nvPr>
            <p:extLst>
              <p:ext uri="{D42A27DB-BD31-4B8C-83A1-F6EECF244321}">
                <p14:modId xmlns:p14="http://schemas.microsoft.com/office/powerpoint/2010/main" val="704947430"/>
              </p:ext>
            </p:extLst>
          </p:nvPr>
        </p:nvGraphicFramePr>
        <p:xfrm>
          <a:off x="335694" y="1095312"/>
          <a:ext cx="9941648" cy="5189580"/>
        </p:xfrm>
        <a:graphic>
          <a:graphicData uri="http://schemas.openxmlformats.org/drawingml/2006/table">
            <a:tbl>
              <a:tblPr firstRow="1" bandRow="1">
                <a:tableStyleId>{5DA37D80-6434-44D0-A028-1B22A696006F}</a:tableStyleId>
              </a:tblPr>
              <a:tblGrid>
                <a:gridCol w="496298">
                  <a:extLst>
                    <a:ext uri="{9D8B030D-6E8A-4147-A177-3AD203B41FA5}">
                      <a16:colId xmlns:a16="http://schemas.microsoft.com/office/drawing/2014/main" val="764618492"/>
                    </a:ext>
                  </a:extLst>
                </a:gridCol>
                <a:gridCol w="4216526">
                  <a:extLst>
                    <a:ext uri="{9D8B030D-6E8A-4147-A177-3AD203B41FA5}">
                      <a16:colId xmlns:a16="http://schemas.microsoft.com/office/drawing/2014/main" val="989228181"/>
                    </a:ext>
                  </a:extLst>
                </a:gridCol>
                <a:gridCol w="5228824">
                  <a:extLst>
                    <a:ext uri="{9D8B030D-6E8A-4147-A177-3AD203B41FA5}">
                      <a16:colId xmlns:a16="http://schemas.microsoft.com/office/drawing/2014/main" val="1380892025"/>
                    </a:ext>
                  </a:extLst>
                </a:gridCol>
              </a:tblGrid>
              <a:tr h="10379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1</a:t>
                      </a:r>
                    </a:p>
                  </a:txBody>
                  <a:tcPr anchor="ctr">
                    <a:lnR w="12700" cap="flat" cmpd="sng" algn="ctr">
                      <a:solidFill>
                        <a:srgbClr val="EE8947"/>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0" dirty="0">
                          <a:solidFill>
                            <a:srgbClr val="203864"/>
                          </a:solidFill>
                        </a:rPr>
                        <a:t>A Daniel le molesta el perro. </a:t>
                      </a:r>
                      <a:endParaRPr lang="es-GB" sz="2000" b="0" dirty="0">
                        <a:solidFill>
                          <a:srgbClr val="203864"/>
                        </a:solidFill>
                      </a:endParaRPr>
                    </a:p>
                  </a:txBody>
                  <a:tcPr anchor="ctr">
                    <a:lnL w="12700" cap="flat" cmpd="sng" algn="ctr">
                      <a:solidFill>
                        <a:srgbClr val="EE8947"/>
                      </a:solidFill>
                      <a:prstDash val="solid"/>
                      <a:round/>
                      <a:headEnd type="none" w="med" len="med"/>
                      <a:tailEnd type="none" w="med" len="med"/>
                    </a:lnL>
                    <a:noFill/>
                  </a:tcPr>
                </a:tc>
                <a:tc>
                  <a:txBody>
                    <a:bodyPr/>
                    <a:lstStyle/>
                    <a:p>
                      <a:pPr algn="l"/>
                      <a:r>
                        <a:rPr lang="es-GB" sz="2000" b="0" i="1" dirty="0">
                          <a:solidFill>
                            <a:srgbClr val="203864"/>
                          </a:solidFill>
                        </a:rPr>
                        <a:t>Who annoys the other?</a:t>
                      </a:r>
                    </a:p>
                    <a:p>
                      <a:pPr marL="457200" indent="-457200" algn="l">
                        <a:buAutoNum type="alphaLcParenR"/>
                      </a:pPr>
                      <a:r>
                        <a:rPr lang="es-GB" sz="2000" b="0" dirty="0">
                          <a:solidFill>
                            <a:srgbClr val="203864"/>
                          </a:solidFill>
                        </a:rPr>
                        <a:t>Daniel annoys the dog.</a:t>
                      </a:r>
                    </a:p>
                    <a:p>
                      <a:pPr marL="457200" indent="-457200" algn="l">
                        <a:buAutoNum type="alphaLcParenR"/>
                      </a:pPr>
                      <a:r>
                        <a:rPr lang="es-ES" sz="2000" b="0" dirty="0">
                          <a:solidFill>
                            <a:srgbClr val="203864"/>
                          </a:solidFill>
                        </a:rPr>
                        <a:t>The </a:t>
                      </a:r>
                      <a:r>
                        <a:rPr lang="es-ES" sz="2000" b="0" dirty="0" err="1">
                          <a:solidFill>
                            <a:srgbClr val="203864"/>
                          </a:solidFill>
                        </a:rPr>
                        <a:t>dog</a:t>
                      </a:r>
                      <a:r>
                        <a:rPr lang="es-ES" sz="2000" b="0" dirty="0">
                          <a:solidFill>
                            <a:srgbClr val="203864"/>
                          </a:solidFill>
                        </a:rPr>
                        <a:t> </a:t>
                      </a:r>
                      <a:r>
                        <a:rPr lang="es-ES" sz="2000" b="0" dirty="0" err="1">
                          <a:solidFill>
                            <a:srgbClr val="203864"/>
                          </a:solidFill>
                        </a:rPr>
                        <a:t>annoys</a:t>
                      </a:r>
                      <a:r>
                        <a:rPr lang="es-ES" sz="2000" b="0" dirty="0">
                          <a:solidFill>
                            <a:srgbClr val="203864"/>
                          </a:solidFill>
                        </a:rPr>
                        <a:t> Daniel.</a:t>
                      </a:r>
                      <a:endParaRPr lang="es-GB" sz="2000" b="0" dirty="0">
                        <a:solidFill>
                          <a:srgbClr val="203864"/>
                        </a:solidFill>
                      </a:endParaRPr>
                    </a:p>
                  </a:txBody>
                  <a:tcPr anchor="ctr"/>
                </a:tc>
                <a:extLst>
                  <a:ext uri="{0D108BD9-81ED-4DB2-BD59-A6C34878D82A}">
                    <a16:rowId xmlns:a16="http://schemas.microsoft.com/office/drawing/2014/main" val="1291749181"/>
                  </a:ext>
                </a:extLst>
              </a:tr>
              <a:tr h="10379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2</a:t>
                      </a:r>
                    </a:p>
                  </a:txBody>
                  <a:tcPr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Al perro no le interesa Daniel. </a:t>
                      </a:r>
                      <a:endParaRPr lang="es-GB" sz="2000" dirty="0">
                        <a:solidFill>
                          <a:srgbClr val="203864"/>
                        </a:solidFill>
                      </a:endParaRPr>
                    </a:p>
                  </a:txBody>
                  <a:tcPr anchor="ctr">
                    <a:solidFill>
                      <a:schemeClr val="accent2">
                        <a:lumMod val="20000"/>
                        <a:lumOff val="80000"/>
                      </a:schemeClr>
                    </a:solidFill>
                  </a:tcPr>
                </a:tc>
                <a:tc>
                  <a:txBody>
                    <a:bodyPr/>
                    <a:lstStyle/>
                    <a:p>
                      <a:pPr algn="l"/>
                      <a:r>
                        <a:rPr lang="es-ES" sz="2000" i="1" dirty="0" err="1">
                          <a:solidFill>
                            <a:srgbClr val="203864"/>
                          </a:solidFill>
                        </a:rPr>
                        <a:t>Who</a:t>
                      </a:r>
                      <a:r>
                        <a:rPr lang="es-ES" sz="2000" i="1" dirty="0">
                          <a:solidFill>
                            <a:srgbClr val="203864"/>
                          </a:solidFill>
                        </a:rPr>
                        <a:t> </a:t>
                      </a:r>
                      <a:r>
                        <a:rPr lang="es-ES" sz="2000" i="1" dirty="0" err="1">
                          <a:solidFill>
                            <a:srgbClr val="203864"/>
                          </a:solidFill>
                        </a:rPr>
                        <a:t>doesn’t</a:t>
                      </a:r>
                      <a:r>
                        <a:rPr lang="es-ES" sz="2000" i="1" dirty="0">
                          <a:solidFill>
                            <a:srgbClr val="203864"/>
                          </a:solidFill>
                        </a:rPr>
                        <a:t> </a:t>
                      </a:r>
                      <a:r>
                        <a:rPr lang="es-ES" sz="2000" i="1" dirty="0" err="1">
                          <a:solidFill>
                            <a:srgbClr val="203864"/>
                          </a:solidFill>
                        </a:rPr>
                        <a:t>interest</a:t>
                      </a:r>
                      <a:r>
                        <a:rPr lang="es-ES" sz="2000" i="1" dirty="0">
                          <a:solidFill>
                            <a:srgbClr val="203864"/>
                          </a:solidFill>
                        </a:rPr>
                        <a:t> the </a:t>
                      </a:r>
                      <a:r>
                        <a:rPr lang="es-ES" sz="2000" i="1" dirty="0" err="1">
                          <a:solidFill>
                            <a:srgbClr val="203864"/>
                          </a:solidFill>
                        </a:rPr>
                        <a:t>other</a:t>
                      </a:r>
                      <a:r>
                        <a:rPr lang="es-ES" sz="2000" i="1" dirty="0">
                          <a:solidFill>
                            <a:srgbClr val="203864"/>
                          </a:solidFill>
                        </a:rPr>
                        <a:t>?</a:t>
                      </a:r>
                    </a:p>
                    <a:p>
                      <a:pPr algn="l"/>
                      <a:r>
                        <a:rPr lang="es-ES" sz="2000" dirty="0">
                          <a:solidFill>
                            <a:srgbClr val="203864"/>
                          </a:solidFill>
                        </a:rPr>
                        <a:t>a) The </a:t>
                      </a:r>
                      <a:r>
                        <a:rPr lang="es-ES" sz="2000" dirty="0" err="1">
                          <a:solidFill>
                            <a:srgbClr val="203864"/>
                          </a:solidFill>
                        </a:rPr>
                        <a:t>dog</a:t>
                      </a:r>
                      <a:r>
                        <a:rPr lang="es-ES" sz="2000" dirty="0">
                          <a:solidFill>
                            <a:srgbClr val="203864"/>
                          </a:solidFill>
                        </a:rPr>
                        <a:t> </a:t>
                      </a:r>
                      <a:r>
                        <a:rPr lang="es-ES" sz="2000" dirty="0" err="1">
                          <a:solidFill>
                            <a:srgbClr val="203864"/>
                          </a:solidFill>
                        </a:rPr>
                        <a:t>doesn’t</a:t>
                      </a:r>
                      <a:r>
                        <a:rPr lang="es-ES" sz="2000" dirty="0">
                          <a:solidFill>
                            <a:srgbClr val="203864"/>
                          </a:solidFill>
                        </a:rPr>
                        <a:t> </a:t>
                      </a:r>
                      <a:r>
                        <a:rPr lang="es-ES" sz="2000" dirty="0" err="1">
                          <a:solidFill>
                            <a:srgbClr val="203864"/>
                          </a:solidFill>
                        </a:rPr>
                        <a:t>interest</a:t>
                      </a:r>
                      <a:r>
                        <a:rPr lang="es-ES" sz="2000" dirty="0">
                          <a:solidFill>
                            <a:srgbClr val="203864"/>
                          </a:solidFill>
                        </a:rPr>
                        <a:t> Daniel.</a:t>
                      </a:r>
                    </a:p>
                    <a:p>
                      <a:pPr algn="l"/>
                      <a:r>
                        <a:rPr lang="es-ES" sz="2000" dirty="0">
                          <a:solidFill>
                            <a:srgbClr val="203864"/>
                          </a:solidFill>
                        </a:rPr>
                        <a:t>b) Daniel </a:t>
                      </a:r>
                      <a:r>
                        <a:rPr lang="es-ES" sz="2000" dirty="0" err="1">
                          <a:solidFill>
                            <a:srgbClr val="203864"/>
                          </a:solidFill>
                        </a:rPr>
                        <a:t>doesn’t</a:t>
                      </a:r>
                      <a:r>
                        <a:rPr lang="es-ES" sz="2000" dirty="0">
                          <a:solidFill>
                            <a:srgbClr val="203864"/>
                          </a:solidFill>
                        </a:rPr>
                        <a:t> </a:t>
                      </a:r>
                      <a:r>
                        <a:rPr lang="es-ES" sz="2000" dirty="0" err="1">
                          <a:solidFill>
                            <a:srgbClr val="203864"/>
                          </a:solidFill>
                        </a:rPr>
                        <a:t>interest</a:t>
                      </a:r>
                      <a:r>
                        <a:rPr lang="es-ES" sz="2000" dirty="0">
                          <a:solidFill>
                            <a:srgbClr val="203864"/>
                          </a:solidFill>
                        </a:rPr>
                        <a:t> the </a:t>
                      </a:r>
                      <a:r>
                        <a:rPr lang="es-ES" sz="2000" dirty="0" err="1">
                          <a:solidFill>
                            <a:srgbClr val="203864"/>
                          </a:solidFill>
                        </a:rPr>
                        <a:t>dog</a:t>
                      </a:r>
                      <a:r>
                        <a:rPr lang="es-ES" sz="2000" dirty="0">
                          <a:solidFill>
                            <a:srgbClr val="203864"/>
                          </a:solidFill>
                        </a:rPr>
                        <a:t>.</a:t>
                      </a:r>
                    </a:p>
                  </a:txBody>
                  <a:tcPr anchor="ctr">
                    <a:solidFill>
                      <a:schemeClr val="accent2">
                        <a:lumMod val="20000"/>
                        <a:lumOff val="80000"/>
                      </a:schemeClr>
                    </a:solidFill>
                  </a:tcPr>
                </a:tc>
                <a:extLst>
                  <a:ext uri="{0D108BD9-81ED-4DB2-BD59-A6C34878D82A}">
                    <a16:rowId xmlns:a16="http://schemas.microsoft.com/office/drawing/2014/main" val="1031186801"/>
                  </a:ext>
                </a:extLst>
              </a:tr>
              <a:tr h="10379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Daniel no le da miedo al perro. </a:t>
                      </a:r>
                      <a:endParaRPr lang="es-GB" sz="2000" dirty="0">
                        <a:solidFill>
                          <a:srgbClr val="203864"/>
                        </a:solidFill>
                      </a:endParaRPr>
                    </a:p>
                  </a:txBody>
                  <a:tcPr anchor="ctr">
                    <a:solidFill>
                      <a:srgbClr val="FFFFFF">
                        <a:alpha val="89804"/>
                      </a:srgbClr>
                    </a:solidFill>
                  </a:tcPr>
                </a:tc>
                <a:tc>
                  <a:txBody>
                    <a:bodyPr/>
                    <a:lstStyle/>
                    <a:p>
                      <a:pPr algn="l"/>
                      <a:r>
                        <a:rPr lang="es-GB" sz="2000" i="1" dirty="0">
                          <a:solidFill>
                            <a:srgbClr val="203864"/>
                          </a:solidFill>
                        </a:rPr>
                        <a:t>Who doesn’t </a:t>
                      </a:r>
                      <a:r>
                        <a:rPr lang="en-GB" sz="2000" i="1" dirty="0">
                          <a:solidFill>
                            <a:srgbClr val="203864"/>
                          </a:solidFill>
                        </a:rPr>
                        <a:t>scare </a:t>
                      </a:r>
                      <a:r>
                        <a:rPr lang="es-GB" sz="2000" i="1" dirty="0">
                          <a:solidFill>
                            <a:srgbClr val="203864"/>
                          </a:solidFill>
                        </a:rPr>
                        <a:t>the other?</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a) Daniel </a:t>
                      </a:r>
                      <a:r>
                        <a:rPr lang="es-ES" sz="2000" dirty="0" err="1">
                          <a:solidFill>
                            <a:srgbClr val="203864"/>
                          </a:solidFill>
                        </a:rPr>
                        <a:t>doesn’t</a:t>
                      </a:r>
                      <a:r>
                        <a:rPr lang="es-ES" sz="2000" dirty="0">
                          <a:solidFill>
                            <a:srgbClr val="203864"/>
                          </a:solidFill>
                        </a:rPr>
                        <a:t> </a:t>
                      </a:r>
                      <a:r>
                        <a:rPr lang="es-ES" sz="2000" dirty="0" err="1">
                          <a:solidFill>
                            <a:srgbClr val="203864"/>
                          </a:solidFill>
                        </a:rPr>
                        <a:t>scare</a:t>
                      </a:r>
                      <a:r>
                        <a:rPr lang="es-ES" sz="2000" dirty="0">
                          <a:solidFill>
                            <a:srgbClr val="203864"/>
                          </a:solidFill>
                        </a:rPr>
                        <a:t> the </a:t>
                      </a:r>
                      <a:r>
                        <a:rPr lang="es-ES" sz="2000" dirty="0" err="1">
                          <a:solidFill>
                            <a:srgbClr val="203864"/>
                          </a:solidFill>
                        </a:rPr>
                        <a:t>dog</a:t>
                      </a:r>
                      <a:r>
                        <a:rPr lang="es-ES" sz="2000" dirty="0">
                          <a:solidFill>
                            <a:srgbClr val="203864"/>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b) The </a:t>
                      </a:r>
                      <a:r>
                        <a:rPr lang="es-ES" sz="2000" dirty="0" err="1">
                          <a:solidFill>
                            <a:srgbClr val="203864"/>
                          </a:solidFill>
                        </a:rPr>
                        <a:t>dog</a:t>
                      </a:r>
                      <a:r>
                        <a:rPr lang="es-ES" sz="2000" dirty="0">
                          <a:solidFill>
                            <a:srgbClr val="203864"/>
                          </a:solidFill>
                        </a:rPr>
                        <a:t> </a:t>
                      </a:r>
                      <a:r>
                        <a:rPr lang="es-ES" sz="2000" dirty="0" err="1">
                          <a:solidFill>
                            <a:srgbClr val="203864"/>
                          </a:solidFill>
                        </a:rPr>
                        <a:t>doesn’t</a:t>
                      </a:r>
                      <a:r>
                        <a:rPr lang="es-ES" sz="2000" dirty="0">
                          <a:solidFill>
                            <a:srgbClr val="203864"/>
                          </a:solidFill>
                        </a:rPr>
                        <a:t> </a:t>
                      </a:r>
                      <a:r>
                        <a:rPr lang="es-ES" sz="2000" dirty="0" err="1">
                          <a:solidFill>
                            <a:srgbClr val="203864"/>
                          </a:solidFill>
                        </a:rPr>
                        <a:t>scare</a:t>
                      </a:r>
                      <a:r>
                        <a:rPr lang="es-ES" sz="2000" dirty="0">
                          <a:solidFill>
                            <a:srgbClr val="203864"/>
                          </a:solidFill>
                        </a:rPr>
                        <a:t> Daniel.</a:t>
                      </a:r>
                    </a:p>
                  </a:txBody>
                  <a:tcPr anchor="ctr">
                    <a:solidFill>
                      <a:srgbClr val="FFFFFF">
                        <a:alpha val="89804"/>
                      </a:srgbClr>
                    </a:solidFill>
                  </a:tcPr>
                </a:tc>
                <a:extLst>
                  <a:ext uri="{0D108BD9-81ED-4DB2-BD59-A6C34878D82A}">
                    <a16:rowId xmlns:a16="http://schemas.microsoft.com/office/drawing/2014/main" val="3145942733"/>
                  </a:ext>
                </a:extLst>
              </a:tr>
              <a:tr h="10379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El perro no le gusta a Daniel. </a:t>
                      </a:r>
                      <a:endParaRPr lang="es-GB" sz="2000" dirty="0">
                        <a:solidFill>
                          <a:srgbClr val="203864"/>
                        </a:solidFill>
                      </a:endParaRPr>
                    </a:p>
                  </a:txBody>
                  <a:tcPr anchor="ctr">
                    <a:solidFill>
                      <a:srgbClr val="FBE6D7">
                        <a:alpha val="89804"/>
                      </a:srgbClr>
                    </a:solidFill>
                  </a:tcPr>
                </a:tc>
                <a:tc>
                  <a:txBody>
                    <a:bodyPr/>
                    <a:lstStyle/>
                    <a:p>
                      <a:pPr algn="l"/>
                      <a:r>
                        <a:rPr lang="es-GB" sz="2000" i="1" dirty="0">
                          <a:solidFill>
                            <a:srgbClr val="203864"/>
                          </a:solidFill>
                        </a:rPr>
                        <a:t>Who doesn’t please the other?</a:t>
                      </a:r>
                    </a:p>
                    <a:p>
                      <a:pPr algn="l"/>
                      <a:r>
                        <a:rPr lang="es-ES" sz="2000" dirty="0">
                          <a:solidFill>
                            <a:srgbClr val="203864"/>
                          </a:solidFill>
                        </a:rPr>
                        <a:t>a) The </a:t>
                      </a:r>
                      <a:r>
                        <a:rPr lang="es-ES" sz="2000" dirty="0" err="1">
                          <a:solidFill>
                            <a:srgbClr val="203864"/>
                          </a:solidFill>
                        </a:rPr>
                        <a:t>dog</a:t>
                      </a:r>
                      <a:r>
                        <a:rPr lang="es-ES" sz="2000" dirty="0">
                          <a:solidFill>
                            <a:srgbClr val="203864"/>
                          </a:solidFill>
                        </a:rPr>
                        <a:t> </a:t>
                      </a:r>
                      <a:r>
                        <a:rPr lang="es-ES" sz="2000" dirty="0" err="1">
                          <a:solidFill>
                            <a:srgbClr val="203864"/>
                          </a:solidFill>
                        </a:rPr>
                        <a:t>doesn’t</a:t>
                      </a:r>
                      <a:r>
                        <a:rPr lang="es-ES" sz="2000" dirty="0">
                          <a:solidFill>
                            <a:srgbClr val="203864"/>
                          </a:solidFill>
                        </a:rPr>
                        <a:t> </a:t>
                      </a:r>
                      <a:r>
                        <a:rPr lang="es-ES" sz="2000" dirty="0" err="1">
                          <a:solidFill>
                            <a:srgbClr val="203864"/>
                          </a:solidFill>
                        </a:rPr>
                        <a:t>please</a:t>
                      </a:r>
                      <a:r>
                        <a:rPr lang="es-ES" sz="2000" dirty="0">
                          <a:solidFill>
                            <a:srgbClr val="203864"/>
                          </a:solidFill>
                        </a:rPr>
                        <a:t> Daniel.</a:t>
                      </a:r>
                    </a:p>
                    <a:p>
                      <a:pPr algn="l"/>
                      <a:r>
                        <a:rPr lang="es-ES" sz="2000" dirty="0">
                          <a:solidFill>
                            <a:srgbClr val="203864"/>
                          </a:solidFill>
                        </a:rPr>
                        <a:t>b) Daniel </a:t>
                      </a:r>
                      <a:r>
                        <a:rPr lang="es-ES" sz="2000" dirty="0" err="1">
                          <a:solidFill>
                            <a:srgbClr val="203864"/>
                          </a:solidFill>
                        </a:rPr>
                        <a:t>doesn’t</a:t>
                      </a:r>
                      <a:r>
                        <a:rPr lang="es-ES" sz="2000" dirty="0">
                          <a:solidFill>
                            <a:srgbClr val="203864"/>
                          </a:solidFill>
                        </a:rPr>
                        <a:t> </a:t>
                      </a:r>
                      <a:r>
                        <a:rPr lang="es-ES" sz="2000" dirty="0" err="1">
                          <a:solidFill>
                            <a:srgbClr val="203864"/>
                          </a:solidFill>
                        </a:rPr>
                        <a:t>please</a:t>
                      </a:r>
                      <a:r>
                        <a:rPr lang="es-ES" sz="2000" dirty="0">
                          <a:solidFill>
                            <a:srgbClr val="203864"/>
                          </a:solidFill>
                        </a:rPr>
                        <a:t> the </a:t>
                      </a:r>
                      <a:r>
                        <a:rPr lang="es-ES" sz="2000" dirty="0" err="1">
                          <a:solidFill>
                            <a:srgbClr val="203864"/>
                          </a:solidFill>
                        </a:rPr>
                        <a:t>dog</a:t>
                      </a:r>
                      <a:r>
                        <a:rPr lang="es-ES" sz="2000" dirty="0">
                          <a:solidFill>
                            <a:srgbClr val="203864"/>
                          </a:solidFill>
                        </a:rPr>
                        <a:t>.</a:t>
                      </a:r>
                    </a:p>
                  </a:txBody>
                  <a:tcPr anchor="ctr">
                    <a:solidFill>
                      <a:srgbClr val="FBE6D7">
                        <a:alpha val="89804"/>
                      </a:srgbClr>
                    </a:solidFill>
                  </a:tcPr>
                </a:tc>
                <a:extLst>
                  <a:ext uri="{0D108BD9-81ED-4DB2-BD59-A6C34878D82A}">
                    <a16:rowId xmlns:a16="http://schemas.microsoft.com/office/drawing/2014/main" val="4291527649"/>
                  </a:ext>
                </a:extLst>
              </a:tr>
              <a:tr h="10379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GB" sz="2000" b="1" dirty="0">
                          <a:solidFill>
                            <a:srgbClr val="203864"/>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dirty="0">
                          <a:solidFill>
                            <a:srgbClr val="203864"/>
                          </a:solidFill>
                        </a:rPr>
                        <a:t>Al perro le encanta Daniel. </a:t>
                      </a:r>
                      <a:endParaRPr lang="es-GB" sz="2000" dirty="0">
                        <a:solidFill>
                          <a:srgbClr val="203864"/>
                        </a:solidFill>
                      </a:endParaRPr>
                    </a:p>
                  </a:txBody>
                  <a:tcPr anchor="ctr">
                    <a:solidFill>
                      <a:srgbClr val="FFFFFF">
                        <a:alpha val="89804"/>
                      </a:srgbClr>
                    </a:solidFill>
                  </a:tcPr>
                </a:tc>
                <a:tc>
                  <a:txBody>
                    <a:bodyPr/>
                    <a:lstStyle/>
                    <a:p>
                      <a:pPr algn="l"/>
                      <a:r>
                        <a:rPr lang="es-GB" sz="2000" i="1" dirty="0">
                          <a:solidFill>
                            <a:srgbClr val="203864"/>
                          </a:solidFill>
                        </a:rPr>
                        <a:t>Who delights the other?</a:t>
                      </a:r>
                    </a:p>
                    <a:p>
                      <a:pPr algn="l"/>
                      <a:r>
                        <a:rPr lang="es-ES" sz="2000" dirty="0">
                          <a:solidFill>
                            <a:srgbClr val="203864"/>
                          </a:solidFill>
                        </a:rPr>
                        <a:t>a) The </a:t>
                      </a:r>
                      <a:r>
                        <a:rPr lang="es-ES" sz="2000" dirty="0" err="1">
                          <a:solidFill>
                            <a:srgbClr val="203864"/>
                          </a:solidFill>
                        </a:rPr>
                        <a:t>dog</a:t>
                      </a:r>
                      <a:r>
                        <a:rPr lang="es-ES" sz="2000" dirty="0">
                          <a:solidFill>
                            <a:srgbClr val="203864"/>
                          </a:solidFill>
                        </a:rPr>
                        <a:t> </a:t>
                      </a:r>
                      <a:r>
                        <a:rPr lang="es-ES" sz="2000" dirty="0" err="1">
                          <a:solidFill>
                            <a:srgbClr val="203864"/>
                          </a:solidFill>
                        </a:rPr>
                        <a:t>delights</a:t>
                      </a:r>
                      <a:r>
                        <a:rPr lang="es-ES" sz="2000" dirty="0">
                          <a:solidFill>
                            <a:srgbClr val="203864"/>
                          </a:solidFill>
                        </a:rPr>
                        <a:t> Daniel.</a:t>
                      </a:r>
                    </a:p>
                    <a:p>
                      <a:pPr algn="l"/>
                      <a:r>
                        <a:rPr lang="es-ES" sz="2000" dirty="0">
                          <a:solidFill>
                            <a:srgbClr val="203864"/>
                          </a:solidFill>
                        </a:rPr>
                        <a:t>b) Daniel </a:t>
                      </a:r>
                      <a:r>
                        <a:rPr lang="es-ES" sz="2000" dirty="0" err="1">
                          <a:solidFill>
                            <a:srgbClr val="203864"/>
                          </a:solidFill>
                        </a:rPr>
                        <a:t>delights</a:t>
                      </a:r>
                      <a:r>
                        <a:rPr lang="es-ES" sz="2000" dirty="0">
                          <a:solidFill>
                            <a:srgbClr val="203864"/>
                          </a:solidFill>
                        </a:rPr>
                        <a:t> the </a:t>
                      </a:r>
                      <a:r>
                        <a:rPr lang="es-ES" sz="2000" dirty="0" err="1">
                          <a:solidFill>
                            <a:srgbClr val="203864"/>
                          </a:solidFill>
                        </a:rPr>
                        <a:t>dog</a:t>
                      </a:r>
                      <a:r>
                        <a:rPr lang="es-ES" sz="2000" dirty="0">
                          <a:solidFill>
                            <a:srgbClr val="203864"/>
                          </a:solidFill>
                        </a:rPr>
                        <a:t>.</a:t>
                      </a:r>
                    </a:p>
                  </a:txBody>
                  <a:tcPr anchor="ctr">
                    <a:solidFill>
                      <a:srgbClr val="FFFFFF">
                        <a:alpha val="89804"/>
                      </a:srgbClr>
                    </a:solidFill>
                  </a:tcPr>
                </a:tc>
                <a:extLst>
                  <a:ext uri="{0D108BD9-81ED-4DB2-BD59-A6C34878D82A}">
                    <a16:rowId xmlns:a16="http://schemas.microsoft.com/office/drawing/2014/main" val="285853154"/>
                  </a:ext>
                </a:extLst>
              </a:tr>
            </a:tbl>
          </a:graphicData>
        </a:graphic>
      </p:graphicFrame>
      <p:pic>
        <p:nvPicPr>
          <p:cNvPr id="7" name="Imagen 6" descr="Imagen que contiene juguete, muñeca, dibujo&#10;&#10;Descripción generada automáticamente">
            <a:extLst>
              <a:ext uri="{FF2B5EF4-FFF2-40B4-BE49-F238E27FC236}">
                <a16:creationId xmlns:a16="http://schemas.microsoft.com/office/drawing/2014/main" id="{25330857-7D0D-AE4E-8EB7-B165C6BDAD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796" r="46562"/>
          <a:stretch/>
        </p:blipFill>
        <p:spPr>
          <a:xfrm>
            <a:off x="10734372" y="3887443"/>
            <a:ext cx="974292" cy="1984500"/>
          </a:xfrm>
          <a:prstGeom prst="rect">
            <a:avLst/>
          </a:prstGeom>
        </p:spPr>
      </p:pic>
      <p:sp>
        <p:nvSpPr>
          <p:cNvPr id="4" name="Rounded Rectangle 11">
            <a:extLst>
              <a:ext uri="{FF2B5EF4-FFF2-40B4-BE49-F238E27FC236}">
                <a16:creationId xmlns:a16="http://schemas.microsoft.com/office/drawing/2014/main" id="{C77DE3E9-7345-3040-8775-058A077DDAA8}"/>
              </a:ext>
            </a:extLst>
          </p:cNvPr>
          <p:cNvSpPr/>
          <p:nvPr/>
        </p:nvSpPr>
        <p:spPr>
          <a:xfrm>
            <a:off x="10277342" y="258166"/>
            <a:ext cx="165080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6" name="CuadroTexto 15">
            <a:extLst>
              <a:ext uri="{FF2B5EF4-FFF2-40B4-BE49-F238E27FC236}">
                <a16:creationId xmlns:a16="http://schemas.microsoft.com/office/drawing/2014/main" id="{C937433E-2B12-E049-A3E5-4D5D52B040AC}"/>
              </a:ext>
            </a:extLst>
          </p:cNvPr>
          <p:cNvSpPr txBox="1"/>
          <p:nvPr/>
        </p:nvSpPr>
        <p:spPr>
          <a:xfrm>
            <a:off x="5419296" y="616642"/>
            <a:ext cx="4184159" cy="430887"/>
          </a:xfrm>
          <a:prstGeom prst="rect">
            <a:avLst/>
          </a:prstGeom>
          <a:noFill/>
        </p:spPr>
        <p:txBody>
          <a:bodyPr wrap="none" rtlCol="0">
            <a:spAutoFit/>
          </a:bodyPr>
          <a:lstStyle/>
          <a:p>
            <a:r>
              <a:rPr lang="es-ES" sz="2200" dirty="0">
                <a:solidFill>
                  <a:srgbClr val="203864"/>
                </a:solidFill>
              </a:rPr>
              <a:t>¿Cuál es la opción correcta?</a:t>
            </a:r>
            <a:endParaRPr lang="es-GB" sz="2200" dirty="0">
              <a:solidFill>
                <a:srgbClr val="203864"/>
              </a:solidFill>
            </a:endParaRPr>
          </a:p>
        </p:txBody>
      </p:sp>
      <p:sp>
        <p:nvSpPr>
          <p:cNvPr id="9" name="Título 8">
            <a:extLst>
              <a:ext uri="{FF2B5EF4-FFF2-40B4-BE49-F238E27FC236}">
                <a16:creationId xmlns:a16="http://schemas.microsoft.com/office/drawing/2014/main" id="{CC077947-0441-3447-9D45-16B0447AE5FC}"/>
              </a:ext>
            </a:extLst>
          </p:cNvPr>
          <p:cNvSpPr>
            <a:spLocks noGrp="1"/>
          </p:cNvSpPr>
          <p:nvPr>
            <p:ph type="title"/>
          </p:nvPr>
        </p:nvSpPr>
        <p:spPr>
          <a:xfrm>
            <a:off x="214068" y="226677"/>
            <a:ext cx="5768788" cy="430887"/>
          </a:xfrm>
        </p:spPr>
        <p:txBody>
          <a:bodyPr>
            <a:normAutofit/>
          </a:bodyPr>
          <a:lstStyle/>
          <a:p>
            <a:r>
              <a:rPr lang="es-ES" sz="2200" b="1" dirty="0"/>
              <a:t>El perro de Daniel</a:t>
            </a:r>
            <a:endParaRPr lang="es-GB" sz="2200" b="1" dirty="0"/>
          </a:p>
        </p:txBody>
      </p:sp>
      <p:sp>
        <p:nvSpPr>
          <p:cNvPr id="21" name="Título 8">
            <a:extLst>
              <a:ext uri="{FF2B5EF4-FFF2-40B4-BE49-F238E27FC236}">
                <a16:creationId xmlns:a16="http://schemas.microsoft.com/office/drawing/2014/main" id="{AF106128-CA93-554C-BB45-34113D142CBF}"/>
              </a:ext>
            </a:extLst>
          </p:cNvPr>
          <p:cNvSpPr txBox="1">
            <a:spLocks/>
          </p:cNvSpPr>
          <p:nvPr/>
        </p:nvSpPr>
        <p:spPr>
          <a:xfrm>
            <a:off x="214068" y="623736"/>
            <a:ext cx="5768788" cy="430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s-ES" sz="2200" b="1" dirty="0"/>
              <a:t>Lee las frases sobre Daniel y su perro.</a:t>
            </a:r>
            <a:endParaRPr lang="es-GB" sz="2200" b="1" dirty="0"/>
          </a:p>
        </p:txBody>
      </p:sp>
      <p:sp>
        <p:nvSpPr>
          <p:cNvPr id="10" name="Anillo 9">
            <a:extLst>
              <a:ext uri="{FF2B5EF4-FFF2-40B4-BE49-F238E27FC236}">
                <a16:creationId xmlns:a16="http://schemas.microsoft.com/office/drawing/2014/main" id="{4102935C-AAA4-8546-99B2-C57EDA815409}"/>
              </a:ext>
            </a:extLst>
          </p:cNvPr>
          <p:cNvSpPr/>
          <p:nvPr/>
        </p:nvSpPr>
        <p:spPr>
          <a:xfrm>
            <a:off x="5378109" y="1722853"/>
            <a:ext cx="3883666" cy="430306"/>
          </a:xfrm>
          <a:prstGeom prst="donut">
            <a:avLst>
              <a:gd name="adj" fmla="val 7994"/>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3" name="Anillo 22">
            <a:extLst>
              <a:ext uri="{FF2B5EF4-FFF2-40B4-BE49-F238E27FC236}">
                <a16:creationId xmlns:a16="http://schemas.microsoft.com/office/drawing/2014/main" id="{1CB12C77-75AB-AB43-90D1-08DF35F5B528}"/>
              </a:ext>
            </a:extLst>
          </p:cNvPr>
          <p:cNvSpPr/>
          <p:nvPr/>
        </p:nvSpPr>
        <p:spPr>
          <a:xfrm>
            <a:off x="4975606" y="2741858"/>
            <a:ext cx="4694109" cy="430306"/>
          </a:xfrm>
          <a:prstGeom prst="donut">
            <a:avLst>
              <a:gd name="adj" fmla="val 7994"/>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4" name="Anillo 23">
            <a:extLst>
              <a:ext uri="{FF2B5EF4-FFF2-40B4-BE49-F238E27FC236}">
                <a16:creationId xmlns:a16="http://schemas.microsoft.com/office/drawing/2014/main" id="{3B3AFAF4-B08A-7849-84B3-C7B9E6A39F68}"/>
              </a:ext>
            </a:extLst>
          </p:cNvPr>
          <p:cNvSpPr/>
          <p:nvPr/>
        </p:nvSpPr>
        <p:spPr>
          <a:xfrm>
            <a:off x="5094406" y="3474949"/>
            <a:ext cx="4833938" cy="430306"/>
          </a:xfrm>
          <a:prstGeom prst="donut">
            <a:avLst>
              <a:gd name="adj" fmla="val 7994"/>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5" name="Anillo 24">
            <a:extLst>
              <a:ext uri="{FF2B5EF4-FFF2-40B4-BE49-F238E27FC236}">
                <a16:creationId xmlns:a16="http://schemas.microsoft.com/office/drawing/2014/main" id="{E8955261-F433-864C-8676-F4DBA0650D1A}"/>
              </a:ext>
            </a:extLst>
          </p:cNvPr>
          <p:cNvSpPr/>
          <p:nvPr/>
        </p:nvSpPr>
        <p:spPr>
          <a:xfrm>
            <a:off x="5001001" y="4541470"/>
            <a:ext cx="4602454" cy="430306"/>
          </a:xfrm>
          <a:prstGeom prst="donut">
            <a:avLst>
              <a:gd name="adj" fmla="val 7994"/>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6" name="Anillo 25">
            <a:extLst>
              <a:ext uri="{FF2B5EF4-FFF2-40B4-BE49-F238E27FC236}">
                <a16:creationId xmlns:a16="http://schemas.microsoft.com/office/drawing/2014/main" id="{8302A8C9-53DB-4C40-841A-FCC6EF44ADA4}"/>
              </a:ext>
            </a:extLst>
          </p:cNvPr>
          <p:cNvSpPr/>
          <p:nvPr/>
        </p:nvSpPr>
        <p:spPr>
          <a:xfrm>
            <a:off x="4982803" y="5871943"/>
            <a:ext cx="3883666" cy="430306"/>
          </a:xfrm>
          <a:prstGeom prst="donut">
            <a:avLst>
              <a:gd name="adj" fmla="val 7994"/>
            </a:avLst>
          </a:prstGeom>
          <a:solidFill>
            <a:srgbClr val="F66400"/>
          </a:solid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14" name="Imagen 29">
            <a:extLst>
              <a:ext uri="{FF2B5EF4-FFF2-40B4-BE49-F238E27FC236}">
                <a16:creationId xmlns:a16="http://schemas.microsoft.com/office/drawing/2014/main" id="{91CDB485-178F-AF41-A718-10C0F79CD6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30486" y="2449708"/>
            <a:ext cx="1197657" cy="1033915"/>
          </a:xfrm>
          <a:prstGeom prst="rect">
            <a:avLst/>
          </a:prstGeom>
        </p:spPr>
      </p:pic>
    </p:spTree>
    <p:extLst>
      <p:ext uri="{BB962C8B-B14F-4D97-AF65-F5344CB8AC3E}">
        <p14:creationId xmlns:p14="http://schemas.microsoft.com/office/powerpoint/2010/main" val="328402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3" grpId="0" animBg="1"/>
      <p:bldP spid="24" grpId="0" animBg="1"/>
      <p:bldP spid="25" grpId="0" animBg="1"/>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1CC71740-44FF-3A4C-801E-59B86A75BD62}"/>
              </a:ext>
            </a:extLst>
          </p:cNvPr>
          <p:cNvSpPr/>
          <p:nvPr/>
        </p:nvSpPr>
        <p:spPr>
          <a:xfrm>
            <a:off x="10530446" y="258166"/>
            <a:ext cx="139769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699DE65B-5090-4A49-BDD4-4B31C4387100}"/>
              </a:ext>
            </a:extLst>
          </p:cNvPr>
          <p:cNvSpPr>
            <a:spLocks noGrp="1"/>
          </p:cNvSpPr>
          <p:nvPr>
            <p:ph type="title"/>
          </p:nvPr>
        </p:nvSpPr>
        <p:spPr>
          <a:xfrm>
            <a:off x="10607721" y="258166"/>
            <a:ext cx="1359059" cy="400920"/>
          </a:xfrm>
        </p:spPr>
        <p:txBody>
          <a:bodyPr>
            <a:noAutofit/>
          </a:bodyPr>
          <a:lstStyle/>
          <a:p>
            <a:r>
              <a:rPr lang="es-GB" sz="2000" b="1" dirty="0">
                <a:solidFill>
                  <a:schemeClr val="bg1"/>
                </a:solidFill>
              </a:rPr>
              <a:t>escuchar</a:t>
            </a:r>
          </a:p>
        </p:txBody>
      </p:sp>
      <p:sp>
        <p:nvSpPr>
          <p:cNvPr id="5" name="CuadroTexto 4">
            <a:extLst>
              <a:ext uri="{FF2B5EF4-FFF2-40B4-BE49-F238E27FC236}">
                <a16:creationId xmlns:a16="http://schemas.microsoft.com/office/drawing/2014/main" id="{2A20777D-6E22-4D41-A619-86DF31149B8C}"/>
              </a:ext>
            </a:extLst>
          </p:cNvPr>
          <p:cNvSpPr txBox="1"/>
          <p:nvPr/>
        </p:nvSpPr>
        <p:spPr>
          <a:xfrm>
            <a:off x="147947" y="258166"/>
            <a:ext cx="7124614" cy="769441"/>
          </a:xfrm>
          <a:prstGeom prst="rect">
            <a:avLst/>
          </a:prstGeom>
          <a:noFill/>
        </p:spPr>
        <p:txBody>
          <a:bodyPr wrap="square" rtlCol="0">
            <a:spAutoFit/>
          </a:bodyPr>
          <a:lstStyle/>
          <a:p>
            <a:r>
              <a:rPr lang="es-ES" sz="2200" b="1" dirty="0">
                <a:solidFill>
                  <a:schemeClr val="accent5">
                    <a:lumMod val="50000"/>
                  </a:schemeClr>
                </a:solidFill>
              </a:rPr>
              <a:t>Ahora, escucha las frases sobre el perro y toda la familia. ¿Cuál es la opción correcta?</a:t>
            </a:r>
            <a:endParaRPr lang="es-GB" sz="2200" b="1" dirty="0">
              <a:solidFill>
                <a:schemeClr val="accent5">
                  <a:lumMod val="50000"/>
                </a:schemeClr>
              </a:solidFill>
            </a:endParaRPr>
          </a:p>
        </p:txBody>
      </p:sp>
      <p:graphicFrame>
        <p:nvGraphicFramePr>
          <p:cNvPr id="7" name="Tabla 6">
            <a:extLst>
              <a:ext uri="{FF2B5EF4-FFF2-40B4-BE49-F238E27FC236}">
                <a16:creationId xmlns:a16="http://schemas.microsoft.com/office/drawing/2014/main" id="{33894222-B8CD-D640-BFCC-DA7038A3B164}"/>
              </a:ext>
            </a:extLst>
          </p:cNvPr>
          <p:cNvGraphicFramePr>
            <a:graphicFrameLocks noGrp="1"/>
          </p:cNvGraphicFramePr>
          <p:nvPr>
            <p:extLst>
              <p:ext uri="{D42A27DB-BD31-4B8C-83A1-F6EECF244321}">
                <p14:modId xmlns:p14="http://schemas.microsoft.com/office/powerpoint/2010/main" val="3515574409"/>
              </p:ext>
            </p:extLst>
          </p:nvPr>
        </p:nvGraphicFramePr>
        <p:xfrm>
          <a:off x="393974" y="1392708"/>
          <a:ext cx="5888341" cy="4367850"/>
        </p:xfrm>
        <a:graphic>
          <a:graphicData uri="http://schemas.openxmlformats.org/drawingml/2006/table">
            <a:tbl>
              <a:tblPr firstRow="1" bandRow="1">
                <a:tableStyleId>{5DA37D80-6434-44D0-A028-1B22A696006F}</a:tableStyleId>
              </a:tblPr>
              <a:tblGrid>
                <a:gridCol w="690401">
                  <a:extLst>
                    <a:ext uri="{9D8B030D-6E8A-4147-A177-3AD203B41FA5}">
                      <a16:colId xmlns:a16="http://schemas.microsoft.com/office/drawing/2014/main" val="3373404141"/>
                    </a:ext>
                  </a:extLst>
                </a:gridCol>
                <a:gridCol w="5197940">
                  <a:extLst>
                    <a:ext uri="{9D8B030D-6E8A-4147-A177-3AD203B41FA5}">
                      <a16:colId xmlns:a16="http://schemas.microsoft.com/office/drawing/2014/main" val="1836302954"/>
                    </a:ext>
                  </a:extLst>
                </a:gridCol>
              </a:tblGrid>
              <a:tr h="407959">
                <a:tc>
                  <a:txBody>
                    <a:bodyPr/>
                    <a:lstStyle/>
                    <a:p>
                      <a:endParaRPr lang="es-GB" sz="2200" dirty="0"/>
                    </a:p>
                  </a:txBody>
                  <a:tcPr/>
                </a:tc>
                <a:tc>
                  <a:txBody>
                    <a:bodyPr/>
                    <a:lstStyle/>
                    <a:p>
                      <a:pPr algn="ctr"/>
                      <a:r>
                        <a:rPr lang="es-ES" sz="2200" b="1" dirty="0">
                          <a:solidFill>
                            <a:srgbClr val="203864"/>
                          </a:solidFill>
                        </a:rPr>
                        <a:t>¿Cuál es la frase correcta?</a:t>
                      </a:r>
                      <a:endParaRPr lang="es-GB" sz="2200" b="1" dirty="0">
                        <a:solidFill>
                          <a:srgbClr val="203864"/>
                        </a:solidFill>
                      </a:endParaRPr>
                    </a:p>
                  </a:txBody>
                  <a:tcPr anchor="ctr"/>
                </a:tc>
                <a:extLst>
                  <a:ext uri="{0D108BD9-81ED-4DB2-BD59-A6C34878D82A}">
                    <a16:rowId xmlns:a16="http://schemas.microsoft.com/office/drawing/2014/main" val="2827145701"/>
                  </a:ext>
                </a:extLst>
              </a:tr>
              <a:tr h="986241">
                <a:tc>
                  <a:txBody>
                    <a:bodyPr/>
                    <a:lstStyle/>
                    <a:p>
                      <a:endParaRPr lang="es-GB" sz="2200" dirty="0"/>
                    </a:p>
                  </a:txBody>
                  <a:tcPr/>
                </a:tc>
                <a:tc>
                  <a:txBody>
                    <a:bodyPr/>
                    <a:lstStyle/>
                    <a:p>
                      <a:pPr algn="l"/>
                      <a:r>
                        <a:rPr lang="es-ES" sz="2200" dirty="0">
                          <a:solidFill>
                            <a:srgbClr val="203864"/>
                          </a:solidFill>
                        </a:rPr>
                        <a:t>a) The </a:t>
                      </a:r>
                      <a:r>
                        <a:rPr lang="es-ES" sz="2200" dirty="0" err="1">
                          <a:solidFill>
                            <a:srgbClr val="203864"/>
                          </a:solidFill>
                        </a:rPr>
                        <a:t>dog</a:t>
                      </a:r>
                      <a:r>
                        <a:rPr lang="es-ES" sz="2200" dirty="0">
                          <a:solidFill>
                            <a:srgbClr val="203864"/>
                          </a:solidFill>
                        </a:rPr>
                        <a:t> </a:t>
                      </a:r>
                      <a:r>
                        <a:rPr lang="es-ES" sz="2200" dirty="0" err="1">
                          <a:solidFill>
                            <a:srgbClr val="203864"/>
                          </a:solidFill>
                        </a:rPr>
                        <a:t>annoys</a:t>
                      </a:r>
                      <a:r>
                        <a:rPr lang="es-ES" sz="2200" dirty="0">
                          <a:solidFill>
                            <a:srgbClr val="203864"/>
                          </a:solidFill>
                        </a:rPr>
                        <a:t> Diego.</a:t>
                      </a:r>
                    </a:p>
                    <a:p>
                      <a:pPr algn="l"/>
                      <a:r>
                        <a:rPr lang="es-ES" sz="2200" dirty="0">
                          <a:solidFill>
                            <a:srgbClr val="203864"/>
                          </a:solidFill>
                        </a:rPr>
                        <a:t>b) Diego </a:t>
                      </a:r>
                      <a:r>
                        <a:rPr lang="es-ES" sz="2200" dirty="0" err="1">
                          <a:solidFill>
                            <a:srgbClr val="203864"/>
                          </a:solidFill>
                        </a:rPr>
                        <a:t>annoys</a:t>
                      </a:r>
                      <a:r>
                        <a:rPr lang="es-ES" sz="2200" dirty="0">
                          <a:solidFill>
                            <a:srgbClr val="203864"/>
                          </a:solidFill>
                        </a:rPr>
                        <a:t> the</a:t>
                      </a:r>
                      <a:r>
                        <a:rPr lang="es-ES" sz="2200" baseline="0" dirty="0">
                          <a:solidFill>
                            <a:srgbClr val="203864"/>
                          </a:solidFill>
                        </a:rPr>
                        <a:t> </a:t>
                      </a:r>
                      <a:r>
                        <a:rPr lang="es-ES" sz="2200" baseline="0" dirty="0" err="1">
                          <a:solidFill>
                            <a:srgbClr val="203864"/>
                          </a:solidFill>
                        </a:rPr>
                        <a:t>dog</a:t>
                      </a:r>
                      <a:r>
                        <a:rPr lang="es-ES" sz="2200" baseline="0" dirty="0">
                          <a:solidFill>
                            <a:srgbClr val="203864"/>
                          </a:solidFill>
                        </a:rPr>
                        <a:t>.</a:t>
                      </a:r>
                      <a:endParaRPr lang="es-ES" sz="2200" dirty="0">
                        <a:solidFill>
                          <a:srgbClr val="203864"/>
                        </a:solidFill>
                      </a:endParaRPr>
                    </a:p>
                  </a:txBody>
                  <a:tcPr anchor="ctr"/>
                </a:tc>
                <a:extLst>
                  <a:ext uri="{0D108BD9-81ED-4DB2-BD59-A6C34878D82A}">
                    <a16:rowId xmlns:a16="http://schemas.microsoft.com/office/drawing/2014/main" val="1500653463"/>
                  </a:ext>
                </a:extLst>
              </a:tr>
              <a:tr h="986241">
                <a:tc>
                  <a:txBody>
                    <a:bodyPr/>
                    <a:lstStyle/>
                    <a:p>
                      <a:endParaRPr lang="es-GB" sz="2200"/>
                    </a:p>
                  </a:txBody>
                  <a:tcPr/>
                </a:tc>
                <a:tc>
                  <a:txBody>
                    <a:bodyPr/>
                    <a:lstStyle/>
                    <a:p>
                      <a:pPr marL="457200" indent="-457200" algn="l">
                        <a:buAutoNum type="alphaLcParenR"/>
                      </a:pPr>
                      <a:r>
                        <a:rPr lang="es-ES" sz="2200" dirty="0">
                          <a:solidFill>
                            <a:srgbClr val="203864"/>
                          </a:solidFill>
                        </a:rPr>
                        <a:t>The </a:t>
                      </a:r>
                      <a:r>
                        <a:rPr lang="es-ES" sz="2200" dirty="0" err="1">
                          <a:solidFill>
                            <a:srgbClr val="203864"/>
                          </a:solidFill>
                        </a:rPr>
                        <a:t>dog</a:t>
                      </a:r>
                      <a:r>
                        <a:rPr lang="es-ES" sz="2200" dirty="0">
                          <a:solidFill>
                            <a:srgbClr val="203864"/>
                          </a:solidFill>
                        </a:rPr>
                        <a:t> </a:t>
                      </a:r>
                      <a:r>
                        <a:rPr lang="es-ES" sz="2200" dirty="0" err="1">
                          <a:solidFill>
                            <a:srgbClr val="203864"/>
                          </a:solidFill>
                        </a:rPr>
                        <a:t>worries</a:t>
                      </a:r>
                      <a:r>
                        <a:rPr lang="es-ES" sz="2200" dirty="0">
                          <a:solidFill>
                            <a:srgbClr val="203864"/>
                          </a:solidFill>
                        </a:rPr>
                        <a:t> Diego.</a:t>
                      </a:r>
                    </a:p>
                    <a:p>
                      <a:pPr marL="457200" indent="-457200" algn="l">
                        <a:buAutoNum type="alphaLcParenR"/>
                      </a:pPr>
                      <a:r>
                        <a:rPr lang="es-ES" sz="2200" dirty="0">
                          <a:solidFill>
                            <a:srgbClr val="203864"/>
                          </a:solidFill>
                        </a:rPr>
                        <a:t>Diego </a:t>
                      </a:r>
                      <a:r>
                        <a:rPr lang="es-ES" sz="2200" dirty="0" err="1">
                          <a:solidFill>
                            <a:srgbClr val="203864"/>
                          </a:solidFill>
                        </a:rPr>
                        <a:t>worries</a:t>
                      </a:r>
                      <a:r>
                        <a:rPr lang="es-ES" sz="2200" dirty="0">
                          <a:solidFill>
                            <a:srgbClr val="203864"/>
                          </a:solidFill>
                        </a:rPr>
                        <a:t> the </a:t>
                      </a:r>
                      <a:r>
                        <a:rPr lang="es-ES" sz="2200" dirty="0" err="1">
                          <a:solidFill>
                            <a:srgbClr val="203864"/>
                          </a:solidFill>
                        </a:rPr>
                        <a:t>dog</a:t>
                      </a:r>
                      <a:r>
                        <a:rPr lang="es-ES" sz="2200" dirty="0">
                          <a:solidFill>
                            <a:srgbClr val="203864"/>
                          </a:solidFill>
                        </a:rPr>
                        <a:t>.</a:t>
                      </a:r>
                    </a:p>
                  </a:txBody>
                  <a:tcPr anchor="ctr"/>
                </a:tc>
                <a:extLst>
                  <a:ext uri="{0D108BD9-81ED-4DB2-BD59-A6C34878D82A}">
                    <a16:rowId xmlns:a16="http://schemas.microsoft.com/office/drawing/2014/main" val="208298895"/>
                  </a:ext>
                </a:extLst>
              </a:tr>
              <a:tr h="919610">
                <a:tc>
                  <a:txBody>
                    <a:bodyPr/>
                    <a:lstStyle/>
                    <a:p>
                      <a:endParaRPr lang="es-GB" sz="2200"/>
                    </a:p>
                  </a:txBody>
                  <a:tcPr/>
                </a:tc>
                <a:tc>
                  <a:txBody>
                    <a:bodyPr/>
                    <a:lstStyle/>
                    <a:p>
                      <a:pPr marL="457200" indent="-457200" algn="l">
                        <a:buAutoNum type="alphaLcParenR"/>
                      </a:pPr>
                      <a:r>
                        <a:rPr lang="es-GB" sz="2200" dirty="0">
                          <a:solidFill>
                            <a:srgbClr val="203864"/>
                          </a:solidFill>
                        </a:rPr>
                        <a:t>Daniel makes </a:t>
                      </a:r>
                      <a:r>
                        <a:rPr lang="en-GB" sz="2200" dirty="0">
                          <a:solidFill>
                            <a:srgbClr val="203864"/>
                          </a:solidFill>
                        </a:rPr>
                        <a:t>the</a:t>
                      </a:r>
                      <a:r>
                        <a:rPr lang="en-GB" sz="2200" baseline="0" dirty="0">
                          <a:solidFill>
                            <a:srgbClr val="203864"/>
                          </a:solidFill>
                        </a:rPr>
                        <a:t> dog</a:t>
                      </a:r>
                      <a:r>
                        <a:rPr lang="es-GB" sz="2200" dirty="0">
                          <a:solidFill>
                            <a:srgbClr val="203864"/>
                          </a:solidFill>
                        </a:rPr>
                        <a:t> happy.</a:t>
                      </a:r>
                    </a:p>
                    <a:p>
                      <a:pPr marL="457200" indent="-457200" algn="l">
                        <a:buAutoNum type="alphaLcParenR"/>
                      </a:pPr>
                      <a:r>
                        <a:rPr lang="en-GB" sz="2200" dirty="0">
                          <a:solidFill>
                            <a:srgbClr val="203864"/>
                          </a:solidFill>
                        </a:rPr>
                        <a:t>The</a:t>
                      </a:r>
                      <a:r>
                        <a:rPr lang="en-GB" sz="2200" baseline="0" dirty="0">
                          <a:solidFill>
                            <a:srgbClr val="203864"/>
                          </a:solidFill>
                        </a:rPr>
                        <a:t> dog</a:t>
                      </a:r>
                      <a:r>
                        <a:rPr lang="es-GB" sz="2200" dirty="0">
                          <a:solidFill>
                            <a:srgbClr val="203864"/>
                          </a:solidFill>
                        </a:rPr>
                        <a:t> makes Daniel happy.</a:t>
                      </a:r>
                    </a:p>
                  </a:txBody>
                  <a:tcPr anchor="ctr"/>
                </a:tc>
                <a:extLst>
                  <a:ext uri="{0D108BD9-81ED-4DB2-BD59-A6C34878D82A}">
                    <a16:rowId xmlns:a16="http://schemas.microsoft.com/office/drawing/2014/main" val="3848512310"/>
                  </a:ext>
                </a:extLst>
              </a:tr>
              <a:tr h="1049038">
                <a:tc>
                  <a:txBody>
                    <a:bodyPr/>
                    <a:lstStyle/>
                    <a:p>
                      <a:endParaRPr lang="es-GB" sz="2200"/>
                    </a:p>
                  </a:txBody>
                  <a:tcPr/>
                </a:tc>
                <a:tc>
                  <a:txBody>
                    <a:bodyPr/>
                    <a:lstStyle/>
                    <a:p>
                      <a:pPr marL="457200" indent="-457200" algn="l">
                        <a:buAutoNum type="alphaLcParenR"/>
                      </a:pPr>
                      <a:r>
                        <a:rPr lang="en-GB" sz="2200" dirty="0">
                          <a:solidFill>
                            <a:srgbClr val="203864"/>
                          </a:solidFill>
                        </a:rPr>
                        <a:t>The dog</a:t>
                      </a:r>
                      <a:r>
                        <a:rPr lang="es-GB" sz="2200" dirty="0">
                          <a:solidFill>
                            <a:srgbClr val="203864"/>
                          </a:solidFill>
                        </a:rPr>
                        <a:t> interests </a:t>
                      </a:r>
                      <a:r>
                        <a:rPr lang="en-GB" sz="2200" dirty="0">
                          <a:solidFill>
                            <a:srgbClr val="203864"/>
                          </a:solidFill>
                        </a:rPr>
                        <a:t>Daniel</a:t>
                      </a:r>
                      <a:r>
                        <a:rPr lang="es-GB" sz="2200" dirty="0">
                          <a:solidFill>
                            <a:srgbClr val="203864"/>
                          </a:solidFill>
                        </a:rPr>
                        <a:t>.</a:t>
                      </a:r>
                    </a:p>
                    <a:p>
                      <a:pPr marL="457200" indent="-457200" algn="l">
                        <a:buAutoNum type="alphaLcParenR"/>
                      </a:pPr>
                      <a:r>
                        <a:rPr lang="en-GB" sz="2200" dirty="0">
                          <a:solidFill>
                            <a:srgbClr val="203864"/>
                          </a:solidFill>
                        </a:rPr>
                        <a:t>Daniel </a:t>
                      </a:r>
                      <a:r>
                        <a:rPr lang="es-GB" sz="2200" dirty="0">
                          <a:solidFill>
                            <a:srgbClr val="203864"/>
                          </a:solidFill>
                        </a:rPr>
                        <a:t>interests </a:t>
                      </a:r>
                      <a:r>
                        <a:rPr lang="en-GB" sz="2200" dirty="0">
                          <a:solidFill>
                            <a:srgbClr val="203864"/>
                          </a:solidFill>
                        </a:rPr>
                        <a:t>the dog</a:t>
                      </a:r>
                      <a:r>
                        <a:rPr lang="es-GB" sz="2200" dirty="0">
                          <a:solidFill>
                            <a:srgbClr val="203864"/>
                          </a:solidFill>
                        </a:rPr>
                        <a:t>.</a:t>
                      </a:r>
                    </a:p>
                  </a:txBody>
                  <a:tcPr anchor="ctr"/>
                </a:tc>
                <a:extLst>
                  <a:ext uri="{0D108BD9-81ED-4DB2-BD59-A6C34878D82A}">
                    <a16:rowId xmlns:a16="http://schemas.microsoft.com/office/drawing/2014/main" val="3225205056"/>
                  </a:ext>
                </a:extLst>
              </a:tr>
            </a:tbl>
          </a:graphicData>
        </a:graphic>
      </p:graphicFrame>
      <p:sp>
        <p:nvSpPr>
          <p:cNvPr id="8" name="Action Button: Custom 20">
            <a:hlinkClick r:id="" action="ppaction://noaction" highlightClick="1">
              <a:snd r:embed="rId3" name="1. A Diego le molesta.wav"/>
            </a:hlinkClick>
            <a:extLst>
              <a:ext uri="{FF2B5EF4-FFF2-40B4-BE49-F238E27FC236}">
                <a16:creationId xmlns:a16="http://schemas.microsoft.com/office/drawing/2014/main" id="{A76103A9-8866-A544-8C09-CAF16FF2D49D}"/>
              </a:ext>
            </a:extLst>
          </p:cNvPr>
          <p:cNvSpPr/>
          <p:nvPr/>
        </p:nvSpPr>
        <p:spPr>
          <a:xfrm>
            <a:off x="548078" y="212577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9" name="Action Button: Custom 20">
            <a:hlinkClick r:id="" action="ppaction://noaction" highlightClick="1">
              <a:snd r:embed="rId4" name="2. Diego le preocupa.wav"/>
            </a:hlinkClick>
            <a:extLst>
              <a:ext uri="{FF2B5EF4-FFF2-40B4-BE49-F238E27FC236}">
                <a16:creationId xmlns:a16="http://schemas.microsoft.com/office/drawing/2014/main" id="{F56D27E2-3DAE-9A4A-B9A4-AB02267927F1}"/>
              </a:ext>
            </a:extLst>
          </p:cNvPr>
          <p:cNvSpPr/>
          <p:nvPr/>
        </p:nvSpPr>
        <p:spPr>
          <a:xfrm>
            <a:off x="548078" y="310627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0" name="Action Button: Custom 20">
            <a:hlinkClick r:id="" action="ppaction://noaction" highlightClick="1">
              <a:snd r:embed="rId5" name="3. Daniel le alegra.wav"/>
            </a:hlinkClick>
            <a:extLst>
              <a:ext uri="{FF2B5EF4-FFF2-40B4-BE49-F238E27FC236}">
                <a16:creationId xmlns:a16="http://schemas.microsoft.com/office/drawing/2014/main" id="{9F566B3A-A841-6548-896E-CFB202C0389D}"/>
              </a:ext>
            </a:extLst>
          </p:cNvPr>
          <p:cNvSpPr/>
          <p:nvPr/>
        </p:nvSpPr>
        <p:spPr>
          <a:xfrm>
            <a:off x="548078" y="403384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1" name="Action Button: Custom 20">
            <a:hlinkClick r:id="" action="ppaction://noaction" highlightClick="1">
              <a:snd r:embed="rId6" name="4. A Daniel le interesa.wav"/>
            </a:hlinkClick>
            <a:extLst>
              <a:ext uri="{FF2B5EF4-FFF2-40B4-BE49-F238E27FC236}">
                <a16:creationId xmlns:a16="http://schemas.microsoft.com/office/drawing/2014/main" id="{531A320B-728F-224F-B5E0-5C5AB62F967D}"/>
              </a:ext>
            </a:extLst>
          </p:cNvPr>
          <p:cNvSpPr/>
          <p:nvPr/>
        </p:nvSpPr>
        <p:spPr>
          <a:xfrm>
            <a:off x="548078" y="501433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graphicFrame>
        <p:nvGraphicFramePr>
          <p:cNvPr id="3" name="Tabla 2">
            <a:extLst>
              <a:ext uri="{FF2B5EF4-FFF2-40B4-BE49-F238E27FC236}">
                <a16:creationId xmlns:a16="http://schemas.microsoft.com/office/drawing/2014/main" id="{77B6E15F-160E-E346-939C-5343D9BBE793}"/>
              </a:ext>
            </a:extLst>
          </p:cNvPr>
          <p:cNvGraphicFramePr>
            <a:graphicFrameLocks noGrp="1"/>
          </p:cNvGraphicFramePr>
          <p:nvPr>
            <p:extLst>
              <p:ext uri="{D42A27DB-BD31-4B8C-83A1-F6EECF244321}">
                <p14:modId xmlns:p14="http://schemas.microsoft.com/office/powerpoint/2010/main" val="4068907429"/>
              </p:ext>
            </p:extLst>
          </p:nvPr>
        </p:nvGraphicFramePr>
        <p:xfrm>
          <a:off x="6428483" y="1392709"/>
          <a:ext cx="5499660" cy="4367851"/>
        </p:xfrm>
        <a:graphic>
          <a:graphicData uri="http://schemas.openxmlformats.org/drawingml/2006/table">
            <a:tbl>
              <a:tblPr firstRow="1" bandRow="1">
                <a:tableStyleId>{5DA37D80-6434-44D0-A028-1B22A696006F}</a:tableStyleId>
              </a:tblPr>
              <a:tblGrid>
                <a:gridCol w="639974">
                  <a:extLst>
                    <a:ext uri="{9D8B030D-6E8A-4147-A177-3AD203B41FA5}">
                      <a16:colId xmlns:a16="http://schemas.microsoft.com/office/drawing/2014/main" val="2226937528"/>
                    </a:ext>
                  </a:extLst>
                </a:gridCol>
                <a:gridCol w="4859686">
                  <a:extLst>
                    <a:ext uri="{9D8B030D-6E8A-4147-A177-3AD203B41FA5}">
                      <a16:colId xmlns:a16="http://schemas.microsoft.com/office/drawing/2014/main" val="1360862136"/>
                    </a:ext>
                  </a:extLst>
                </a:gridCol>
              </a:tblGrid>
              <a:tr h="427779">
                <a:tc>
                  <a:txBody>
                    <a:bodyPr/>
                    <a:lstStyle/>
                    <a:p>
                      <a:endParaRPr lang="es-GB" sz="22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200" b="1" dirty="0">
                          <a:solidFill>
                            <a:srgbClr val="203864"/>
                          </a:solidFill>
                        </a:rPr>
                        <a:t>¿Cuál es la frase correcta?</a:t>
                      </a:r>
                      <a:endParaRPr lang="es-GB" sz="2200" b="1" dirty="0">
                        <a:solidFill>
                          <a:srgbClr val="203864"/>
                        </a:solidFill>
                      </a:endParaRPr>
                    </a:p>
                  </a:txBody>
                  <a:tcPr anchor="ctr"/>
                </a:tc>
                <a:extLst>
                  <a:ext uri="{0D108BD9-81ED-4DB2-BD59-A6C34878D82A}">
                    <a16:rowId xmlns:a16="http://schemas.microsoft.com/office/drawing/2014/main" val="2480319007"/>
                  </a:ext>
                </a:extLst>
              </a:tr>
              <a:tr h="985018">
                <a:tc>
                  <a:txBody>
                    <a:bodyPr/>
                    <a:lstStyle/>
                    <a:p>
                      <a:endParaRPr lang="es-GB" sz="2200" dirty="0"/>
                    </a:p>
                  </a:txBody>
                  <a:tcPr/>
                </a:tc>
                <a:tc>
                  <a:txBody>
                    <a:bodyPr/>
                    <a:lstStyle/>
                    <a:p>
                      <a:pPr marL="457200" indent="-457200" algn="l">
                        <a:buAutoNum type="alphaLcParenR"/>
                      </a:pPr>
                      <a:r>
                        <a:rPr lang="en-GB" sz="2200" dirty="0">
                          <a:solidFill>
                            <a:srgbClr val="203864"/>
                          </a:solidFill>
                        </a:rPr>
                        <a:t>The dog</a:t>
                      </a:r>
                      <a:r>
                        <a:rPr lang="es-GB" sz="2200" dirty="0">
                          <a:solidFill>
                            <a:srgbClr val="203864"/>
                          </a:solidFill>
                        </a:rPr>
                        <a:t> pleases Lucía</a:t>
                      </a:r>
                      <a:r>
                        <a:rPr lang="en-GB" sz="2200" dirty="0">
                          <a:solidFill>
                            <a:srgbClr val="203864"/>
                          </a:solidFill>
                        </a:rPr>
                        <a:t>.</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lang="es-GB" sz="2200" dirty="0">
                          <a:solidFill>
                            <a:srgbClr val="203864"/>
                          </a:solidFill>
                        </a:rPr>
                        <a:t>Lucía pleases </a:t>
                      </a:r>
                      <a:r>
                        <a:rPr lang="en-GB" sz="2200" dirty="0">
                          <a:solidFill>
                            <a:srgbClr val="203864"/>
                          </a:solidFill>
                        </a:rPr>
                        <a:t>the</a:t>
                      </a:r>
                      <a:r>
                        <a:rPr lang="en-GB" sz="2200" baseline="0" dirty="0">
                          <a:solidFill>
                            <a:srgbClr val="203864"/>
                          </a:solidFill>
                        </a:rPr>
                        <a:t> dog</a:t>
                      </a:r>
                      <a:r>
                        <a:rPr lang="es-GB" sz="2200" dirty="0">
                          <a:solidFill>
                            <a:srgbClr val="203864"/>
                          </a:solidFill>
                        </a:rPr>
                        <a:t>.</a:t>
                      </a:r>
                    </a:p>
                  </a:txBody>
                  <a:tcPr anchor="ctr"/>
                </a:tc>
                <a:extLst>
                  <a:ext uri="{0D108BD9-81ED-4DB2-BD59-A6C34878D82A}">
                    <a16:rowId xmlns:a16="http://schemas.microsoft.com/office/drawing/2014/main" val="625475717"/>
                  </a:ext>
                </a:extLst>
              </a:tr>
              <a:tr h="985018">
                <a:tc>
                  <a:txBody>
                    <a:bodyPr/>
                    <a:lstStyle/>
                    <a:p>
                      <a:endParaRPr lang="es-GB" sz="2200" dirty="0"/>
                    </a:p>
                  </a:txBody>
                  <a:tcPr/>
                </a:tc>
                <a:tc>
                  <a:txBody>
                    <a:bodyPr/>
                    <a:lstStyle/>
                    <a:p>
                      <a:pPr marL="457200" indent="-457200" algn="l">
                        <a:buAutoNum type="alphaLcParenR"/>
                      </a:pPr>
                      <a:r>
                        <a:rPr lang="es-GB" sz="2200" dirty="0">
                          <a:solidFill>
                            <a:srgbClr val="203864"/>
                          </a:solidFill>
                        </a:rPr>
                        <a:t>Lucía matters to </a:t>
                      </a:r>
                      <a:r>
                        <a:rPr lang="en-GB" sz="2200" dirty="0">
                          <a:solidFill>
                            <a:srgbClr val="203864"/>
                          </a:solidFill>
                        </a:rPr>
                        <a:t>the</a:t>
                      </a:r>
                      <a:r>
                        <a:rPr lang="en-GB" sz="2200" baseline="0" dirty="0">
                          <a:solidFill>
                            <a:srgbClr val="203864"/>
                          </a:solidFill>
                        </a:rPr>
                        <a:t> dog</a:t>
                      </a:r>
                      <a:r>
                        <a:rPr lang="es-GB" sz="2200" dirty="0">
                          <a:solidFill>
                            <a:srgbClr val="203864"/>
                          </a:solidFill>
                        </a:rPr>
                        <a:t>.</a:t>
                      </a:r>
                    </a:p>
                    <a:p>
                      <a:pPr marL="457200" indent="-457200" algn="l">
                        <a:buAutoNum type="alphaLcParenR"/>
                      </a:pPr>
                      <a:r>
                        <a:rPr lang="en-GB" sz="2200" dirty="0">
                          <a:solidFill>
                            <a:srgbClr val="203864"/>
                          </a:solidFill>
                        </a:rPr>
                        <a:t>The dog</a:t>
                      </a:r>
                      <a:r>
                        <a:rPr lang="es-GB" sz="2200" dirty="0">
                          <a:solidFill>
                            <a:srgbClr val="203864"/>
                          </a:solidFill>
                        </a:rPr>
                        <a:t> matters to Lucía.</a:t>
                      </a:r>
                    </a:p>
                  </a:txBody>
                  <a:tcPr anchor="ctr"/>
                </a:tc>
                <a:extLst>
                  <a:ext uri="{0D108BD9-81ED-4DB2-BD59-A6C34878D82A}">
                    <a16:rowId xmlns:a16="http://schemas.microsoft.com/office/drawing/2014/main" val="393400819"/>
                  </a:ext>
                </a:extLst>
              </a:tr>
              <a:tr h="985018">
                <a:tc>
                  <a:txBody>
                    <a:bodyPr/>
                    <a:lstStyle/>
                    <a:p>
                      <a:endParaRPr lang="es-GB" sz="2200"/>
                    </a:p>
                  </a:txBody>
                  <a:tcPr/>
                </a:tc>
                <a:tc>
                  <a:txBody>
                    <a:bodyPr/>
                    <a:lstStyle/>
                    <a:p>
                      <a:pPr marL="457200" indent="-457200" algn="l">
                        <a:buAutoNum type="alphaLcParenR"/>
                      </a:pPr>
                      <a:r>
                        <a:rPr lang="en-GB" sz="2200" dirty="0">
                          <a:solidFill>
                            <a:srgbClr val="203864"/>
                          </a:solidFill>
                        </a:rPr>
                        <a:t>The dog</a:t>
                      </a:r>
                      <a:r>
                        <a:rPr lang="es-GB" sz="2200" dirty="0">
                          <a:solidFill>
                            <a:srgbClr val="203864"/>
                          </a:solidFill>
                        </a:rPr>
                        <a:t> delights </a:t>
                      </a:r>
                      <a:r>
                        <a:rPr lang="en-GB" sz="2200" dirty="0">
                          <a:solidFill>
                            <a:srgbClr val="203864"/>
                          </a:solidFill>
                        </a:rPr>
                        <a:t>Ana</a:t>
                      </a:r>
                      <a:r>
                        <a:rPr lang="es-GB" sz="2200" dirty="0">
                          <a:solidFill>
                            <a:srgbClr val="203864"/>
                          </a:solidFill>
                        </a:rPr>
                        <a:t>.</a:t>
                      </a:r>
                    </a:p>
                    <a:p>
                      <a:pPr marL="457200" indent="-457200" algn="l">
                        <a:buAutoNum type="alphaLcParenR"/>
                      </a:pPr>
                      <a:r>
                        <a:rPr lang="en-GB" sz="2200" dirty="0">
                          <a:solidFill>
                            <a:srgbClr val="203864"/>
                          </a:solidFill>
                        </a:rPr>
                        <a:t>Ana delights</a:t>
                      </a:r>
                      <a:r>
                        <a:rPr lang="en-GB" sz="2200" baseline="0" dirty="0">
                          <a:solidFill>
                            <a:srgbClr val="203864"/>
                          </a:solidFill>
                        </a:rPr>
                        <a:t> the dog</a:t>
                      </a:r>
                      <a:r>
                        <a:rPr lang="es-GB" sz="2200" dirty="0">
                          <a:solidFill>
                            <a:srgbClr val="203864"/>
                          </a:solidFill>
                        </a:rPr>
                        <a:t>.</a:t>
                      </a:r>
                    </a:p>
                  </a:txBody>
                  <a:tcPr anchor="ctr"/>
                </a:tc>
                <a:extLst>
                  <a:ext uri="{0D108BD9-81ED-4DB2-BD59-A6C34878D82A}">
                    <a16:rowId xmlns:a16="http://schemas.microsoft.com/office/drawing/2014/main" val="1246426053"/>
                  </a:ext>
                </a:extLst>
              </a:tr>
              <a:tr h="985018">
                <a:tc>
                  <a:txBody>
                    <a:bodyPr/>
                    <a:lstStyle/>
                    <a:p>
                      <a:endParaRPr lang="es-GB" sz="2200"/>
                    </a:p>
                  </a:txBody>
                  <a:tcPr/>
                </a:tc>
                <a:tc>
                  <a:txBody>
                    <a:bodyPr/>
                    <a:lstStyle/>
                    <a:p>
                      <a:pPr marL="457200" indent="-457200" algn="l">
                        <a:buAutoNum type="alphaLcParenR"/>
                      </a:pPr>
                      <a:r>
                        <a:rPr lang="es-GB" sz="2200" dirty="0">
                          <a:solidFill>
                            <a:srgbClr val="203864"/>
                          </a:solidFill>
                        </a:rPr>
                        <a:t>Ana worries </a:t>
                      </a:r>
                      <a:r>
                        <a:rPr lang="en-GB" sz="2200" dirty="0">
                          <a:solidFill>
                            <a:srgbClr val="203864"/>
                          </a:solidFill>
                        </a:rPr>
                        <a:t>the dog</a:t>
                      </a:r>
                      <a:r>
                        <a:rPr lang="es-GB" sz="2200" dirty="0">
                          <a:solidFill>
                            <a:srgbClr val="203864"/>
                          </a:solidFill>
                        </a:rPr>
                        <a:t>.</a:t>
                      </a:r>
                    </a:p>
                    <a:p>
                      <a:pPr marL="457200" indent="-457200" algn="l">
                        <a:buAutoNum type="alphaLcParenR"/>
                      </a:pPr>
                      <a:r>
                        <a:rPr lang="en-GB" sz="2200" dirty="0">
                          <a:solidFill>
                            <a:srgbClr val="203864"/>
                          </a:solidFill>
                        </a:rPr>
                        <a:t>The dog worries Ana</a:t>
                      </a:r>
                      <a:r>
                        <a:rPr lang="es-GB" sz="2200" dirty="0">
                          <a:solidFill>
                            <a:srgbClr val="203864"/>
                          </a:solidFill>
                        </a:rPr>
                        <a:t>.</a:t>
                      </a:r>
                    </a:p>
                  </a:txBody>
                  <a:tcPr anchor="ctr"/>
                </a:tc>
                <a:extLst>
                  <a:ext uri="{0D108BD9-81ED-4DB2-BD59-A6C34878D82A}">
                    <a16:rowId xmlns:a16="http://schemas.microsoft.com/office/drawing/2014/main" val="1553120225"/>
                  </a:ext>
                </a:extLst>
              </a:tr>
            </a:tbl>
          </a:graphicData>
        </a:graphic>
      </p:graphicFrame>
      <p:sp>
        <p:nvSpPr>
          <p:cNvPr id="12" name="Action Button: Custom 20">
            <a:hlinkClick r:id="" action="ppaction://noaction" highlightClick="1">
              <a:snd r:embed="rId7" name="5. A Lucía le gusta.wav"/>
            </a:hlinkClick>
            <a:extLst>
              <a:ext uri="{FF2B5EF4-FFF2-40B4-BE49-F238E27FC236}">
                <a16:creationId xmlns:a16="http://schemas.microsoft.com/office/drawing/2014/main" id="{DB2E2216-897C-AA44-A5E8-7B362CFC9C96}"/>
              </a:ext>
            </a:extLst>
          </p:cNvPr>
          <p:cNvSpPr/>
          <p:nvPr/>
        </p:nvSpPr>
        <p:spPr>
          <a:xfrm>
            <a:off x="6542726" y="214224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27" name="Action Button: Custom 20">
            <a:hlinkClick r:id="" action="ppaction://noaction" highlightClick="1">
              <a:snd r:embed="rId8" name="6. Lucía le importa.wav"/>
            </a:hlinkClick>
            <a:extLst>
              <a:ext uri="{FF2B5EF4-FFF2-40B4-BE49-F238E27FC236}">
                <a16:creationId xmlns:a16="http://schemas.microsoft.com/office/drawing/2014/main" id="{1D5759C9-3EFB-D44A-95BB-96BC875B34C3}"/>
              </a:ext>
            </a:extLst>
          </p:cNvPr>
          <p:cNvSpPr/>
          <p:nvPr/>
        </p:nvSpPr>
        <p:spPr>
          <a:xfrm>
            <a:off x="6545505" y="310627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26" name="Action Button: Custom 20">
            <a:hlinkClick r:id="" action="ppaction://noaction" highlightClick="1">
              <a:snd r:embed="rId9" name="7. Ana le encanta.wav"/>
            </a:hlinkClick>
            <a:extLst>
              <a:ext uri="{FF2B5EF4-FFF2-40B4-BE49-F238E27FC236}">
                <a16:creationId xmlns:a16="http://schemas.microsoft.com/office/drawing/2014/main" id="{E33A93B9-58B9-DA42-BBE2-201FE925FCD1}"/>
              </a:ext>
            </a:extLst>
          </p:cNvPr>
          <p:cNvSpPr/>
          <p:nvPr/>
        </p:nvSpPr>
        <p:spPr>
          <a:xfrm>
            <a:off x="6542726" y="407670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28" name="Action Button: Custom 20">
            <a:hlinkClick r:id="" action="ppaction://noaction" highlightClick="1">
              <a:snd r:embed="rId10" name="A Ana le preocupa (1).wav"/>
            </a:hlinkClick>
            <a:extLst>
              <a:ext uri="{FF2B5EF4-FFF2-40B4-BE49-F238E27FC236}">
                <a16:creationId xmlns:a16="http://schemas.microsoft.com/office/drawing/2014/main" id="{FCB3288C-A163-354E-B46A-3DA682B20A5E}"/>
              </a:ext>
            </a:extLst>
          </p:cNvPr>
          <p:cNvSpPr/>
          <p:nvPr/>
        </p:nvSpPr>
        <p:spPr>
          <a:xfrm>
            <a:off x="6542726" y="507125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pic>
        <p:nvPicPr>
          <p:cNvPr id="23" name="Imagen 12">
            <a:extLst>
              <a:ext uri="{FF2B5EF4-FFF2-40B4-BE49-F238E27FC236}">
                <a16:creationId xmlns:a16="http://schemas.microsoft.com/office/drawing/2014/main" id="{E63E418A-AD87-C141-83C5-D43391DB1FB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119651" y="131253"/>
            <a:ext cx="974762" cy="1029048"/>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68354" y="196045"/>
            <a:ext cx="899463" cy="899463"/>
          </a:xfrm>
          <a:prstGeom prst="rect">
            <a:avLst/>
          </a:prstGeom>
        </p:spPr>
      </p:pic>
      <p:pic>
        <p:nvPicPr>
          <p:cNvPr id="13" name="Picture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1790" y="70998"/>
            <a:ext cx="1057986" cy="1057986"/>
          </a:xfrm>
          <a:prstGeom prst="rect">
            <a:avLst/>
          </a:prstGeom>
        </p:spPr>
      </p:pic>
      <p:pic>
        <p:nvPicPr>
          <p:cNvPr id="30" name="Imagen 29">
            <a:extLst>
              <a:ext uri="{FF2B5EF4-FFF2-40B4-BE49-F238E27FC236}">
                <a16:creationId xmlns:a16="http://schemas.microsoft.com/office/drawing/2014/main" id="{91CDB485-178F-AF41-A718-10C0F79CD67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127029" y="521890"/>
            <a:ext cx="806834" cy="696525"/>
          </a:xfrm>
          <a:prstGeom prst="rect">
            <a:avLst/>
          </a:prstGeom>
        </p:spPr>
      </p:pic>
      <p:pic>
        <p:nvPicPr>
          <p:cNvPr id="34"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810878" y="1914017"/>
            <a:ext cx="406580" cy="423521"/>
          </a:xfrm>
          <a:prstGeom prst="rect">
            <a:avLst/>
          </a:prstGeom>
        </p:spPr>
      </p:pic>
      <p:pic>
        <p:nvPicPr>
          <p:cNvPr id="35"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810878" y="3261770"/>
            <a:ext cx="406580" cy="423521"/>
          </a:xfrm>
          <a:prstGeom prst="rect">
            <a:avLst/>
          </a:prstGeom>
        </p:spPr>
      </p:pic>
      <p:pic>
        <p:nvPicPr>
          <p:cNvPr id="36"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875735" y="3822080"/>
            <a:ext cx="406580" cy="423521"/>
          </a:xfrm>
          <a:prstGeom prst="rect">
            <a:avLst/>
          </a:prstGeom>
        </p:spPr>
      </p:pic>
      <p:pic>
        <p:nvPicPr>
          <p:cNvPr id="37"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217458" y="4802577"/>
            <a:ext cx="406580" cy="423521"/>
          </a:xfrm>
          <a:prstGeom prst="rect">
            <a:avLst/>
          </a:prstGeom>
        </p:spPr>
      </p:pic>
      <p:pic>
        <p:nvPicPr>
          <p:cNvPr id="38"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861494" y="1930486"/>
            <a:ext cx="406580" cy="423521"/>
          </a:xfrm>
          <a:prstGeom prst="rect">
            <a:avLst/>
          </a:prstGeom>
        </p:spPr>
      </p:pic>
      <p:pic>
        <p:nvPicPr>
          <p:cNvPr id="42"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1229294" y="2885737"/>
            <a:ext cx="406580" cy="423521"/>
          </a:xfrm>
          <a:prstGeom prst="rect">
            <a:avLst/>
          </a:prstGeom>
        </p:spPr>
      </p:pic>
      <p:pic>
        <p:nvPicPr>
          <p:cNvPr id="43"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730573" y="4279904"/>
            <a:ext cx="406580" cy="423521"/>
          </a:xfrm>
          <a:prstGeom prst="rect">
            <a:avLst/>
          </a:prstGeom>
        </p:spPr>
      </p:pic>
      <p:pic>
        <p:nvPicPr>
          <p:cNvPr id="44"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549032" y="5280671"/>
            <a:ext cx="406580" cy="423521"/>
          </a:xfrm>
          <a:prstGeom prst="rect">
            <a:avLst/>
          </a:prstGeom>
        </p:spPr>
      </p:pic>
    </p:spTree>
    <p:extLst>
      <p:ext uri="{BB962C8B-B14F-4D97-AF65-F5344CB8AC3E}">
        <p14:creationId xmlns:p14="http://schemas.microsoft.com/office/powerpoint/2010/main" val="63634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6" y="265559"/>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61665"/>
          </a:xfrm>
          <a:prstGeom prst="rect">
            <a:avLst/>
          </a:prstGeom>
          <a:noFill/>
        </p:spPr>
        <p:txBody>
          <a:bodyPr wrap="square" rtlCol="0">
            <a:spAutoFit/>
          </a:bodyPr>
          <a:lstStyle/>
          <a:p>
            <a:r>
              <a:rPr lang="en-US" sz="2400" b="1" dirty="0" err="1">
                <a:solidFill>
                  <a:schemeClr val="accent5">
                    <a:lumMod val="50000"/>
                  </a:schemeClr>
                </a:solidFill>
              </a:rPr>
              <a:t>Hablamos</a:t>
            </a:r>
            <a:r>
              <a:rPr lang="en-US" sz="2400" b="1" dirty="0">
                <a:solidFill>
                  <a:schemeClr val="accent5">
                    <a:lumMod val="50000"/>
                  </a:schemeClr>
                </a:solidFill>
              </a:rPr>
              <a:t> </a:t>
            </a:r>
            <a:r>
              <a:rPr lang="en-US" sz="2400" b="1" dirty="0" err="1">
                <a:solidFill>
                  <a:schemeClr val="accent5">
                    <a:lumMod val="50000"/>
                  </a:schemeClr>
                </a:solidFill>
              </a:rPr>
              <a:t>en</a:t>
            </a:r>
            <a:r>
              <a:rPr lang="en-US" sz="2400" b="1" dirty="0">
                <a:solidFill>
                  <a:schemeClr val="accent5">
                    <a:lumMod val="50000"/>
                  </a:schemeClr>
                </a:solidFill>
              </a:rPr>
              <a:t> parejas.</a:t>
            </a:r>
          </a:p>
        </p:txBody>
      </p:sp>
      <p:sp>
        <p:nvSpPr>
          <p:cNvPr id="2" name="Title 1"/>
          <p:cNvSpPr>
            <a:spLocks noGrp="1"/>
          </p:cNvSpPr>
          <p:nvPr>
            <p:ph type="title"/>
          </p:nvPr>
        </p:nvSpPr>
        <p:spPr>
          <a:xfrm>
            <a:off x="10856685" y="136475"/>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181863" y="794492"/>
            <a:ext cx="10585359" cy="461665"/>
          </a:xfrm>
          <a:prstGeom prst="rect">
            <a:avLst/>
          </a:prstGeom>
          <a:noFill/>
        </p:spPr>
        <p:txBody>
          <a:bodyPr wrap="square" rtlCol="0">
            <a:spAutoFit/>
          </a:bodyPr>
          <a:lstStyle/>
          <a:p>
            <a:r>
              <a:rPr lang="en-US" sz="2400" dirty="0">
                <a:solidFill>
                  <a:schemeClr val="accent5">
                    <a:lumMod val="50000"/>
                  </a:schemeClr>
                </a:solidFill>
              </a:rPr>
              <a:t>¿Es </a:t>
            </a:r>
            <a:r>
              <a:rPr lang="en-US" sz="2400" dirty="0" err="1">
                <a:solidFill>
                  <a:schemeClr val="accent5">
                    <a:lumMod val="50000"/>
                  </a:schemeClr>
                </a:solidFill>
              </a:rPr>
              <a:t>verdadero</a:t>
            </a:r>
            <a:r>
              <a:rPr lang="en-US" sz="2400" dirty="0">
                <a:solidFill>
                  <a:schemeClr val="accent5">
                    <a:lumMod val="50000"/>
                  </a:schemeClr>
                </a:solidFill>
              </a:rPr>
              <a:t> o </a:t>
            </a:r>
            <a:r>
              <a:rPr lang="en-US" sz="2400" dirty="0" err="1">
                <a:solidFill>
                  <a:schemeClr val="accent5">
                    <a:lumMod val="50000"/>
                  </a:schemeClr>
                </a:solidFill>
              </a:rPr>
              <a:t>falso</a:t>
            </a:r>
            <a:r>
              <a:rPr lang="en-US" sz="2400" dirty="0">
                <a:solidFill>
                  <a:schemeClr val="accent5">
                    <a:lumMod val="50000"/>
                  </a:schemeClr>
                </a:solidFill>
              </a:rPr>
              <a:t>?</a:t>
            </a:r>
          </a:p>
        </p:txBody>
      </p:sp>
      <p:sp>
        <p:nvSpPr>
          <p:cNvPr id="45" name="Redondear rectángulo de una esquina 44">
            <a:extLst>
              <a:ext uri="{FF2B5EF4-FFF2-40B4-BE49-F238E27FC236}">
                <a16:creationId xmlns:a16="http://schemas.microsoft.com/office/drawing/2014/main" id="{328A9860-1ECF-D64D-BBF9-88BA8E0A1012}"/>
              </a:ext>
            </a:extLst>
          </p:cNvPr>
          <p:cNvSpPr/>
          <p:nvPr/>
        </p:nvSpPr>
        <p:spPr>
          <a:xfrm>
            <a:off x="504302" y="3929269"/>
            <a:ext cx="4616337"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5">
                    <a:lumMod val="50000"/>
                  </a:schemeClr>
                </a:solidFill>
              </a:rPr>
              <a:t>1) The dog annoys the father.</a:t>
            </a:r>
          </a:p>
          <a:p>
            <a:pPr algn="ctr"/>
            <a:endParaRPr lang="en-US" sz="2200" b="1" dirty="0">
              <a:solidFill>
                <a:schemeClr val="accent5">
                  <a:lumMod val="50000"/>
                </a:schemeClr>
              </a:solidFill>
            </a:endParaRPr>
          </a:p>
          <a:p>
            <a:pPr algn="ctr"/>
            <a:r>
              <a:rPr lang="en-US" sz="2200" dirty="0">
                <a:solidFill>
                  <a:schemeClr val="accent5">
                    <a:lumMod val="50000"/>
                  </a:schemeClr>
                </a:solidFill>
              </a:rPr>
              <a:t>___ padre le molesta ___ perro.</a:t>
            </a:r>
          </a:p>
        </p:txBody>
      </p:sp>
      <p:sp>
        <p:nvSpPr>
          <p:cNvPr id="19" name="TextBox 6">
            <a:extLst>
              <a:ext uri="{FF2B5EF4-FFF2-40B4-BE49-F238E27FC236}">
                <a16:creationId xmlns:a16="http://schemas.microsoft.com/office/drawing/2014/main" id="{6F43D6A7-BE88-1046-A4E4-4F4C89F989BE}"/>
              </a:ext>
            </a:extLst>
          </p:cNvPr>
          <p:cNvSpPr txBox="1"/>
          <p:nvPr/>
        </p:nvSpPr>
        <p:spPr>
          <a:xfrm>
            <a:off x="181863" y="1268453"/>
            <a:ext cx="10585359" cy="461665"/>
          </a:xfrm>
          <a:prstGeom prst="rect">
            <a:avLst/>
          </a:prstGeom>
          <a:noFill/>
        </p:spPr>
        <p:txBody>
          <a:bodyPr wrap="square" rtlCol="0">
            <a:spAutoFit/>
          </a:bodyPr>
          <a:lstStyle/>
          <a:p>
            <a:r>
              <a:rPr lang="en-US" sz="2400" dirty="0">
                <a:solidFill>
                  <a:schemeClr val="accent5">
                    <a:lumMod val="50000"/>
                  </a:schemeClr>
                </a:solidFill>
              </a:rPr>
              <a:t>Estudiante A: lee las </a:t>
            </a:r>
            <a:r>
              <a:rPr lang="en-US" sz="2400" dirty="0" err="1">
                <a:solidFill>
                  <a:schemeClr val="accent5">
                    <a:lumMod val="50000"/>
                  </a:schemeClr>
                </a:solidFill>
              </a:rPr>
              <a:t>frases</a:t>
            </a:r>
            <a:r>
              <a:rPr lang="en-US" sz="2400" dirty="0">
                <a:solidFill>
                  <a:schemeClr val="accent5">
                    <a:lumMod val="50000"/>
                  </a:schemeClr>
                </a:solidFill>
              </a:rPr>
              <a:t> </a:t>
            </a:r>
            <a:r>
              <a:rPr lang="en-US" sz="2400" dirty="0" err="1">
                <a:solidFill>
                  <a:schemeClr val="accent5">
                    <a:lumMod val="50000"/>
                  </a:schemeClr>
                </a:solidFill>
              </a:rPr>
              <a:t>completas</a:t>
            </a:r>
            <a:r>
              <a:rPr lang="en-US" sz="2400" dirty="0">
                <a:solidFill>
                  <a:schemeClr val="accent5">
                    <a:lumMod val="50000"/>
                  </a:schemeClr>
                </a:solidFill>
              </a:rPr>
              <a:t> a </a:t>
            </a:r>
            <a:r>
              <a:rPr lang="en-US" sz="2400" dirty="0" err="1">
                <a:solidFill>
                  <a:schemeClr val="accent5">
                    <a:lumMod val="50000"/>
                  </a:schemeClr>
                </a:solidFill>
              </a:rPr>
              <a:t>tu</a:t>
            </a:r>
            <a:r>
              <a:rPr lang="en-US" sz="2400" dirty="0">
                <a:solidFill>
                  <a:schemeClr val="accent5">
                    <a:lumMod val="50000"/>
                  </a:schemeClr>
                </a:solidFill>
              </a:rPr>
              <a:t> </a:t>
            </a:r>
            <a:r>
              <a:rPr lang="en-US" sz="2400" dirty="0" err="1">
                <a:solidFill>
                  <a:schemeClr val="accent5">
                    <a:lumMod val="50000"/>
                  </a:schemeClr>
                </a:solidFill>
              </a:rPr>
              <a:t>pareja</a:t>
            </a:r>
            <a:r>
              <a:rPr lang="en-US" sz="2400" dirty="0">
                <a:solidFill>
                  <a:schemeClr val="accent5">
                    <a:lumMod val="50000"/>
                  </a:schemeClr>
                </a:solidFill>
              </a:rPr>
              <a:t>. </a:t>
            </a:r>
            <a:r>
              <a:rPr lang="en-US" sz="2400" dirty="0" err="1">
                <a:solidFill>
                  <a:schemeClr val="accent5">
                    <a:lumMod val="50000"/>
                  </a:schemeClr>
                </a:solidFill>
              </a:rPr>
              <a:t>Usa</a:t>
            </a:r>
            <a:r>
              <a:rPr lang="en-US" sz="2400" dirty="0">
                <a:solidFill>
                  <a:schemeClr val="accent5">
                    <a:lumMod val="50000"/>
                  </a:schemeClr>
                </a:solidFill>
              </a:rPr>
              <a:t> ‘el’ y ‘al’. </a:t>
            </a:r>
          </a:p>
        </p:txBody>
      </p:sp>
      <p:sp>
        <p:nvSpPr>
          <p:cNvPr id="20" name="TextBox 6">
            <a:extLst>
              <a:ext uri="{FF2B5EF4-FFF2-40B4-BE49-F238E27FC236}">
                <a16:creationId xmlns:a16="http://schemas.microsoft.com/office/drawing/2014/main" id="{F852B818-0FB2-0C47-B960-2EFFE15D0735}"/>
              </a:ext>
            </a:extLst>
          </p:cNvPr>
          <p:cNvSpPr txBox="1"/>
          <p:nvPr/>
        </p:nvSpPr>
        <p:spPr>
          <a:xfrm>
            <a:off x="181863" y="1742414"/>
            <a:ext cx="9165272" cy="1200329"/>
          </a:xfrm>
          <a:prstGeom prst="rect">
            <a:avLst/>
          </a:prstGeom>
          <a:noFill/>
        </p:spPr>
        <p:txBody>
          <a:bodyPr wrap="square" rtlCol="0">
            <a:spAutoFit/>
          </a:bodyPr>
          <a:lstStyle/>
          <a:p>
            <a:r>
              <a:rPr lang="en-US" sz="2400" dirty="0">
                <a:solidFill>
                  <a:schemeClr val="accent5">
                    <a:lumMod val="50000"/>
                  </a:schemeClr>
                </a:solidFill>
              </a:rPr>
              <a:t>Estudiante B: </a:t>
            </a:r>
            <a:r>
              <a:rPr lang="en-US" sz="2400" dirty="0" err="1">
                <a:solidFill>
                  <a:schemeClr val="accent5">
                    <a:lumMod val="50000"/>
                  </a:schemeClr>
                </a:solidFill>
              </a:rPr>
              <a:t>escucha</a:t>
            </a:r>
            <a:r>
              <a:rPr lang="en-US" sz="2400" dirty="0">
                <a:solidFill>
                  <a:schemeClr val="accent5">
                    <a:lumMod val="50000"/>
                  </a:schemeClr>
                </a:solidFill>
              </a:rPr>
              <a:t> </a:t>
            </a:r>
            <a:r>
              <a:rPr lang="en-US" sz="2400" dirty="0" err="1">
                <a:solidFill>
                  <a:schemeClr val="accent5">
                    <a:lumMod val="50000"/>
                  </a:schemeClr>
                </a:solidFill>
              </a:rPr>
              <a:t>cada</a:t>
            </a:r>
            <a:r>
              <a:rPr lang="en-US" sz="2400" dirty="0">
                <a:solidFill>
                  <a:schemeClr val="accent5">
                    <a:lumMod val="50000"/>
                  </a:schemeClr>
                </a:solidFill>
              </a:rPr>
              <a:t> </a:t>
            </a:r>
            <a:r>
              <a:rPr lang="en-US" sz="2400" dirty="0" err="1">
                <a:solidFill>
                  <a:schemeClr val="accent5">
                    <a:lumMod val="50000"/>
                  </a:schemeClr>
                </a:solidFill>
              </a:rPr>
              <a:t>frase</a:t>
            </a:r>
            <a:r>
              <a:rPr lang="en-US" sz="2400" dirty="0">
                <a:solidFill>
                  <a:schemeClr val="accent5">
                    <a:lumMod val="50000"/>
                  </a:schemeClr>
                </a:solidFill>
              </a:rPr>
              <a:t> y lee la </a:t>
            </a:r>
            <a:r>
              <a:rPr lang="en-US" sz="2400" dirty="0" err="1">
                <a:solidFill>
                  <a:schemeClr val="accent5">
                    <a:lumMod val="50000"/>
                  </a:schemeClr>
                </a:solidFill>
              </a:rPr>
              <a:t>frase</a:t>
            </a:r>
            <a:r>
              <a:rPr lang="en-US" sz="2400" dirty="0">
                <a:solidFill>
                  <a:schemeClr val="accent5">
                    <a:lumMod val="50000"/>
                  </a:schemeClr>
                </a:solidFill>
              </a:rPr>
              <a:t>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inglés</a:t>
            </a:r>
            <a:r>
              <a:rPr lang="en-US" sz="2400" dirty="0">
                <a:solidFill>
                  <a:schemeClr val="accent5">
                    <a:lumMod val="50000"/>
                  </a:schemeClr>
                </a:solidFill>
              </a:rPr>
              <a:t> con el </a:t>
            </a:r>
            <a:r>
              <a:rPr lang="en-US" sz="2400" dirty="0" err="1">
                <a:solidFill>
                  <a:schemeClr val="accent5">
                    <a:lumMod val="50000"/>
                  </a:schemeClr>
                </a:solidFill>
              </a:rPr>
              <a:t>mismo</a:t>
            </a:r>
            <a:r>
              <a:rPr lang="en-US" sz="2400" dirty="0">
                <a:solidFill>
                  <a:schemeClr val="accent5">
                    <a:lumMod val="50000"/>
                  </a:schemeClr>
                </a:solidFill>
              </a:rPr>
              <a:t> </a:t>
            </a:r>
            <a:r>
              <a:rPr lang="en-US" sz="2400" dirty="0" err="1">
                <a:solidFill>
                  <a:schemeClr val="accent5">
                    <a:lumMod val="50000"/>
                  </a:schemeClr>
                </a:solidFill>
              </a:rPr>
              <a:t>número</a:t>
            </a:r>
            <a:r>
              <a:rPr lang="en-US" sz="2400" dirty="0">
                <a:solidFill>
                  <a:schemeClr val="accent5">
                    <a:lumMod val="50000"/>
                  </a:schemeClr>
                </a:solidFill>
              </a:rPr>
              <a:t>. ¿Es una traducción </a:t>
            </a:r>
            <a:r>
              <a:rPr lang="en-US" sz="2400" dirty="0" err="1">
                <a:solidFill>
                  <a:schemeClr val="accent5">
                    <a:lumMod val="50000"/>
                  </a:schemeClr>
                </a:solidFill>
              </a:rPr>
              <a:t>correcta</a:t>
            </a:r>
            <a:r>
              <a:rPr lang="en-US" sz="2400" dirty="0">
                <a:solidFill>
                  <a:schemeClr val="accent5">
                    <a:lumMod val="50000"/>
                  </a:schemeClr>
                </a:solidFill>
              </a:rPr>
              <a:t>? Marca ‘</a:t>
            </a:r>
            <a:r>
              <a:rPr lang="en-US" sz="2400" dirty="0" err="1">
                <a:solidFill>
                  <a:schemeClr val="accent5">
                    <a:lumMod val="50000"/>
                  </a:schemeClr>
                </a:solidFill>
              </a:rPr>
              <a:t>verdadero</a:t>
            </a:r>
            <a:r>
              <a:rPr lang="en-US" sz="2400" dirty="0">
                <a:solidFill>
                  <a:schemeClr val="accent5">
                    <a:lumMod val="50000"/>
                  </a:schemeClr>
                </a:solidFill>
              </a:rPr>
              <a:t>’ o ‘</a:t>
            </a:r>
            <a:r>
              <a:rPr lang="en-US" sz="2400" dirty="0" err="1">
                <a:solidFill>
                  <a:schemeClr val="accent5">
                    <a:lumMod val="50000"/>
                  </a:schemeClr>
                </a:solidFill>
              </a:rPr>
              <a:t>falso</a:t>
            </a:r>
            <a:r>
              <a:rPr lang="en-US" sz="2400" dirty="0">
                <a:solidFill>
                  <a:schemeClr val="accent5">
                    <a:lumMod val="50000"/>
                  </a:schemeClr>
                </a:solidFill>
              </a:rPr>
              <a:t>’.</a:t>
            </a:r>
          </a:p>
        </p:txBody>
      </p:sp>
      <p:sp>
        <p:nvSpPr>
          <p:cNvPr id="21" name="TextBox 6">
            <a:extLst>
              <a:ext uri="{FF2B5EF4-FFF2-40B4-BE49-F238E27FC236}">
                <a16:creationId xmlns:a16="http://schemas.microsoft.com/office/drawing/2014/main" id="{28B7A7AD-0FAB-D24B-817B-A5A430362C54}"/>
              </a:ext>
            </a:extLst>
          </p:cNvPr>
          <p:cNvSpPr txBox="1"/>
          <p:nvPr/>
        </p:nvSpPr>
        <p:spPr>
          <a:xfrm>
            <a:off x="181863" y="2955039"/>
            <a:ext cx="3072782" cy="461665"/>
          </a:xfrm>
          <a:prstGeom prst="rect">
            <a:avLst/>
          </a:prstGeom>
          <a:noFill/>
        </p:spPr>
        <p:txBody>
          <a:bodyPr wrap="square" rtlCol="0">
            <a:spAutoFit/>
          </a:bodyPr>
          <a:lstStyle/>
          <a:p>
            <a:r>
              <a:rPr lang="en-US" sz="2400" dirty="0" err="1">
                <a:solidFill>
                  <a:schemeClr val="accent5">
                    <a:lumMod val="50000"/>
                  </a:schemeClr>
                </a:solidFill>
              </a:rPr>
              <a:t>Ejemplo</a:t>
            </a:r>
            <a:r>
              <a:rPr lang="en-US" sz="2400" dirty="0">
                <a:solidFill>
                  <a:schemeClr val="accent5">
                    <a:lumMod val="50000"/>
                  </a:schemeClr>
                </a:solidFill>
              </a:rPr>
              <a:t>:</a:t>
            </a:r>
          </a:p>
        </p:txBody>
      </p:sp>
      <p:sp>
        <p:nvSpPr>
          <p:cNvPr id="22" name="TextBox 6">
            <a:extLst>
              <a:ext uri="{FF2B5EF4-FFF2-40B4-BE49-F238E27FC236}">
                <a16:creationId xmlns:a16="http://schemas.microsoft.com/office/drawing/2014/main" id="{E40D1CCA-A72C-0241-9969-98F32E399B34}"/>
              </a:ext>
            </a:extLst>
          </p:cNvPr>
          <p:cNvSpPr txBox="1"/>
          <p:nvPr/>
        </p:nvSpPr>
        <p:spPr>
          <a:xfrm>
            <a:off x="181863" y="3429000"/>
            <a:ext cx="2487372" cy="461665"/>
          </a:xfrm>
          <a:prstGeom prst="rect">
            <a:avLst/>
          </a:prstGeom>
          <a:noFill/>
        </p:spPr>
        <p:txBody>
          <a:bodyPr wrap="square" rtlCol="0">
            <a:spAutoFit/>
          </a:bodyPr>
          <a:lstStyle/>
          <a:p>
            <a:r>
              <a:rPr lang="en-US" sz="2400" b="1" dirty="0">
                <a:solidFill>
                  <a:schemeClr val="accent5">
                    <a:lumMod val="50000"/>
                  </a:schemeClr>
                </a:solidFill>
              </a:rPr>
              <a:t>Estudiante A:</a:t>
            </a:r>
          </a:p>
        </p:txBody>
      </p:sp>
      <p:graphicFrame>
        <p:nvGraphicFramePr>
          <p:cNvPr id="5" name="Tabla 4">
            <a:extLst>
              <a:ext uri="{FF2B5EF4-FFF2-40B4-BE49-F238E27FC236}">
                <a16:creationId xmlns:a16="http://schemas.microsoft.com/office/drawing/2014/main" id="{D5AB46B3-7015-1C4F-B454-36C4FA2BE38F}"/>
              </a:ext>
            </a:extLst>
          </p:cNvPr>
          <p:cNvGraphicFramePr>
            <a:graphicFrameLocks noGrp="1"/>
          </p:cNvGraphicFramePr>
          <p:nvPr>
            <p:extLst>
              <p:ext uri="{D42A27DB-BD31-4B8C-83A1-F6EECF244321}">
                <p14:modId xmlns:p14="http://schemas.microsoft.com/office/powerpoint/2010/main" val="2887749589"/>
              </p:ext>
            </p:extLst>
          </p:nvPr>
        </p:nvGraphicFramePr>
        <p:xfrm>
          <a:off x="6303766" y="4233408"/>
          <a:ext cx="5363598" cy="1741188"/>
        </p:xfrm>
        <a:graphic>
          <a:graphicData uri="http://schemas.openxmlformats.org/drawingml/2006/table">
            <a:tbl>
              <a:tblPr firstRow="1" bandRow="1">
                <a:tableStyleId>{5DA37D80-6434-44D0-A028-1B22A696006F}</a:tableStyleId>
              </a:tblPr>
              <a:tblGrid>
                <a:gridCol w="548935">
                  <a:extLst>
                    <a:ext uri="{9D8B030D-6E8A-4147-A177-3AD203B41FA5}">
                      <a16:colId xmlns:a16="http://schemas.microsoft.com/office/drawing/2014/main" val="3075796511"/>
                    </a:ext>
                  </a:extLst>
                </a:gridCol>
                <a:gridCol w="2906094">
                  <a:extLst>
                    <a:ext uri="{9D8B030D-6E8A-4147-A177-3AD203B41FA5}">
                      <a16:colId xmlns:a16="http://schemas.microsoft.com/office/drawing/2014/main" val="1146100173"/>
                    </a:ext>
                  </a:extLst>
                </a:gridCol>
                <a:gridCol w="1908569">
                  <a:extLst>
                    <a:ext uri="{9D8B030D-6E8A-4147-A177-3AD203B41FA5}">
                      <a16:colId xmlns:a16="http://schemas.microsoft.com/office/drawing/2014/main" val="4060467303"/>
                    </a:ext>
                  </a:extLst>
                </a:gridCol>
              </a:tblGrid>
              <a:tr h="870594">
                <a:tc>
                  <a:txBody>
                    <a:bodyPr/>
                    <a:lstStyle/>
                    <a:p>
                      <a:pPr algn="ctr"/>
                      <a:endParaRPr lang="es-GB" sz="2200" dirty="0">
                        <a:solidFill>
                          <a:srgbClr val="203864"/>
                        </a:solidFill>
                      </a:endParaRPr>
                    </a:p>
                  </a:txBody>
                  <a:tcPr anchor="ctr"/>
                </a:tc>
                <a:tc>
                  <a:txBody>
                    <a:bodyPr/>
                    <a:lstStyle/>
                    <a:p>
                      <a:pPr algn="ctr"/>
                      <a:endParaRPr lang="es-GB" sz="2200" dirty="0">
                        <a:solidFill>
                          <a:srgbClr val="203864"/>
                        </a:solidFill>
                      </a:endParaRPr>
                    </a:p>
                  </a:txBody>
                  <a:tcPr anchor="ctr"/>
                </a:tc>
                <a:tc>
                  <a:txBody>
                    <a:bodyPr/>
                    <a:lstStyle/>
                    <a:p>
                      <a:pPr algn="ctr"/>
                      <a:r>
                        <a:rPr lang="es-GB" sz="2200" dirty="0">
                          <a:solidFill>
                            <a:srgbClr val="203864"/>
                          </a:solidFill>
                        </a:rPr>
                        <a:t>¿Verdadero o Falso?</a:t>
                      </a:r>
                    </a:p>
                  </a:txBody>
                  <a:tcPr anchor="ctr"/>
                </a:tc>
                <a:extLst>
                  <a:ext uri="{0D108BD9-81ED-4DB2-BD59-A6C34878D82A}">
                    <a16:rowId xmlns:a16="http://schemas.microsoft.com/office/drawing/2014/main" val="375988687"/>
                  </a:ext>
                </a:extLst>
              </a:tr>
              <a:tr h="870594">
                <a:tc>
                  <a:txBody>
                    <a:bodyPr/>
                    <a:lstStyle/>
                    <a:p>
                      <a:pPr algn="ctr"/>
                      <a:r>
                        <a:rPr lang="es-GB" sz="2200" b="1" dirty="0">
                          <a:solidFill>
                            <a:srgbClr val="203864"/>
                          </a:solidFill>
                        </a:rPr>
                        <a:t>1</a:t>
                      </a:r>
                    </a:p>
                  </a:txBody>
                  <a:tcPr anchor="ctr"/>
                </a:tc>
                <a:tc>
                  <a:txBody>
                    <a:bodyPr/>
                    <a:lstStyle/>
                    <a:p>
                      <a:pPr algn="ctr"/>
                      <a:r>
                        <a:rPr lang="es-GB" sz="2200" dirty="0">
                          <a:solidFill>
                            <a:srgbClr val="203864"/>
                          </a:solidFill>
                        </a:rPr>
                        <a:t>The father annoys the dog.</a:t>
                      </a:r>
                    </a:p>
                  </a:txBody>
                  <a:tcPr anchor="ctr"/>
                </a:tc>
                <a:tc>
                  <a:txBody>
                    <a:bodyPr/>
                    <a:lstStyle/>
                    <a:p>
                      <a:pPr algn="ctr"/>
                      <a:endParaRPr lang="es-GB" sz="2200" dirty="0">
                        <a:solidFill>
                          <a:srgbClr val="203864"/>
                        </a:solidFill>
                      </a:endParaRPr>
                    </a:p>
                  </a:txBody>
                  <a:tcPr anchor="ctr"/>
                </a:tc>
                <a:extLst>
                  <a:ext uri="{0D108BD9-81ED-4DB2-BD59-A6C34878D82A}">
                    <a16:rowId xmlns:a16="http://schemas.microsoft.com/office/drawing/2014/main" val="1450791187"/>
                  </a:ext>
                </a:extLst>
              </a:tr>
            </a:tbl>
          </a:graphicData>
        </a:graphic>
      </p:graphicFrame>
      <p:sp>
        <p:nvSpPr>
          <p:cNvPr id="26" name="TextBox 6">
            <a:extLst>
              <a:ext uri="{FF2B5EF4-FFF2-40B4-BE49-F238E27FC236}">
                <a16:creationId xmlns:a16="http://schemas.microsoft.com/office/drawing/2014/main" id="{76E28CFE-74BC-6D44-B50E-B569BA9119BD}"/>
              </a:ext>
            </a:extLst>
          </p:cNvPr>
          <p:cNvSpPr txBox="1"/>
          <p:nvPr/>
        </p:nvSpPr>
        <p:spPr>
          <a:xfrm>
            <a:off x="6303766" y="3327522"/>
            <a:ext cx="2487372" cy="461665"/>
          </a:xfrm>
          <a:prstGeom prst="rect">
            <a:avLst/>
          </a:prstGeom>
          <a:noFill/>
        </p:spPr>
        <p:txBody>
          <a:bodyPr wrap="square" rtlCol="0">
            <a:spAutoFit/>
          </a:bodyPr>
          <a:lstStyle/>
          <a:p>
            <a:r>
              <a:rPr lang="en-US" sz="2400" b="1" dirty="0">
                <a:solidFill>
                  <a:schemeClr val="accent5">
                    <a:lumMod val="50000"/>
                  </a:schemeClr>
                </a:solidFill>
              </a:rPr>
              <a:t>Estudiante B:</a:t>
            </a:r>
          </a:p>
        </p:txBody>
      </p:sp>
      <p:sp>
        <p:nvSpPr>
          <p:cNvPr id="6" name="CuadroTexto 5">
            <a:extLst>
              <a:ext uri="{FF2B5EF4-FFF2-40B4-BE49-F238E27FC236}">
                <a16:creationId xmlns:a16="http://schemas.microsoft.com/office/drawing/2014/main" id="{5D78757D-03EB-0D44-BA71-8798CC756A86}"/>
              </a:ext>
            </a:extLst>
          </p:cNvPr>
          <p:cNvSpPr txBox="1"/>
          <p:nvPr/>
        </p:nvSpPr>
        <p:spPr>
          <a:xfrm>
            <a:off x="10588326" y="5304056"/>
            <a:ext cx="357790" cy="523220"/>
          </a:xfrm>
          <a:prstGeom prst="rect">
            <a:avLst/>
          </a:prstGeom>
          <a:noFill/>
        </p:spPr>
        <p:txBody>
          <a:bodyPr wrap="none" rtlCol="0">
            <a:spAutoFit/>
          </a:bodyPr>
          <a:lstStyle/>
          <a:p>
            <a:pPr algn="l"/>
            <a:r>
              <a:rPr lang="es-GB" sz="2800" b="1" dirty="0">
                <a:solidFill>
                  <a:schemeClr val="accent5">
                    <a:lumMod val="50000"/>
                  </a:schemeClr>
                </a:solidFill>
              </a:rPr>
              <a:t>F</a:t>
            </a:r>
          </a:p>
        </p:txBody>
      </p:sp>
      <p:pic>
        <p:nvPicPr>
          <p:cNvPr id="1026" name="Picture 2" descr="Writing Drawing Clip art - writing png download - 2383*1898 - Free ...">
            <a:extLst>
              <a:ext uri="{FF2B5EF4-FFF2-40B4-BE49-F238E27FC236}">
                <a16:creationId xmlns:a16="http://schemas.microsoft.com/office/drawing/2014/main" id="{9CE6A4ED-29E9-9A4C-92E3-AF9EBD5B6A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46116" y="4882964"/>
            <a:ext cx="1057408" cy="842183"/>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que contiene juguete, muñeca, dibujo&#10;&#10;Descripción generada automáticamente">
            <a:extLst>
              <a:ext uri="{FF2B5EF4-FFF2-40B4-BE49-F238E27FC236}">
                <a16:creationId xmlns:a16="http://schemas.microsoft.com/office/drawing/2014/main" id="{7536F139-8CDF-9648-8A0E-5EF093D17A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218" r="47294"/>
          <a:stretch/>
        </p:blipFill>
        <p:spPr>
          <a:xfrm>
            <a:off x="9594629" y="1168477"/>
            <a:ext cx="1314778" cy="2598601"/>
          </a:xfrm>
          <a:prstGeom prst="rect">
            <a:avLst/>
          </a:prstGeom>
        </p:spPr>
      </p:pic>
      <p:pic>
        <p:nvPicPr>
          <p:cNvPr id="30" name="Imagen 29">
            <a:extLst>
              <a:ext uri="{FF2B5EF4-FFF2-40B4-BE49-F238E27FC236}">
                <a16:creationId xmlns:a16="http://schemas.microsoft.com/office/drawing/2014/main" id="{0D867752-91CC-B341-ACFB-297C64775B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67222" y="2474169"/>
            <a:ext cx="1314778" cy="1310997"/>
          </a:xfrm>
          <a:prstGeom prst="rect">
            <a:avLst/>
          </a:prstGeom>
        </p:spPr>
      </p:pic>
      <p:sp>
        <p:nvSpPr>
          <p:cNvPr id="8" name="Rounded Rectangular Callout 7"/>
          <p:cNvSpPr/>
          <p:nvPr/>
        </p:nvSpPr>
        <p:spPr>
          <a:xfrm>
            <a:off x="3412938" y="2955039"/>
            <a:ext cx="2609422" cy="1292352"/>
          </a:xfrm>
          <a:prstGeom prst="wedgeRoundRectCallout">
            <a:avLst>
              <a:gd name="adj1" fmla="val -61015"/>
              <a:gd name="adj2" fmla="val 50236"/>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b="1" dirty="0">
                <a:solidFill>
                  <a:srgbClr val="203864"/>
                </a:solidFill>
              </a:rPr>
              <a:t>Al</a:t>
            </a:r>
            <a:r>
              <a:rPr lang="es-GB" sz="2000" dirty="0">
                <a:solidFill>
                  <a:srgbClr val="203864"/>
                </a:solidFill>
              </a:rPr>
              <a:t> padre le molesta </a:t>
            </a:r>
            <a:r>
              <a:rPr lang="es-GB" sz="2000" b="1" dirty="0">
                <a:solidFill>
                  <a:srgbClr val="203864"/>
                </a:solidFill>
              </a:rPr>
              <a:t>el</a:t>
            </a:r>
            <a:r>
              <a:rPr lang="es-GB" sz="2000" dirty="0">
                <a:solidFill>
                  <a:srgbClr val="203864"/>
                </a:solidFill>
              </a:rPr>
              <a:t> perro.</a:t>
            </a:r>
          </a:p>
        </p:txBody>
      </p:sp>
      <p:sp>
        <p:nvSpPr>
          <p:cNvPr id="3" name="Rounded Rectangular Callout 2"/>
          <p:cNvSpPr/>
          <p:nvPr/>
        </p:nvSpPr>
        <p:spPr>
          <a:xfrm>
            <a:off x="6096000" y="301096"/>
            <a:ext cx="4284561" cy="674991"/>
          </a:xfrm>
          <a:prstGeom prst="wedgeRoundRectCallout">
            <a:avLst>
              <a:gd name="adj1" fmla="val -5263"/>
              <a:gd name="adj2" fmla="val 79703"/>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Use ‘</a:t>
            </a:r>
            <a:r>
              <a:rPr lang="en-GB" sz="2000" b="1" dirty="0">
                <a:solidFill>
                  <a:schemeClr val="accent5">
                    <a:lumMod val="50000"/>
                  </a:schemeClr>
                </a:solidFill>
              </a:rPr>
              <a:t>el</a:t>
            </a:r>
            <a:r>
              <a:rPr lang="en-GB" sz="2000" dirty="0">
                <a:solidFill>
                  <a:schemeClr val="accent5">
                    <a:lumMod val="50000"/>
                  </a:schemeClr>
                </a:solidFill>
              </a:rPr>
              <a:t>’ before the subject and ‘</a:t>
            </a:r>
            <a:r>
              <a:rPr lang="en-GB" sz="2000" b="1" dirty="0">
                <a:solidFill>
                  <a:schemeClr val="accent5">
                    <a:lumMod val="50000"/>
                  </a:schemeClr>
                </a:solidFill>
              </a:rPr>
              <a:t>al</a:t>
            </a:r>
            <a:r>
              <a:rPr lang="en-GB" sz="2000" dirty="0">
                <a:solidFill>
                  <a:schemeClr val="accent5">
                    <a:lumMod val="50000"/>
                  </a:schemeClr>
                </a:solidFill>
              </a:rPr>
              <a:t>’ before the object. </a:t>
            </a:r>
          </a:p>
        </p:txBody>
      </p:sp>
    </p:spTree>
    <p:extLst>
      <p:ext uri="{BB962C8B-B14F-4D97-AF65-F5344CB8AC3E}">
        <p14:creationId xmlns:p14="http://schemas.microsoft.com/office/powerpoint/2010/main" val="411303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5" grpId="0" animBg="1"/>
      <p:bldP spid="19" grpId="0"/>
      <p:bldP spid="20" grpId="0"/>
      <p:bldP spid="21" grpId="0"/>
      <p:bldP spid="22" grpId="0"/>
      <p:bldP spid="26" grpId="0"/>
      <p:bldP spid="6" grpId="0"/>
      <p:bldP spid="8"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6" y="265559"/>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38838" y="288933"/>
            <a:ext cx="2566356" cy="461665"/>
          </a:xfrm>
          <a:prstGeom prst="rect">
            <a:avLst/>
          </a:prstGeom>
          <a:noFill/>
        </p:spPr>
        <p:txBody>
          <a:bodyPr wrap="square" rtlCol="0">
            <a:spAutoFit/>
          </a:bodyPr>
          <a:lstStyle/>
          <a:p>
            <a:r>
              <a:rPr lang="en-US" sz="2400" b="1" dirty="0">
                <a:solidFill>
                  <a:schemeClr val="accent5">
                    <a:lumMod val="50000"/>
                  </a:schemeClr>
                </a:solidFill>
              </a:rPr>
              <a:t>Estudiante A</a:t>
            </a:r>
          </a:p>
        </p:txBody>
      </p:sp>
      <p:sp>
        <p:nvSpPr>
          <p:cNvPr id="2" name="Title 1"/>
          <p:cNvSpPr>
            <a:spLocks noGrp="1"/>
          </p:cNvSpPr>
          <p:nvPr>
            <p:ph type="title"/>
          </p:nvPr>
        </p:nvSpPr>
        <p:spPr>
          <a:xfrm>
            <a:off x="10856685" y="136475"/>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13437" y="794492"/>
            <a:ext cx="6431203" cy="430887"/>
          </a:xfrm>
          <a:prstGeom prst="rect">
            <a:avLst/>
          </a:prstGeom>
          <a:noFill/>
        </p:spPr>
        <p:txBody>
          <a:bodyPr wrap="square" rtlCol="0">
            <a:spAutoFit/>
          </a:bodyPr>
          <a:lstStyle/>
          <a:p>
            <a:r>
              <a:rPr lang="en-US" sz="2200" dirty="0">
                <a:solidFill>
                  <a:schemeClr val="accent5">
                    <a:lumMod val="50000"/>
                  </a:schemeClr>
                </a:solidFill>
              </a:rPr>
              <a:t>Lee las </a:t>
            </a:r>
            <a:r>
              <a:rPr lang="en-US" sz="2200" dirty="0" err="1">
                <a:solidFill>
                  <a:schemeClr val="accent5">
                    <a:lumMod val="50000"/>
                  </a:schemeClr>
                </a:solidFill>
              </a:rPr>
              <a:t>frases</a:t>
            </a:r>
            <a:r>
              <a:rPr lang="en-US" sz="2200" dirty="0">
                <a:solidFill>
                  <a:schemeClr val="accent5">
                    <a:lumMod val="50000"/>
                  </a:schemeClr>
                </a:solidFill>
              </a:rPr>
              <a:t> </a:t>
            </a:r>
            <a:r>
              <a:rPr lang="en-US" sz="2200" dirty="0" err="1">
                <a:solidFill>
                  <a:schemeClr val="accent5">
                    <a:lumMod val="50000"/>
                  </a:schemeClr>
                </a:solidFill>
              </a:rPr>
              <a:t>completas</a:t>
            </a:r>
            <a:r>
              <a:rPr lang="en-US" sz="2200" dirty="0">
                <a:solidFill>
                  <a:schemeClr val="accent5">
                    <a:lumMod val="50000"/>
                  </a:schemeClr>
                </a:solidFill>
              </a:rPr>
              <a:t> a </a:t>
            </a:r>
            <a:r>
              <a:rPr lang="en-US" sz="2200" dirty="0" err="1">
                <a:solidFill>
                  <a:schemeClr val="accent5">
                    <a:lumMod val="50000"/>
                  </a:schemeClr>
                </a:solidFill>
              </a:rPr>
              <a:t>tu</a:t>
            </a:r>
            <a:r>
              <a:rPr lang="en-US" sz="2200" dirty="0">
                <a:solidFill>
                  <a:schemeClr val="accent5">
                    <a:lumMod val="50000"/>
                  </a:schemeClr>
                </a:solidFill>
              </a:rPr>
              <a:t> </a:t>
            </a:r>
            <a:r>
              <a:rPr lang="en-US" sz="2200" dirty="0" err="1">
                <a:solidFill>
                  <a:schemeClr val="accent5">
                    <a:lumMod val="50000"/>
                  </a:schemeClr>
                </a:solidFill>
              </a:rPr>
              <a:t>compañero</a:t>
            </a:r>
            <a:r>
              <a:rPr lang="en-US" sz="2200" dirty="0">
                <a:solidFill>
                  <a:schemeClr val="accent5">
                    <a:lumMod val="50000"/>
                  </a:schemeClr>
                </a:solidFill>
              </a:rPr>
              <a:t>/a:</a:t>
            </a:r>
          </a:p>
        </p:txBody>
      </p:sp>
      <p:sp>
        <p:nvSpPr>
          <p:cNvPr id="40" name="Redondear rectángulo de una esquina 39">
            <a:extLst>
              <a:ext uri="{FF2B5EF4-FFF2-40B4-BE49-F238E27FC236}">
                <a16:creationId xmlns:a16="http://schemas.microsoft.com/office/drawing/2014/main" id="{4EB93F82-3422-E842-898D-C83C54D49132}"/>
              </a:ext>
            </a:extLst>
          </p:cNvPr>
          <p:cNvSpPr/>
          <p:nvPr/>
        </p:nvSpPr>
        <p:spPr>
          <a:xfrm>
            <a:off x="238836" y="1442210"/>
            <a:ext cx="3455339"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5">
                    <a:lumMod val="50000"/>
                  </a:schemeClr>
                </a:solidFill>
              </a:rPr>
              <a:t>1) The bird delights the father.</a:t>
            </a:r>
          </a:p>
          <a:p>
            <a:pPr algn="ctr"/>
            <a:endParaRPr lang="en-US" sz="2200" b="1" dirty="0">
              <a:solidFill>
                <a:schemeClr val="accent5">
                  <a:lumMod val="50000"/>
                </a:schemeClr>
              </a:solidFill>
            </a:endParaRPr>
          </a:p>
          <a:p>
            <a:pPr algn="ctr"/>
            <a:r>
              <a:rPr lang="en-US" sz="2200" dirty="0">
                <a:solidFill>
                  <a:schemeClr val="accent5">
                    <a:lumMod val="50000"/>
                  </a:schemeClr>
                </a:solidFill>
              </a:rPr>
              <a:t>___ padre le encanta ___ pájaro.           </a:t>
            </a:r>
          </a:p>
        </p:txBody>
      </p:sp>
      <p:sp>
        <p:nvSpPr>
          <p:cNvPr id="41" name="Redondear rectángulo de una esquina 40">
            <a:extLst>
              <a:ext uri="{FF2B5EF4-FFF2-40B4-BE49-F238E27FC236}">
                <a16:creationId xmlns:a16="http://schemas.microsoft.com/office/drawing/2014/main" id="{C7EC7981-5F04-5C42-98F9-9A3D484AFC0A}"/>
              </a:ext>
            </a:extLst>
          </p:cNvPr>
          <p:cNvSpPr/>
          <p:nvPr/>
        </p:nvSpPr>
        <p:spPr>
          <a:xfrm>
            <a:off x="4094976" y="1428768"/>
            <a:ext cx="3720095"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5">
                    <a:lumMod val="50000"/>
                  </a:schemeClr>
                </a:solidFill>
              </a:rPr>
              <a:t>2) The dog worries the father.</a:t>
            </a:r>
          </a:p>
          <a:p>
            <a:pPr algn="ctr"/>
            <a:endParaRPr lang="en-US" sz="2200" b="1" dirty="0">
              <a:solidFill>
                <a:schemeClr val="accent5">
                  <a:lumMod val="50000"/>
                </a:schemeClr>
              </a:solidFill>
            </a:endParaRPr>
          </a:p>
          <a:p>
            <a:pPr algn="ctr"/>
            <a:r>
              <a:rPr lang="en-US" sz="2200" dirty="0">
                <a:solidFill>
                  <a:schemeClr val="accent5">
                    <a:lumMod val="50000"/>
                  </a:schemeClr>
                </a:solidFill>
              </a:rPr>
              <a:t>___ padre le preocupa ___ perro.</a:t>
            </a:r>
          </a:p>
        </p:txBody>
      </p:sp>
      <p:sp>
        <p:nvSpPr>
          <p:cNvPr id="42" name="Redondear rectángulo de una esquina 41">
            <a:extLst>
              <a:ext uri="{FF2B5EF4-FFF2-40B4-BE49-F238E27FC236}">
                <a16:creationId xmlns:a16="http://schemas.microsoft.com/office/drawing/2014/main" id="{A39AFC20-5EF2-F642-AEDB-D7BFDFD2D921}"/>
              </a:ext>
            </a:extLst>
          </p:cNvPr>
          <p:cNvSpPr/>
          <p:nvPr/>
        </p:nvSpPr>
        <p:spPr>
          <a:xfrm>
            <a:off x="8081760" y="1442210"/>
            <a:ext cx="3720095"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5">
                    <a:lumMod val="50000"/>
                  </a:schemeClr>
                </a:solidFill>
              </a:rPr>
              <a:t>3) The father doesn’t interest the cat.</a:t>
            </a:r>
          </a:p>
          <a:p>
            <a:pPr algn="ctr"/>
            <a:endParaRPr lang="en-US" sz="2200" b="1" dirty="0">
              <a:solidFill>
                <a:schemeClr val="accent5">
                  <a:lumMod val="50000"/>
                </a:schemeClr>
              </a:solidFill>
            </a:endParaRPr>
          </a:p>
          <a:p>
            <a:pPr algn="ctr"/>
            <a:r>
              <a:rPr lang="en-US" sz="2200" dirty="0">
                <a:solidFill>
                  <a:schemeClr val="accent5">
                    <a:lumMod val="50000"/>
                  </a:schemeClr>
                </a:solidFill>
              </a:rPr>
              <a:t>___ padre no le interesa ___ gato. </a:t>
            </a:r>
          </a:p>
        </p:txBody>
      </p:sp>
      <p:sp>
        <p:nvSpPr>
          <p:cNvPr id="45" name="Redondear rectángulo de una esquina 44">
            <a:extLst>
              <a:ext uri="{FF2B5EF4-FFF2-40B4-BE49-F238E27FC236}">
                <a16:creationId xmlns:a16="http://schemas.microsoft.com/office/drawing/2014/main" id="{328A9860-1ECF-D64D-BBF9-88BA8E0A1012}"/>
              </a:ext>
            </a:extLst>
          </p:cNvPr>
          <p:cNvSpPr/>
          <p:nvPr/>
        </p:nvSpPr>
        <p:spPr>
          <a:xfrm>
            <a:off x="264237" y="3948958"/>
            <a:ext cx="3429938"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5">
                    <a:lumMod val="50000"/>
                  </a:schemeClr>
                </a:solidFill>
              </a:rPr>
              <a:t>4) The dog annoys the father.</a:t>
            </a:r>
          </a:p>
          <a:p>
            <a:pPr algn="ctr"/>
            <a:endParaRPr lang="en-US" sz="2200" b="1" dirty="0">
              <a:solidFill>
                <a:schemeClr val="accent5">
                  <a:lumMod val="50000"/>
                </a:schemeClr>
              </a:solidFill>
            </a:endParaRPr>
          </a:p>
          <a:p>
            <a:pPr algn="ctr"/>
            <a:r>
              <a:rPr lang="en-US" sz="2200" dirty="0">
                <a:solidFill>
                  <a:schemeClr val="accent5">
                    <a:lumMod val="50000"/>
                  </a:schemeClr>
                </a:solidFill>
              </a:rPr>
              <a:t>___ padre le molesta ___ perro.           </a:t>
            </a:r>
          </a:p>
        </p:txBody>
      </p:sp>
      <p:sp>
        <p:nvSpPr>
          <p:cNvPr id="46" name="Redondear rectángulo de una esquina 45">
            <a:extLst>
              <a:ext uri="{FF2B5EF4-FFF2-40B4-BE49-F238E27FC236}">
                <a16:creationId xmlns:a16="http://schemas.microsoft.com/office/drawing/2014/main" id="{CBED86A7-87C2-134F-9384-392027C85446}"/>
              </a:ext>
            </a:extLst>
          </p:cNvPr>
          <p:cNvSpPr/>
          <p:nvPr/>
        </p:nvSpPr>
        <p:spPr>
          <a:xfrm>
            <a:off x="4094977" y="3935516"/>
            <a:ext cx="3720094"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5">
                    <a:lumMod val="50000"/>
                  </a:schemeClr>
                </a:solidFill>
              </a:rPr>
              <a:t>5) The father makes the bird happy.</a:t>
            </a:r>
          </a:p>
          <a:p>
            <a:pPr algn="ctr"/>
            <a:endParaRPr lang="en-US" sz="2200" b="1" dirty="0">
              <a:solidFill>
                <a:schemeClr val="accent5">
                  <a:lumMod val="50000"/>
                </a:schemeClr>
              </a:solidFill>
            </a:endParaRPr>
          </a:p>
          <a:p>
            <a:pPr algn="ctr"/>
            <a:r>
              <a:rPr lang="en-US" sz="2200" dirty="0">
                <a:solidFill>
                  <a:schemeClr val="accent5">
                    <a:lumMod val="50000"/>
                  </a:schemeClr>
                </a:solidFill>
              </a:rPr>
              <a:t>___ padre le alegra ___ pájaro.</a:t>
            </a:r>
          </a:p>
        </p:txBody>
      </p:sp>
      <p:sp>
        <p:nvSpPr>
          <p:cNvPr id="47" name="Redondear rectángulo de una esquina 46">
            <a:extLst>
              <a:ext uri="{FF2B5EF4-FFF2-40B4-BE49-F238E27FC236}">
                <a16:creationId xmlns:a16="http://schemas.microsoft.com/office/drawing/2014/main" id="{05664CB4-157A-A64C-9873-7AD5E31D2EB3}"/>
              </a:ext>
            </a:extLst>
          </p:cNvPr>
          <p:cNvSpPr/>
          <p:nvPr/>
        </p:nvSpPr>
        <p:spPr>
          <a:xfrm>
            <a:off x="8081760" y="3933016"/>
            <a:ext cx="3720095"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5">
                    <a:lumMod val="50000"/>
                  </a:schemeClr>
                </a:solidFill>
              </a:rPr>
              <a:t>6) The father matters to the dog.</a:t>
            </a:r>
          </a:p>
          <a:p>
            <a:pPr algn="ctr"/>
            <a:endParaRPr lang="en-US" sz="2200" b="1" dirty="0">
              <a:solidFill>
                <a:schemeClr val="accent5">
                  <a:lumMod val="50000"/>
                </a:schemeClr>
              </a:solidFill>
            </a:endParaRPr>
          </a:p>
          <a:p>
            <a:pPr algn="ctr"/>
            <a:r>
              <a:rPr lang="en-US" sz="2200" dirty="0">
                <a:solidFill>
                  <a:schemeClr val="accent5">
                    <a:lumMod val="50000"/>
                  </a:schemeClr>
                </a:solidFill>
              </a:rPr>
              <a:t>___ padre le importa ___ perro.           </a:t>
            </a:r>
          </a:p>
        </p:txBody>
      </p:sp>
    </p:spTree>
    <p:extLst>
      <p:ext uri="{BB962C8B-B14F-4D97-AF65-F5344CB8AC3E}">
        <p14:creationId xmlns:p14="http://schemas.microsoft.com/office/powerpoint/2010/main" val="3034182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6" y="265559"/>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38838" y="288933"/>
            <a:ext cx="2566356" cy="461665"/>
          </a:xfrm>
          <a:prstGeom prst="rect">
            <a:avLst/>
          </a:prstGeom>
          <a:noFill/>
        </p:spPr>
        <p:txBody>
          <a:bodyPr wrap="square" rtlCol="0">
            <a:spAutoFit/>
          </a:bodyPr>
          <a:lstStyle/>
          <a:p>
            <a:r>
              <a:rPr lang="en-US" sz="2400" b="1" dirty="0">
                <a:solidFill>
                  <a:schemeClr val="accent5">
                    <a:lumMod val="50000"/>
                  </a:schemeClr>
                </a:solidFill>
              </a:rPr>
              <a:t>Estudiante B</a:t>
            </a:r>
          </a:p>
        </p:txBody>
      </p:sp>
      <p:sp>
        <p:nvSpPr>
          <p:cNvPr id="2" name="Title 1"/>
          <p:cNvSpPr>
            <a:spLocks noGrp="1"/>
          </p:cNvSpPr>
          <p:nvPr>
            <p:ph type="title"/>
          </p:nvPr>
        </p:nvSpPr>
        <p:spPr>
          <a:xfrm>
            <a:off x="10856685" y="136475"/>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13437" y="794492"/>
            <a:ext cx="6431203" cy="430887"/>
          </a:xfrm>
          <a:prstGeom prst="rect">
            <a:avLst/>
          </a:prstGeom>
          <a:noFill/>
        </p:spPr>
        <p:txBody>
          <a:bodyPr wrap="square" rtlCol="0">
            <a:spAutoFit/>
          </a:bodyPr>
          <a:lstStyle/>
          <a:p>
            <a:r>
              <a:rPr lang="en-US" sz="2200" dirty="0">
                <a:solidFill>
                  <a:schemeClr val="accent5">
                    <a:lumMod val="50000"/>
                  </a:schemeClr>
                </a:solidFill>
              </a:rPr>
              <a:t>Lee las </a:t>
            </a:r>
            <a:r>
              <a:rPr lang="en-US" sz="2200" dirty="0" err="1">
                <a:solidFill>
                  <a:schemeClr val="accent5">
                    <a:lumMod val="50000"/>
                  </a:schemeClr>
                </a:solidFill>
              </a:rPr>
              <a:t>frases</a:t>
            </a:r>
            <a:r>
              <a:rPr lang="en-US" sz="2200" dirty="0">
                <a:solidFill>
                  <a:schemeClr val="accent5">
                    <a:lumMod val="50000"/>
                  </a:schemeClr>
                </a:solidFill>
              </a:rPr>
              <a:t> </a:t>
            </a:r>
            <a:r>
              <a:rPr lang="en-US" sz="2200" dirty="0" err="1">
                <a:solidFill>
                  <a:schemeClr val="accent5">
                    <a:lumMod val="50000"/>
                  </a:schemeClr>
                </a:solidFill>
              </a:rPr>
              <a:t>completas</a:t>
            </a:r>
            <a:r>
              <a:rPr lang="en-US" sz="2200" dirty="0">
                <a:solidFill>
                  <a:schemeClr val="accent5">
                    <a:lumMod val="50000"/>
                  </a:schemeClr>
                </a:solidFill>
              </a:rPr>
              <a:t> a </a:t>
            </a:r>
            <a:r>
              <a:rPr lang="en-US" sz="2200" dirty="0" err="1">
                <a:solidFill>
                  <a:schemeClr val="accent5">
                    <a:lumMod val="50000"/>
                  </a:schemeClr>
                </a:solidFill>
              </a:rPr>
              <a:t>tu</a:t>
            </a:r>
            <a:r>
              <a:rPr lang="en-US" sz="2200" dirty="0">
                <a:solidFill>
                  <a:schemeClr val="accent5">
                    <a:lumMod val="50000"/>
                  </a:schemeClr>
                </a:solidFill>
              </a:rPr>
              <a:t> </a:t>
            </a:r>
            <a:r>
              <a:rPr lang="en-US" sz="2200" dirty="0" err="1">
                <a:solidFill>
                  <a:schemeClr val="accent5">
                    <a:lumMod val="50000"/>
                  </a:schemeClr>
                </a:solidFill>
              </a:rPr>
              <a:t>compañero</a:t>
            </a:r>
            <a:r>
              <a:rPr lang="en-US" sz="2200" dirty="0">
                <a:solidFill>
                  <a:schemeClr val="accent5">
                    <a:lumMod val="50000"/>
                  </a:schemeClr>
                </a:solidFill>
              </a:rPr>
              <a:t>/a:</a:t>
            </a:r>
          </a:p>
        </p:txBody>
      </p:sp>
      <p:sp>
        <p:nvSpPr>
          <p:cNvPr id="40" name="Redondear rectángulo de una esquina 39">
            <a:extLst>
              <a:ext uri="{FF2B5EF4-FFF2-40B4-BE49-F238E27FC236}">
                <a16:creationId xmlns:a16="http://schemas.microsoft.com/office/drawing/2014/main" id="{4EB93F82-3422-E842-898D-C83C54D49132}"/>
              </a:ext>
            </a:extLst>
          </p:cNvPr>
          <p:cNvSpPr/>
          <p:nvPr/>
        </p:nvSpPr>
        <p:spPr>
          <a:xfrm>
            <a:off x="238836" y="1442210"/>
            <a:ext cx="3455339"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5">
                    <a:lumMod val="50000"/>
                  </a:schemeClr>
                </a:solidFill>
              </a:rPr>
              <a:t>1) The father delights the bird.</a:t>
            </a:r>
          </a:p>
          <a:p>
            <a:pPr algn="ctr"/>
            <a:endParaRPr lang="en-US" sz="2200" b="1" dirty="0">
              <a:solidFill>
                <a:schemeClr val="accent5">
                  <a:lumMod val="50000"/>
                </a:schemeClr>
              </a:solidFill>
            </a:endParaRPr>
          </a:p>
          <a:p>
            <a:pPr algn="ctr"/>
            <a:r>
              <a:rPr lang="en-US" sz="2200" dirty="0">
                <a:solidFill>
                  <a:schemeClr val="accent5">
                    <a:lumMod val="50000"/>
                  </a:schemeClr>
                </a:solidFill>
              </a:rPr>
              <a:t>___ padre le encanta ___ pájaro.           </a:t>
            </a:r>
          </a:p>
        </p:txBody>
      </p:sp>
      <p:sp>
        <p:nvSpPr>
          <p:cNvPr id="41" name="Redondear rectángulo de una esquina 40">
            <a:extLst>
              <a:ext uri="{FF2B5EF4-FFF2-40B4-BE49-F238E27FC236}">
                <a16:creationId xmlns:a16="http://schemas.microsoft.com/office/drawing/2014/main" id="{C7EC7981-5F04-5C42-98F9-9A3D484AFC0A}"/>
              </a:ext>
            </a:extLst>
          </p:cNvPr>
          <p:cNvSpPr/>
          <p:nvPr/>
        </p:nvSpPr>
        <p:spPr>
          <a:xfrm>
            <a:off x="4094976" y="1428768"/>
            <a:ext cx="3720095"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5">
                    <a:lumMod val="50000"/>
                  </a:schemeClr>
                </a:solidFill>
              </a:rPr>
              <a:t>2) The dog worries the father.</a:t>
            </a:r>
          </a:p>
          <a:p>
            <a:pPr algn="ctr"/>
            <a:endParaRPr lang="en-US" sz="2200" b="1" dirty="0">
              <a:solidFill>
                <a:schemeClr val="accent5">
                  <a:lumMod val="50000"/>
                </a:schemeClr>
              </a:solidFill>
            </a:endParaRPr>
          </a:p>
          <a:p>
            <a:pPr algn="ctr"/>
            <a:r>
              <a:rPr lang="en-US" sz="2200" dirty="0">
                <a:solidFill>
                  <a:schemeClr val="accent5">
                    <a:lumMod val="50000"/>
                  </a:schemeClr>
                </a:solidFill>
              </a:rPr>
              <a:t>___ padre le preocupa ___ perro.</a:t>
            </a:r>
          </a:p>
        </p:txBody>
      </p:sp>
      <p:sp>
        <p:nvSpPr>
          <p:cNvPr id="42" name="Redondear rectángulo de una esquina 41">
            <a:extLst>
              <a:ext uri="{FF2B5EF4-FFF2-40B4-BE49-F238E27FC236}">
                <a16:creationId xmlns:a16="http://schemas.microsoft.com/office/drawing/2014/main" id="{A39AFC20-5EF2-F642-AEDB-D7BFDFD2D921}"/>
              </a:ext>
            </a:extLst>
          </p:cNvPr>
          <p:cNvSpPr/>
          <p:nvPr/>
        </p:nvSpPr>
        <p:spPr>
          <a:xfrm>
            <a:off x="8081760" y="1442210"/>
            <a:ext cx="3720095"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5">
                    <a:lumMod val="50000"/>
                  </a:schemeClr>
                </a:solidFill>
              </a:rPr>
              <a:t>3) The father doesn’t interest the cat.</a:t>
            </a:r>
          </a:p>
          <a:p>
            <a:pPr algn="ctr"/>
            <a:endParaRPr lang="en-US" sz="2200" b="1" dirty="0">
              <a:solidFill>
                <a:schemeClr val="accent5">
                  <a:lumMod val="50000"/>
                </a:schemeClr>
              </a:solidFill>
            </a:endParaRPr>
          </a:p>
          <a:p>
            <a:pPr algn="ctr"/>
            <a:r>
              <a:rPr lang="en-US" sz="2200" dirty="0">
                <a:solidFill>
                  <a:schemeClr val="accent5">
                    <a:lumMod val="50000"/>
                  </a:schemeClr>
                </a:solidFill>
              </a:rPr>
              <a:t>___ padre no le interesa ___ gato. </a:t>
            </a:r>
          </a:p>
        </p:txBody>
      </p:sp>
      <p:sp>
        <p:nvSpPr>
          <p:cNvPr id="45" name="Redondear rectángulo de una esquina 44">
            <a:extLst>
              <a:ext uri="{FF2B5EF4-FFF2-40B4-BE49-F238E27FC236}">
                <a16:creationId xmlns:a16="http://schemas.microsoft.com/office/drawing/2014/main" id="{328A9860-1ECF-D64D-BBF9-88BA8E0A1012}"/>
              </a:ext>
            </a:extLst>
          </p:cNvPr>
          <p:cNvSpPr/>
          <p:nvPr/>
        </p:nvSpPr>
        <p:spPr>
          <a:xfrm>
            <a:off x="264237" y="3948958"/>
            <a:ext cx="3429938"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5">
                    <a:lumMod val="50000"/>
                  </a:schemeClr>
                </a:solidFill>
              </a:rPr>
              <a:t>4) The father annoys the dog.</a:t>
            </a:r>
          </a:p>
          <a:p>
            <a:pPr algn="ctr"/>
            <a:endParaRPr lang="en-US" sz="2200" b="1" dirty="0">
              <a:solidFill>
                <a:schemeClr val="accent5">
                  <a:lumMod val="50000"/>
                </a:schemeClr>
              </a:solidFill>
            </a:endParaRPr>
          </a:p>
          <a:p>
            <a:pPr algn="ctr"/>
            <a:r>
              <a:rPr lang="en-US" sz="2200" dirty="0">
                <a:solidFill>
                  <a:schemeClr val="accent5">
                    <a:lumMod val="50000"/>
                  </a:schemeClr>
                </a:solidFill>
              </a:rPr>
              <a:t>___ padre le molesta ___ perro.           </a:t>
            </a:r>
          </a:p>
        </p:txBody>
      </p:sp>
      <p:sp>
        <p:nvSpPr>
          <p:cNvPr id="46" name="Redondear rectángulo de una esquina 45">
            <a:extLst>
              <a:ext uri="{FF2B5EF4-FFF2-40B4-BE49-F238E27FC236}">
                <a16:creationId xmlns:a16="http://schemas.microsoft.com/office/drawing/2014/main" id="{CBED86A7-87C2-134F-9384-392027C85446}"/>
              </a:ext>
            </a:extLst>
          </p:cNvPr>
          <p:cNvSpPr/>
          <p:nvPr/>
        </p:nvSpPr>
        <p:spPr>
          <a:xfrm>
            <a:off x="4094977" y="3935516"/>
            <a:ext cx="3720094"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5">
                    <a:lumMod val="50000"/>
                  </a:schemeClr>
                </a:solidFill>
              </a:rPr>
              <a:t>5) The bird makes the father happy.</a:t>
            </a:r>
          </a:p>
          <a:p>
            <a:pPr algn="ctr"/>
            <a:endParaRPr lang="en-US" sz="2200" b="1" dirty="0">
              <a:solidFill>
                <a:schemeClr val="accent5">
                  <a:lumMod val="50000"/>
                </a:schemeClr>
              </a:solidFill>
            </a:endParaRPr>
          </a:p>
          <a:p>
            <a:pPr algn="ctr"/>
            <a:r>
              <a:rPr lang="en-US" sz="2200" dirty="0">
                <a:solidFill>
                  <a:schemeClr val="accent5">
                    <a:lumMod val="50000"/>
                  </a:schemeClr>
                </a:solidFill>
              </a:rPr>
              <a:t>___ padre le alegra ___ pájaro.</a:t>
            </a:r>
          </a:p>
        </p:txBody>
      </p:sp>
      <p:sp>
        <p:nvSpPr>
          <p:cNvPr id="47" name="Redondear rectángulo de una esquina 46">
            <a:extLst>
              <a:ext uri="{FF2B5EF4-FFF2-40B4-BE49-F238E27FC236}">
                <a16:creationId xmlns:a16="http://schemas.microsoft.com/office/drawing/2014/main" id="{05664CB4-157A-A64C-9873-7AD5E31D2EB3}"/>
              </a:ext>
            </a:extLst>
          </p:cNvPr>
          <p:cNvSpPr/>
          <p:nvPr/>
        </p:nvSpPr>
        <p:spPr>
          <a:xfrm>
            <a:off x="8081760" y="3933016"/>
            <a:ext cx="3720095"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accent5">
                    <a:lumMod val="50000"/>
                  </a:schemeClr>
                </a:solidFill>
              </a:rPr>
              <a:t>6) The dog matters to the father.</a:t>
            </a:r>
          </a:p>
          <a:p>
            <a:pPr algn="ctr"/>
            <a:endParaRPr lang="en-US" sz="2200" b="1" dirty="0">
              <a:solidFill>
                <a:schemeClr val="accent5">
                  <a:lumMod val="50000"/>
                </a:schemeClr>
              </a:solidFill>
            </a:endParaRPr>
          </a:p>
          <a:p>
            <a:pPr algn="ctr"/>
            <a:r>
              <a:rPr lang="en-US" sz="2200" dirty="0">
                <a:solidFill>
                  <a:schemeClr val="accent5">
                    <a:lumMod val="50000"/>
                  </a:schemeClr>
                </a:solidFill>
              </a:rPr>
              <a:t>___ padre le importa ___ perro.           </a:t>
            </a:r>
          </a:p>
        </p:txBody>
      </p:sp>
    </p:spTree>
    <p:extLst>
      <p:ext uri="{BB962C8B-B14F-4D97-AF65-F5344CB8AC3E}">
        <p14:creationId xmlns:p14="http://schemas.microsoft.com/office/powerpoint/2010/main" val="3813850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14482" y="258166"/>
            <a:ext cx="261366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5">
            <a:extLst>
              <a:ext uri="{FF2B5EF4-FFF2-40B4-BE49-F238E27FC236}">
                <a16:creationId xmlns:a16="http://schemas.microsoft.com/office/drawing/2014/main" id="{1523C903-BC5C-4B42-80A2-7CC1B5E5F2A9}"/>
              </a:ext>
            </a:extLst>
          </p:cNvPr>
          <p:cNvSpPr txBox="1"/>
          <p:nvPr/>
        </p:nvSpPr>
        <p:spPr>
          <a:xfrm>
            <a:off x="154225" y="1491063"/>
            <a:ext cx="119554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Escucha y completa</a:t>
            </a:r>
            <a:r>
              <a:rPr kumimoji="0" lang="en-GB" sz="2200" b="1" i="0" u="none" strike="noStrike" kern="1200" cap="none" spc="0" normalizeH="0" noProof="0" dirty="0">
                <a:ln>
                  <a:noFill/>
                </a:ln>
                <a:solidFill>
                  <a:srgbClr val="203864"/>
                </a:solidFill>
                <a:effectLst/>
                <a:uLnTx/>
                <a:uFillTx/>
                <a:latin typeface="Century Gothic" panose="020F0302020204030204"/>
                <a:ea typeface="+mn-ea"/>
                <a:cs typeface="+mn-cs"/>
              </a:rPr>
              <a:t> la</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palabra, ¿es con </a:t>
            </a:r>
            <a:r>
              <a:rPr kumimoji="0" lang="en-GB" sz="2200" b="1" i="0" u="none" strike="noStrike" kern="1200" cap="none" spc="0" normalizeH="0" baseline="0" noProof="0" dirty="0">
                <a:ln>
                  <a:noFill/>
                </a:ln>
                <a:solidFill>
                  <a:srgbClr val="F66400"/>
                </a:solidFill>
                <a:effectLst/>
                <a:uLnTx/>
                <a:uFillTx/>
                <a:latin typeface="Century Gothic" panose="020F0302020204030204"/>
                <a:ea typeface="+mn-ea"/>
                <a:cs typeface="+mn-cs"/>
              </a:rPr>
              <a:t>r</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con </a:t>
            </a:r>
            <a:r>
              <a:rPr lang="en-GB" sz="2200" b="1" dirty="0">
                <a:solidFill>
                  <a:srgbClr val="F66400"/>
                </a:solidFill>
                <a:latin typeface="Century Gothic" panose="020F0302020204030204"/>
              </a:rPr>
              <a:t>rr o </a:t>
            </a:r>
            <a:r>
              <a:rPr lang="en-GB" sz="2200" b="1" dirty="0">
                <a:solidFill>
                  <a:srgbClr val="203864"/>
                </a:solidFill>
                <a:latin typeface="Century Gothic" panose="020F0302020204030204"/>
              </a:rPr>
              <a:t>con las dos</a:t>
            </a: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 </a:t>
            </a:r>
          </a:p>
        </p:txBody>
      </p:sp>
      <p:sp>
        <p:nvSpPr>
          <p:cNvPr id="34" name="Action Button: Custom 20">
            <a:hlinkClick r:id="" action="ppaction://noaction" highlightClick="1">
              <a:snd r:embed="rId4" name="1. Ramiro.wav"/>
            </a:hlinkClick>
            <a:extLst>
              <a:ext uri="{FF2B5EF4-FFF2-40B4-BE49-F238E27FC236}">
                <a16:creationId xmlns:a16="http://schemas.microsoft.com/office/drawing/2014/main" id="{BF324922-429A-DB4D-B503-59B244A5F48E}"/>
              </a:ext>
            </a:extLst>
          </p:cNvPr>
          <p:cNvSpPr/>
          <p:nvPr/>
        </p:nvSpPr>
        <p:spPr>
          <a:xfrm>
            <a:off x="331335" y="2113852"/>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1" name="Action Button: Custom 20">
            <a:hlinkClick r:id="" action="ppaction://noaction" highlightClick="1">
              <a:snd r:embed="rId5" name="2. Fuengirola.wav"/>
            </a:hlinkClick>
            <a:extLst>
              <a:ext uri="{FF2B5EF4-FFF2-40B4-BE49-F238E27FC236}">
                <a16:creationId xmlns:a16="http://schemas.microsoft.com/office/drawing/2014/main" id="{7737E206-16C3-C74B-8F43-3C9691FCC45A}"/>
              </a:ext>
            </a:extLst>
          </p:cNvPr>
          <p:cNvSpPr/>
          <p:nvPr/>
        </p:nvSpPr>
        <p:spPr>
          <a:xfrm>
            <a:off x="331335" y="3259179"/>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8" name="Action Button: Custom 20">
            <a:hlinkClick r:id="" action="ppaction://noaction" highlightClick="1">
              <a:snd r:embed="rId6" name="3. Tarragona.wav"/>
            </a:hlinkClick>
            <a:extLst>
              <a:ext uri="{FF2B5EF4-FFF2-40B4-BE49-F238E27FC236}">
                <a16:creationId xmlns:a16="http://schemas.microsoft.com/office/drawing/2014/main" id="{163327ED-5390-A64B-9353-67A9C31D9E30}"/>
              </a:ext>
            </a:extLst>
          </p:cNvPr>
          <p:cNvSpPr/>
          <p:nvPr/>
        </p:nvSpPr>
        <p:spPr>
          <a:xfrm>
            <a:off x="331335" y="4404507"/>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9" name="Action Button: Custom 20">
            <a:hlinkClick r:id="" action="ppaction://noaction" highlightClick="1">
              <a:snd r:embed="rId7" name="4. Figueres.wav"/>
            </a:hlinkClick>
            <a:extLst>
              <a:ext uri="{FF2B5EF4-FFF2-40B4-BE49-F238E27FC236}">
                <a16:creationId xmlns:a16="http://schemas.microsoft.com/office/drawing/2014/main" id="{EA189B76-34E0-EF4A-8004-0BCA0228F2BD}"/>
              </a:ext>
            </a:extLst>
          </p:cNvPr>
          <p:cNvSpPr/>
          <p:nvPr/>
        </p:nvSpPr>
        <p:spPr>
          <a:xfrm>
            <a:off x="331335" y="5549835"/>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7" name="CuadroTexto 6">
            <a:extLst>
              <a:ext uri="{FF2B5EF4-FFF2-40B4-BE49-F238E27FC236}">
                <a16:creationId xmlns:a16="http://schemas.microsoft.com/office/drawing/2014/main" id="{14CF1C99-A712-B849-9E1F-1560B7C74882}"/>
              </a:ext>
            </a:extLst>
          </p:cNvPr>
          <p:cNvSpPr txBox="1"/>
          <p:nvPr/>
        </p:nvSpPr>
        <p:spPr>
          <a:xfrm>
            <a:off x="918347" y="2107518"/>
            <a:ext cx="1398140" cy="523220"/>
          </a:xfrm>
          <a:prstGeom prst="rect">
            <a:avLst/>
          </a:prstGeom>
          <a:noFill/>
        </p:spPr>
        <p:txBody>
          <a:bodyPr wrap="none" rtlCol="0">
            <a:spAutoFit/>
          </a:bodyPr>
          <a:lstStyle/>
          <a:p>
            <a:r>
              <a:rPr lang="en-GB" sz="2800" b="1" dirty="0">
                <a:solidFill>
                  <a:srgbClr val="ED7D31"/>
                </a:solidFill>
              </a:rPr>
              <a:t>R</a:t>
            </a:r>
            <a:r>
              <a:rPr lang="es-GB" sz="2800" dirty="0">
                <a:solidFill>
                  <a:schemeClr val="accent5">
                    <a:lumMod val="50000"/>
                  </a:schemeClr>
                </a:solidFill>
              </a:rPr>
              <a:t>ami</a:t>
            </a:r>
            <a:r>
              <a:rPr lang="en-GB" sz="2800" b="1" dirty="0">
                <a:solidFill>
                  <a:srgbClr val="ED7D31"/>
                </a:solidFill>
              </a:rPr>
              <a:t>r</a:t>
            </a:r>
            <a:r>
              <a:rPr lang="es-GB" sz="2800" dirty="0">
                <a:solidFill>
                  <a:schemeClr val="accent5">
                    <a:lumMod val="50000"/>
                  </a:schemeClr>
                </a:solidFill>
              </a:rPr>
              <a:t>o</a:t>
            </a:r>
          </a:p>
        </p:txBody>
      </p:sp>
      <p:sp>
        <p:nvSpPr>
          <p:cNvPr id="44" name="CuadroTexto 43">
            <a:extLst>
              <a:ext uri="{FF2B5EF4-FFF2-40B4-BE49-F238E27FC236}">
                <a16:creationId xmlns:a16="http://schemas.microsoft.com/office/drawing/2014/main" id="{B35353D6-08C9-6D4D-A067-509C86D127F7}"/>
              </a:ext>
            </a:extLst>
          </p:cNvPr>
          <p:cNvSpPr txBox="1"/>
          <p:nvPr/>
        </p:nvSpPr>
        <p:spPr>
          <a:xfrm>
            <a:off x="882686" y="3163815"/>
            <a:ext cx="2013693" cy="523220"/>
          </a:xfrm>
          <a:prstGeom prst="rect">
            <a:avLst/>
          </a:prstGeom>
          <a:noFill/>
        </p:spPr>
        <p:txBody>
          <a:bodyPr wrap="none" rtlCol="0">
            <a:spAutoFit/>
          </a:bodyPr>
          <a:lstStyle/>
          <a:p>
            <a:r>
              <a:rPr lang="es-GB" sz="2800" dirty="0">
                <a:solidFill>
                  <a:schemeClr val="accent5">
                    <a:lumMod val="50000"/>
                  </a:schemeClr>
                </a:solidFill>
              </a:rPr>
              <a:t>Fuengi</a:t>
            </a:r>
            <a:r>
              <a:rPr lang="en-GB" sz="2800" b="1" dirty="0">
                <a:solidFill>
                  <a:srgbClr val="ED7D31"/>
                </a:solidFill>
              </a:rPr>
              <a:t>r</a:t>
            </a:r>
            <a:r>
              <a:rPr lang="es-GB" sz="2800" dirty="0">
                <a:solidFill>
                  <a:schemeClr val="accent5">
                    <a:lumMod val="50000"/>
                  </a:schemeClr>
                </a:solidFill>
              </a:rPr>
              <a:t>ola</a:t>
            </a:r>
          </a:p>
        </p:txBody>
      </p:sp>
      <p:sp>
        <p:nvSpPr>
          <p:cNvPr id="45" name="CuadroTexto 44">
            <a:extLst>
              <a:ext uri="{FF2B5EF4-FFF2-40B4-BE49-F238E27FC236}">
                <a16:creationId xmlns:a16="http://schemas.microsoft.com/office/drawing/2014/main" id="{4A44ADBB-C431-194C-BD81-4FBB3BFE7262}"/>
              </a:ext>
            </a:extLst>
          </p:cNvPr>
          <p:cNvSpPr txBox="1"/>
          <p:nvPr/>
        </p:nvSpPr>
        <p:spPr>
          <a:xfrm>
            <a:off x="866277" y="4310639"/>
            <a:ext cx="2000869" cy="523220"/>
          </a:xfrm>
          <a:prstGeom prst="rect">
            <a:avLst/>
          </a:prstGeom>
          <a:noFill/>
        </p:spPr>
        <p:txBody>
          <a:bodyPr wrap="none" rtlCol="0">
            <a:spAutoFit/>
          </a:bodyPr>
          <a:lstStyle/>
          <a:p>
            <a:pPr algn="l"/>
            <a:r>
              <a:rPr lang="es-GB" sz="2800" dirty="0">
                <a:solidFill>
                  <a:schemeClr val="accent5">
                    <a:lumMod val="50000"/>
                  </a:schemeClr>
                </a:solidFill>
              </a:rPr>
              <a:t>Ta</a:t>
            </a:r>
            <a:r>
              <a:rPr lang="en-GB" sz="2800" b="1" dirty="0">
                <a:solidFill>
                  <a:srgbClr val="ED7D31"/>
                </a:solidFill>
              </a:rPr>
              <a:t>rr</a:t>
            </a:r>
            <a:r>
              <a:rPr lang="es-GB" sz="2800" dirty="0">
                <a:solidFill>
                  <a:schemeClr val="accent5">
                    <a:lumMod val="50000"/>
                  </a:schemeClr>
                </a:solidFill>
              </a:rPr>
              <a:t>agona</a:t>
            </a:r>
          </a:p>
        </p:txBody>
      </p:sp>
      <p:sp>
        <p:nvSpPr>
          <p:cNvPr id="46" name="CuadroTexto 45">
            <a:extLst>
              <a:ext uri="{FF2B5EF4-FFF2-40B4-BE49-F238E27FC236}">
                <a16:creationId xmlns:a16="http://schemas.microsoft.com/office/drawing/2014/main" id="{ADE25373-6A65-C04E-B76C-6E9C8C3908C5}"/>
              </a:ext>
            </a:extLst>
          </p:cNvPr>
          <p:cNvSpPr txBox="1"/>
          <p:nvPr/>
        </p:nvSpPr>
        <p:spPr>
          <a:xfrm>
            <a:off x="882686" y="5457463"/>
            <a:ext cx="1614545" cy="523220"/>
          </a:xfrm>
          <a:prstGeom prst="rect">
            <a:avLst/>
          </a:prstGeom>
          <a:noFill/>
        </p:spPr>
        <p:txBody>
          <a:bodyPr wrap="none" rtlCol="0">
            <a:spAutoFit/>
          </a:bodyPr>
          <a:lstStyle/>
          <a:p>
            <a:pPr algn="l"/>
            <a:r>
              <a:rPr lang="es-GB" sz="2800" dirty="0">
                <a:solidFill>
                  <a:schemeClr val="accent5">
                    <a:lumMod val="50000"/>
                  </a:schemeClr>
                </a:solidFill>
              </a:rPr>
              <a:t>Figue</a:t>
            </a:r>
            <a:r>
              <a:rPr lang="en-GB" sz="2800" b="1" dirty="0">
                <a:solidFill>
                  <a:srgbClr val="ED7D31"/>
                </a:solidFill>
              </a:rPr>
              <a:t>r</a:t>
            </a:r>
            <a:r>
              <a:rPr lang="es-GB" sz="2800" dirty="0">
                <a:solidFill>
                  <a:schemeClr val="accent5">
                    <a:lumMod val="50000"/>
                  </a:schemeClr>
                </a:solidFill>
              </a:rPr>
              <a:t>es</a:t>
            </a:r>
          </a:p>
        </p:txBody>
      </p:sp>
      <p:sp>
        <p:nvSpPr>
          <p:cNvPr id="47" name="CuadroTexto 46">
            <a:extLst>
              <a:ext uri="{FF2B5EF4-FFF2-40B4-BE49-F238E27FC236}">
                <a16:creationId xmlns:a16="http://schemas.microsoft.com/office/drawing/2014/main" id="{4C7C880C-F0C6-1144-8842-0845FB820653}"/>
              </a:ext>
            </a:extLst>
          </p:cNvPr>
          <p:cNvSpPr txBox="1"/>
          <p:nvPr/>
        </p:nvSpPr>
        <p:spPr>
          <a:xfrm>
            <a:off x="4608989" y="2121046"/>
            <a:ext cx="1428596" cy="523220"/>
          </a:xfrm>
          <a:prstGeom prst="rect">
            <a:avLst/>
          </a:prstGeom>
          <a:noFill/>
        </p:spPr>
        <p:txBody>
          <a:bodyPr wrap="none" rtlCol="0">
            <a:spAutoFit/>
          </a:bodyPr>
          <a:lstStyle/>
          <a:p>
            <a:r>
              <a:rPr lang="en-GB" sz="2800" b="1" dirty="0">
                <a:solidFill>
                  <a:srgbClr val="ED7D31"/>
                </a:solidFill>
              </a:rPr>
              <a:t>R</a:t>
            </a:r>
            <a:r>
              <a:rPr lang="es-GB" sz="2800" dirty="0">
                <a:solidFill>
                  <a:schemeClr val="accent5">
                    <a:lumMod val="50000"/>
                  </a:schemeClr>
                </a:solidFill>
              </a:rPr>
              <a:t>osa</a:t>
            </a:r>
            <a:r>
              <a:rPr lang="en-GB" sz="2800" b="1" dirty="0">
                <a:solidFill>
                  <a:srgbClr val="ED7D31"/>
                </a:solidFill>
              </a:rPr>
              <a:t>r</a:t>
            </a:r>
            <a:r>
              <a:rPr lang="es-GB" sz="2800" dirty="0">
                <a:solidFill>
                  <a:schemeClr val="accent5">
                    <a:lumMod val="50000"/>
                  </a:schemeClr>
                </a:solidFill>
              </a:rPr>
              <a:t>io</a:t>
            </a:r>
          </a:p>
        </p:txBody>
      </p:sp>
      <p:sp>
        <p:nvSpPr>
          <p:cNvPr id="66" name="CuadroTexto 65">
            <a:extLst>
              <a:ext uri="{FF2B5EF4-FFF2-40B4-BE49-F238E27FC236}">
                <a16:creationId xmlns:a16="http://schemas.microsoft.com/office/drawing/2014/main" id="{5FEB17E4-0EE4-0C4A-A712-EAD9F9BC5C59}"/>
              </a:ext>
            </a:extLst>
          </p:cNvPr>
          <p:cNvSpPr txBox="1"/>
          <p:nvPr/>
        </p:nvSpPr>
        <p:spPr>
          <a:xfrm>
            <a:off x="4594875" y="3170063"/>
            <a:ext cx="1835759" cy="523220"/>
          </a:xfrm>
          <a:prstGeom prst="rect">
            <a:avLst/>
          </a:prstGeom>
          <a:noFill/>
        </p:spPr>
        <p:txBody>
          <a:bodyPr wrap="none" rtlCol="0">
            <a:spAutoFit/>
          </a:bodyPr>
          <a:lstStyle/>
          <a:p>
            <a:r>
              <a:rPr lang="en-GB" sz="2800" dirty="0">
                <a:solidFill>
                  <a:schemeClr val="accent5">
                    <a:lumMod val="50000"/>
                  </a:schemeClr>
                </a:solidFill>
              </a:rPr>
              <a:t>c</a:t>
            </a:r>
            <a:r>
              <a:rPr lang="es-GB" sz="2800" dirty="0">
                <a:solidFill>
                  <a:schemeClr val="accent5">
                    <a:lumMod val="50000"/>
                  </a:schemeClr>
                </a:solidFill>
              </a:rPr>
              <a:t>a</a:t>
            </a:r>
            <a:r>
              <a:rPr lang="en-GB" sz="2800" b="1" dirty="0">
                <a:solidFill>
                  <a:srgbClr val="ED7D31"/>
                </a:solidFill>
              </a:rPr>
              <a:t>rr</a:t>
            </a:r>
            <a:r>
              <a:rPr lang="es-GB" sz="2800" dirty="0">
                <a:solidFill>
                  <a:schemeClr val="accent5">
                    <a:lumMod val="50000"/>
                  </a:schemeClr>
                </a:solidFill>
              </a:rPr>
              <a:t>ete</a:t>
            </a:r>
            <a:r>
              <a:rPr lang="en-GB" sz="2800" b="1" dirty="0">
                <a:solidFill>
                  <a:srgbClr val="ED7D31"/>
                </a:solidFill>
              </a:rPr>
              <a:t>r</a:t>
            </a:r>
            <a:r>
              <a:rPr lang="es-GB" sz="2800" dirty="0">
                <a:solidFill>
                  <a:schemeClr val="accent5">
                    <a:lumMod val="50000"/>
                  </a:schemeClr>
                </a:solidFill>
              </a:rPr>
              <a:t>a</a:t>
            </a:r>
          </a:p>
        </p:txBody>
      </p:sp>
      <p:sp>
        <p:nvSpPr>
          <p:cNvPr id="68" name="CuadroTexto 67">
            <a:extLst>
              <a:ext uri="{FF2B5EF4-FFF2-40B4-BE49-F238E27FC236}">
                <a16:creationId xmlns:a16="http://schemas.microsoft.com/office/drawing/2014/main" id="{C6A0D6DA-F584-524B-AF3E-47C37516EE87}"/>
              </a:ext>
            </a:extLst>
          </p:cNvPr>
          <p:cNvSpPr txBox="1"/>
          <p:nvPr/>
        </p:nvSpPr>
        <p:spPr>
          <a:xfrm>
            <a:off x="4608989" y="4331688"/>
            <a:ext cx="1967205" cy="523220"/>
          </a:xfrm>
          <a:prstGeom prst="rect">
            <a:avLst/>
          </a:prstGeom>
          <a:noFill/>
        </p:spPr>
        <p:txBody>
          <a:bodyPr wrap="none" rtlCol="0">
            <a:spAutoFit/>
          </a:bodyPr>
          <a:lstStyle/>
          <a:p>
            <a:pPr algn="l"/>
            <a:r>
              <a:rPr lang="es-GB" sz="2800" dirty="0">
                <a:solidFill>
                  <a:schemeClr val="accent5">
                    <a:lumMod val="50000"/>
                  </a:schemeClr>
                </a:solidFill>
              </a:rPr>
              <a:t>Monte</a:t>
            </a:r>
            <a:r>
              <a:rPr lang="en-GB" sz="2800" b="1" dirty="0">
                <a:solidFill>
                  <a:srgbClr val="ED7D31"/>
                </a:solidFill>
              </a:rPr>
              <a:t>rr</a:t>
            </a:r>
            <a:r>
              <a:rPr lang="es-GB" sz="2800" dirty="0">
                <a:solidFill>
                  <a:schemeClr val="accent5">
                    <a:lumMod val="50000"/>
                  </a:schemeClr>
                </a:solidFill>
              </a:rPr>
              <a:t>ey</a:t>
            </a:r>
          </a:p>
        </p:txBody>
      </p:sp>
      <p:sp>
        <p:nvSpPr>
          <p:cNvPr id="69" name="CuadroTexto 68">
            <a:extLst>
              <a:ext uri="{FF2B5EF4-FFF2-40B4-BE49-F238E27FC236}">
                <a16:creationId xmlns:a16="http://schemas.microsoft.com/office/drawing/2014/main" id="{C8E5C781-F2B3-4944-A2C9-2B8249A60935}"/>
              </a:ext>
            </a:extLst>
          </p:cNvPr>
          <p:cNvSpPr txBox="1"/>
          <p:nvPr/>
        </p:nvSpPr>
        <p:spPr>
          <a:xfrm>
            <a:off x="4608989" y="5457491"/>
            <a:ext cx="1547218" cy="523220"/>
          </a:xfrm>
          <a:prstGeom prst="rect">
            <a:avLst/>
          </a:prstGeom>
          <a:noFill/>
        </p:spPr>
        <p:txBody>
          <a:bodyPr wrap="none" rtlCol="0">
            <a:spAutoFit/>
          </a:bodyPr>
          <a:lstStyle/>
          <a:p>
            <a:pPr algn="l"/>
            <a:r>
              <a:rPr lang="es-GB" sz="2800" dirty="0">
                <a:solidFill>
                  <a:schemeClr val="accent5">
                    <a:lumMod val="50000"/>
                  </a:schemeClr>
                </a:solidFill>
              </a:rPr>
              <a:t>Ge</a:t>
            </a:r>
            <a:r>
              <a:rPr lang="en-GB" sz="2800" b="1" dirty="0">
                <a:solidFill>
                  <a:srgbClr val="ED7D31"/>
                </a:solidFill>
              </a:rPr>
              <a:t>r</a:t>
            </a:r>
            <a:r>
              <a:rPr lang="es-GB" sz="2800" dirty="0">
                <a:solidFill>
                  <a:schemeClr val="accent5">
                    <a:lumMod val="50000"/>
                  </a:schemeClr>
                </a:solidFill>
              </a:rPr>
              <a:t>ona</a:t>
            </a:r>
          </a:p>
        </p:txBody>
      </p:sp>
      <p:sp>
        <p:nvSpPr>
          <p:cNvPr id="28" name="Action Button: Custom 20">
            <a:hlinkClick r:id="" action="ppaction://noaction" highlightClick="1">
              <a:snd r:embed="rId8" name="5. Rosario.wav"/>
            </a:hlinkClick>
            <a:extLst>
              <a:ext uri="{FF2B5EF4-FFF2-40B4-BE49-F238E27FC236}">
                <a16:creationId xmlns:a16="http://schemas.microsoft.com/office/drawing/2014/main" id="{BF324922-429A-DB4D-B503-59B244A5F48E}"/>
              </a:ext>
            </a:extLst>
          </p:cNvPr>
          <p:cNvSpPr/>
          <p:nvPr/>
        </p:nvSpPr>
        <p:spPr>
          <a:xfrm>
            <a:off x="4021977" y="2113852"/>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29" name="Action Button: Custom 20">
            <a:hlinkClick r:id="" action="ppaction://noaction" highlightClick="1">
              <a:snd r:embed="rId9" name="6. Carretera.wav"/>
            </a:hlinkClick>
            <a:extLst>
              <a:ext uri="{FF2B5EF4-FFF2-40B4-BE49-F238E27FC236}">
                <a16:creationId xmlns:a16="http://schemas.microsoft.com/office/drawing/2014/main" id="{7737E206-16C3-C74B-8F43-3C9691FCC45A}"/>
              </a:ext>
            </a:extLst>
          </p:cNvPr>
          <p:cNvSpPr/>
          <p:nvPr/>
        </p:nvSpPr>
        <p:spPr>
          <a:xfrm>
            <a:off x="4021977" y="3259179"/>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30" name="Action Button: Custom 20">
            <a:hlinkClick r:id="" action="ppaction://noaction" highlightClick="1">
              <a:snd r:embed="rId10" name="7. Monterrey.wav"/>
            </a:hlinkClick>
            <a:extLst>
              <a:ext uri="{FF2B5EF4-FFF2-40B4-BE49-F238E27FC236}">
                <a16:creationId xmlns:a16="http://schemas.microsoft.com/office/drawing/2014/main" id="{163327ED-5390-A64B-9353-67A9C31D9E30}"/>
              </a:ext>
            </a:extLst>
          </p:cNvPr>
          <p:cNvSpPr/>
          <p:nvPr/>
        </p:nvSpPr>
        <p:spPr>
          <a:xfrm>
            <a:off x="4021977" y="4404507"/>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31" name="Action Button: Custom 20">
            <a:hlinkClick r:id="" action="ppaction://noaction" highlightClick="1">
              <a:snd r:embed="rId11" name="8. Gerona.wav"/>
            </a:hlinkClick>
            <a:extLst>
              <a:ext uri="{FF2B5EF4-FFF2-40B4-BE49-F238E27FC236}">
                <a16:creationId xmlns:a16="http://schemas.microsoft.com/office/drawing/2014/main" id="{EA189B76-34E0-EF4A-8004-0BCA0228F2BD}"/>
              </a:ext>
            </a:extLst>
          </p:cNvPr>
          <p:cNvSpPr/>
          <p:nvPr/>
        </p:nvSpPr>
        <p:spPr>
          <a:xfrm>
            <a:off x="4021977" y="5549835"/>
            <a:ext cx="382662" cy="40011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58" name="TextBox 5">
            <a:extLst>
              <a:ext uri="{FF2B5EF4-FFF2-40B4-BE49-F238E27FC236}">
                <a16:creationId xmlns:a16="http://schemas.microsoft.com/office/drawing/2014/main" id="{1523C903-BC5C-4B42-80A2-7CC1B5E5F2A9}"/>
              </a:ext>
            </a:extLst>
          </p:cNvPr>
          <p:cNvSpPr txBox="1"/>
          <p:nvPr/>
        </p:nvSpPr>
        <p:spPr>
          <a:xfrm>
            <a:off x="154225" y="1078818"/>
            <a:ext cx="119554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Remember, when a word begins with [r], the [r] is pronounced</a:t>
            </a:r>
            <a:r>
              <a:rPr kumimoji="0" lang="en-GB" sz="2200" b="1" i="0" u="none" strike="noStrike" kern="1200" cap="none" spc="0" normalizeH="0" noProof="0" dirty="0">
                <a:ln>
                  <a:noFill/>
                </a:ln>
                <a:solidFill>
                  <a:srgbClr val="203864"/>
                </a:solidFill>
                <a:effectLst/>
                <a:uLnTx/>
                <a:uFillTx/>
                <a:latin typeface="Century Gothic" panose="020F0302020204030204"/>
                <a:ea typeface="+mn-ea"/>
                <a:cs typeface="+mn-cs"/>
              </a:rPr>
              <a:t> like [rr]! </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9" name="Llamada rectangular redondeada 69">
            <a:extLst>
              <a:ext uri="{FF2B5EF4-FFF2-40B4-BE49-F238E27FC236}">
                <a16:creationId xmlns:a16="http://schemas.microsoft.com/office/drawing/2014/main" id="{86015E4E-C4C3-D940-BDA1-3B24F6868CBF}"/>
              </a:ext>
            </a:extLst>
          </p:cNvPr>
          <p:cNvSpPr/>
          <p:nvPr/>
        </p:nvSpPr>
        <p:spPr>
          <a:xfrm>
            <a:off x="7539153" y="2022691"/>
            <a:ext cx="4086790" cy="1352180"/>
          </a:xfrm>
          <a:prstGeom prst="wedgeRoundRectCallout">
            <a:avLst>
              <a:gd name="adj1" fmla="val -77151"/>
              <a:gd name="adj2" fmla="val -12581"/>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tx1"/>
                </a:solidFill>
              </a:rPr>
              <a:t>‘</a:t>
            </a:r>
            <a:r>
              <a:rPr lang="en-GB" sz="2000" dirty="0">
                <a:solidFill>
                  <a:schemeClr val="tx1"/>
                </a:solidFill>
              </a:rPr>
              <a:t>Ramiro’ and ‘Rosario’ son nombres típicos de España y países latinoamericanos.</a:t>
            </a:r>
            <a:endParaRPr lang="es-GB" sz="2000" dirty="0">
              <a:solidFill>
                <a:schemeClr val="tx1"/>
              </a:solidFill>
            </a:endParaRPr>
          </a:p>
        </p:txBody>
      </p:sp>
      <p:sp>
        <p:nvSpPr>
          <p:cNvPr id="60" name="Llamada rectangular redondeada 69">
            <a:extLst>
              <a:ext uri="{FF2B5EF4-FFF2-40B4-BE49-F238E27FC236}">
                <a16:creationId xmlns:a16="http://schemas.microsoft.com/office/drawing/2014/main" id="{86015E4E-C4C3-D940-BDA1-3B24F6868CBF}"/>
              </a:ext>
            </a:extLst>
          </p:cNvPr>
          <p:cNvSpPr/>
          <p:nvPr/>
        </p:nvSpPr>
        <p:spPr>
          <a:xfrm>
            <a:off x="7614634" y="3615507"/>
            <a:ext cx="2256326" cy="1048747"/>
          </a:xfrm>
          <a:prstGeom prst="wedgeRoundRectCallout">
            <a:avLst>
              <a:gd name="adj1" fmla="val -84221"/>
              <a:gd name="adj2" fmla="val 39588"/>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Monterrey es una ciudad de México.</a:t>
            </a:r>
            <a:endParaRPr lang="es-GB" sz="2000" dirty="0">
              <a:solidFill>
                <a:schemeClr val="tx1"/>
              </a:solidFill>
            </a:endParaRPr>
          </a:p>
        </p:txBody>
      </p:sp>
      <p:sp>
        <p:nvSpPr>
          <p:cNvPr id="12" name="TextBox 11"/>
          <p:cNvSpPr txBox="1"/>
          <p:nvPr/>
        </p:nvSpPr>
        <p:spPr>
          <a:xfrm>
            <a:off x="4944572" y="3615507"/>
            <a:ext cx="1704584" cy="461665"/>
          </a:xfrm>
          <a:prstGeom prst="rect">
            <a:avLst/>
          </a:prstGeom>
          <a:noFill/>
        </p:spPr>
        <p:txBody>
          <a:bodyPr wrap="square" rtlCol="0">
            <a:spAutoFit/>
          </a:bodyPr>
          <a:lstStyle/>
          <a:p>
            <a:pPr algn="l"/>
            <a:r>
              <a:rPr lang="en-GB" sz="2400" dirty="0">
                <a:solidFill>
                  <a:schemeClr val="accent5">
                    <a:lumMod val="50000"/>
                  </a:schemeClr>
                </a:solidFill>
              </a:rPr>
              <a:t>[road]</a:t>
            </a:r>
          </a:p>
        </p:txBody>
      </p:sp>
      <p:sp>
        <p:nvSpPr>
          <p:cNvPr id="61" name="Llamada rectangular redondeada 69">
            <a:extLst>
              <a:ext uri="{FF2B5EF4-FFF2-40B4-BE49-F238E27FC236}">
                <a16:creationId xmlns:a16="http://schemas.microsoft.com/office/drawing/2014/main" id="{86015E4E-C4C3-D940-BDA1-3B24F6868CBF}"/>
              </a:ext>
            </a:extLst>
          </p:cNvPr>
          <p:cNvSpPr/>
          <p:nvPr/>
        </p:nvSpPr>
        <p:spPr>
          <a:xfrm>
            <a:off x="7733651" y="4963402"/>
            <a:ext cx="3161662" cy="1172865"/>
          </a:xfrm>
          <a:prstGeom prst="wedgeRoundRectCallout">
            <a:avLst>
              <a:gd name="adj1" fmla="val -87800"/>
              <a:gd name="adj2" fmla="val 21384"/>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Fuengirola, Tarragona, Figueres y Gerona son ciudades de España.</a:t>
            </a:r>
            <a:endParaRPr lang="es-GB" sz="2000" dirty="0">
              <a:solidFill>
                <a:schemeClr val="tx1"/>
              </a:solidFill>
            </a:endParaRPr>
          </a:p>
        </p:txBody>
      </p:sp>
    </p:spTree>
    <p:extLst>
      <p:ext uri="{BB962C8B-B14F-4D97-AF65-F5344CB8AC3E}">
        <p14:creationId xmlns:p14="http://schemas.microsoft.com/office/powerpoint/2010/main" val="180782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4" grpId="0"/>
      <p:bldP spid="45" grpId="0"/>
      <p:bldP spid="46" grpId="0"/>
      <p:bldP spid="47" grpId="0"/>
      <p:bldP spid="66" grpId="0"/>
      <p:bldP spid="68" grpId="0"/>
      <p:bldP spid="69" grpId="0"/>
      <p:bldP spid="59" grpId="0" animBg="1"/>
      <p:bldP spid="60" grpId="0" animBg="1"/>
      <p:bldP spid="12" grpId="0"/>
      <p:bldP spid="6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id="{10287BF8-81F4-7849-A9BA-DC0FEA2D24BF}"/>
              </a:ext>
            </a:extLst>
          </p:cNvPr>
          <p:cNvGraphicFramePr>
            <a:graphicFrameLocks noGrp="1"/>
          </p:cNvGraphicFramePr>
          <p:nvPr>
            <p:extLst>
              <p:ext uri="{D42A27DB-BD31-4B8C-83A1-F6EECF244321}">
                <p14:modId xmlns:p14="http://schemas.microsoft.com/office/powerpoint/2010/main" val="1598337929"/>
              </p:ext>
            </p:extLst>
          </p:nvPr>
        </p:nvGraphicFramePr>
        <p:xfrm>
          <a:off x="1938527" y="914781"/>
          <a:ext cx="8461249" cy="4807348"/>
        </p:xfrm>
        <a:graphic>
          <a:graphicData uri="http://schemas.openxmlformats.org/drawingml/2006/table">
            <a:tbl>
              <a:tblPr firstRow="1" bandRow="1">
                <a:tableStyleId>{5DA37D80-6434-44D0-A028-1B22A696006F}</a:tableStyleId>
              </a:tblPr>
              <a:tblGrid>
                <a:gridCol w="686404">
                  <a:extLst>
                    <a:ext uri="{9D8B030D-6E8A-4147-A177-3AD203B41FA5}">
                      <a16:colId xmlns:a16="http://schemas.microsoft.com/office/drawing/2014/main" val="264678443"/>
                    </a:ext>
                  </a:extLst>
                </a:gridCol>
                <a:gridCol w="4764016">
                  <a:extLst>
                    <a:ext uri="{9D8B030D-6E8A-4147-A177-3AD203B41FA5}">
                      <a16:colId xmlns:a16="http://schemas.microsoft.com/office/drawing/2014/main" val="1510832017"/>
                    </a:ext>
                  </a:extLst>
                </a:gridCol>
                <a:gridCol w="3010829">
                  <a:extLst>
                    <a:ext uri="{9D8B030D-6E8A-4147-A177-3AD203B41FA5}">
                      <a16:colId xmlns:a16="http://schemas.microsoft.com/office/drawing/2014/main" val="91984228"/>
                    </a:ext>
                  </a:extLst>
                </a:gridCol>
              </a:tblGrid>
              <a:tr h="686764">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r>
                        <a:rPr lang="es-GB" sz="2000" dirty="0">
                          <a:solidFill>
                            <a:srgbClr val="203864"/>
                          </a:solidFill>
                        </a:rPr>
                        <a:t>¿Verdadero o Falso?</a:t>
                      </a:r>
                    </a:p>
                  </a:txBody>
                  <a:tcPr anchor="ctr"/>
                </a:tc>
                <a:extLst>
                  <a:ext uri="{0D108BD9-81ED-4DB2-BD59-A6C34878D82A}">
                    <a16:rowId xmlns:a16="http://schemas.microsoft.com/office/drawing/2014/main" val="2177937317"/>
                  </a:ext>
                </a:extLst>
              </a:tr>
              <a:tr h="686764">
                <a:tc>
                  <a:txBody>
                    <a:bodyPr/>
                    <a:lstStyle/>
                    <a:p>
                      <a:pPr algn="ctr"/>
                      <a:r>
                        <a:rPr lang="es-GB" sz="2000" b="1" dirty="0">
                          <a:solidFill>
                            <a:srgbClr val="203864"/>
                          </a:solidFill>
                        </a:rPr>
                        <a:t>1</a:t>
                      </a:r>
                    </a:p>
                  </a:txBody>
                  <a:tcPr anchor="ctr"/>
                </a:tc>
                <a:tc>
                  <a:txBody>
                    <a:bodyPr/>
                    <a:lstStyle/>
                    <a:p>
                      <a:pPr algn="ctr"/>
                      <a:r>
                        <a:rPr lang="en-GB" sz="2000" dirty="0">
                          <a:solidFill>
                            <a:srgbClr val="203864"/>
                          </a:solidFill>
                        </a:rPr>
                        <a:t>The father</a:t>
                      </a:r>
                      <a:r>
                        <a:rPr lang="es-GB" sz="2000" dirty="0">
                          <a:solidFill>
                            <a:srgbClr val="203864"/>
                          </a:solidFill>
                        </a:rPr>
                        <a:t> delights the bird.</a:t>
                      </a: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2602068434"/>
                  </a:ext>
                </a:extLst>
              </a:tr>
              <a:tr h="686764">
                <a:tc>
                  <a:txBody>
                    <a:bodyPr/>
                    <a:lstStyle/>
                    <a:p>
                      <a:pPr algn="ctr"/>
                      <a:r>
                        <a:rPr lang="es-GB" sz="2000" b="1" dirty="0">
                          <a:solidFill>
                            <a:srgbClr val="203864"/>
                          </a:solidFill>
                        </a:rPr>
                        <a:t>2</a:t>
                      </a:r>
                    </a:p>
                  </a:txBody>
                  <a:tcPr anchor="ctr"/>
                </a:tc>
                <a:tc>
                  <a:txBody>
                    <a:bodyPr/>
                    <a:lstStyle/>
                    <a:p>
                      <a:pPr algn="ctr"/>
                      <a:r>
                        <a:rPr lang="en-GB" sz="2000" dirty="0">
                          <a:solidFill>
                            <a:srgbClr val="203864"/>
                          </a:solidFill>
                        </a:rPr>
                        <a:t>The father</a:t>
                      </a:r>
                      <a:r>
                        <a:rPr lang="es-GB" sz="2000" dirty="0">
                          <a:solidFill>
                            <a:srgbClr val="203864"/>
                          </a:solidFill>
                        </a:rPr>
                        <a:t> worries the dog.</a:t>
                      </a: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46598782"/>
                  </a:ext>
                </a:extLst>
              </a:tr>
              <a:tr h="686764">
                <a:tc>
                  <a:txBody>
                    <a:bodyPr/>
                    <a:lstStyle/>
                    <a:p>
                      <a:pPr algn="ctr"/>
                      <a:r>
                        <a:rPr lang="es-GB" sz="2000" b="1" dirty="0">
                          <a:solidFill>
                            <a:srgbClr val="203864"/>
                          </a:solidFill>
                        </a:rPr>
                        <a:t>3</a:t>
                      </a:r>
                    </a:p>
                  </a:txBody>
                  <a:tcPr anchor="ctr"/>
                </a:tc>
                <a:tc>
                  <a:txBody>
                    <a:bodyPr/>
                    <a:lstStyle/>
                    <a:p>
                      <a:pPr algn="ctr"/>
                      <a:r>
                        <a:rPr lang="es-GB" sz="2000" dirty="0">
                          <a:solidFill>
                            <a:srgbClr val="203864"/>
                          </a:solidFill>
                        </a:rPr>
                        <a:t>The father does not interest the cat.</a:t>
                      </a: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633890776"/>
                  </a:ext>
                </a:extLst>
              </a:tr>
              <a:tr h="686764">
                <a:tc>
                  <a:txBody>
                    <a:bodyPr/>
                    <a:lstStyle/>
                    <a:p>
                      <a:pPr algn="ctr"/>
                      <a:r>
                        <a:rPr lang="es-GB" sz="2000" b="1" dirty="0">
                          <a:solidFill>
                            <a:srgbClr val="203864"/>
                          </a:solidFill>
                        </a:rPr>
                        <a:t>4</a:t>
                      </a:r>
                    </a:p>
                  </a:txBody>
                  <a:tcPr anchor="ctr"/>
                </a:tc>
                <a:tc>
                  <a:txBody>
                    <a:bodyPr/>
                    <a:lstStyle/>
                    <a:p>
                      <a:pPr algn="ctr"/>
                      <a:r>
                        <a:rPr lang="es-GB" sz="2000" dirty="0">
                          <a:solidFill>
                            <a:srgbClr val="203864"/>
                          </a:solidFill>
                        </a:rPr>
                        <a:t>The dog annoys the </a:t>
                      </a:r>
                      <a:r>
                        <a:rPr lang="en-GB" sz="2000" dirty="0">
                          <a:solidFill>
                            <a:srgbClr val="203864"/>
                          </a:solidFill>
                        </a:rPr>
                        <a:t>father</a:t>
                      </a:r>
                      <a:r>
                        <a:rPr lang="es-GB" sz="2000" dirty="0">
                          <a:solidFill>
                            <a:srgbClr val="203864"/>
                          </a:solidFill>
                        </a:rPr>
                        <a:t>.</a:t>
                      </a: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2704177332"/>
                  </a:ext>
                </a:extLst>
              </a:tr>
              <a:tr h="686764">
                <a:tc>
                  <a:txBody>
                    <a:bodyPr/>
                    <a:lstStyle/>
                    <a:p>
                      <a:pPr algn="ctr"/>
                      <a:r>
                        <a:rPr lang="es-GB" sz="2000" b="1" dirty="0">
                          <a:solidFill>
                            <a:srgbClr val="203864"/>
                          </a:solidFill>
                        </a:rPr>
                        <a:t>5</a:t>
                      </a:r>
                    </a:p>
                  </a:txBody>
                  <a:tcPr anchor="ctr"/>
                </a:tc>
                <a:tc>
                  <a:txBody>
                    <a:bodyPr/>
                    <a:lstStyle/>
                    <a:p>
                      <a:pPr algn="ctr"/>
                      <a:r>
                        <a:rPr lang="en-GB" sz="2000" dirty="0">
                          <a:solidFill>
                            <a:srgbClr val="203864"/>
                          </a:solidFill>
                        </a:rPr>
                        <a:t>The father makes the</a:t>
                      </a:r>
                      <a:r>
                        <a:rPr lang="es-GB" sz="2000" dirty="0">
                          <a:solidFill>
                            <a:srgbClr val="203864"/>
                          </a:solidFill>
                        </a:rPr>
                        <a:t> bird happy.</a:t>
                      </a: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2429604022"/>
                  </a:ext>
                </a:extLst>
              </a:tr>
              <a:tr h="686764">
                <a:tc>
                  <a:txBody>
                    <a:bodyPr/>
                    <a:lstStyle/>
                    <a:p>
                      <a:pPr algn="ctr"/>
                      <a:r>
                        <a:rPr lang="es-GB" sz="2000" b="1" dirty="0">
                          <a:solidFill>
                            <a:srgbClr val="203864"/>
                          </a:solidFill>
                        </a:rPr>
                        <a:t>6</a:t>
                      </a:r>
                    </a:p>
                  </a:txBody>
                  <a:tcPr anchor="ctr"/>
                </a:tc>
                <a:tc>
                  <a:txBody>
                    <a:bodyPr/>
                    <a:lstStyle/>
                    <a:p>
                      <a:pPr algn="ctr"/>
                      <a:r>
                        <a:rPr lang="en-GB" sz="2000" dirty="0">
                          <a:solidFill>
                            <a:srgbClr val="203864"/>
                          </a:solidFill>
                        </a:rPr>
                        <a:t>The dog matters</a:t>
                      </a:r>
                      <a:r>
                        <a:rPr lang="en-GB" sz="2000" baseline="0" dirty="0">
                          <a:solidFill>
                            <a:srgbClr val="203864"/>
                          </a:solidFill>
                        </a:rPr>
                        <a:t> to the father</a:t>
                      </a:r>
                      <a:r>
                        <a:rPr lang="es-GB" sz="2000" dirty="0">
                          <a:solidFill>
                            <a:srgbClr val="203864"/>
                          </a:solidFill>
                        </a:rPr>
                        <a:t>.</a:t>
                      </a:r>
                    </a:p>
                  </a:txBody>
                  <a:tcPr anchor="ctr"/>
                </a:tc>
                <a:tc>
                  <a:txBody>
                    <a:bodyPr/>
                    <a:lstStyle/>
                    <a:p>
                      <a:pPr algn="ctr"/>
                      <a:endParaRPr lang="es-GB" sz="2000" dirty="0">
                        <a:solidFill>
                          <a:srgbClr val="203864"/>
                        </a:solidFill>
                      </a:endParaRPr>
                    </a:p>
                  </a:txBody>
                  <a:tcPr anchor="ctr"/>
                </a:tc>
                <a:extLst>
                  <a:ext uri="{0D108BD9-81ED-4DB2-BD59-A6C34878D82A}">
                    <a16:rowId xmlns:a16="http://schemas.microsoft.com/office/drawing/2014/main" val="3013619314"/>
                  </a:ext>
                </a:extLst>
              </a:tr>
            </a:tbl>
          </a:graphicData>
        </a:graphic>
      </p:graphicFrame>
      <p:sp>
        <p:nvSpPr>
          <p:cNvPr id="3" name="Rounded Rectangle 11">
            <a:extLst>
              <a:ext uri="{FF2B5EF4-FFF2-40B4-BE49-F238E27FC236}">
                <a16:creationId xmlns:a16="http://schemas.microsoft.com/office/drawing/2014/main" id="{A316DD52-7894-4A75-969C-CA0645DA2978}"/>
              </a:ext>
            </a:extLst>
          </p:cNvPr>
          <p:cNvSpPr/>
          <p:nvPr/>
        </p:nvSpPr>
        <p:spPr>
          <a:xfrm>
            <a:off x="10551886" y="265559"/>
            <a:ext cx="148927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1"/>
          <p:cNvSpPr>
            <a:spLocks noGrp="1"/>
          </p:cNvSpPr>
          <p:nvPr>
            <p:ph type="title"/>
          </p:nvPr>
        </p:nvSpPr>
        <p:spPr>
          <a:xfrm>
            <a:off x="10593053" y="136475"/>
            <a:ext cx="1406939" cy="659085"/>
          </a:xfrm>
        </p:spPr>
        <p:txBody>
          <a:bodyPr>
            <a:normAutofit/>
          </a:bodyPr>
          <a:lstStyle/>
          <a:p>
            <a:pPr algn="ctr"/>
            <a:r>
              <a:rPr lang="en-GB" sz="2000" b="1" dirty="0" err="1">
                <a:solidFill>
                  <a:schemeClr val="bg1"/>
                </a:solidFill>
              </a:rPr>
              <a:t>escuchar</a:t>
            </a:r>
            <a:endParaRPr lang="en-GB" sz="2000" b="1" dirty="0">
              <a:solidFill>
                <a:schemeClr val="bg1"/>
              </a:solidFill>
            </a:endParaRPr>
          </a:p>
        </p:txBody>
      </p:sp>
    </p:spTree>
    <p:extLst>
      <p:ext uri="{BB962C8B-B14F-4D97-AF65-F5344CB8AC3E}">
        <p14:creationId xmlns:p14="http://schemas.microsoft.com/office/powerpoint/2010/main" val="1441434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6" y="265559"/>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22104" y="656676"/>
            <a:ext cx="5232064" cy="461665"/>
          </a:xfrm>
          <a:prstGeom prst="rect">
            <a:avLst/>
          </a:prstGeom>
          <a:noFill/>
        </p:spPr>
        <p:txBody>
          <a:bodyPr wrap="square" rtlCol="0">
            <a:spAutoFit/>
          </a:bodyPr>
          <a:lstStyle/>
          <a:p>
            <a:r>
              <a:rPr lang="en-US" sz="2400" b="1" dirty="0">
                <a:solidFill>
                  <a:schemeClr val="accent5">
                    <a:lumMod val="50000"/>
                  </a:schemeClr>
                </a:solidFill>
              </a:rPr>
              <a:t>Estudiante A - Solución</a:t>
            </a:r>
          </a:p>
        </p:txBody>
      </p:sp>
      <p:sp>
        <p:nvSpPr>
          <p:cNvPr id="2" name="Title 1"/>
          <p:cNvSpPr>
            <a:spLocks noGrp="1"/>
          </p:cNvSpPr>
          <p:nvPr>
            <p:ph type="title"/>
          </p:nvPr>
        </p:nvSpPr>
        <p:spPr>
          <a:xfrm>
            <a:off x="10856685" y="136475"/>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graphicFrame>
        <p:nvGraphicFramePr>
          <p:cNvPr id="3" name="Tabla 4">
            <a:extLst>
              <a:ext uri="{FF2B5EF4-FFF2-40B4-BE49-F238E27FC236}">
                <a16:creationId xmlns:a16="http://schemas.microsoft.com/office/drawing/2014/main" id="{10287BF8-81F4-7849-A9BA-DC0FEA2D24BF}"/>
              </a:ext>
            </a:extLst>
          </p:cNvPr>
          <p:cNvGraphicFramePr>
            <a:graphicFrameLocks noGrp="1"/>
          </p:cNvGraphicFramePr>
          <p:nvPr>
            <p:extLst>
              <p:ext uri="{D42A27DB-BD31-4B8C-83A1-F6EECF244321}">
                <p14:modId xmlns:p14="http://schemas.microsoft.com/office/powerpoint/2010/main" val="1144955490"/>
              </p:ext>
            </p:extLst>
          </p:nvPr>
        </p:nvGraphicFramePr>
        <p:xfrm>
          <a:off x="222104" y="1195197"/>
          <a:ext cx="5764168" cy="4907280"/>
        </p:xfrm>
        <a:graphic>
          <a:graphicData uri="http://schemas.openxmlformats.org/drawingml/2006/table">
            <a:tbl>
              <a:tblPr firstRow="1" bandRow="1">
                <a:tableStyleId>{5DA37D80-6434-44D0-A028-1B22A696006F}</a:tableStyleId>
              </a:tblPr>
              <a:tblGrid>
                <a:gridCol w="589931">
                  <a:extLst>
                    <a:ext uri="{9D8B030D-6E8A-4147-A177-3AD203B41FA5}">
                      <a16:colId xmlns:a16="http://schemas.microsoft.com/office/drawing/2014/main" val="264678443"/>
                    </a:ext>
                  </a:extLst>
                </a:gridCol>
                <a:gridCol w="3113579">
                  <a:extLst>
                    <a:ext uri="{9D8B030D-6E8A-4147-A177-3AD203B41FA5}">
                      <a16:colId xmlns:a16="http://schemas.microsoft.com/office/drawing/2014/main" val="1510832017"/>
                    </a:ext>
                  </a:extLst>
                </a:gridCol>
                <a:gridCol w="2060658">
                  <a:extLst>
                    <a:ext uri="{9D8B030D-6E8A-4147-A177-3AD203B41FA5}">
                      <a16:colId xmlns:a16="http://schemas.microsoft.com/office/drawing/2014/main" val="91984228"/>
                    </a:ext>
                  </a:extLst>
                </a:gridCol>
              </a:tblGrid>
              <a:tr h="686764">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r>
                        <a:rPr lang="es-GB" sz="2000" dirty="0">
                          <a:solidFill>
                            <a:srgbClr val="203864"/>
                          </a:solidFill>
                        </a:rPr>
                        <a:t>¿Verdadero o Falso?</a:t>
                      </a:r>
                    </a:p>
                  </a:txBody>
                  <a:tcPr anchor="ctr"/>
                </a:tc>
                <a:extLst>
                  <a:ext uri="{0D108BD9-81ED-4DB2-BD59-A6C34878D82A}">
                    <a16:rowId xmlns:a16="http://schemas.microsoft.com/office/drawing/2014/main" val="2177937317"/>
                  </a:ext>
                </a:extLst>
              </a:tr>
              <a:tr h="686764">
                <a:tc>
                  <a:txBody>
                    <a:bodyPr/>
                    <a:lstStyle/>
                    <a:p>
                      <a:pPr algn="ctr"/>
                      <a:r>
                        <a:rPr lang="es-GB" sz="2000" b="1" dirty="0">
                          <a:solidFill>
                            <a:srgbClr val="203864"/>
                          </a:solidFill>
                        </a:rPr>
                        <a:t>1</a:t>
                      </a:r>
                    </a:p>
                  </a:txBody>
                  <a:tcPr anchor="ctr"/>
                </a:tc>
                <a:tc>
                  <a:txBody>
                    <a:bodyPr/>
                    <a:lstStyle/>
                    <a:p>
                      <a:pPr algn="ctr"/>
                      <a:r>
                        <a:rPr lang="en-GB" sz="2000" dirty="0">
                          <a:solidFill>
                            <a:srgbClr val="203864"/>
                          </a:solidFill>
                        </a:rPr>
                        <a:t>The</a:t>
                      </a:r>
                      <a:r>
                        <a:rPr lang="en-GB" sz="2000" baseline="0" dirty="0">
                          <a:solidFill>
                            <a:srgbClr val="203864"/>
                          </a:solidFill>
                        </a:rPr>
                        <a:t> father</a:t>
                      </a:r>
                      <a:r>
                        <a:rPr lang="es-GB" sz="2000" dirty="0">
                          <a:solidFill>
                            <a:srgbClr val="203864"/>
                          </a:solidFill>
                        </a:rPr>
                        <a:t> delights the bird.</a:t>
                      </a: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2602068434"/>
                  </a:ext>
                </a:extLst>
              </a:tr>
              <a:tr h="686764">
                <a:tc>
                  <a:txBody>
                    <a:bodyPr/>
                    <a:lstStyle/>
                    <a:p>
                      <a:pPr algn="ctr"/>
                      <a:r>
                        <a:rPr lang="es-GB" sz="2000" b="1" dirty="0">
                          <a:solidFill>
                            <a:srgbClr val="203864"/>
                          </a:solidFill>
                        </a:rPr>
                        <a:t>2</a:t>
                      </a:r>
                    </a:p>
                  </a:txBody>
                  <a:tcPr anchor="ctr"/>
                </a:tc>
                <a:tc>
                  <a:txBody>
                    <a:bodyPr/>
                    <a:lstStyle/>
                    <a:p>
                      <a:pPr algn="ctr"/>
                      <a:r>
                        <a:rPr lang="en-GB" sz="2000" dirty="0">
                          <a:solidFill>
                            <a:srgbClr val="203864"/>
                          </a:solidFill>
                        </a:rPr>
                        <a:t>The father</a:t>
                      </a:r>
                      <a:r>
                        <a:rPr lang="es-GB" sz="2000" dirty="0">
                          <a:solidFill>
                            <a:srgbClr val="203864"/>
                          </a:solidFill>
                        </a:rPr>
                        <a:t> worries the dog.</a:t>
                      </a: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46598782"/>
                  </a:ext>
                </a:extLst>
              </a:tr>
              <a:tr h="686764">
                <a:tc>
                  <a:txBody>
                    <a:bodyPr/>
                    <a:lstStyle/>
                    <a:p>
                      <a:pPr algn="ctr"/>
                      <a:r>
                        <a:rPr lang="es-GB" sz="2000" b="1" dirty="0">
                          <a:solidFill>
                            <a:srgbClr val="203864"/>
                          </a:solidFill>
                        </a:rPr>
                        <a:t>3</a:t>
                      </a:r>
                    </a:p>
                  </a:txBody>
                  <a:tcPr anchor="ctr"/>
                </a:tc>
                <a:tc>
                  <a:txBody>
                    <a:bodyPr/>
                    <a:lstStyle/>
                    <a:p>
                      <a:pPr algn="ctr"/>
                      <a:r>
                        <a:rPr lang="es-GB" sz="2000" dirty="0">
                          <a:solidFill>
                            <a:srgbClr val="203864"/>
                          </a:solidFill>
                        </a:rPr>
                        <a:t>The father does not interest the cat.</a:t>
                      </a: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633890776"/>
                  </a:ext>
                </a:extLst>
              </a:tr>
              <a:tr h="686764">
                <a:tc>
                  <a:txBody>
                    <a:bodyPr/>
                    <a:lstStyle/>
                    <a:p>
                      <a:pPr algn="ctr"/>
                      <a:r>
                        <a:rPr lang="es-GB" sz="2000" b="1" dirty="0">
                          <a:solidFill>
                            <a:srgbClr val="203864"/>
                          </a:solidFill>
                        </a:rPr>
                        <a:t>4</a:t>
                      </a:r>
                    </a:p>
                  </a:txBody>
                  <a:tcPr anchor="ctr"/>
                </a:tc>
                <a:tc>
                  <a:txBody>
                    <a:bodyPr/>
                    <a:lstStyle/>
                    <a:p>
                      <a:pPr algn="ctr"/>
                      <a:r>
                        <a:rPr lang="es-GB" sz="2000" dirty="0">
                          <a:solidFill>
                            <a:srgbClr val="203864"/>
                          </a:solidFill>
                        </a:rPr>
                        <a:t>The dog annoys the </a:t>
                      </a:r>
                      <a:r>
                        <a:rPr lang="en-GB" sz="2000" dirty="0">
                          <a:solidFill>
                            <a:srgbClr val="203864"/>
                          </a:solidFill>
                        </a:rPr>
                        <a:t>father</a:t>
                      </a:r>
                      <a:r>
                        <a:rPr lang="es-GB" sz="2000" dirty="0">
                          <a:solidFill>
                            <a:srgbClr val="203864"/>
                          </a:solidFill>
                        </a:rPr>
                        <a:t>.</a:t>
                      </a: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2704177332"/>
                  </a:ext>
                </a:extLst>
              </a:tr>
              <a:tr h="686764">
                <a:tc>
                  <a:txBody>
                    <a:bodyPr/>
                    <a:lstStyle/>
                    <a:p>
                      <a:pPr algn="ctr"/>
                      <a:r>
                        <a:rPr lang="es-GB" sz="2000" b="1" dirty="0">
                          <a:solidFill>
                            <a:srgbClr val="203864"/>
                          </a:solidFill>
                        </a:rPr>
                        <a:t>5</a:t>
                      </a:r>
                    </a:p>
                  </a:txBody>
                  <a:tcPr anchor="ctr"/>
                </a:tc>
                <a:tc>
                  <a:txBody>
                    <a:bodyPr/>
                    <a:lstStyle/>
                    <a:p>
                      <a:pPr algn="ctr"/>
                      <a:r>
                        <a:rPr lang="en-GB" sz="2000" dirty="0">
                          <a:solidFill>
                            <a:srgbClr val="203864"/>
                          </a:solidFill>
                        </a:rPr>
                        <a:t>The father</a:t>
                      </a:r>
                      <a:r>
                        <a:rPr lang="es-GB" sz="2000" dirty="0">
                          <a:solidFill>
                            <a:srgbClr val="203864"/>
                          </a:solidFill>
                        </a:rPr>
                        <a:t> makes the bird happy.</a:t>
                      </a: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2429604022"/>
                  </a:ext>
                </a:extLst>
              </a:tr>
              <a:tr h="686764">
                <a:tc>
                  <a:txBody>
                    <a:bodyPr/>
                    <a:lstStyle/>
                    <a:p>
                      <a:pPr algn="ctr"/>
                      <a:r>
                        <a:rPr lang="es-GB" sz="2000" b="1" dirty="0">
                          <a:solidFill>
                            <a:srgbClr val="203864"/>
                          </a:solidFill>
                        </a:rPr>
                        <a:t>6</a:t>
                      </a:r>
                    </a:p>
                  </a:txBody>
                  <a:tcPr anchor="ctr"/>
                </a:tc>
                <a:tc>
                  <a:txBody>
                    <a:bodyPr/>
                    <a:lstStyle/>
                    <a:p>
                      <a:pPr algn="ctr"/>
                      <a:r>
                        <a:rPr lang="en-GB" sz="2000" dirty="0">
                          <a:solidFill>
                            <a:srgbClr val="203864"/>
                          </a:solidFill>
                        </a:rPr>
                        <a:t>The</a:t>
                      </a:r>
                      <a:r>
                        <a:rPr lang="en-GB" sz="2000" baseline="0" dirty="0">
                          <a:solidFill>
                            <a:srgbClr val="203864"/>
                          </a:solidFill>
                        </a:rPr>
                        <a:t> dog</a:t>
                      </a:r>
                      <a:r>
                        <a:rPr lang="es-GB" sz="2000" dirty="0">
                          <a:solidFill>
                            <a:srgbClr val="203864"/>
                          </a:solidFill>
                        </a:rPr>
                        <a:t> matters to the </a:t>
                      </a:r>
                      <a:r>
                        <a:rPr lang="en-GB" sz="2000" dirty="0">
                          <a:solidFill>
                            <a:srgbClr val="203864"/>
                          </a:solidFill>
                        </a:rPr>
                        <a:t>father</a:t>
                      </a:r>
                      <a:r>
                        <a:rPr lang="es-GB" sz="2000" dirty="0">
                          <a:solidFill>
                            <a:srgbClr val="203864"/>
                          </a:solidFill>
                        </a:rPr>
                        <a:t>.</a:t>
                      </a: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3013619314"/>
                  </a:ext>
                </a:extLst>
              </a:tr>
            </a:tbl>
          </a:graphicData>
        </a:graphic>
      </p:graphicFrame>
      <p:graphicFrame>
        <p:nvGraphicFramePr>
          <p:cNvPr id="14" name="Tabla 4">
            <a:extLst>
              <a:ext uri="{FF2B5EF4-FFF2-40B4-BE49-F238E27FC236}">
                <a16:creationId xmlns:a16="http://schemas.microsoft.com/office/drawing/2014/main" id="{10287BF8-81F4-7849-A9BA-DC0FEA2D24BF}"/>
              </a:ext>
            </a:extLst>
          </p:cNvPr>
          <p:cNvGraphicFramePr>
            <a:graphicFrameLocks noGrp="1"/>
          </p:cNvGraphicFramePr>
          <p:nvPr>
            <p:extLst>
              <p:ext uri="{D42A27DB-BD31-4B8C-83A1-F6EECF244321}">
                <p14:modId xmlns:p14="http://schemas.microsoft.com/office/powerpoint/2010/main" val="1356150645"/>
              </p:ext>
            </p:extLst>
          </p:nvPr>
        </p:nvGraphicFramePr>
        <p:xfrm>
          <a:off x="6137107" y="1195197"/>
          <a:ext cx="5818708" cy="4907280"/>
        </p:xfrm>
        <a:graphic>
          <a:graphicData uri="http://schemas.openxmlformats.org/drawingml/2006/table">
            <a:tbl>
              <a:tblPr firstRow="1" bandRow="1">
                <a:tableStyleId>{5DA37D80-6434-44D0-A028-1B22A696006F}</a:tableStyleId>
              </a:tblPr>
              <a:tblGrid>
                <a:gridCol w="595513">
                  <a:extLst>
                    <a:ext uri="{9D8B030D-6E8A-4147-A177-3AD203B41FA5}">
                      <a16:colId xmlns:a16="http://schemas.microsoft.com/office/drawing/2014/main" val="264678443"/>
                    </a:ext>
                  </a:extLst>
                </a:gridCol>
                <a:gridCol w="3152681">
                  <a:extLst>
                    <a:ext uri="{9D8B030D-6E8A-4147-A177-3AD203B41FA5}">
                      <a16:colId xmlns:a16="http://schemas.microsoft.com/office/drawing/2014/main" val="1510832017"/>
                    </a:ext>
                  </a:extLst>
                </a:gridCol>
                <a:gridCol w="2070514">
                  <a:extLst>
                    <a:ext uri="{9D8B030D-6E8A-4147-A177-3AD203B41FA5}">
                      <a16:colId xmlns:a16="http://schemas.microsoft.com/office/drawing/2014/main" val="91984228"/>
                    </a:ext>
                  </a:extLst>
                </a:gridCol>
              </a:tblGrid>
              <a:tr h="686764">
                <a:tc>
                  <a:txBody>
                    <a:bodyPr/>
                    <a:lstStyle/>
                    <a:p>
                      <a:pPr algn="ctr"/>
                      <a:endParaRPr lang="es-GB" sz="2000" dirty="0">
                        <a:solidFill>
                          <a:srgbClr val="203864"/>
                        </a:solidFill>
                      </a:endParaRPr>
                    </a:p>
                  </a:txBody>
                  <a:tcPr anchor="ctr"/>
                </a:tc>
                <a:tc>
                  <a:txBody>
                    <a:bodyPr/>
                    <a:lstStyle/>
                    <a:p>
                      <a:pPr algn="ctr"/>
                      <a:endParaRPr lang="es-GB" sz="2000" dirty="0">
                        <a:solidFill>
                          <a:srgbClr val="203864"/>
                        </a:solidFill>
                      </a:endParaRPr>
                    </a:p>
                  </a:txBody>
                  <a:tcPr anchor="ctr"/>
                </a:tc>
                <a:tc>
                  <a:txBody>
                    <a:bodyPr/>
                    <a:lstStyle/>
                    <a:p>
                      <a:pPr algn="ctr"/>
                      <a:r>
                        <a:rPr lang="es-GB" sz="2000" dirty="0">
                          <a:solidFill>
                            <a:srgbClr val="203864"/>
                          </a:solidFill>
                        </a:rPr>
                        <a:t>¿Verdadero o Falso?</a:t>
                      </a:r>
                    </a:p>
                  </a:txBody>
                  <a:tcPr anchor="ctr"/>
                </a:tc>
                <a:extLst>
                  <a:ext uri="{0D108BD9-81ED-4DB2-BD59-A6C34878D82A}">
                    <a16:rowId xmlns:a16="http://schemas.microsoft.com/office/drawing/2014/main" val="2177937317"/>
                  </a:ext>
                </a:extLst>
              </a:tr>
              <a:tr h="686764">
                <a:tc>
                  <a:txBody>
                    <a:bodyPr/>
                    <a:lstStyle/>
                    <a:p>
                      <a:pPr algn="ctr"/>
                      <a:r>
                        <a:rPr lang="es-GB" sz="2000" b="1" dirty="0">
                          <a:solidFill>
                            <a:srgbClr val="203864"/>
                          </a:solidFill>
                        </a:rPr>
                        <a:t>1</a:t>
                      </a:r>
                    </a:p>
                  </a:txBody>
                  <a:tcPr anchor="ctr"/>
                </a:tc>
                <a:tc>
                  <a:txBody>
                    <a:bodyPr/>
                    <a:lstStyle/>
                    <a:p>
                      <a:pPr algn="ctr"/>
                      <a:r>
                        <a:rPr lang="en-GB" sz="2000" dirty="0">
                          <a:solidFill>
                            <a:srgbClr val="203864"/>
                          </a:solidFill>
                        </a:rPr>
                        <a:t>The</a:t>
                      </a:r>
                      <a:r>
                        <a:rPr lang="en-GB" sz="2000" baseline="0" dirty="0">
                          <a:solidFill>
                            <a:srgbClr val="203864"/>
                          </a:solidFill>
                        </a:rPr>
                        <a:t> father</a:t>
                      </a:r>
                      <a:r>
                        <a:rPr lang="es-GB" sz="2000" dirty="0">
                          <a:solidFill>
                            <a:srgbClr val="203864"/>
                          </a:solidFill>
                        </a:rPr>
                        <a:t> delights the bird.</a:t>
                      </a: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2602068434"/>
                  </a:ext>
                </a:extLst>
              </a:tr>
              <a:tr h="686764">
                <a:tc>
                  <a:txBody>
                    <a:bodyPr/>
                    <a:lstStyle/>
                    <a:p>
                      <a:pPr algn="ctr"/>
                      <a:r>
                        <a:rPr lang="es-GB" sz="2000" b="1" dirty="0">
                          <a:solidFill>
                            <a:srgbClr val="203864"/>
                          </a:solidFill>
                        </a:rPr>
                        <a:t>2</a:t>
                      </a:r>
                    </a:p>
                  </a:txBody>
                  <a:tcPr anchor="ctr"/>
                </a:tc>
                <a:tc>
                  <a:txBody>
                    <a:bodyPr/>
                    <a:lstStyle/>
                    <a:p>
                      <a:pPr algn="ctr"/>
                      <a:r>
                        <a:rPr lang="en-GB" sz="2000" dirty="0">
                          <a:solidFill>
                            <a:srgbClr val="203864"/>
                          </a:solidFill>
                        </a:rPr>
                        <a:t>The father</a:t>
                      </a:r>
                      <a:r>
                        <a:rPr lang="es-GB" sz="2000" dirty="0">
                          <a:solidFill>
                            <a:srgbClr val="203864"/>
                          </a:solidFill>
                        </a:rPr>
                        <a:t> worries the dog.</a:t>
                      </a: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46598782"/>
                  </a:ext>
                </a:extLst>
              </a:tr>
              <a:tr h="686764">
                <a:tc>
                  <a:txBody>
                    <a:bodyPr/>
                    <a:lstStyle/>
                    <a:p>
                      <a:pPr algn="ctr"/>
                      <a:r>
                        <a:rPr lang="es-GB" sz="2000" b="1" dirty="0">
                          <a:solidFill>
                            <a:srgbClr val="203864"/>
                          </a:solidFill>
                        </a:rPr>
                        <a:t>3</a:t>
                      </a:r>
                    </a:p>
                  </a:txBody>
                  <a:tcPr anchor="ctr"/>
                </a:tc>
                <a:tc>
                  <a:txBody>
                    <a:bodyPr/>
                    <a:lstStyle/>
                    <a:p>
                      <a:pPr algn="ctr"/>
                      <a:r>
                        <a:rPr lang="es-GB" sz="2000" dirty="0">
                          <a:solidFill>
                            <a:srgbClr val="203864"/>
                          </a:solidFill>
                        </a:rPr>
                        <a:t>The father does not interest the cat.</a:t>
                      </a: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633890776"/>
                  </a:ext>
                </a:extLst>
              </a:tr>
              <a:tr h="686764">
                <a:tc>
                  <a:txBody>
                    <a:bodyPr/>
                    <a:lstStyle/>
                    <a:p>
                      <a:pPr algn="ctr"/>
                      <a:r>
                        <a:rPr lang="es-GB" sz="2000" b="1" dirty="0">
                          <a:solidFill>
                            <a:srgbClr val="203864"/>
                          </a:solidFill>
                        </a:rPr>
                        <a:t>4</a:t>
                      </a:r>
                    </a:p>
                  </a:txBody>
                  <a:tcPr anchor="ctr"/>
                </a:tc>
                <a:tc>
                  <a:txBody>
                    <a:bodyPr/>
                    <a:lstStyle/>
                    <a:p>
                      <a:pPr algn="ctr"/>
                      <a:r>
                        <a:rPr lang="es-GB" sz="2000" dirty="0">
                          <a:solidFill>
                            <a:srgbClr val="203864"/>
                          </a:solidFill>
                        </a:rPr>
                        <a:t>The dog annoys the </a:t>
                      </a:r>
                      <a:r>
                        <a:rPr lang="en-GB" sz="2000" dirty="0">
                          <a:solidFill>
                            <a:srgbClr val="203864"/>
                          </a:solidFill>
                        </a:rPr>
                        <a:t>father</a:t>
                      </a:r>
                      <a:r>
                        <a:rPr lang="es-GB" sz="2000" dirty="0">
                          <a:solidFill>
                            <a:srgbClr val="203864"/>
                          </a:solidFill>
                        </a:rPr>
                        <a:t>.</a:t>
                      </a: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2704177332"/>
                  </a:ext>
                </a:extLst>
              </a:tr>
              <a:tr h="686764">
                <a:tc>
                  <a:txBody>
                    <a:bodyPr/>
                    <a:lstStyle/>
                    <a:p>
                      <a:pPr algn="ctr"/>
                      <a:r>
                        <a:rPr lang="es-GB" sz="2000" b="1" dirty="0">
                          <a:solidFill>
                            <a:srgbClr val="203864"/>
                          </a:solidFill>
                        </a:rPr>
                        <a:t>5</a:t>
                      </a:r>
                    </a:p>
                  </a:txBody>
                  <a:tcPr anchor="ctr"/>
                </a:tc>
                <a:tc>
                  <a:txBody>
                    <a:bodyPr/>
                    <a:lstStyle/>
                    <a:p>
                      <a:pPr algn="ctr"/>
                      <a:r>
                        <a:rPr lang="en-GB" sz="2000" dirty="0">
                          <a:solidFill>
                            <a:srgbClr val="203864"/>
                          </a:solidFill>
                        </a:rPr>
                        <a:t>The father</a:t>
                      </a:r>
                      <a:r>
                        <a:rPr lang="es-GB" sz="2000" dirty="0">
                          <a:solidFill>
                            <a:srgbClr val="203864"/>
                          </a:solidFill>
                        </a:rPr>
                        <a:t> makes the bird happy.</a:t>
                      </a: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2429604022"/>
                  </a:ext>
                </a:extLst>
              </a:tr>
              <a:tr h="686764">
                <a:tc>
                  <a:txBody>
                    <a:bodyPr/>
                    <a:lstStyle/>
                    <a:p>
                      <a:pPr algn="ctr"/>
                      <a:r>
                        <a:rPr lang="es-GB" sz="2000" b="1" dirty="0">
                          <a:solidFill>
                            <a:srgbClr val="203864"/>
                          </a:solidFill>
                        </a:rPr>
                        <a:t>6</a:t>
                      </a:r>
                    </a:p>
                  </a:txBody>
                  <a:tcPr anchor="ctr"/>
                </a:tc>
                <a:tc>
                  <a:txBody>
                    <a:bodyPr/>
                    <a:lstStyle/>
                    <a:p>
                      <a:pPr algn="ctr"/>
                      <a:r>
                        <a:rPr lang="en-GB" sz="2000" dirty="0">
                          <a:solidFill>
                            <a:srgbClr val="203864"/>
                          </a:solidFill>
                        </a:rPr>
                        <a:t>The</a:t>
                      </a:r>
                      <a:r>
                        <a:rPr lang="en-GB" sz="2000" baseline="0" dirty="0">
                          <a:solidFill>
                            <a:srgbClr val="203864"/>
                          </a:solidFill>
                        </a:rPr>
                        <a:t> dog</a:t>
                      </a:r>
                      <a:r>
                        <a:rPr lang="es-GB" sz="2000" dirty="0">
                          <a:solidFill>
                            <a:srgbClr val="203864"/>
                          </a:solidFill>
                        </a:rPr>
                        <a:t> matters to the </a:t>
                      </a:r>
                      <a:r>
                        <a:rPr lang="en-GB" sz="2000" dirty="0">
                          <a:solidFill>
                            <a:srgbClr val="203864"/>
                          </a:solidFill>
                        </a:rPr>
                        <a:t>father</a:t>
                      </a:r>
                      <a:r>
                        <a:rPr lang="es-GB" sz="2000" dirty="0">
                          <a:solidFill>
                            <a:srgbClr val="203864"/>
                          </a:solidFill>
                        </a:rPr>
                        <a:t>.</a:t>
                      </a:r>
                    </a:p>
                  </a:txBody>
                  <a:tcPr anchor="ctr"/>
                </a:tc>
                <a:tc>
                  <a:txBody>
                    <a:bodyPr/>
                    <a:lstStyle/>
                    <a:p>
                      <a:pPr algn="ctr"/>
                      <a:endParaRPr lang="es-GB" sz="2000" b="1" dirty="0">
                        <a:solidFill>
                          <a:srgbClr val="203864"/>
                        </a:solidFill>
                      </a:endParaRPr>
                    </a:p>
                  </a:txBody>
                  <a:tcPr anchor="ctr"/>
                </a:tc>
                <a:extLst>
                  <a:ext uri="{0D108BD9-81ED-4DB2-BD59-A6C34878D82A}">
                    <a16:rowId xmlns:a16="http://schemas.microsoft.com/office/drawing/2014/main" val="3013619314"/>
                  </a:ext>
                </a:extLst>
              </a:tr>
            </a:tbl>
          </a:graphicData>
        </a:graphic>
      </p:graphicFrame>
      <p:sp>
        <p:nvSpPr>
          <p:cNvPr id="15" name="TextBox 14">
            <a:extLst>
              <a:ext uri="{FF2B5EF4-FFF2-40B4-BE49-F238E27FC236}">
                <a16:creationId xmlns:a16="http://schemas.microsoft.com/office/drawing/2014/main" id="{EB2573ED-B4A5-1D4C-AFCC-06101CBAFA6A}"/>
              </a:ext>
            </a:extLst>
          </p:cNvPr>
          <p:cNvSpPr txBox="1"/>
          <p:nvPr/>
        </p:nvSpPr>
        <p:spPr>
          <a:xfrm>
            <a:off x="6137107" y="686077"/>
            <a:ext cx="5232064" cy="461665"/>
          </a:xfrm>
          <a:prstGeom prst="rect">
            <a:avLst/>
          </a:prstGeom>
          <a:noFill/>
        </p:spPr>
        <p:txBody>
          <a:bodyPr wrap="square" rtlCol="0">
            <a:spAutoFit/>
          </a:bodyPr>
          <a:lstStyle/>
          <a:p>
            <a:r>
              <a:rPr lang="en-US" sz="2400" b="1" dirty="0">
                <a:solidFill>
                  <a:schemeClr val="accent5">
                    <a:lumMod val="50000"/>
                  </a:schemeClr>
                </a:solidFill>
              </a:rPr>
              <a:t>Estudiante B - Solución</a:t>
            </a:r>
          </a:p>
        </p:txBody>
      </p:sp>
      <p:sp>
        <p:nvSpPr>
          <p:cNvPr id="5" name="Rectangle 4"/>
          <p:cNvSpPr/>
          <p:nvPr/>
        </p:nvSpPr>
        <p:spPr>
          <a:xfrm>
            <a:off x="4755659" y="2037326"/>
            <a:ext cx="364202" cy="400110"/>
          </a:xfrm>
          <a:prstGeom prst="rect">
            <a:avLst/>
          </a:prstGeom>
        </p:spPr>
        <p:txBody>
          <a:bodyPr wrap="none">
            <a:spAutoFit/>
          </a:bodyPr>
          <a:lstStyle/>
          <a:p>
            <a:pPr algn="ctr"/>
            <a:r>
              <a:rPr lang="es-GB" sz="2000" b="1" dirty="0">
                <a:solidFill>
                  <a:srgbClr val="203864"/>
                </a:solidFill>
              </a:rPr>
              <a:t>V</a:t>
            </a:r>
          </a:p>
        </p:txBody>
      </p:sp>
      <p:sp>
        <p:nvSpPr>
          <p:cNvPr id="17" name="Rectangle 16"/>
          <p:cNvSpPr/>
          <p:nvPr/>
        </p:nvSpPr>
        <p:spPr>
          <a:xfrm>
            <a:off x="4778122" y="2697706"/>
            <a:ext cx="308098" cy="400110"/>
          </a:xfrm>
          <a:prstGeom prst="rect">
            <a:avLst/>
          </a:prstGeom>
        </p:spPr>
        <p:txBody>
          <a:bodyPr wrap="none">
            <a:spAutoFit/>
          </a:bodyPr>
          <a:lstStyle/>
          <a:p>
            <a:pPr algn="ctr"/>
            <a:r>
              <a:rPr lang="en-GB" sz="2000" b="1" dirty="0">
                <a:solidFill>
                  <a:srgbClr val="203864"/>
                </a:solidFill>
              </a:rPr>
              <a:t>F</a:t>
            </a:r>
            <a:endParaRPr lang="es-GB" sz="2000" b="1" dirty="0">
              <a:solidFill>
                <a:srgbClr val="203864"/>
              </a:solidFill>
            </a:endParaRPr>
          </a:p>
        </p:txBody>
      </p:sp>
      <p:sp>
        <p:nvSpPr>
          <p:cNvPr id="18" name="Rectangle 17"/>
          <p:cNvSpPr/>
          <p:nvPr/>
        </p:nvSpPr>
        <p:spPr>
          <a:xfrm>
            <a:off x="4755658" y="3405504"/>
            <a:ext cx="364202" cy="400110"/>
          </a:xfrm>
          <a:prstGeom prst="rect">
            <a:avLst/>
          </a:prstGeom>
        </p:spPr>
        <p:txBody>
          <a:bodyPr wrap="none">
            <a:spAutoFit/>
          </a:bodyPr>
          <a:lstStyle/>
          <a:p>
            <a:pPr algn="ctr"/>
            <a:r>
              <a:rPr lang="es-GB" sz="2000" b="1" dirty="0">
                <a:solidFill>
                  <a:srgbClr val="203864"/>
                </a:solidFill>
              </a:rPr>
              <a:t>V</a:t>
            </a:r>
          </a:p>
        </p:txBody>
      </p:sp>
      <p:sp>
        <p:nvSpPr>
          <p:cNvPr id="6" name="Rectangle 5"/>
          <p:cNvSpPr/>
          <p:nvPr/>
        </p:nvSpPr>
        <p:spPr>
          <a:xfrm>
            <a:off x="4809358" y="4107426"/>
            <a:ext cx="308098" cy="400110"/>
          </a:xfrm>
          <a:prstGeom prst="rect">
            <a:avLst/>
          </a:prstGeom>
        </p:spPr>
        <p:txBody>
          <a:bodyPr wrap="none">
            <a:spAutoFit/>
          </a:bodyPr>
          <a:lstStyle/>
          <a:p>
            <a:pPr algn="ctr"/>
            <a:r>
              <a:rPr lang="es-GB" sz="2000" b="1" dirty="0">
                <a:solidFill>
                  <a:srgbClr val="203864"/>
                </a:solidFill>
              </a:rPr>
              <a:t>F</a:t>
            </a:r>
          </a:p>
        </p:txBody>
      </p:sp>
      <p:sp>
        <p:nvSpPr>
          <p:cNvPr id="21" name="Rectangle 20"/>
          <p:cNvSpPr/>
          <p:nvPr/>
        </p:nvSpPr>
        <p:spPr>
          <a:xfrm>
            <a:off x="4809358" y="4798983"/>
            <a:ext cx="308098" cy="400110"/>
          </a:xfrm>
          <a:prstGeom prst="rect">
            <a:avLst/>
          </a:prstGeom>
        </p:spPr>
        <p:txBody>
          <a:bodyPr wrap="none">
            <a:spAutoFit/>
          </a:bodyPr>
          <a:lstStyle/>
          <a:p>
            <a:pPr algn="ctr"/>
            <a:r>
              <a:rPr lang="es-GB" sz="2000" b="1" dirty="0">
                <a:solidFill>
                  <a:srgbClr val="203864"/>
                </a:solidFill>
              </a:rPr>
              <a:t>F</a:t>
            </a:r>
          </a:p>
        </p:txBody>
      </p:sp>
      <p:sp>
        <p:nvSpPr>
          <p:cNvPr id="22" name="Rectangle 21"/>
          <p:cNvSpPr/>
          <p:nvPr/>
        </p:nvSpPr>
        <p:spPr>
          <a:xfrm>
            <a:off x="4781306" y="5573903"/>
            <a:ext cx="364203" cy="400110"/>
          </a:xfrm>
          <a:prstGeom prst="rect">
            <a:avLst/>
          </a:prstGeom>
        </p:spPr>
        <p:txBody>
          <a:bodyPr wrap="none">
            <a:spAutoFit/>
          </a:bodyPr>
          <a:lstStyle/>
          <a:p>
            <a:pPr algn="ctr"/>
            <a:r>
              <a:rPr lang="en-GB" sz="2000" b="1" dirty="0">
                <a:solidFill>
                  <a:srgbClr val="203864"/>
                </a:solidFill>
              </a:rPr>
              <a:t>V</a:t>
            </a:r>
            <a:endParaRPr lang="es-GB" sz="2000" b="1" dirty="0">
              <a:solidFill>
                <a:srgbClr val="203864"/>
              </a:solidFill>
            </a:endParaRPr>
          </a:p>
        </p:txBody>
      </p:sp>
      <p:sp>
        <p:nvSpPr>
          <p:cNvPr id="23" name="Rectangle 22"/>
          <p:cNvSpPr/>
          <p:nvPr/>
        </p:nvSpPr>
        <p:spPr>
          <a:xfrm>
            <a:off x="10766420" y="2037326"/>
            <a:ext cx="308098" cy="400110"/>
          </a:xfrm>
          <a:prstGeom prst="rect">
            <a:avLst/>
          </a:prstGeom>
        </p:spPr>
        <p:txBody>
          <a:bodyPr wrap="none">
            <a:spAutoFit/>
          </a:bodyPr>
          <a:lstStyle/>
          <a:p>
            <a:pPr algn="ctr"/>
            <a:r>
              <a:rPr lang="en-GB" sz="2000" b="1" dirty="0">
                <a:solidFill>
                  <a:srgbClr val="203864"/>
                </a:solidFill>
              </a:rPr>
              <a:t>F</a:t>
            </a:r>
            <a:endParaRPr lang="es-GB" sz="2000" b="1" dirty="0">
              <a:solidFill>
                <a:srgbClr val="203864"/>
              </a:solidFill>
            </a:endParaRPr>
          </a:p>
        </p:txBody>
      </p:sp>
      <p:sp>
        <p:nvSpPr>
          <p:cNvPr id="24" name="Rectangle 23"/>
          <p:cNvSpPr/>
          <p:nvPr/>
        </p:nvSpPr>
        <p:spPr>
          <a:xfrm>
            <a:off x="10760831" y="2697706"/>
            <a:ext cx="308098" cy="400110"/>
          </a:xfrm>
          <a:prstGeom prst="rect">
            <a:avLst/>
          </a:prstGeom>
        </p:spPr>
        <p:txBody>
          <a:bodyPr wrap="none">
            <a:spAutoFit/>
          </a:bodyPr>
          <a:lstStyle/>
          <a:p>
            <a:pPr algn="ctr"/>
            <a:r>
              <a:rPr lang="en-GB" sz="2000" b="1" dirty="0">
                <a:solidFill>
                  <a:srgbClr val="203864"/>
                </a:solidFill>
              </a:rPr>
              <a:t>F</a:t>
            </a:r>
            <a:endParaRPr lang="es-GB" sz="2000" b="1" dirty="0">
              <a:solidFill>
                <a:srgbClr val="203864"/>
              </a:solidFill>
            </a:endParaRPr>
          </a:p>
        </p:txBody>
      </p:sp>
      <p:sp>
        <p:nvSpPr>
          <p:cNvPr id="26" name="Rectangle 25"/>
          <p:cNvSpPr/>
          <p:nvPr/>
        </p:nvSpPr>
        <p:spPr>
          <a:xfrm>
            <a:off x="10738367" y="3405504"/>
            <a:ext cx="364202" cy="400110"/>
          </a:xfrm>
          <a:prstGeom prst="rect">
            <a:avLst/>
          </a:prstGeom>
        </p:spPr>
        <p:txBody>
          <a:bodyPr wrap="none">
            <a:spAutoFit/>
          </a:bodyPr>
          <a:lstStyle/>
          <a:p>
            <a:pPr algn="ctr"/>
            <a:r>
              <a:rPr lang="es-GB" sz="2000" b="1" dirty="0">
                <a:solidFill>
                  <a:srgbClr val="203864"/>
                </a:solidFill>
              </a:rPr>
              <a:t>V</a:t>
            </a:r>
          </a:p>
        </p:txBody>
      </p:sp>
      <p:sp>
        <p:nvSpPr>
          <p:cNvPr id="27" name="Rectangle 26"/>
          <p:cNvSpPr/>
          <p:nvPr/>
        </p:nvSpPr>
        <p:spPr>
          <a:xfrm>
            <a:off x="10764015" y="4107426"/>
            <a:ext cx="364203" cy="400110"/>
          </a:xfrm>
          <a:prstGeom prst="rect">
            <a:avLst/>
          </a:prstGeom>
        </p:spPr>
        <p:txBody>
          <a:bodyPr wrap="none">
            <a:spAutoFit/>
          </a:bodyPr>
          <a:lstStyle/>
          <a:p>
            <a:pPr algn="ctr"/>
            <a:r>
              <a:rPr lang="en-GB" sz="2000" b="1" dirty="0">
                <a:solidFill>
                  <a:srgbClr val="203864"/>
                </a:solidFill>
              </a:rPr>
              <a:t>V</a:t>
            </a:r>
            <a:endParaRPr lang="es-GB" sz="2000" b="1" dirty="0">
              <a:solidFill>
                <a:srgbClr val="203864"/>
              </a:solidFill>
            </a:endParaRPr>
          </a:p>
        </p:txBody>
      </p:sp>
      <p:sp>
        <p:nvSpPr>
          <p:cNvPr id="28" name="Rectangle 27"/>
          <p:cNvSpPr/>
          <p:nvPr/>
        </p:nvSpPr>
        <p:spPr>
          <a:xfrm>
            <a:off x="10764015" y="4798983"/>
            <a:ext cx="364203" cy="400110"/>
          </a:xfrm>
          <a:prstGeom prst="rect">
            <a:avLst/>
          </a:prstGeom>
        </p:spPr>
        <p:txBody>
          <a:bodyPr wrap="none">
            <a:spAutoFit/>
          </a:bodyPr>
          <a:lstStyle/>
          <a:p>
            <a:pPr algn="ctr"/>
            <a:r>
              <a:rPr lang="en-GB" sz="2000" b="1" dirty="0">
                <a:solidFill>
                  <a:srgbClr val="203864"/>
                </a:solidFill>
              </a:rPr>
              <a:t>V</a:t>
            </a:r>
            <a:endParaRPr lang="es-GB" sz="2000" b="1" dirty="0">
              <a:solidFill>
                <a:srgbClr val="203864"/>
              </a:solidFill>
            </a:endParaRPr>
          </a:p>
        </p:txBody>
      </p:sp>
      <p:sp>
        <p:nvSpPr>
          <p:cNvPr id="29" name="Rectangle 28"/>
          <p:cNvSpPr/>
          <p:nvPr/>
        </p:nvSpPr>
        <p:spPr>
          <a:xfrm>
            <a:off x="10792067" y="5573903"/>
            <a:ext cx="308098" cy="400110"/>
          </a:xfrm>
          <a:prstGeom prst="rect">
            <a:avLst/>
          </a:prstGeom>
        </p:spPr>
        <p:txBody>
          <a:bodyPr wrap="none">
            <a:spAutoFit/>
          </a:bodyPr>
          <a:lstStyle/>
          <a:p>
            <a:pPr algn="ctr"/>
            <a:r>
              <a:rPr lang="en-GB" sz="2000" b="1" dirty="0">
                <a:solidFill>
                  <a:srgbClr val="203864"/>
                </a:solidFill>
              </a:rPr>
              <a:t>F</a:t>
            </a:r>
            <a:endParaRPr lang="es-GB" sz="2000" b="1" dirty="0">
              <a:solidFill>
                <a:srgbClr val="203864"/>
              </a:solidFill>
            </a:endParaRPr>
          </a:p>
        </p:txBody>
      </p:sp>
    </p:spTree>
    <p:extLst>
      <p:ext uri="{BB962C8B-B14F-4D97-AF65-F5344CB8AC3E}">
        <p14:creationId xmlns:p14="http://schemas.microsoft.com/office/powerpoint/2010/main" val="353376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18" grpId="0"/>
      <p:bldP spid="6" grpId="0"/>
      <p:bldP spid="21" grpId="0"/>
      <p:bldP spid="22" grpId="0"/>
      <p:bldP spid="23" grpId="0"/>
      <p:bldP spid="24" grpId="0"/>
      <p:bldP spid="26" grpId="0"/>
      <p:bldP spid="27" grpId="0"/>
      <p:bldP spid="28"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6" y="265559"/>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6685" y="136475"/>
            <a:ext cx="1273903" cy="659085"/>
          </a:xfrm>
        </p:spPr>
        <p:txBody>
          <a:bodyPr>
            <a:normAutofit/>
          </a:bodyPr>
          <a:lstStyle/>
          <a:p>
            <a:pPr algn="ctr"/>
            <a:r>
              <a:rPr lang="en-GB" sz="2000" b="1" dirty="0" err="1">
                <a:solidFill>
                  <a:schemeClr val="bg1"/>
                </a:solidFill>
              </a:rPr>
              <a:t>escribir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13437" y="343460"/>
            <a:ext cx="9705263" cy="830997"/>
          </a:xfrm>
          <a:prstGeom prst="rect">
            <a:avLst/>
          </a:prstGeom>
          <a:noFill/>
        </p:spPr>
        <p:txBody>
          <a:bodyPr wrap="square" rtlCol="0">
            <a:spAutoFit/>
          </a:bodyPr>
          <a:lstStyle/>
          <a:p>
            <a:r>
              <a:rPr lang="es-PA" sz="2400" dirty="0">
                <a:solidFill>
                  <a:schemeClr val="accent5">
                    <a:lumMod val="50000"/>
                  </a:schemeClr>
                </a:solidFill>
              </a:rPr>
              <a:t>Lee las frases en inglés y escribe la traducción en español.</a:t>
            </a:r>
          </a:p>
          <a:p>
            <a:r>
              <a:rPr lang="es-PA" sz="2400" dirty="0">
                <a:solidFill>
                  <a:schemeClr val="accent5">
                    <a:lumMod val="50000"/>
                  </a:schemeClr>
                </a:solidFill>
              </a:rPr>
              <a:t>Hay dos posibilidades. </a:t>
            </a:r>
          </a:p>
        </p:txBody>
      </p:sp>
      <p:sp>
        <p:nvSpPr>
          <p:cNvPr id="32" name="Redondear rectángulo de una esquina 31">
            <a:extLst>
              <a:ext uri="{FF2B5EF4-FFF2-40B4-BE49-F238E27FC236}">
                <a16:creationId xmlns:a16="http://schemas.microsoft.com/office/drawing/2014/main" id="{52B653EA-42AA-5B43-8D44-323D31749525}"/>
              </a:ext>
            </a:extLst>
          </p:cNvPr>
          <p:cNvSpPr/>
          <p:nvPr/>
        </p:nvSpPr>
        <p:spPr>
          <a:xfrm>
            <a:off x="238837" y="3948958"/>
            <a:ext cx="3856913"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000" b="1" dirty="0">
                <a:solidFill>
                  <a:schemeClr val="accent5">
                    <a:lumMod val="50000"/>
                  </a:schemeClr>
                </a:solidFill>
              </a:rPr>
              <a:t>4) The dog pleases Daniel.</a:t>
            </a:r>
          </a:p>
          <a:p>
            <a:pPr algn="ctr">
              <a:lnSpc>
                <a:spcPct val="200000"/>
              </a:lnSpc>
            </a:pPr>
            <a:r>
              <a:rPr lang="en-US" sz="2000" dirty="0">
                <a:solidFill>
                  <a:schemeClr val="accent5">
                    <a:lumMod val="50000"/>
                  </a:schemeClr>
                </a:solidFill>
              </a:rPr>
              <a:t>El perro __________________.  </a:t>
            </a:r>
          </a:p>
          <a:p>
            <a:pPr algn="ctr">
              <a:lnSpc>
                <a:spcPct val="200000"/>
              </a:lnSpc>
            </a:pPr>
            <a:r>
              <a:rPr lang="en-US" sz="2000" dirty="0">
                <a:solidFill>
                  <a:schemeClr val="accent5">
                    <a:lumMod val="50000"/>
                  </a:schemeClr>
                </a:solidFill>
              </a:rPr>
              <a:t>_____________________ perro.         </a:t>
            </a:r>
          </a:p>
        </p:txBody>
      </p:sp>
      <p:sp>
        <p:nvSpPr>
          <p:cNvPr id="35" name="Redondear rectángulo de una esquina 34">
            <a:extLst>
              <a:ext uri="{FF2B5EF4-FFF2-40B4-BE49-F238E27FC236}">
                <a16:creationId xmlns:a16="http://schemas.microsoft.com/office/drawing/2014/main" id="{1C50D95B-BDF3-BE40-8BE0-8733B062B454}"/>
              </a:ext>
            </a:extLst>
          </p:cNvPr>
          <p:cNvSpPr/>
          <p:nvPr/>
        </p:nvSpPr>
        <p:spPr>
          <a:xfrm>
            <a:off x="4211541" y="3948958"/>
            <a:ext cx="3856913"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solidFill>
                <a:schemeClr val="accent5">
                  <a:lumMod val="50000"/>
                </a:schemeClr>
              </a:solidFill>
            </a:endParaRPr>
          </a:p>
          <a:p>
            <a:pPr algn="ctr"/>
            <a:endParaRPr lang="en-US" sz="2000" b="1" dirty="0">
              <a:solidFill>
                <a:schemeClr val="accent5">
                  <a:lumMod val="50000"/>
                </a:schemeClr>
              </a:solidFill>
            </a:endParaRPr>
          </a:p>
          <a:p>
            <a:pPr algn="ctr"/>
            <a:r>
              <a:rPr lang="en-US" sz="2000" b="1" dirty="0">
                <a:solidFill>
                  <a:schemeClr val="accent5">
                    <a:lumMod val="50000"/>
                  </a:schemeClr>
                </a:solidFill>
              </a:rPr>
              <a:t>5) Lucía does not interest the dog.</a:t>
            </a:r>
          </a:p>
          <a:p>
            <a:pPr algn="ctr"/>
            <a:r>
              <a:rPr lang="en-US" sz="2000" dirty="0">
                <a:solidFill>
                  <a:schemeClr val="accent5">
                    <a:lumMod val="50000"/>
                  </a:schemeClr>
                </a:solidFill>
              </a:rPr>
              <a:t>______________________Lucía.</a:t>
            </a:r>
          </a:p>
          <a:p>
            <a:pPr algn="ctr">
              <a:lnSpc>
                <a:spcPct val="200000"/>
              </a:lnSpc>
            </a:pPr>
            <a:r>
              <a:rPr lang="en-US" sz="2000" dirty="0">
                <a:solidFill>
                  <a:schemeClr val="accent5">
                    <a:lumMod val="50000"/>
                  </a:schemeClr>
                </a:solidFill>
              </a:rPr>
              <a:t>Lucía______________________.  </a:t>
            </a:r>
          </a:p>
          <a:p>
            <a:pPr algn="ctr">
              <a:lnSpc>
                <a:spcPct val="200000"/>
              </a:lnSpc>
            </a:pPr>
            <a:r>
              <a:rPr lang="en-US" sz="2000" dirty="0">
                <a:solidFill>
                  <a:schemeClr val="accent5">
                    <a:lumMod val="50000"/>
                  </a:schemeClr>
                </a:solidFill>
              </a:rPr>
              <a:t>         </a:t>
            </a:r>
          </a:p>
        </p:txBody>
      </p:sp>
      <p:sp>
        <p:nvSpPr>
          <p:cNvPr id="36" name="Redondear rectángulo de una esquina 35">
            <a:extLst>
              <a:ext uri="{FF2B5EF4-FFF2-40B4-BE49-F238E27FC236}">
                <a16:creationId xmlns:a16="http://schemas.microsoft.com/office/drawing/2014/main" id="{E0E5BFA0-F238-F646-868E-A83E62F25DA2}"/>
              </a:ext>
            </a:extLst>
          </p:cNvPr>
          <p:cNvSpPr/>
          <p:nvPr/>
        </p:nvSpPr>
        <p:spPr>
          <a:xfrm>
            <a:off x="8184246" y="3948958"/>
            <a:ext cx="3856913"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50000"/>
                  </a:schemeClr>
                </a:solidFill>
              </a:rPr>
              <a:t>6) Diego makes the dog happy.</a:t>
            </a:r>
          </a:p>
          <a:p>
            <a:pPr algn="ctr">
              <a:lnSpc>
                <a:spcPct val="200000"/>
              </a:lnSpc>
            </a:pPr>
            <a:r>
              <a:rPr lang="en-US" sz="2000" dirty="0">
                <a:solidFill>
                  <a:schemeClr val="accent5">
                    <a:lumMod val="50000"/>
                  </a:schemeClr>
                </a:solidFill>
              </a:rPr>
              <a:t>_____________________ Diego.</a:t>
            </a:r>
          </a:p>
          <a:p>
            <a:pPr algn="ctr">
              <a:lnSpc>
                <a:spcPct val="200000"/>
              </a:lnSpc>
            </a:pPr>
            <a:r>
              <a:rPr lang="en-US" sz="2000" dirty="0">
                <a:solidFill>
                  <a:schemeClr val="accent5">
                    <a:lumMod val="50000"/>
                  </a:schemeClr>
                </a:solidFill>
              </a:rPr>
              <a:t>Diego____________________.           </a:t>
            </a:r>
          </a:p>
        </p:txBody>
      </p:sp>
      <p:sp>
        <p:nvSpPr>
          <p:cNvPr id="37" name="Redondear rectángulo de una esquina 36">
            <a:extLst>
              <a:ext uri="{FF2B5EF4-FFF2-40B4-BE49-F238E27FC236}">
                <a16:creationId xmlns:a16="http://schemas.microsoft.com/office/drawing/2014/main" id="{D15BD448-D90C-AB45-B545-54CC8F1F2ECA}"/>
              </a:ext>
            </a:extLst>
          </p:cNvPr>
          <p:cNvSpPr/>
          <p:nvPr/>
        </p:nvSpPr>
        <p:spPr>
          <a:xfrm>
            <a:off x="213437" y="1442210"/>
            <a:ext cx="3856913"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lnSpc>
                <a:spcPct val="200000"/>
              </a:lnSpc>
              <a:buAutoNum type="arabicParenR"/>
            </a:pPr>
            <a:r>
              <a:rPr lang="en-US" sz="2000" b="1" dirty="0">
                <a:solidFill>
                  <a:schemeClr val="accent5">
                    <a:lumMod val="50000"/>
                  </a:schemeClr>
                </a:solidFill>
              </a:rPr>
              <a:t>The dog annoys Lucía.</a:t>
            </a:r>
          </a:p>
          <a:p>
            <a:pPr algn="ctr">
              <a:lnSpc>
                <a:spcPct val="200000"/>
              </a:lnSpc>
            </a:pPr>
            <a:r>
              <a:rPr lang="en-US" sz="2000" dirty="0">
                <a:solidFill>
                  <a:schemeClr val="accent5">
                    <a:lumMod val="50000"/>
                  </a:schemeClr>
                </a:solidFill>
              </a:rPr>
              <a:t>___________________ el perro. </a:t>
            </a:r>
          </a:p>
          <a:p>
            <a:pPr algn="ctr">
              <a:lnSpc>
                <a:spcPct val="200000"/>
              </a:lnSpc>
            </a:pPr>
            <a:r>
              <a:rPr lang="en-US" sz="2000" dirty="0">
                <a:solidFill>
                  <a:schemeClr val="accent5">
                    <a:lumMod val="50000"/>
                  </a:schemeClr>
                </a:solidFill>
              </a:rPr>
              <a:t>El perro____________________.</a:t>
            </a:r>
          </a:p>
        </p:txBody>
      </p:sp>
      <p:sp>
        <p:nvSpPr>
          <p:cNvPr id="38" name="Redondear rectángulo de una esquina 37">
            <a:extLst>
              <a:ext uri="{FF2B5EF4-FFF2-40B4-BE49-F238E27FC236}">
                <a16:creationId xmlns:a16="http://schemas.microsoft.com/office/drawing/2014/main" id="{AFE89453-83ED-FB48-93A9-18B1BE8F56B6}"/>
              </a:ext>
            </a:extLst>
          </p:cNvPr>
          <p:cNvSpPr/>
          <p:nvPr/>
        </p:nvSpPr>
        <p:spPr>
          <a:xfrm>
            <a:off x="4211541" y="1442210"/>
            <a:ext cx="3856913"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000" b="1" dirty="0">
                <a:solidFill>
                  <a:schemeClr val="accent5">
                    <a:lumMod val="50000"/>
                  </a:schemeClr>
                </a:solidFill>
              </a:rPr>
              <a:t>2) Daniel delights the dog           </a:t>
            </a:r>
          </a:p>
          <a:p>
            <a:pPr algn="ctr">
              <a:lnSpc>
                <a:spcPct val="200000"/>
              </a:lnSpc>
            </a:pPr>
            <a:r>
              <a:rPr lang="en-US" sz="2000" dirty="0">
                <a:solidFill>
                  <a:schemeClr val="accent5">
                    <a:lumMod val="50000"/>
                  </a:schemeClr>
                </a:solidFill>
              </a:rPr>
              <a:t>Daniel ____________________.</a:t>
            </a:r>
          </a:p>
          <a:p>
            <a:pPr algn="ctr">
              <a:lnSpc>
                <a:spcPct val="200000"/>
              </a:lnSpc>
            </a:pPr>
            <a:r>
              <a:rPr lang="en-US" sz="2000" dirty="0">
                <a:solidFill>
                  <a:schemeClr val="accent5">
                    <a:lumMod val="50000"/>
                  </a:schemeClr>
                </a:solidFill>
              </a:rPr>
              <a:t>____________________ Daniel.</a:t>
            </a:r>
          </a:p>
        </p:txBody>
      </p:sp>
      <p:sp>
        <p:nvSpPr>
          <p:cNvPr id="39" name="Redondear rectángulo de una esquina 38">
            <a:extLst>
              <a:ext uri="{FF2B5EF4-FFF2-40B4-BE49-F238E27FC236}">
                <a16:creationId xmlns:a16="http://schemas.microsoft.com/office/drawing/2014/main" id="{9C83B573-B928-7A45-9D3C-46D0374EAB0D}"/>
              </a:ext>
            </a:extLst>
          </p:cNvPr>
          <p:cNvSpPr/>
          <p:nvPr/>
        </p:nvSpPr>
        <p:spPr>
          <a:xfrm>
            <a:off x="8184245" y="1442210"/>
            <a:ext cx="3856913" cy="211455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000" b="1" dirty="0">
                <a:solidFill>
                  <a:schemeClr val="accent5">
                    <a:lumMod val="50000"/>
                  </a:schemeClr>
                </a:solidFill>
              </a:rPr>
              <a:t>3) The dog worries Lucía</a:t>
            </a:r>
          </a:p>
          <a:p>
            <a:pPr algn="ctr">
              <a:lnSpc>
                <a:spcPct val="200000"/>
              </a:lnSpc>
            </a:pPr>
            <a:r>
              <a:rPr lang="en-US" sz="2000" dirty="0">
                <a:solidFill>
                  <a:schemeClr val="accent5">
                    <a:lumMod val="50000"/>
                  </a:schemeClr>
                </a:solidFill>
              </a:rPr>
              <a:t>___________________ el perro.</a:t>
            </a:r>
          </a:p>
          <a:p>
            <a:pPr algn="ctr">
              <a:lnSpc>
                <a:spcPct val="200000"/>
              </a:lnSpc>
            </a:pPr>
            <a:r>
              <a:rPr lang="en-US" sz="2000" dirty="0">
                <a:solidFill>
                  <a:schemeClr val="accent5">
                    <a:lumMod val="50000"/>
                  </a:schemeClr>
                </a:solidFill>
              </a:rPr>
              <a:t>El perro____________________         </a:t>
            </a:r>
          </a:p>
        </p:txBody>
      </p:sp>
      <p:sp>
        <p:nvSpPr>
          <p:cNvPr id="13" name="Llamada rectangular 12">
            <a:extLst>
              <a:ext uri="{FF2B5EF4-FFF2-40B4-BE49-F238E27FC236}">
                <a16:creationId xmlns:a16="http://schemas.microsoft.com/office/drawing/2014/main" id="{0618D07D-01C6-1E4F-9A46-22F2278334F6}"/>
              </a:ext>
            </a:extLst>
          </p:cNvPr>
          <p:cNvSpPr/>
          <p:nvPr/>
        </p:nvSpPr>
        <p:spPr>
          <a:xfrm>
            <a:off x="9055100" y="495299"/>
            <a:ext cx="1743696" cy="733453"/>
          </a:xfrm>
          <a:prstGeom prst="wedgeRectCallout">
            <a:avLst>
              <a:gd name="adj1" fmla="val -33276"/>
              <a:gd name="adj2" fmla="val 7880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rPr>
              <a:t>Don’t forget to write ‘le’!</a:t>
            </a:r>
          </a:p>
        </p:txBody>
      </p:sp>
      <p:sp>
        <p:nvSpPr>
          <p:cNvPr id="3" name="TextBox 2"/>
          <p:cNvSpPr txBox="1"/>
          <p:nvPr/>
        </p:nvSpPr>
        <p:spPr>
          <a:xfrm>
            <a:off x="380675" y="2329627"/>
            <a:ext cx="2786743" cy="400110"/>
          </a:xfrm>
          <a:prstGeom prst="rect">
            <a:avLst/>
          </a:prstGeom>
          <a:noFill/>
        </p:spPr>
        <p:txBody>
          <a:bodyPr wrap="square" rtlCol="0">
            <a:spAutoFit/>
          </a:bodyPr>
          <a:lstStyle/>
          <a:p>
            <a:pPr algn="l"/>
            <a:r>
              <a:rPr lang="en-GB" sz="2000" b="1" dirty="0">
                <a:solidFill>
                  <a:srgbClr val="203864"/>
                </a:solidFill>
              </a:rPr>
              <a:t>A Lucía le molesta</a:t>
            </a:r>
          </a:p>
        </p:txBody>
      </p:sp>
      <p:sp>
        <p:nvSpPr>
          <p:cNvPr id="20" name="TextBox 19"/>
          <p:cNvSpPr txBox="1"/>
          <p:nvPr/>
        </p:nvSpPr>
        <p:spPr>
          <a:xfrm>
            <a:off x="1309007" y="2925836"/>
            <a:ext cx="2786743" cy="400110"/>
          </a:xfrm>
          <a:prstGeom prst="rect">
            <a:avLst/>
          </a:prstGeom>
          <a:noFill/>
        </p:spPr>
        <p:txBody>
          <a:bodyPr wrap="square" rtlCol="0">
            <a:spAutoFit/>
          </a:bodyPr>
          <a:lstStyle/>
          <a:p>
            <a:pPr algn="l"/>
            <a:r>
              <a:rPr lang="en-GB" sz="2000" b="1" dirty="0">
                <a:solidFill>
                  <a:srgbClr val="203864"/>
                </a:solidFill>
              </a:rPr>
              <a:t>le molesta a Lucía</a:t>
            </a:r>
          </a:p>
        </p:txBody>
      </p:sp>
      <p:sp>
        <p:nvSpPr>
          <p:cNvPr id="21" name="TextBox 20"/>
          <p:cNvSpPr txBox="1"/>
          <p:nvPr/>
        </p:nvSpPr>
        <p:spPr>
          <a:xfrm>
            <a:off x="5281711" y="2329627"/>
            <a:ext cx="2786743" cy="400110"/>
          </a:xfrm>
          <a:prstGeom prst="rect">
            <a:avLst/>
          </a:prstGeom>
          <a:noFill/>
        </p:spPr>
        <p:txBody>
          <a:bodyPr wrap="square" rtlCol="0">
            <a:spAutoFit/>
          </a:bodyPr>
          <a:lstStyle/>
          <a:p>
            <a:pPr algn="l"/>
            <a:r>
              <a:rPr lang="en-GB" sz="2000" b="1" dirty="0">
                <a:solidFill>
                  <a:srgbClr val="203864"/>
                </a:solidFill>
              </a:rPr>
              <a:t>le encanta al perro</a:t>
            </a:r>
          </a:p>
        </p:txBody>
      </p:sp>
      <p:sp>
        <p:nvSpPr>
          <p:cNvPr id="22" name="TextBox 21"/>
          <p:cNvSpPr txBox="1"/>
          <p:nvPr/>
        </p:nvSpPr>
        <p:spPr>
          <a:xfrm>
            <a:off x="4309559" y="2925836"/>
            <a:ext cx="2786743" cy="400110"/>
          </a:xfrm>
          <a:prstGeom prst="rect">
            <a:avLst/>
          </a:prstGeom>
          <a:noFill/>
        </p:spPr>
        <p:txBody>
          <a:bodyPr wrap="square" rtlCol="0">
            <a:spAutoFit/>
          </a:bodyPr>
          <a:lstStyle/>
          <a:p>
            <a:pPr algn="l"/>
            <a:r>
              <a:rPr lang="en-GB" sz="2000" b="1" dirty="0">
                <a:solidFill>
                  <a:srgbClr val="203864"/>
                </a:solidFill>
              </a:rPr>
              <a:t>Al perro le encanta</a:t>
            </a:r>
          </a:p>
        </p:txBody>
      </p:sp>
      <p:sp>
        <p:nvSpPr>
          <p:cNvPr id="23" name="TextBox 22"/>
          <p:cNvSpPr txBox="1"/>
          <p:nvPr/>
        </p:nvSpPr>
        <p:spPr>
          <a:xfrm>
            <a:off x="8123373" y="2329625"/>
            <a:ext cx="2966355" cy="400110"/>
          </a:xfrm>
          <a:prstGeom prst="rect">
            <a:avLst/>
          </a:prstGeom>
          <a:noFill/>
        </p:spPr>
        <p:txBody>
          <a:bodyPr wrap="square" rtlCol="0">
            <a:spAutoFit/>
          </a:bodyPr>
          <a:lstStyle/>
          <a:p>
            <a:pPr algn="l"/>
            <a:r>
              <a:rPr lang="en-GB" sz="2000" b="1" dirty="0">
                <a:solidFill>
                  <a:srgbClr val="203864"/>
                </a:solidFill>
              </a:rPr>
              <a:t>A Lucía le preocupa</a:t>
            </a:r>
          </a:p>
        </p:txBody>
      </p:sp>
      <p:sp>
        <p:nvSpPr>
          <p:cNvPr id="24" name="TextBox 23"/>
          <p:cNvSpPr txBox="1"/>
          <p:nvPr/>
        </p:nvSpPr>
        <p:spPr>
          <a:xfrm>
            <a:off x="9254542" y="2925836"/>
            <a:ext cx="3204285" cy="400110"/>
          </a:xfrm>
          <a:prstGeom prst="rect">
            <a:avLst/>
          </a:prstGeom>
          <a:noFill/>
        </p:spPr>
        <p:txBody>
          <a:bodyPr wrap="square" rtlCol="0">
            <a:spAutoFit/>
          </a:bodyPr>
          <a:lstStyle/>
          <a:p>
            <a:pPr algn="l"/>
            <a:r>
              <a:rPr lang="en-GB" sz="2000" b="1" dirty="0">
                <a:solidFill>
                  <a:srgbClr val="203864"/>
                </a:solidFill>
              </a:rPr>
              <a:t>le preocupa a Lucía.</a:t>
            </a:r>
          </a:p>
        </p:txBody>
      </p:sp>
      <p:sp>
        <p:nvSpPr>
          <p:cNvPr id="26" name="TextBox 25"/>
          <p:cNvSpPr txBox="1"/>
          <p:nvPr/>
        </p:nvSpPr>
        <p:spPr>
          <a:xfrm>
            <a:off x="1450198" y="4840331"/>
            <a:ext cx="2786743" cy="400110"/>
          </a:xfrm>
          <a:prstGeom prst="rect">
            <a:avLst/>
          </a:prstGeom>
          <a:noFill/>
        </p:spPr>
        <p:txBody>
          <a:bodyPr wrap="square" rtlCol="0">
            <a:spAutoFit/>
          </a:bodyPr>
          <a:lstStyle/>
          <a:p>
            <a:pPr algn="l"/>
            <a:r>
              <a:rPr lang="en-GB" sz="2000" b="1" dirty="0">
                <a:solidFill>
                  <a:srgbClr val="203864"/>
                </a:solidFill>
              </a:rPr>
              <a:t>le gusta a Daniel</a:t>
            </a:r>
          </a:p>
        </p:txBody>
      </p:sp>
      <p:sp>
        <p:nvSpPr>
          <p:cNvPr id="27" name="TextBox 26"/>
          <p:cNvSpPr txBox="1"/>
          <p:nvPr/>
        </p:nvSpPr>
        <p:spPr>
          <a:xfrm>
            <a:off x="452042" y="5449941"/>
            <a:ext cx="2786743" cy="400110"/>
          </a:xfrm>
          <a:prstGeom prst="rect">
            <a:avLst/>
          </a:prstGeom>
          <a:noFill/>
        </p:spPr>
        <p:txBody>
          <a:bodyPr wrap="square" rtlCol="0">
            <a:spAutoFit/>
          </a:bodyPr>
          <a:lstStyle/>
          <a:p>
            <a:pPr algn="l"/>
            <a:r>
              <a:rPr lang="en-GB" sz="2000" b="1" dirty="0">
                <a:solidFill>
                  <a:srgbClr val="203864"/>
                </a:solidFill>
              </a:rPr>
              <a:t>A Daniel le gusta el</a:t>
            </a:r>
          </a:p>
        </p:txBody>
      </p:sp>
      <p:sp>
        <p:nvSpPr>
          <p:cNvPr id="28" name="TextBox 27"/>
          <p:cNvSpPr txBox="1"/>
          <p:nvPr/>
        </p:nvSpPr>
        <p:spPr>
          <a:xfrm>
            <a:off x="4981575" y="5316780"/>
            <a:ext cx="3020204" cy="400110"/>
          </a:xfrm>
          <a:prstGeom prst="rect">
            <a:avLst/>
          </a:prstGeom>
          <a:noFill/>
        </p:spPr>
        <p:txBody>
          <a:bodyPr wrap="square" rtlCol="0">
            <a:spAutoFit/>
          </a:bodyPr>
          <a:lstStyle/>
          <a:p>
            <a:pPr algn="l"/>
            <a:r>
              <a:rPr lang="en-GB" sz="2000" b="1" dirty="0">
                <a:solidFill>
                  <a:srgbClr val="203864"/>
                </a:solidFill>
              </a:rPr>
              <a:t>no le interesa al perro</a:t>
            </a:r>
          </a:p>
        </p:txBody>
      </p:sp>
      <p:sp>
        <p:nvSpPr>
          <p:cNvPr id="29" name="TextBox 28"/>
          <p:cNvSpPr txBox="1"/>
          <p:nvPr/>
        </p:nvSpPr>
        <p:spPr>
          <a:xfrm>
            <a:off x="4211541" y="4807906"/>
            <a:ext cx="3214364" cy="400110"/>
          </a:xfrm>
          <a:prstGeom prst="rect">
            <a:avLst/>
          </a:prstGeom>
          <a:noFill/>
        </p:spPr>
        <p:txBody>
          <a:bodyPr wrap="square" rtlCol="0">
            <a:spAutoFit/>
          </a:bodyPr>
          <a:lstStyle/>
          <a:p>
            <a:pPr algn="l"/>
            <a:r>
              <a:rPr lang="en-GB" sz="2000" b="1" dirty="0">
                <a:solidFill>
                  <a:srgbClr val="203864"/>
                </a:solidFill>
              </a:rPr>
              <a:t>Al perro no le interesa </a:t>
            </a:r>
          </a:p>
        </p:txBody>
      </p:sp>
      <p:sp>
        <p:nvSpPr>
          <p:cNvPr id="30" name="TextBox 29"/>
          <p:cNvSpPr txBox="1"/>
          <p:nvPr/>
        </p:nvSpPr>
        <p:spPr>
          <a:xfrm>
            <a:off x="8349597" y="4836375"/>
            <a:ext cx="3214364" cy="400110"/>
          </a:xfrm>
          <a:prstGeom prst="rect">
            <a:avLst/>
          </a:prstGeom>
          <a:noFill/>
        </p:spPr>
        <p:txBody>
          <a:bodyPr wrap="square" rtlCol="0">
            <a:spAutoFit/>
          </a:bodyPr>
          <a:lstStyle/>
          <a:p>
            <a:pPr algn="l"/>
            <a:r>
              <a:rPr lang="en-GB" sz="2000" b="1" dirty="0">
                <a:solidFill>
                  <a:srgbClr val="203864"/>
                </a:solidFill>
              </a:rPr>
              <a:t>Al perro le alegra</a:t>
            </a:r>
          </a:p>
        </p:txBody>
      </p:sp>
      <p:sp>
        <p:nvSpPr>
          <p:cNvPr id="31" name="TextBox 30"/>
          <p:cNvSpPr txBox="1"/>
          <p:nvPr/>
        </p:nvSpPr>
        <p:spPr>
          <a:xfrm>
            <a:off x="9254415" y="5449941"/>
            <a:ext cx="2449199" cy="400110"/>
          </a:xfrm>
          <a:prstGeom prst="rect">
            <a:avLst/>
          </a:prstGeom>
          <a:noFill/>
        </p:spPr>
        <p:txBody>
          <a:bodyPr wrap="square" rtlCol="0">
            <a:spAutoFit/>
          </a:bodyPr>
          <a:lstStyle/>
          <a:p>
            <a:pPr algn="l"/>
            <a:r>
              <a:rPr lang="en-GB" sz="2000" b="1" dirty="0">
                <a:solidFill>
                  <a:srgbClr val="203864"/>
                </a:solidFill>
              </a:rPr>
              <a:t>le alegra al perro</a:t>
            </a:r>
          </a:p>
        </p:txBody>
      </p:sp>
    </p:spTree>
    <p:extLst>
      <p:ext uri="{BB962C8B-B14F-4D97-AF65-F5344CB8AC3E}">
        <p14:creationId xmlns:p14="http://schemas.microsoft.com/office/powerpoint/2010/main" val="19204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1" grpId="0"/>
      <p:bldP spid="22" grpId="0"/>
      <p:bldP spid="23" grpId="0"/>
      <p:bldP spid="24" grpId="0"/>
      <p:bldP spid="26" grpId="0"/>
      <p:bldP spid="27" grpId="0"/>
      <p:bldP spid="28" grpId="0"/>
      <p:bldP spid="29" grpId="0"/>
      <p:bldP spid="30"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a:solidFill>
                  <a:schemeClr val="bg1"/>
                </a:solidFill>
              </a:rPr>
              <a:t>Deberes</a:t>
            </a: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546348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Y7 vocabulary mashup #3</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
        <p:nvSpPr>
          <p:cNvPr id="3" name="TextBox 2"/>
          <p:cNvSpPr txBox="1"/>
          <p:nvPr/>
        </p:nvSpPr>
        <p:spPr>
          <a:xfrm>
            <a:off x="244997" y="1875566"/>
            <a:ext cx="9791700" cy="830997"/>
          </a:xfrm>
          <a:prstGeom prst="rect">
            <a:avLst/>
          </a:prstGeom>
          <a:noFill/>
        </p:spPr>
        <p:txBody>
          <a:bodyPr wrap="square" rtlCol="0">
            <a:spAutoFit/>
          </a:bodyPr>
          <a:lstStyle/>
          <a:p>
            <a:pPr algn="l"/>
            <a:r>
              <a:rPr lang="en-GB" sz="2400" dirty="0">
                <a:solidFill>
                  <a:schemeClr val="accent5">
                    <a:lumMod val="50000"/>
                  </a:schemeClr>
                </a:solidFill>
              </a:rPr>
              <a:t>There is no vocabulary learning homework this week, but go to this </a:t>
            </a:r>
            <a:r>
              <a:rPr lang="en-GB" sz="2400" dirty="0">
                <a:solidFill>
                  <a:schemeClr val="accent5">
                    <a:lumMod val="50000"/>
                  </a:schemeClr>
                </a:solidFill>
                <a:hlinkClick r:id="rId6"/>
              </a:rPr>
              <a:t>Quizlet page </a:t>
            </a:r>
            <a:r>
              <a:rPr lang="en-GB" sz="2400" dirty="0">
                <a:solidFill>
                  <a:schemeClr val="accent5">
                    <a:lumMod val="50000"/>
                  </a:schemeClr>
                </a:solidFill>
              </a:rPr>
              <a:t>to revisit vocabulary before next week!</a:t>
            </a:r>
          </a:p>
        </p:txBody>
      </p:sp>
    </p:spTree>
    <p:extLst>
      <p:ext uri="{BB962C8B-B14F-4D97-AF65-F5344CB8AC3E}">
        <p14:creationId xmlns:p14="http://schemas.microsoft.com/office/powerpoint/2010/main" val="56192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6" y="59642"/>
            <a:ext cx="3996839" cy="510265"/>
          </a:xfrm>
        </p:spPr>
        <p:txBody>
          <a:bodyPr>
            <a:noAutofit/>
          </a:bodyPr>
          <a:lstStyle/>
          <a:p>
            <a:r>
              <a:rPr lang="en-GB" sz="2000" b="1" dirty="0">
                <a:solidFill>
                  <a:srgbClr val="203864"/>
                </a:solidFill>
              </a:rPr>
              <a:t>Escribe la palabra en español.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231E5CA-C399-47E4-8FFF-12A976CFCA9C}"/>
              </a:ext>
            </a:extLst>
          </p:cNvPr>
          <p:cNvSpPr txBox="1"/>
          <p:nvPr/>
        </p:nvSpPr>
        <p:spPr>
          <a:xfrm>
            <a:off x="3735366" y="3103313"/>
            <a:ext cx="17255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call, calling]</a:t>
            </a:r>
          </a:p>
        </p:txBody>
      </p:sp>
      <p:sp>
        <p:nvSpPr>
          <p:cNvPr id="7" name="Rounded Rectangle 44">
            <a:extLst>
              <a:ext uri="{FF2B5EF4-FFF2-40B4-BE49-F238E27FC236}">
                <a16:creationId xmlns:a16="http://schemas.microsoft.com/office/drawing/2014/main" id="{543E770E-B7F3-410E-810B-BDA266C29255}"/>
              </a:ext>
            </a:extLst>
          </p:cNvPr>
          <p:cNvSpPr/>
          <p:nvPr/>
        </p:nvSpPr>
        <p:spPr>
          <a:xfrm>
            <a:off x="3734332" y="27215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Rounded Rectangle 40">
            <a:extLst>
              <a:ext uri="{FF2B5EF4-FFF2-40B4-BE49-F238E27FC236}">
                <a16:creationId xmlns:a16="http://schemas.microsoft.com/office/drawing/2014/main" id="{CBB4CC1F-48B7-440D-A0D9-D3551716BC66}"/>
              </a:ext>
            </a:extLst>
          </p:cNvPr>
          <p:cNvSpPr/>
          <p:nvPr/>
        </p:nvSpPr>
        <p:spPr>
          <a:xfrm>
            <a:off x="3580835" y="251851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9" name="Rounded Rectangle 35">
            <a:extLst>
              <a:ext uri="{FF2B5EF4-FFF2-40B4-BE49-F238E27FC236}">
                <a16:creationId xmlns:a16="http://schemas.microsoft.com/office/drawing/2014/main" id="{814C1E46-7741-40A7-8232-9C34FEC44E52}"/>
              </a:ext>
            </a:extLst>
          </p:cNvPr>
          <p:cNvSpPr/>
          <p:nvPr/>
        </p:nvSpPr>
        <p:spPr>
          <a:xfrm>
            <a:off x="1477075" y="271345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1">
            <a:extLst>
              <a:ext uri="{FF2B5EF4-FFF2-40B4-BE49-F238E27FC236}">
                <a16:creationId xmlns:a16="http://schemas.microsoft.com/office/drawing/2014/main" id="{849B6EEA-EFE5-4CA5-A098-60664365E47F}"/>
              </a:ext>
            </a:extLst>
          </p:cNvPr>
          <p:cNvSpPr/>
          <p:nvPr/>
        </p:nvSpPr>
        <p:spPr>
          <a:xfrm>
            <a:off x="1467383" y="798670"/>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34">
            <a:extLst>
              <a:ext uri="{FF2B5EF4-FFF2-40B4-BE49-F238E27FC236}">
                <a16:creationId xmlns:a16="http://schemas.microsoft.com/office/drawing/2014/main" id="{57E0BEC4-BC84-4CBC-A5BF-181B6ADD97DA}"/>
              </a:ext>
            </a:extLst>
          </p:cNvPr>
          <p:cNvSpPr/>
          <p:nvPr/>
        </p:nvSpPr>
        <p:spPr>
          <a:xfrm>
            <a:off x="3692130" y="8068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ounded Rectangle 43">
            <a:extLst>
              <a:ext uri="{FF2B5EF4-FFF2-40B4-BE49-F238E27FC236}">
                <a16:creationId xmlns:a16="http://schemas.microsoft.com/office/drawing/2014/main" id="{CC0AFDBE-7E16-4911-9E54-F11CDB022724}"/>
              </a:ext>
            </a:extLst>
          </p:cNvPr>
          <p:cNvSpPr/>
          <p:nvPr/>
        </p:nvSpPr>
        <p:spPr>
          <a:xfrm>
            <a:off x="1467382" y="453529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ounded Rectangle 55">
            <a:extLst>
              <a:ext uri="{FF2B5EF4-FFF2-40B4-BE49-F238E27FC236}">
                <a16:creationId xmlns:a16="http://schemas.microsoft.com/office/drawing/2014/main" id="{19807DA4-DC65-4966-8605-A3DB0D1E48E0}"/>
              </a:ext>
            </a:extLst>
          </p:cNvPr>
          <p:cNvSpPr/>
          <p:nvPr/>
        </p:nvSpPr>
        <p:spPr>
          <a:xfrm>
            <a:off x="5916873" y="798668"/>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ounded Rectangle 56">
            <a:extLst>
              <a:ext uri="{FF2B5EF4-FFF2-40B4-BE49-F238E27FC236}">
                <a16:creationId xmlns:a16="http://schemas.microsoft.com/office/drawing/2014/main" id="{AC01F5A3-580F-498F-9AF6-EBE9544E69DC}"/>
              </a:ext>
            </a:extLst>
          </p:cNvPr>
          <p:cNvSpPr/>
          <p:nvPr/>
        </p:nvSpPr>
        <p:spPr>
          <a:xfrm>
            <a:off x="8141616" y="8068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57">
            <a:extLst>
              <a:ext uri="{FF2B5EF4-FFF2-40B4-BE49-F238E27FC236}">
                <a16:creationId xmlns:a16="http://schemas.microsoft.com/office/drawing/2014/main" id="{D81A7E2E-6A5D-4C5A-A6B1-4388DCD01112}"/>
              </a:ext>
            </a:extLst>
          </p:cNvPr>
          <p:cNvSpPr/>
          <p:nvPr/>
        </p:nvSpPr>
        <p:spPr>
          <a:xfrm>
            <a:off x="6035942" y="267400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58">
            <a:extLst>
              <a:ext uri="{FF2B5EF4-FFF2-40B4-BE49-F238E27FC236}">
                <a16:creationId xmlns:a16="http://schemas.microsoft.com/office/drawing/2014/main" id="{813481FF-C6D7-49C5-8100-9A66C0FE27BB}"/>
              </a:ext>
            </a:extLst>
          </p:cNvPr>
          <p:cNvSpPr/>
          <p:nvPr/>
        </p:nvSpPr>
        <p:spPr>
          <a:xfrm>
            <a:off x="8141615" y="267400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59">
            <a:extLst>
              <a:ext uri="{FF2B5EF4-FFF2-40B4-BE49-F238E27FC236}">
                <a16:creationId xmlns:a16="http://schemas.microsoft.com/office/drawing/2014/main" id="{7CF7B461-6CE1-41F9-937A-2FAB769515DC}"/>
              </a:ext>
            </a:extLst>
          </p:cNvPr>
          <p:cNvSpPr/>
          <p:nvPr/>
        </p:nvSpPr>
        <p:spPr>
          <a:xfrm>
            <a:off x="3734332" y="453529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ounded Rectangle 60">
            <a:extLst>
              <a:ext uri="{FF2B5EF4-FFF2-40B4-BE49-F238E27FC236}">
                <a16:creationId xmlns:a16="http://schemas.microsoft.com/office/drawing/2014/main" id="{0C5638FF-33B1-4815-878C-34557955FECE}"/>
              </a:ext>
            </a:extLst>
          </p:cNvPr>
          <p:cNvSpPr/>
          <p:nvPr/>
        </p:nvSpPr>
        <p:spPr>
          <a:xfrm>
            <a:off x="6029900" y="453529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ounded Rectangle 61">
            <a:extLst>
              <a:ext uri="{FF2B5EF4-FFF2-40B4-BE49-F238E27FC236}">
                <a16:creationId xmlns:a16="http://schemas.microsoft.com/office/drawing/2014/main" id="{A417AE32-45E3-49E8-9AF7-218688007720}"/>
              </a:ext>
            </a:extLst>
          </p:cNvPr>
          <p:cNvSpPr/>
          <p:nvPr/>
        </p:nvSpPr>
        <p:spPr>
          <a:xfrm>
            <a:off x="8176881" y="453529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10AD13A8-68EC-4917-9269-65D1CADDAE34}"/>
              </a:ext>
            </a:extLst>
          </p:cNvPr>
          <p:cNvSpPr txBox="1"/>
          <p:nvPr/>
        </p:nvSpPr>
        <p:spPr>
          <a:xfrm>
            <a:off x="1435585" y="3257062"/>
            <a:ext cx="18288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[yourself]</a:t>
            </a:r>
          </a:p>
        </p:txBody>
      </p:sp>
      <p:sp>
        <p:nvSpPr>
          <p:cNvPr id="21" name="TextBox 20">
            <a:extLst>
              <a:ext uri="{FF2B5EF4-FFF2-40B4-BE49-F238E27FC236}">
                <a16:creationId xmlns:a16="http://schemas.microsoft.com/office/drawing/2014/main" id="{C471A667-A066-4C9B-8290-3FF80A3FFFF4}"/>
              </a:ext>
            </a:extLst>
          </p:cNvPr>
          <p:cNvSpPr txBox="1"/>
          <p:nvPr/>
        </p:nvSpPr>
        <p:spPr>
          <a:xfrm>
            <a:off x="8296850" y="5050806"/>
            <a:ext cx="15321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[dress]</a:t>
            </a:r>
          </a:p>
        </p:txBody>
      </p:sp>
      <p:sp>
        <p:nvSpPr>
          <p:cNvPr id="22" name="TextBox 21">
            <a:extLst>
              <a:ext uri="{FF2B5EF4-FFF2-40B4-BE49-F238E27FC236}">
                <a16:creationId xmlns:a16="http://schemas.microsoft.com/office/drawing/2014/main" id="{2F3FA4EA-B05F-433F-8DB1-BC7F29A9C006}"/>
              </a:ext>
            </a:extLst>
          </p:cNvPr>
          <p:cNvSpPr txBox="1"/>
          <p:nvPr/>
        </p:nvSpPr>
        <p:spPr>
          <a:xfrm>
            <a:off x="3618992" y="4999445"/>
            <a:ext cx="20058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put, to put on]</a:t>
            </a:r>
          </a:p>
        </p:txBody>
      </p:sp>
      <p:sp>
        <p:nvSpPr>
          <p:cNvPr id="23" name="TextBox 22">
            <a:extLst>
              <a:ext uri="{FF2B5EF4-FFF2-40B4-BE49-F238E27FC236}">
                <a16:creationId xmlns:a16="http://schemas.microsoft.com/office/drawing/2014/main" id="{B4CA97BF-B220-4533-9CAF-63FCDB6CEE69}"/>
              </a:ext>
            </a:extLst>
          </p:cNvPr>
          <p:cNvSpPr txBox="1"/>
          <p:nvPr/>
        </p:nvSpPr>
        <p:spPr>
          <a:xfrm>
            <a:off x="1335290" y="4938403"/>
            <a:ext cx="20090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present, introduce]</a:t>
            </a:r>
          </a:p>
        </p:txBody>
      </p:sp>
      <p:sp>
        <p:nvSpPr>
          <p:cNvPr id="24" name="TextBox 23">
            <a:extLst>
              <a:ext uri="{FF2B5EF4-FFF2-40B4-BE49-F238E27FC236}">
                <a16:creationId xmlns:a16="http://schemas.microsoft.com/office/drawing/2014/main" id="{06064383-9A72-4E32-BA48-4C66B00C13D6}"/>
              </a:ext>
            </a:extLst>
          </p:cNvPr>
          <p:cNvSpPr txBox="1"/>
          <p:nvPr/>
        </p:nvSpPr>
        <p:spPr>
          <a:xfrm>
            <a:off x="8145216" y="1361465"/>
            <a:ext cx="17571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[trousers]</a:t>
            </a:r>
          </a:p>
        </p:txBody>
      </p:sp>
      <p:sp>
        <p:nvSpPr>
          <p:cNvPr id="25" name="Rounded Rectangle 38">
            <a:extLst>
              <a:ext uri="{FF2B5EF4-FFF2-40B4-BE49-F238E27FC236}">
                <a16:creationId xmlns:a16="http://schemas.microsoft.com/office/drawing/2014/main" id="{2552D217-BB08-4DB4-B84C-F83D9C623287}"/>
              </a:ext>
            </a:extLst>
          </p:cNvPr>
          <p:cNvSpPr/>
          <p:nvPr/>
        </p:nvSpPr>
        <p:spPr>
          <a:xfrm>
            <a:off x="8042404" y="575461"/>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26" name="Rounded Rectangle 45">
            <a:extLst>
              <a:ext uri="{FF2B5EF4-FFF2-40B4-BE49-F238E27FC236}">
                <a16:creationId xmlns:a16="http://schemas.microsoft.com/office/drawing/2014/main" id="{9417CAC3-A371-4C6E-9905-2E2D1AB314F5}"/>
              </a:ext>
            </a:extLst>
          </p:cNvPr>
          <p:cNvSpPr/>
          <p:nvPr/>
        </p:nvSpPr>
        <p:spPr>
          <a:xfrm>
            <a:off x="1297937" y="4436093"/>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27" name="Rounded Rectangle 48">
            <a:extLst>
              <a:ext uri="{FF2B5EF4-FFF2-40B4-BE49-F238E27FC236}">
                <a16:creationId xmlns:a16="http://schemas.microsoft.com/office/drawing/2014/main" id="{EDA3AF67-594E-49FD-BB95-05EB3C32C30C}"/>
              </a:ext>
            </a:extLst>
          </p:cNvPr>
          <p:cNvSpPr/>
          <p:nvPr/>
        </p:nvSpPr>
        <p:spPr>
          <a:xfrm>
            <a:off x="8106951" y="4430111"/>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28" name="TextBox 27">
            <a:extLst>
              <a:ext uri="{FF2B5EF4-FFF2-40B4-BE49-F238E27FC236}">
                <a16:creationId xmlns:a16="http://schemas.microsoft.com/office/drawing/2014/main" id="{B908D301-847B-4C4E-9F42-87033038A32A}"/>
              </a:ext>
            </a:extLst>
          </p:cNvPr>
          <p:cNvSpPr txBox="1"/>
          <p:nvPr/>
        </p:nvSpPr>
        <p:spPr>
          <a:xfrm>
            <a:off x="1419888" y="1315310"/>
            <a:ext cx="17571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[myself]</a:t>
            </a:r>
          </a:p>
        </p:txBody>
      </p:sp>
      <p:sp>
        <p:nvSpPr>
          <p:cNvPr id="29" name="TextBox 28">
            <a:extLst>
              <a:ext uri="{FF2B5EF4-FFF2-40B4-BE49-F238E27FC236}">
                <a16:creationId xmlns:a16="http://schemas.microsoft.com/office/drawing/2014/main" id="{E8A073C2-6DBE-469A-BD8A-0B1785DC3A41}"/>
              </a:ext>
            </a:extLst>
          </p:cNvPr>
          <p:cNvSpPr txBox="1"/>
          <p:nvPr/>
        </p:nvSpPr>
        <p:spPr>
          <a:xfrm>
            <a:off x="3650245" y="817993"/>
            <a:ext cx="180920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have breakfast, having breakfast]</a:t>
            </a:r>
          </a:p>
        </p:txBody>
      </p:sp>
      <p:sp>
        <p:nvSpPr>
          <p:cNvPr id="30" name="TextBox 29">
            <a:extLst>
              <a:ext uri="{FF2B5EF4-FFF2-40B4-BE49-F238E27FC236}">
                <a16:creationId xmlns:a16="http://schemas.microsoft.com/office/drawing/2014/main" id="{CE630D8C-2B1C-4104-8883-6D8F8B0E6BFF}"/>
              </a:ext>
            </a:extLst>
          </p:cNvPr>
          <p:cNvSpPr txBox="1"/>
          <p:nvPr/>
        </p:nvSpPr>
        <p:spPr>
          <a:xfrm>
            <a:off x="5624833" y="1230496"/>
            <a:ext cx="23064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wake up, waking up]</a:t>
            </a:r>
          </a:p>
        </p:txBody>
      </p:sp>
      <p:sp>
        <p:nvSpPr>
          <p:cNvPr id="31" name="TextBox 30">
            <a:extLst>
              <a:ext uri="{FF2B5EF4-FFF2-40B4-BE49-F238E27FC236}">
                <a16:creationId xmlns:a16="http://schemas.microsoft.com/office/drawing/2014/main" id="{7A269B89-3F55-4C0B-AC4F-5872CA90B020}"/>
              </a:ext>
            </a:extLst>
          </p:cNvPr>
          <p:cNvSpPr txBox="1"/>
          <p:nvPr/>
        </p:nvSpPr>
        <p:spPr>
          <a:xfrm>
            <a:off x="5761761" y="3048620"/>
            <a:ext cx="22617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get up, getting up]</a:t>
            </a:r>
          </a:p>
        </p:txBody>
      </p:sp>
      <p:sp>
        <p:nvSpPr>
          <p:cNvPr id="32" name="TextBox 31">
            <a:extLst>
              <a:ext uri="{FF2B5EF4-FFF2-40B4-BE49-F238E27FC236}">
                <a16:creationId xmlns:a16="http://schemas.microsoft.com/office/drawing/2014/main" id="{8D5721D4-960F-470A-B489-512C36CE7E59}"/>
              </a:ext>
            </a:extLst>
          </p:cNvPr>
          <p:cNvSpPr txBox="1"/>
          <p:nvPr/>
        </p:nvSpPr>
        <p:spPr>
          <a:xfrm>
            <a:off x="8161049" y="3190430"/>
            <a:ext cx="17255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[mirror]</a:t>
            </a:r>
          </a:p>
        </p:txBody>
      </p:sp>
      <p:sp>
        <p:nvSpPr>
          <p:cNvPr id="33" name="TextBox 32">
            <a:extLst>
              <a:ext uri="{FF2B5EF4-FFF2-40B4-BE49-F238E27FC236}">
                <a16:creationId xmlns:a16="http://schemas.microsoft.com/office/drawing/2014/main" id="{E2A8D556-D54E-4A42-97D1-FA9BF21757F7}"/>
              </a:ext>
            </a:extLst>
          </p:cNvPr>
          <p:cNvSpPr txBox="1"/>
          <p:nvPr/>
        </p:nvSpPr>
        <p:spPr>
          <a:xfrm>
            <a:off x="5837280" y="4911006"/>
            <a:ext cx="217645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[too much, too many]</a:t>
            </a:r>
          </a:p>
        </p:txBody>
      </p:sp>
      <p:sp>
        <p:nvSpPr>
          <p:cNvPr id="34" name="Rounded Rectangle 2">
            <a:extLst>
              <a:ext uri="{FF2B5EF4-FFF2-40B4-BE49-F238E27FC236}">
                <a16:creationId xmlns:a16="http://schemas.microsoft.com/office/drawing/2014/main" id="{83383291-ED30-4EDE-81E2-7C031C566722}"/>
              </a:ext>
            </a:extLst>
          </p:cNvPr>
          <p:cNvSpPr/>
          <p:nvPr/>
        </p:nvSpPr>
        <p:spPr>
          <a:xfrm>
            <a:off x="1296772" y="56990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35" name="Rounded Rectangle 36">
            <a:extLst>
              <a:ext uri="{FF2B5EF4-FFF2-40B4-BE49-F238E27FC236}">
                <a16:creationId xmlns:a16="http://schemas.microsoft.com/office/drawing/2014/main" id="{E452A5B8-A277-4E4E-B8C6-F0AD9212DE40}"/>
              </a:ext>
            </a:extLst>
          </p:cNvPr>
          <p:cNvSpPr/>
          <p:nvPr/>
        </p:nvSpPr>
        <p:spPr>
          <a:xfrm>
            <a:off x="3580835" y="58318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sp>
        <p:nvSpPr>
          <p:cNvPr id="36" name="Rounded Rectangle 37">
            <a:extLst>
              <a:ext uri="{FF2B5EF4-FFF2-40B4-BE49-F238E27FC236}">
                <a16:creationId xmlns:a16="http://schemas.microsoft.com/office/drawing/2014/main" id="{A354403E-391D-4F6F-82E6-CCA0C432DCEC}"/>
              </a:ext>
            </a:extLst>
          </p:cNvPr>
          <p:cNvSpPr/>
          <p:nvPr/>
        </p:nvSpPr>
        <p:spPr>
          <a:xfrm>
            <a:off x="5809166" y="578498"/>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37" name="Rounded Rectangle 41">
            <a:extLst>
              <a:ext uri="{FF2B5EF4-FFF2-40B4-BE49-F238E27FC236}">
                <a16:creationId xmlns:a16="http://schemas.microsoft.com/office/drawing/2014/main" id="{8A1C95F2-5B3A-40B5-8188-7C4B7B0F9563}"/>
              </a:ext>
            </a:extLst>
          </p:cNvPr>
          <p:cNvSpPr/>
          <p:nvPr/>
        </p:nvSpPr>
        <p:spPr>
          <a:xfrm>
            <a:off x="5837546" y="2499966"/>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38" name="Rounded Rectangle 42">
            <a:extLst>
              <a:ext uri="{FF2B5EF4-FFF2-40B4-BE49-F238E27FC236}">
                <a16:creationId xmlns:a16="http://schemas.microsoft.com/office/drawing/2014/main" id="{68B9D74D-6A79-4294-A84C-98BEF56247C5}"/>
              </a:ext>
            </a:extLst>
          </p:cNvPr>
          <p:cNvSpPr/>
          <p:nvPr/>
        </p:nvSpPr>
        <p:spPr>
          <a:xfrm>
            <a:off x="8057638" y="249832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
        <p:nvSpPr>
          <p:cNvPr id="39" name="Rounded Rectangle 46">
            <a:extLst>
              <a:ext uri="{FF2B5EF4-FFF2-40B4-BE49-F238E27FC236}">
                <a16:creationId xmlns:a16="http://schemas.microsoft.com/office/drawing/2014/main" id="{E7E72B43-04D2-4C17-AC05-3BE35354DB77}"/>
              </a:ext>
            </a:extLst>
          </p:cNvPr>
          <p:cNvSpPr/>
          <p:nvPr/>
        </p:nvSpPr>
        <p:spPr>
          <a:xfrm>
            <a:off x="3563920" y="445384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40" name="Rounded Rectangle 47">
            <a:extLst>
              <a:ext uri="{FF2B5EF4-FFF2-40B4-BE49-F238E27FC236}">
                <a16:creationId xmlns:a16="http://schemas.microsoft.com/office/drawing/2014/main" id="{8B12A863-5A20-4EB8-B1F6-FB4DDEB1E29D}"/>
              </a:ext>
            </a:extLst>
          </p:cNvPr>
          <p:cNvSpPr/>
          <p:nvPr/>
        </p:nvSpPr>
        <p:spPr>
          <a:xfrm>
            <a:off x="5841954" y="4430111"/>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41" name="Rounded Rectangle 39">
            <a:extLst>
              <a:ext uri="{FF2B5EF4-FFF2-40B4-BE49-F238E27FC236}">
                <a16:creationId xmlns:a16="http://schemas.microsoft.com/office/drawing/2014/main" id="{108A38EE-822C-421E-9AFB-0D483A82EF7C}"/>
              </a:ext>
            </a:extLst>
          </p:cNvPr>
          <p:cNvSpPr/>
          <p:nvPr/>
        </p:nvSpPr>
        <p:spPr>
          <a:xfrm>
            <a:off x="1297937" y="250986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3" name="Rounded Rectangular Callout 2"/>
          <p:cNvSpPr/>
          <p:nvPr/>
        </p:nvSpPr>
        <p:spPr>
          <a:xfrm>
            <a:off x="4161596" y="2790229"/>
            <a:ext cx="6961560" cy="981419"/>
          </a:xfrm>
          <a:prstGeom prst="wedgeRoundRectCallout">
            <a:avLst>
              <a:gd name="adj1" fmla="val -39244"/>
              <a:gd name="adj2" fmla="val -12231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203864"/>
                </a:solidFill>
              </a:rPr>
              <a:t>¡Atención! La palabra detrás de la letra desaparece después de tres segundos.</a:t>
            </a:r>
            <a:endParaRPr lang="en-GB" sz="2400" dirty="0"/>
          </a:p>
        </p:txBody>
      </p:sp>
    </p:spTree>
    <p:extLst>
      <p:ext uri="{BB962C8B-B14F-4D97-AF65-F5344CB8AC3E}">
        <p14:creationId xmlns:p14="http://schemas.microsoft.com/office/powerpoint/2010/main" val="370929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mph" presetSubtype="0" grpId="0" nodeType="clickEffect">
                                  <p:stCondLst>
                                    <p:cond delay="0"/>
                                  </p:stCondLst>
                                  <p:childTnLst>
                                    <p:set>
                                      <p:cBhvr>
                                        <p:cTn id="14" dur="3000"/>
                                        <p:tgtEl>
                                          <p:spTgt spid="34"/>
                                        </p:tgtEl>
                                        <p:attrNameLst>
                                          <p:attrName>style.opacity</p:attrName>
                                        </p:attrNameLst>
                                      </p:cBhvr>
                                      <p:to>
                                        <p:strVal val="0"/>
                                      </p:to>
                                    </p:set>
                                    <p:animEffect filter="image" prLst="opacity: 0">
                                      <p:cBhvr rctx="IE">
                                        <p:cTn id="15" dur="30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3000"/>
                                        <p:tgtEl>
                                          <p:spTgt spid="37"/>
                                        </p:tgtEl>
                                        <p:attrNameLst>
                                          <p:attrName>style.opacity</p:attrName>
                                        </p:attrNameLst>
                                      </p:cBhvr>
                                      <p:to>
                                        <p:strVal val="0"/>
                                      </p:to>
                                    </p:set>
                                    <p:animEffect filter="image" prLst="opacity: 0">
                                      <p:cBhvr rctx="IE">
                                        <p:cTn id="20" dur="30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mph" presetSubtype="0" grpId="0" nodeType="clickEffect">
                                  <p:stCondLst>
                                    <p:cond delay="0"/>
                                  </p:stCondLst>
                                  <p:childTnLst>
                                    <p:set>
                                      <p:cBhvr>
                                        <p:cTn id="24" dur="3000"/>
                                        <p:tgtEl>
                                          <p:spTgt spid="26"/>
                                        </p:tgtEl>
                                        <p:attrNameLst>
                                          <p:attrName>style.opacity</p:attrName>
                                        </p:attrNameLst>
                                      </p:cBhvr>
                                      <p:to>
                                        <p:strVal val="0"/>
                                      </p:to>
                                    </p:set>
                                    <p:animEffect filter="image" prLst="opacity: 0">
                                      <p:cBhvr rctx="IE">
                                        <p:cTn id="25" dur="30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mph" presetSubtype="0" grpId="0" nodeType="clickEffect">
                                  <p:stCondLst>
                                    <p:cond delay="0"/>
                                  </p:stCondLst>
                                  <p:childTnLst>
                                    <p:set>
                                      <p:cBhvr>
                                        <p:cTn id="29" dur="3000"/>
                                        <p:tgtEl>
                                          <p:spTgt spid="25"/>
                                        </p:tgtEl>
                                        <p:attrNameLst>
                                          <p:attrName>style.opacity</p:attrName>
                                        </p:attrNameLst>
                                      </p:cBhvr>
                                      <p:to>
                                        <p:strVal val="0"/>
                                      </p:to>
                                    </p:set>
                                    <p:animEffect filter="image" prLst="opacity: 0">
                                      <p:cBhvr rctx="IE">
                                        <p:cTn id="30" dur="3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grpId="0" nodeType="clickEffect">
                                  <p:stCondLst>
                                    <p:cond delay="0"/>
                                  </p:stCondLst>
                                  <p:childTnLst>
                                    <p:set>
                                      <p:cBhvr>
                                        <p:cTn id="34" dur="3000"/>
                                        <p:tgtEl>
                                          <p:spTgt spid="35"/>
                                        </p:tgtEl>
                                        <p:attrNameLst>
                                          <p:attrName>style.opacity</p:attrName>
                                        </p:attrNameLst>
                                      </p:cBhvr>
                                      <p:to>
                                        <p:strVal val="0"/>
                                      </p:to>
                                    </p:set>
                                    <p:animEffect filter="image" prLst="opacity: 0">
                                      <p:cBhvr rctx="IE">
                                        <p:cTn id="35" dur="30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mph" presetSubtype="0" grpId="0" nodeType="clickEffect">
                                  <p:stCondLst>
                                    <p:cond delay="0"/>
                                  </p:stCondLst>
                                  <p:childTnLst>
                                    <p:set>
                                      <p:cBhvr>
                                        <p:cTn id="39" dur="3000"/>
                                        <p:tgtEl>
                                          <p:spTgt spid="38"/>
                                        </p:tgtEl>
                                        <p:attrNameLst>
                                          <p:attrName>style.opacity</p:attrName>
                                        </p:attrNameLst>
                                      </p:cBhvr>
                                      <p:to>
                                        <p:strVal val="0"/>
                                      </p:to>
                                    </p:set>
                                    <p:animEffect filter="image" prLst="opacity: 0">
                                      <p:cBhvr rctx="IE">
                                        <p:cTn id="40" dur="30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3000"/>
                                        <p:tgtEl>
                                          <p:spTgt spid="40"/>
                                        </p:tgtEl>
                                        <p:attrNameLst>
                                          <p:attrName>style.opacity</p:attrName>
                                        </p:attrNameLst>
                                      </p:cBhvr>
                                      <p:to>
                                        <p:strVal val="0"/>
                                      </p:to>
                                    </p:set>
                                    <p:animEffect filter="image" prLst="opacity: 0">
                                      <p:cBhvr rctx="IE">
                                        <p:cTn id="45" dur="30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mph" presetSubtype="0" grpId="0" nodeType="clickEffect">
                                  <p:stCondLst>
                                    <p:cond delay="0"/>
                                  </p:stCondLst>
                                  <p:childTnLst>
                                    <p:set>
                                      <p:cBhvr>
                                        <p:cTn id="49" dur="3000"/>
                                        <p:tgtEl>
                                          <p:spTgt spid="36"/>
                                        </p:tgtEl>
                                        <p:attrNameLst>
                                          <p:attrName>style.opacity</p:attrName>
                                        </p:attrNameLst>
                                      </p:cBhvr>
                                      <p:to>
                                        <p:strVal val="0"/>
                                      </p:to>
                                    </p:set>
                                    <p:animEffect filter="image" prLst="opacity: 0">
                                      <p:cBhvr rctx="IE">
                                        <p:cTn id="50" dur="3000"/>
                                        <p:tgtEl>
                                          <p:spTgt spid="36"/>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mph" presetSubtype="0" grpId="0" nodeType="clickEffect">
                                  <p:stCondLst>
                                    <p:cond delay="0"/>
                                  </p:stCondLst>
                                  <p:childTnLst>
                                    <p:set>
                                      <p:cBhvr>
                                        <p:cTn id="54" dur="3000"/>
                                        <p:tgtEl>
                                          <p:spTgt spid="41"/>
                                        </p:tgtEl>
                                        <p:attrNameLst>
                                          <p:attrName>style.opacity</p:attrName>
                                        </p:attrNameLst>
                                      </p:cBhvr>
                                      <p:to>
                                        <p:strVal val="0"/>
                                      </p:to>
                                    </p:set>
                                    <p:animEffect filter="image" prLst="opacity: 0">
                                      <p:cBhvr rctx="IE">
                                        <p:cTn id="55" dur="3000"/>
                                        <p:tgtEl>
                                          <p:spTgt spid="41"/>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mph" presetSubtype="0" grpId="0" nodeType="clickEffect">
                                  <p:stCondLst>
                                    <p:cond delay="0"/>
                                  </p:stCondLst>
                                  <p:childTnLst>
                                    <p:set>
                                      <p:cBhvr>
                                        <p:cTn id="59" dur="3000"/>
                                        <p:tgtEl>
                                          <p:spTgt spid="8"/>
                                        </p:tgtEl>
                                        <p:attrNameLst>
                                          <p:attrName>style.opacity</p:attrName>
                                        </p:attrNameLst>
                                      </p:cBhvr>
                                      <p:to>
                                        <p:strVal val="0"/>
                                      </p:to>
                                    </p:set>
                                    <p:animEffect filter="image" prLst="opacity: 0">
                                      <p:cBhvr rctx="IE">
                                        <p:cTn id="60" dur="3000"/>
                                        <p:tgtEl>
                                          <p:spTgt spid="8"/>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mph" presetSubtype="0" grpId="0" nodeType="clickEffect">
                                  <p:stCondLst>
                                    <p:cond delay="0"/>
                                  </p:stCondLst>
                                  <p:childTnLst>
                                    <p:set>
                                      <p:cBhvr>
                                        <p:cTn id="64" dur="3000"/>
                                        <p:tgtEl>
                                          <p:spTgt spid="39"/>
                                        </p:tgtEl>
                                        <p:attrNameLst>
                                          <p:attrName>style.opacity</p:attrName>
                                        </p:attrNameLst>
                                      </p:cBhvr>
                                      <p:to>
                                        <p:strVal val="0"/>
                                      </p:to>
                                    </p:set>
                                    <p:animEffect filter="image" prLst="opacity: 0">
                                      <p:cBhvr rctx="IE">
                                        <p:cTn id="65" dur="3000"/>
                                        <p:tgtEl>
                                          <p:spTgt spid="39"/>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mph" presetSubtype="0" grpId="0" nodeType="clickEffect">
                                  <p:stCondLst>
                                    <p:cond delay="0"/>
                                  </p:stCondLst>
                                  <p:childTnLst>
                                    <p:set>
                                      <p:cBhvr>
                                        <p:cTn id="69" dur="3000"/>
                                        <p:tgtEl>
                                          <p:spTgt spid="27"/>
                                        </p:tgtEl>
                                        <p:attrNameLst>
                                          <p:attrName>style.opacity</p:attrName>
                                        </p:attrNameLst>
                                      </p:cBhvr>
                                      <p:to>
                                        <p:strVal val="0"/>
                                      </p:to>
                                    </p:set>
                                    <p:animEffect filter="image" prLst="opacity: 0">
                                      <p:cBhvr rctx="IE">
                                        <p:cTn id="70" dur="3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animBg="1"/>
      <p:bldP spid="26" grpId="0" animBg="1"/>
      <p:bldP spid="27" grpId="0" animBg="1"/>
      <p:bldP spid="34" grpId="0" animBg="1"/>
      <p:bldP spid="35" grpId="0" animBg="1"/>
      <p:bldP spid="36" grpId="0" animBg="1"/>
      <p:bldP spid="37" grpId="0" animBg="1"/>
      <p:bldP spid="38" grpId="0" animBg="1"/>
      <p:bldP spid="39" grpId="0" animBg="1"/>
      <p:bldP spid="40" grpId="0" animBg="1"/>
      <p:bldP spid="41" grpId="0" animBg="1"/>
      <p:bldP spid="3" grpId="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6" y="59642"/>
            <a:ext cx="3996839" cy="510265"/>
          </a:xfrm>
        </p:spPr>
        <p:txBody>
          <a:bodyPr>
            <a:noAutofit/>
          </a:bodyPr>
          <a:lstStyle/>
          <a:p>
            <a:r>
              <a:rPr lang="en-GB" sz="2000" b="1" dirty="0" err="1">
                <a:solidFill>
                  <a:srgbClr val="203864"/>
                </a:solidFill>
              </a:rPr>
              <a:t>Respuestas</a:t>
            </a:r>
            <a:endParaRPr lang="en-GB" sz="2000" b="1" dirty="0">
              <a:solidFill>
                <a:srgbClr val="203864"/>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231E5CA-C399-47E4-8FFF-12A976CFCA9C}"/>
              </a:ext>
            </a:extLst>
          </p:cNvPr>
          <p:cNvSpPr txBox="1"/>
          <p:nvPr/>
        </p:nvSpPr>
        <p:spPr>
          <a:xfrm>
            <a:off x="3734332" y="3390518"/>
            <a:ext cx="172550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call, calling]</a:t>
            </a:r>
          </a:p>
        </p:txBody>
      </p:sp>
      <p:sp>
        <p:nvSpPr>
          <p:cNvPr id="7" name="Rounded Rectangle 44">
            <a:extLst>
              <a:ext uri="{FF2B5EF4-FFF2-40B4-BE49-F238E27FC236}">
                <a16:creationId xmlns:a16="http://schemas.microsoft.com/office/drawing/2014/main" id="{543E770E-B7F3-410E-810B-BDA266C29255}"/>
              </a:ext>
            </a:extLst>
          </p:cNvPr>
          <p:cNvSpPr/>
          <p:nvPr/>
        </p:nvSpPr>
        <p:spPr>
          <a:xfrm>
            <a:off x="3734332" y="27215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Rounded Rectangle 35">
            <a:extLst>
              <a:ext uri="{FF2B5EF4-FFF2-40B4-BE49-F238E27FC236}">
                <a16:creationId xmlns:a16="http://schemas.microsoft.com/office/drawing/2014/main" id="{814C1E46-7741-40A7-8232-9C34FEC44E52}"/>
              </a:ext>
            </a:extLst>
          </p:cNvPr>
          <p:cNvSpPr/>
          <p:nvPr/>
        </p:nvSpPr>
        <p:spPr>
          <a:xfrm>
            <a:off x="1477075" y="2713450"/>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1">
            <a:extLst>
              <a:ext uri="{FF2B5EF4-FFF2-40B4-BE49-F238E27FC236}">
                <a16:creationId xmlns:a16="http://schemas.microsoft.com/office/drawing/2014/main" id="{849B6EEA-EFE5-4CA5-A098-60664365E47F}"/>
              </a:ext>
            </a:extLst>
          </p:cNvPr>
          <p:cNvSpPr/>
          <p:nvPr/>
        </p:nvSpPr>
        <p:spPr>
          <a:xfrm>
            <a:off x="1467383" y="798670"/>
            <a:ext cx="1725502"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34">
            <a:extLst>
              <a:ext uri="{FF2B5EF4-FFF2-40B4-BE49-F238E27FC236}">
                <a16:creationId xmlns:a16="http://schemas.microsoft.com/office/drawing/2014/main" id="{57E0BEC4-BC84-4CBC-A5BF-181B6ADD97DA}"/>
              </a:ext>
            </a:extLst>
          </p:cNvPr>
          <p:cNvSpPr/>
          <p:nvPr/>
        </p:nvSpPr>
        <p:spPr>
          <a:xfrm>
            <a:off x="3692130" y="8068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ounded Rectangle 43">
            <a:extLst>
              <a:ext uri="{FF2B5EF4-FFF2-40B4-BE49-F238E27FC236}">
                <a16:creationId xmlns:a16="http://schemas.microsoft.com/office/drawing/2014/main" id="{CC0AFDBE-7E16-4911-9E54-F11CDB022724}"/>
              </a:ext>
            </a:extLst>
          </p:cNvPr>
          <p:cNvSpPr/>
          <p:nvPr/>
        </p:nvSpPr>
        <p:spPr>
          <a:xfrm>
            <a:off x="1467382" y="453529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ounded Rectangle 55">
            <a:extLst>
              <a:ext uri="{FF2B5EF4-FFF2-40B4-BE49-F238E27FC236}">
                <a16:creationId xmlns:a16="http://schemas.microsoft.com/office/drawing/2014/main" id="{19807DA4-DC65-4966-8605-A3DB0D1E48E0}"/>
              </a:ext>
            </a:extLst>
          </p:cNvPr>
          <p:cNvSpPr/>
          <p:nvPr/>
        </p:nvSpPr>
        <p:spPr>
          <a:xfrm>
            <a:off x="5916873" y="798668"/>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ounded Rectangle 56">
            <a:extLst>
              <a:ext uri="{FF2B5EF4-FFF2-40B4-BE49-F238E27FC236}">
                <a16:creationId xmlns:a16="http://schemas.microsoft.com/office/drawing/2014/main" id="{AC01F5A3-580F-498F-9AF6-EBE9544E69DC}"/>
              </a:ext>
            </a:extLst>
          </p:cNvPr>
          <p:cNvSpPr/>
          <p:nvPr/>
        </p:nvSpPr>
        <p:spPr>
          <a:xfrm>
            <a:off x="8141616" y="80683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ounded Rectangle 57">
            <a:extLst>
              <a:ext uri="{FF2B5EF4-FFF2-40B4-BE49-F238E27FC236}">
                <a16:creationId xmlns:a16="http://schemas.microsoft.com/office/drawing/2014/main" id="{D81A7E2E-6A5D-4C5A-A6B1-4388DCD01112}"/>
              </a:ext>
            </a:extLst>
          </p:cNvPr>
          <p:cNvSpPr/>
          <p:nvPr/>
        </p:nvSpPr>
        <p:spPr>
          <a:xfrm>
            <a:off x="6035942" y="2674005"/>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58">
            <a:extLst>
              <a:ext uri="{FF2B5EF4-FFF2-40B4-BE49-F238E27FC236}">
                <a16:creationId xmlns:a16="http://schemas.microsoft.com/office/drawing/2014/main" id="{813481FF-C6D7-49C5-8100-9A66C0FE27BB}"/>
              </a:ext>
            </a:extLst>
          </p:cNvPr>
          <p:cNvSpPr/>
          <p:nvPr/>
        </p:nvSpPr>
        <p:spPr>
          <a:xfrm>
            <a:off x="8141615" y="2674004"/>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ounded Rectangle 59">
            <a:extLst>
              <a:ext uri="{FF2B5EF4-FFF2-40B4-BE49-F238E27FC236}">
                <a16:creationId xmlns:a16="http://schemas.microsoft.com/office/drawing/2014/main" id="{7CF7B461-6CE1-41F9-937A-2FAB769515DC}"/>
              </a:ext>
            </a:extLst>
          </p:cNvPr>
          <p:cNvSpPr/>
          <p:nvPr/>
        </p:nvSpPr>
        <p:spPr>
          <a:xfrm>
            <a:off x="3734332" y="4535293"/>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ounded Rectangle 60">
            <a:extLst>
              <a:ext uri="{FF2B5EF4-FFF2-40B4-BE49-F238E27FC236}">
                <a16:creationId xmlns:a16="http://schemas.microsoft.com/office/drawing/2014/main" id="{0C5638FF-33B1-4815-878C-34557955FECE}"/>
              </a:ext>
            </a:extLst>
          </p:cNvPr>
          <p:cNvSpPr/>
          <p:nvPr/>
        </p:nvSpPr>
        <p:spPr>
          <a:xfrm>
            <a:off x="6029900" y="4535292"/>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ounded Rectangle 61">
            <a:extLst>
              <a:ext uri="{FF2B5EF4-FFF2-40B4-BE49-F238E27FC236}">
                <a16:creationId xmlns:a16="http://schemas.microsoft.com/office/drawing/2014/main" id="{A417AE32-45E3-49E8-9AF7-218688007720}"/>
              </a:ext>
            </a:extLst>
          </p:cNvPr>
          <p:cNvSpPr/>
          <p:nvPr/>
        </p:nvSpPr>
        <p:spPr>
          <a:xfrm>
            <a:off x="8176881" y="4535291"/>
            <a:ext cx="1725503" cy="1594277"/>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10AD13A8-68EC-4917-9269-65D1CADDAE34}"/>
              </a:ext>
            </a:extLst>
          </p:cNvPr>
          <p:cNvSpPr txBox="1"/>
          <p:nvPr/>
        </p:nvSpPr>
        <p:spPr>
          <a:xfrm>
            <a:off x="1425408" y="3652342"/>
            <a:ext cx="18288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[yourself]</a:t>
            </a:r>
          </a:p>
        </p:txBody>
      </p:sp>
      <p:sp>
        <p:nvSpPr>
          <p:cNvPr id="21" name="TextBox 20">
            <a:extLst>
              <a:ext uri="{FF2B5EF4-FFF2-40B4-BE49-F238E27FC236}">
                <a16:creationId xmlns:a16="http://schemas.microsoft.com/office/drawing/2014/main" id="{C471A667-A066-4C9B-8290-3FF80A3FFFF4}"/>
              </a:ext>
            </a:extLst>
          </p:cNvPr>
          <p:cNvSpPr txBox="1"/>
          <p:nvPr/>
        </p:nvSpPr>
        <p:spPr>
          <a:xfrm>
            <a:off x="8284218" y="5573887"/>
            <a:ext cx="15321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[dress]</a:t>
            </a:r>
          </a:p>
        </p:txBody>
      </p:sp>
      <p:sp>
        <p:nvSpPr>
          <p:cNvPr id="22" name="TextBox 21">
            <a:extLst>
              <a:ext uri="{FF2B5EF4-FFF2-40B4-BE49-F238E27FC236}">
                <a16:creationId xmlns:a16="http://schemas.microsoft.com/office/drawing/2014/main" id="{2F3FA4EA-B05F-433F-8DB1-BC7F29A9C006}"/>
              </a:ext>
            </a:extLst>
          </p:cNvPr>
          <p:cNvSpPr txBox="1"/>
          <p:nvPr/>
        </p:nvSpPr>
        <p:spPr>
          <a:xfrm>
            <a:off x="3615678" y="5298571"/>
            <a:ext cx="20058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put, to put on]</a:t>
            </a:r>
          </a:p>
        </p:txBody>
      </p:sp>
      <p:sp>
        <p:nvSpPr>
          <p:cNvPr id="23" name="TextBox 22">
            <a:extLst>
              <a:ext uri="{FF2B5EF4-FFF2-40B4-BE49-F238E27FC236}">
                <a16:creationId xmlns:a16="http://schemas.microsoft.com/office/drawing/2014/main" id="{B4CA97BF-B220-4533-9CAF-63FCDB6CEE69}"/>
              </a:ext>
            </a:extLst>
          </p:cNvPr>
          <p:cNvSpPr txBox="1"/>
          <p:nvPr/>
        </p:nvSpPr>
        <p:spPr>
          <a:xfrm>
            <a:off x="1344652" y="5266110"/>
            <a:ext cx="20090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present, introduce]</a:t>
            </a:r>
          </a:p>
        </p:txBody>
      </p:sp>
      <p:sp>
        <p:nvSpPr>
          <p:cNvPr id="24" name="TextBox 23">
            <a:extLst>
              <a:ext uri="{FF2B5EF4-FFF2-40B4-BE49-F238E27FC236}">
                <a16:creationId xmlns:a16="http://schemas.microsoft.com/office/drawing/2014/main" id="{06064383-9A72-4E32-BA48-4C66B00C13D6}"/>
              </a:ext>
            </a:extLst>
          </p:cNvPr>
          <p:cNvSpPr txBox="1"/>
          <p:nvPr/>
        </p:nvSpPr>
        <p:spPr>
          <a:xfrm>
            <a:off x="8145216" y="1804733"/>
            <a:ext cx="17571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[trousers]</a:t>
            </a:r>
          </a:p>
        </p:txBody>
      </p:sp>
      <p:sp>
        <p:nvSpPr>
          <p:cNvPr id="28" name="TextBox 27">
            <a:extLst>
              <a:ext uri="{FF2B5EF4-FFF2-40B4-BE49-F238E27FC236}">
                <a16:creationId xmlns:a16="http://schemas.microsoft.com/office/drawing/2014/main" id="{B908D301-847B-4C4E-9F42-87033038A32A}"/>
              </a:ext>
            </a:extLst>
          </p:cNvPr>
          <p:cNvSpPr txBox="1"/>
          <p:nvPr/>
        </p:nvSpPr>
        <p:spPr>
          <a:xfrm>
            <a:off x="1446297" y="1623075"/>
            <a:ext cx="17571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[myself]</a:t>
            </a:r>
          </a:p>
        </p:txBody>
      </p:sp>
      <p:sp>
        <p:nvSpPr>
          <p:cNvPr id="29" name="TextBox 28">
            <a:extLst>
              <a:ext uri="{FF2B5EF4-FFF2-40B4-BE49-F238E27FC236}">
                <a16:creationId xmlns:a16="http://schemas.microsoft.com/office/drawing/2014/main" id="{E8A073C2-6DBE-469A-BD8A-0B1785DC3A41}"/>
              </a:ext>
            </a:extLst>
          </p:cNvPr>
          <p:cNvSpPr txBox="1"/>
          <p:nvPr/>
        </p:nvSpPr>
        <p:spPr>
          <a:xfrm>
            <a:off x="3650279" y="1561359"/>
            <a:ext cx="18092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have breakfast,]</a:t>
            </a:r>
          </a:p>
        </p:txBody>
      </p:sp>
      <p:sp>
        <p:nvSpPr>
          <p:cNvPr id="30" name="TextBox 29">
            <a:extLst>
              <a:ext uri="{FF2B5EF4-FFF2-40B4-BE49-F238E27FC236}">
                <a16:creationId xmlns:a16="http://schemas.microsoft.com/office/drawing/2014/main" id="{CE630D8C-2B1C-4104-8883-6D8F8B0E6BFF}"/>
              </a:ext>
            </a:extLst>
          </p:cNvPr>
          <p:cNvSpPr txBox="1"/>
          <p:nvPr/>
        </p:nvSpPr>
        <p:spPr>
          <a:xfrm>
            <a:off x="5638279" y="1644051"/>
            <a:ext cx="230648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wake up, waking up]</a:t>
            </a:r>
          </a:p>
        </p:txBody>
      </p:sp>
      <p:sp>
        <p:nvSpPr>
          <p:cNvPr id="31" name="TextBox 30">
            <a:extLst>
              <a:ext uri="{FF2B5EF4-FFF2-40B4-BE49-F238E27FC236}">
                <a16:creationId xmlns:a16="http://schemas.microsoft.com/office/drawing/2014/main" id="{7A269B89-3F55-4C0B-AC4F-5872CA90B020}"/>
              </a:ext>
            </a:extLst>
          </p:cNvPr>
          <p:cNvSpPr txBox="1"/>
          <p:nvPr/>
        </p:nvSpPr>
        <p:spPr>
          <a:xfrm>
            <a:off x="5776426" y="3390518"/>
            <a:ext cx="22617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get up, getting up]</a:t>
            </a:r>
          </a:p>
        </p:txBody>
      </p:sp>
      <p:sp>
        <p:nvSpPr>
          <p:cNvPr id="32" name="TextBox 31">
            <a:extLst>
              <a:ext uri="{FF2B5EF4-FFF2-40B4-BE49-F238E27FC236}">
                <a16:creationId xmlns:a16="http://schemas.microsoft.com/office/drawing/2014/main" id="{8D5721D4-960F-470A-B489-512C36CE7E59}"/>
              </a:ext>
            </a:extLst>
          </p:cNvPr>
          <p:cNvSpPr txBox="1"/>
          <p:nvPr/>
        </p:nvSpPr>
        <p:spPr>
          <a:xfrm>
            <a:off x="8141616" y="3707213"/>
            <a:ext cx="172550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[mirror]</a:t>
            </a:r>
          </a:p>
        </p:txBody>
      </p:sp>
      <p:sp>
        <p:nvSpPr>
          <p:cNvPr id="33" name="TextBox 32">
            <a:extLst>
              <a:ext uri="{FF2B5EF4-FFF2-40B4-BE49-F238E27FC236}">
                <a16:creationId xmlns:a16="http://schemas.microsoft.com/office/drawing/2014/main" id="{E2A8D556-D54E-4A42-97D1-FA9BF21757F7}"/>
              </a:ext>
            </a:extLst>
          </p:cNvPr>
          <p:cNvSpPr txBox="1"/>
          <p:nvPr/>
        </p:nvSpPr>
        <p:spPr>
          <a:xfrm>
            <a:off x="5837201" y="5319004"/>
            <a:ext cx="217645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[too much, too many]</a:t>
            </a:r>
          </a:p>
        </p:txBody>
      </p:sp>
      <p:sp>
        <p:nvSpPr>
          <p:cNvPr id="42" name="TextBox 41">
            <a:extLst>
              <a:ext uri="{FF2B5EF4-FFF2-40B4-BE49-F238E27FC236}">
                <a16:creationId xmlns:a16="http://schemas.microsoft.com/office/drawing/2014/main" id="{23934EEE-F7D0-4E4E-914F-E51A4FB2E1F0}"/>
              </a:ext>
            </a:extLst>
          </p:cNvPr>
          <p:cNvSpPr txBox="1"/>
          <p:nvPr/>
        </p:nvSpPr>
        <p:spPr>
          <a:xfrm>
            <a:off x="1427745" y="1099855"/>
            <a:ext cx="17571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t>
            </a:r>
          </a:p>
        </p:txBody>
      </p:sp>
      <p:sp>
        <p:nvSpPr>
          <p:cNvPr id="43" name="TextBox 42">
            <a:extLst>
              <a:ext uri="{FF2B5EF4-FFF2-40B4-BE49-F238E27FC236}">
                <a16:creationId xmlns:a16="http://schemas.microsoft.com/office/drawing/2014/main" id="{488860A2-8AA6-425C-9238-EFF1F1295BA5}"/>
              </a:ext>
            </a:extLst>
          </p:cNvPr>
          <p:cNvSpPr txBox="1"/>
          <p:nvPr/>
        </p:nvSpPr>
        <p:spPr>
          <a:xfrm>
            <a:off x="1423397" y="3137286"/>
            <a:ext cx="17571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6254091B-B59B-4DFA-A79D-FD521720ADBA}"/>
              </a:ext>
            </a:extLst>
          </p:cNvPr>
          <p:cNvSpPr txBox="1"/>
          <p:nvPr/>
        </p:nvSpPr>
        <p:spPr>
          <a:xfrm>
            <a:off x="3675498" y="1080752"/>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desayunar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1D4E425E-366F-4E98-B518-C3658F832E5E}"/>
              </a:ext>
            </a:extLst>
          </p:cNvPr>
          <p:cNvSpPr txBox="1"/>
          <p:nvPr/>
        </p:nvSpPr>
        <p:spPr>
          <a:xfrm>
            <a:off x="5885208" y="1110796"/>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despertar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082E6B62-5EC6-457F-B0C3-03DAA800FA60}"/>
              </a:ext>
            </a:extLst>
          </p:cNvPr>
          <p:cNvSpPr txBox="1"/>
          <p:nvPr/>
        </p:nvSpPr>
        <p:spPr>
          <a:xfrm>
            <a:off x="8141615" y="1033843"/>
            <a:ext cx="17571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pantalón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56151EDB-F203-4F0D-B23B-D1387DE47A91}"/>
              </a:ext>
            </a:extLst>
          </p:cNvPr>
          <p:cNvSpPr txBox="1"/>
          <p:nvPr/>
        </p:nvSpPr>
        <p:spPr>
          <a:xfrm>
            <a:off x="3705871" y="2965811"/>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llamar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0543B064-4B1A-495B-82E0-6FB8F8DE256E}"/>
              </a:ext>
            </a:extLst>
          </p:cNvPr>
          <p:cNvSpPr txBox="1"/>
          <p:nvPr/>
        </p:nvSpPr>
        <p:spPr>
          <a:xfrm>
            <a:off x="5995638" y="2935218"/>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levantar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439EC135-6EC8-48BF-8848-98693BA5358D}"/>
              </a:ext>
            </a:extLst>
          </p:cNvPr>
          <p:cNvSpPr txBox="1"/>
          <p:nvPr/>
        </p:nvSpPr>
        <p:spPr>
          <a:xfrm>
            <a:off x="8125782" y="2972655"/>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espejo</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8EE44429-4565-4BA2-A7C2-62F698F2C6BA}"/>
              </a:ext>
            </a:extLst>
          </p:cNvPr>
          <p:cNvSpPr txBox="1"/>
          <p:nvPr/>
        </p:nvSpPr>
        <p:spPr>
          <a:xfrm>
            <a:off x="1467382" y="4767065"/>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presentar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5EA20E74-433B-4CB5-9365-0CF1BDCED602}"/>
              </a:ext>
            </a:extLst>
          </p:cNvPr>
          <p:cNvSpPr txBox="1"/>
          <p:nvPr/>
        </p:nvSpPr>
        <p:spPr>
          <a:xfrm>
            <a:off x="3692130" y="4767064"/>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poner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F7674839-A4A1-41FF-9F49-E238481EC1E7}"/>
              </a:ext>
            </a:extLst>
          </p:cNvPr>
          <p:cNvSpPr txBox="1"/>
          <p:nvPr/>
        </p:nvSpPr>
        <p:spPr>
          <a:xfrm>
            <a:off x="5935002" y="4787164"/>
            <a:ext cx="19172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demasiado</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343B7A62-BA26-4903-9989-885777D03F10}"/>
              </a:ext>
            </a:extLst>
          </p:cNvPr>
          <p:cNvSpPr txBox="1"/>
          <p:nvPr/>
        </p:nvSpPr>
        <p:spPr>
          <a:xfrm>
            <a:off x="8153155" y="4800049"/>
            <a:ext cx="17571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vestido</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9074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P spid="48" grpId="0"/>
      <p:bldP spid="49" grpId="0"/>
      <p:bldP spid="50" grpId="0"/>
      <p:bldP spid="51"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7931414" cy="1325563"/>
          </a:xfrm>
        </p:spPr>
        <p:txBody>
          <a:bodyPr>
            <a:normAutofit/>
          </a:bodyPr>
          <a:lstStyle/>
          <a:p>
            <a:r>
              <a:rPr lang="en-GB" sz="2700" b="1" dirty="0">
                <a:solidFill>
                  <a:schemeClr val="bg1"/>
                </a:solidFill>
              </a:rPr>
              <a:t>Saying who is affected by the verb</a:t>
            </a:r>
            <a:br>
              <a:rPr lang="en-GB" sz="2700" b="1" dirty="0">
                <a:solidFill>
                  <a:schemeClr val="bg1"/>
                </a:solidFill>
              </a:rPr>
            </a:br>
            <a:r>
              <a:rPr lang="en-GB" sz="2700" b="1" dirty="0">
                <a:solidFill>
                  <a:schemeClr val="bg1"/>
                </a:solidFill>
              </a:rPr>
              <a:t>Indirect object pronouns ‘me’, ‘</a:t>
            </a:r>
            <a:r>
              <a:rPr lang="en-GB" sz="2700" b="1" dirty="0" err="1">
                <a:solidFill>
                  <a:schemeClr val="bg1"/>
                </a:solidFill>
              </a:rPr>
              <a:t>te</a:t>
            </a:r>
            <a:r>
              <a:rPr lang="en-GB" sz="27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325563"/>
            <a:ext cx="11722942" cy="1015663"/>
          </a:xfrm>
          <a:prstGeom prst="rect">
            <a:avLst/>
          </a:prstGeom>
          <a:noFill/>
        </p:spPr>
        <p:txBody>
          <a:bodyPr wrap="square" rtlCol="0">
            <a:spAutoFit/>
          </a:bodyPr>
          <a:lstStyle/>
          <a:p>
            <a:pPr lvl="0">
              <a:defRPr/>
            </a:pPr>
            <a:r>
              <a:rPr lang="en-GB" sz="3000" dirty="0">
                <a:solidFill>
                  <a:srgbClr val="002060"/>
                </a:solidFill>
                <a:latin typeface="Century Gothic" panose="020B0502020202020204" pitchFamily="34" charset="0"/>
              </a:rPr>
              <a:t>Remember that an </a:t>
            </a:r>
            <a:r>
              <a:rPr lang="en-GB" sz="3000" b="1" dirty="0">
                <a:solidFill>
                  <a:srgbClr val="002060"/>
                </a:solidFill>
                <a:latin typeface="Century Gothic" panose="020B0502020202020204" pitchFamily="34" charset="0"/>
              </a:rPr>
              <a:t>indirect</a:t>
            </a:r>
            <a:r>
              <a:rPr lang="en-GB" sz="3000" dirty="0">
                <a:solidFill>
                  <a:srgbClr val="002060"/>
                </a:solidFill>
                <a:latin typeface="Century Gothic" panose="020B0502020202020204" pitchFamily="34" charset="0"/>
              </a:rPr>
              <a:t> object is the person or thing that is indirectly affected by the verb.</a:t>
            </a:r>
            <a:endParaRPr kumimoji="0" lang="en-GB" sz="3000" b="0" i="0" u="none" strike="noStrike" kern="1200" cap="none" spc="0" normalizeH="0" baseline="0" noProof="0" dirty="0">
              <a:ln>
                <a:noFill/>
              </a:ln>
              <a:solidFill>
                <a:prstClr val="black"/>
              </a:solidFill>
              <a:effectLst/>
              <a:uLnTx/>
              <a:uFillTx/>
              <a:latin typeface="Tw Cen MT" panose="020B0602020104020603"/>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34529" y="2772965"/>
            <a:ext cx="11722942" cy="553998"/>
          </a:xfrm>
          <a:prstGeom prst="rect">
            <a:avLst/>
          </a:prstGeom>
          <a:noFill/>
        </p:spPr>
        <p:txBody>
          <a:bodyPr wrap="square" rtlCol="0">
            <a:spAutoFit/>
          </a:bodyPr>
          <a:lstStyle/>
          <a:p>
            <a:pPr lvl="0">
              <a:defRPr/>
            </a:pPr>
            <a:r>
              <a:rPr lang="en-GB" sz="3000" dirty="0">
                <a:solidFill>
                  <a:srgbClr val="002060"/>
                </a:solidFill>
                <a:latin typeface="Century Gothic" panose="020B0502020202020204" pitchFamily="34" charset="0"/>
              </a:rPr>
              <a:t>If the person affected by the action is ‘</a:t>
            </a:r>
            <a:r>
              <a:rPr lang="en-GB" sz="3000" b="1" dirty="0">
                <a:solidFill>
                  <a:srgbClr val="002060"/>
                </a:solidFill>
                <a:latin typeface="Century Gothic" panose="020B0502020202020204" pitchFamily="34" charset="0"/>
              </a:rPr>
              <a:t>me</a:t>
            </a:r>
            <a:r>
              <a:rPr lang="en-GB" sz="3000" dirty="0">
                <a:solidFill>
                  <a:srgbClr val="002060"/>
                </a:solidFill>
                <a:latin typeface="Century Gothic" panose="020B0502020202020204" pitchFamily="34" charset="0"/>
              </a:rPr>
              <a:t>’, use ______.</a:t>
            </a:r>
            <a:endParaRPr kumimoji="0" lang="en-GB" sz="3000" b="0" i="0" u="none" strike="noStrike" kern="1200" cap="none" spc="0" normalizeH="0" baseline="0" noProof="0" dirty="0">
              <a:ln>
                <a:noFill/>
              </a:ln>
              <a:solidFill>
                <a:prstClr val="black"/>
              </a:solidFill>
              <a:effectLst/>
              <a:uLnTx/>
              <a:uFillTx/>
              <a:latin typeface="Tw Cen MT" panose="020B0602020104020603"/>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34529" y="3758702"/>
            <a:ext cx="11722942" cy="553998"/>
          </a:xfrm>
          <a:prstGeom prst="rect">
            <a:avLst/>
          </a:prstGeom>
          <a:noFill/>
        </p:spPr>
        <p:txBody>
          <a:bodyPr wrap="square" rtlCol="0">
            <a:spAutoFit/>
          </a:bodyPr>
          <a:lstStyle/>
          <a:p>
            <a:pPr lvl="0">
              <a:defRPr/>
            </a:pPr>
            <a:r>
              <a:rPr lang="en-GB" sz="3000" dirty="0">
                <a:solidFill>
                  <a:srgbClr val="002060"/>
                </a:solidFill>
                <a:latin typeface="Century Gothic" panose="020B0502020202020204" pitchFamily="34" charset="0"/>
              </a:rPr>
              <a:t>If the person affected by the action is ‘</a:t>
            </a:r>
            <a:r>
              <a:rPr lang="en-GB" sz="3000" b="1" dirty="0">
                <a:solidFill>
                  <a:srgbClr val="002060"/>
                </a:solidFill>
                <a:latin typeface="Century Gothic" panose="020B0502020202020204" pitchFamily="34" charset="0"/>
              </a:rPr>
              <a:t>you</a:t>
            </a:r>
            <a:r>
              <a:rPr lang="en-GB" sz="3000" dirty="0">
                <a:solidFill>
                  <a:srgbClr val="002060"/>
                </a:solidFill>
                <a:latin typeface="Century Gothic" panose="020B0502020202020204" pitchFamily="34" charset="0"/>
              </a:rPr>
              <a:t>’, use _______.</a:t>
            </a:r>
            <a:endParaRPr kumimoji="0" lang="en-GB" sz="3000" b="0" i="0" u="none" strike="noStrike" kern="1200" cap="none" spc="0" normalizeH="0" baseline="0" noProof="0" dirty="0">
              <a:ln>
                <a:noFill/>
              </a:ln>
              <a:solidFill>
                <a:prstClr val="black"/>
              </a:solidFill>
              <a:effectLst/>
              <a:uLnTx/>
              <a:uFillTx/>
              <a:latin typeface="Tw Cen MT" panose="020B0602020104020603"/>
            </a:endParaRPr>
          </a:p>
        </p:txBody>
      </p:sp>
      <p:sp>
        <p:nvSpPr>
          <p:cNvPr id="15" name="TextBox 7">
            <a:extLst>
              <a:ext uri="{FF2B5EF4-FFF2-40B4-BE49-F238E27FC236}">
                <a16:creationId xmlns:a16="http://schemas.microsoft.com/office/drawing/2014/main" id="{EF3B503F-086D-6146-B019-EA9956E44F20}"/>
              </a:ext>
            </a:extLst>
          </p:cNvPr>
          <p:cNvSpPr txBox="1"/>
          <p:nvPr/>
        </p:nvSpPr>
        <p:spPr>
          <a:xfrm>
            <a:off x="234529" y="4744439"/>
            <a:ext cx="11722942" cy="1015663"/>
          </a:xfrm>
          <a:prstGeom prst="rect">
            <a:avLst/>
          </a:prstGeom>
          <a:noFill/>
        </p:spPr>
        <p:txBody>
          <a:bodyPr wrap="square" rtlCol="0">
            <a:spAutoFit/>
          </a:bodyPr>
          <a:lstStyle/>
          <a:p>
            <a:pPr lvl="0">
              <a:defRPr/>
            </a:pPr>
            <a:r>
              <a:rPr lang="en-GB" sz="3000" dirty="0">
                <a:solidFill>
                  <a:srgbClr val="002060"/>
                </a:solidFill>
                <a:latin typeface="Century Gothic" panose="020B0502020202020204" pitchFamily="34" charset="0"/>
              </a:rPr>
              <a:t>In Spanish, indirect object pronouns go __________ a conjugated verb.</a:t>
            </a:r>
            <a:endParaRPr kumimoji="0" lang="en-GB" sz="3000" b="0" i="0" u="none" strike="noStrike" kern="1200" cap="none" spc="0" normalizeH="0" baseline="0" noProof="0" dirty="0">
              <a:ln>
                <a:noFill/>
              </a:ln>
              <a:solidFill>
                <a:prstClr val="black"/>
              </a:solidFill>
              <a:effectLst/>
              <a:uLnTx/>
              <a:uFillTx/>
              <a:latin typeface="Tw Cen MT" panose="020B0602020104020603"/>
            </a:endParaRPr>
          </a:p>
        </p:txBody>
      </p:sp>
      <p:sp>
        <p:nvSpPr>
          <p:cNvPr id="9" name="CuadroTexto 8">
            <a:extLst>
              <a:ext uri="{FF2B5EF4-FFF2-40B4-BE49-F238E27FC236}">
                <a16:creationId xmlns:a16="http://schemas.microsoft.com/office/drawing/2014/main" id="{3770137D-F06D-A546-877B-D8E93607FCD2}"/>
              </a:ext>
            </a:extLst>
          </p:cNvPr>
          <p:cNvSpPr txBox="1"/>
          <p:nvPr/>
        </p:nvSpPr>
        <p:spPr>
          <a:xfrm>
            <a:off x="9360797" y="2704492"/>
            <a:ext cx="833883" cy="584775"/>
          </a:xfrm>
          <a:prstGeom prst="rect">
            <a:avLst/>
          </a:prstGeom>
          <a:noFill/>
        </p:spPr>
        <p:txBody>
          <a:bodyPr wrap="none" rtlCol="0">
            <a:spAutoFit/>
          </a:bodyPr>
          <a:lstStyle/>
          <a:p>
            <a:pPr algn="l"/>
            <a:r>
              <a:rPr lang="es-GB" sz="3200" b="1" dirty="0">
                <a:solidFill>
                  <a:srgbClr val="F66400"/>
                </a:solidFill>
              </a:rPr>
              <a:t>me</a:t>
            </a:r>
          </a:p>
        </p:txBody>
      </p:sp>
      <p:sp>
        <p:nvSpPr>
          <p:cNvPr id="19" name="CuadroTexto 18">
            <a:extLst>
              <a:ext uri="{FF2B5EF4-FFF2-40B4-BE49-F238E27FC236}">
                <a16:creationId xmlns:a16="http://schemas.microsoft.com/office/drawing/2014/main" id="{2EB45EE7-09CE-774D-8471-D1DFE6292B6B}"/>
              </a:ext>
            </a:extLst>
          </p:cNvPr>
          <p:cNvSpPr txBox="1"/>
          <p:nvPr/>
        </p:nvSpPr>
        <p:spPr>
          <a:xfrm>
            <a:off x="9623690" y="3658896"/>
            <a:ext cx="570990" cy="584775"/>
          </a:xfrm>
          <a:prstGeom prst="rect">
            <a:avLst/>
          </a:prstGeom>
          <a:noFill/>
        </p:spPr>
        <p:txBody>
          <a:bodyPr wrap="none" rtlCol="0">
            <a:spAutoFit/>
          </a:bodyPr>
          <a:lstStyle/>
          <a:p>
            <a:pPr algn="l"/>
            <a:r>
              <a:rPr lang="es-GB" sz="3200" b="1" dirty="0">
                <a:solidFill>
                  <a:srgbClr val="F66400"/>
                </a:solidFill>
              </a:rPr>
              <a:t>te</a:t>
            </a:r>
          </a:p>
        </p:txBody>
      </p:sp>
      <p:sp>
        <p:nvSpPr>
          <p:cNvPr id="20" name="CuadroTexto 19">
            <a:extLst>
              <a:ext uri="{FF2B5EF4-FFF2-40B4-BE49-F238E27FC236}">
                <a16:creationId xmlns:a16="http://schemas.microsoft.com/office/drawing/2014/main" id="{978784B0-8F1F-FD41-BC61-8CE1C2844540}"/>
              </a:ext>
            </a:extLst>
          </p:cNvPr>
          <p:cNvSpPr txBox="1"/>
          <p:nvPr/>
        </p:nvSpPr>
        <p:spPr>
          <a:xfrm>
            <a:off x="7869683" y="4667495"/>
            <a:ext cx="1491114" cy="584775"/>
          </a:xfrm>
          <a:prstGeom prst="rect">
            <a:avLst/>
          </a:prstGeom>
          <a:noFill/>
        </p:spPr>
        <p:txBody>
          <a:bodyPr wrap="none" rtlCol="0">
            <a:spAutoFit/>
          </a:bodyPr>
          <a:lstStyle/>
          <a:p>
            <a:pPr algn="l"/>
            <a:r>
              <a:rPr lang="es-GB" sz="3200" b="1" dirty="0">
                <a:solidFill>
                  <a:srgbClr val="F66400"/>
                </a:solidFill>
              </a:rPr>
              <a:t>before</a:t>
            </a:r>
          </a:p>
        </p:txBody>
      </p:sp>
    </p:spTree>
    <p:extLst>
      <p:ext uri="{BB962C8B-B14F-4D97-AF65-F5344CB8AC3E}">
        <p14:creationId xmlns:p14="http://schemas.microsoft.com/office/powerpoint/2010/main" val="47510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14" grpId="0"/>
      <p:bldP spid="15" grpId="0"/>
      <p:bldP spid="9"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Verbs commonly used with indirect object pronouns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82286" y="1171210"/>
            <a:ext cx="11864743" cy="830997"/>
          </a:xfrm>
          <a:prstGeom prst="rect">
            <a:avLst/>
          </a:prstGeom>
          <a:noFill/>
        </p:spPr>
        <p:txBody>
          <a:bodyPr wrap="square" rtlCol="0">
            <a:spAutoFit/>
          </a:bodyPr>
          <a:lstStyle/>
          <a:p>
            <a:r>
              <a:rPr lang="en-GB" sz="2400" dirty="0">
                <a:solidFill>
                  <a:schemeClr val="accent5">
                    <a:lumMod val="50000"/>
                  </a:schemeClr>
                </a:solidFill>
              </a:rPr>
              <a:t>Some verbs in Spanish are very commonly used with an indirect object pronoun (e.g., </a:t>
            </a:r>
            <a:r>
              <a:rPr lang="en-GB" sz="2400" b="1" dirty="0">
                <a:solidFill>
                  <a:schemeClr val="accent5">
                    <a:lumMod val="50000"/>
                  </a:schemeClr>
                </a:solidFill>
              </a:rPr>
              <a:t>me</a:t>
            </a:r>
            <a:r>
              <a:rPr lang="en-GB" sz="2400" dirty="0">
                <a:solidFill>
                  <a:schemeClr val="accent5">
                    <a:lumMod val="50000"/>
                  </a:schemeClr>
                </a:solidFill>
              </a:rPr>
              <a:t>) because they show an </a:t>
            </a:r>
            <a:r>
              <a:rPr lang="en-GB" sz="2400" b="1" i="1" dirty="0">
                <a:solidFill>
                  <a:schemeClr val="accent5">
                    <a:lumMod val="50000"/>
                  </a:schemeClr>
                </a:solidFill>
              </a:rPr>
              <a:t>effect</a:t>
            </a:r>
            <a:r>
              <a:rPr lang="en-GB" sz="2400" dirty="0">
                <a:solidFill>
                  <a:schemeClr val="accent5">
                    <a:lumMod val="50000"/>
                  </a:schemeClr>
                </a:solidFill>
              </a:rPr>
              <a:t> on someone/something.</a:t>
            </a:r>
          </a:p>
        </p:txBody>
      </p:sp>
      <p:sp>
        <p:nvSpPr>
          <p:cNvPr id="46" name="TextBox 7">
            <a:extLst>
              <a:ext uri="{FF2B5EF4-FFF2-40B4-BE49-F238E27FC236}">
                <a16:creationId xmlns:a16="http://schemas.microsoft.com/office/drawing/2014/main" id="{057D5E0D-1465-FE48-8955-CF235CBC28D2}"/>
              </a:ext>
            </a:extLst>
          </p:cNvPr>
          <p:cNvSpPr txBox="1"/>
          <p:nvPr/>
        </p:nvSpPr>
        <p:spPr>
          <a:xfrm>
            <a:off x="82286" y="2253187"/>
            <a:ext cx="11864743"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‘Molestar’ (to annoy/to be annoying) is one of these.</a:t>
            </a:r>
            <a:endParaRPr kumimoji="0" lang="en-GB" sz="2400" i="0" u="none" strike="noStrike" kern="1200" cap="none" spc="0" normalizeH="0" baseline="0" noProof="0" dirty="0">
              <a:ln>
                <a:noFill/>
              </a:ln>
              <a:solidFill>
                <a:prstClr val="black"/>
              </a:solidFill>
              <a:effectLst/>
              <a:uLnTx/>
              <a:uFillTx/>
              <a:latin typeface="Tw Cen MT" panose="020B0602020104020603"/>
            </a:endParaRPr>
          </a:p>
        </p:txBody>
      </p:sp>
      <p:sp>
        <p:nvSpPr>
          <p:cNvPr id="13" name="TextBox 7">
            <a:extLst>
              <a:ext uri="{FF2B5EF4-FFF2-40B4-BE49-F238E27FC236}">
                <a16:creationId xmlns:a16="http://schemas.microsoft.com/office/drawing/2014/main" id="{30387F9B-D240-4D4D-81AA-6B8CDAB0AB4E}"/>
              </a:ext>
            </a:extLst>
          </p:cNvPr>
          <p:cNvSpPr txBox="1"/>
          <p:nvPr/>
        </p:nvSpPr>
        <p:spPr>
          <a:xfrm>
            <a:off x="7889775" y="3161448"/>
            <a:ext cx="4610259" cy="492443"/>
          </a:xfrm>
          <a:prstGeom prst="rect">
            <a:avLst/>
          </a:prstGeom>
          <a:noFill/>
        </p:spPr>
        <p:txBody>
          <a:bodyPr wrap="square" rtlCol="0">
            <a:spAutoFit/>
          </a:bodyPr>
          <a:lstStyle/>
          <a:p>
            <a:pPr lvl="0" algn="ctr">
              <a:defRPr/>
            </a:pPr>
            <a:r>
              <a:rPr lang="en-GB" sz="2600" b="1" noProof="0" dirty="0">
                <a:solidFill>
                  <a:srgbClr val="002060"/>
                </a:solidFill>
                <a:latin typeface="Century Gothic" panose="020B0502020202020204" pitchFamily="34" charset="0"/>
              </a:rPr>
              <a:t>The noise annoys me.</a:t>
            </a:r>
            <a:endParaRPr kumimoji="0" lang="en-GB" sz="2600" b="1" i="0" u="none" strike="noStrike" kern="1200" cap="none" spc="0" normalizeH="0" baseline="0" noProof="0" dirty="0">
              <a:ln>
                <a:noFill/>
              </a:ln>
              <a:solidFill>
                <a:prstClr val="black"/>
              </a:solidFill>
              <a:effectLst/>
              <a:uLnTx/>
              <a:uFillTx/>
              <a:latin typeface="Tw Cen MT" panose="020B0602020104020603"/>
            </a:endParaRPr>
          </a:p>
        </p:txBody>
      </p:sp>
      <p:sp>
        <p:nvSpPr>
          <p:cNvPr id="14" name="TextBox 7">
            <a:extLst>
              <a:ext uri="{FF2B5EF4-FFF2-40B4-BE49-F238E27FC236}">
                <a16:creationId xmlns:a16="http://schemas.microsoft.com/office/drawing/2014/main" id="{5B038AD9-4A6B-5045-8E4A-C5AB7C83A23D}"/>
              </a:ext>
            </a:extLst>
          </p:cNvPr>
          <p:cNvSpPr txBox="1"/>
          <p:nvPr/>
        </p:nvSpPr>
        <p:spPr>
          <a:xfrm>
            <a:off x="8405567" y="4374738"/>
            <a:ext cx="3940666" cy="492443"/>
          </a:xfrm>
          <a:prstGeom prst="rect">
            <a:avLst/>
          </a:prstGeom>
          <a:noFill/>
        </p:spPr>
        <p:txBody>
          <a:bodyPr wrap="square" rtlCol="0">
            <a:spAutoFit/>
          </a:bodyPr>
          <a:lstStyle/>
          <a:p>
            <a:pPr lvl="0">
              <a:defRPr/>
            </a:pPr>
            <a:r>
              <a:rPr lang="en-GB" sz="2600" b="1" dirty="0">
                <a:solidFill>
                  <a:srgbClr val="002060"/>
                </a:solidFill>
                <a:latin typeface="Century Gothic" panose="020B0502020202020204" pitchFamily="34" charset="0"/>
              </a:rPr>
              <a:t>The dog annoys you.</a:t>
            </a:r>
            <a:endParaRPr kumimoji="0" lang="en-GB" sz="2600" b="1" i="0" u="none" strike="noStrike" kern="1200" cap="none" spc="0" normalizeH="0" baseline="0" noProof="0" dirty="0">
              <a:ln>
                <a:noFill/>
              </a:ln>
              <a:solidFill>
                <a:prstClr val="black"/>
              </a:solidFill>
              <a:effectLst/>
              <a:uLnTx/>
              <a:uFillTx/>
              <a:latin typeface="Tw Cen MT" panose="020B0602020104020603"/>
            </a:endParaRPr>
          </a:p>
        </p:txBody>
      </p:sp>
      <p:sp>
        <p:nvSpPr>
          <p:cNvPr id="3" name="Rectangle 2"/>
          <p:cNvSpPr/>
          <p:nvPr/>
        </p:nvSpPr>
        <p:spPr>
          <a:xfrm>
            <a:off x="2007006" y="2821820"/>
            <a:ext cx="697627" cy="492443"/>
          </a:xfrm>
          <a:prstGeom prst="rect">
            <a:avLst/>
          </a:prstGeom>
        </p:spPr>
        <p:txBody>
          <a:bodyPr wrap="none">
            <a:spAutoFit/>
          </a:bodyPr>
          <a:lstStyle/>
          <a:p>
            <a:r>
              <a:rPr lang="en-GB" sz="2600" b="1" dirty="0">
                <a:solidFill>
                  <a:srgbClr val="002060"/>
                </a:solidFill>
                <a:latin typeface="Century Gothic" panose="020B0502020202020204" pitchFamily="34" charset="0"/>
              </a:rPr>
              <a:t>Me</a:t>
            </a:r>
            <a:endParaRPr lang="en-GB" sz="2600" dirty="0"/>
          </a:p>
        </p:txBody>
      </p:sp>
      <p:sp>
        <p:nvSpPr>
          <p:cNvPr id="15" name="Rectangle 14"/>
          <p:cNvSpPr/>
          <p:nvPr/>
        </p:nvSpPr>
        <p:spPr>
          <a:xfrm>
            <a:off x="3951789" y="2819897"/>
            <a:ext cx="1471878" cy="492443"/>
          </a:xfrm>
          <a:prstGeom prst="rect">
            <a:avLst/>
          </a:prstGeom>
        </p:spPr>
        <p:txBody>
          <a:bodyPr wrap="none">
            <a:spAutoFit/>
          </a:bodyPr>
          <a:lstStyle/>
          <a:p>
            <a:r>
              <a:rPr lang="en-GB" sz="2600" b="1" dirty="0">
                <a:solidFill>
                  <a:srgbClr val="002060"/>
                </a:solidFill>
                <a:latin typeface="Century Gothic" panose="020B0502020202020204" pitchFamily="34" charset="0"/>
              </a:rPr>
              <a:t>molesta</a:t>
            </a:r>
            <a:endParaRPr lang="en-GB" sz="2600" dirty="0"/>
          </a:p>
        </p:txBody>
      </p:sp>
      <p:sp>
        <p:nvSpPr>
          <p:cNvPr id="16" name="Rectangle 15"/>
          <p:cNvSpPr/>
          <p:nvPr/>
        </p:nvSpPr>
        <p:spPr>
          <a:xfrm>
            <a:off x="6566870" y="2815910"/>
            <a:ext cx="1484702" cy="492443"/>
          </a:xfrm>
          <a:prstGeom prst="rect">
            <a:avLst/>
          </a:prstGeom>
        </p:spPr>
        <p:txBody>
          <a:bodyPr wrap="none">
            <a:spAutoFit/>
          </a:bodyPr>
          <a:lstStyle/>
          <a:p>
            <a:r>
              <a:rPr lang="en-GB" sz="2600" b="1" dirty="0">
                <a:solidFill>
                  <a:srgbClr val="002060"/>
                </a:solidFill>
                <a:latin typeface="Century Gothic" panose="020B0502020202020204" pitchFamily="34" charset="0"/>
              </a:rPr>
              <a:t>el ruido.</a:t>
            </a:r>
            <a:endParaRPr lang="en-GB" sz="2600" dirty="0"/>
          </a:p>
        </p:txBody>
      </p:sp>
      <p:sp>
        <p:nvSpPr>
          <p:cNvPr id="6" name="Rectangle 5"/>
          <p:cNvSpPr/>
          <p:nvPr/>
        </p:nvSpPr>
        <p:spPr>
          <a:xfrm>
            <a:off x="1932300" y="3354757"/>
            <a:ext cx="1210588" cy="492443"/>
          </a:xfrm>
          <a:prstGeom prst="rect">
            <a:avLst/>
          </a:prstGeom>
        </p:spPr>
        <p:txBody>
          <a:bodyPr wrap="none">
            <a:spAutoFit/>
          </a:bodyPr>
          <a:lstStyle/>
          <a:p>
            <a:r>
              <a:rPr lang="en-GB" sz="2600" b="1" dirty="0">
                <a:solidFill>
                  <a:srgbClr val="ED7D31"/>
                </a:solidFill>
                <a:latin typeface="Century Gothic" panose="020B0502020202020204" pitchFamily="34" charset="0"/>
              </a:rPr>
              <a:t>to me </a:t>
            </a:r>
            <a:endParaRPr lang="en-GB" sz="2600" b="1" dirty="0">
              <a:solidFill>
                <a:srgbClr val="ED7D31"/>
              </a:solidFill>
            </a:endParaRPr>
          </a:p>
        </p:txBody>
      </p:sp>
      <p:sp>
        <p:nvSpPr>
          <p:cNvPr id="18" name="Rectangle 17"/>
          <p:cNvSpPr/>
          <p:nvPr/>
        </p:nvSpPr>
        <p:spPr>
          <a:xfrm>
            <a:off x="3947219" y="3326833"/>
            <a:ext cx="2305439" cy="492443"/>
          </a:xfrm>
          <a:prstGeom prst="rect">
            <a:avLst/>
          </a:prstGeom>
        </p:spPr>
        <p:txBody>
          <a:bodyPr wrap="none">
            <a:spAutoFit/>
          </a:bodyPr>
          <a:lstStyle/>
          <a:p>
            <a:r>
              <a:rPr lang="en-GB" sz="2600" b="1" dirty="0">
                <a:solidFill>
                  <a:srgbClr val="ED7D31"/>
                </a:solidFill>
                <a:latin typeface="Century Gothic" panose="020B0502020202020204" pitchFamily="34" charset="0"/>
              </a:rPr>
              <a:t>it is annoying</a:t>
            </a:r>
            <a:endParaRPr lang="en-GB" sz="2600" b="1" dirty="0">
              <a:solidFill>
                <a:srgbClr val="ED7D31"/>
              </a:solidFill>
            </a:endParaRPr>
          </a:p>
        </p:txBody>
      </p:sp>
      <p:sp>
        <p:nvSpPr>
          <p:cNvPr id="19" name="Rectangle 18"/>
          <p:cNvSpPr/>
          <p:nvPr/>
        </p:nvSpPr>
        <p:spPr>
          <a:xfrm>
            <a:off x="6538652" y="3329453"/>
            <a:ext cx="1645002" cy="492443"/>
          </a:xfrm>
          <a:prstGeom prst="rect">
            <a:avLst/>
          </a:prstGeom>
        </p:spPr>
        <p:txBody>
          <a:bodyPr wrap="none">
            <a:spAutoFit/>
          </a:bodyPr>
          <a:lstStyle/>
          <a:p>
            <a:r>
              <a:rPr lang="en-GB" sz="2600" b="1" dirty="0">
                <a:solidFill>
                  <a:srgbClr val="ED7D31"/>
                </a:solidFill>
                <a:latin typeface="Century Gothic" panose="020B0502020202020204" pitchFamily="34" charset="0"/>
              </a:rPr>
              <a:t>the noise</a:t>
            </a:r>
            <a:endParaRPr lang="en-GB" sz="2600" b="1" dirty="0">
              <a:solidFill>
                <a:srgbClr val="ED7D31"/>
              </a:solidFill>
            </a:endParaRPr>
          </a:p>
        </p:txBody>
      </p:sp>
      <p:sp>
        <p:nvSpPr>
          <p:cNvPr id="20" name="Rectangle 19"/>
          <p:cNvSpPr/>
          <p:nvPr/>
        </p:nvSpPr>
        <p:spPr>
          <a:xfrm>
            <a:off x="2098138" y="4171787"/>
            <a:ext cx="537327" cy="492443"/>
          </a:xfrm>
          <a:prstGeom prst="rect">
            <a:avLst/>
          </a:prstGeom>
        </p:spPr>
        <p:txBody>
          <a:bodyPr wrap="none">
            <a:spAutoFit/>
          </a:bodyPr>
          <a:lstStyle/>
          <a:p>
            <a:r>
              <a:rPr lang="en-GB" sz="2600" b="1" dirty="0">
                <a:solidFill>
                  <a:srgbClr val="002060"/>
                </a:solidFill>
                <a:latin typeface="Century Gothic" panose="020B0502020202020204" pitchFamily="34" charset="0"/>
              </a:rPr>
              <a:t>Te</a:t>
            </a:r>
            <a:endParaRPr lang="en-GB" sz="2600" dirty="0"/>
          </a:p>
        </p:txBody>
      </p:sp>
      <p:sp>
        <p:nvSpPr>
          <p:cNvPr id="21" name="Rectangle 20"/>
          <p:cNvSpPr/>
          <p:nvPr/>
        </p:nvSpPr>
        <p:spPr>
          <a:xfrm>
            <a:off x="3951789" y="4169479"/>
            <a:ext cx="1471878" cy="492443"/>
          </a:xfrm>
          <a:prstGeom prst="rect">
            <a:avLst/>
          </a:prstGeom>
        </p:spPr>
        <p:txBody>
          <a:bodyPr wrap="none">
            <a:spAutoFit/>
          </a:bodyPr>
          <a:lstStyle/>
          <a:p>
            <a:r>
              <a:rPr lang="en-GB" sz="2600" b="1" dirty="0">
                <a:solidFill>
                  <a:srgbClr val="002060"/>
                </a:solidFill>
                <a:latin typeface="Century Gothic" panose="020B0502020202020204" pitchFamily="34" charset="0"/>
              </a:rPr>
              <a:t>molesta</a:t>
            </a:r>
            <a:endParaRPr lang="en-GB" sz="2600" dirty="0"/>
          </a:p>
        </p:txBody>
      </p:sp>
      <p:sp>
        <p:nvSpPr>
          <p:cNvPr id="22" name="Rectangle 21"/>
          <p:cNvSpPr/>
          <p:nvPr/>
        </p:nvSpPr>
        <p:spPr>
          <a:xfrm>
            <a:off x="6566870" y="4165492"/>
            <a:ext cx="1524776" cy="492443"/>
          </a:xfrm>
          <a:prstGeom prst="rect">
            <a:avLst/>
          </a:prstGeom>
        </p:spPr>
        <p:txBody>
          <a:bodyPr wrap="none">
            <a:spAutoFit/>
          </a:bodyPr>
          <a:lstStyle/>
          <a:p>
            <a:r>
              <a:rPr lang="en-GB" sz="2600" b="1" dirty="0">
                <a:solidFill>
                  <a:srgbClr val="002060"/>
                </a:solidFill>
                <a:latin typeface="Century Gothic" panose="020B0502020202020204" pitchFamily="34" charset="0"/>
              </a:rPr>
              <a:t>el perro.</a:t>
            </a:r>
            <a:endParaRPr lang="en-GB" sz="2600" dirty="0"/>
          </a:p>
        </p:txBody>
      </p:sp>
      <p:sp>
        <p:nvSpPr>
          <p:cNvPr id="23" name="Rectangle 22"/>
          <p:cNvSpPr/>
          <p:nvPr/>
        </p:nvSpPr>
        <p:spPr>
          <a:xfrm>
            <a:off x="1936870" y="4635549"/>
            <a:ext cx="1197764" cy="492443"/>
          </a:xfrm>
          <a:prstGeom prst="rect">
            <a:avLst/>
          </a:prstGeom>
        </p:spPr>
        <p:txBody>
          <a:bodyPr wrap="none">
            <a:spAutoFit/>
          </a:bodyPr>
          <a:lstStyle/>
          <a:p>
            <a:r>
              <a:rPr lang="en-GB" sz="2600" b="1" dirty="0">
                <a:solidFill>
                  <a:srgbClr val="ED7D31"/>
                </a:solidFill>
                <a:latin typeface="Century Gothic" panose="020B0502020202020204" pitchFamily="34" charset="0"/>
              </a:rPr>
              <a:t>to you</a:t>
            </a:r>
            <a:endParaRPr lang="en-GB" sz="2600" b="1" dirty="0">
              <a:solidFill>
                <a:srgbClr val="ED7D31"/>
              </a:solidFill>
            </a:endParaRPr>
          </a:p>
        </p:txBody>
      </p:sp>
      <p:sp>
        <p:nvSpPr>
          <p:cNvPr id="24" name="Rectangle 23"/>
          <p:cNvSpPr/>
          <p:nvPr/>
        </p:nvSpPr>
        <p:spPr>
          <a:xfrm>
            <a:off x="3917393" y="4635549"/>
            <a:ext cx="2305439" cy="492443"/>
          </a:xfrm>
          <a:prstGeom prst="rect">
            <a:avLst/>
          </a:prstGeom>
        </p:spPr>
        <p:txBody>
          <a:bodyPr wrap="none">
            <a:spAutoFit/>
          </a:bodyPr>
          <a:lstStyle/>
          <a:p>
            <a:r>
              <a:rPr lang="en-GB" sz="2600" b="1" dirty="0">
                <a:solidFill>
                  <a:srgbClr val="ED7D31"/>
                </a:solidFill>
                <a:latin typeface="Century Gothic" panose="020B0502020202020204" pitchFamily="34" charset="0"/>
              </a:rPr>
              <a:t>it is annoying</a:t>
            </a:r>
            <a:endParaRPr lang="en-GB" sz="2600" b="1" dirty="0">
              <a:solidFill>
                <a:srgbClr val="ED7D31"/>
              </a:solidFill>
            </a:endParaRPr>
          </a:p>
        </p:txBody>
      </p:sp>
      <p:sp>
        <p:nvSpPr>
          <p:cNvPr id="25" name="Rectangle 24"/>
          <p:cNvSpPr/>
          <p:nvPr/>
        </p:nvSpPr>
        <p:spPr>
          <a:xfrm>
            <a:off x="6521308" y="4641474"/>
            <a:ext cx="1679690" cy="492443"/>
          </a:xfrm>
          <a:prstGeom prst="rect">
            <a:avLst/>
          </a:prstGeom>
        </p:spPr>
        <p:txBody>
          <a:bodyPr wrap="square">
            <a:spAutoFit/>
          </a:bodyPr>
          <a:lstStyle/>
          <a:p>
            <a:r>
              <a:rPr lang="en-GB" sz="2600" b="1" dirty="0">
                <a:solidFill>
                  <a:srgbClr val="ED7D31"/>
                </a:solidFill>
                <a:latin typeface="Century Gothic" panose="020B0502020202020204" pitchFamily="34" charset="0"/>
              </a:rPr>
              <a:t>the dog</a:t>
            </a:r>
            <a:endParaRPr lang="en-GB" sz="2600" b="1" dirty="0">
              <a:solidFill>
                <a:srgbClr val="ED7D31"/>
              </a:solidFill>
            </a:endParaRPr>
          </a:p>
        </p:txBody>
      </p:sp>
      <p:sp>
        <p:nvSpPr>
          <p:cNvPr id="26" name="Rectangle 25"/>
          <p:cNvSpPr/>
          <p:nvPr/>
        </p:nvSpPr>
        <p:spPr>
          <a:xfrm>
            <a:off x="225882" y="3354603"/>
            <a:ext cx="1431802" cy="492443"/>
          </a:xfrm>
          <a:prstGeom prst="rect">
            <a:avLst/>
          </a:prstGeom>
        </p:spPr>
        <p:txBody>
          <a:bodyPr wrap="none">
            <a:spAutoFit/>
          </a:bodyPr>
          <a:lstStyle/>
          <a:p>
            <a:r>
              <a:rPr lang="en-GB" sz="2600" b="1" dirty="0">
                <a:solidFill>
                  <a:srgbClr val="ED7D31"/>
                </a:solidFill>
                <a:latin typeface="Century Gothic" panose="020B0502020202020204" pitchFamily="34" charset="0"/>
              </a:rPr>
              <a:t>literally:</a:t>
            </a:r>
            <a:endParaRPr lang="en-GB" sz="2600" b="1" dirty="0">
              <a:solidFill>
                <a:srgbClr val="ED7D31"/>
              </a:solidFill>
            </a:endParaRPr>
          </a:p>
        </p:txBody>
      </p:sp>
      <p:sp>
        <p:nvSpPr>
          <p:cNvPr id="27" name="Rectangle 26"/>
          <p:cNvSpPr/>
          <p:nvPr/>
        </p:nvSpPr>
        <p:spPr>
          <a:xfrm>
            <a:off x="225882" y="4635549"/>
            <a:ext cx="1431802" cy="492443"/>
          </a:xfrm>
          <a:prstGeom prst="rect">
            <a:avLst/>
          </a:prstGeom>
        </p:spPr>
        <p:txBody>
          <a:bodyPr wrap="none">
            <a:spAutoFit/>
          </a:bodyPr>
          <a:lstStyle/>
          <a:p>
            <a:r>
              <a:rPr lang="en-GB" sz="2600" b="1" dirty="0">
                <a:solidFill>
                  <a:srgbClr val="ED7D31"/>
                </a:solidFill>
                <a:latin typeface="Century Gothic" panose="020B0502020202020204" pitchFamily="34" charset="0"/>
              </a:rPr>
              <a:t>literally:</a:t>
            </a:r>
            <a:endParaRPr lang="en-GB" sz="2600" b="1" dirty="0">
              <a:solidFill>
                <a:srgbClr val="ED7D31"/>
              </a:solidFill>
            </a:endParaRPr>
          </a:p>
        </p:txBody>
      </p:sp>
      <p:sp>
        <p:nvSpPr>
          <p:cNvPr id="28" name="Rounded Rectangular Callout 27"/>
          <p:cNvSpPr/>
          <p:nvPr/>
        </p:nvSpPr>
        <p:spPr>
          <a:xfrm>
            <a:off x="6252659" y="5432882"/>
            <a:ext cx="5811810" cy="778334"/>
          </a:xfrm>
          <a:prstGeom prst="wedgeRoundRectCallout">
            <a:avLst>
              <a:gd name="adj1" fmla="val -36106"/>
              <a:gd name="adj2" fmla="val -81125"/>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As you know, in Spanish the subject (the ‘doer’) can come at the end of the sentence! </a:t>
            </a:r>
            <a:endParaRPr lang="en-GB" sz="2000" dirty="0"/>
          </a:p>
        </p:txBody>
      </p:sp>
      <p:pic>
        <p:nvPicPr>
          <p:cNvPr id="30" name="Imagen 30">
            <a:extLst>
              <a:ext uri="{FF2B5EF4-FFF2-40B4-BE49-F238E27FC236}">
                <a16:creationId xmlns:a16="http://schemas.microsoft.com/office/drawing/2014/main" id="{215D25F6-919A-E044-B1E0-845EB5C153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08809" y="2088159"/>
            <a:ext cx="1135370" cy="1152022"/>
          </a:xfrm>
          <a:prstGeom prst="rect">
            <a:avLst/>
          </a:prstGeom>
        </p:spPr>
      </p:pic>
    </p:spTree>
    <p:extLst>
      <p:ext uri="{BB962C8B-B14F-4D97-AF65-F5344CB8AC3E}">
        <p14:creationId xmlns:p14="http://schemas.microsoft.com/office/powerpoint/2010/main" val="76536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3" grpId="0"/>
      <p:bldP spid="3" grpId="0"/>
      <p:bldP spid="15" grpId="0"/>
      <p:bldP spid="16" grpId="0"/>
      <p:bldP spid="6" grpId="0"/>
      <p:bldP spid="18" grpId="0"/>
      <p:bldP spid="19" grpId="0"/>
      <p:bldP spid="20" grpId="0"/>
      <p:bldP spid="21" grpId="0"/>
      <p:bldP spid="22" grpId="0"/>
      <p:bldP spid="23" grpId="0"/>
      <p:bldP spid="24" grpId="0"/>
      <p:bldP spid="25" grpId="0"/>
      <p:bldP spid="26" grpId="0"/>
      <p:bldP spid="27"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Verbs commonly used with indirect object pronouns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CuadroTexto 37">
            <a:extLst>
              <a:ext uri="{FF2B5EF4-FFF2-40B4-BE49-F238E27FC236}">
                <a16:creationId xmlns:a16="http://schemas.microsoft.com/office/drawing/2014/main" id="{C6D8C309-0654-0A4E-A169-7629F10AC5DB}"/>
              </a:ext>
            </a:extLst>
          </p:cNvPr>
          <p:cNvSpPr txBox="1"/>
          <p:nvPr/>
        </p:nvSpPr>
        <p:spPr>
          <a:xfrm>
            <a:off x="63400" y="1188221"/>
            <a:ext cx="6795247" cy="523220"/>
          </a:xfrm>
          <a:prstGeom prst="rect">
            <a:avLst/>
          </a:prstGeom>
          <a:noFill/>
        </p:spPr>
        <p:txBody>
          <a:bodyPr wrap="square" rtlCol="0">
            <a:spAutoFit/>
          </a:bodyPr>
          <a:lstStyle/>
          <a:p>
            <a:r>
              <a:rPr lang="es-ES" sz="2800" dirty="0">
                <a:solidFill>
                  <a:schemeClr val="accent5">
                    <a:lumMod val="50000"/>
                  </a:schemeClr>
                </a:solidFill>
              </a:rPr>
              <a:t>Otros ejemplos:</a:t>
            </a:r>
            <a:endParaRPr lang="es-GB" sz="2800" dirty="0">
              <a:solidFill>
                <a:schemeClr val="accent5">
                  <a:lumMod val="50000"/>
                </a:schemeClr>
              </a:solidFill>
            </a:endParaRPr>
          </a:p>
        </p:txBody>
      </p:sp>
      <p:sp>
        <p:nvSpPr>
          <p:cNvPr id="18" name="TextBox 9">
            <a:extLst>
              <a:ext uri="{FF2B5EF4-FFF2-40B4-BE49-F238E27FC236}">
                <a16:creationId xmlns:a16="http://schemas.microsoft.com/office/drawing/2014/main" id="{D603D5FB-6FC9-D049-9A4A-031C63987EA1}"/>
              </a:ext>
            </a:extLst>
          </p:cNvPr>
          <p:cNvSpPr txBox="1"/>
          <p:nvPr/>
        </p:nvSpPr>
        <p:spPr>
          <a:xfrm>
            <a:off x="9626617" y="3547392"/>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interesar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0">
            <a:extLst>
              <a:ext uri="{FF2B5EF4-FFF2-40B4-BE49-F238E27FC236}">
                <a16:creationId xmlns:a16="http://schemas.microsoft.com/office/drawing/2014/main" id="{30D84586-D217-7348-8F8D-2BCBA4644C87}"/>
              </a:ext>
            </a:extLst>
          </p:cNvPr>
          <p:cNvSpPr txBox="1"/>
          <p:nvPr/>
        </p:nvSpPr>
        <p:spPr>
          <a:xfrm>
            <a:off x="3713743" y="3547392"/>
            <a:ext cx="27555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alegrar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13">
            <a:extLst>
              <a:ext uri="{FF2B5EF4-FFF2-40B4-BE49-F238E27FC236}">
                <a16:creationId xmlns:a16="http://schemas.microsoft.com/office/drawing/2014/main" id="{68B6B2FF-3435-3D4C-8676-1C9F0763445A}"/>
              </a:ext>
            </a:extLst>
          </p:cNvPr>
          <p:cNvSpPr txBox="1"/>
          <p:nvPr/>
        </p:nvSpPr>
        <p:spPr>
          <a:xfrm>
            <a:off x="9626617" y="1912252"/>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encantar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17">
            <a:extLst>
              <a:ext uri="{FF2B5EF4-FFF2-40B4-BE49-F238E27FC236}">
                <a16:creationId xmlns:a16="http://schemas.microsoft.com/office/drawing/2014/main" id="{94403D9A-AF8B-844D-8822-BA0D05819510}"/>
              </a:ext>
            </a:extLst>
          </p:cNvPr>
          <p:cNvSpPr txBox="1"/>
          <p:nvPr/>
        </p:nvSpPr>
        <p:spPr>
          <a:xfrm>
            <a:off x="9626617" y="5118530"/>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preocupar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19">
            <a:extLst>
              <a:ext uri="{FF2B5EF4-FFF2-40B4-BE49-F238E27FC236}">
                <a16:creationId xmlns:a16="http://schemas.microsoft.com/office/drawing/2014/main" id="{D11255A1-61A5-FF4D-B917-77AA0BA824FA}"/>
              </a:ext>
            </a:extLst>
          </p:cNvPr>
          <p:cNvSpPr txBox="1"/>
          <p:nvPr/>
        </p:nvSpPr>
        <p:spPr>
          <a:xfrm>
            <a:off x="3662994" y="1912252"/>
            <a:ext cx="20582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importar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13">
            <a:extLst>
              <a:ext uri="{FF2B5EF4-FFF2-40B4-BE49-F238E27FC236}">
                <a16:creationId xmlns:a16="http://schemas.microsoft.com/office/drawing/2014/main" id="{102AD3C2-B1B4-F443-9711-A5CC68258970}"/>
              </a:ext>
            </a:extLst>
          </p:cNvPr>
          <p:cNvSpPr txBox="1"/>
          <p:nvPr/>
        </p:nvSpPr>
        <p:spPr>
          <a:xfrm>
            <a:off x="3728520" y="5181627"/>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gustar</a:t>
            </a:r>
          </a:p>
        </p:txBody>
      </p:sp>
      <p:sp>
        <p:nvSpPr>
          <p:cNvPr id="26" name="CuadroTexto 25">
            <a:extLst>
              <a:ext uri="{FF2B5EF4-FFF2-40B4-BE49-F238E27FC236}">
                <a16:creationId xmlns:a16="http://schemas.microsoft.com/office/drawing/2014/main" id="{78A1765C-CB34-4F47-B5CC-D1FD44F739D3}"/>
              </a:ext>
            </a:extLst>
          </p:cNvPr>
          <p:cNvSpPr txBox="1"/>
          <p:nvPr/>
        </p:nvSpPr>
        <p:spPr>
          <a:xfrm>
            <a:off x="469223" y="3741783"/>
            <a:ext cx="3493177" cy="830997"/>
          </a:xfrm>
          <a:prstGeom prst="rect">
            <a:avLst/>
          </a:prstGeom>
          <a:noFill/>
        </p:spPr>
        <p:txBody>
          <a:bodyPr wrap="square" rtlCol="0">
            <a:spAutoFit/>
          </a:bodyPr>
          <a:lstStyle/>
          <a:p>
            <a:pPr algn="l"/>
            <a:r>
              <a:rPr lang="en-GB" sz="2400" dirty="0">
                <a:solidFill>
                  <a:srgbClr val="203864"/>
                </a:solidFill>
                <a:latin typeface="+mj-lt"/>
              </a:rPr>
              <a:t>[to make (someone) happy</a:t>
            </a:r>
            <a:r>
              <a:rPr lang="es-GB" sz="2400" dirty="0">
                <a:solidFill>
                  <a:srgbClr val="203864"/>
                </a:solidFill>
                <a:latin typeface="+mj-lt"/>
              </a:rPr>
              <a:t>]</a:t>
            </a:r>
          </a:p>
        </p:txBody>
      </p:sp>
      <p:sp>
        <p:nvSpPr>
          <p:cNvPr id="27" name="CuadroTexto 26">
            <a:extLst>
              <a:ext uri="{FF2B5EF4-FFF2-40B4-BE49-F238E27FC236}">
                <a16:creationId xmlns:a16="http://schemas.microsoft.com/office/drawing/2014/main" id="{A97B9C78-C880-D249-A007-CA1C286D440B}"/>
              </a:ext>
            </a:extLst>
          </p:cNvPr>
          <p:cNvSpPr txBox="1"/>
          <p:nvPr/>
        </p:nvSpPr>
        <p:spPr>
          <a:xfrm>
            <a:off x="6108608" y="5851272"/>
            <a:ext cx="3760966" cy="461665"/>
          </a:xfrm>
          <a:prstGeom prst="rect">
            <a:avLst/>
          </a:prstGeom>
          <a:noFill/>
        </p:spPr>
        <p:txBody>
          <a:bodyPr wrap="none" rtlCol="0">
            <a:spAutoFit/>
          </a:bodyPr>
          <a:lstStyle/>
          <a:p>
            <a:pPr algn="l"/>
            <a:r>
              <a:rPr lang="en-GB" sz="2400" dirty="0">
                <a:solidFill>
                  <a:srgbClr val="203864"/>
                </a:solidFill>
                <a:latin typeface="+mj-lt"/>
              </a:rPr>
              <a:t>[to worry, to be a worry]</a:t>
            </a:r>
            <a:endParaRPr lang="es-GB" sz="2400" dirty="0">
              <a:solidFill>
                <a:srgbClr val="203864"/>
              </a:solidFill>
              <a:latin typeface="+mj-lt"/>
            </a:endParaRPr>
          </a:p>
        </p:txBody>
      </p:sp>
      <p:sp>
        <p:nvSpPr>
          <p:cNvPr id="28" name="Rectángulo 27">
            <a:extLst>
              <a:ext uri="{FF2B5EF4-FFF2-40B4-BE49-F238E27FC236}">
                <a16:creationId xmlns:a16="http://schemas.microsoft.com/office/drawing/2014/main" id="{9AAC6EC1-FA4A-5945-BD1A-5915D8E00905}"/>
              </a:ext>
            </a:extLst>
          </p:cNvPr>
          <p:cNvSpPr/>
          <p:nvPr/>
        </p:nvSpPr>
        <p:spPr>
          <a:xfrm>
            <a:off x="6439767" y="3415157"/>
            <a:ext cx="3209633" cy="830997"/>
          </a:xfrm>
          <a:prstGeom prst="rect">
            <a:avLst/>
          </a:prstGeom>
          <a:noFill/>
        </p:spPr>
        <p:txBody>
          <a:bodyPr wrap="square" lIns="91440" tIns="45720" rIns="91440" bIns="45720">
            <a:spAutoFit/>
          </a:bodyPr>
          <a:lstStyle/>
          <a:p>
            <a:pPr algn="ctr"/>
            <a:r>
              <a:rPr lang="es-ES" sz="2400" dirty="0">
                <a:solidFill>
                  <a:srgbClr val="203864"/>
                </a:solidFill>
                <a:latin typeface="+mj-lt"/>
              </a:rPr>
              <a:t>[to </a:t>
            </a:r>
            <a:r>
              <a:rPr lang="es-ES" sz="2400" dirty="0" err="1">
                <a:solidFill>
                  <a:srgbClr val="203864"/>
                </a:solidFill>
                <a:latin typeface="+mj-lt"/>
              </a:rPr>
              <a:t>interest</a:t>
            </a:r>
            <a:r>
              <a:rPr lang="es-ES" sz="2400" dirty="0">
                <a:solidFill>
                  <a:srgbClr val="203864"/>
                </a:solidFill>
                <a:latin typeface="+mj-lt"/>
              </a:rPr>
              <a:t>, </a:t>
            </a:r>
          </a:p>
          <a:p>
            <a:pPr algn="ctr"/>
            <a:r>
              <a:rPr lang="es-ES" sz="2400" dirty="0">
                <a:solidFill>
                  <a:srgbClr val="203864"/>
                </a:solidFill>
                <a:latin typeface="+mj-lt"/>
              </a:rPr>
              <a:t>to be of </a:t>
            </a:r>
            <a:r>
              <a:rPr lang="es-ES" sz="2400" dirty="0" err="1">
                <a:solidFill>
                  <a:srgbClr val="203864"/>
                </a:solidFill>
                <a:latin typeface="+mj-lt"/>
              </a:rPr>
              <a:t>interest</a:t>
            </a:r>
            <a:r>
              <a:rPr lang="es-ES" sz="2400" dirty="0">
                <a:solidFill>
                  <a:srgbClr val="203864"/>
                </a:solidFill>
                <a:latin typeface="+mj-lt"/>
              </a:rPr>
              <a:t>]</a:t>
            </a:r>
          </a:p>
        </p:txBody>
      </p:sp>
      <p:sp>
        <p:nvSpPr>
          <p:cNvPr id="29" name="Rectángulo 28">
            <a:extLst>
              <a:ext uri="{FF2B5EF4-FFF2-40B4-BE49-F238E27FC236}">
                <a16:creationId xmlns:a16="http://schemas.microsoft.com/office/drawing/2014/main" id="{D3204447-0461-1F43-AE23-32AB46DE2C73}"/>
              </a:ext>
            </a:extLst>
          </p:cNvPr>
          <p:cNvSpPr/>
          <p:nvPr/>
        </p:nvSpPr>
        <p:spPr>
          <a:xfrm>
            <a:off x="82286" y="1756132"/>
            <a:ext cx="3003870" cy="830997"/>
          </a:xfrm>
          <a:prstGeom prst="rect">
            <a:avLst/>
          </a:prstGeom>
          <a:noFill/>
        </p:spPr>
        <p:txBody>
          <a:bodyPr wrap="square" lIns="91440" tIns="45720" rIns="91440" bIns="45720">
            <a:spAutoFit/>
          </a:bodyPr>
          <a:lstStyle/>
          <a:p>
            <a:pPr algn="ctr"/>
            <a:r>
              <a:rPr lang="es-ES" sz="2400" dirty="0">
                <a:solidFill>
                  <a:srgbClr val="203864"/>
                </a:solidFill>
                <a:latin typeface="+mj-lt"/>
              </a:rPr>
              <a:t>to matter, </a:t>
            </a:r>
          </a:p>
          <a:p>
            <a:pPr algn="ctr"/>
            <a:r>
              <a:rPr lang="es-ES" sz="2400" dirty="0">
                <a:solidFill>
                  <a:srgbClr val="203864"/>
                </a:solidFill>
                <a:latin typeface="+mj-lt"/>
              </a:rPr>
              <a:t>to be important</a:t>
            </a:r>
          </a:p>
        </p:txBody>
      </p:sp>
      <p:pic>
        <p:nvPicPr>
          <p:cNvPr id="30" name="Imagen 29">
            <a:extLst>
              <a:ext uri="{FF2B5EF4-FFF2-40B4-BE49-F238E27FC236}">
                <a16:creationId xmlns:a16="http://schemas.microsoft.com/office/drawing/2014/main" id="{F559B413-1E0A-C74C-ACEB-4E0C514C0C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27366" y="2734143"/>
            <a:ext cx="1306882" cy="1101515"/>
          </a:xfrm>
          <a:prstGeom prst="rect">
            <a:avLst/>
          </a:prstGeom>
        </p:spPr>
      </p:pic>
      <p:sp>
        <p:nvSpPr>
          <p:cNvPr id="33" name="Rectángulo 32">
            <a:extLst>
              <a:ext uri="{FF2B5EF4-FFF2-40B4-BE49-F238E27FC236}">
                <a16:creationId xmlns:a16="http://schemas.microsoft.com/office/drawing/2014/main" id="{C8370D2E-A65A-E745-B239-812B336AB66C}"/>
              </a:ext>
            </a:extLst>
          </p:cNvPr>
          <p:cNvSpPr/>
          <p:nvPr/>
        </p:nvSpPr>
        <p:spPr>
          <a:xfrm>
            <a:off x="278249" y="5580420"/>
            <a:ext cx="2569026" cy="830997"/>
          </a:xfrm>
          <a:prstGeom prst="rect">
            <a:avLst/>
          </a:prstGeom>
          <a:noFill/>
        </p:spPr>
        <p:txBody>
          <a:bodyPr wrap="square" lIns="91440" tIns="45720" rIns="91440" bIns="45720">
            <a:spAutoFit/>
          </a:bodyPr>
          <a:lstStyle/>
          <a:p>
            <a:pPr algn="ctr"/>
            <a:r>
              <a:rPr kumimoji="0" lang="en-GB" sz="2400" i="0" u="none" strike="noStrike" kern="1200" normalizeH="0" baseline="0" noProof="0" dirty="0">
                <a:solidFill>
                  <a:srgbClr val="203864"/>
                </a:solidFill>
                <a:uLnTx/>
                <a:uFillTx/>
                <a:latin typeface="+mj-lt"/>
              </a:rPr>
              <a:t>[to please, </a:t>
            </a:r>
          </a:p>
          <a:p>
            <a:pPr algn="ctr"/>
            <a:r>
              <a:rPr kumimoji="0" lang="en-GB" sz="2400" i="0" u="none" strike="noStrike" kern="1200" normalizeH="0" baseline="0" noProof="0" dirty="0">
                <a:solidFill>
                  <a:srgbClr val="203864"/>
                </a:solidFill>
                <a:uLnTx/>
                <a:uFillTx/>
                <a:latin typeface="+mj-lt"/>
              </a:rPr>
              <a:t>to</a:t>
            </a:r>
            <a:r>
              <a:rPr kumimoji="0" lang="en-GB" sz="2400" i="0" u="none" strike="noStrike" kern="1200" normalizeH="0" noProof="0" dirty="0">
                <a:solidFill>
                  <a:srgbClr val="203864"/>
                </a:solidFill>
                <a:uLnTx/>
                <a:uFillTx/>
                <a:latin typeface="+mj-lt"/>
              </a:rPr>
              <a:t> be pleasing]</a:t>
            </a:r>
            <a:endParaRPr lang="es-GB" sz="2400" dirty="0">
              <a:solidFill>
                <a:srgbClr val="203864"/>
              </a:solidFill>
              <a:latin typeface="+mj-lt"/>
            </a:endParaRPr>
          </a:p>
        </p:txBody>
      </p:sp>
      <p:sp>
        <p:nvSpPr>
          <p:cNvPr id="34" name="Rectángulo 33">
            <a:extLst>
              <a:ext uri="{FF2B5EF4-FFF2-40B4-BE49-F238E27FC236}">
                <a16:creationId xmlns:a16="http://schemas.microsoft.com/office/drawing/2014/main" id="{F3D8737E-988F-C94E-8AA4-FDDD900CFDD6}"/>
              </a:ext>
            </a:extLst>
          </p:cNvPr>
          <p:cNvSpPr/>
          <p:nvPr/>
        </p:nvSpPr>
        <p:spPr>
          <a:xfrm>
            <a:off x="6668042" y="1817698"/>
            <a:ext cx="2803007" cy="830997"/>
          </a:xfrm>
          <a:prstGeom prst="rect">
            <a:avLst/>
          </a:prstGeom>
          <a:noFill/>
        </p:spPr>
        <p:txBody>
          <a:bodyPr wrap="square" lIns="91440" tIns="45720" rIns="91440" bIns="45720">
            <a:spAutoFit/>
          </a:bodyPr>
          <a:lstStyle/>
          <a:p>
            <a:pPr algn="ctr"/>
            <a:r>
              <a:rPr kumimoji="0" lang="en-GB" sz="2400" i="0" u="none" strike="noStrike" kern="1200" normalizeH="0" baseline="0" noProof="0" dirty="0">
                <a:solidFill>
                  <a:srgbClr val="203864"/>
                </a:solidFill>
                <a:uLnTx/>
                <a:uFillTx/>
                <a:latin typeface="+mj-lt"/>
              </a:rPr>
              <a:t>[to delight, </a:t>
            </a:r>
          </a:p>
          <a:p>
            <a:pPr algn="ctr"/>
            <a:r>
              <a:rPr kumimoji="0" lang="en-GB" sz="2400" i="0" u="none" strike="noStrike" kern="1200" normalizeH="0" baseline="0" noProof="0" dirty="0">
                <a:solidFill>
                  <a:srgbClr val="203864"/>
                </a:solidFill>
                <a:uLnTx/>
                <a:uFillTx/>
                <a:latin typeface="+mj-lt"/>
              </a:rPr>
              <a:t>to be a delight]</a:t>
            </a:r>
            <a:endParaRPr lang="es-GB" sz="2400" dirty="0">
              <a:solidFill>
                <a:srgbClr val="203864"/>
              </a:solidFill>
              <a:latin typeface="+mj-lt"/>
            </a:endParaRPr>
          </a:p>
        </p:txBody>
      </p:sp>
      <p:pic>
        <p:nvPicPr>
          <p:cNvPr id="35" name="Imagen 34">
            <a:extLst>
              <a:ext uri="{FF2B5EF4-FFF2-40B4-BE49-F238E27FC236}">
                <a16:creationId xmlns:a16="http://schemas.microsoft.com/office/drawing/2014/main" id="{71664A58-C316-7248-9A00-DC4FFC6D43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6544" y="4670736"/>
            <a:ext cx="1076755" cy="1141833"/>
          </a:xfrm>
          <a:prstGeom prst="rect">
            <a:avLst/>
          </a:prstGeom>
        </p:spPr>
      </p:pic>
      <p:grpSp>
        <p:nvGrpSpPr>
          <p:cNvPr id="6" name="Group 5"/>
          <p:cNvGrpSpPr/>
          <p:nvPr/>
        </p:nvGrpSpPr>
        <p:grpSpPr>
          <a:xfrm>
            <a:off x="900630" y="4594022"/>
            <a:ext cx="1080177" cy="1113899"/>
            <a:chOff x="-1538584" y="3089667"/>
            <a:chExt cx="2216552" cy="2286304"/>
          </a:xfrm>
        </p:grpSpPr>
        <p:pic>
          <p:nvPicPr>
            <p:cNvPr id="1032" name="Picture 8" descr="Dog Training Clipart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8584" y="3089667"/>
              <a:ext cx="2216552" cy="22863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538584" y="3089667"/>
              <a:ext cx="967084" cy="5583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 name="Group 6"/>
          <p:cNvGrpSpPr/>
          <p:nvPr/>
        </p:nvGrpSpPr>
        <p:grpSpPr>
          <a:xfrm>
            <a:off x="7377986" y="107547"/>
            <a:ext cx="1382511" cy="1741196"/>
            <a:chOff x="7377986" y="107547"/>
            <a:chExt cx="1382511" cy="1741196"/>
          </a:xfrm>
        </p:grpSpPr>
        <p:pic>
          <p:nvPicPr>
            <p:cNvPr id="1034" name="Picture 10" descr="Love My Daughter Clipart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77986" y="107547"/>
              <a:ext cx="1382511" cy="174119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ight Border Of Heart Clip Art, PNG, Watercolor "/>
            <p:cNvPicPr>
              <a:picLocks noChangeAspect="1" noChangeArrowheads="1"/>
            </p:cNvPicPr>
            <p:nvPr/>
          </p:nvPicPr>
          <p:blipFill>
            <a:blip r:embed="rId8" cstate="print">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7824609" y="141807"/>
              <a:ext cx="439950" cy="31011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loud Callout 7"/>
          <p:cNvSpPr/>
          <p:nvPr/>
        </p:nvSpPr>
        <p:spPr>
          <a:xfrm>
            <a:off x="5524500" y="4484646"/>
            <a:ext cx="1853486" cy="696981"/>
          </a:xfrm>
          <a:prstGeom prst="cloudCallout">
            <a:avLst>
              <a:gd name="adj1" fmla="val 79117"/>
              <a:gd name="adj2" fmla="val 25212"/>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examen</a:t>
            </a:r>
          </a:p>
        </p:txBody>
      </p:sp>
    </p:spTree>
    <p:extLst>
      <p:ext uri="{BB962C8B-B14F-4D97-AF65-F5344CB8AC3E}">
        <p14:creationId xmlns:p14="http://schemas.microsoft.com/office/powerpoint/2010/main" val="233347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18" grpId="0"/>
      <p:bldP spid="19" grpId="0"/>
      <p:bldP spid="22" grpId="0"/>
      <p:bldP spid="23" grpId="0"/>
      <p:bldP spid="24" grpId="0"/>
      <p:bldP spid="26" grpId="0"/>
      <p:bldP spid="27" grpId="0"/>
      <p:bldP spid="28" grpId="0"/>
      <p:bldP spid="29" grpId="0"/>
      <p:bldP spid="33" grpId="0"/>
      <p:bldP spid="34"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9433" y="1819684"/>
            <a:ext cx="5045441" cy="430887"/>
          </a:xfrm>
          <a:prstGeom prst="rect">
            <a:avLst/>
          </a:prstGeom>
          <a:noFill/>
        </p:spPr>
        <p:txBody>
          <a:bodyPr wrap="square" rtlCol="0">
            <a:spAutoFit/>
          </a:bodyPr>
          <a:lstStyle/>
          <a:p>
            <a:pPr algn="l"/>
            <a:r>
              <a:rPr lang="en-GB" sz="2200" dirty="0">
                <a:solidFill>
                  <a:schemeClr val="accent5">
                    <a:lumMod val="50000"/>
                  </a:schemeClr>
                </a:solidFill>
              </a:rPr>
              <a:t>Me preocupa el partido de hoy.</a:t>
            </a:r>
          </a:p>
        </p:txBody>
      </p:sp>
      <p:sp>
        <p:nvSpPr>
          <p:cNvPr id="8" name="TextBox 7"/>
          <p:cNvSpPr txBox="1"/>
          <p:nvPr/>
        </p:nvSpPr>
        <p:spPr>
          <a:xfrm>
            <a:off x="149432" y="2213437"/>
            <a:ext cx="7325425" cy="430887"/>
          </a:xfrm>
          <a:prstGeom prst="rect">
            <a:avLst/>
          </a:prstGeom>
          <a:noFill/>
        </p:spPr>
        <p:txBody>
          <a:bodyPr wrap="square" rtlCol="0">
            <a:spAutoFit/>
          </a:bodyPr>
          <a:lstStyle/>
          <a:p>
            <a:pPr algn="l"/>
            <a:r>
              <a:rPr lang="en-GB" sz="2200" dirty="0">
                <a:solidFill>
                  <a:schemeClr val="accent5">
                    <a:lumMod val="50000"/>
                  </a:schemeClr>
                </a:solidFill>
              </a:rPr>
              <a:t>Today’s match _______________________me.</a:t>
            </a:r>
          </a:p>
        </p:txBody>
      </p:sp>
      <p:sp>
        <p:nvSpPr>
          <p:cNvPr id="9" name="TextBox 8"/>
          <p:cNvSpPr txBox="1"/>
          <p:nvPr/>
        </p:nvSpPr>
        <p:spPr>
          <a:xfrm>
            <a:off x="172446" y="3159423"/>
            <a:ext cx="10159912" cy="430887"/>
          </a:xfrm>
          <a:prstGeom prst="rect">
            <a:avLst/>
          </a:prstGeom>
          <a:noFill/>
        </p:spPr>
        <p:txBody>
          <a:bodyPr wrap="square" rtlCol="0">
            <a:spAutoFit/>
          </a:bodyPr>
          <a:lstStyle/>
          <a:p>
            <a:pPr algn="l"/>
            <a:r>
              <a:rPr lang="en-GB" sz="2200" dirty="0">
                <a:solidFill>
                  <a:schemeClr val="accent5">
                    <a:lumMod val="50000"/>
                  </a:schemeClr>
                </a:solidFill>
              </a:rPr>
              <a:t>The attitude of the </a:t>
            </a:r>
            <a:r>
              <a:rPr lang="en-GB" sz="2200" dirty="0" err="1">
                <a:solidFill>
                  <a:schemeClr val="accent5">
                    <a:lumMod val="50000"/>
                  </a:schemeClr>
                </a:solidFill>
              </a:rPr>
              <a:t>player__________________________me</a:t>
            </a:r>
            <a:r>
              <a:rPr lang="en-GB" sz="2200" dirty="0">
                <a:solidFill>
                  <a:schemeClr val="accent5">
                    <a:lumMod val="50000"/>
                  </a:schemeClr>
                </a:solidFill>
              </a:rPr>
              <a:t>.</a:t>
            </a:r>
          </a:p>
        </p:txBody>
      </p:sp>
      <p:sp>
        <p:nvSpPr>
          <p:cNvPr id="13" name="Rectangle 12"/>
          <p:cNvSpPr/>
          <p:nvPr/>
        </p:nvSpPr>
        <p:spPr>
          <a:xfrm>
            <a:off x="10767742" y="5936734"/>
            <a:ext cx="1277914" cy="400110"/>
          </a:xfrm>
          <a:prstGeom prst="rect">
            <a:avLst/>
          </a:prstGeom>
        </p:spPr>
        <p:txBody>
          <a:bodyPr wrap="none">
            <a:spAutoFit/>
          </a:bodyPr>
          <a:lstStyle/>
          <a:p>
            <a:r>
              <a:rPr lang="en-GB" sz="2000" dirty="0">
                <a:solidFill>
                  <a:schemeClr val="accent5">
                    <a:lumMod val="50000"/>
                  </a:schemeClr>
                </a:solidFill>
              </a:rPr>
              <a:t>*attitude</a:t>
            </a:r>
            <a:endParaRPr lang="en-GB" sz="2000" dirty="0"/>
          </a:p>
        </p:txBody>
      </p:sp>
      <p:sp>
        <p:nvSpPr>
          <p:cNvPr id="14" name="TextBox 13"/>
          <p:cNvSpPr txBox="1"/>
          <p:nvPr/>
        </p:nvSpPr>
        <p:spPr>
          <a:xfrm>
            <a:off x="116202" y="921174"/>
            <a:ext cx="5045441" cy="430887"/>
          </a:xfrm>
          <a:prstGeom prst="rect">
            <a:avLst/>
          </a:prstGeom>
          <a:noFill/>
        </p:spPr>
        <p:txBody>
          <a:bodyPr wrap="square" rtlCol="0">
            <a:spAutoFit/>
          </a:bodyPr>
          <a:lstStyle/>
          <a:p>
            <a:pPr algn="l"/>
            <a:r>
              <a:rPr lang="en-GB" sz="2200" dirty="0">
                <a:solidFill>
                  <a:schemeClr val="accent5">
                    <a:lumMod val="50000"/>
                  </a:schemeClr>
                </a:solidFill>
              </a:rPr>
              <a:t>Me importa el precio del billete. </a:t>
            </a:r>
          </a:p>
        </p:txBody>
      </p:sp>
      <p:sp>
        <p:nvSpPr>
          <p:cNvPr id="15" name="TextBox 14"/>
          <p:cNvSpPr txBox="1"/>
          <p:nvPr/>
        </p:nvSpPr>
        <p:spPr>
          <a:xfrm>
            <a:off x="116202" y="1301158"/>
            <a:ext cx="11262998" cy="430887"/>
          </a:xfrm>
          <a:prstGeom prst="rect">
            <a:avLst/>
          </a:prstGeom>
          <a:noFill/>
        </p:spPr>
        <p:txBody>
          <a:bodyPr wrap="square" rtlCol="0">
            <a:spAutoFit/>
          </a:bodyPr>
          <a:lstStyle/>
          <a:p>
            <a:pPr algn="l"/>
            <a:r>
              <a:rPr lang="en-GB" sz="2200" dirty="0">
                <a:solidFill>
                  <a:schemeClr val="accent5">
                    <a:lumMod val="50000"/>
                  </a:schemeClr>
                </a:solidFill>
              </a:rPr>
              <a:t>The price of the ticket ______________________ to me.</a:t>
            </a:r>
          </a:p>
        </p:txBody>
      </p:sp>
      <p:sp>
        <p:nvSpPr>
          <p:cNvPr id="2" name="Title 1"/>
          <p:cNvSpPr>
            <a:spLocks noGrp="1"/>
          </p:cNvSpPr>
          <p:nvPr>
            <p:ph type="title"/>
          </p:nvPr>
        </p:nvSpPr>
        <p:spPr>
          <a:xfrm>
            <a:off x="116202" y="155165"/>
            <a:ext cx="10070987" cy="809855"/>
          </a:xfrm>
        </p:spPr>
        <p:txBody>
          <a:bodyPr>
            <a:normAutofit fontScale="90000"/>
          </a:bodyPr>
          <a:lstStyle/>
          <a:p>
            <a:r>
              <a:rPr lang="en-GB" sz="2400" b="1" dirty="0"/>
              <a:t>Daniel va a un partido de fútbol y hace una entrevista con un periodista inglés. ¿Qué dice Daniel? Completa las frases en inglés.</a:t>
            </a:r>
            <a:r>
              <a:rPr lang="en-GB" sz="2400" b="1" dirty="0">
                <a:solidFill>
                  <a:schemeClr val="bg1"/>
                </a:solidFill>
              </a:rPr>
              <a:t>tbol</a:t>
            </a:r>
          </a:p>
        </p:txBody>
      </p:sp>
      <p:sp>
        <p:nvSpPr>
          <p:cNvPr id="17" name="TextBox 16"/>
          <p:cNvSpPr txBox="1"/>
          <p:nvPr/>
        </p:nvSpPr>
        <p:spPr>
          <a:xfrm>
            <a:off x="3162464" y="1272110"/>
            <a:ext cx="3148793" cy="430887"/>
          </a:xfrm>
          <a:prstGeom prst="rect">
            <a:avLst/>
          </a:prstGeom>
          <a:noFill/>
        </p:spPr>
        <p:txBody>
          <a:bodyPr wrap="square" rtlCol="0">
            <a:spAutoFit/>
          </a:bodyPr>
          <a:lstStyle/>
          <a:p>
            <a:pPr algn="l"/>
            <a:r>
              <a:rPr lang="en-GB" sz="2200" b="1" dirty="0">
                <a:solidFill>
                  <a:srgbClr val="ED7D31"/>
                </a:solidFill>
              </a:rPr>
              <a:t>matters / is important</a:t>
            </a:r>
          </a:p>
        </p:txBody>
      </p:sp>
      <p:sp>
        <p:nvSpPr>
          <p:cNvPr id="18" name="TextBox 17"/>
          <p:cNvSpPr txBox="1"/>
          <p:nvPr/>
        </p:nvSpPr>
        <p:spPr>
          <a:xfrm>
            <a:off x="2367784" y="2184389"/>
            <a:ext cx="3205704" cy="430887"/>
          </a:xfrm>
          <a:prstGeom prst="rect">
            <a:avLst/>
          </a:prstGeom>
          <a:noFill/>
        </p:spPr>
        <p:txBody>
          <a:bodyPr wrap="square" rtlCol="0">
            <a:spAutoFit/>
          </a:bodyPr>
          <a:lstStyle/>
          <a:p>
            <a:pPr algn="l"/>
            <a:r>
              <a:rPr lang="en-GB" sz="2200" b="1" dirty="0">
                <a:solidFill>
                  <a:srgbClr val="ED7D31"/>
                </a:solidFill>
              </a:rPr>
              <a:t>worries / is a worry for</a:t>
            </a:r>
          </a:p>
        </p:txBody>
      </p:sp>
      <p:sp>
        <p:nvSpPr>
          <p:cNvPr id="19" name="TextBox 18"/>
          <p:cNvSpPr txBox="1"/>
          <p:nvPr/>
        </p:nvSpPr>
        <p:spPr>
          <a:xfrm>
            <a:off x="149434" y="2754608"/>
            <a:ext cx="5424054" cy="430887"/>
          </a:xfrm>
          <a:prstGeom prst="rect">
            <a:avLst/>
          </a:prstGeom>
          <a:noFill/>
        </p:spPr>
        <p:txBody>
          <a:bodyPr wrap="square" rtlCol="0">
            <a:spAutoFit/>
          </a:bodyPr>
          <a:lstStyle/>
          <a:p>
            <a:pPr algn="l"/>
            <a:r>
              <a:rPr lang="en-GB" sz="2200" dirty="0">
                <a:solidFill>
                  <a:schemeClr val="accent5">
                    <a:lumMod val="50000"/>
                  </a:schemeClr>
                </a:solidFill>
              </a:rPr>
              <a:t>Me gusta la actitud* del jugador.</a:t>
            </a:r>
          </a:p>
        </p:txBody>
      </p:sp>
      <p:sp>
        <p:nvSpPr>
          <p:cNvPr id="20" name="TextBox 19"/>
          <p:cNvSpPr txBox="1"/>
          <p:nvPr/>
        </p:nvSpPr>
        <p:spPr>
          <a:xfrm>
            <a:off x="3820681" y="3127994"/>
            <a:ext cx="3456419" cy="430887"/>
          </a:xfrm>
          <a:prstGeom prst="rect">
            <a:avLst/>
          </a:prstGeom>
          <a:noFill/>
        </p:spPr>
        <p:txBody>
          <a:bodyPr wrap="square" rtlCol="0">
            <a:spAutoFit/>
          </a:bodyPr>
          <a:lstStyle/>
          <a:p>
            <a:pPr algn="l"/>
            <a:r>
              <a:rPr lang="en-GB" sz="2200" b="1" dirty="0">
                <a:solidFill>
                  <a:srgbClr val="ED7D31"/>
                </a:solidFill>
              </a:rPr>
              <a:t>pleases / is pleasing to</a:t>
            </a:r>
          </a:p>
        </p:txBody>
      </p:sp>
      <p:sp>
        <p:nvSpPr>
          <p:cNvPr id="21" name="TextBox 20"/>
          <p:cNvSpPr txBox="1"/>
          <p:nvPr/>
        </p:nvSpPr>
        <p:spPr>
          <a:xfrm>
            <a:off x="172444" y="3653640"/>
            <a:ext cx="3053224" cy="430887"/>
          </a:xfrm>
          <a:prstGeom prst="rect">
            <a:avLst/>
          </a:prstGeom>
          <a:noFill/>
        </p:spPr>
        <p:txBody>
          <a:bodyPr wrap="square" rtlCol="0">
            <a:spAutoFit/>
          </a:bodyPr>
          <a:lstStyle/>
          <a:p>
            <a:pPr algn="l"/>
            <a:r>
              <a:rPr lang="en-GB" sz="2200" dirty="0">
                <a:solidFill>
                  <a:schemeClr val="accent5">
                    <a:lumMod val="50000"/>
                  </a:schemeClr>
                </a:solidFill>
              </a:rPr>
              <a:t>Me interesa el fútbol.</a:t>
            </a:r>
          </a:p>
        </p:txBody>
      </p:sp>
      <p:sp>
        <p:nvSpPr>
          <p:cNvPr id="22" name="TextBox 21"/>
          <p:cNvSpPr txBox="1"/>
          <p:nvPr/>
        </p:nvSpPr>
        <p:spPr>
          <a:xfrm>
            <a:off x="172446" y="4048510"/>
            <a:ext cx="10159912" cy="430887"/>
          </a:xfrm>
          <a:prstGeom prst="rect">
            <a:avLst/>
          </a:prstGeom>
          <a:noFill/>
        </p:spPr>
        <p:txBody>
          <a:bodyPr wrap="square" rtlCol="0">
            <a:spAutoFit/>
          </a:bodyPr>
          <a:lstStyle/>
          <a:p>
            <a:pPr algn="l"/>
            <a:r>
              <a:rPr lang="en-GB" sz="2200" dirty="0">
                <a:solidFill>
                  <a:schemeClr val="accent5">
                    <a:lumMod val="50000"/>
                  </a:schemeClr>
                </a:solidFill>
              </a:rPr>
              <a:t>Football __________________________ me.</a:t>
            </a:r>
          </a:p>
        </p:txBody>
      </p:sp>
      <p:sp>
        <p:nvSpPr>
          <p:cNvPr id="23" name="TextBox 22"/>
          <p:cNvSpPr txBox="1"/>
          <p:nvPr/>
        </p:nvSpPr>
        <p:spPr>
          <a:xfrm>
            <a:off x="1450858" y="4017155"/>
            <a:ext cx="3710786" cy="430887"/>
          </a:xfrm>
          <a:prstGeom prst="rect">
            <a:avLst/>
          </a:prstGeom>
          <a:noFill/>
        </p:spPr>
        <p:txBody>
          <a:bodyPr wrap="square" rtlCol="0">
            <a:spAutoFit/>
          </a:bodyPr>
          <a:lstStyle/>
          <a:p>
            <a:pPr algn="l"/>
            <a:r>
              <a:rPr lang="en-GB" sz="2200" b="1" dirty="0">
                <a:solidFill>
                  <a:srgbClr val="ED7D31"/>
                </a:solidFill>
              </a:rPr>
              <a:t>interests / is of interest to</a:t>
            </a:r>
          </a:p>
        </p:txBody>
      </p:sp>
      <p:sp>
        <p:nvSpPr>
          <p:cNvPr id="2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25" name="TextBox 24"/>
          <p:cNvSpPr txBox="1"/>
          <p:nvPr/>
        </p:nvSpPr>
        <p:spPr>
          <a:xfrm>
            <a:off x="125600" y="4547952"/>
            <a:ext cx="3695081" cy="430887"/>
          </a:xfrm>
          <a:prstGeom prst="rect">
            <a:avLst/>
          </a:prstGeom>
          <a:noFill/>
        </p:spPr>
        <p:txBody>
          <a:bodyPr wrap="square" rtlCol="0">
            <a:spAutoFit/>
          </a:bodyPr>
          <a:lstStyle/>
          <a:p>
            <a:pPr algn="l"/>
            <a:r>
              <a:rPr lang="en-GB" sz="2200" dirty="0">
                <a:solidFill>
                  <a:schemeClr val="accent5">
                    <a:lumMod val="50000"/>
                  </a:schemeClr>
                </a:solidFill>
              </a:rPr>
              <a:t>¡Me encanta cada gol!</a:t>
            </a:r>
          </a:p>
        </p:txBody>
      </p:sp>
      <p:sp>
        <p:nvSpPr>
          <p:cNvPr id="26" name="TextBox 25"/>
          <p:cNvSpPr txBox="1"/>
          <p:nvPr/>
        </p:nvSpPr>
        <p:spPr>
          <a:xfrm>
            <a:off x="193347" y="4912532"/>
            <a:ext cx="10159912" cy="430887"/>
          </a:xfrm>
          <a:prstGeom prst="rect">
            <a:avLst/>
          </a:prstGeom>
          <a:noFill/>
        </p:spPr>
        <p:txBody>
          <a:bodyPr wrap="square" rtlCol="0">
            <a:spAutoFit/>
          </a:bodyPr>
          <a:lstStyle/>
          <a:p>
            <a:pPr algn="l"/>
            <a:r>
              <a:rPr lang="en-GB" sz="2200" dirty="0">
                <a:solidFill>
                  <a:schemeClr val="accent5">
                    <a:lumMod val="50000"/>
                  </a:schemeClr>
                </a:solidFill>
              </a:rPr>
              <a:t>Every goal ___________me!</a:t>
            </a:r>
          </a:p>
        </p:txBody>
      </p:sp>
      <p:sp>
        <p:nvSpPr>
          <p:cNvPr id="27" name="TextBox 26"/>
          <p:cNvSpPr txBox="1"/>
          <p:nvPr/>
        </p:nvSpPr>
        <p:spPr>
          <a:xfrm>
            <a:off x="1916920" y="4894710"/>
            <a:ext cx="1405767" cy="430887"/>
          </a:xfrm>
          <a:prstGeom prst="rect">
            <a:avLst/>
          </a:prstGeom>
          <a:noFill/>
        </p:spPr>
        <p:txBody>
          <a:bodyPr wrap="square" rtlCol="0">
            <a:spAutoFit/>
          </a:bodyPr>
          <a:lstStyle/>
          <a:p>
            <a:pPr algn="l"/>
            <a:r>
              <a:rPr lang="en-GB" sz="2200" b="1" dirty="0">
                <a:solidFill>
                  <a:srgbClr val="ED7D31"/>
                </a:solidFill>
              </a:rPr>
              <a:t>delights</a:t>
            </a:r>
          </a:p>
        </p:txBody>
      </p:sp>
      <p:sp>
        <p:nvSpPr>
          <p:cNvPr id="28" name="Rectangle 27"/>
          <p:cNvSpPr/>
          <p:nvPr/>
        </p:nvSpPr>
        <p:spPr>
          <a:xfrm>
            <a:off x="8355182" y="1998091"/>
            <a:ext cx="3727205" cy="4365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matters, is important</a:t>
            </a:r>
          </a:p>
        </p:txBody>
      </p:sp>
      <p:sp>
        <p:nvSpPr>
          <p:cNvPr id="29" name="Rectangle 28"/>
          <p:cNvSpPr/>
          <p:nvPr/>
        </p:nvSpPr>
        <p:spPr>
          <a:xfrm>
            <a:off x="8355182" y="2602636"/>
            <a:ext cx="3727205" cy="4365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delights</a:t>
            </a:r>
          </a:p>
        </p:txBody>
      </p:sp>
      <p:sp>
        <p:nvSpPr>
          <p:cNvPr id="30" name="Rectangle 29"/>
          <p:cNvSpPr/>
          <p:nvPr/>
        </p:nvSpPr>
        <p:spPr>
          <a:xfrm>
            <a:off x="8348828" y="3185495"/>
            <a:ext cx="3733559" cy="4365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annoys, is annoying to</a:t>
            </a:r>
          </a:p>
        </p:txBody>
      </p:sp>
      <p:sp>
        <p:nvSpPr>
          <p:cNvPr id="31" name="Rectangle 30"/>
          <p:cNvSpPr/>
          <p:nvPr/>
        </p:nvSpPr>
        <p:spPr>
          <a:xfrm>
            <a:off x="8355182" y="3800295"/>
            <a:ext cx="3727205" cy="4365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interests, is of interest to</a:t>
            </a:r>
          </a:p>
        </p:txBody>
      </p:sp>
      <p:sp>
        <p:nvSpPr>
          <p:cNvPr id="32" name="Rectangle 31"/>
          <p:cNvSpPr/>
          <p:nvPr/>
        </p:nvSpPr>
        <p:spPr>
          <a:xfrm>
            <a:off x="8355182" y="4401394"/>
            <a:ext cx="3727205" cy="4365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worries, is a worry for</a:t>
            </a:r>
          </a:p>
        </p:txBody>
      </p:sp>
      <p:sp>
        <p:nvSpPr>
          <p:cNvPr id="33" name="Rectangle 32"/>
          <p:cNvSpPr/>
          <p:nvPr/>
        </p:nvSpPr>
        <p:spPr>
          <a:xfrm>
            <a:off x="8348828" y="5051540"/>
            <a:ext cx="3727205" cy="4365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pleases, is pleasing to</a:t>
            </a:r>
          </a:p>
        </p:txBody>
      </p:sp>
      <p:sp>
        <p:nvSpPr>
          <p:cNvPr id="34" name="TextBox 33"/>
          <p:cNvSpPr txBox="1"/>
          <p:nvPr/>
        </p:nvSpPr>
        <p:spPr>
          <a:xfrm>
            <a:off x="193347" y="5429238"/>
            <a:ext cx="3977449" cy="430887"/>
          </a:xfrm>
          <a:prstGeom prst="rect">
            <a:avLst/>
          </a:prstGeom>
          <a:noFill/>
        </p:spPr>
        <p:txBody>
          <a:bodyPr wrap="square" rtlCol="0">
            <a:spAutoFit/>
          </a:bodyPr>
          <a:lstStyle/>
          <a:p>
            <a:pPr algn="l"/>
            <a:r>
              <a:rPr lang="en-GB" sz="2200" dirty="0">
                <a:solidFill>
                  <a:schemeClr val="accent5">
                    <a:lumMod val="50000"/>
                  </a:schemeClr>
                </a:solidFill>
              </a:rPr>
              <a:t>Me molesta el otro equipo.</a:t>
            </a:r>
          </a:p>
        </p:txBody>
      </p:sp>
      <p:sp>
        <p:nvSpPr>
          <p:cNvPr id="35" name="TextBox 34"/>
          <p:cNvSpPr txBox="1"/>
          <p:nvPr/>
        </p:nvSpPr>
        <p:spPr>
          <a:xfrm>
            <a:off x="216650" y="5807514"/>
            <a:ext cx="8767694" cy="430887"/>
          </a:xfrm>
          <a:prstGeom prst="rect">
            <a:avLst/>
          </a:prstGeom>
          <a:noFill/>
        </p:spPr>
        <p:txBody>
          <a:bodyPr wrap="square" rtlCol="0">
            <a:spAutoFit/>
          </a:bodyPr>
          <a:lstStyle/>
          <a:p>
            <a:pPr algn="l"/>
            <a:r>
              <a:rPr lang="en-GB" sz="2200" dirty="0">
                <a:solidFill>
                  <a:schemeClr val="accent5">
                    <a:lumMod val="50000"/>
                  </a:schemeClr>
                </a:solidFill>
              </a:rPr>
              <a:t>The other team ________________________me.</a:t>
            </a:r>
          </a:p>
        </p:txBody>
      </p:sp>
      <p:sp>
        <p:nvSpPr>
          <p:cNvPr id="36" name="TextBox 35"/>
          <p:cNvSpPr txBox="1"/>
          <p:nvPr/>
        </p:nvSpPr>
        <p:spPr>
          <a:xfrm>
            <a:off x="2437077" y="5772711"/>
            <a:ext cx="3514043" cy="430887"/>
          </a:xfrm>
          <a:prstGeom prst="rect">
            <a:avLst/>
          </a:prstGeom>
          <a:noFill/>
        </p:spPr>
        <p:txBody>
          <a:bodyPr wrap="square" rtlCol="0">
            <a:spAutoFit/>
          </a:bodyPr>
          <a:lstStyle/>
          <a:p>
            <a:pPr algn="l"/>
            <a:r>
              <a:rPr lang="en-GB" sz="2200" b="1" dirty="0">
                <a:solidFill>
                  <a:srgbClr val="ED7D31"/>
                </a:solidFill>
              </a:rPr>
              <a:t>annoys / is annoying to</a:t>
            </a:r>
          </a:p>
        </p:txBody>
      </p:sp>
      <p:pic>
        <p:nvPicPr>
          <p:cNvPr id="3078" name="Picture 6" descr="Transparent Background Soccer Ball Clipart , Transparent Cartoon "/>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8807602" y="685157"/>
            <a:ext cx="1568298" cy="113872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nterview PNG Image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828" t="-2330" r="21129" b="22190"/>
          <a:stretch/>
        </p:blipFill>
        <p:spPr bwMode="auto">
          <a:xfrm>
            <a:off x="10375900" y="699338"/>
            <a:ext cx="1192935" cy="1211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0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23" grpId="0"/>
      <p:bldP spid="27" grpId="0"/>
      <p:bldP spid="3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27689</TotalTime>
  <Words>6320</Words>
  <Application>Microsoft Office PowerPoint</Application>
  <PresentationFormat>Widescreen</PresentationFormat>
  <Paragraphs>1123</Paragraphs>
  <Slides>33</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Century Gothic</vt:lpstr>
      <vt:lpstr>Times New Roman</vt:lpstr>
      <vt:lpstr>Tw Cen MT</vt:lpstr>
      <vt:lpstr>1_Office Theme</vt:lpstr>
      <vt:lpstr>Describing how things make people feel</vt:lpstr>
      <vt:lpstr>Fonética</vt:lpstr>
      <vt:lpstr>Fonética</vt:lpstr>
      <vt:lpstr>Escribe la palabra en español. </vt:lpstr>
      <vt:lpstr>Respuestas</vt:lpstr>
      <vt:lpstr>Saying who is affected by the verb Indirect object pronouns ‘me’, ‘te’</vt:lpstr>
      <vt:lpstr>Verbs commonly used with indirect object pronouns</vt:lpstr>
      <vt:lpstr>Verbs commonly used with indirect object pronouns</vt:lpstr>
      <vt:lpstr>Daniel va a un partido de fútbol y hace una entrevista con un periodista inglés. ¿Qué dice Daniel? Completa las frases en inglés.tbol</vt:lpstr>
      <vt:lpstr>Describing one vs more than one thing -AR verbs in 3rd person [revisited]</vt:lpstr>
      <vt:lpstr>Lucía y Nadia hablan sobre emociones.</vt:lpstr>
      <vt:lpstr>Lucía también habla con una amiga inglesa. Marca la opción correcta.</vt:lpstr>
      <vt:lpstr>Lucía necesita una traducción de los mensajes. ¿La ayudas?</vt:lpstr>
      <vt:lpstr>Escucha e identifica el sujeto de la frase (A o B). Escucha y comprueba. Luego escribe el verbo (infinitivo) en inglés. </vt:lpstr>
      <vt:lpstr>Hablamos en parejas sobre emociones.</vt:lpstr>
      <vt:lpstr>Persona A</vt:lpstr>
      <vt:lpstr>Persona B</vt:lpstr>
      <vt:lpstr>Escribe el verbo y el pronombre en inglés </vt:lpstr>
      <vt:lpstr>Solución</vt:lpstr>
      <vt:lpstr>Describing how things make people feel [2]</vt:lpstr>
      <vt:lpstr>hablar / escuchar</vt:lpstr>
      <vt:lpstr>¿Cómo se dice en español?</vt:lpstr>
      <vt:lpstr>Saying who is affected by the verb Indirect object pronoun ‘le’</vt:lpstr>
      <vt:lpstr>Object-first word order and personal ‘a’ [revisited]</vt:lpstr>
      <vt:lpstr>El perro de Daniel</vt:lpstr>
      <vt:lpstr>escuchar</vt:lpstr>
      <vt:lpstr>hablar</vt:lpstr>
      <vt:lpstr>hablar</vt:lpstr>
      <vt:lpstr>hablar</vt:lpstr>
      <vt:lpstr>escuchar</vt:lpstr>
      <vt:lpstr>hablar</vt:lpstr>
      <vt:lpstr>escribir</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Nicholas Avery</cp:lastModifiedBy>
  <cp:revision>1561</cp:revision>
  <dcterms:created xsi:type="dcterms:W3CDTF">2020-06-12T19:18:08Z</dcterms:created>
  <dcterms:modified xsi:type="dcterms:W3CDTF">2020-12-04T12:15:42Z</dcterms:modified>
</cp:coreProperties>
</file>