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22" r:id="rId5"/>
    <p:sldMasterId id="2147483734" r:id="rId6"/>
  </p:sldMasterIdLst>
  <p:notesMasterIdLst>
    <p:notesMasterId r:id="rId110"/>
  </p:notesMasterIdLst>
  <p:sldIdLst>
    <p:sldId id="258" r:id="rId7"/>
    <p:sldId id="264" r:id="rId8"/>
    <p:sldId id="332" r:id="rId9"/>
    <p:sldId id="363" r:id="rId10"/>
    <p:sldId id="276" r:id="rId11"/>
    <p:sldId id="300" r:id="rId12"/>
    <p:sldId id="391" r:id="rId13"/>
    <p:sldId id="305" r:id="rId14"/>
    <p:sldId id="328" r:id="rId15"/>
    <p:sldId id="329" r:id="rId16"/>
    <p:sldId id="318" r:id="rId17"/>
    <p:sldId id="319" r:id="rId18"/>
    <p:sldId id="320" r:id="rId19"/>
    <p:sldId id="321" r:id="rId20"/>
    <p:sldId id="322" r:id="rId21"/>
    <p:sldId id="323" r:id="rId22"/>
    <p:sldId id="324" r:id="rId23"/>
    <p:sldId id="326" r:id="rId24"/>
    <p:sldId id="445" r:id="rId25"/>
    <p:sldId id="501" r:id="rId26"/>
    <p:sldId id="257" r:id="rId27"/>
    <p:sldId id="263" r:id="rId28"/>
    <p:sldId id="307" r:id="rId29"/>
    <p:sldId id="492" r:id="rId30"/>
    <p:sldId id="493" r:id="rId31"/>
    <p:sldId id="308" r:id="rId32"/>
    <p:sldId id="447" r:id="rId33"/>
    <p:sldId id="331" r:id="rId34"/>
    <p:sldId id="448" r:id="rId35"/>
    <p:sldId id="449" r:id="rId36"/>
    <p:sldId id="450" r:id="rId37"/>
    <p:sldId id="317" r:id="rId38"/>
    <p:sldId id="309" r:id="rId39"/>
    <p:sldId id="310" r:id="rId40"/>
    <p:sldId id="311" r:id="rId41"/>
    <p:sldId id="312" r:id="rId42"/>
    <p:sldId id="313" r:id="rId43"/>
    <p:sldId id="314" r:id="rId44"/>
    <p:sldId id="315" r:id="rId45"/>
    <p:sldId id="316" r:id="rId46"/>
    <p:sldId id="451" r:id="rId47"/>
    <p:sldId id="452" r:id="rId48"/>
    <p:sldId id="453" r:id="rId49"/>
    <p:sldId id="454" r:id="rId50"/>
    <p:sldId id="455" r:id="rId51"/>
    <p:sldId id="505" r:id="rId52"/>
    <p:sldId id="306" r:id="rId53"/>
    <p:sldId id="457" r:id="rId54"/>
    <p:sldId id="458" r:id="rId55"/>
    <p:sldId id="459" r:id="rId56"/>
    <p:sldId id="460" r:id="rId57"/>
    <p:sldId id="461" r:id="rId58"/>
    <p:sldId id="462" r:id="rId59"/>
    <p:sldId id="463" r:id="rId60"/>
    <p:sldId id="465" r:id="rId61"/>
    <p:sldId id="466" r:id="rId62"/>
    <p:sldId id="467" r:id="rId63"/>
    <p:sldId id="468" r:id="rId64"/>
    <p:sldId id="469" r:id="rId65"/>
    <p:sldId id="470" r:id="rId66"/>
    <p:sldId id="471" r:id="rId67"/>
    <p:sldId id="472" r:id="rId68"/>
    <p:sldId id="473" r:id="rId69"/>
    <p:sldId id="474" r:id="rId70"/>
    <p:sldId id="475" r:id="rId71"/>
    <p:sldId id="476" r:id="rId72"/>
    <p:sldId id="477" r:id="rId73"/>
    <p:sldId id="478" r:id="rId74"/>
    <p:sldId id="479" r:id="rId75"/>
    <p:sldId id="481" r:id="rId76"/>
    <p:sldId id="482" r:id="rId77"/>
    <p:sldId id="483" r:id="rId78"/>
    <p:sldId id="484" r:id="rId79"/>
    <p:sldId id="503" r:id="rId80"/>
    <p:sldId id="502" r:id="rId81"/>
    <p:sldId id="420" r:id="rId82"/>
    <p:sldId id="485" r:id="rId83"/>
    <p:sldId id="422" r:id="rId84"/>
    <p:sldId id="495" r:id="rId85"/>
    <p:sldId id="496" r:id="rId86"/>
    <p:sldId id="497" r:id="rId87"/>
    <p:sldId id="498" r:id="rId88"/>
    <p:sldId id="499" r:id="rId89"/>
    <p:sldId id="423" r:id="rId90"/>
    <p:sldId id="424" r:id="rId91"/>
    <p:sldId id="425" r:id="rId92"/>
    <p:sldId id="426" r:id="rId93"/>
    <p:sldId id="427" r:id="rId94"/>
    <p:sldId id="428" r:id="rId95"/>
    <p:sldId id="429" r:id="rId96"/>
    <p:sldId id="430" r:id="rId97"/>
    <p:sldId id="431" r:id="rId98"/>
    <p:sldId id="432" r:id="rId99"/>
    <p:sldId id="433" r:id="rId100"/>
    <p:sldId id="437" r:id="rId101"/>
    <p:sldId id="438" r:id="rId102"/>
    <p:sldId id="439" r:id="rId103"/>
    <p:sldId id="440" r:id="rId104"/>
    <p:sldId id="441" r:id="rId105"/>
    <p:sldId id="443" r:id="rId106"/>
    <p:sldId id="444" r:id="rId107"/>
    <p:sldId id="506" r:id="rId108"/>
    <p:sldId id="500"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1" clrIdx="0">
    <p:extLst>
      <p:ext uri="{19B8F6BF-5375-455C-9EA6-DF929625EA0E}">
        <p15:presenceInfo xmlns:p15="http://schemas.microsoft.com/office/powerpoint/2012/main" userId="Natalie Finlayson" providerId="None"/>
      </p:ext>
    </p:extLst>
  </p:cmAuthor>
  <p:cmAuthor id="2" name="falafalie@gmail.com" initials="f" lastIdx="1" clrIdx="1">
    <p:extLst>
      <p:ext uri="{19B8F6BF-5375-455C-9EA6-DF929625EA0E}">
        <p15:presenceInfo xmlns:p15="http://schemas.microsoft.com/office/powerpoint/2012/main" userId="1dbfc56e662127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177"/>
    <a:srgbClr val="EE60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49" autoAdjust="0"/>
    <p:restoredTop sz="71210" autoAdjust="0"/>
  </p:normalViewPr>
  <p:slideViewPr>
    <p:cSldViewPr snapToGrid="0">
      <p:cViewPr varScale="1">
        <p:scale>
          <a:sx n="77" d="100"/>
          <a:sy n="77" d="100"/>
        </p:scale>
        <p:origin x="1344" y="96"/>
      </p:cViewPr>
      <p:guideLst/>
    </p:cSldViewPr>
  </p:slideViewPr>
  <p:outlineViewPr>
    <p:cViewPr>
      <p:scale>
        <a:sx n="33" d="100"/>
        <a:sy n="33" d="100"/>
      </p:scale>
      <p:origin x="0" y="-1455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viewProps" Target="view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78B66-3BDD-4805-96A4-AC8DE3BE1427}" type="datetimeFigureOut">
              <a:rPr lang="en-GB" smtClean="0"/>
              <a:t>16/08/2021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EFE505-30B2-4019-9366-FF558DA65146}" type="slidenum">
              <a:rPr lang="en-GB" smtClean="0"/>
              <a:t>‹#›</a:t>
            </a:fld>
            <a:endParaRPr lang="en-GB"/>
          </a:p>
        </p:txBody>
      </p:sp>
    </p:spTree>
    <p:extLst>
      <p:ext uri="{BB962C8B-B14F-4D97-AF65-F5344CB8AC3E}">
        <p14:creationId xmlns:p14="http://schemas.microsoft.com/office/powerpoint/2010/main" val="339417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a:t>
            </a:r>
            <a:r>
              <a:rPr lang="en-GB" b="0" i="0" dirty="0"/>
              <a:t>‘nous’</a:t>
            </a:r>
            <a:r>
              <a:rPr lang="en-GB" b="0" i="0" baseline="0" dirty="0"/>
              <a:t> </a:t>
            </a:r>
            <a:r>
              <a:rPr lang="en-GB" b="0" dirty="0"/>
              <a:t>form of </a:t>
            </a:r>
            <a:r>
              <a:rPr lang="en-GB" b="0" i="1" dirty="0" err="1"/>
              <a:t>aller</a:t>
            </a:r>
            <a:r>
              <a:rPr lang="en-GB" b="0" i="1" dirty="0"/>
              <a:t> </a:t>
            </a:r>
            <a:r>
              <a:rPr lang="en-GB" b="0" i="0" dirty="0"/>
              <a:t>and preposition </a:t>
            </a:r>
            <a:r>
              <a:rPr lang="en-GB" sz="1200" i="1" dirty="0">
                <a:solidFill>
                  <a:prstClr val="white"/>
                </a:solidFill>
              </a:rPr>
              <a:t>à</a:t>
            </a:r>
            <a:endParaRPr lang="en-GB"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Revisit SSC [</a:t>
            </a:r>
            <a:r>
              <a:rPr lang="en-GB" b="0" dirty="0" err="1"/>
              <a:t>en</a:t>
            </a:r>
            <a:r>
              <a:rPr lang="en-GB" b="0" dirty="0"/>
              <a:t>/an]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7.2.2.4 (introduce) </a:t>
            </a:r>
            <a:r>
              <a:rPr lang="fr-FR" sz="1200" b="0" i="0" u="none" strike="noStrike" kern="1200" cap="none" dirty="0">
                <a:solidFill>
                  <a:schemeClr val="tx1"/>
                </a:solidFill>
                <a:effectLst/>
                <a:latin typeface="+mn-lt"/>
                <a:ea typeface="Calibri"/>
                <a:cs typeface="Calibri"/>
                <a:sym typeface="Calibri"/>
              </a:rPr>
              <a:t>allons [53], allez [53], vont [53], année [102], mois [178], vacances [1726], ville [260], Écosse [n/a], Angleterre [n/a], France [n/a], chez [206], en</a:t>
            </a:r>
            <a:r>
              <a:rPr lang="fr-FR" sz="1200" b="0" i="0" u="none" strike="noStrike" kern="1200" cap="none" baseline="30000" dirty="0">
                <a:solidFill>
                  <a:schemeClr val="tx1"/>
                </a:solidFill>
                <a:effectLst/>
                <a:latin typeface="+mn-lt"/>
                <a:ea typeface="Calibri"/>
                <a:cs typeface="Calibri"/>
                <a:sym typeface="Calibri"/>
              </a:rPr>
              <a:t>3</a:t>
            </a:r>
            <a:r>
              <a:rPr lang="fr-FR" sz="1200" b="0" i="0" u="none" strike="noStrike" kern="1200" cap="none" dirty="0">
                <a:solidFill>
                  <a:schemeClr val="tx1"/>
                </a:solidFill>
                <a:effectLst/>
                <a:latin typeface="+mn-lt"/>
                <a:ea typeface="Calibri"/>
                <a:cs typeface="Calibri"/>
                <a:sym typeface="Calibri"/>
              </a:rPr>
              <a:t> [3]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7.2.2.1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aller [53], va [53], vais [53], vas [53], caisse [1881], collège [2116], jour [78], parc [1240], poste [489], samedi [1355], train [232], où [48], comment [234], quand [119]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7.1.2.7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fermer [757], regarder</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[425], vous</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[50], chemise [3892], classe [778], fenêtre [1604], porte [696], salle [812], silence [1281], tableau [1456], bien [47]</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Snap (continued - please see instructions on previous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M-P: train [232], </a:t>
            </a:r>
            <a:r>
              <a:rPr lang="en-GB" b="0" i="0" dirty="0" err="1"/>
              <a:t>où</a:t>
            </a:r>
            <a:r>
              <a:rPr lang="en-GB" b="0" i="0" dirty="0"/>
              <a:t> [48], comment [234], </a:t>
            </a:r>
            <a:r>
              <a:rPr lang="en-GB" b="0" i="0" dirty="0" err="1"/>
              <a:t>quand</a:t>
            </a:r>
            <a:r>
              <a:rPr lang="en-GB" b="0" i="0" dirty="0"/>
              <a:t> [119]</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Q-T: train, where, how, when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(Complete the alphabet practice by asking students which letters are missing. These are U, V, W, X, Y and Z.)</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89748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baseline="0" dirty="0"/>
              <a:t>Paired speaking activity to practice production and recognition of forms of </a:t>
            </a:r>
            <a:r>
              <a:rPr lang="en-US" b="0" i="1" baseline="0" dirty="0" err="1"/>
              <a:t>aller</a:t>
            </a:r>
            <a:r>
              <a:rPr lang="en-US" b="0" i="1" baseline="0" dirty="0"/>
              <a:t> </a:t>
            </a:r>
            <a:r>
              <a:rPr lang="en-US" b="0" i="0" baseline="0" dirty="0"/>
              <a:t>in third person singular and plural</a:t>
            </a:r>
            <a:r>
              <a:rPr lang="en-US" b="0" i="1" baseline="0" dirty="0"/>
              <a:t> </a:t>
            </a:r>
            <a:r>
              <a:rPr lang="en-US" b="0" i="0" baseline="0" dirty="0"/>
              <a:t>together with the correct use of the preposition ‘à’, ‘</a:t>
            </a:r>
            <a:r>
              <a:rPr lang="en-US" b="0" i="0" baseline="0" dirty="0" err="1"/>
              <a:t>en</a:t>
            </a:r>
            <a:r>
              <a:rPr lang="en-US" b="0" i="0" baseline="0" dirty="0"/>
              <a:t>’ and ‘chez’ plus destination vocabulary as previously presented.</a:t>
            </a:r>
            <a:endParaRPr lang="en-US" b="1" dirty="0"/>
          </a:p>
          <a:p>
            <a:endParaRPr lang="en-US" b="1" dirty="0"/>
          </a:p>
          <a:p>
            <a:r>
              <a:rPr lang="en-US" b="1" dirty="0"/>
              <a:t>Procedure:</a:t>
            </a:r>
          </a:p>
          <a:p>
            <a:pPr marL="228600" indent="-228600">
              <a:buAutoNum type="arabicPeriod"/>
            </a:pPr>
            <a:r>
              <a:rPr lang="en-US" b="0" dirty="0"/>
              <a:t>This speaking activity requires students to work in pairs,</a:t>
            </a:r>
            <a:r>
              <a:rPr lang="en-US" b="0" baseline="0" dirty="0"/>
              <a:t> one generating a French sentence using the pictures for inspiration, which the other will translate into English. </a:t>
            </a:r>
          </a:p>
          <a:p>
            <a:pPr marL="228600" indent="-228600">
              <a:buAutoNum type="arabicPeriod"/>
            </a:pPr>
            <a:r>
              <a:rPr lang="en-US" b="0" baseline="0" dirty="0"/>
              <a:t>Partners alternate roles each time, each producing and translating a total of five sentences.</a:t>
            </a: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100</a:t>
            </a:fld>
            <a:endParaRPr lang="en-GB"/>
          </a:p>
        </p:txBody>
      </p:sp>
    </p:spTree>
    <p:extLst>
      <p:ext uri="{BB962C8B-B14F-4D97-AF65-F5344CB8AC3E}">
        <p14:creationId xmlns:p14="http://schemas.microsoft.com/office/powerpoint/2010/main" val="1437722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written production</a:t>
            </a:r>
            <a:r>
              <a:rPr lang="en-US" b="1" baseline="0" dirty="0"/>
              <a:t> task</a:t>
            </a:r>
            <a:r>
              <a:rPr lang="en-US" b="0" baseline="0" dirty="0"/>
              <a:t>. (This could be set as an additional homework activity – omitting the pair work element.)</a:t>
            </a:r>
            <a:endParaRPr lang="en-US" b="0" dirty="0"/>
          </a:p>
          <a:p>
            <a:r>
              <a:rPr lang="en-US" b="1" dirty="0"/>
              <a:t>Timing: 10 minutes</a:t>
            </a:r>
          </a:p>
          <a:p>
            <a:endParaRPr lang="en-US" b="1" dirty="0"/>
          </a:p>
          <a:p>
            <a:r>
              <a:rPr lang="en-US" b="1" dirty="0"/>
              <a:t>Aim:</a:t>
            </a:r>
            <a:r>
              <a:rPr lang="en-US" b="1" baseline="0" dirty="0"/>
              <a:t> </a:t>
            </a:r>
            <a:r>
              <a:rPr lang="en-US" b="0" baseline="0" dirty="0"/>
              <a:t>Written production practice of forms of </a:t>
            </a:r>
            <a:r>
              <a:rPr lang="en-US" b="0" i="1" baseline="0" dirty="0" err="1"/>
              <a:t>aller</a:t>
            </a:r>
            <a:r>
              <a:rPr lang="en-US" b="0" i="1" baseline="0" dirty="0"/>
              <a:t> </a:t>
            </a:r>
            <a:r>
              <a:rPr lang="en-US" b="0" i="0" baseline="0" dirty="0"/>
              <a:t>in third person singular and plural</a:t>
            </a:r>
            <a:r>
              <a:rPr lang="en-US" b="0" i="1" baseline="0" dirty="0"/>
              <a:t> </a:t>
            </a:r>
            <a:r>
              <a:rPr lang="en-US" b="0" i="0" baseline="0" dirty="0"/>
              <a:t>together with the correct use of the preposition ‘à’, ‘</a:t>
            </a:r>
            <a:r>
              <a:rPr lang="en-US" b="0" i="0" baseline="0" dirty="0" err="1"/>
              <a:t>en</a:t>
            </a:r>
            <a:r>
              <a:rPr lang="en-US" b="0" i="0" baseline="0" dirty="0"/>
              <a:t>’ and ‘chez’ plus destination vocabulary as previously presented.</a:t>
            </a:r>
            <a:endParaRPr lang="en-US" b="0" dirty="0"/>
          </a:p>
          <a:p>
            <a:endParaRPr lang="en-US" b="1" dirty="0"/>
          </a:p>
          <a:p>
            <a:r>
              <a:rPr lang="en-US" b="1" dirty="0"/>
              <a:t>Procedure:</a:t>
            </a:r>
          </a:p>
          <a:p>
            <a:pPr marL="228600" indent="-228600">
              <a:buAutoNum type="arabicPeriod"/>
            </a:pPr>
            <a:r>
              <a:rPr lang="en-US" b="0" dirty="0"/>
              <a:t>Students should create six</a:t>
            </a:r>
            <a:r>
              <a:rPr lang="en-US" b="0" baseline="0" dirty="0"/>
              <a:t> sentences in French, using the pictures for inspiration. </a:t>
            </a:r>
          </a:p>
          <a:p>
            <a:pPr marL="228600" indent="-228600">
              <a:buAutoNum type="arabicPeriod"/>
            </a:pPr>
            <a:r>
              <a:rPr lang="en-US" b="0" baseline="0" dirty="0"/>
              <a:t>Two sentences should use the subject pronoun ‘</a:t>
            </a:r>
            <a:r>
              <a:rPr lang="en-US" b="0" baseline="0" dirty="0" err="1"/>
              <a:t>il</a:t>
            </a:r>
            <a:r>
              <a:rPr lang="en-US" b="0" baseline="0" dirty="0"/>
              <a:t>’, two more should use the subject pronoun ‘</a:t>
            </a:r>
            <a:r>
              <a:rPr lang="en-US" b="0" baseline="0" dirty="0" err="1"/>
              <a:t>elle</a:t>
            </a:r>
            <a:r>
              <a:rPr lang="en-US" b="0" baseline="0" dirty="0"/>
              <a:t>’, and the remaining two should use ‘</a:t>
            </a:r>
            <a:r>
              <a:rPr lang="en-US" b="0" baseline="0" dirty="0" err="1"/>
              <a:t>ils</a:t>
            </a:r>
            <a:r>
              <a:rPr lang="en-US" b="0" baseline="0" dirty="0"/>
              <a:t>’ or ‘</a:t>
            </a:r>
            <a:r>
              <a:rPr lang="en-US" b="0" baseline="0" dirty="0" err="1"/>
              <a:t>elles</a:t>
            </a:r>
            <a:r>
              <a:rPr lang="en-US" b="0" baseline="0" dirty="0"/>
              <a:t>’. </a:t>
            </a:r>
          </a:p>
          <a:p>
            <a:pPr marL="228600" indent="-228600">
              <a:buAutoNum type="arabicPeriod"/>
            </a:pPr>
            <a:r>
              <a:rPr lang="en-US" b="0" baseline="0" dirty="0"/>
              <a:t>Students should hand their French sentences to their partner, who will then write a translation of each sentence in English. This is reciprocated.</a:t>
            </a: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101</a:t>
            </a:fld>
            <a:endParaRPr lang="en-GB"/>
          </a:p>
        </p:txBody>
      </p:sp>
    </p:spTree>
    <p:extLst>
      <p:ext uri="{BB962C8B-B14F-4D97-AF65-F5344CB8AC3E}">
        <p14:creationId xmlns:p14="http://schemas.microsoft.com/office/powerpoint/2010/main" val="10588466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Timing: 6 minutes  </a:t>
            </a:r>
            <a:r>
              <a:rPr lang="fr-FR" b="0" dirty="0"/>
              <a:t>(for the</a:t>
            </a:r>
            <a:r>
              <a:rPr lang="fr-FR" b="0" baseline="0" dirty="0"/>
              <a:t> </a:t>
            </a:r>
            <a:r>
              <a:rPr lang="fr-FR" b="0" baseline="0" dirty="0" err="1"/>
              <a:t>next</a:t>
            </a:r>
            <a:r>
              <a:rPr lang="fr-FR" b="0" baseline="0" dirty="0"/>
              <a:t> </a:t>
            </a:r>
            <a:r>
              <a:rPr lang="fr-FR" b="0" dirty="0"/>
              <a:t>11 slides)</a:t>
            </a:r>
          </a:p>
          <a:p>
            <a:endParaRPr lang="fr-FR" b="1" dirty="0"/>
          </a:p>
          <a:p>
            <a:r>
              <a:rPr lang="fr-FR" b="1" dirty="0"/>
              <a:t>Aim: </a:t>
            </a:r>
            <a:r>
              <a:rPr lang="fr-FR" b="0" dirty="0" err="1"/>
              <a:t>Practise</a:t>
            </a:r>
            <a:r>
              <a:rPr lang="fr-FR" b="0" dirty="0"/>
              <a:t> new </a:t>
            </a:r>
            <a:r>
              <a:rPr lang="fr-FR" b="0" dirty="0" err="1"/>
              <a:t>vocabulary</a:t>
            </a:r>
            <a:endParaRPr lang="fr-FR" b="1" dirty="0"/>
          </a:p>
          <a:p>
            <a:endParaRPr lang="fr-FR" b="1" dirty="0"/>
          </a:p>
          <a:p>
            <a:r>
              <a:rPr lang="fr-FR" b="1" dirty="0" err="1"/>
              <a:t>Procedure</a:t>
            </a:r>
            <a:r>
              <a:rPr lang="fr-FR" b="1" dirty="0"/>
              <a:t>:</a:t>
            </a:r>
          </a:p>
          <a:p>
            <a:pPr marL="228600" indent="-228600">
              <a:buAutoNum type="arabicPeriod"/>
            </a:pPr>
            <a:r>
              <a:rPr lang="fr-FR" b="0" i="0" dirty="0"/>
              <a:t>This first slide shows all new items </a:t>
            </a:r>
            <a:r>
              <a:rPr lang="fr-FR" b="0" i="0" dirty="0" err="1"/>
              <a:t>apart</a:t>
            </a:r>
            <a:r>
              <a:rPr lang="fr-FR" b="0" i="0" dirty="0"/>
              <a:t> </a:t>
            </a:r>
            <a:r>
              <a:rPr lang="fr-FR" b="0" i="0" dirty="0" err="1"/>
              <a:t>from</a:t>
            </a:r>
            <a:r>
              <a:rPr lang="fr-FR" b="0" i="0" dirty="0"/>
              <a:t> the </a:t>
            </a:r>
            <a:r>
              <a:rPr lang="fr-FR" b="0" i="0" dirty="0" err="1"/>
              <a:t>three</a:t>
            </a:r>
            <a:r>
              <a:rPr lang="fr-FR" b="0" i="0" dirty="0"/>
              <a:t> </a:t>
            </a:r>
            <a:r>
              <a:rPr lang="fr-FR" b="0" i="0" dirty="0" err="1"/>
              <a:t>irregular</a:t>
            </a:r>
            <a:r>
              <a:rPr lang="fr-FR" b="0" i="0" dirty="0"/>
              <a:t> </a:t>
            </a:r>
            <a:r>
              <a:rPr lang="fr-FR" b="0" i="0" dirty="0" err="1"/>
              <a:t>forms</a:t>
            </a:r>
            <a:r>
              <a:rPr lang="fr-FR" b="0" i="0" dirty="0"/>
              <a:t> of </a:t>
            </a:r>
            <a:r>
              <a:rPr lang="fr-FR" b="0" i="1" dirty="0"/>
              <a:t>aller</a:t>
            </a:r>
            <a:r>
              <a:rPr lang="fr-FR" b="0" i="0" dirty="0"/>
              <a:t>, </a:t>
            </a:r>
            <a:r>
              <a:rPr lang="fr-FR" b="0" i="0" dirty="0" err="1"/>
              <a:t>which</a:t>
            </a:r>
            <a:r>
              <a:rPr lang="fr-FR" b="0" i="0" dirty="0"/>
              <a:t> </a:t>
            </a:r>
            <a:r>
              <a:rPr lang="fr-FR" b="0" i="0" dirty="0" err="1"/>
              <a:t>will</a:t>
            </a:r>
            <a:r>
              <a:rPr lang="fr-FR" b="0" i="0" dirty="0"/>
              <a:t> </a:t>
            </a:r>
            <a:r>
              <a:rPr lang="fr-FR" b="0" i="0" dirty="0" err="1"/>
              <a:t>be</a:t>
            </a:r>
            <a:r>
              <a:rPr lang="fr-FR" b="0" i="0" dirty="0"/>
              <a:t> </a:t>
            </a:r>
            <a:r>
              <a:rPr lang="fr-FR" b="0" i="0" dirty="0" err="1"/>
              <a:t>practised</a:t>
            </a:r>
            <a:r>
              <a:rPr lang="fr-FR" b="0" i="0" dirty="0"/>
              <a:t> in the </a:t>
            </a:r>
            <a:r>
              <a:rPr lang="fr-FR" b="0" i="0" dirty="0" err="1"/>
              <a:t>grammar</a:t>
            </a:r>
            <a:r>
              <a:rPr lang="fr-FR" b="0" i="0" dirty="0"/>
              <a:t> </a:t>
            </a:r>
            <a:r>
              <a:rPr lang="fr-FR" b="0" i="0" dirty="0" err="1"/>
              <a:t>activities</a:t>
            </a:r>
            <a:r>
              <a:rPr lang="fr-FR" b="0" i="0" dirty="0"/>
              <a:t> </a:t>
            </a:r>
            <a:r>
              <a:rPr lang="fr-FR" b="0" i="0" dirty="0" err="1"/>
              <a:t>later</a:t>
            </a:r>
            <a:r>
              <a:rPr lang="fr-FR" b="0" i="0" dirty="0"/>
              <a:t>. </a:t>
            </a:r>
          </a:p>
          <a:p>
            <a:pPr marL="228600" indent="-228600">
              <a:buAutoNum type="arabicPeriod"/>
            </a:pPr>
            <a:r>
              <a:rPr lang="fr-FR" b="0" i="0" dirty="0"/>
              <a:t>The </a:t>
            </a:r>
            <a:r>
              <a:rPr lang="fr-FR" b="0" i="0" dirty="0" err="1"/>
              <a:t>subsequent</a:t>
            </a:r>
            <a:r>
              <a:rPr lang="fr-FR" b="0" i="0" dirty="0"/>
              <a:t> </a:t>
            </a:r>
            <a:r>
              <a:rPr lang="fr-FR" b="0" i="0" dirty="0" err="1"/>
              <a:t>vocabulary</a:t>
            </a:r>
            <a:r>
              <a:rPr lang="fr-FR" b="0" i="0" dirty="0"/>
              <a:t> slides </a:t>
            </a:r>
            <a:r>
              <a:rPr lang="fr-FR" b="0" i="0" dirty="0" err="1"/>
              <a:t>each</a:t>
            </a:r>
            <a:r>
              <a:rPr lang="fr-FR" b="0" i="0" baseline="0" dirty="0"/>
              <a:t> have one of </a:t>
            </a:r>
            <a:r>
              <a:rPr lang="fr-FR" b="0" i="0" baseline="0" dirty="0" err="1"/>
              <a:t>these</a:t>
            </a:r>
            <a:r>
              <a:rPr lang="fr-FR" b="0" i="0" baseline="0" dirty="0"/>
              <a:t> items </a:t>
            </a:r>
            <a:r>
              <a:rPr lang="fr-FR" b="0" i="0" baseline="0" dirty="0" err="1"/>
              <a:t>missing</a:t>
            </a:r>
            <a:r>
              <a:rPr lang="fr-FR" b="0" i="0" baseline="0" dirty="0"/>
              <a:t>; the </a:t>
            </a:r>
            <a:r>
              <a:rPr lang="fr-FR" b="0" i="0" baseline="0" dirty="0" err="1"/>
              <a:t>students</a:t>
            </a:r>
            <a:r>
              <a:rPr lang="fr-FR" b="0" i="0" baseline="0" dirty="0"/>
              <a:t> must </a:t>
            </a:r>
            <a:r>
              <a:rPr lang="fr-FR" b="0" i="0" baseline="0" dirty="0" err="1"/>
              <a:t>say</a:t>
            </a:r>
            <a:r>
              <a:rPr lang="fr-FR" b="0" i="0" baseline="0" dirty="0"/>
              <a:t> </a:t>
            </a:r>
            <a:r>
              <a:rPr lang="fr-FR" b="0" i="0" baseline="0" dirty="0" err="1"/>
              <a:t>which</a:t>
            </a:r>
            <a:r>
              <a:rPr lang="fr-FR" b="0" i="0" baseline="0" dirty="0"/>
              <a:t> item (in French). </a:t>
            </a:r>
          </a:p>
          <a:p>
            <a:pPr marL="228600" indent="-228600">
              <a:buAutoNum type="arabicPeriod"/>
            </a:pPr>
            <a:r>
              <a:rPr lang="fr-FR" b="0" i="0" baseline="0" dirty="0"/>
              <a:t>The </a:t>
            </a:r>
            <a:r>
              <a:rPr lang="fr-FR" b="0" i="0" baseline="0" dirty="0" err="1"/>
              <a:t>missing</a:t>
            </a:r>
            <a:r>
              <a:rPr lang="fr-FR" b="0" i="0" baseline="0" dirty="0"/>
              <a:t> item </a:t>
            </a:r>
            <a:r>
              <a:rPr lang="fr-FR" b="0" i="0" baseline="0" dirty="0" err="1"/>
              <a:t>appears</a:t>
            </a:r>
            <a:r>
              <a:rPr lang="fr-FR" b="0" i="0" baseline="0" dirty="0"/>
              <a:t> </a:t>
            </a:r>
            <a:r>
              <a:rPr lang="fr-FR" b="0" i="0" baseline="0" dirty="0" err="1"/>
              <a:t>upon</a:t>
            </a:r>
            <a:r>
              <a:rPr lang="fr-FR" b="0" i="0" baseline="0" dirty="0"/>
              <a:t> </a:t>
            </a:r>
            <a:r>
              <a:rPr lang="fr-FR" b="0" i="0" baseline="0" dirty="0" err="1"/>
              <a:t>clicking</a:t>
            </a:r>
            <a:r>
              <a:rPr lang="fr-FR" b="0" i="0" baseline="0" dirty="0"/>
              <a:t> the mouse.</a:t>
            </a:r>
            <a:endParaRPr lang="fr-FR" b="0" i="0" dirty="0"/>
          </a:p>
          <a:p>
            <a:endParaRPr lang="fr-FR" b="1"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2830074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chez</a:t>
            </a:r>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665561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baseline="0" dirty="0"/>
              <a:t>Le </a:t>
            </a:r>
            <a:r>
              <a:rPr lang="fr-FR" dirty="0"/>
              <a:t>mois</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8790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baseline="0" dirty="0"/>
              <a:t>La </a:t>
            </a:r>
            <a:r>
              <a:rPr lang="en-GB" dirty="0" err="1"/>
              <a:t>ville</a:t>
            </a:r>
            <a:endParaRPr lang="en-GB" sz="1200" b="0" i="0"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48301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baseline="0" dirty="0"/>
              <a:t>Londres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baseline="0" dirty="0"/>
              <a:t>Note the </a:t>
            </a:r>
            <a:r>
              <a:rPr lang="fr-FR" b="0" i="0" baseline="0" dirty="0" err="1"/>
              <a:t>pronunciation</a:t>
            </a:r>
            <a:r>
              <a:rPr lang="fr-FR" b="0" i="0" baseline="0" dirty="0"/>
              <a:t> of </a:t>
            </a:r>
            <a:r>
              <a:rPr lang="fr-FR" b="0" i="1" baseline="0" dirty="0"/>
              <a:t>L</a:t>
            </a:r>
            <a:r>
              <a:rPr lang="fr-FR" b="1" i="1" baseline="0" dirty="0"/>
              <a:t>on</a:t>
            </a:r>
            <a:r>
              <a:rPr lang="fr-FR" b="0" i="1" baseline="0" dirty="0"/>
              <a:t>dres</a:t>
            </a:r>
            <a:r>
              <a:rPr lang="fr-FR" b="0" i="0" baseline="0" dirty="0"/>
              <a:t>, </a:t>
            </a:r>
            <a:r>
              <a:rPr lang="fr-FR" b="0" i="0" baseline="0" dirty="0" err="1"/>
              <a:t>which</a:t>
            </a:r>
            <a:r>
              <a:rPr lang="fr-FR" b="0" i="0" baseline="0" dirty="0"/>
              <a:t> </a:t>
            </a:r>
            <a:r>
              <a:rPr lang="fr-FR" b="0" i="0" baseline="0" dirty="0" err="1"/>
              <a:t>contains</a:t>
            </a:r>
            <a:r>
              <a:rPr lang="fr-FR" b="0" i="0" baseline="0" dirty="0"/>
              <a:t> the </a:t>
            </a:r>
            <a:r>
              <a:rPr lang="fr-FR" b="0" i="0" baseline="0" dirty="0" err="1"/>
              <a:t>contrast</a:t>
            </a:r>
            <a:r>
              <a:rPr lang="fr-FR" b="0" i="0" baseline="0" dirty="0"/>
              <a:t> SSC [on] </a:t>
            </a:r>
            <a:r>
              <a:rPr lang="fr-FR" b="0" i="0" baseline="0" dirty="0" err="1"/>
              <a:t>from</a:t>
            </a:r>
            <a:r>
              <a:rPr lang="fr-FR" b="0" i="0" baseline="0" dirty="0"/>
              <a:t> the </a:t>
            </a:r>
            <a:r>
              <a:rPr lang="fr-FR" b="0" i="0" baseline="0" dirty="0" err="1"/>
              <a:t>previous</a:t>
            </a:r>
            <a:r>
              <a:rPr lang="fr-FR" b="0" i="0" baseline="0" dirty="0"/>
              <a:t> </a:t>
            </a:r>
            <a:r>
              <a:rPr lang="fr-FR" b="0" i="0" baseline="0" dirty="0" err="1"/>
              <a:t>activity</a:t>
            </a:r>
            <a:r>
              <a:rPr lang="fr-FR" b="0" i="0" baseline="0" dirty="0"/>
              <a:t>.</a:t>
            </a:r>
            <a:endParaRPr lang="fr-FR" b="1"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4221062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baseline="0" dirty="0"/>
              <a:t>Angleterre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baseline="0" dirty="0"/>
              <a:t>Note the </a:t>
            </a:r>
            <a:r>
              <a:rPr lang="fr-FR" b="0" i="0" baseline="0" dirty="0" err="1"/>
              <a:t>pronunciation</a:t>
            </a:r>
            <a:r>
              <a:rPr lang="fr-FR" b="0" i="0" baseline="0" dirty="0"/>
              <a:t> of </a:t>
            </a:r>
            <a:r>
              <a:rPr lang="fr-FR" b="1" i="1" baseline="0" dirty="0"/>
              <a:t>An</a:t>
            </a:r>
            <a:r>
              <a:rPr lang="fr-FR" b="0" i="1" baseline="0" dirty="0"/>
              <a:t>gleterre</a:t>
            </a:r>
            <a:r>
              <a:rPr lang="fr-FR" b="0" i="0" baseline="0" dirty="0"/>
              <a:t>, </a:t>
            </a:r>
            <a:r>
              <a:rPr lang="fr-FR" b="0" i="0" baseline="0" dirty="0" err="1"/>
              <a:t>which</a:t>
            </a:r>
            <a:r>
              <a:rPr lang="fr-FR" b="0" i="0" baseline="0" dirty="0"/>
              <a:t> </a:t>
            </a:r>
            <a:r>
              <a:rPr lang="fr-FR" b="0" i="0" baseline="0" dirty="0" err="1"/>
              <a:t>contains</a:t>
            </a:r>
            <a:r>
              <a:rPr lang="fr-FR" b="0" i="0" baseline="0" dirty="0"/>
              <a:t> </a:t>
            </a:r>
            <a:r>
              <a:rPr lang="fr-FR" b="0" i="0" baseline="0" dirty="0" err="1"/>
              <a:t>this</a:t>
            </a:r>
            <a:r>
              <a:rPr lang="fr-FR" b="0" i="0" baseline="0" dirty="0"/>
              <a:t> </a:t>
            </a:r>
            <a:r>
              <a:rPr lang="fr-FR" b="0" i="0" baseline="0" dirty="0" err="1"/>
              <a:t>week’s</a:t>
            </a:r>
            <a:r>
              <a:rPr lang="fr-FR" b="0" i="0" baseline="0" dirty="0"/>
              <a:t> </a:t>
            </a:r>
            <a:r>
              <a:rPr lang="fr-FR" b="0" i="0" baseline="0" dirty="0" err="1"/>
              <a:t>revisited</a:t>
            </a:r>
            <a:r>
              <a:rPr lang="fr-FR" b="0" i="0" baseline="0" dirty="0"/>
              <a:t> SSC [an]</a:t>
            </a:r>
            <a:endParaRPr lang="fr-FR" b="1" dirty="0"/>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1636804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baseline="0" dirty="0"/>
              <a:t>année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baseline="0" dirty="0"/>
              <a:t>Note the </a:t>
            </a:r>
            <a:r>
              <a:rPr lang="fr-FR" b="0" i="0" baseline="0" dirty="0" err="1"/>
              <a:t>pronunciation</a:t>
            </a:r>
            <a:r>
              <a:rPr lang="fr-FR" b="0" i="0" baseline="0" dirty="0"/>
              <a:t> of </a:t>
            </a:r>
            <a:r>
              <a:rPr lang="fr-FR" b="1" i="1" baseline="0" dirty="0"/>
              <a:t>an</a:t>
            </a:r>
            <a:r>
              <a:rPr lang="fr-FR" sz="1200" i="1" dirty="0">
                <a:solidFill>
                  <a:schemeClr val="accent5">
                    <a:lumMod val="50000"/>
                  </a:schemeClr>
                </a:solidFill>
              </a:rPr>
              <a:t>née</a:t>
            </a:r>
            <a:r>
              <a:rPr lang="fr-FR" b="0" i="0" baseline="0" dirty="0"/>
              <a:t> – </a:t>
            </a:r>
            <a:r>
              <a:rPr lang="fr-FR" b="0" i="0" baseline="0" dirty="0" err="1"/>
              <a:t>here</a:t>
            </a:r>
            <a:r>
              <a:rPr lang="fr-FR" b="0" i="0" baseline="0" dirty="0"/>
              <a:t>, </a:t>
            </a:r>
            <a:r>
              <a:rPr lang="fr-FR" b="0" i="0" baseline="0" dirty="0" err="1"/>
              <a:t>exceptionally</a:t>
            </a:r>
            <a:r>
              <a:rPr lang="fr-FR" b="0" i="0" baseline="0" dirty="0"/>
              <a:t>, the </a:t>
            </a:r>
            <a:r>
              <a:rPr lang="fr-FR" b="1" i="1" baseline="0" dirty="0"/>
              <a:t>an </a:t>
            </a:r>
            <a:r>
              <a:rPr lang="fr-FR" b="0" i="0" baseline="0" dirty="0"/>
              <a:t>combination</a:t>
            </a:r>
            <a:r>
              <a:rPr lang="fr-FR" b="1" i="0" baseline="0" dirty="0"/>
              <a:t> </a:t>
            </a:r>
            <a:r>
              <a:rPr lang="fr-FR" b="1" i="0" baseline="0" dirty="0" err="1"/>
              <a:t>does</a:t>
            </a:r>
            <a:r>
              <a:rPr lang="fr-FR" b="1" i="0" baseline="0" dirty="0"/>
              <a:t> not</a:t>
            </a:r>
            <a:r>
              <a:rPr lang="fr-FR" b="0" i="0" baseline="0" dirty="0"/>
              <a:t> correspond to the SSC </a:t>
            </a:r>
            <a:r>
              <a:rPr lang="fr-FR" b="0" i="0" baseline="0" dirty="0" err="1"/>
              <a:t>practised</a:t>
            </a:r>
            <a:r>
              <a:rPr lang="fr-FR" b="0" i="0" baseline="0" dirty="0"/>
              <a:t> </a:t>
            </a:r>
            <a:r>
              <a:rPr lang="fr-FR" b="0" i="0" baseline="0" dirty="0" err="1"/>
              <a:t>this</a:t>
            </a:r>
            <a:r>
              <a:rPr lang="fr-FR" b="0" i="0" baseline="0" dirty="0"/>
              <a:t> </a:t>
            </a:r>
            <a:r>
              <a:rPr lang="fr-FR" b="0" i="0" baseline="0" dirty="0" err="1"/>
              <a:t>week</a:t>
            </a:r>
            <a:r>
              <a:rPr lang="fr-FR" b="0" i="0" baseline="0" dirty="0"/>
              <a:t>.</a:t>
            </a:r>
            <a:endParaRPr lang="fr-FR" b="1"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403772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err="1">
                <a:solidFill>
                  <a:schemeClr val="dk1"/>
                </a:solidFill>
                <a:latin typeface="+mn-lt"/>
                <a:ea typeface="Calibri"/>
                <a:cs typeface="Calibri"/>
                <a:sym typeface="Calibri"/>
              </a:rPr>
              <a:t>l’Écosse</a:t>
            </a:r>
            <a:r>
              <a:rPr lang="en-GB" sz="1200" b="0" i="0" baseline="0" dirty="0">
                <a:solidFill>
                  <a:schemeClr val="dk1"/>
                </a:solidFill>
                <a:latin typeface="+mn-lt"/>
                <a:ea typeface="Calibri"/>
                <a:cs typeface="Calibri"/>
                <a:sym typeface="Calibri"/>
              </a:rPr>
              <a:t> </a:t>
            </a:r>
            <a:endParaRPr lang="en-GB" sz="1200" b="0" i="0"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2198972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baseline="0" dirty="0"/>
              <a:t>Les vacances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baseline="0" dirty="0"/>
              <a:t>Note the </a:t>
            </a:r>
            <a:r>
              <a:rPr lang="fr-FR" b="0" i="0" baseline="0" dirty="0" err="1"/>
              <a:t>pronunciation</a:t>
            </a:r>
            <a:r>
              <a:rPr lang="fr-FR" b="0" i="0" baseline="0" dirty="0"/>
              <a:t> of </a:t>
            </a:r>
            <a:r>
              <a:rPr lang="fr-FR" b="0" i="1" baseline="0" dirty="0"/>
              <a:t>vac</a:t>
            </a:r>
            <a:r>
              <a:rPr lang="fr-FR" b="1" i="1" baseline="0" dirty="0"/>
              <a:t>a</a:t>
            </a:r>
            <a:r>
              <a:rPr lang="fr-FR" b="0" i="1" baseline="0" dirty="0"/>
              <a:t>nces</a:t>
            </a:r>
            <a:r>
              <a:rPr lang="fr-FR" b="0" i="0" baseline="0" dirty="0"/>
              <a:t>, </a:t>
            </a:r>
            <a:r>
              <a:rPr lang="fr-FR" b="0" i="0" baseline="0" dirty="0" err="1"/>
              <a:t>which</a:t>
            </a:r>
            <a:r>
              <a:rPr lang="fr-FR" b="0" i="0" baseline="0" dirty="0"/>
              <a:t> </a:t>
            </a:r>
            <a:r>
              <a:rPr lang="fr-FR" b="0" i="0" baseline="0" dirty="0" err="1"/>
              <a:t>contains</a:t>
            </a:r>
            <a:r>
              <a:rPr lang="fr-FR" b="0" i="0" baseline="0" dirty="0"/>
              <a:t> </a:t>
            </a:r>
            <a:r>
              <a:rPr lang="fr-FR" b="0" i="0" baseline="0" dirty="0" err="1"/>
              <a:t>this</a:t>
            </a:r>
            <a:r>
              <a:rPr lang="fr-FR" b="0" i="0" baseline="0" dirty="0"/>
              <a:t> </a:t>
            </a:r>
            <a:r>
              <a:rPr lang="fr-FR" b="0" i="0" baseline="0" dirty="0" err="1"/>
              <a:t>week’s</a:t>
            </a:r>
            <a:r>
              <a:rPr lang="fr-FR" b="0" i="0" baseline="0" dirty="0"/>
              <a:t> </a:t>
            </a:r>
            <a:r>
              <a:rPr lang="fr-FR" b="0" i="0" baseline="0" dirty="0" err="1"/>
              <a:t>revisited</a:t>
            </a:r>
            <a:r>
              <a:rPr lang="fr-FR" b="0" i="0" baseline="0" dirty="0"/>
              <a:t> SSC.</a:t>
            </a:r>
            <a:endParaRPr lang="fr-FR" b="1"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2403217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[en/an]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en</a:t>
            </a:r>
            <a:r>
              <a:rPr lang="en-GB" b="1" dirty="0"/>
              <a:t>/an]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enfant</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patting a child on the head/back</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en</a:t>
            </a:r>
            <a:r>
              <a:rPr lang="en-GB" b="1" dirty="0"/>
              <a:t>/an] </a:t>
            </a:r>
            <a:r>
              <a:rPr lang="en-GB" baseline="0" dirty="0"/>
              <a:t>sound, pronouncing </a:t>
            </a:r>
            <a:r>
              <a:rPr lang="en-GB" b="0" baseline="0" dirty="0"/>
              <a:t>”</a:t>
            </a:r>
            <a:r>
              <a:rPr lang="en-GB" b="1" baseline="0" dirty="0"/>
              <a:t>enfant</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2245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baseline="0" dirty="0"/>
              <a:t>La France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baseline="0" dirty="0"/>
              <a:t>Note the </a:t>
            </a:r>
            <a:r>
              <a:rPr lang="fr-FR" b="0" i="0" baseline="0" dirty="0" err="1"/>
              <a:t>pronunciation</a:t>
            </a:r>
            <a:r>
              <a:rPr lang="fr-FR" b="0" i="0" baseline="0" dirty="0"/>
              <a:t> of </a:t>
            </a:r>
            <a:r>
              <a:rPr lang="fr-FR" b="0" i="1" baseline="0" dirty="0"/>
              <a:t>la Fr</a:t>
            </a:r>
            <a:r>
              <a:rPr lang="fr-FR" b="1" i="1" baseline="0" dirty="0"/>
              <a:t>a</a:t>
            </a:r>
            <a:r>
              <a:rPr lang="fr-FR" b="0" i="1" baseline="0" dirty="0"/>
              <a:t>nce</a:t>
            </a:r>
            <a:r>
              <a:rPr lang="fr-FR" b="0" i="0" baseline="0" dirty="0"/>
              <a:t>, </a:t>
            </a:r>
            <a:r>
              <a:rPr lang="fr-FR" b="0" i="0" baseline="0" dirty="0" err="1"/>
              <a:t>which</a:t>
            </a:r>
            <a:r>
              <a:rPr lang="fr-FR" b="0" i="0" baseline="0" dirty="0"/>
              <a:t> </a:t>
            </a:r>
            <a:r>
              <a:rPr lang="fr-FR" b="0" i="0" baseline="0" dirty="0" err="1"/>
              <a:t>contains</a:t>
            </a:r>
            <a:r>
              <a:rPr lang="fr-FR" b="0" i="0" baseline="0" dirty="0"/>
              <a:t> </a:t>
            </a:r>
            <a:r>
              <a:rPr lang="fr-FR" b="0" i="0" baseline="0" dirty="0" err="1"/>
              <a:t>this</a:t>
            </a:r>
            <a:r>
              <a:rPr lang="fr-FR" b="0" i="0" baseline="0" dirty="0"/>
              <a:t> </a:t>
            </a:r>
            <a:r>
              <a:rPr lang="fr-FR" b="0" i="0" baseline="0" dirty="0" err="1"/>
              <a:t>week’s</a:t>
            </a:r>
            <a:r>
              <a:rPr lang="fr-FR" b="0" i="0" baseline="0" dirty="0"/>
              <a:t> </a:t>
            </a:r>
            <a:r>
              <a:rPr lang="fr-FR" b="0" i="0" baseline="0" dirty="0" err="1"/>
              <a:t>revisited</a:t>
            </a:r>
            <a:r>
              <a:rPr lang="fr-FR" b="0" i="0" baseline="0" dirty="0"/>
              <a:t> SSC.</a:t>
            </a:r>
            <a:endParaRPr lang="fr-FR"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241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Aim: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Recap of the preposition </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à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meaning ‘to the’.</a:t>
            </a:r>
            <a:endPar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Procedure:</a:t>
            </a:r>
            <a:b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b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1. Click to bring up the explanations.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2. Elicit answers from students as indicated by the blank.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84668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err="1"/>
              <a:t>Recognise</a:t>
            </a:r>
            <a:r>
              <a:rPr lang="en-US" b="0" dirty="0"/>
              <a:t> forms of à when reading.</a:t>
            </a:r>
          </a:p>
          <a:p>
            <a:endParaRPr lang="en-US" b="1" dirty="0"/>
          </a:p>
          <a:p>
            <a:r>
              <a:rPr lang="en-US" b="1" dirty="0"/>
              <a:t>Procedure:</a:t>
            </a:r>
          </a:p>
          <a:p>
            <a:pPr marL="228600" indent="-228600">
              <a:buAutoNum type="arabicPeriod"/>
            </a:pPr>
            <a:r>
              <a:rPr lang="en-US" baseline="0" dirty="0"/>
              <a:t>Students use the form of </a:t>
            </a:r>
            <a:r>
              <a:rPr kumimoji="0" lang="en-GB" sz="1200" b="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à</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in each sentence to work out the correct destination in each case from the two alternatives presented.</a:t>
            </a:r>
          </a:p>
          <a:p>
            <a:pPr marL="228600" indent="-228600">
              <a:buAutoNum type="arabicPeriod"/>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The answers are animated upon successive mouse clicks.</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1093945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err="1"/>
              <a:t>Recognise</a:t>
            </a:r>
            <a:r>
              <a:rPr lang="en-US" b="0" dirty="0"/>
              <a:t> forms of </a:t>
            </a:r>
            <a:r>
              <a:rPr lang="en-US" b="0" i="1" dirty="0"/>
              <a:t>à</a:t>
            </a:r>
            <a:r>
              <a:rPr lang="en-US" b="0" dirty="0"/>
              <a:t> when 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numbers to hear the phrase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Students </a:t>
            </a:r>
            <a:r>
              <a:rPr lang="en-US" baseline="0" dirty="0"/>
              <a:t>use the form of </a:t>
            </a:r>
            <a:r>
              <a:rPr kumimoji="0" lang="en-GB" sz="1200" b="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à</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heard in each sentence to work out the correct destination in each case from the two alternatives presented.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The answers are animated upon successive mouse clicks.</a:t>
            </a:r>
            <a:endParaRPr lang="en-US" dirty="0"/>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Century Gothic" panose="020B0502020202020204" pitchFamily="34" charset="0"/>
              </a:rPr>
              <a:t>1. Je</a:t>
            </a:r>
            <a:r>
              <a:rPr lang="en-GB" sz="1200" baseline="0" dirty="0">
                <a:solidFill>
                  <a:schemeClr val="accent5">
                    <a:lumMod val="50000"/>
                  </a:schemeClr>
                </a:solidFill>
                <a:latin typeface="Century Gothic" panose="020B0502020202020204" pitchFamily="34" charset="0"/>
              </a:rPr>
              <a:t>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à [</a:t>
            </a:r>
            <a:r>
              <a:rPr lang="fr-FR" sz="1200" dirty="0">
                <a:solidFill>
                  <a:schemeClr val="accent5">
                    <a:lumMod val="50000"/>
                  </a:schemeClr>
                </a:solidFill>
                <a:latin typeface="Century Gothic" panose="020B0502020202020204" pitchFamily="34" charset="0"/>
              </a:rPr>
              <a:t>Pau].</a:t>
            </a:r>
            <a:endParaRPr lang="en-GB" sz="12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Century Gothic" panose="020B0502020202020204" pitchFamily="34" charset="0"/>
              </a:rPr>
              <a:t>2. Il</a:t>
            </a:r>
            <a:r>
              <a:rPr lang="en-GB" sz="1200" baseline="0" dirty="0">
                <a:solidFill>
                  <a:schemeClr val="accent5">
                    <a:lumMod val="50000"/>
                  </a:schemeClr>
                </a:solidFill>
                <a:latin typeface="Century Gothic" panose="020B0502020202020204" pitchFamily="34" charset="0"/>
              </a:rPr>
              <a:t> </a:t>
            </a:r>
            <a:r>
              <a:rPr lang="en-GB" sz="1200" baseline="0" dirty="0" err="1">
                <a:solidFill>
                  <a:schemeClr val="accent5">
                    <a:lumMod val="50000"/>
                  </a:schemeClr>
                </a:solidFill>
                <a:latin typeface="Century Gothic" panose="020B0502020202020204" pitchFamily="34" charset="0"/>
              </a:rPr>
              <a:t>va</a:t>
            </a:r>
            <a:r>
              <a:rPr lang="en-GB" sz="1200" baseline="0" dirty="0">
                <a:solidFill>
                  <a:schemeClr val="accent5">
                    <a:lumMod val="50000"/>
                  </a:schemeClr>
                </a:solidFill>
                <a:latin typeface="Century Gothic" panose="020B0502020202020204" pitchFamily="34" charset="0"/>
              </a:rPr>
              <a:t> à [Trouville].</a:t>
            </a:r>
            <a:endParaRPr lang="en-GB" sz="12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5">
                    <a:lumMod val="50000"/>
                  </a:schemeClr>
                </a:solidFill>
                <a:latin typeface="Century Gothic" panose="020B0502020202020204" pitchFamily="34" charset="0"/>
              </a:rPr>
              <a:t>3. Elle </a:t>
            </a:r>
            <a:r>
              <a:rPr lang="en-GB" sz="1200" b="0" dirty="0" err="1">
                <a:solidFill>
                  <a:schemeClr val="accent5">
                    <a:lumMod val="50000"/>
                  </a:schemeClr>
                </a:solidFill>
                <a:latin typeface="Century Gothic" panose="020B0502020202020204" pitchFamily="34" charset="0"/>
              </a:rPr>
              <a:t>va</a:t>
            </a:r>
            <a:r>
              <a:rPr lang="en-GB" sz="1200" b="0" dirty="0">
                <a:solidFill>
                  <a:schemeClr val="accent5">
                    <a:lumMod val="50000"/>
                  </a:schemeClr>
                </a:solidFill>
                <a:latin typeface="Century Gothic" panose="020B0502020202020204" pitchFamily="34" charset="0"/>
              </a:rPr>
              <a:t> </a:t>
            </a:r>
            <a:r>
              <a:rPr lang="en-GB" sz="1200" b="0" baseline="0" dirty="0">
                <a:solidFill>
                  <a:schemeClr val="accent5">
                    <a:lumMod val="50000"/>
                  </a:schemeClr>
                </a:solidFill>
                <a:latin typeface="Century Gothic" panose="020B0502020202020204" pitchFamily="34" charset="0"/>
              </a:rPr>
              <a:t>au [</a:t>
            </a:r>
            <a:r>
              <a:rPr lang="en-GB" sz="1200" b="0" baseline="0" dirty="0" err="1">
                <a:solidFill>
                  <a:schemeClr val="accent5">
                    <a:lumMod val="50000"/>
                  </a:schemeClr>
                </a:solidFill>
                <a:latin typeface="Century Gothic" panose="020B0502020202020204" pitchFamily="34" charset="0"/>
              </a:rPr>
              <a:t>magasin</a:t>
            </a:r>
            <a:r>
              <a:rPr lang="en-GB" sz="1200" b="0" baseline="0" dirty="0">
                <a:solidFill>
                  <a:schemeClr val="accent5">
                    <a:lumMod val="50000"/>
                  </a:schemeClr>
                </a:solidFill>
                <a:latin typeface="Century Gothic" panose="020B0502020202020204" pitchFamily="34" charset="0"/>
              </a:rPr>
              <a:t>].</a:t>
            </a:r>
            <a:endParaRPr lang="en-GB" sz="1200" b="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5">
                    <a:lumMod val="50000"/>
                  </a:schemeClr>
                </a:solidFill>
                <a:latin typeface="Century Gothic" panose="020B0502020202020204" pitchFamily="34" charset="0"/>
              </a:rPr>
              <a:t>4. Tu vas </a:t>
            </a:r>
            <a:r>
              <a:rPr lang="en-GB" sz="1200" baseline="0" dirty="0">
                <a:solidFill>
                  <a:schemeClr val="accent5">
                    <a:lumMod val="50000"/>
                  </a:schemeClr>
                </a:solidFill>
                <a:latin typeface="Century Gothic" panose="020B0502020202020204" pitchFamily="34" charset="0"/>
              </a:rPr>
              <a:t>à la [poste].</a:t>
            </a:r>
            <a:endParaRPr lang="en-GB" sz="12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Century Gothic" panose="020B0502020202020204" pitchFamily="34" charset="0"/>
              </a:rPr>
              <a:t>5. Je</a:t>
            </a:r>
            <a:r>
              <a:rPr lang="en-GB" sz="1200" baseline="0" dirty="0">
                <a:solidFill>
                  <a:schemeClr val="accent5">
                    <a:lumMod val="50000"/>
                  </a:schemeClr>
                </a:solidFill>
                <a:latin typeface="Century Gothic" panose="020B0502020202020204" pitchFamily="34" charset="0"/>
              </a:rPr>
              <a:t>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à [Dijon].</a:t>
            </a:r>
            <a:endParaRPr lang="en-GB" sz="12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Century Gothic" panose="020B0502020202020204" pitchFamily="34" charset="0"/>
              </a:rPr>
              <a:t>6. Tu vas </a:t>
            </a:r>
            <a:r>
              <a:rPr lang="en-GB" sz="1200" b="0" baseline="0" dirty="0">
                <a:solidFill>
                  <a:schemeClr val="accent5">
                    <a:lumMod val="50000"/>
                  </a:schemeClr>
                </a:solidFill>
                <a:latin typeface="Century Gothic" panose="020B0502020202020204" pitchFamily="34" charset="0"/>
              </a:rPr>
              <a:t>aux [</a:t>
            </a:r>
            <a:r>
              <a:rPr lang="en-US" sz="1200" dirty="0" err="1">
                <a:solidFill>
                  <a:schemeClr val="accent5">
                    <a:lumMod val="50000"/>
                  </a:schemeClr>
                </a:solidFill>
                <a:latin typeface="Century Gothic" panose="020B0502020202020204" pitchFamily="34" charset="0"/>
              </a:rPr>
              <a:t>îles</a:t>
            </a:r>
            <a:r>
              <a:rPr lang="en-US" sz="1200" dirty="0">
                <a:solidFill>
                  <a:schemeClr val="accent5">
                    <a:lumMod val="50000"/>
                  </a:schemeClr>
                </a:solidFill>
                <a:latin typeface="Century Gothic" panose="020B0502020202020204" pitchFamily="34" charset="0"/>
              </a:rPr>
              <a:t>].</a:t>
            </a:r>
            <a:endParaRPr lang="en-GB" sz="1200" b="0" baseline="0" dirty="0">
              <a:solidFill>
                <a:schemeClr val="accent5">
                  <a:lumMod val="50000"/>
                </a:schemeClr>
              </a:solidFill>
              <a:latin typeface="Century Gothic" panose="020B0502020202020204" pitchFamily="34" charset="0"/>
            </a:endParaRPr>
          </a:p>
          <a:p>
            <a:r>
              <a:rPr lang="en-GB" sz="1200" dirty="0">
                <a:solidFill>
                  <a:schemeClr val="accent5">
                    <a:lumMod val="50000"/>
                  </a:schemeClr>
                </a:solidFill>
                <a:latin typeface="Century Gothic" panose="020B0502020202020204" pitchFamily="34" charset="0"/>
              </a:rPr>
              <a:t>7. Il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à [</a:t>
            </a:r>
            <a:r>
              <a:rPr lang="en-GB" sz="1200" dirty="0" err="1">
                <a:solidFill>
                  <a:schemeClr val="accent5">
                    <a:lumMod val="50000"/>
                  </a:schemeClr>
                </a:solidFill>
                <a:latin typeface="Century Gothic" panose="020B0502020202020204" pitchFamily="34" charset="0"/>
              </a:rPr>
              <a:t>Londres</a:t>
            </a:r>
            <a:r>
              <a:rPr lang="en-GB" sz="1200" dirty="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Century Gothic" panose="020B0502020202020204" pitchFamily="34" charset="0"/>
              </a:rPr>
              <a:t>8. 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a:t>
            </a:r>
            <a:r>
              <a:rPr lang="en-GB" sz="1200" b="0" baseline="0" dirty="0">
                <a:solidFill>
                  <a:schemeClr val="accent5">
                    <a:lumMod val="50000"/>
                  </a:schemeClr>
                </a:solidFill>
                <a:latin typeface="Century Gothic" panose="020B0502020202020204" pitchFamily="34" charset="0"/>
              </a:rPr>
              <a:t>aux [</a:t>
            </a:r>
            <a:r>
              <a:rPr lang="fr-FR" sz="1200" dirty="0">
                <a:solidFill>
                  <a:schemeClr val="accent5">
                    <a:lumMod val="50000"/>
                  </a:schemeClr>
                </a:solidFill>
                <a:latin typeface="Century Gothic" panose="020B0502020202020204" pitchFamily="34" charset="0"/>
              </a:rPr>
              <a:t>États-Unis</a:t>
            </a:r>
            <a:r>
              <a:rPr lang="en-GB" sz="1200" dirty="0">
                <a:solidFill>
                  <a:schemeClr val="accent5">
                    <a:lumMod val="50000"/>
                  </a:schemeClr>
                </a:solidFill>
                <a:latin typeface="Century Gothic" panose="020B0502020202020204" pitchFamily="34" charset="0"/>
              </a:rPr>
              <a:t>].</a:t>
            </a:r>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3142564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u="none" dirty="0"/>
              <a:t>Optional</a:t>
            </a:r>
            <a:r>
              <a:rPr lang="en-GB" b="1" i="0" u="none" baseline="0" dirty="0"/>
              <a:t> grammar practice activity. </a:t>
            </a:r>
            <a:r>
              <a:rPr lang="en-GB" b="0" i="0" u="none" baseline="0" dirty="0"/>
              <a:t>(This could be set as homework task to further reinforce this grammar point.)</a:t>
            </a:r>
            <a:endParaRPr lang="en-GB" b="0" i="0" u="none"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u="none" dirty="0"/>
              <a:t>Timing: 8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u="none"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u="none" dirty="0"/>
              <a:t>Aim: </a:t>
            </a:r>
            <a:r>
              <a:rPr lang="en-GB" b="0" i="0" u="none" dirty="0"/>
              <a:t>Use grammar in context</a:t>
            </a:r>
            <a:endParaRPr lang="en-GB" b="1" i="0" u="none"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u="none"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u="none"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u="none" baseline="0" dirty="0"/>
              <a:t>Students say/write which form of the preposition </a:t>
            </a:r>
            <a:r>
              <a:rPr lang="en-GB" sz="1200" b="0" dirty="0">
                <a:solidFill>
                  <a:srgbClr val="EE6000"/>
                </a:solidFill>
                <a:latin typeface="Century Gothic" panose="020B0502020202020204" pitchFamily="34" charset="0"/>
              </a:rPr>
              <a:t>à</a:t>
            </a:r>
            <a:r>
              <a:rPr lang="en-GB" sz="1200" b="1" dirty="0">
                <a:solidFill>
                  <a:srgbClr val="EE6000"/>
                </a:solidFill>
                <a:latin typeface="Century Gothic" panose="020B0502020202020204" pitchFamily="34" charset="0"/>
              </a:rPr>
              <a:t> </a:t>
            </a:r>
            <a:r>
              <a:rPr lang="en-GB" sz="1200" b="0" dirty="0">
                <a:solidFill>
                  <a:srgbClr val="EE6000"/>
                </a:solidFill>
                <a:latin typeface="Century Gothic" panose="020B0502020202020204" pitchFamily="34" charset="0"/>
              </a:rPr>
              <a:t>is required to fill each gap.</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u="none" dirty="0">
                <a:solidFill>
                  <a:srgbClr val="EE6000"/>
                </a:solidFill>
                <a:latin typeface="Century Gothic" panose="020B0502020202020204" pitchFamily="34" charset="0"/>
              </a:rPr>
              <a:t>The answers are animated and appear</a:t>
            </a:r>
            <a:r>
              <a:rPr lang="en-GB" sz="1200" b="0" i="0" u="none" baseline="0" dirty="0">
                <a:solidFill>
                  <a:srgbClr val="EE6000"/>
                </a:solidFill>
                <a:latin typeface="Century Gothic" panose="020B0502020202020204" pitchFamily="34" charset="0"/>
              </a:rPr>
              <a:t> upon successive mouse clicks.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u="none" dirty="0">
                <a:solidFill>
                  <a:srgbClr val="EE6000"/>
                </a:solidFill>
                <a:latin typeface="Century Gothic" panose="020B0502020202020204" pitchFamily="34" charset="0"/>
              </a:rPr>
              <a:t>To test understanding of meaning, they then</a:t>
            </a:r>
            <a:r>
              <a:rPr lang="en-GB" sz="1200" b="0" i="0" u="none" baseline="0" dirty="0">
                <a:solidFill>
                  <a:srgbClr val="EE6000"/>
                </a:solidFill>
                <a:latin typeface="Century Gothic" panose="020B0502020202020204" pitchFamily="34" charset="0"/>
              </a:rPr>
              <a:t> translate the email into English.</a:t>
            </a:r>
            <a:endParaRPr lang="en-GB" sz="1200" b="0" i="0" u="none" baseline="0" dirty="0">
              <a:solidFill>
                <a:schemeClr val="tx1"/>
              </a:solidFill>
              <a:latin typeface="+mn-lt"/>
            </a:endParaRP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u="none" baseline="0" dirty="0">
                <a:solidFill>
                  <a:schemeClr val="tx1"/>
                </a:solidFill>
                <a:latin typeface="+mn-lt"/>
              </a:rPr>
              <a:t>A translated version appears on the next slide.</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46760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baseline="0" dirty="0">
                <a:solidFill>
                  <a:schemeClr val="tx1"/>
                </a:solidFill>
                <a:latin typeface="+mn-lt"/>
              </a:rPr>
              <a:t>This is a translated version of the email, for students to check their own translated versions.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u="none" baseline="0" dirty="0">
              <a:solidFill>
                <a:srgbClr val="EE6000"/>
              </a:solidFill>
              <a:latin typeface="Century Gothic" panose="020B0502020202020204" pitchFamily="34" charset="0"/>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86613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3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Introduce ‘nous’ form of </a:t>
            </a:r>
            <a:r>
              <a:rPr lang="en-GB" b="0" i="1" dirty="0" err="1"/>
              <a:t>aller</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First, teachers elicit the French for the parts of </a:t>
            </a:r>
            <a:r>
              <a:rPr lang="en-GB" b="0" i="1" dirty="0" err="1"/>
              <a:t>aller</a:t>
            </a:r>
            <a:r>
              <a:rPr lang="en-GB" b="0" i="0" dirty="0"/>
              <a:t> that were taught and practised previously.</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Then the ‘nous’ form of </a:t>
            </a:r>
            <a:r>
              <a:rPr lang="en-GB" b="0" i="1" dirty="0" err="1"/>
              <a:t>aller</a:t>
            </a:r>
            <a:r>
              <a:rPr lang="en-GB" b="0" i="0" dirty="0"/>
              <a:t> is introduced.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76141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30</a:t>
            </a:r>
            <a:r>
              <a:rPr lang="en-GB" b="1" i="0" baseline="0" dirty="0"/>
              <a:t> seconds</a:t>
            </a:r>
            <a:endParaRPr lang="en-GB" b="1" i="0" dirty="0"/>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 </a:t>
            </a:r>
            <a:r>
              <a:rPr lang="en-GB" b="0" i="0" dirty="0"/>
              <a:t>Consolidate</a:t>
            </a:r>
            <a:r>
              <a:rPr lang="en-GB" b="0" i="0" baseline="0" dirty="0"/>
              <a:t> ‘nous’ form of </a:t>
            </a:r>
            <a:r>
              <a:rPr lang="en-GB" b="0" i="1" baseline="0" dirty="0" err="1"/>
              <a:t>aller</a:t>
            </a:r>
            <a:r>
              <a:rPr lang="en-GB" b="0" i="0" baseline="0" dirty="0"/>
              <a:t> and model the liaison.</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228600" lvl="0" indent="-228600" algn="l" rtl="0">
              <a:spcBef>
                <a:spcPts val="0"/>
              </a:spcBef>
              <a:spcAft>
                <a:spcPts val="0"/>
              </a:spcAft>
              <a:buAutoNum type="arabicPeriod"/>
            </a:pPr>
            <a:r>
              <a:rPr lang="en-GB" i="0" baseline="0" dirty="0"/>
              <a:t>Click the trigger button to play the audio.</a:t>
            </a:r>
          </a:p>
          <a:p>
            <a:pPr marL="228600" lvl="0" indent="-228600" algn="l" rtl="0">
              <a:spcBef>
                <a:spcPts val="0"/>
              </a:spcBef>
              <a:spcAft>
                <a:spcPts val="0"/>
              </a:spcAft>
              <a:buAutoNum type="arabicPeriod"/>
            </a:pPr>
            <a:r>
              <a:rPr lang="en-GB" i="0" baseline="0" dirty="0"/>
              <a:t>Students listen and repeat</a:t>
            </a:r>
          </a:p>
          <a:p>
            <a:pPr marL="228600" lvl="0" indent="-228600" algn="l" rtl="0">
              <a:spcBef>
                <a:spcPts val="0"/>
              </a:spcBef>
              <a:spcAft>
                <a:spcPts val="0"/>
              </a:spcAft>
              <a:buAutoNum type="arabicPeriod"/>
            </a:pPr>
            <a:r>
              <a:rPr lang="en-GB" i="0" baseline="0" dirty="0"/>
              <a:t>Highlight that </a:t>
            </a:r>
            <a:r>
              <a:rPr lang="en-GB" i="1" baseline="0" dirty="0"/>
              <a:t>nous </a:t>
            </a:r>
            <a:r>
              <a:rPr lang="en-GB" i="1" baseline="0" dirty="0" err="1"/>
              <a:t>allons</a:t>
            </a:r>
            <a:r>
              <a:rPr lang="en-GB" i="1" baseline="0" dirty="0"/>
              <a:t> </a:t>
            </a:r>
            <a:r>
              <a:rPr lang="en-GB" i="0" baseline="0" dirty="0"/>
              <a:t>sounds like one word, rather than two.</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4384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5 minutes </a:t>
            </a:r>
            <a:r>
              <a:rPr lang="en-GB" b="0" i="0" dirty="0"/>
              <a:t>(4 slides)</a:t>
            </a:r>
          </a:p>
          <a:p>
            <a:pPr marL="0" lvl="0" indent="0" algn="l" rtl="0">
              <a:spcBef>
                <a:spcPts val="0"/>
              </a:spcBef>
              <a:spcAft>
                <a:spcPts val="0"/>
              </a:spcAft>
              <a:buNone/>
            </a:pP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Aim:</a:t>
            </a:r>
            <a:r>
              <a:rPr lang="en-GB" b="1" i="0" baseline="0" dirty="0"/>
              <a:t> </a:t>
            </a:r>
            <a:r>
              <a:rPr lang="en-GB" b="0" i="0" baseline="0" dirty="0"/>
              <a:t>C</a:t>
            </a:r>
            <a:r>
              <a:rPr lang="en-GB" b="0" i="0" dirty="0"/>
              <a:t>onsolidate</a:t>
            </a:r>
            <a:r>
              <a:rPr lang="en-GB" b="0" i="0" baseline="0" dirty="0"/>
              <a:t> ‘nous’ form of </a:t>
            </a:r>
            <a:r>
              <a:rPr lang="en-GB" b="0" i="1" baseline="0" dirty="0" err="1"/>
              <a:t>aller</a:t>
            </a:r>
            <a:r>
              <a:rPr lang="en-GB" b="0" i="0" baseline="0" dirty="0"/>
              <a:t> and model the liaison within sentences using the preposition ‘à’.</a:t>
            </a:r>
          </a:p>
          <a:p>
            <a:pPr marL="0" lvl="0" indent="0" algn="l" rtl="0">
              <a:spcBef>
                <a:spcPts val="0"/>
              </a:spcBef>
              <a:spcAft>
                <a:spcPts val="0"/>
              </a:spcAft>
              <a:buNone/>
            </a:pPr>
            <a:endParaRPr lang="en-GB" b="0" i="0"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07841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12114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2350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2652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15815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baseline="0" dirty="0"/>
              <a:t> </a:t>
            </a:r>
            <a:r>
              <a:rPr lang="en-US" b="0" dirty="0" err="1"/>
              <a:t>Recognise</a:t>
            </a:r>
            <a:r>
              <a:rPr lang="en-US" b="0" dirty="0"/>
              <a:t> ‘je’ and ‘nous’ forms of </a:t>
            </a:r>
            <a:r>
              <a:rPr lang="en-US" b="0" i="1" dirty="0" err="1"/>
              <a:t>aller</a:t>
            </a:r>
            <a:r>
              <a:rPr lang="en-US" b="0" i="0" baseline="0" dirty="0"/>
              <a:t> when reading.</a:t>
            </a:r>
            <a:endParaRPr lang="en-US" b="1" dirty="0"/>
          </a:p>
          <a:p>
            <a:endParaRPr lang="en-US" b="1" dirty="0"/>
          </a:p>
          <a:p>
            <a:r>
              <a:rPr lang="en-US" b="1" dirty="0"/>
              <a:t>Procedure:</a:t>
            </a:r>
          </a:p>
          <a:p>
            <a:pPr marL="228600" indent="-228600">
              <a:buAutoNum type="arabicPeriod"/>
            </a:pPr>
            <a:r>
              <a:rPr lang="en-US" b="0" dirty="0"/>
              <a:t>Students </a:t>
            </a:r>
            <a:r>
              <a:rPr lang="en-US" b="0" baseline="0" dirty="0"/>
              <a:t>use the form of </a:t>
            </a:r>
            <a:r>
              <a:rPr kumimoji="0" lang="en-GB" sz="1200" b="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the verb </a:t>
            </a:r>
            <a:r>
              <a:rPr kumimoji="0" lang="en-GB" sz="1200" b="0" i="1"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aller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in each sentence to work out the subject pronoun in each case – je or nous - ticking the appropriate column.</a:t>
            </a:r>
          </a:p>
          <a:p>
            <a:pPr marL="228600" indent="-228600">
              <a:buAutoNum type="arabicPeriod"/>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The answers are animated upon successive mouse clicks.</a:t>
            </a:r>
            <a:endParaRPr lang="en-US" b="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23935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b="0" dirty="0"/>
              <a:t>(for 8 slides)</a:t>
            </a:r>
            <a:endParaRPr lang="en-GB" b="1"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baseline="0" dirty="0"/>
              <a:t> </a:t>
            </a:r>
            <a:r>
              <a:rPr lang="en-US" b="0" dirty="0" err="1"/>
              <a:t>Recognise</a:t>
            </a:r>
            <a:r>
              <a:rPr lang="en-US" b="0" dirty="0"/>
              <a:t> ‘je’ and ‘nous’ forms of </a:t>
            </a:r>
            <a:r>
              <a:rPr lang="en-US" b="0" i="1" dirty="0" err="1"/>
              <a:t>aller</a:t>
            </a:r>
            <a:r>
              <a:rPr lang="en-US" b="0" i="0" baseline="0" dirty="0"/>
              <a:t> when listening.</a:t>
            </a:r>
            <a:endParaRPr lang="en-US" b="1" dirty="0"/>
          </a:p>
          <a:p>
            <a:endParaRPr lang="en-GB" b="1"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the number to play the audio. </a:t>
            </a:r>
          </a:p>
          <a:p>
            <a:pPr marL="228600" indent="-228600">
              <a:buAutoNum type="arabicPeriod"/>
            </a:pPr>
            <a:r>
              <a:rPr lang="en-GB" sz="1200" b="0" baseline="0" dirty="0">
                <a:solidFill>
                  <a:srgbClr val="4472C4">
                    <a:lumMod val="50000"/>
                  </a:srgbClr>
                </a:solidFill>
                <a:latin typeface="Century Gothic" panose="020B0502020202020204" pitchFamily="34" charset="0"/>
              </a:rPr>
              <a:t>Students should note whether ‘je’ or ‘nous’ would have been the first word of each sentence; </a:t>
            </a:r>
          </a:p>
          <a:p>
            <a:pPr marL="228600" indent="-228600">
              <a:buAutoNum type="arabicPeriod"/>
            </a:pPr>
            <a:r>
              <a:rPr lang="en-GB" sz="1200" b="0" baseline="0" dirty="0">
                <a:solidFill>
                  <a:srgbClr val="4472C4">
                    <a:lumMod val="50000"/>
                  </a:srgbClr>
                </a:solidFill>
                <a:latin typeface="Century Gothic" panose="020B0502020202020204" pitchFamily="34" charset="0"/>
              </a:rPr>
              <a:t>They then write the English meaning of the place mentioned in each sentence (to force vocabulary recall).</a:t>
            </a:r>
          </a:p>
          <a:p>
            <a:pPr marL="228600" indent="-228600">
              <a:buAutoNum type="arabicPeriod"/>
            </a:pPr>
            <a:r>
              <a:rPr lang="en-GB" b="0" dirty="0"/>
              <a:t>The full</a:t>
            </a:r>
            <a:r>
              <a:rPr lang="en-GB" b="0" baseline="0" dirty="0"/>
              <a:t> sentence in French </a:t>
            </a:r>
            <a:r>
              <a:rPr lang="en-GB" b="0" dirty="0"/>
              <a:t>appears</a:t>
            </a:r>
            <a:r>
              <a:rPr lang="en-GB" b="0" baseline="0" dirty="0"/>
              <a:t> </a:t>
            </a:r>
            <a:r>
              <a:rPr lang="en-GB" b="0" dirty="0"/>
              <a:t>upon clicking the mouse</a:t>
            </a:r>
            <a:r>
              <a:rPr lang="en-GB" b="0" baseline="0" dirty="0"/>
              <a:t>.</a:t>
            </a:r>
            <a:endParaRPr lang="en-GB" b="0" dirty="0"/>
          </a:p>
          <a:p>
            <a:endParaRPr lang="en-GB" b="1" dirty="0"/>
          </a:p>
          <a:p>
            <a:r>
              <a:rPr lang="en-GB" b="1" dirty="0"/>
              <a:t>Transcript</a:t>
            </a:r>
          </a:p>
          <a:p>
            <a:r>
              <a:rPr lang="en-GB" dirty="0"/>
              <a:t>[Nous] </a:t>
            </a:r>
            <a:r>
              <a:rPr lang="en-GB" dirty="0" err="1"/>
              <a:t>allons</a:t>
            </a:r>
            <a:r>
              <a:rPr lang="en-GB" baseline="0" dirty="0"/>
              <a:t> au </a:t>
            </a:r>
            <a:r>
              <a:rPr lang="en-GB" baseline="0" dirty="0" err="1"/>
              <a:t>collège</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1390483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[Nous] </a:t>
            </a:r>
            <a:r>
              <a:rPr lang="en-GB" dirty="0" err="1"/>
              <a:t>allons</a:t>
            </a:r>
            <a:r>
              <a:rPr lang="en-GB" baseline="0" dirty="0"/>
              <a:t> au parc.</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1128222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[Je]</a:t>
            </a:r>
            <a:r>
              <a:rPr lang="en-GB" baseline="0" dirty="0"/>
              <a:t> </a:t>
            </a:r>
            <a:r>
              <a:rPr lang="en-GB" baseline="0" dirty="0" err="1"/>
              <a:t>vais</a:t>
            </a:r>
            <a:r>
              <a:rPr lang="en-GB" baseline="0" dirty="0"/>
              <a:t> à la poste.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528759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baseline="0" dirty="0"/>
              <a:t>[Nous] </a:t>
            </a:r>
            <a:r>
              <a:rPr lang="en-GB" baseline="0" dirty="0" err="1"/>
              <a:t>allons</a:t>
            </a:r>
            <a:r>
              <a:rPr lang="en-GB" baseline="0" dirty="0"/>
              <a:t> à la </a:t>
            </a:r>
            <a:r>
              <a:rPr lang="en-GB" baseline="0" dirty="0" err="1"/>
              <a:t>caisse</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3826398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sz="1200" dirty="0">
                <a:solidFill>
                  <a:schemeClr val="accent5">
                    <a:lumMod val="50000"/>
                  </a:schemeClr>
                </a:solidFill>
                <a:latin typeface="Century Gothic" panose="020B0502020202020204" pitchFamily="34" charset="0"/>
              </a:rPr>
              <a:t>[Je] </a:t>
            </a:r>
            <a:r>
              <a:rPr lang="en-GB" sz="1200" dirty="0" err="1">
                <a:solidFill>
                  <a:schemeClr val="accent5">
                    <a:lumMod val="50000"/>
                  </a:schemeClr>
                </a:solidFill>
                <a:latin typeface="Century Gothic" panose="020B0502020202020204" pitchFamily="34" charset="0"/>
              </a:rPr>
              <a:t>vais</a:t>
            </a:r>
            <a:r>
              <a:rPr lang="en-GB" sz="1200" dirty="0">
                <a:solidFill>
                  <a:schemeClr val="accent5">
                    <a:lumMod val="50000"/>
                  </a:schemeClr>
                </a:solidFill>
                <a:latin typeface="Century Gothic" panose="020B0502020202020204" pitchFamily="34" charset="0"/>
              </a:rPr>
              <a:t> à </a:t>
            </a:r>
            <a:r>
              <a:rPr lang="en-GB" sz="1200" dirty="0" err="1">
                <a:solidFill>
                  <a:schemeClr val="accent5">
                    <a:lumMod val="50000"/>
                  </a:schemeClr>
                </a:solidFill>
                <a:latin typeface="Century Gothic" panose="020B0502020202020204" pitchFamily="34" charset="0"/>
              </a:rPr>
              <a:t>l’aéroport</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8807023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sz="1200" dirty="0">
                <a:solidFill>
                  <a:schemeClr val="accent5">
                    <a:lumMod val="50000"/>
                  </a:schemeClr>
                </a:solidFill>
                <a:latin typeface="Century Gothic" panose="020B0502020202020204" pitchFamily="34" charset="0"/>
              </a:rPr>
              <a:t>[Je] </a:t>
            </a:r>
            <a:r>
              <a:rPr lang="en-GB" sz="1200" dirty="0" err="1">
                <a:solidFill>
                  <a:schemeClr val="accent5">
                    <a:lumMod val="50000"/>
                  </a:schemeClr>
                </a:solidFill>
                <a:latin typeface="Century Gothic" panose="020B0502020202020204" pitchFamily="34" charset="0"/>
              </a:rPr>
              <a:t>vais</a:t>
            </a:r>
            <a:r>
              <a:rPr lang="en-GB" sz="1200" dirty="0">
                <a:solidFill>
                  <a:schemeClr val="accent5">
                    <a:lumMod val="50000"/>
                  </a:schemeClr>
                </a:solidFill>
                <a:latin typeface="Century Gothic" panose="020B0502020202020204" pitchFamily="34" charset="0"/>
              </a:rPr>
              <a:t> à </a:t>
            </a:r>
            <a:r>
              <a:rPr lang="en-GB" sz="1200" dirty="0" err="1">
                <a:solidFill>
                  <a:schemeClr val="accent5">
                    <a:lumMod val="50000"/>
                  </a:schemeClr>
                </a:solidFill>
                <a:latin typeface="Century Gothic" panose="020B0502020202020204" pitchFamily="34" charset="0"/>
              </a:rPr>
              <a:t>l’hotel</a:t>
            </a:r>
            <a:r>
              <a:rPr lang="en-GB" sz="1200" dirty="0">
                <a:solidFill>
                  <a:schemeClr val="tx1"/>
                </a:solidFill>
                <a:latin typeface="+mn-lt"/>
              </a:rPr>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482293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sz="1200" dirty="0">
                <a:solidFill>
                  <a:schemeClr val="accent5">
                    <a:lumMod val="50000"/>
                  </a:schemeClr>
                </a:solidFill>
                <a:latin typeface="Century Gothic" panose="020B0502020202020204" pitchFamily="34" charset="0"/>
              </a:rPr>
              <a:t>[Nous] </a:t>
            </a:r>
            <a:r>
              <a:rPr lang="en-GB" sz="1200" dirty="0" err="1">
                <a:solidFill>
                  <a:schemeClr val="accent5">
                    <a:lumMod val="50000"/>
                  </a:schemeClr>
                </a:solidFill>
                <a:latin typeface="Century Gothic" panose="020B0502020202020204" pitchFamily="34" charset="0"/>
              </a:rPr>
              <a:t>allons</a:t>
            </a:r>
            <a:r>
              <a:rPr lang="en-GB" sz="1200" dirty="0">
                <a:solidFill>
                  <a:schemeClr val="accent5">
                    <a:lumMod val="50000"/>
                  </a:schemeClr>
                </a:solidFill>
                <a:latin typeface="Century Gothic" panose="020B0502020202020204" pitchFamily="34" charset="0"/>
              </a:rPr>
              <a:t> aux </a:t>
            </a:r>
            <a:r>
              <a:rPr lang="en-GB" sz="1200" dirty="0" err="1">
                <a:solidFill>
                  <a:schemeClr val="accent5">
                    <a:lumMod val="50000"/>
                  </a:schemeClr>
                </a:solidFill>
                <a:latin typeface="Century Gothic" panose="020B0502020202020204" pitchFamily="34" charset="0"/>
              </a:rPr>
              <a:t>universités</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705616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5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sz="1200" dirty="0">
                <a:solidFill>
                  <a:schemeClr val="accent5">
                    <a:lumMod val="50000"/>
                  </a:schemeClr>
                </a:solidFill>
                <a:latin typeface="Century Gothic" panose="020B0502020202020204" pitchFamily="34" charset="0"/>
              </a:rPr>
              <a:t>[Nous] </a:t>
            </a:r>
            <a:r>
              <a:rPr lang="en-GB" sz="1200" dirty="0" err="1">
                <a:solidFill>
                  <a:schemeClr val="accent5">
                    <a:lumMod val="50000"/>
                  </a:schemeClr>
                </a:solidFill>
                <a:latin typeface="Century Gothic" panose="020B0502020202020204" pitchFamily="34" charset="0"/>
              </a:rPr>
              <a:t>allons</a:t>
            </a:r>
            <a:r>
              <a:rPr lang="en-GB" sz="1200" dirty="0">
                <a:solidFill>
                  <a:schemeClr val="accent5">
                    <a:lumMod val="50000"/>
                  </a:schemeClr>
                </a:solidFill>
                <a:latin typeface="Century Gothic" panose="020B0502020202020204" pitchFamily="34" charset="0"/>
              </a:rPr>
              <a:t> aux </a:t>
            </a:r>
            <a:r>
              <a:rPr lang="en-GB" sz="1200" dirty="0" err="1">
                <a:solidFill>
                  <a:schemeClr val="accent5">
                    <a:lumMod val="50000"/>
                  </a:schemeClr>
                </a:solidFill>
                <a:latin typeface="Century Gothic" panose="020B0502020202020204" pitchFamily="34" charset="0"/>
              </a:rPr>
              <a:t>îles</a:t>
            </a:r>
            <a:r>
              <a:rPr lang="en-GB" sz="1200" dirty="0">
                <a:solidFill>
                  <a:schemeClr val="accent5">
                    <a:lumMod val="50000"/>
                  </a:schemeClr>
                </a:solidFill>
                <a:latin typeface="Century Gothic" panose="020B0502020202020204" pitchFamily="34" charset="0"/>
              </a:rPr>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1904841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r>
              <a:rPr lang="en-US" b="0" dirty="0"/>
              <a:t>(for four slides)</a:t>
            </a:r>
          </a:p>
          <a:p>
            <a:endParaRPr lang="en-US" b="1" dirty="0"/>
          </a:p>
          <a:p>
            <a:r>
              <a:rPr lang="en-US" b="1" dirty="0"/>
              <a:t>Aim: </a:t>
            </a:r>
            <a:r>
              <a:rPr lang="en-US" b="0" baseline="0" dirty="0"/>
              <a:t>Paired speaking activity to practice production and recognition of forms of </a:t>
            </a:r>
            <a:r>
              <a:rPr lang="en-US" b="0" i="1" baseline="0" dirty="0" err="1"/>
              <a:t>aller</a:t>
            </a:r>
            <a:r>
              <a:rPr lang="en-US" b="0" i="1" baseline="0" dirty="0"/>
              <a:t> </a:t>
            </a:r>
            <a:r>
              <a:rPr lang="en-US" b="0" i="0" baseline="0" dirty="0"/>
              <a:t>in first person singular and plural</a:t>
            </a:r>
            <a:r>
              <a:rPr lang="en-US" b="0" i="1" baseline="0" dirty="0"/>
              <a:t> </a:t>
            </a:r>
            <a:r>
              <a:rPr lang="en-US" b="0" i="0" baseline="0" dirty="0"/>
              <a:t>together with the correct use of the preposition ‘à’ plus destination vocabulary as previously presented.</a:t>
            </a:r>
            <a:endParaRPr lang="en-US" b="1" dirty="0"/>
          </a:p>
          <a:p>
            <a:endParaRPr lang="en-US" b="1" dirty="0"/>
          </a:p>
          <a:p>
            <a:r>
              <a:rPr lang="en-US" b="1" dirty="0"/>
              <a:t>Procedure:</a:t>
            </a:r>
          </a:p>
          <a:p>
            <a:pPr marL="228600" indent="-228600">
              <a:buAutoNum type="arabicPeriod"/>
            </a:pPr>
            <a:r>
              <a:rPr lang="en-US" b="0" i="0" baseline="0" dirty="0"/>
              <a:t>Partner A must make up sentences according to the picture cues to practice </a:t>
            </a:r>
            <a:r>
              <a:rPr lang="en-US" b="0" baseline="0" dirty="0"/>
              <a:t>production, and recognition, of the ‘je’ and ‘nous’ forms of </a:t>
            </a:r>
            <a:r>
              <a:rPr lang="en-US" b="0" i="1" baseline="0" dirty="0" err="1"/>
              <a:t>aller</a:t>
            </a:r>
            <a:r>
              <a:rPr lang="en-US" b="0" i="0" baseline="0" dirty="0"/>
              <a:t>, together with the correct use of the preposition ‘à’ plus destination vocabulary as previously presented. </a:t>
            </a:r>
          </a:p>
          <a:p>
            <a:pPr marL="228600" indent="-228600">
              <a:buAutoNum type="arabicPeriod"/>
            </a:pPr>
            <a:r>
              <a:rPr lang="en-US" b="0" i="0" baseline="0" dirty="0"/>
              <a:t>Partner B notes down the main details in English.</a:t>
            </a:r>
          </a:p>
          <a:p>
            <a:pPr marL="228600" indent="-228600">
              <a:buAutoNum type="arabicPeriod"/>
            </a:pPr>
            <a:r>
              <a:rPr lang="en-US" b="0" i="0" baseline="0" dirty="0"/>
              <a:t>To avoid giving away the answers, Partner B should be made to face away from the board as this slide is displayed; alternatively, a version of this task for printing is downloadable from the NCELP Portal as a Word document.</a:t>
            </a:r>
          </a:p>
          <a:p>
            <a:pPr marL="228600" indent="-228600">
              <a:buAutoNum type="arabicPeriod"/>
            </a:pPr>
            <a:r>
              <a:rPr lang="en-US" b="0" i="0" baseline="0" dirty="0"/>
              <a:t>Partners then swap roles.</a:t>
            </a:r>
          </a:p>
          <a:p>
            <a:pPr marL="228600" indent="-228600">
              <a:buAutoNum type="arabicPeriod"/>
            </a:pPr>
            <a:r>
              <a:rPr lang="en-US" b="0" i="0" baseline="0" dirty="0"/>
              <a:t>An answer slide is available for teachers to conduct feedback after each round.</a:t>
            </a:r>
          </a:p>
        </p:txBody>
      </p:sp>
      <p:sp>
        <p:nvSpPr>
          <p:cNvPr id="4" name="Slide Number Placeholder 3"/>
          <p:cNvSpPr>
            <a:spLocks noGrp="1"/>
          </p:cNvSpPr>
          <p:nvPr>
            <p:ph type="sldNum" sz="quarter" idx="5"/>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4075794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baseline="0" dirty="0"/>
              <a:t>Partner B answer slide.  Teachers can use this slide to conduct feedback. (Answers appear on successive mouse clicks.)</a:t>
            </a: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3066597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Partner B speaking prompts.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To avoid giving away the answers, Partner A should be made to face away from the board as this slide is displayed; alternatively, a version of this task for printing is downloadable from the NCELP Portal as a Word document.</a:t>
            </a:r>
            <a:endParaRPr lang="en-US" b="0" dirty="0"/>
          </a:p>
          <a:p>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10954105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Partner A answer slide.  Teachers can use this slide to conduct feedback. (Answers appear on successive mouse clicks.)</a:t>
            </a:r>
            <a:endParaRPr lang="en-US" b="0" dirty="0"/>
          </a:p>
          <a:p>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22076578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200" b="1" baseline="0" dirty="0">
                <a:solidFill>
                  <a:schemeClr val="accent5">
                    <a:lumMod val="50000"/>
                  </a:schemeClr>
                </a:solidFill>
                <a:latin typeface="Century Gothic" panose="020B0502020202020204" pitchFamily="34" charset="0"/>
              </a:rPr>
              <a:t>Optional written production activity</a:t>
            </a:r>
          </a:p>
          <a:p>
            <a:pPr marL="0" indent="0"/>
            <a:r>
              <a:rPr lang="en-GB" sz="1200" b="1" baseline="0" dirty="0">
                <a:solidFill>
                  <a:schemeClr val="accent5">
                    <a:lumMod val="50000"/>
                  </a:schemeClr>
                </a:solidFill>
                <a:latin typeface="Century Gothic" panose="020B0502020202020204" pitchFamily="34" charset="0"/>
              </a:rPr>
              <a:t>Timing: 10 minutes</a:t>
            </a:r>
          </a:p>
          <a:p>
            <a:pPr marL="0" indent="0"/>
            <a:endParaRPr lang="en-GB" sz="1200" b="1" baseline="0" dirty="0">
              <a:solidFill>
                <a:schemeClr val="accent5">
                  <a:lumMod val="50000"/>
                </a:schemeClr>
              </a:solidFill>
              <a:latin typeface="Century Gothic" panose="020B0502020202020204" pitchFamily="34" charset="0"/>
            </a:endParaRPr>
          </a:p>
          <a:p>
            <a:pPr marL="0" indent="0"/>
            <a:r>
              <a:rPr lang="en-GB" sz="1200" b="1" baseline="0" dirty="0">
                <a:solidFill>
                  <a:schemeClr val="accent5">
                    <a:lumMod val="50000"/>
                  </a:schemeClr>
                </a:solidFill>
                <a:latin typeface="Century Gothic" panose="020B0502020202020204" pitchFamily="34" charset="0"/>
              </a:rPr>
              <a:t>Aim: </a:t>
            </a:r>
            <a:r>
              <a:rPr lang="en-GB" sz="1200" b="0" baseline="0" dirty="0">
                <a:solidFill>
                  <a:schemeClr val="accent5">
                    <a:lumMod val="50000"/>
                  </a:schemeClr>
                </a:solidFill>
                <a:latin typeface="Century Gothic" panose="020B0502020202020204" pitchFamily="34" charset="0"/>
              </a:rPr>
              <a:t>Practise translation of target grammar (forms of the verb </a:t>
            </a:r>
            <a:r>
              <a:rPr lang="en-GB" sz="1200" b="0" i="1" baseline="0" dirty="0" err="1">
                <a:solidFill>
                  <a:schemeClr val="accent5">
                    <a:lumMod val="50000"/>
                  </a:schemeClr>
                </a:solidFill>
                <a:latin typeface="Century Gothic" panose="020B0502020202020204" pitchFamily="34" charset="0"/>
              </a:rPr>
              <a:t>aller</a:t>
            </a:r>
            <a:r>
              <a:rPr lang="en-GB" sz="1200" b="0" i="0" baseline="0" dirty="0">
                <a:solidFill>
                  <a:schemeClr val="accent5">
                    <a:lumMod val="50000"/>
                  </a:schemeClr>
                </a:solidFill>
                <a:latin typeface="Century Gothic" panose="020B0502020202020204" pitchFamily="34" charset="0"/>
              </a:rPr>
              <a:t>,</a:t>
            </a:r>
            <a:r>
              <a:rPr lang="en-GB" sz="1200" b="0" baseline="0" dirty="0">
                <a:solidFill>
                  <a:schemeClr val="accent5">
                    <a:lumMod val="50000"/>
                  </a:schemeClr>
                </a:solidFill>
                <a:latin typeface="Century Gothic" panose="020B0502020202020204" pitchFamily="34" charset="0"/>
              </a:rPr>
              <a:t> using the preposition à, using adverbs) and vocabulary.</a:t>
            </a:r>
            <a:endParaRPr lang="en-GB" sz="1200" b="1" baseline="0" dirty="0">
              <a:solidFill>
                <a:schemeClr val="accent5">
                  <a:lumMod val="50000"/>
                </a:schemeClr>
              </a:solidFill>
              <a:latin typeface="Century Gothic" panose="020B0502020202020204" pitchFamily="34" charset="0"/>
            </a:endParaRPr>
          </a:p>
          <a:p>
            <a:pPr marL="0" indent="0"/>
            <a:endParaRPr lang="en-GB" sz="1200" b="1" baseline="0" dirty="0">
              <a:solidFill>
                <a:schemeClr val="accent5">
                  <a:lumMod val="50000"/>
                </a:schemeClr>
              </a:solidFill>
              <a:latin typeface="Century Gothic" panose="020B0502020202020204" pitchFamily="34" charset="0"/>
            </a:endParaRPr>
          </a:p>
          <a:p>
            <a:pPr marL="0" indent="0"/>
            <a:r>
              <a:rPr lang="en-GB" sz="1200" b="1" baseline="0" dirty="0">
                <a:solidFill>
                  <a:schemeClr val="accent5">
                    <a:lumMod val="50000"/>
                  </a:schemeClr>
                </a:solidFill>
                <a:latin typeface="Century Gothic" panose="020B0502020202020204" pitchFamily="34" charset="0"/>
              </a:rPr>
              <a:t>Procedure:</a:t>
            </a:r>
          </a:p>
          <a:p>
            <a:pPr marL="228600" indent="-228600">
              <a:buAutoNum type="arabicPeriod"/>
            </a:pPr>
            <a:r>
              <a:rPr lang="en-GB" sz="1200" b="0" baseline="0" dirty="0">
                <a:solidFill>
                  <a:schemeClr val="accent5">
                    <a:lumMod val="50000"/>
                  </a:schemeClr>
                </a:solidFill>
                <a:latin typeface="Century Gothic" panose="020B0502020202020204" pitchFamily="34" charset="0"/>
              </a:rPr>
              <a:t>Students translate the six sentences, which incorporate all of the recently-taught grammar, into French.</a:t>
            </a:r>
          </a:p>
          <a:p>
            <a:pPr marL="228600" indent="-228600">
              <a:buAutoNum type="arabicPeriod"/>
            </a:pPr>
            <a:r>
              <a:rPr lang="en-US" b="0" i="0" baseline="0" dirty="0"/>
              <a:t>The answers are animated and appear upon successive mouse clicks.</a:t>
            </a:r>
          </a:p>
          <a:p>
            <a:pPr marL="228600" indent="-228600">
              <a:buAutoNum type="arabicPeriod"/>
            </a:pPr>
            <a:r>
              <a:rPr lang="en-US" b="0" i="0" baseline="0" dirty="0"/>
              <a:t>A note about word order: point out to students that the adverb (e.g. often, rarely) goes directly after the verb in French – not before it, as in the English. Longer adverbial phrases, such as ‘every day’, go at the end of the sentence.</a:t>
            </a:r>
            <a:endParaRPr lang="en-US" sz="1200" b="0" i="0" baseline="0" dirty="0">
              <a:solidFill>
                <a:schemeClr val="tx1"/>
              </a:solidFill>
              <a:latin typeface="+mn-lt"/>
            </a:endParaRPr>
          </a:p>
          <a:p>
            <a:pPr marL="228600" indent="-228600">
              <a:buAutoNum type="arabicPeriod"/>
            </a:pPr>
            <a:r>
              <a:rPr lang="en-GB" sz="1200" b="0" baseline="0" dirty="0">
                <a:solidFill>
                  <a:schemeClr val="accent5">
                    <a:lumMod val="50000"/>
                  </a:schemeClr>
                </a:solidFill>
                <a:latin typeface="Century Gothic" panose="020B0502020202020204" pitchFamily="34" charset="0"/>
              </a:rPr>
              <a:t>Remind students also that, in French, there is a space before the question mark (and also with exclamation marks), whereas there is no such space in English.</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3597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a:t>
            </a:r>
            <a:r>
              <a:rPr lang="en-GB" b="0" dirty="0" err="1"/>
              <a:t>vous</a:t>
            </a:r>
            <a:r>
              <a:rPr lang="en-GB" b="0" dirty="0"/>
              <a:t>’ and  ‘</a:t>
            </a:r>
            <a:r>
              <a:rPr lang="en-GB" b="0" dirty="0" err="1"/>
              <a:t>ils</a:t>
            </a:r>
            <a:r>
              <a:rPr lang="en-GB" b="0" dirty="0"/>
              <a:t>/</a:t>
            </a:r>
            <a:r>
              <a:rPr lang="en-GB" b="0" dirty="0" err="1"/>
              <a:t>elles</a:t>
            </a:r>
            <a:r>
              <a:rPr lang="en-GB" b="0" dirty="0"/>
              <a:t>’ form of </a:t>
            </a:r>
            <a:r>
              <a:rPr lang="en-GB" b="0" i="1" dirty="0" err="1"/>
              <a:t>aller</a:t>
            </a:r>
            <a:r>
              <a:rPr lang="en-GB" b="0" dirty="0"/>
              <a:t>, and prepositions </a:t>
            </a:r>
            <a:r>
              <a:rPr lang="en-GB" b="0" i="1" dirty="0"/>
              <a:t>à</a:t>
            </a:r>
            <a:r>
              <a:rPr lang="en-GB" b="0" dirty="0"/>
              <a:t>, </a:t>
            </a:r>
            <a:r>
              <a:rPr lang="en-GB" b="0" i="1" dirty="0"/>
              <a:t>chez </a:t>
            </a:r>
            <a:r>
              <a:rPr lang="en-GB" b="0" i="0" dirty="0"/>
              <a:t>and </a:t>
            </a:r>
            <a:r>
              <a:rPr lang="en-GB" b="0" i="1" dirty="0" err="1"/>
              <a:t>en</a:t>
            </a:r>
            <a:endParaRPr lang="en-GB"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Revisit SSC [</a:t>
            </a:r>
            <a:r>
              <a:rPr lang="en-GB" b="0" dirty="0" err="1"/>
              <a:t>en</a:t>
            </a:r>
            <a:r>
              <a:rPr lang="en-GB" b="0" dirty="0"/>
              <a:t>/an]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7.2.2.4 (introduce) </a:t>
            </a:r>
            <a:r>
              <a:rPr lang="fr-FR" sz="1200" b="0" i="0" u="none" strike="noStrike" kern="1200" cap="none" dirty="0">
                <a:solidFill>
                  <a:schemeClr val="tx1"/>
                </a:solidFill>
                <a:effectLst/>
                <a:latin typeface="+mn-lt"/>
                <a:ea typeface="Calibri"/>
                <a:cs typeface="Calibri"/>
                <a:sym typeface="Calibri"/>
              </a:rPr>
              <a:t>allons [53], allez [53], vont [53], année [102], mois [178], vacances [1726], ville [260], Écosse [n/a], Angleterre [n/a], France [n/a], chez [206], en</a:t>
            </a:r>
            <a:r>
              <a:rPr lang="fr-FR" sz="1200" b="0" i="0" u="none" strike="noStrike" kern="1200" cap="none" baseline="30000" dirty="0">
                <a:solidFill>
                  <a:schemeClr val="tx1"/>
                </a:solidFill>
                <a:effectLst/>
                <a:latin typeface="+mn-lt"/>
                <a:ea typeface="Calibri"/>
                <a:cs typeface="Calibri"/>
                <a:sym typeface="Calibri"/>
              </a:rPr>
              <a:t>3</a:t>
            </a:r>
            <a:r>
              <a:rPr lang="fr-FR" sz="1200" b="0" i="0" u="none" strike="noStrike" kern="1200" cap="none" dirty="0">
                <a:solidFill>
                  <a:schemeClr val="tx1"/>
                </a:solidFill>
                <a:effectLst/>
                <a:latin typeface="+mn-lt"/>
                <a:ea typeface="Calibri"/>
                <a:cs typeface="Calibri"/>
                <a:sym typeface="Calibri"/>
              </a:rPr>
              <a:t> [3]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7.2.2.1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aller [53], va [53], vais [53], vas [53], caisse [1881], collège [2116], jour [78], parc [1240], poste [489], samedi [1355], train [232], où [48], comment [234], quand [119]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7.1.2.7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fermer [757], regarder</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[425], vous</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[50], chemise [3892], classe [778], fenêtre [1604], porte [696], salle [812], silence [1281], tableau [1456], bien [47]</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7707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Practise pronunciation of target SSCs: [</a:t>
            </a:r>
            <a:r>
              <a:rPr lang="en-GB" b="0" dirty="0" err="1"/>
              <a:t>en</a:t>
            </a:r>
            <a:r>
              <a:rPr lang="en-GB" b="0" dirty="0"/>
              <a:t>/an]</a:t>
            </a:r>
            <a:endParaRPr lang="en-GB" b="1" dirty="0"/>
          </a:p>
          <a:p>
            <a:endParaRPr lang="en-GB" b="1" dirty="0"/>
          </a:p>
          <a:p>
            <a:r>
              <a:rPr lang="en-GB" b="1" dirty="0"/>
              <a:t>Procedure:</a:t>
            </a:r>
          </a:p>
          <a:p>
            <a:pPr marL="228600" indent="-228600">
              <a:buAutoNum type="arabicPeriod"/>
            </a:pPr>
            <a:r>
              <a:rPr lang="en-GB" dirty="0"/>
              <a:t>Click to spin words</a:t>
            </a:r>
          </a:p>
          <a:p>
            <a:pPr marL="228600" indent="-228600">
              <a:buAutoNum type="arabicPeriod"/>
            </a:pPr>
            <a:r>
              <a:rPr lang="en-GB" dirty="0"/>
              <a:t>When a</a:t>
            </a:r>
            <a:r>
              <a:rPr lang="en-GB" baseline="0" dirty="0"/>
              <a:t> word spins, students try to pronounce it correctly. </a:t>
            </a:r>
          </a:p>
          <a:p>
            <a:pPr marL="228600" indent="-228600">
              <a:buAutoNum type="arabicPeriod"/>
            </a:pPr>
            <a:r>
              <a:rPr lang="en-GB" baseline="0" dirty="0"/>
              <a:t>The words are animated to spin in minimal pairs.</a:t>
            </a:r>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cent [704], </a:t>
            </a:r>
            <a:r>
              <a:rPr lang="en-GB" baseline="0" dirty="0" err="1"/>
              <a:t>en</a:t>
            </a:r>
            <a:r>
              <a:rPr lang="en-GB" baseline="0" dirty="0"/>
              <a:t> [7], dans [11], pan [&gt;5000], sans [71], son [26], on [29], don [1800], </a:t>
            </a:r>
            <a:r>
              <a:rPr lang="en-GB" baseline="0" dirty="0" err="1"/>
              <a:t>pont</a:t>
            </a:r>
            <a:r>
              <a:rPr lang="en-GB" baseline="0" dirty="0"/>
              <a:t> [1889], </a:t>
            </a:r>
            <a:r>
              <a:rPr lang="en-GB" baseline="0" dirty="0" err="1"/>
              <a:t>sont</a:t>
            </a:r>
            <a:r>
              <a:rPr lang="en-GB" baseline="0" dirty="0"/>
              <a:t> [5]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GB" dirty="0"/>
          </a:p>
        </p:txBody>
      </p:sp>
      <p:sp>
        <p:nvSpPr>
          <p:cNvPr id="4" name="Slide Number Placeholder 3"/>
          <p:cNvSpPr>
            <a:spLocks noGrp="1"/>
          </p:cNvSpPr>
          <p:nvPr>
            <p:ph type="sldNum" sz="quarter" idx="10"/>
          </p:nvPr>
        </p:nvSpPr>
        <p:spPr/>
        <p:txBody>
          <a:bodyPr/>
          <a:lstStyle/>
          <a:p>
            <a:fld id="{041B59E2-4D50-4B14-BF39-82B610062CD8}" type="slidenum">
              <a:rPr lang="en-GB" smtClean="0"/>
              <a:pPr/>
              <a:t>47</a:t>
            </a:fld>
            <a:endParaRPr lang="en-GB"/>
          </a:p>
        </p:txBody>
      </p:sp>
    </p:spTree>
    <p:extLst>
      <p:ext uri="{BB962C8B-B14F-4D97-AF65-F5344CB8AC3E}">
        <p14:creationId xmlns:p14="http://schemas.microsoft.com/office/powerpoint/2010/main" val="27331401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r>
              <a:rPr lang="en-GB" b="0" baseline="0" dirty="0"/>
              <a:t> (for 26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Revisit vocabulary: </a:t>
            </a:r>
            <a:r>
              <a:rPr lang="en-GB" sz="1200" b="0" i="0" u="none" strike="noStrike" kern="1200" cap="none" baseline="0" dirty="0">
                <a:solidFill>
                  <a:schemeClr val="tx1"/>
                </a:solidFill>
                <a:effectLst/>
                <a:latin typeface="+mn-lt"/>
                <a:ea typeface="Calibri"/>
                <a:cs typeface="Calibri"/>
                <a:sym typeface="Calibri"/>
              </a:rPr>
              <a:t>7.1.2.7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have to identify which word on the slide corresponds in meaning to the word in the centre.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correct answer is then highlighted upon clicking the mouse.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Try to elicit the word using the target language: “</a:t>
            </a:r>
            <a:r>
              <a:rPr lang="en-GB" baseline="0" dirty="0" err="1"/>
              <a:t>C'est</a:t>
            </a:r>
            <a:r>
              <a:rPr lang="en-GB" baseline="0" dirty="0"/>
              <a:t> quoi </a:t>
            </a:r>
            <a:r>
              <a:rPr lang="en-GB" baseline="0" dirty="0" err="1"/>
              <a:t>en</a:t>
            </a:r>
            <a:r>
              <a:rPr lang="en-GB" baseline="0" dirty="0"/>
              <a:t> </a:t>
            </a:r>
            <a:r>
              <a:rPr lang="en-GB" baseline="0" dirty="0" err="1"/>
              <a:t>anglais</a:t>
            </a:r>
            <a:r>
              <a:rPr lang="en-GB" baseline="0" dirty="0"/>
              <a:t> ?” – “</a:t>
            </a:r>
            <a:r>
              <a:rPr lang="en-GB" baseline="0" dirty="0" err="1"/>
              <a:t>oui</a:t>
            </a:r>
            <a:r>
              <a:rPr lang="en-GB" baseline="0" dirty="0"/>
              <a:t>” – “non” – “bien!”, etc. </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19699534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3045156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[en/an]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en</a:t>
            </a:r>
            <a:r>
              <a:rPr lang="en-GB" b="1" baseline="0" dirty="0"/>
              <a:t>/an] </a:t>
            </a:r>
            <a:r>
              <a:rPr lang="en-GB" baseline="0" dirty="0"/>
              <a:t>and then the </a:t>
            </a:r>
            <a:r>
              <a:rPr lang="en-GB" b="1" baseline="0" dirty="0"/>
              <a:t>source</a:t>
            </a:r>
            <a:r>
              <a:rPr lang="en-GB" baseline="0" dirty="0"/>
              <a:t> word again ‘</a:t>
            </a:r>
            <a:r>
              <a:rPr lang="en-GB" b="1" baseline="0" dirty="0"/>
              <a:t>enfant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grand </a:t>
            </a:r>
            <a:r>
              <a:rPr lang="en-GB" baseline="0" dirty="0"/>
              <a:t>[59]; </a:t>
            </a:r>
            <a:r>
              <a:rPr lang="en-GB" b="1" baseline="0" dirty="0" err="1"/>
              <a:t>quand</a:t>
            </a:r>
            <a:r>
              <a:rPr lang="en-GB" b="1" baseline="0" dirty="0"/>
              <a:t> </a:t>
            </a:r>
            <a:r>
              <a:rPr lang="en-GB" b="0" baseline="0" dirty="0"/>
              <a:t>[119]</a:t>
            </a:r>
            <a:r>
              <a:rPr lang="en-GB" baseline="0" dirty="0"/>
              <a:t> </a:t>
            </a:r>
            <a:r>
              <a:rPr lang="en-GB" b="1" baseline="0" dirty="0" err="1"/>
              <a:t>penser</a:t>
            </a:r>
            <a:r>
              <a:rPr lang="en-GB" b="1" baseline="0" dirty="0"/>
              <a:t> </a:t>
            </a:r>
            <a:r>
              <a:rPr lang="en-GB" baseline="0" dirty="0"/>
              <a:t>[116]; </a:t>
            </a:r>
            <a:r>
              <a:rPr lang="en-GB" b="1" baseline="0" dirty="0"/>
              <a:t>prendre</a:t>
            </a:r>
            <a:r>
              <a:rPr lang="en-GB" baseline="0" dirty="0"/>
              <a:t>[43]; </a:t>
            </a:r>
            <a:r>
              <a:rPr lang="en-GB" b="1" baseline="0" dirty="0"/>
              <a:t>encore </a:t>
            </a:r>
            <a:r>
              <a:rPr lang="en-GB" baseline="0" dirty="0"/>
              <a:t>[51]; </a:t>
            </a: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61400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24788809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5283165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29240281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7231321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9202826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6070117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7159507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15241148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13099387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3910572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6622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27849372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61</a:t>
            </a:fld>
            <a:endParaRPr lang="en-GB">
              <a:solidFill>
                <a:prstClr val="black"/>
              </a:solidFill>
            </a:endParaRPr>
          </a:p>
        </p:txBody>
      </p:sp>
    </p:spTree>
    <p:extLst>
      <p:ext uri="{BB962C8B-B14F-4D97-AF65-F5344CB8AC3E}">
        <p14:creationId xmlns:p14="http://schemas.microsoft.com/office/powerpoint/2010/main" val="16885946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62</a:t>
            </a:fld>
            <a:endParaRPr lang="en-GB">
              <a:solidFill>
                <a:prstClr val="black"/>
              </a:solidFill>
            </a:endParaRPr>
          </a:p>
        </p:txBody>
      </p:sp>
    </p:spTree>
    <p:extLst>
      <p:ext uri="{BB962C8B-B14F-4D97-AF65-F5344CB8AC3E}">
        <p14:creationId xmlns:p14="http://schemas.microsoft.com/office/powerpoint/2010/main" val="5070309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63</a:t>
            </a:fld>
            <a:endParaRPr lang="en-GB">
              <a:solidFill>
                <a:prstClr val="black"/>
              </a:solidFill>
            </a:endParaRPr>
          </a:p>
        </p:txBody>
      </p:sp>
    </p:spTree>
    <p:extLst>
      <p:ext uri="{BB962C8B-B14F-4D97-AF65-F5344CB8AC3E}">
        <p14:creationId xmlns:p14="http://schemas.microsoft.com/office/powerpoint/2010/main" val="25652642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64</a:t>
            </a:fld>
            <a:endParaRPr lang="en-GB">
              <a:solidFill>
                <a:prstClr val="black"/>
              </a:solidFill>
            </a:endParaRPr>
          </a:p>
        </p:txBody>
      </p:sp>
    </p:spTree>
    <p:extLst>
      <p:ext uri="{BB962C8B-B14F-4D97-AF65-F5344CB8AC3E}">
        <p14:creationId xmlns:p14="http://schemas.microsoft.com/office/powerpoint/2010/main" val="25209505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65</a:t>
            </a:fld>
            <a:endParaRPr lang="en-GB">
              <a:solidFill>
                <a:prstClr val="black"/>
              </a:solidFill>
            </a:endParaRPr>
          </a:p>
        </p:txBody>
      </p:sp>
    </p:spTree>
    <p:extLst>
      <p:ext uri="{BB962C8B-B14F-4D97-AF65-F5344CB8AC3E}">
        <p14:creationId xmlns:p14="http://schemas.microsoft.com/office/powerpoint/2010/main" val="36606547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66</a:t>
            </a:fld>
            <a:endParaRPr lang="en-GB">
              <a:solidFill>
                <a:prstClr val="black"/>
              </a:solidFill>
            </a:endParaRPr>
          </a:p>
        </p:txBody>
      </p:sp>
    </p:spTree>
    <p:extLst>
      <p:ext uri="{BB962C8B-B14F-4D97-AF65-F5344CB8AC3E}">
        <p14:creationId xmlns:p14="http://schemas.microsoft.com/office/powerpoint/2010/main" val="2755259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67</a:t>
            </a:fld>
            <a:endParaRPr lang="en-GB">
              <a:solidFill>
                <a:prstClr val="black"/>
              </a:solidFill>
            </a:endParaRPr>
          </a:p>
        </p:txBody>
      </p:sp>
    </p:spTree>
    <p:extLst>
      <p:ext uri="{BB962C8B-B14F-4D97-AF65-F5344CB8AC3E}">
        <p14:creationId xmlns:p14="http://schemas.microsoft.com/office/powerpoint/2010/main" val="39497285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68</a:t>
            </a:fld>
            <a:endParaRPr lang="en-GB">
              <a:solidFill>
                <a:prstClr val="black"/>
              </a:solidFill>
            </a:endParaRPr>
          </a:p>
        </p:txBody>
      </p:sp>
    </p:spTree>
    <p:extLst>
      <p:ext uri="{BB962C8B-B14F-4D97-AF65-F5344CB8AC3E}">
        <p14:creationId xmlns:p14="http://schemas.microsoft.com/office/powerpoint/2010/main" val="36304809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val="1209865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820606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70</a:t>
            </a:fld>
            <a:endParaRPr lang="en-GB">
              <a:solidFill>
                <a:prstClr val="black"/>
              </a:solidFill>
            </a:endParaRPr>
          </a:p>
        </p:txBody>
      </p:sp>
    </p:spTree>
    <p:extLst>
      <p:ext uri="{BB962C8B-B14F-4D97-AF65-F5344CB8AC3E}">
        <p14:creationId xmlns:p14="http://schemas.microsoft.com/office/powerpoint/2010/main" val="7054492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71</a:t>
            </a:fld>
            <a:endParaRPr lang="en-GB">
              <a:solidFill>
                <a:prstClr val="black"/>
              </a:solidFill>
            </a:endParaRPr>
          </a:p>
        </p:txBody>
      </p:sp>
    </p:spTree>
    <p:extLst>
      <p:ext uri="{BB962C8B-B14F-4D97-AF65-F5344CB8AC3E}">
        <p14:creationId xmlns:p14="http://schemas.microsoft.com/office/powerpoint/2010/main" val="4245445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72</a:t>
            </a:fld>
            <a:endParaRPr lang="en-GB">
              <a:solidFill>
                <a:prstClr val="black"/>
              </a:solidFill>
            </a:endParaRPr>
          </a:p>
        </p:txBody>
      </p:sp>
    </p:spTree>
    <p:extLst>
      <p:ext uri="{BB962C8B-B14F-4D97-AF65-F5344CB8AC3E}">
        <p14:creationId xmlns:p14="http://schemas.microsoft.com/office/powerpoint/2010/main" val="23060248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73</a:t>
            </a:fld>
            <a:endParaRPr lang="en-GB">
              <a:solidFill>
                <a:prstClr val="black"/>
              </a:solidFill>
            </a:endParaRPr>
          </a:p>
        </p:txBody>
      </p:sp>
    </p:spTree>
    <p:extLst>
      <p:ext uri="{BB962C8B-B14F-4D97-AF65-F5344CB8AC3E}">
        <p14:creationId xmlns:p14="http://schemas.microsoft.com/office/powerpoint/2010/main" val="10540832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Aim: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Recap use of </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à</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and introduce the word </a:t>
            </a:r>
            <a:r>
              <a:rPr kumimoji="0" lang="en-GB" sz="12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en</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endParaRPr kumimoji="0" lang="en-GB" sz="1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Recap use of </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à</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 city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Introduce use of </a:t>
            </a:r>
            <a:r>
              <a:rPr kumimoji="0" lang="en-GB" sz="12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en</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 feminine country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901231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err="1"/>
              <a:t>Recognise</a:t>
            </a:r>
            <a:r>
              <a:rPr lang="en-US" b="0" dirty="0"/>
              <a:t> use of the prepositions </a:t>
            </a:r>
            <a:r>
              <a:rPr lang="en-US" b="0" i="1" dirty="0"/>
              <a:t>à</a:t>
            </a:r>
            <a:r>
              <a:rPr lang="en-US" b="0" dirty="0"/>
              <a:t> and </a:t>
            </a:r>
            <a:r>
              <a:rPr lang="en-US" b="0" i="1" dirty="0" err="1"/>
              <a:t>en</a:t>
            </a:r>
            <a:r>
              <a:rPr lang="en-US" b="0" i="0" baseline="0" dirty="0"/>
              <a:t> when reading.</a:t>
            </a:r>
            <a:endParaRPr lang="en-US" b="1" dirty="0"/>
          </a:p>
          <a:p>
            <a:endParaRPr lang="en-US" b="1" dirty="0"/>
          </a:p>
          <a:p>
            <a:r>
              <a:rPr lang="en-US" b="1" dirty="0"/>
              <a:t>Procedure:</a:t>
            </a:r>
          </a:p>
          <a:p>
            <a:pPr marL="228600" indent="-228600">
              <a:buAutoNum type="arabicPeriod"/>
            </a:pPr>
            <a:r>
              <a:rPr lang="en-US" b="0" dirty="0"/>
              <a:t>Students must use the preposition to choose whether a town or country is meant.</a:t>
            </a:r>
          </a:p>
          <a:p>
            <a:pPr marL="228600" indent="-228600">
              <a:buAutoNum type="arabicPeriod"/>
            </a:pPr>
            <a:r>
              <a:rPr lang="en-US" b="0" dirty="0"/>
              <a:t>Where cognate names of countries/cities are used, double check all students know which are the countries and which are the cities.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Timing: 2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Aim: </a:t>
            </a:r>
            <a:r>
              <a:rPr lang="en-GB" b="0" i="0" baseline="0" dirty="0"/>
              <a:t>Introduce </a:t>
            </a:r>
            <a:r>
              <a:rPr lang="en-GB" b="0" i="1" baseline="0" dirty="0"/>
              <a:t>chez</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baseline="0" dirty="0"/>
              <a:t>Some uses of the prepositions </a:t>
            </a:r>
            <a:r>
              <a:rPr lang="en-GB" b="0" i="1" baseline="0" dirty="0"/>
              <a:t>chez</a:t>
            </a:r>
            <a:r>
              <a:rPr lang="en-GB" b="0" i="0" baseline="0" dirty="0"/>
              <a:t> and </a:t>
            </a:r>
            <a:r>
              <a:rPr lang="en-GB" b="0" i="1" baseline="0" dirty="0" err="1"/>
              <a:t>en</a:t>
            </a:r>
            <a:r>
              <a:rPr lang="en-GB" b="0" i="0" baseline="0" dirty="0"/>
              <a:t> in speaking about destinations are now introduced on this slide and the next.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These uses will be practised in the activities which follow.</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030607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2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a:t>
            </a:r>
            <a:r>
              <a:rPr lang="en-GB" b="0" i="0" dirty="0"/>
              <a:t>: Introduce</a:t>
            </a:r>
            <a:r>
              <a:rPr lang="en-GB" b="0" i="0" baseline="0" dirty="0"/>
              <a:t> further examples of </a:t>
            </a:r>
            <a:r>
              <a:rPr lang="en-GB" b="0" i="1" baseline="0" dirty="0" err="1"/>
              <a:t>en</a:t>
            </a:r>
            <a:r>
              <a:rPr lang="en-GB" b="0" i="0" baseline="0" dirty="0"/>
              <a:t> meaning ‘to’ whilst p</a:t>
            </a:r>
            <a:r>
              <a:rPr lang="en-GB" b="0" i="0" dirty="0"/>
              <a:t>ractising</a:t>
            </a:r>
            <a:r>
              <a:rPr lang="en-GB" b="0" i="0" baseline="0" dirty="0"/>
              <a:t> different forms of</a:t>
            </a:r>
            <a:r>
              <a:rPr lang="en-GB" b="0" i="0" dirty="0"/>
              <a:t> </a:t>
            </a:r>
            <a:r>
              <a:rPr lang="en-GB" b="0" i="1" dirty="0" err="1"/>
              <a:t>aller</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Click to bring</a:t>
            </a:r>
            <a:r>
              <a:rPr lang="en-GB" b="0" i="0" baseline="0" dirty="0"/>
              <a:t> up the explanations</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a:t>
            </a:r>
            <a:r>
              <a:rPr lang="en-GB" b="1" i="0" dirty="0"/>
              <a:t>.</a:t>
            </a:r>
            <a:r>
              <a:rPr lang="en-GB" b="1" i="0" baseline="0" dirty="0"/>
              <a:t> </a:t>
            </a:r>
            <a:r>
              <a:rPr lang="en-GB" b="0" i="0" dirty="0"/>
              <a:t>Ask the students to supply</a:t>
            </a:r>
            <a:r>
              <a:rPr lang="en-GB" b="0" i="0" baseline="0" dirty="0"/>
              <a:t> the missing parts of the verb </a:t>
            </a:r>
            <a:r>
              <a:rPr lang="en-GB" b="0" i="1" baseline="0" dirty="0" err="1"/>
              <a:t>aller</a:t>
            </a:r>
            <a:r>
              <a:rPr lang="en-GB" b="0" i="0" baseline="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3. Click to reveal the forms of </a:t>
            </a:r>
            <a:r>
              <a:rPr lang="en-GB" b="0" i="1" baseline="0" dirty="0" err="1"/>
              <a:t>aller</a:t>
            </a:r>
            <a:r>
              <a:rPr lang="en-GB" b="0" i="0" baseline="0" dirty="0"/>
              <a:t>.</a:t>
            </a: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564344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3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Introduce ‘</a:t>
            </a:r>
            <a:r>
              <a:rPr lang="en-GB" b="0" i="0" dirty="0" err="1"/>
              <a:t>vous</a:t>
            </a:r>
            <a:r>
              <a:rPr lang="en-GB" b="0" i="0" dirty="0"/>
              <a:t>’ form of </a:t>
            </a:r>
            <a:r>
              <a:rPr lang="en-GB" b="0" i="1" dirty="0" err="1"/>
              <a:t>aller</a:t>
            </a:r>
            <a:endParaRPr lang="en-GB" b="1"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First, teachers can elicit the French for the parts of </a:t>
            </a:r>
            <a:r>
              <a:rPr lang="en-GB" b="0" i="1" dirty="0" err="1"/>
              <a:t>aller</a:t>
            </a:r>
            <a:r>
              <a:rPr lang="en-GB" b="0" i="0" dirty="0"/>
              <a:t> that were taught and practised in the previous lesson, one by one.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Then the ‘</a:t>
            </a:r>
            <a:r>
              <a:rPr lang="en-GB" b="0" i="0" dirty="0" err="1"/>
              <a:t>vous</a:t>
            </a:r>
            <a:r>
              <a:rPr lang="en-GB" b="0" i="0" dirty="0"/>
              <a:t>’ form of the verb (meaning ‘you’ plural</a:t>
            </a:r>
            <a:r>
              <a:rPr lang="en-GB" b="0" i="0" baseline="0" dirty="0"/>
              <a:t>) </a:t>
            </a:r>
            <a:r>
              <a:rPr lang="en-GB" b="0" i="0" dirty="0"/>
              <a:t>is introduced. This will be juxtaposed with the ‘</a:t>
            </a:r>
            <a:r>
              <a:rPr lang="en-GB" b="0" i="0" dirty="0" err="1"/>
              <a:t>tu</a:t>
            </a:r>
            <a:r>
              <a:rPr lang="en-GB" b="0" i="0" dirty="0"/>
              <a:t>’ form in</a:t>
            </a:r>
            <a:r>
              <a:rPr lang="en-GB" b="0" i="0" baseline="0" dirty="0"/>
              <a:t> the activities which follow.</a:t>
            </a: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828613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30</a:t>
            </a:r>
            <a:r>
              <a:rPr lang="en-GB" b="1" i="0" baseline="0" dirty="0"/>
              <a:t> seconds</a:t>
            </a:r>
            <a:endParaRPr lang="en-GB" b="1" i="0" dirty="0"/>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 </a:t>
            </a:r>
            <a:r>
              <a:rPr lang="en-GB" b="0" i="0" dirty="0"/>
              <a:t>Consolidate</a:t>
            </a:r>
            <a:r>
              <a:rPr lang="en-GB" b="0" i="0" baseline="0" dirty="0"/>
              <a:t> ‘</a:t>
            </a:r>
            <a:r>
              <a:rPr lang="en-GB" b="0" i="0" baseline="0" dirty="0" err="1"/>
              <a:t>vous</a:t>
            </a:r>
            <a:r>
              <a:rPr lang="en-GB" b="0" i="0" baseline="0" dirty="0"/>
              <a:t>’ form of </a:t>
            </a:r>
            <a:r>
              <a:rPr lang="en-GB" b="0" i="1" baseline="0" dirty="0" err="1"/>
              <a:t>aller</a:t>
            </a:r>
            <a:r>
              <a:rPr lang="en-GB" b="0" i="0" baseline="0" dirty="0"/>
              <a:t> and model the liaison.</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228600" lvl="0" indent="-228600" algn="l" rtl="0">
              <a:spcBef>
                <a:spcPts val="0"/>
              </a:spcBef>
              <a:spcAft>
                <a:spcPts val="0"/>
              </a:spcAft>
              <a:buAutoNum type="arabicPeriod"/>
            </a:pPr>
            <a:r>
              <a:rPr lang="en-GB" i="0" baseline="0" dirty="0"/>
              <a:t>Click the trigger button to play the audio.</a:t>
            </a:r>
          </a:p>
          <a:p>
            <a:pPr marL="228600" lvl="0" indent="-228600" algn="l" rtl="0">
              <a:spcBef>
                <a:spcPts val="0"/>
              </a:spcBef>
              <a:spcAft>
                <a:spcPts val="0"/>
              </a:spcAft>
              <a:buAutoNum type="arabicPeriod"/>
            </a:pPr>
            <a:r>
              <a:rPr lang="en-GB" i="0" baseline="0" dirty="0"/>
              <a:t>Students listen and repeat</a:t>
            </a:r>
          </a:p>
          <a:p>
            <a:pPr marL="228600" lvl="0" indent="-228600" algn="l" rtl="0">
              <a:spcBef>
                <a:spcPts val="0"/>
              </a:spcBef>
              <a:spcAft>
                <a:spcPts val="0"/>
              </a:spcAft>
              <a:buAutoNum type="arabicPeriod"/>
            </a:pPr>
            <a:r>
              <a:rPr lang="en-GB" i="0" baseline="0" dirty="0"/>
              <a:t>Highlight that </a:t>
            </a:r>
            <a:r>
              <a:rPr lang="en-GB" i="1" baseline="0" dirty="0" err="1"/>
              <a:t>vous</a:t>
            </a:r>
            <a:r>
              <a:rPr lang="en-GB" i="1" baseline="0" dirty="0"/>
              <a:t> </a:t>
            </a:r>
            <a:r>
              <a:rPr lang="en-GB" i="1" baseline="0" dirty="0" err="1"/>
              <a:t>allez</a:t>
            </a:r>
            <a:r>
              <a:rPr lang="en-GB" i="1" baseline="0" dirty="0"/>
              <a:t> </a:t>
            </a:r>
            <a:r>
              <a:rPr lang="en-GB" i="0" baseline="0" dirty="0"/>
              <a:t>sounds like one word, rather than two.</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13244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1" dirty="0"/>
              <a:t>Aim: </a:t>
            </a:r>
            <a:r>
              <a:rPr lang="en-GB" b="0" baseline="0" dirty="0"/>
              <a:t>Listen for the target SCCs</a:t>
            </a:r>
            <a:endParaRPr lang="en-GB" b="1" dirty="0"/>
          </a:p>
          <a:p>
            <a:endParaRPr lang="en-GB" b="1"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on the letters to play the audio. </a:t>
            </a:r>
          </a:p>
          <a:p>
            <a:pPr marL="228600" indent="-228600">
              <a:buAutoNum type="arabicPeriod"/>
            </a:pPr>
            <a:r>
              <a:rPr lang="en-GB" b="0" dirty="0"/>
              <a:t>Students </a:t>
            </a:r>
            <a:r>
              <a:rPr lang="en-GB" b="0" baseline="0" dirty="0"/>
              <a:t>listen for the SCCs, and note the order in which they are presented each time in words which are minimal pairs. Minimal pairs of words differ by one phoneme, i.e., an SSC which changes the meaning. Through this activity, students learn the importance of connecting SSCs with meaning.</a:t>
            </a:r>
          </a:p>
          <a:p>
            <a:pPr marL="228600" indent="-228600">
              <a:buAutoNum type="arabicPeriod"/>
            </a:pPr>
            <a:r>
              <a:rPr lang="en-GB" b="0" baseline="0" dirty="0"/>
              <a:t>The students only need to note the order of presentation of each SSC – i.e. 1 or 2 – not the source word itself (there could be more than one answer, since multiple graphemes correspond in French to the same phoneme). </a:t>
            </a:r>
          </a:p>
          <a:p>
            <a:pPr marL="228600" indent="-228600">
              <a:buAutoNum type="arabicPeriod"/>
            </a:pPr>
            <a:r>
              <a:rPr lang="en-GB" b="0" baseline="0" dirty="0"/>
              <a:t>The answers are animated and appear on successive mouse clicks, together with the words which were spoken on the recordings. </a:t>
            </a:r>
          </a:p>
          <a:p>
            <a:pPr marL="228600" indent="-228600">
              <a:buAutoNum type="arabicPeriod"/>
            </a:pPr>
            <a:r>
              <a:rPr lang="en-GB" b="0" baseline="0" dirty="0"/>
              <a:t>To elicit answers, teachers point at a word and ask: “1 </a:t>
            </a:r>
            <a:r>
              <a:rPr lang="en-GB" b="0" baseline="0" dirty="0" err="1"/>
              <a:t>ou</a:t>
            </a:r>
            <a:r>
              <a:rPr lang="en-GB" b="0" baseline="0" dirty="0"/>
              <a:t> 2 ?”.</a:t>
            </a:r>
          </a:p>
          <a:p>
            <a:endParaRPr lang="en-GB" b="1" dirty="0"/>
          </a:p>
          <a:p>
            <a:r>
              <a:rPr lang="en-GB" b="1" dirty="0"/>
              <a:t>Transcript</a:t>
            </a:r>
          </a:p>
          <a:p>
            <a:pPr marL="228600" indent="-228600">
              <a:buAutoNum type="alphaLcParenR"/>
            </a:pPr>
            <a:r>
              <a:rPr lang="en-GB" baseline="0" dirty="0"/>
              <a:t>cent.... son</a:t>
            </a:r>
          </a:p>
          <a:p>
            <a:pPr marL="228600" indent="-228600">
              <a:buAutoNum type="alphaLcParenR"/>
            </a:pPr>
            <a:r>
              <a:rPr lang="en-GB" baseline="0" dirty="0"/>
              <a:t>on... </a:t>
            </a:r>
            <a:r>
              <a:rPr lang="en-GB" baseline="0" dirty="0" err="1"/>
              <a:t>en</a:t>
            </a:r>
            <a:endParaRPr lang="en-GB" baseline="0" dirty="0"/>
          </a:p>
          <a:p>
            <a:pPr marL="228600" indent="-228600">
              <a:buAutoNum type="alphaLcParenR" startAt="3"/>
            </a:pPr>
            <a:r>
              <a:rPr lang="en-GB" dirty="0"/>
              <a:t>don... dans</a:t>
            </a:r>
            <a:endParaRPr lang="en-GB" baseline="0" dirty="0"/>
          </a:p>
          <a:p>
            <a:pPr marL="228600" indent="-228600">
              <a:buAutoNum type="alphaLcParenR" startAt="3"/>
            </a:pPr>
            <a:r>
              <a:rPr lang="en-GB" baseline="0" dirty="0"/>
              <a:t>pan... </a:t>
            </a:r>
            <a:r>
              <a:rPr lang="en-GB" baseline="0" dirty="0" err="1"/>
              <a:t>pont</a:t>
            </a:r>
            <a:endParaRPr lang="en-GB" baseline="0" dirty="0"/>
          </a:p>
          <a:p>
            <a:pPr marL="228600" indent="-228600">
              <a:buAutoNum type="alphaLcParenR" startAt="3"/>
            </a:pPr>
            <a:r>
              <a:rPr lang="en-GB" baseline="0" dirty="0"/>
              <a:t>sans... </a:t>
            </a:r>
            <a:r>
              <a:rPr lang="en-GB" baseline="0" dirty="0" err="1"/>
              <a:t>Sont</a:t>
            </a:r>
            <a:endParaRPr lang="en-GB" baseline="0" dirty="0"/>
          </a:p>
          <a:p>
            <a:pPr marL="228600" indent="-228600">
              <a:buAutoNum type="alphaLcParenR" startAt="3"/>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cent [704], </a:t>
            </a:r>
            <a:r>
              <a:rPr lang="en-GB" baseline="0" dirty="0" err="1"/>
              <a:t>en</a:t>
            </a:r>
            <a:r>
              <a:rPr lang="en-GB" baseline="0" dirty="0"/>
              <a:t> [7], dans [11], pan [&gt;5000], sans [71], son [26], on [29], don [1800], </a:t>
            </a:r>
            <a:r>
              <a:rPr lang="en-GB" baseline="0" dirty="0" err="1"/>
              <a:t>pont</a:t>
            </a:r>
            <a:r>
              <a:rPr lang="en-GB" baseline="0" dirty="0"/>
              <a:t> [1889], </a:t>
            </a:r>
            <a:r>
              <a:rPr lang="en-GB" baseline="0" dirty="0" err="1"/>
              <a:t>sont</a:t>
            </a:r>
            <a:r>
              <a:rPr lang="en-GB" baseline="0" dirty="0"/>
              <a:t> [5]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GB" baseline="0" dirty="0"/>
          </a:p>
        </p:txBody>
      </p:sp>
      <p:sp>
        <p:nvSpPr>
          <p:cNvPr id="4" name="Slide Number Placeholder 3"/>
          <p:cNvSpPr>
            <a:spLocks noGrp="1"/>
          </p:cNvSpPr>
          <p:nvPr>
            <p:ph type="sldNum" sz="quarter" idx="10"/>
          </p:nvPr>
        </p:nvSpPr>
        <p:spPr/>
        <p:txBody>
          <a:bodyPr/>
          <a:lstStyle/>
          <a:p>
            <a:fld id="{041B59E2-4D50-4B14-BF39-82B610062CD8}" type="slidenum">
              <a:rPr lang="en-GB" smtClean="0"/>
              <a:pPr/>
              <a:t>8</a:t>
            </a:fld>
            <a:endParaRPr lang="en-GB"/>
          </a:p>
        </p:txBody>
      </p:sp>
    </p:spTree>
    <p:extLst>
      <p:ext uri="{BB962C8B-B14F-4D97-AF65-F5344CB8AC3E}">
        <p14:creationId xmlns:p14="http://schemas.microsoft.com/office/powerpoint/2010/main" val="35266722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4 minutes </a:t>
            </a:r>
            <a:r>
              <a:rPr lang="en-GB" b="0" i="0" dirty="0"/>
              <a:t>(for four slides)</a:t>
            </a:r>
          </a:p>
          <a:p>
            <a:pPr marL="0" lvl="0" indent="0" algn="l" rtl="0">
              <a:spcBef>
                <a:spcPts val="0"/>
              </a:spcBef>
              <a:spcAft>
                <a:spcPts val="0"/>
              </a:spcAft>
              <a:buNone/>
            </a:pP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Aim:</a:t>
            </a:r>
            <a:r>
              <a:rPr lang="en-GB" b="1" i="0" baseline="0" dirty="0"/>
              <a:t> </a:t>
            </a:r>
            <a:r>
              <a:rPr lang="en-GB" b="0" i="0" baseline="0" dirty="0"/>
              <a:t>C</a:t>
            </a:r>
            <a:r>
              <a:rPr lang="en-GB" b="0" i="0" dirty="0"/>
              <a:t>onsolidate</a:t>
            </a:r>
            <a:r>
              <a:rPr lang="en-GB" b="0" i="0" baseline="0" dirty="0"/>
              <a:t> ‘nous’ form of </a:t>
            </a:r>
            <a:r>
              <a:rPr lang="en-GB" b="0" i="1" baseline="0" dirty="0" err="1"/>
              <a:t>aller</a:t>
            </a:r>
            <a:r>
              <a:rPr lang="en-GB" b="0" i="0" baseline="0" dirty="0"/>
              <a:t> and model the liaison within sentences using the preposition ‘à’.</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354282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218877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595491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426085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b="0" dirty="0"/>
              <a:t>(for 8 slides)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baseline="0" dirty="0"/>
              <a:t> </a:t>
            </a:r>
            <a:r>
              <a:rPr lang="en-US" b="0" dirty="0" err="1"/>
              <a:t>Recognise</a:t>
            </a:r>
            <a:r>
              <a:rPr lang="en-US" b="0" dirty="0"/>
              <a:t> ‘</a:t>
            </a:r>
            <a:r>
              <a:rPr lang="en-US" b="0" dirty="0" err="1"/>
              <a:t>tu</a:t>
            </a:r>
            <a:r>
              <a:rPr lang="en-US" b="0" dirty="0"/>
              <a:t>’ and ‘</a:t>
            </a:r>
            <a:r>
              <a:rPr lang="en-US" b="0" dirty="0" err="1"/>
              <a:t>vous</a:t>
            </a:r>
            <a:r>
              <a:rPr lang="en-US" b="0" dirty="0"/>
              <a:t>’ forms of </a:t>
            </a:r>
            <a:r>
              <a:rPr lang="en-US" b="0" i="1" dirty="0" err="1"/>
              <a:t>aller</a:t>
            </a:r>
            <a:r>
              <a:rPr lang="en-US" b="0" i="0" baseline="0" dirty="0"/>
              <a:t> when listening.</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 </a:t>
            </a:r>
            <a:endParaRPr lang="en-GB" sz="1200" b="0" baseline="0" dirty="0">
              <a:solidFill>
                <a:srgbClr val="4472C4">
                  <a:lumMod val="50000"/>
                </a:srgbClr>
              </a:solidFill>
              <a:latin typeface="Century Gothic" panose="020B0502020202020204" pitchFamily="34" charset="0"/>
            </a:endParaRPr>
          </a:p>
          <a:p>
            <a:pPr marL="228600" indent="-228600">
              <a:buAutoNum type="arabicPeriod"/>
            </a:pPr>
            <a:r>
              <a:rPr lang="en-GB" b="0" dirty="0"/>
              <a:t>Click the button to play the audio</a:t>
            </a:r>
          </a:p>
          <a:p>
            <a:pPr marL="228600" indent="-228600">
              <a:buAutoNum type="arabicPeriod"/>
            </a:pPr>
            <a:r>
              <a:rPr lang="en-GB" sz="1200" b="0" baseline="0" dirty="0">
                <a:solidFill>
                  <a:srgbClr val="4472C4">
                    <a:lumMod val="50000"/>
                  </a:srgbClr>
                </a:solidFill>
                <a:latin typeface="Century Gothic" panose="020B0502020202020204" pitchFamily="34" charset="0"/>
              </a:rPr>
              <a:t>Students should note whether ‘</a:t>
            </a:r>
            <a:r>
              <a:rPr lang="en-GB" sz="1200" b="0" baseline="0" dirty="0" err="1">
                <a:solidFill>
                  <a:srgbClr val="4472C4">
                    <a:lumMod val="50000"/>
                  </a:srgbClr>
                </a:solidFill>
                <a:latin typeface="Century Gothic" panose="020B0502020202020204" pitchFamily="34" charset="0"/>
              </a:rPr>
              <a:t>tu</a:t>
            </a:r>
            <a:r>
              <a:rPr lang="en-GB" sz="1200" b="0" baseline="0" dirty="0">
                <a:solidFill>
                  <a:srgbClr val="4472C4">
                    <a:lumMod val="50000"/>
                  </a:srgbClr>
                </a:solidFill>
                <a:latin typeface="Century Gothic" panose="020B0502020202020204" pitchFamily="34" charset="0"/>
              </a:rPr>
              <a:t>’ or ‘</a:t>
            </a:r>
            <a:r>
              <a:rPr lang="en-GB" sz="1200" b="0" baseline="0" dirty="0" err="1">
                <a:solidFill>
                  <a:srgbClr val="4472C4">
                    <a:lumMod val="50000"/>
                  </a:srgbClr>
                </a:solidFill>
                <a:latin typeface="Century Gothic" panose="020B0502020202020204" pitchFamily="34" charset="0"/>
              </a:rPr>
              <a:t>vous</a:t>
            </a:r>
            <a:r>
              <a:rPr lang="en-GB" sz="1200" b="0" baseline="0" dirty="0">
                <a:solidFill>
                  <a:srgbClr val="4472C4">
                    <a:lumMod val="50000"/>
                  </a:srgbClr>
                </a:solidFill>
                <a:latin typeface="Century Gothic" panose="020B0502020202020204" pitchFamily="34" charset="0"/>
              </a:rPr>
              <a:t>’ would have been the first word of each sentence; </a:t>
            </a:r>
          </a:p>
          <a:p>
            <a:pPr marL="228600" indent="-228600">
              <a:buAutoNum type="arabicPeriod"/>
            </a:pPr>
            <a:r>
              <a:rPr lang="en-GB" sz="1200" b="0" baseline="0" dirty="0">
                <a:solidFill>
                  <a:srgbClr val="4472C4">
                    <a:lumMod val="50000"/>
                  </a:srgbClr>
                </a:solidFill>
                <a:latin typeface="Century Gothic" panose="020B0502020202020204" pitchFamily="34" charset="0"/>
              </a:rPr>
              <a:t>They then write the English meaning of the place mentioned in each sentence (to force vocabulary recall).</a:t>
            </a:r>
          </a:p>
          <a:p>
            <a:pPr marL="228600" indent="-228600">
              <a:buAutoNum type="arabicPeriod"/>
            </a:pPr>
            <a:r>
              <a:rPr lang="en-GB" b="0" dirty="0"/>
              <a:t>The answers appear</a:t>
            </a:r>
            <a:r>
              <a:rPr lang="en-GB" b="0" baseline="0" dirty="0"/>
              <a:t> </a:t>
            </a:r>
            <a:r>
              <a:rPr lang="en-GB" b="0" dirty="0"/>
              <a:t>upon clicking the mouse</a:t>
            </a:r>
            <a:r>
              <a:rPr lang="en-GB" b="0" baseline="0" dirty="0"/>
              <a:t>.</a:t>
            </a:r>
            <a:endParaRPr lang="en-GB" b="0" dirty="0"/>
          </a:p>
          <a:p>
            <a:endParaRPr lang="en-GB" b="1" dirty="0"/>
          </a:p>
          <a:p>
            <a:r>
              <a:rPr lang="en-GB" b="1" dirty="0"/>
              <a:t>Transcript</a:t>
            </a:r>
          </a:p>
          <a:p>
            <a:r>
              <a:rPr lang="en-GB" dirty="0"/>
              <a:t>[Tu] vas</a:t>
            </a:r>
            <a:r>
              <a:rPr lang="en-GB" baseline="0" dirty="0"/>
              <a:t> au parc.</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84</a:t>
            </a:fld>
            <a:endParaRPr lang="en-GB"/>
          </a:p>
        </p:txBody>
      </p:sp>
    </p:spTree>
    <p:extLst>
      <p:ext uri="{BB962C8B-B14F-4D97-AF65-F5344CB8AC3E}">
        <p14:creationId xmlns:p14="http://schemas.microsoft.com/office/powerpoint/2010/main" val="7426391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sz="1200" dirty="0">
                <a:solidFill>
                  <a:schemeClr val="accent5">
                    <a:lumMod val="50000"/>
                  </a:schemeClr>
                </a:solidFill>
                <a:latin typeface="Century Gothic" panose="020B0502020202020204" pitchFamily="34" charset="0"/>
              </a:rPr>
              <a:t>[</a:t>
            </a:r>
            <a:r>
              <a:rPr lang="en-GB" sz="1200" dirty="0" err="1">
                <a:solidFill>
                  <a:schemeClr val="accent5">
                    <a:lumMod val="50000"/>
                  </a:schemeClr>
                </a:solidFill>
                <a:latin typeface="Century Gothic" panose="020B0502020202020204" pitchFamily="34" charset="0"/>
              </a:rPr>
              <a:t>Vous</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allez</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en</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ville</a:t>
            </a:r>
            <a:r>
              <a:rPr lang="en-GB" sz="1200" dirty="0">
                <a:solidFill>
                  <a:schemeClr val="accent5">
                    <a:lumMod val="50000"/>
                  </a:schemeClr>
                </a:solidFill>
                <a:latin typeface="Century Gothic" panose="020B0502020202020204" pitchFamily="34" charset="0"/>
              </a:rPr>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85</a:t>
            </a:fld>
            <a:endParaRPr lang="en-GB"/>
          </a:p>
        </p:txBody>
      </p:sp>
    </p:spTree>
    <p:extLst>
      <p:ext uri="{BB962C8B-B14F-4D97-AF65-F5344CB8AC3E}">
        <p14:creationId xmlns:p14="http://schemas.microsoft.com/office/powerpoint/2010/main" val="34534723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sz="1200" dirty="0">
                <a:solidFill>
                  <a:schemeClr val="accent5">
                    <a:lumMod val="50000"/>
                  </a:schemeClr>
                </a:solidFill>
                <a:latin typeface="Century Gothic" panose="020B0502020202020204" pitchFamily="34" charset="0"/>
              </a:rPr>
              <a:t>[</a:t>
            </a:r>
            <a:r>
              <a:rPr lang="en-GB" sz="1200" dirty="0" err="1">
                <a:solidFill>
                  <a:schemeClr val="accent5">
                    <a:lumMod val="50000"/>
                  </a:schemeClr>
                </a:solidFill>
                <a:latin typeface="Century Gothic" panose="020B0502020202020204" pitchFamily="34" charset="0"/>
              </a:rPr>
              <a:t>Vous</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allez</a:t>
            </a:r>
            <a:r>
              <a:rPr lang="en-GB" sz="1200" dirty="0">
                <a:solidFill>
                  <a:schemeClr val="accent5">
                    <a:lumMod val="50000"/>
                  </a:schemeClr>
                </a:solidFill>
                <a:latin typeface="Century Gothic" panose="020B0502020202020204" pitchFamily="34" charset="0"/>
              </a:rPr>
              <a:t> chez le </a:t>
            </a:r>
            <a:r>
              <a:rPr lang="en-GB" sz="1200" dirty="0" err="1">
                <a:solidFill>
                  <a:schemeClr val="accent5">
                    <a:lumMod val="50000"/>
                  </a:schemeClr>
                </a:solidFill>
                <a:latin typeface="Century Gothic" panose="020B0502020202020204" pitchFamily="34" charset="0"/>
              </a:rPr>
              <a:t>médecin</a:t>
            </a:r>
            <a:r>
              <a:rPr lang="en-GB" sz="1200" dirty="0">
                <a:solidFill>
                  <a:schemeClr val="accent5">
                    <a:lumMod val="50000"/>
                  </a:schemeClr>
                </a:solidFill>
                <a:latin typeface="Century Gothic" panose="020B0502020202020204" pitchFamily="34" charset="0"/>
              </a:rPr>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86</a:t>
            </a:fld>
            <a:endParaRPr lang="en-GB"/>
          </a:p>
        </p:txBody>
      </p:sp>
    </p:spTree>
    <p:extLst>
      <p:ext uri="{BB962C8B-B14F-4D97-AF65-F5344CB8AC3E}">
        <p14:creationId xmlns:p14="http://schemas.microsoft.com/office/powerpoint/2010/main" val="6785140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[Tu] vas</a:t>
            </a:r>
            <a:r>
              <a:rPr lang="en-GB" baseline="0" dirty="0"/>
              <a:t> </a:t>
            </a:r>
            <a:r>
              <a:rPr lang="en-GB" baseline="0" dirty="0" err="1"/>
              <a:t>en</a:t>
            </a:r>
            <a:r>
              <a:rPr lang="en-GB" baseline="0" dirty="0"/>
              <a:t> </a:t>
            </a:r>
            <a:r>
              <a:rPr lang="en-GB" baseline="0" dirty="0" err="1"/>
              <a:t>vacances</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87</a:t>
            </a:fld>
            <a:endParaRPr lang="en-GB"/>
          </a:p>
        </p:txBody>
      </p:sp>
    </p:spTree>
    <p:extLst>
      <p:ext uri="{BB962C8B-B14F-4D97-AF65-F5344CB8AC3E}">
        <p14:creationId xmlns:p14="http://schemas.microsoft.com/office/powerpoint/2010/main" val="31778651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[Tu] vas</a:t>
            </a:r>
            <a:r>
              <a:rPr lang="en-GB" baseline="0" dirty="0"/>
              <a:t> chez </a:t>
            </a:r>
            <a:r>
              <a:rPr lang="en-GB" baseline="0" dirty="0" err="1"/>
              <a:t>Léa</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88</a:t>
            </a:fld>
            <a:endParaRPr lang="en-GB"/>
          </a:p>
        </p:txBody>
      </p:sp>
    </p:spTree>
    <p:extLst>
      <p:ext uri="{BB962C8B-B14F-4D97-AF65-F5344CB8AC3E}">
        <p14:creationId xmlns:p14="http://schemas.microsoft.com/office/powerpoint/2010/main" val="22373238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a:t>
            </a:r>
            <a:r>
              <a:rPr lang="en-GB" dirty="0" err="1"/>
              <a:t>Vous</a:t>
            </a:r>
            <a:r>
              <a:rPr lang="en-GB" dirty="0"/>
              <a:t>] </a:t>
            </a:r>
            <a:r>
              <a:rPr lang="en-GB" dirty="0" err="1"/>
              <a:t>allez</a:t>
            </a:r>
            <a:r>
              <a:rPr lang="en-GB" dirty="0"/>
              <a:t> à</a:t>
            </a:r>
            <a:r>
              <a:rPr lang="en-GB" baseline="0" dirty="0"/>
              <a:t> Paris.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89</a:t>
            </a:fld>
            <a:endParaRPr lang="en-GB"/>
          </a:p>
        </p:txBody>
      </p:sp>
    </p:spTree>
    <p:extLst>
      <p:ext uri="{BB962C8B-B14F-4D97-AF65-F5344CB8AC3E}">
        <p14:creationId xmlns:p14="http://schemas.microsoft.com/office/powerpoint/2010/main" val="2361807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5 minutes </a:t>
            </a:r>
            <a:r>
              <a:rPr lang="en-GB" b="0" i="0" dirty="0"/>
              <a:t>(for this and the next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Revisit vocabulary: 7.2.1.5</a:t>
            </a:r>
            <a:br>
              <a:rPr lang="en-GB" b="0" i="0" dirty="0"/>
            </a:b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endParaRPr lang="en-GB" b="0" i="0"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Snap! Students</a:t>
            </a:r>
            <a:r>
              <a:rPr lang="en-GB" b="0" i="0" baseline="0" dirty="0"/>
              <a:t> take turns to pick a card from block A-F on the left and another from block G-L on the right.</a:t>
            </a:r>
            <a:r>
              <a:rPr lang="en-GB" b="0" i="0" dirty="0"/>
              <a:t>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Clicking</a:t>
            </a:r>
            <a:r>
              <a:rPr lang="en-GB" b="0" i="0" baseline="0" dirty="0"/>
              <a:t> on the chosen card reveals a French word on the left and an English word on the right. The idea is to find pairs with the same meaning. Each</a:t>
            </a:r>
            <a:r>
              <a:rPr lang="en-GB" b="0" i="0" dirty="0"/>
              <a:t> word is then obscured again on the second click,</a:t>
            </a:r>
            <a:r>
              <a:rPr lang="en-GB" b="0" i="0" baseline="0" dirty="0"/>
              <a:t> so that the students may have another go.</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This is also a way to practise the alphabet – encourage students to say a letter using its French name to reveal the word behind it.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A-F: </a:t>
            </a:r>
            <a:r>
              <a:rPr lang="en-GB" b="0" i="0" dirty="0" err="1"/>
              <a:t>caisse</a:t>
            </a:r>
            <a:r>
              <a:rPr lang="en-GB" b="0" i="0" dirty="0"/>
              <a:t>,  </a:t>
            </a:r>
            <a:r>
              <a:rPr lang="en-GB" b="0" i="0" dirty="0" err="1"/>
              <a:t>collège</a:t>
            </a:r>
            <a:r>
              <a:rPr lang="en-GB" b="0" i="0" dirty="0"/>
              <a:t>, jour, parc, poste, </a:t>
            </a:r>
            <a:r>
              <a:rPr lang="en-GB" b="0" i="0" dirty="0" err="1"/>
              <a:t>samedi</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G-L: post office, secondary school, park, Saturday, checkout, day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877248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[Tu]</a:t>
            </a:r>
            <a:r>
              <a:rPr lang="en-GB" baseline="0" dirty="0"/>
              <a:t> vas </a:t>
            </a:r>
            <a:r>
              <a:rPr lang="en-GB" dirty="0"/>
              <a:t>à</a:t>
            </a:r>
            <a:r>
              <a:rPr lang="en-GB" baseline="0" dirty="0"/>
              <a:t> </a:t>
            </a:r>
            <a:r>
              <a:rPr lang="en-GB" baseline="0" dirty="0" err="1"/>
              <a:t>Londres</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90</a:t>
            </a:fld>
            <a:endParaRPr lang="en-GB"/>
          </a:p>
        </p:txBody>
      </p:sp>
    </p:spTree>
    <p:extLst>
      <p:ext uri="{BB962C8B-B14F-4D97-AF65-F5344CB8AC3E}">
        <p14:creationId xmlns:p14="http://schemas.microsoft.com/office/powerpoint/2010/main" val="24802294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a:t>
            </a:r>
            <a:r>
              <a:rPr lang="en-GB" dirty="0" err="1"/>
              <a:t>Vous</a:t>
            </a:r>
            <a:r>
              <a:rPr lang="en-GB" dirty="0"/>
              <a:t>]</a:t>
            </a:r>
            <a:r>
              <a:rPr lang="en-GB" baseline="0" dirty="0"/>
              <a:t> </a:t>
            </a:r>
            <a:r>
              <a:rPr lang="en-GB" baseline="0" dirty="0" err="1"/>
              <a:t>allez</a:t>
            </a:r>
            <a:r>
              <a:rPr lang="en-GB" baseline="0" dirty="0"/>
              <a:t> </a:t>
            </a:r>
            <a:r>
              <a:rPr lang="en-GB" dirty="0"/>
              <a:t>à</a:t>
            </a:r>
            <a:r>
              <a:rPr lang="en-GB" baseline="0" dirty="0"/>
              <a:t> la poste.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91</a:t>
            </a:fld>
            <a:endParaRPr lang="en-GB"/>
          </a:p>
        </p:txBody>
      </p:sp>
    </p:spTree>
    <p:extLst>
      <p:ext uri="{BB962C8B-B14F-4D97-AF65-F5344CB8AC3E}">
        <p14:creationId xmlns:p14="http://schemas.microsoft.com/office/powerpoint/2010/main" val="14725147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err="1"/>
              <a:t>Recognise</a:t>
            </a:r>
            <a:r>
              <a:rPr lang="en-US" b="0" dirty="0"/>
              <a:t> ‘</a:t>
            </a:r>
            <a:r>
              <a:rPr lang="en-US" b="0" dirty="0" err="1"/>
              <a:t>tu</a:t>
            </a:r>
            <a:r>
              <a:rPr lang="en-US" b="0" dirty="0"/>
              <a:t>’ and ‘</a:t>
            </a:r>
            <a:r>
              <a:rPr lang="en-US" b="0" dirty="0" err="1"/>
              <a:t>vous</a:t>
            </a:r>
            <a:r>
              <a:rPr lang="en-US" b="0" dirty="0"/>
              <a:t>’ forms of </a:t>
            </a:r>
            <a:r>
              <a:rPr lang="en-US" b="0" i="1" dirty="0" err="1"/>
              <a:t>aller</a:t>
            </a:r>
            <a:r>
              <a:rPr lang="en-US" b="0" i="0" baseline="0" dirty="0"/>
              <a:t> when reading.</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Students use the form of </a:t>
            </a:r>
            <a:r>
              <a:rPr kumimoji="0" lang="en-GB" sz="1200" b="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the verb </a:t>
            </a:r>
            <a:r>
              <a:rPr kumimoji="0" lang="en-GB" sz="1200" b="0" i="1"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aller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in each sentence to work out the subject pronoun in each case –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or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vous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 ticking the appropriate column.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The answers are animated upon successive mouse clicks.</a:t>
            </a:r>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92</a:t>
            </a:fld>
            <a:endParaRPr lang="en-GB"/>
          </a:p>
        </p:txBody>
      </p:sp>
    </p:spTree>
    <p:extLst>
      <p:ext uri="{BB962C8B-B14F-4D97-AF65-F5344CB8AC3E}">
        <p14:creationId xmlns:p14="http://schemas.microsoft.com/office/powerpoint/2010/main" val="27344810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paired</a:t>
            </a:r>
            <a:r>
              <a:rPr lang="en-US" b="1" baseline="0" dirty="0"/>
              <a:t> speaking activity.</a:t>
            </a:r>
            <a:endParaRPr lang="en-US" b="1" dirty="0"/>
          </a:p>
          <a:p>
            <a:r>
              <a:rPr lang="en-US" b="1" dirty="0"/>
              <a:t>Timing: 10 minutes </a:t>
            </a:r>
            <a:r>
              <a:rPr lang="en-US" b="0" dirty="0"/>
              <a:t>(for 4 slides)</a:t>
            </a:r>
          </a:p>
          <a:p>
            <a:endParaRPr lang="en-US" b="1" dirty="0"/>
          </a:p>
          <a:p>
            <a:r>
              <a:rPr lang="en-US" b="1" dirty="0"/>
              <a:t>Aim: </a:t>
            </a:r>
            <a:r>
              <a:rPr lang="en-US" b="0" baseline="0" dirty="0"/>
              <a:t>Paired speaking activity to practice production and recognition of the ‘</a:t>
            </a:r>
            <a:r>
              <a:rPr lang="en-US" b="0" baseline="0" dirty="0" err="1"/>
              <a:t>tu</a:t>
            </a:r>
            <a:r>
              <a:rPr lang="en-US" b="0" baseline="0" dirty="0"/>
              <a:t>’ and ‘</a:t>
            </a:r>
            <a:r>
              <a:rPr lang="en-US" b="0" baseline="0" dirty="0" err="1"/>
              <a:t>vous</a:t>
            </a:r>
            <a:r>
              <a:rPr lang="en-US" b="0" baseline="0" dirty="0"/>
              <a:t>’ forms of </a:t>
            </a:r>
            <a:r>
              <a:rPr lang="en-US" b="0" i="1" baseline="0" dirty="0" err="1"/>
              <a:t>aller</a:t>
            </a:r>
            <a:r>
              <a:rPr lang="en-US" b="0" i="0" baseline="0" dirty="0"/>
              <a:t>, together with the correct use of the prepositions ‘à’, ‘</a:t>
            </a:r>
            <a:r>
              <a:rPr lang="en-US" b="0" i="0" baseline="0" dirty="0" err="1"/>
              <a:t>en</a:t>
            </a:r>
            <a:r>
              <a:rPr lang="en-US" b="0" i="0" baseline="0" dirty="0"/>
              <a:t>’ and ‘chez’, plus destination vocabulary. </a:t>
            </a:r>
            <a:endParaRPr lang="en-US" b="1" dirty="0"/>
          </a:p>
          <a:p>
            <a:endParaRPr lang="en-US" b="1" dirty="0"/>
          </a:p>
          <a:p>
            <a:r>
              <a:rPr lang="en-US" b="1" dirty="0"/>
              <a:t>Procedure:</a:t>
            </a:r>
          </a:p>
          <a:p>
            <a:pPr marL="228600" indent="-228600">
              <a:buAutoNum type="arabicPeriod"/>
            </a:pPr>
            <a:r>
              <a:rPr lang="en-US" b="0" i="0" baseline="0" dirty="0"/>
              <a:t>Partner A must make up sentences according to the picture cues to practice </a:t>
            </a:r>
            <a:r>
              <a:rPr lang="en-US" b="0" baseline="0" dirty="0"/>
              <a:t>production, and recognition, of the ‘</a:t>
            </a:r>
            <a:r>
              <a:rPr lang="en-US" b="0" baseline="0" dirty="0" err="1"/>
              <a:t>tu</a:t>
            </a:r>
            <a:r>
              <a:rPr lang="en-US" b="0" baseline="0" dirty="0"/>
              <a:t>’ and ‘</a:t>
            </a:r>
            <a:r>
              <a:rPr lang="en-US" b="0" baseline="0" dirty="0" err="1"/>
              <a:t>vous</a:t>
            </a:r>
            <a:r>
              <a:rPr lang="en-US" b="0" baseline="0" dirty="0"/>
              <a:t>’ forms of </a:t>
            </a:r>
            <a:r>
              <a:rPr lang="en-US" b="0" i="1" baseline="0" dirty="0" err="1"/>
              <a:t>aller</a:t>
            </a:r>
            <a:r>
              <a:rPr lang="en-US" b="0" i="0" baseline="0" dirty="0"/>
              <a:t>, together with the correct use of the preposition ‘à’, ‘</a:t>
            </a:r>
            <a:r>
              <a:rPr lang="en-US" b="0" i="0" baseline="0" dirty="0" err="1"/>
              <a:t>en</a:t>
            </a:r>
            <a:r>
              <a:rPr lang="en-US" b="0" i="0" baseline="0" dirty="0"/>
              <a:t>’ or ‘chez’ plus destination vocabulary as previously presented. </a:t>
            </a:r>
          </a:p>
          <a:p>
            <a:pPr marL="228600" indent="-228600">
              <a:buAutoNum type="arabicPeriod"/>
            </a:pPr>
            <a:r>
              <a:rPr lang="en-US" b="0" i="0" baseline="0" dirty="0"/>
              <a:t>Partner B notes down the main details in English.</a:t>
            </a:r>
          </a:p>
          <a:p>
            <a:pPr marL="228600" indent="-228600">
              <a:buAutoNum type="arabicPeriod"/>
            </a:pPr>
            <a:r>
              <a:rPr lang="en-US" b="0" i="0" baseline="0" dirty="0"/>
              <a:t>To avoid giving away the answers, Partner B should be made to face away from the board as this slide is displayed; alternatively, a version of this task for printing is downloadable from the NCELP Portal as a Word document.</a:t>
            </a:r>
          </a:p>
          <a:p>
            <a:pPr marL="228600" indent="-228600">
              <a:buAutoNum type="arabicPeriod"/>
            </a:pPr>
            <a:r>
              <a:rPr lang="en-US" b="0" i="0" baseline="0" dirty="0"/>
              <a:t>Partners then swap roles.</a:t>
            </a:r>
          </a:p>
          <a:p>
            <a:pPr marL="228600" indent="-228600">
              <a:buAutoNum type="arabicPeriod"/>
            </a:pPr>
            <a:r>
              <a:rPr lang="en-US" b="0" i="0" baseline="0" dirty="0"/>
              <a:t>An answer slide is available for teachers to conduct feedback after each round.</a:t>
            </a:r>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93</a:t>
            </a:fld>
            <a:endParaRPr lang="en-GB"/>
          </a:p>
        </p:txBody>
      </p:sp>
    </p:spTree>
    <p:extLst>
      <p:ext uri="{BB962C8B-B14F-4D97-AF65-F5344CB8AC3E}">
        <p14:creationId xmlns:p14="http://schemas.microsoft.com/office/powerpoint/2010/main" val="20071608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Partner B answer slide.  Teachers can use this slide to conduct feedback. (Answers appear on successive mouse clicks.)</a:t>
            </a:r>
            <a:endParaRPr lang="en-US" b="0" dirty="0"/>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94</a:t>
            </a:fld>
            <a:endParaRPr lang="en-GB"/>
          </a:p>
        </p:txBody>
      </p:sp>
    </p:spTree>
    <p:extLst>
      <p:ext uri="{BB962C8B-B14F-4D97-AF65-F5344CB8AC3E}">
        <p14:creationId xmlns:p14="http://schemas.microsoft.com/office/powerpoint/2010/main" val="11309671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Partner B speaking prompts.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To avoid giving away the answers, Partner A should be made to face away from the board as this slide is displayed; alternatively, a version of this task for printing is downloadable from the NCELP Portal as a Word document.</a:t>
            </a:r>
            <a:endParaRPr lang="en-US" b="0" dirty="0"/>
          </a:p>
          <a:p>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95</a:t>
            </a:fld>
            <a:endParaRPr lang="en-GB"/>
          </a:p>
        </p:txBody>
      </p:sp>
    </p:spTree>
    <p:extLst>
      <p:ext uri="{BB962C8B-B14F-4D97-AF65-F5344CB8AC3E}">
        <p14:creationId xmlns:p14="http://schemas.microsoft.com/office/powerpoint/2010/main" val="18332202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baseline="0" dirty="0"/>
              <a:t>Partner A answer slide.  Teachers can use this slide to conduct feedback. (Answers appear on successive mouse clicks.)</a:t>
            </a: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96</a:t>
            </a:fld>
            <a:endParaRPr lang="en-GB"/>
          </a:p>
        </p:txBody>
      </p:sp>
    </p:spTree>
    <p:extLst>
      <p:ext uri="{BB962C8B-B14F-4D97-AF65-F5344CB8AC3E}">
        <p14:creationId xmlns:p14="http://schemas.microsoft.com/office/powerpoint/2010/main" val="4341676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2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Introduce ‘</a:t>
            </a:r>
            <a:r>
              <a:rPr lang="en-GB" b="0" i="0" dirty="0" err="1"/>
              <a:t>ils</a:t>
            </a:r>
            <a:r>
              <a:rPr lang="en-GB" b="0" i="0" dirty="0"/>
              <a:t>/</a:t>
            </a:r>
            <a:r>
              <a:rPr lang="en-GB" b="0" i="0" dirty="0" err="1"/>
              <a:t>elles</a:t>
            </a:r>
            <a:r>
              <a:rPr lang="en-GB" b="0" i="0" dirty="0"/>
              <a:t>’ form of </a:t>
            </a:r>
            <a:r>
              <a:rPr lang="en-GB" b="0" i="1" dirty="0" err="1"/>
              <a:t>aller</a:t>
            </a:r>
            <a:r>
              <a:rPr lang="en-GB" b="0" i="1"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a:t>
            </a:r>
            <a:r>
              <a:rPr lang="en-GB" b="0" i="0" baseline="0" dirty="0"/>
              <a:t> Click to bring up the explanation.</a:t>
            </a: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89978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Timing: 4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Aim: </a:t>
            </a:r>
            <a:r>
              <a:rPr lang="en-US" b="0" dirty="0" err="1"/>
              <a:t>Recognise</a:t>
            </a:r>
            <a:r>
              <a:rPr lang="en-US" b="0" dirty="0"/>
              <a:t> ‘</a:t>
            </a:r>
            <a:r>
              <a:rPr lang="en-US" b="0" dirty="0" err="1"/>
              <a:t>il</a:t>
            </a:r>
            <a:r>
              <a:rPr lang="en-US" b="0" dirty="0"/>
              <a:t>/</a:t>
            </a:r>
            <a:r>
              <a:rPr lang="en-US" b="0" dirty="0" err="1"/>
              <a:t>elle</a:t>
            </a:r>
            <a:r>
              <a:rPr lang="en-US" b="0" dirty="0"/>
              <a:t>’ and ‘</a:t>
            </a:r>
            <a:r>
              <a:rPr lang="en-US" b="0" dirty="0" err="1"/>
              <a:t>ils</a:t>
            </a:r>
            <a:r>
              <a:rPr lang="en-US" b="0" dirty="0"/>
              <a:t>/</a:t>
            </a:r>
            <a:r>
              <a:rPr lang="en-US" b="0" dirty="0" err="1"/>
              <a:t>elles</a:t>
            </a:r>
            <a:r>
              <a:rPr lang="en-US" b="0" dirty="0"/>
              <a:t>’ forms of </a:t>
            </a:r>
            <a:r>
              <a:rPr lang="en-US" b="0" i="1" dirty="0" err="1"/>
              <a:t>aller</a:t>
            </a:r>
            <a:r>
              <a:rPr lang="en-US" b="0" i="0" baseline="0" dirty="0"/>
              <a:t> when reading.</a:t>
            </a: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b="0" baseline="0" dirty="0"/>
              <a:t>Students use the form of </a:t>
            </a:r>
            <a:r>
              <a:rPr kumimoji="0" lang="en-GB" sz="1200" b="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the verb </a:t>
            </a:r>
            <a:r>
              <a:rPr kumimoji="0" lang="en-GB" sz="1200" b="0" i="1"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aller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in each sentence to work out the person of the verb in each case –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or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ils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elles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 ticking the appropriate column.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The answers are animated upon successive mouse clicks.</a:t>
            </a:r>
            <a:endParaRPr lang="en-US"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839830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Timing: 4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Aim:</a:t>
            </a:r>
            <a:r>
              <a:rPr lang="en-US" b="1" baseline="0" dirty="0"/>
              <a:t> </a:t>
            </a:r>
            <a:r>
              <a:rPr lang="en-US" b="0" dirty="0" err="1"/>
              <a:t>Recognise</a:t>
            </a:r>
            <a:r>
              <a:rPr lang="en-US" b="0" dirty="0"/>
              <a:t> ‘</a:t>
            </a:r>
            <a:r>
              <a:rPr lang="en-US" b="0" dirty="0" err="1"/>
              <a:t>tu</a:t>
            </a:r>
            <a:r>
              <a:rPr lang="en-US" b="0" dirty="0"/>
              <a:t>’ and ‘</a:t>
            </a:r>
            <a:r>
              <a:rPr lang="en-US" b="0" dirty="0" err="1"/>
              <a:t>vous</a:t>
            </a:r>
            <a:r>
              <a:rPr lang="en-US" b="0" dirty="0"/>
              <a:t>’ forms of </a:t>
            </a:r>
            <a:r>
              <a:rPr lang="en-US" b="0" i="1" dirty="0" err="1"/>
              <a:t>aller</a:t>
            </a:r>
            <a:r>
              <a:rPr lang="en-US" b="0" i="0" baseline="0" dirty="0"/>
              <a:t> when listening.</a:t>
            </a: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b="0" dirty="0"/>
              <a:t>Students </a:t>
            </a:r>
            <a:r>
              <a:rPr lang="en-US" b="0" baseline="0" dirty="0"/>
              <a:t>use the form of </a:t>
            </a:r>
            <a:r>
              <a:rPr kumimoji="0" lang="en-GB" sz="1200" b="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the verb </a:t>
            </a:r>
            <a:r>
              <a:rPr kumimoji="0" lang="en-GB" sz="1200" b="0" i="1"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aller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heard in each sentence to work out the person of the verb in each case –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or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ils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elles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 ticking the appropriate column.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The answers are animated upon successive mouse clicks.</a:t>
            </a:r>
            <a:endParaRPr lang="en-US"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a:t>
            </a:r>
          </a:p>
          <a:p>
            <a:r>
              <a:rPr lang="fr-FR" sz="1200" kern="1200" dirty="0">
                <a:solidFill>
                  <a:schemeClr val="tx1"/>
                </a:solidFill>
                <a:effectLst/>
                <a:latin typeface="+mn-lt"/>
                <a:ea typeface="+mn-ea"/>
                <a:cs typeface="+mn-cs"/>
              </a:rPr>
              <a:t>1) [Ils/Elles] vont à Paris.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2) [Ils/Elles] vont à Bordeaux.</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3) [Il/Elle] va à Blois.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4) [Il/Elle] va à Deauville.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5) [Ils/Elles] vont à Poitiers.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6) [Il/Elle] va à Rouen.</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7) [Il/Elle] va à Lyon.</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8) [Ils/Elles] vont à Calais.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8604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854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89568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335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51311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3851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38594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392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8699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00987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307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5269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8911298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2802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4695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4037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19755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575189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1494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89053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6875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4631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53402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2585644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561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36049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98685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8300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3397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73514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1160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01606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756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0662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9044550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30266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791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95336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644693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358674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041417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78788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6799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615957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6073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709301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1276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38494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3392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314926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627786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21171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5054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299584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6900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7524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457518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26521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44572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348605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274910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681219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46781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187053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8062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302191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970488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57337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3.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367050656"/>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02272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388925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96549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391774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01309847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3.png"/><Relationship Id="rId3" Type="http://schemas.openxmlformats.org/officeDocument/2006/relationships/image" Target="../media/image40.png"/><Relationship Id="rId7" Type="http://schemas.openxmlformats.org/officeDocument/2006/relationships/image" Target="../media/image56.png"/><Relationship Id="rId12" Type="http://schemas.openxmlformats.org/officeDocument/2006/relationships/image" Target="../media/image62.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1.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2.png"/><Relationship Id="rId9" Type="http://schemas.openxmlformats.org/officeDocument/2006/relationships/image" Target="../media/image58.png"/><Relationship Id="rId14" Type="http://schemas.openxmlformats.org/officeDocument/2006/relationships/image" Target="../media/image12.png"/></Relationships>
</file>

<file path=ppt/slides/_rels/slide10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3.png"/><Relationship Id="rId3" Type="http://schemas.openxmlformats.org/officeDocument/2006/relationships/image" Target="../media/image40.png"/><Relationship Id="rId7" Type="http://schemas.openxmlformats.org/officeDocument/2006/relationships/image" Target="../media/image56.png"/><Relationship Id="rId12" Type="http://schemas.openxmlformats.org/officeDocument/2006/relationships/image" Target="../media/image62.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1.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2.png"/><Relationship Id="rId9" Type="http://schemas.openxmlformats.org/officeDocument/2006/relationships/image" Target="../media/image58.png"/><Relationship Id="rId14" Type="http://schemas.openxmlformats.org/officeDocument/2006/relationships/image" Target="../media/image12.png"/></Relationships>
</file>

<file path=ppt/slides/_rels/slide10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03.xml.rels><?xml version="1.0" encoding="UTF-8" standalone="yes"?>
<Relationships xmlns="http://schemas.openxmlformats.org/package/2006/relationships"><Relationship Id="rId8" Type="http://schemas.openxmlformats.org/officeDocument/2006/relationships/hyperlink" Target="https://quizlet.com/gb/460291372/year-7-french-term-22-week-2-flash-cards/" TargetMode="External"/><Relationship Id="rId3" Type="http://schemas.openxmlformats.org/officeDocument/2006/relationships/image" Target="../media/image12.png"/><Relationship Id="rId7" Type="http://schemas.openxmlformats.org/officeDocument/2006/relationships/hyperlink" Target="https://quizlet.com/gb/497520455/year-7-french-term-22-week-5-flash-cards/" TargetMode="External"/><Relationship Id="rId2" Type="http://schemas.openxmlformats.org/officeDocument/2006/relationships/notesSlide" Target="../notesSlides/notesSlide103.xml"/><Relationship Id="rId1" Type="http://schemas.openxmlformats.org/officeDocument/2006/relationships/slideLayout" Target="../slideLayouts/slideLayout25.xml"/><Relationship Id="rId6" Type="http://schemas.openxmlformats.org/officeDocument/2006/relationships/hyperlink" Target="https://resources.ncelp.org/concern/resources/js956g116?locale=en" TargetMode="External"/><Relationship Id="rId11" Type="http://schemas.openxmlformats.org/officeDocument/2006/relationships/image" Target="../media/image67.png"/><Relationship Id="rId5" Type="http://schemas.openxmlformats.org/officeDocument/2006/relationships/hyperlink" Target="https://drive.google.com/file/d/15eThHGyV12_ngP_PMaCdZOjw6g0M8fzt/view" TargetMode="External"/><Relationship Id="rId10"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hyperlink" Target="https://quizlet.com/gb/460253468/year-7-french-term-21-week-1-flash-card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audio" Target="../media/audio14.wav"/><Relationship Id="rId7" Type="http://schemas.openxmlformats.org/officeDocument/2006/relationships/audio" Target="../media/audio18.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image" Target="../media/image12.png"/><Relationship Id="rId5" Type="http://schemas.openxmlformats.org/officeDocument/2006/relationships/audio" Target="../media/audio16.wav"/><Relationship Id="rId10"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20.wav"/></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audio" Target="../media/audio27.wav"/><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audio" Target="../media/audio28.wav"/><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audio" Target="../media/audio29.wav"/><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audio" Target="../media/audio30.wav"/><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audio" Target="../media/audio31.wav"/><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audio" Target="../media/audio32.wav"/><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audio" Target="../media/audio33.wav"/><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audio" Target="../media/audio34.wav"/><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12.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40.png"/><Relationship Id="rId15" Type="http://schemas.openxmlformats.org/officeDocument/2006/relationships/image" Target="../media/image12.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5.xml"/><Relationship Id="rId16" Type="http://schemas.openxmlformats.org/officeDocument/2006/relationships/image" Target="../media/image11.png"/><Relationship Id="rId1" Type="http://schemas.openxmlformats.org/officeDocument/2006/relationships/slideLayout" Target="../slideLayouts/slideLayout62.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2.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2.png"/></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2.png"/><Relationship Id="rId2" Type="http://schemas.openxmlformats.org/officeDocument/2006/relationships/notesSlide" Target="../notesSlides/notesSlide75.xml"/><Relationship Id="rId1" Type="http://schemas.openxmlformats.org/officeDocument/2006/relationships/slideLayout" Target="../slideLayouts/slideLayout4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audio" Target="../media/audio10.wav"/></Relationships>
</file>

<file path=ppt/slides/_rels/slide80.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80.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1.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81.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23.png"/></Relationships>
</file>

<file path=ppt/slides/_rels/slide82.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82.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12.png"/></Relationships>
</file>

<file path=ppt/slides/_rels/slide83.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83.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12.png"/></Relationships>
</file>

<file path=ppt/slides/_rels/slide84.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84.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51.png"/><Relationship Id="rId4" Type="http://schemas.openxmlformats.org/officeDocument/2006/relationships/image" Target="../media/image50.png"/></Relationships>
</file>

<file path=ppt/slides/_rels/slide85.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85.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51.png"/><Relationship Id="rId4" Type="http://schemas.openxmlformats.org/officeDocument/2006/relationships/image" Target="../media/image50.png"/></Relationships>
</file>

<file path=ppt/slides/_rels/slide86.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86.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51.png"/><Relationship Id="rId4" Type="http://schemas.openxmlformats.org/officeDocument/2006/relationships/image" Target="../media/image50.png"/></Relationships>
</file>

<file path=ppt/slides/_rels/slide87.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87.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51.png"/><Relationship Id="rId4" Type="http://schemas.openxmlformats.org/officeDocument/2006/relationships/image" Target="../media/image50.png"/></Relationships>
</file>

<file path=ppt/slides/_rels/slide88.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88.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51.png"/><Relationship Id="rId4" Type="http://schemas.openxmlformats.org/officeDocument/2006/relationships/image" Target="../media/image50.png"/></Relationships>
</file>

<file path=ppt/slides/_rels/slide89.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89.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notesSlide" Target="../notesSlides/notesSlide90.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51.png"/><Relationship Id="rId4" Type="http://schemas.openxmlformats.org/officeDocument/2006/relationships/image" Target="../media/image50.png"/></Relationships>
</file>

<file path=ppt/slides/_rels/slide91.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notesSlide" Target="../notesSlides/notesSlide91.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51.png"/><Relationship Id="rId4" Type="http://schemas.openxmlformats.org/officeDocument/2006/relationships/image" Target="../media/image50.png"/></Relationships>
</file>

<file path=ppt/slides/_rels/slide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0.png"/><Relationship Id="rId7" Type="http://schemas.openxmlformats.org/officeDocument/2006/relationships/image" Target="../media/image55.png"/><Relationship Id="rId12" Type="http://schemas.openxmlformats.org/officeDocument/2006/relationships/image" Target="../media/image12.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2.png"/><Relationship Id="rId3" Type="http://schemas.openxmlformats.org/officeDocument/2006/relationships/image" Target="../media/image40.png"/><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60.png"/><Relationship Id="rId4" Type="http://schemas.openxmlformats.org/officeDocument/2006/relationships/image" Target="../media/image52.png"/><Relationship Id="rId9" Type="http://schemas.openxmlformats.org/officeDocument/2006/relationships/image" Target="../media/image57.png"/></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8.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27.png"/></Relationships>
</file>

<file path=ppt/slides/_rels/slide99.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12.png"/><Relationship Id="rId3" Type="http://schemas.openxmlformats.org/officeDocument/2006/relationships/image" Target="../media/image26.png"/><Relationship Id="rId7" Type="http://schemas.openxmlformats.org/officeDocument/2006/relationships/audio" Target="../media/audio50.wav"/><Relationship Id="rId12" Type="http://schemas.openxmlformats.org/officeDocument/2006/relationships/audio" Target="../media/audio55.wav"/><Relationship Id="rId2" Type="http://schemas.openxmlformats.org/officeDocument/2006/relationships/notesSlide" Target="../notesSlides/notesSlide99.xml"/><Relationship Id="rId1" Type="http://schemas.openxmlformats.org/officeDocument/2006/relationships/slideLayout" Target="../slideLayouts/slideLayout13.xml"/><Relationship Id="rId6" Type="http://schemas.openxmlformats.org/officeDocument/2006/relationships/audio" Target="../media/audio49.wav"/><Relationship Id="rId11" Type="http://schemas.openxmlformats.org/officeDocument/2006/relationships/audio" Target="../media/audio54.wav"/><Relationship Id="rId5" Type="http://schemas.openxmlformats.org/officeDocument/2006/relationships/audio" Target="../media/audio48.wav"/><Relationship Id="rId10" Type="http://schemas.openxmlformats.org/officeDocument/2006/relationships/audio" Target="../media/audio53.wav"/><Relationship Id="rId4" Type="http://schemas.openxmlformats.org/officeDocument/2006/relationships/image" Target="../media/image27.png"/><Relationship Id="rId9" Type="http://schemas.openxmlformats.org/officeDocument/2006/relationships/audio" Target="../media/audio52.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Where people go [countries]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Aller (nous) </a:t>
            </a:r>
          </a:p>
          <a:p>
            <a:pPr algn="l"/>
            <a:r>
              <a:rPr lang="en-GB" sz="3000" dirty="0">
                <a:solidFill>
                  <a:prstClr val="white"/>
                </a:solidFill>
              </a:rPr>
              <a:t>Use of ‘à’</a:t>
            </a:r>
          </a:p>
          <a:p>
            <a:pPr algn="l"/>
            <a:r>
              <a:rPr lang="en-GB" sz="3000" dirty="0">
                <a:solidFill>
                  <a:prstClr val="white"/>
                </a:solidFill>
              </a:rPr>
              <a:t>SSC [</a:t>
            </a:r>
            <a:r>
              <a:rPr lang="en-GB" sz="3000" dirty="0" err="1">
                <a:solidFill>
                  <a:prstClr val="white"/>
                </a:solidFill>
              </a:rPr>
              <a:t>en</a:t>
            </a:r>
            <a:r>
              <a:rPr lang="en-GB" sz="3000" dirty="0">
                <a:solidFill>
                  <a:prstClr val="white"/>
                </a:solidFill>
              </a:rPr>
              <a:t>/an]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4 - Lesson 45</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512439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Stephen Owen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16/08/21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Rectangle 5">
            <a:extLst>
              <a:ext uri="{FF2B5EF4-FFF2-40B4-BE49-F238E27FC236}">
                <a16:creationId xmlns:a16="http://schemas.microsoft.com/office/drawing/2014/main" id="{2062807C-FEBC-45A2-8F82-851B6505C99D}"/>
              </a:ext>
            </a:extLst>
          </p:cNvPr>
          <p:cNvSpPr/>
          <p:nvPr/>
        </p:nvSpPr>
        <p:spPr>
          <a:xfrm>
            <a:off x="3712500" y="3653747"/>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quand</a:t>
            </a:r>
            <a:endPar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60533BB4-5431-4710-A873-ED47A5F5546F}"/>
              </a:ext>
            </a:extLst>
          </p:cNvPr>
          <p:cNvSpPr/>
          <p:nvPr/>
        </p:nvSpPr>
        <p:spPr>
          <a:xfrm>
            <a:off x="1350300" y="3653747"/>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comment</a:t>
            </a:r>
          </a:p>
        </p:txBody>
      </p:sp>
      <p:sp>
        <p:nvSpPr>
          <p:cNvPr id="7" name="Rectangle 6">
            <a:extLst>
              <a:ext uri="{FF2B5EF4-FFF2-40B4-BE49-F238E27FC236}">
                <a16:creationId xmlns:a16="http://schemas.microsoft.com/office/drawing/2014/main" id="{BF3D6F4C-B8A2-4066-B0EB-716E96AA2312}"/>
              </a:ext>
            </a:extLst>
          </p:cNvPr>
          <p:cNvSpPr/>
          <p:nvPr/>
        </p:nvSpPr>
        <p:spPr>
          <a:xfrm>
            <a:off x="3712500" y="1958297"/>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où</a:t>
            </a:r>
            <a:endPar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9EF91BDE-B80A-41B9-AAA7-040CAD3535F8}"/>
              </a:ext>
            </a:extLst>
          </p:cNvPr>
          <p:cNvSpPr/>
          <p:nvPr/>
        </p:nvSpPr>
        <p:spPr>
          <a:xfrm>
            <a:off x="1350300" y="1958297"/>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 train</a:t>
            </a:r>
          </a:p>
        </p:txBody>
      </p:sp>
      <p:sp>
        <p:nvSpPr>
          <p:cNvPr id="14" name="Rectangle 13">
            <a:extLst>
              <a:ext uri="{FF2B5EF4-FFF2-40B4-BE49-F238E27FC236}">
                <a16:creationId xmlns:a16="http://schemas.microsoft.com/office/drawing/2014/main" id="{31105CB6-5D3C-40D8-B46F-ED6EAE85F82A}"/>
              </a:ext>
            </a:extLst>
          </p:cNvPr>
          <p:cNvSpPr/>
          <p:nvPr/>
        </p:nvSpPr>
        <p:spPr>
          <a:xfrm>
            <a:off x="3712500" y="3653747"/>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t>
            </a:r>
          </a:p>
        </p:txBody>
      </p:sp>
      <p:sp>
        <p:nvSpPr>
          <p:cNvPr id="15" name="Rectangle 14">
            <a:extLst>
              <a:ext uri="{FF2B5EF4-FFF2-40B4-BE49-F238E27FC236}">
                <a16:creationId xmlns:a16="http://schemas.microsoft.com/office/drawing/2014/main" id="{A5C4FE19-CB94-4BF7-AD4C-D288110EB6EF}"/>
              </a:ext>
            </a:extLst>
          </p:cNvPr>
          <p:cNvSpPr/>
          <p:nvPr/>
        </p:nvSpPr>
        <p:spPr>
          <a:xfrm>
            <a:off x="1350300" y="3662538"/>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O</a:t>
            </a:r>
          </a:p>
        </p:txBody>
      </p:sp>
      <p:sp>
        <p:nvSpPr>
          <p:cNvPr id="16" name="Rectangle 15">
            <a:extLst>
              <a:ext uri="{FF2B5EF4-FFF2-40B4-BE49-F238E27FC236}">
                <a16:creationId xmlns:a16="http://schemas.microsoft.com/office/drawing/2014/main" id="{60F4B0B6-25A2-4D28-889A-BB0400DF95F8}"/>
              </a:ext>
            </a:extLst>
          </p:cNvPr>
          <p:cNvSpPr/>
          <p:nvPr/>
        </p:nvSpPr>
        <p:spPr>
          <a:xfrm>
            <a:off x="3712500" y="1972267"/>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N</a:t>
            </a:r>
          </a:p>
        </p:txBody>
      </p:sp>
      <p:sp>
        <p:nvSpPr>
          <p:cNvPr id="17" name="Rectangle 16">
            <a:extLst>
              <a:ext uri="{FF2B5EF4-FFF2-40B4-BE49-F238E27FC236}">
                <a16:creationId xmlns:a16="http://schemas.microsoft.com/office/drawing/2014/main" id="{FA4751C1-266C-4D23-8541-14E340E07ADB}"/>
              </a:ext>
            </a:extLst>
          </p:cNvPr>
          <p:cNvSpPr/>
          <p:nvPr/>
        </p:nvSpPr>
        <p:spPr>
          <a:xfrm>
            <a:off x="1350300" y="1958297"/>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M</a:t>
            </a:r>
          </a:p>
        </p:txBody>
      </p:sp>
      <p:sp>
        <p:nvSpPr>
          <p:cNvPr id="2" name="Rectangle 1">
            <a:extLst>
              <a:ext uri="{FF2B5EF4-FFF2-40B4-BE49-F238E27FC236}">
                <a16:creationId xmlns:a16="http://schemas.microsoft.com/office/drawing/2014/main" id="{F649EA62-B33F-4A8A-BB0D-62B4DD6DF0CB}"/>
              </a:ext>
            </a:extLst>
          </p:cNvPr>
          <p:cNvSpPr/>
          <p:nvPr/>
        </p:nvSpPr>
        <p:spPr>
          <a:xfrm>
            <a:off x="8703856" y="3682957"/>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train</a:t>
            </a:r>
          </a:p>
        </p:txBody>
      </p:sp>
      <p:sp>
        <p:nvSpPr>
          <p:cNvPr id="3" name="Rectangle 2">
            <a:extLst>
              <a:ext uri="{FF2B5EF4-FFF2-40B4-BE49-F238E27FC236}">
                <a16:creationId xmlns:a16="http://schemas.microsoft.com/office/drawing/2014/main" id="{D504D6D7-5681-4436-A965-B458273F2BB6}"/>
              </a:ext>
            </a:extLst>
          </p:cNvPr>
          <p:cNvSpPr/>
          <p:nvPr/>
        </p:nvSpPr>
        <p:spPr>
          <a:xfrm>
            <a:off x="6341656" y="3682957"/>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how</a:t>
            </a:r>
          </a:p>
        </p:txBody>
      </p:sp>
      <p:sp>
        <p:nvSpPr>
          <p:cNvPr id="4" name="Rectangle 3">
            <a:extLst>
              <a:ext uri="{FF2B5EF4-FFF2-40B4-BE49-F238E27FC236}">
                <a16:creationId xmlns:a16="http://schemas.microsoft.com/office/drawing/2014/main" id="{04FB5487-3345-4AA0-81D8-61F917587174}"/>
              </a:ext>
            </a:extLst>
          </p:cNvPr>
          <p:cNvSpPr/>
          <p:nvPr/>
        </p:nvSpPr>
        <p:spPr>
          <a:xfrm>
            <a:off x="8703856" y="1987507"/>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when</a:t>
            </a:r>
          </a:p>
        </p:txBody>
      </p:sp>
      <p:sp>
        <p:nvSpPr>
          <p:cNvPr id="5" name="Rectangle 4">
            <a:extLst>
              <a:ext uri="{FF2B5EF4-FFF2-40B4-BE49-F238E27FC236}">
                <a16:creationId xmlns:a16="http://schemas.microsoft.com/office/drawing/2014/main" id="{45AA6924-CB8A-4462-9488-A3479BB577B2}"/>
              </a:ext>
            </a:extLst>
          </p:cNvPr>
          <p:cNvSpPr/>
          <p:nvPr/>
        </p:nvSpPr>
        <p:spPr>
          <a:xfrm>
            <a:off x="6341656" y="1987507"/>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where</a:t>
            </a:r>
          </a:p>
        </p:txBody>
      </p:sp>
      <p:sp>
        <p:nvSpPr>
          <p:cNvPr id="10" name="Rectangle 9">
            <a:extLst>
              <a:ext uri="{FF2B5EF4-FFF2-40B4-BE49-F238E27FC236}">
                <a16:creationId xmlns:a16="http://schemas.microsoft.com/office/drawing/2014/main" id="{1EF2B420-615E-45AE-8C46-0883BA6418B8}"/>
              </a:ext>
            </a:extLst>
          </p:cNvPr>
          <p:cNvSpPr/>
          <p:nvPr/>
        </p:nvSpPr>
        <p:spPr>
          <a:xfrm>
            <a:off x="8703856" y="3682957"/>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a:t>
            </a:r>
          </a:p>
        </p:txBody>
      </p:sp>
      <p:sp>
        <p:nvSpPr>
          <p:cNvPr id="11" name="Rectangle 10">
            <a:extLst>
              <a:ext uri="{FF2B5EF4-FFF2-40B4-BE49-F238E27FC236}">
                <a16:creationId xmlns:a16="http://schemas.microsoft.com/office/drawing/2014/main" id="{0390B834-B7CB-47D0-94D3-48B905579F4F}"/>
              </a:ext>
            </a:extLst>
          </p:cNvPr>
          <p:cNvSpPr/>
          <p:nvPr/>
        </p:nvSpPr>
        <p:spPr>
          <a:xfrm>
            <a:off x="6341656" y="367775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a:t>
            </a:r>
          </a:p>
        </p:txBody>
      </p:sp>
      <p:sp>
        <p:nvSpPr>
          <p:cNvPr id="12" name="Rectangle 11">
            <a:extLst>
              <a:ext uri="{FF2B5EF4-FFF2-40B4-BE49-F238E27FC236}">
                <a16:creationId xmlns:a16="http://schemas.microsoft.com/office/drawing/2014/main" id="{FDB6C278-C56F-4B38-AC54-54A78071059B}"/>
              </a:ext>
            </a:extLst>
          </p:cNvPr>
          <p:cNvSpPr/>
          <p:nvPr/>
        </p:nvSpPr>
        <p:spPr>
          <a:xfrm>
            <a:off x="8703856" y="1980674"/>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R</a:t>
            </a:r>
          </a:p>
        </p:txBody>
      </p:sp>
      <p:sp>
        <p:nvSpPr>
          <p:cNvPr id="13" name="Rectangle 12">
            <a:extLst>
              <a:ext uri="{FF2B5EF4-FFF2-40B4-BE49-F238E27FC236}">
                <a16:creationId xmlns:a16="http://schemas.microsoft.com/office/drawing/2014/main" id="{14AAEF95-EF11-4F3B-8829-DF085F936506}"/>
              </a:ext>
            </a:extLst>
          </p:cNvPr>
          <p:cNvSpPr/>
          <p:nvPr/>
        </p:nvSpPr>
        <p:spPr>
          <a:xfrm>
            <a:off x="6341656" y="1980674"/>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Q</a:t>
            </a:r>
          </a:p>
        </p:txBody>
      </p:sp>
      <p:sp>
        <p:nvSpPr>
          <p:cNvPr id="21" name="TextBox 20">
            <a:extLst>
              <a:ext uri="{FF2B5EF4-FFF2-40B4-BE49-F238E27FC236}">
                <a16:creationId xmlns:a16="http://schemas.microsoft.com/office/drawing/2014/main" id="{2AAD6888-9D2C-4596-B204-195C0DA4C60F}"/>
              </a:ext>
            </a:extLst>
          </p:cNvPr>
          <p:cNvSpPr txBox="1"/>
          <p:nvPr/>
        </p:nvSpPr>
        <p:spPr>
          <a:xfrm rot="10800000">
            <a:off x="377368" y="2104831"/>
            <a:ext cx="615553" cy="3083882"/>
          </a:xfrm>
          <a:prstGeom prst="rect">
            <a:avLst/>
          </a:prstGeom>
          <a:noFill/>
        </p:spPr>
        <p:txBody>
          <a:bodyPr vert="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mots </a:t>
            </a:r>
            <a:r>
              <a:rPr kumimoji="0" lang="en-GB" sz="28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français</a:t>
            </a:r>
            <a:endPar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A086DDB8-3A04-43EC-A74A-38D08F58EB8B}"/>
              </a:ext>
            </a:extLst>
          </p:cNvPr>
          <p:cNvSpPr txBox="1"/>
          <p:nvPr/>
        </p:nvSpPr>
        <p:spPr>
          <a:xfrm rot="5400000">
            <a:off x="10015012" y="3303705"/>
            <a:ext cx="29209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mots </a:t>
            </a:r>
            <a:r>
              <a:rPr kumimoji="0" lang="en-GB" sz="28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anglais</a:t>
            </a:r>
            <a:endPar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Title 17"/>
          <p:cNvSpPr>
            <a:spLocks noGrp="1"/>
          </p:cNvSpPr>
          <p:nvPr>
            <p:ph type="title"/>
          </p:nvPr>
        </p:nvSpPr>
        <p:spPr>
          <a:xfrm>
            <a:off x="213360" y="-23062"/>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23" name="Picture 22" descr="background rectangle">
            <a:extLst>
              <a:ext uri="{FF2B5EF4-FFF2-40B4-BE49-F238E27FC236}">
                <a16:creationId xmlns:a16="http://schemas.microsoft.com/office/drawing/2014/main" id="{254D09A4-8D3C-44AF-807B-BD6740D4CC6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D8F63F9E-AE01-4F19-92DC-EF17C75AA3B4}"/>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Vocabulaire</a:t>
            </a:r>
            <a:r>
              <a:rPr lang="en-GB" sz="3600" b="1" dirty="0">
                <a:solidFill>
                  <a:schemeClr val="bg1"/>
                </a:solidFill>
              </a:rPr>
              <a:t> (</a:t>
            </a:r>
            <a:r>
              <a:rPr lang="en-GB" sz="3600" b="1" dirty="0" err="1">
                <a:solidFill>
                  <a:schemeClr val="bg1"/>
                </a:solidFill>
              </a:rPr>
              <a:t>révisions</a:t>
            </a:r>
            <a:r>
              <a:rPr lang="en-GB" sz="3600" b="1" dirty="0">
                <a:solidFill>
                  <a:schemeClr val="bg1"/>
                </a:solidFill>
              </a:rPr>
              <a:t>)  </a:t>
            </a:r>
          </a:p>
        </p:txBody>
      </p:sp>
      <p:sp>
        <p:nvSpPr>
          <p:cNvPr id="27" name="Rounded Rectangle 46">
            <a:extLst>
              <a:ext uri="{FF2B5EF4-FFF2-40B4-BE49-F238E27FC236}">
                <a16:creationId xmlns:a16="http://schemas.microsoft.com/office/drawing/2014/main" id="{C1C086FC-EEBF-4A6D-80DE-91BDE4AC6EC3}"/>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75741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2"/>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1"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2" restart="whenNotActive" fill="hold" evtFilter="cancelBubble" nodeType="interactiveSeq">
                <p:stCondLst>
                  <p:cond evt="onClick" delay="0">
                    <p:tgtEl>
                      <p:spTgt spid="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3" restart="whenNotActive" fill="hold" evtFilter="cancelBubble" nodeType="interactiveSeq">
                <p:stCondLst>
                  <p:cond evt="onClick" delay="0">
                    <p:tgtEl>
                      <p:spTgt spid="8"/>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grpId="1" nodeType="clickEffect">
                                  <p:stCondLst>
                                    <p:cond delay="0"/>
                                  </p:stCondLst>
                                  <p:childTnLst>
                                    <p:set>
                                      <p:cBhvr>
                                        <p:cTn id="67"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6"/>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grpId="1" nodeType="clickEffect">
                                  <p:stCondLst>
                                    <p:cond delay="0"/>
                                  </p:stCondLst>
                                  <p:childTnLst>
                                    <p:set>
                                      <p:cBhvr>
                                        <p:cTn id="8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40564" y="1217336"/>
            <a:ext cx="11379200" cy="1015663"/>
          </a:xfrm>
          <a:prstGeom prst="rect">
            <a:avLst/>
          </a:prstGeom>
          <a:noFill/>
        </p:spPr>
        <p:txBody>
          <a:bodyPr wrap="square" rtlCol="0">
            <a:spAutoFit/>
          </a:bodyPr>
          <a:lstStyle/>
          <a:p>
            <a:pPr lvl="0">
              <a:defRPr/>
            </a:pPr>
            <a:r>
              <a:rPr kumimoji="0" lang="en-GB" sz="2000" i="0" u="none" strike="noStrike" kern="1200" cap="none" spc="0" normalizeH="0" baseline="0" noProof="0">
                <a:ln>
                  <a:noFill/>
                </a:ln>
                <a:solidFill>
                  <a:srgbClr val="002060"/>
                </a:solidFill>
                <a:effectLst/>
                <a:uLnTx/>
                <a:uFillTx/>
                <a:latin typeface="Century Gothic" panose="020B0502020202020204" pitchFamily="34" charset="0"/>
                <a:cs typeface="Arial"/>
                <a:sym typeface="Arial"/>
              </a:rPr>
              <a:t>Use</a:t>
            </a:r>
            <a:r>
              <a:rPr kumimoji="0" lang="en-GB" sz="2000" i="0" u="none" strike="noStrike" kern="1200" cap="none" spc="0" normalizeH="0" noProof="0">
                <a:ln>
                  <a:noFill/>
                </a:ln>
                <a:solidFill>
                  <a:srgbClr val="002060"/>
                </a:solidFill>
                <a:effectLst/>
                <a:uLnTx/>
                <a:uFillTx/>
                <a:latin typeface="Century Gothic" panose="020B0502020202020204" pitchFamily="34" charset="0"/>
                <a:cs typeface="Arial"/>
                <a:sym typeface="Arial"/>
              </a:rPr>
              <a:t> the pictures to make up a sentence about where </a:t>
            </a:r>
            <a:r>
              <a:rPr kumimoji="0" lang="en-GB" sz="2000" b="1" i="0" u="none" strike="noStrike" kern="1200" cap="none" spc="0" normalizeH="0" noProof="0">
                <a:ln>
                  <a:noFill/>
                </a:ln>
                <a:solidFill>
                  <a:srgbClr val="002060"/>
                </a:solidFill>
                <a:effectLst/>
                <a:uLnTx/>
                <a:uFillTx/>
                <a:latin typeface="Century Gothic" panose="020B0502020202020204" pitchFamily="34" charset="0"/>
                <a:cs typeface="Arial"/>
                <a:sym typeface="Arial"/>
              </a:rPr>
              <a:t>he</a:t>
            </a:r>
            <a:r>
              <a:rPr kumimoji="0" lang="en-GB" sz="2000" i="0" u="none" strike="noStrike" kern="1200" cap="none" spc="0" normalizeH="0" noProof="0">
                <a:ln>
                  <a:noFill/>
                </a:ln>
                <a:solidFill>
                  <a:srgbClr val="002060"/>
                </a:solidFill>
                <a:effectLst/>
                <a:uLnTx/>
                <a:uFillTx/>
                <a:latin typeface="Century Gothic" panose="020B0502020202020204" pitchFamily="34" charset="0"/>
                <a:cs typeface="Arial"/>
                <a:sym typeface="Arial"/>
              </a:rPr>
              <a:t> (</a:t>
            </a:r>
            <a:r>
              <a:rPr kumimoji="0" lang="en-GB" sz="2000" b="1" i="0" u="none" strike="noStrike" kern="1200" cap="none" spc="0" normalizeH="0" noProof="0">
                <a:ln>
                  <a:noFill/>
                </a:ln>
                <a:solidFill>
                  <a:srgbClr val="002060"/>
                </a:solidFill>
                <a:effectLst/>
                <a:uLnTx/>
                <a:uFillTx/>
                <a:latin typeface="Century Gothic" panose="020B0502020202020204" pitchFamily="34" charset="0"/>
                <a:cs typeface="Arial"/>
                <a:sym typeface="Arial"/>
              </a:rPr>
              <a:t>il</a:t>
            </a:r>
            <a:r>
              <a:rPr kumimoji="0" lang="en-GB" sz="2000" i="0" u="none" strike="noStrike" kern="1200" cap="none" spc="0" normalizeH="0" noProof="0">
                <a:ln>
                  <a:noFill/>
                </a:ln>
                <a:solidFill>
                  <a:srgbClr val="002060"/>
                </a:solidFill>
                <a:effectLst/>
                <a:uLnTx/>
                <a:uFillTx/>
                <a:latin typeface="Century Gothic" panose="020B0502020202020204" pitchFamily="34" charset="0"/>
                <a:cs typeface="Arial"/>
                <a:sym typeface="Arial"/>
              </a:rPr>
              <a:t>) or </a:t>
            </a:r>
            <a:r>
              <a:rPr kumimoji="0" lang="en-GB" sz="2000" b="1" i="0" u="none" strike="noStrike" kern="1200" cap="none" spc="0" normalizeH="0" noProof="0">
                <a:ln>
                  <a:noFill/>
                </a:ln>
                <a:solidFill>
                  <a:srgbClr val="002060"/>
                </a:solidFill>
                <a:effectLst/>
                <a:uLnTx/>
                <a:uFillTx/>
                <a:latin typeface="Century Gothic" panose="020B0502020202020204" pitchFamily="34" charset="0"/>
                <a:cs typeface="Arial"/>
                <a:sym typeface="Arial"/>
              </a:rPr>
              <a:t>she</a:t>
            </a:r>
            <a:r>
              <a:rPr kumimoji="0" lang="en-GB" sz="2000" i="0" u="none" strike="noStrike" kern="1200" cap="none" spc="0" normalizeH="0" noProof="0">
                <a:ln>
                  <a:noFill/>
                </a:ln>
                <a:solidFill>
                  <a:srgbClr val="002060"/>
                </a:solidFill>
                <a:effectLst/>
                <a:uLnTx/>
                <a:uFillTx/>
                <a:latin typeface="Century Gothic" panose="020B0502020202020204" pitchFamily="34" charset="0"/>
                <a:cs typeface="Arial"/>
                <a:sym typeface="Arial"/>
              </a:rPr>
              <a:t> (</a:t>
            </a:r>
            <a:r>
              <a:rPr kumimoji="0" lang="en-GB" sz="2000" b="1" i="0" u="none" strike="noStrike" kern="1200" cap="none" spc="0" normalizeH="0" noProof="0">
                <a:ln>
                  <a:noFill/>
                </a:ln>
                <a:solidFill>
                  <a:srgbClr val="002060"/>
                </a:solidFill>
                <a:effectLst/>
                <a:uLnTx/>
                <a:uFillTx/>
                <a:latin typeface="Century Gothic" panose="020B0502020202020204" pitchFamily="34" charset="0"/>
                <a:cs typeface="Arial"/>
                <a:sym typeface="Arial"/>
              </a:rPr>
              <a:t>elle</a:t>
            </a:r>
            <a:r>
              <a:rPr kumimoji="0" lang="en-GB" sz="2000" i="0" u="none" strike="noStrike" kern="1200" cap="none" spc="0" normalizeH="0" noProof="0">
                <a:ln>
                  <a:noFill/>
                </a:ln>
                <a:solidFill>
                  <a:srgbClr val="002060"/>
                </a:solidFill>
                <a:effectLst/>
                <a:uLnTx/>
                <a:uFillTx/>
                <a:latin typeface="Century Gothic" panose="020B0502020202020204" pitchFamily="34" charset="0"/>
                <a:cs typeface="Arial"/>
                <a:sym typeface="Arial"/>
              </a:rPr>
              <a:t>) is going, or </a:t>
            </a:r>
            <a:r>
              <a:rPr kumimoji="0" lang="en-GB" sz="2000" b="1" i="0" u="none" strike="noStrike" kern="1200" cap="none" spc="0" normalizeH="0" noProof="0">
                <a:ln>
                  <a:noFill/>
                </a:ln>
                <a:solidFill>
                  <a:srgbClr val="002060"/>
                </a:solidFill>
                <a:effectLst/>
                <a:uLnTx/>
                <a:uFillTx/>
                <a:latin typeface="Century Gothic" panose="020B0502020202020204" pitchFamily="34" charset="0"/>
                <a:cs typeface="Arial"/>
                <a:sym typeface="Arial"/>
              </a:rPr>
              <a:t>they</a:t>
            </a:r>
            <a:r>
              <a:rPr kumimoji="0" lang="en-GB" sz="2000" i="0" u="none" strike="noStrike" kern="1200" cap="none" spc="0" normalizeH="0" noProof="0">
                <a:ln>
                  <a:noFill/>
                </a:ln>
                <a:solidFill>
                  <a:srgbClr val="002060"/>
                </a:solidFill>
                <a:effectLst/>
                <a:uLnTx/>
                <a:uFillTx/>
                <a:latin typeface="Century Gothic" panose="020B0502020202020204" pitchFamily="34" charset="0"/>
                <a:cs typeface="Arial"/>
                <a:sym typeface="Arial"/>
              </a:rPr>
              <a:t> (</a:t>
            </a:r>
            <a:r>
              <a:rPr kumimoji="0" lang="en-GB" sz="2000" b="1" i="0" u="none" strike="noStrike" kern="1200" cap="none" spc="0" normalizeH="0" noProof="0">
                <a:ln>
                  <a:noFill/>
                </a:ln>
                <a:solidFill>
                  <a:srgbClr val="002060"/>
                </a:solidFill>
                <a:effectLst/>
                <a:uLnTx/>
                <a:uFillTx/>
                <a:latin typeface="Century Gothic" panose="020B0502020202020204" pitchFamily="34" charset="0"/>
                <a:cs typeface="Arial"/>
                <a:sym typeface="Arial"/>
              </a:rPr>
              <a:t>il/elle</a:t>
            </a:r>
            <a:r>
              <a:rPr kumimoji="0" lang="en-GB" sz="2000" i="0" u="none" strike="noStrike" kern="1200" cap="none" spc="0" normalizeH="0" noProof="0">
                <a:ln>
                  <a:noFill/>
                </a:ln>
                <a:solidFill>
                  <a:srgbClr val="002060"/>
                </a:solidFill>
                <a:effectLst/>
                <a:uLnTx/>
                <a:uFillTx/>
                <a:latin typeface="Century Gothic" panose="020B0502020202020204" pitchFamily="34" charset="0"/>
                <a:cs typeface="Arial"/>
                <a:sym typeface="Arial"/>
              </a:rPr>
              <a:t>) are going. Say the sentence to your partner, who has to translate it into English. Swap roles. Repeat four times.</a:t>
            </a:r>
            <a:endParaRPr kumimoji="0" lang="en-GB" sz="2000" i="0" u="none" strike="noStrike" kern="1200" cap="none" spc="0" normalizeH="0" baseline="0" noProof="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270713"/>
            <a:ext cx="1062928" cy="344718"/>
          </a:xfrm>
        </p:spPr>
        <p:txBody>
          <a:bodyPr>
            <a:normAutofit fontScale="90000"/>
          </a:bodyPr>
          <a:lstStyle/>
          <a:p>
            <a:pPr lvl="0" algn="ctr">
              <a:lnSpc>
                <a:spcPct val="100000"/>
              </a:lnSpc>
              <a:spcBef>
                <a:spcPts val="0"/>
              </a:spcBef>
              <a:defRPr/>
            </a:pPr>
            <a:r>
              <a:rPr lang="en-GB" sz="1800" b="1" dirty="0">
                <a:solidFill>
                  <a:prstClr val="white"/>
                </a:solidFill>
                <a:ea typeface="+mn-ea"/>
                <a:cs typeface="+mn-cs"/>
              </a:rPr>
              <a:t>Qui </a:t>
            </a:r>
            <a:r>
              <a:rPr lang="en-GB" sz="1800" b="1" dirty="0" err="1">
                <a:solidFill>
                  <a:prstClr val="white"/>
                </a:solidFill>
                <a:ea typeface="+mn-ea"/>
                <a:cs typeface="+mn-cs"/>
              </a:rPr>
              <a:t>va</a:t>
            </a:r>
            <a:r>
              <a:rPr lang="en-GB" sz="1800" b="1" dirty="0">
                <a:solidFill>
                  <a:prstClr val="white"/>
                </a:solidFill>
                <a:ea typeface="+mn-ea"/>
                <a:cs typeface="+mn-cs"/>
              </a:rPr>
              <a:t> </a:t>
            </a:r>
            <a:r>
              <a:rPr lang="en-GB" sz="1800" b="1" dirty="0" err="1">
                <a:solidFill>
                  <a:prstClr val="white"/>
                </a:solidFill>
                <a:ea typeface="+mn-ea"/>
                <a:cs typeface="+mn-cs"/>
              </a:rPr>
              <a:t>où</a:t>
            </a:r>
            <a:r>
              <a:rPr lang="en-GB" sz="1800" b="1" dirty="0">
                <a:solidFill>
                  <a:prstClr val="white"/>
                </a:solidFill>
                <a:ea typeface="+mn-ea"/>
                <a:cs typeface="+mn-cs"/>
              </a:rPr>
              <a:t> ?</a:t>
            </a:r>
            <a:endParaRPr lang="en-US" dirty="0"/>
          </a:p>
        </p:txBody>
      </p:sp>
      <p:sp>
        <p:nvSpPr>
          <p:cNvPr id="17" name="Title 3"/>
          <p:cNvSpPr txBox="1">
            <a:spLocks/>
          </p:cNvSpPr>
          <p:nvPr/>
        </p:nvSpPr>
        <p:spPr>
          <a:xfrm>
            <a:off x="59643"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a:solidFill>
                  <a:schemeClr val="bg1"/>
                </a:solidFill>
              </a:rPr>
              <a:t>Qui </a:t>
            </a:r>
            <a:r>
              <a:rPr lang="en-GB" sz="2800" b="1" kern="0" err="1">
                <a:solidFill>
                  <a:schemeClr val="bg1"/>
                </a:solidFill>
              </a:rPr>
              <a:t>va</a:t>
            </a:r>
            <a:r>
              <a:rPr lang="en-GB" sz="2800" b="1" kern="0">
                <a:solidFill>
                  <a:schemeClr val="bg1"/>
                </a:solidFill>
              </a:rPr>
              <a:t> </a:t>
            </a:r>
            <a:r>
              <a:rPr lang="en-GB" sz="2800" b="1" kern="0" err="1">
                <a:solidFill>
                  <a:schemeClr val="bg1"/>
                </a:solidFill>
              </a:rPr>
              <a:t>où</a:t>
            </a:r>
            <a:r>
              <a:rPr lang="en-GB" sz="2800" b="1" kern="0">
                <a:solidFill>
                  <a:schemeClr val="bg1"/>
                </a:solidFill>
              </a:rPr>
              <a:t> ? </a:t>
            </a:r>
            <a:r>
              <a:rPr lang="en-GB" sz="2800" b="1" kern="0" err="1">
                <a:solidFill>
                  <a:schemeClr val="bg1"/>
                </a:solidFill>
              </a:rPr>
              <a:t>Partenaire</a:t>
            </a:r>
            <a:r>
              <a:rPr lang="en-GB" sz="2800" b="1" kern="0">
                <a:solidFill>
                  <a:schemeClr val="bg1"/>
                </a:solidFill>
              </a:rPr>
              <a:t> A  &amp; B</a:t>
            </a: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3434" y="5235600"/>
            <a:ext cx="620443" cy="805770"/>
          </a:xfrm>
          <a:prstGeom prst="rect">
            <a:avLst/>
          </a:prstGeom>
        </p:spPr>
      </p:pic>
      <p:pic>
        <p:nvPicPr>
          <p:cNvPr id="50"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1283" y="4453473"/>
            <a:ext cx="939384" cy="8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4595" y="2257101"/>
            <a:ext cx="607526" cy="812771"/>
          </a:xfrm>
          <a:prstGeom prst="rect">
            <a:avLst/>
          </a:prstGeom>
        </p:spPr>
      </p:pic>
      <p:pic>
        <p:nvPicPr>
          <p:cNvPr id="9" name="Picture 8"/>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9609890" y="2441976"/>
            <a:ext cx="299273" cy="839626"/>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7871" y="3671993"/>
            <a:ext cx="939641" cy="704731"/>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6756" y="4549049"/>
            <a:ext cx="1527581" cy="766337"/>
          </a:xfrm>
          <a:prstGeom prst="rect">
            <a:avLst/>
          </a:prstGeom>
        </p:spPr>
      </p:pic>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0676" y="3053759"/>
            <a:ext cx="763757" cy="787624"/>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88360" y="4903839"/>
            <a:ext cx="763757" cy="787624"/>
          </a:xfrm>
          <a:prstGeom prst="rect">
            <a:avLst/>
          </a:prstGeom>
        </p:spPr>
      </p:pic>
      <p:sp>
        <p:nvSpPr>
          <p:cNvPr id="10" name="TextBox 9"/>
          <p:cNvSpPr txBox="1"/>
          <p:nvPr/>
        </p:nvSpPr>
        <p:spPr>
          <a:xfrm>
            <a:off x="2595973" y="3744115"/>
            <a:ext cx="968079" cy="461665"/>
          </a:xfrm>
          <a:prstGeom prst="rect">
            <a:avLst/>
          </a:prstGeom>
          <a:noFill/>
        </p:spPr>
        <p:txBody>
          <a:bodyPr wrap="square" rtlCol="0">
            <a:spAutoFit/>
          </a:bodyPr>
          <a:lstStyle/>
          <a:p>
            <a:pPr algn="ctr"/>
            <a:r>
              <a:rPr lang="en-GB" sz="2400">
                <a:solidFill>
                  <a:schemeClr val="accent5">
                    <a:lumMod val="50000"/>
                  </a:schemeClr>
                </a:solidFill>
                <a:latin typeface="Century Gothic" panose="020B0502020202020204" pitchFamily="34" charset="0"/>
              </a:rPr>
              <a:t>ils</a:t>
            </a:r>
          </a:p>
        </p:txBody>
      </p:sp>
      <p:sp>
        <p:nvSpPr>
          <p:cNvPr id="56" name="TextBox 55"/>
          <p:cNvSpPr txBox="1"/>
          <p:nvPr/>
        </p:nvSpPr>
        <p:spPr>
          <a:xfrm>
            <a:off x="2487350" y="5312077"/>
            <a:ext cx="968079" cy="461665"/>
          </a:xfrm>
          <a:prstGeom prst="rect">
            <a:avLst/>
          </a:prstGeom>
          <a:noFill/>
        </p:spPr>
        <p:txBody>
          <a:bodyPr wrap="square" rtlCol="0">
            <a:spAutoFit/>
          </a:bodyPr>
          <a:lstStyle/>
          <a:p>
            <a:pPr algn="ctr"/>
            <a:r>
              <a:rPr lang="en-GB" sz="2400">
                <a:solidFill>
                  <a:schemeClr val="accent5">
                    <a:lumMod val="50000"/>
                  </a:schemeClr>
                </a:solidFill>
                <a:latin typeface="Century Gothic" panose="020B0502020202020204" pitchFamily="34" charset="0"/>
              </a:rPr>
              <a:t>elles</a:t>
            </a:r>
          </a:p>
        </p:txBody>
      </p:sp>
      <p:pic>
        <p:nvPicPr>
          <p:cNvPr id="57" name="Picture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03487" y="2487784"/>
            <a:ext cx="673527" cy="506268"/>
          </a:xfrm>
          <a:prstGeom prst="rect">
            <a:avLst/>
          </a:prstGeom>
        </p:spPr>
      </p:pic>
      <p:pic>
        <p:nvPicPr>
          <p:cNvPr id="27" name="Picture 2" descr="C:\Users\wdj\Google Drive\Primary\Y5 SoW\From Tracy\Pronouns\h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4396" y="2560055"/>
            <a:ext cx="1386233" cy="102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C:\Users\wdj\Google Drive\Primary\Y5 SoW\From Tracy\Pronouns\they.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96567" y="2664906"/>
            <a:ext cx="1276505" cy="92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4165" y="4353441"/>
            <a:ext cx="131445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a:off x="798706" y="3720703"/>
            <a:ext cx="968079" cy="523220"/>
          </a:xfrm>
          <a:prstGeom prst="rect">
            <a:avLst/>
          </a:prstGeom>
          <a:noFill/>
        </p:spPr>
        <p:txBody>
          <a:bodyPr wrap="square" rtlCol="0">
            <a:spAutoFit/>
          </a:bodyPr>
          <a:lstStyle/>
          <a:p>
            <a:pPr algn="ctr"/>
            <a:r>
              <a:rPr lang="en-GB" sz="2800">
                <a:solidFill>
                  <a:schemeClr val="accent5">
                    <a:lumMod val="50000"/>
                  </a:schemeClr>
                </a:solidFill>
                <a:latin typeface="Century Gothic" panose="020B0502020202020204" pitchFamily="34" charset="0"/>
              </a:rPr>
              <a:t>il</a:t>
            </a:r>
          </a:p>
        </p:txBody>
      </p:sp>
      <p:sp>
        <p:nvSpPr>
          <p:cNvPr id="37" name="TextBox 36"/>
          <p:cNvSpPr txBox="1"/>
          <p:nvPr/>
        </p:nvSpPr>
        <p:spPr>
          <a:xfrm>
            <a:off x="836457" y="5312077"/>
            <a:ext cx="968079" cy="461665"/>
          </a:xfrm>
          <a:prstGeom prst="rect">
            <a:avLst/>
          </a:prstGeom>
          <a:noFill/>
        </p:spPr>
        <p:txBody>
          <a:bodyPr wrap="square" rtlCol="0">
            <a:spAutoFit/>
          </a:bodyPr>
          <a:lstStyle/>
          <a:p>
            <a:pPr algn="ctr"/>
            <a:r>
              <a:rPr lang="en-GB" sz="2400">
                <a:solidFill>
                  <a:schemeClr val="accent5">
                    <a:lumMod val="50000"/>
                  </a:schemeClr>
                </a:solidFill>
                <a:latin typeface="Century Gothic" panose="020B0502020202020204" pitchFamily="34" charset="0"/>
              </a:rPr>
              <a:t>elle</a:t>
            </a:r>
          </a:p>
        </p:txBody>
      </p:sp>
      <p:sp>
        <p:nvSpPr>
          <p:cNvPr id="3" name="TextBox 2"/>
          <p:cNvSpPr txBox="1"/>
          <p:nvPr/>
        </p:nvSpPr>
        <p:spPr>
          <a:xfrm>
            <a:off x="7010348" y="3282450"/>
            <a:ext cx="1030328" cy="461665"/>
          </a:xfrm>
          <a:prstGeom prst="rect">
            <a:avLst/>
          </a:prstGeom>
          <a:noFill/>
        </p:spPr>
        <p:txBody>
          <a:bodyPr wrap="square" rtlCol="0">
            <a:spAutoFit/>
          </a:bodyPr>
          <a:lstStyle/>
          <a:p>
            <a:r>
              <a:rPr lang="en-GB" sz="2400">
                <a:solidFill>
                  <a:schemeClr val="accent5">
                    <a:lumMod val="50000"/>
                  </a:schemeClr>
                </a:solidFill>
                <a:latin typeface="Century Gothic" panose="020B0502020202020204" pitchFamily="34" charset="0"/>
              </a:rPr>
              <a:t>Léa’s</a:t>
            </a:r>
          </a:p>
        </p:txBody>
      </p:sp>
      <p:sp>
        <p:nvSpPr>
          <p:cNvPr id="38" name="TextBox 37"/>
          <p:cNvSpPr txBox="1"/>
          <p:nvPr/>
        </p:nvSpPr>
        <p:spPr>
          <a:xfrm>
            <a:off x="9468820" y="5104201"/>
            <a:ext cx="1125343" cy="461665"/>
          </a:xfrm>
          <a:prstGeom prst="rect">
            <a:avLst/>
          </a:prstGeom>
          <a:noFill/>
        </p:spPr>
        <p:txBody>
          <a:bodyPr wrap="square" rtlCol="0">
            <a:spAutoFit/>
          </a:bodyPr>
          <a:lstStyle/>
          <a:p>
            <a:r>
              <a:rPr lang="en-GB" sz="2400">
                <a:solidFill>
                  <a:schemeClr val="accent5">
                    <a:lumMod val="50000"/>
                  </a:schemeClr>
                </a:solidFill>
                <a:latin typeface="Century Gothic" panose="020B0502020202020204" pitchFamily="34" charset="0"/>
              </a:rPr>
              <a:t>Amir’s</a:t>
            </a:r>
          </a:p>
        </p:txBody>
      </p:sp>
      <p:pic>
        <p:nvPicPr>
          <p:cNvPr id="28" name="Picture 27" descr="background rectangle">
            <a:extLst>
              <a:ext uri="{FF2B5EF4-FFF2-40B4-BE49-F238E27FC236}">
                <a16:creationId xmlns:a16="http://schemas.microsoft.com/office/drawing/2014/main" id="{D6F7A1DF-7425-412B-B68B-172A8E9F3816}"/>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7FA5F882-9EA2-40AE-9368-C4E4F5B0F66A}"/>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Qui va où ?</a:t>
            </a:r>
            <a:endParaRPr lang="en-GB" sz="3600" b="1" kern="0" dirty="0">
              <a:solidFill>
                <a:schemeClr val="bg1"/>
              </a:solidFill>
            </a:endParaRPr>
          </a:p>
        </p:txBody>
      </p:sp>
      <p:sp>
        <p:nvSpPr>
          <p:cNvPr id="34" name="Rounded Rectangle 46">
            <a:extLst>
              <a:ext uri="{FF2B5EF4-FFF2-40B4-BE49-F238E27FC236}">
                <a16:creationId xmlns:a16="http://schemas.microsoft.com/office/drawing/2014/main" id="{5B5BFFA9-DEE1-433E-90CE-53C25342D2F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itle 3">
            <a:extLst>
              <a:ext uri="{FF2B5EF4-FFF2-40B4-BE49-F238E27FC236}">
                <a16:creationId xmlns:a16="http://schemas.microsoft.com/office/drawing/2014/main" id="{841353F8-40C6-439B-AC72-98DBFA7C7DFD}"/>
              </a:ext>
            </a:extLst>
          </p:cNvPr>
          <p:cNvSpPr txBox="1">
            <a:spLocks/>
          </p:cNvSpPr>
          <p:nvPr/>
        </p:nvSpPr>
        <p:spPr>
          <a:xfrm>
            <a:off x="6112703" y="522147"/>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err="1">
                <a:solidFill>
                  <a:srgbClr val="115177"/>
                </a:solidFill>
              </a:rPr>
              <a:t>Partenaire</a:t>
            </a:r>
            <a:r>
              <a:rPr lang="en-GB" sz="3600" b="1" kern="0" dirty="0">
                <a:solidFill>
                  <a:srgbClr val="115177"/>
                </a:solidFill>
              </a:rPr>
              <a:t> A &amp; B</a:t>
            </a:r>
          </a:p>
        </p:txBody>
      </p:sp>
    </p:spTree>
    <p:extLst>
      <p:ext uri="{BB962C8B-B14F-4D97-AF65-F5344CB8AC3E}">
        <p14:creationId xmlns:p14="http://schemas.microsoft.com/office/powerpoint/2010/main" val="31943584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40564" y="1217336"/>
            <a:ext cx="11379200" cy="1323439"/>
          </a:xfrm>
          <a:prstGeom prst="rect">
            <a:avLst/>
          </a:prstGeom>
          <a:noFill/>
        </p:spPr>
        <p:txBody>
          <a:bodyPr wrap="square" rtlCol="0">
            <a:spAutoFit/>
          </a:bodyPr>
          <a:lstStyle/>
          <a:p>
            <a:pPr lvl="0">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Use</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the pictures to make up six sentences: two about where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he</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il</a:t>
            </a:r>
            <a:r>
              <a:rPr lang="en-GB" sz="2000" dirty="0">
                <a:solidFill>
                  <a:srgbClr val="002060"/>
                </a:solidFill>
                <a:latin typeface="Century Gothic" panose="020B0502020202020204" pitchFamily="34" charset="0"/>
                <a:cs typeface="Arial"/>
                <a:sym typeface="Arial"/>
              </a:rPr>
              <a:t>) is going, two about where </a:t>
            </a:r>
            <a:r>
              <a:rPr lang="en-GB" sz="2000" b="1" dirty="0">
                <a:solidFill>
                  <a:srgbClr val="002060"/>
                </a:solidFill>
                <a:latin typeface="Century Gothic" panose="020B0502020202020204" pitchFamily="34" charset="0"/>
                <a:cs typeface="Arial"/>
                <a:sym typeface="Arial"/>
              </a:rPr>
              <a:t>she</a:t>
            </a:r>
            <a:r>
              <a:rPr lang="en-GB" sz="2000" dirty="0">
                <a:solidFill>
                  <a:srgbClr val="002060"/>
                </a:solidFill>
                <a:latin typeface="Century Gothic" panose="020B0502020202020204" pitchFamily="34" charset="0"/>
                <a:cs typeface="Arial"/>
                <a:sym typeface="Arial"/>
              </a:rPr>
              <a:t> (</a:t>
            </a:r>
            <a:r>
              <a:rPr lang="en-GB" sz="2000" b="1" dirty="0" err="1">
                <a:solidFill>
                  <a:srgbClr val="002060"/>
                </a:solidFill>
                <a:latin typeface="Century Gothic" panose="020B0502020202020204" pitchFamily="34" charset="0"/>
                <a:cs typeface="Arial"/>
                <a:sym typeface="Arial"/>
              </a:rPr>
              <a:t>elle</a:t>
            </a:r>
            <a:r>
              <a:rPr lang="en-GB" sz="2000" dirty="0">
                <a:solidFill>
                  <a:srgbClr val="002060"/>
                </a:solidFill>
                <a:latin typeface="Century Gothic" panose="020B0502020202020204" pitchFamily="34" charset="0"/>
                <a:cs typeface="Arial"/>
                <a:sym typeface="Arial"/>
              </a:rPr>
              <a:t>) is going, and two about where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they</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ils</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elles</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are going. Write the sentences down and give them to your partner, who has to write them in English. </a:t>
            </a:r>
          </a:p>
          <a:p>
            <a:pPr lvl="0">
              <a:defRPr/>
            </a:pP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Do the same for your partner’s sentences.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270713"/>
            <a:ext cx="1062928" cy="344718"/>
          </a:xfrm>
        </p:spPr>
        <p:txBody>
          <a:bodyPr>
            <a:normAutofit fontScale="90000"/>
          </a:bodyPr>
          <a:lstStyle/>
          <a:p>
            <a:pPr lvl="0" algn="ctr">
              <a:lnSpc>
                <a:spcPct val="100000"/>
              </a:lnSpc>
              <a:spcBef>
                <a:spcPts val="0"/>
              </a:spcBef>
              <a:defRPr/>
            </a:pPr>
            <a:r>
              <a:rPr lang="en-GB" sz="1800" b="1" dirty="0">
                <a:solidFill>
                  <a:prstClr val="white"/>
                </a:solidFill>
                <a:ea typeface="+mn-ea"/>
                <a:cs typeface="+mn-cs"/>
              </a:rPr>
              <a:t>Qui </a:t>
            </a:r>
            <a:r>
              <a:rPr lang="en-GB" sz="1800" b="1" dirty="0" err="1">
                <a:solidFill>
                  <a:prstClr val="white"/>
                </a:solidFill>
                <a:ea typeface="+mn-ea"/>
                <a:cs typeface="+mn-cs"/>
              </a:rPr>
              <a:t>va</a:t>
            </a:r>
            <a:r>
              <a:rPr lang="en-GB" sz="1800" b="1" dirty="0">
                <a:solidFill>
                  <a:prstClr val="white"/>
                </a:solidFill>
                <a:ea typeface="+mn-ea"/>
                <a:cs typeface="+mn-cs"/>
              </a:rPr>
              <a:t> </a:t>
            </a:r>
            <a:r>
              <a:rPr lang="en-GB" sz="1800" b="1" dirty="0" err="1">
                <a:solidFill>
                  <a:prstClr val="white"/>
                </a:solidFill>
                <a:ea typeface="+mn-ea"/>
                <a:cs typeface="+mn-cs"/>
              </a:rPr>
              <a:t>où</a:t>
            </a:r>
            <a:r>
              <a:rPr lang="en-GB" sz="1800" b="1" dirty="0">
                <a:solidFill>
                  <a:prstClr val="white"/>
                </a:solidFill>
                <a:ea typeface="+mn-ea"/>
                <a:cs typeface="+mn-cs"/>
              </a:rPr>
              <a:t> ?</a:t>
            </a:r>
            <a:endParaRPr lang="en-US" dirty="0"/>
          </a:p>
        </p:txBody>
      </p:sp>
      <p:sp>
        <p:nvSpPr>
          <p:cNvPr id="17" name="Title 3"/>
          <p:cNvSpPr txBox="1">
            <a:spLocks/>
          </p:cNvSpPr>
          <p:nvPr/>
        </p:nvSpPr>
        <p:spPr>
          <a:xfrm>
            <a:off x="59643"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a:solidFill>
                  <a:schemeClr val="bg1"/>
                </a:solidFill>
              </a:rPr>
              <a:t>Qui </a:t>
            </a:r>
            <a:r>
              <a:rPr lang="en-GB" sz="2800" b="1" kern="0" err="1">
                <a:solidFill>
                  <a:schemeClr val="bg1"/>
                </a:solidFill>
              </a:rPr>
              <a:t>va</a:t>
            </a:r>
            <a:r>
              <a:rPr lang="en-GB" sz="2800" b="1" kern="0">
                <a:solidFill>
                  <a:schemeClr val="bg1"/>
                </a:solidFill>
              </a:rPr>
              <a:t> </a:t>
            </a:r>
            <a:r>
              <a:rPr lang="en-GB" sz="2800" b="1" kern="0" err="1">
                <a:solidFill>
                  <a:schemeClr val="bg1"/>
                </a:solidFill>
              </a:rPr>
              <a:t>où</a:t>
            </a:r>
            <a:r>
              <a:rPr lang="en-GB" sz="2800" b="1" kern="0">
                <a:solidFill>
                  <a:schemeClr val="bg1"/>
                </a:solidFill>
              </a:rPr>
              <a:t> ? </a:t>
            </a: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3434" y="5235600"/>
            <a:ext cx="620443" cy="805770"/>
          </a:xfrm>
          <a:prstGeom prst="rect">
            <a:avLst/>
          </a:prstGeom>
        </p:spPr>
      </p:pic>
      <p:pic>
        <p:nvPicPr>
          <p:cNvPr id="50"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368" y="4739541"/>
            <a:ext cx="939384" cy="8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7658" y="2497561"/>
            <a:ext cx="607526" cy="812771"/>
          </a:xfrm>
          <a:prstGeom prst="rect">
            <a:avLst/>
          </a:prstGeom>
        </p:spPr>
      </p:pic>
      <p:pic>
        <p:nvPicPr>
          <p:cNvPr id="9" name="Picture 8"/>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9609890" y="2441976"/>
            <a:ext cx="299273" cy="839626"/>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7871" y="3671993"/>
            <a:ext cx="939641" cy="704731"/>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6756" y="4549049"/>
            <a:ext cx="1527581" cy="766337"/>
          </a:xfrm>
          <a:prstGeom prst="rect">
            <a:avLst/>
          </a:prstGeom>
        </p:spPr>
      </p:pic>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0676" y="3053759"/>
            <a:ext cx="763757" cy="787624"/>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88360" y="4903839"/>
            <a:ext cx="763757" cy="787624"/>
          </a:xfrm>
          <a:prstGeom prst="rect">
            <a:avLst/>
          </a:prstGeom>
        </p:spPr>
      </p:pic>
      <p:sp>
        <p:nvSpPr>
          <p:cNvPr id="10" name="TextBox 9"/>
          <p:cNvSpPr txBox="1"/>
          <p:nvPr/>
        </p:nvSpPr>
        <p:spPr>
          <a:xfrm>
            <a:off x="2614058" y="4030183"/>
            <a:ext cx="968079" cy="461665"/>
          </a:xfrm>
          <a:prstGeom prst="rect">
            <a:avLst/>
          </a:prstGeom>
          <a:noFill/>
        </p:spPr>
        <p:txBody>
          <a:bodyPr wrap="square" rtlCol="0">
            <a:spAutoFit/>
          </a:bodyPr>
          <a:lstStyle/>
          <a:p>
            <a:pPr algn="ctr"/>
            <a:r>
              <a:rPr lang="en-GB" sz="2400">
                <a:solidFill>
                  <a:schemeClr val="accent5">
                    <a:lumMod val="50000"/>
                  </a:schemeClr>
                </a:solidFill>
                <a:latin typeface="Century Gothic" panose="020B0502020202020204" pitchFamily="34" charset="0"/>
              </a:rPr>
              <a:t>ils</a:t>
            </a:r>
          </a:p>
        </p:txBody>
      </p:sp>
      <p:sp>
        <p:nvSpPr>
          <p:cNvPr id="56" name="TextBox 55"/>
          <p:cNvSpPr txBox="1"/>
          <p:nvPr/>
        </p:nvSpPr>
        <p:spPr>
          <a:xfrm>
            <a:off x="2505435" y="5598145"/>
            <a:ext cx="968079" cy="461665"/>
          </a:xfrm>
          <a:prstGeom prst="rect">
            <a:avLst/>
          </a:prstGeom>
          <a:noFill/>
        </p:spPr>
        <p:txBody>
          <a:bodyPr wrap="square" rtlCol="0">
            <a:spAutoFit/>
          </a:bodyPr>
          <a:lstStyle/>
          <a:p>
            <a:pPr algn="ctr"/>
            <a:r>
              <a:rPr lang="en-GB" sz="2400">
                <a:solidFill>
                  <a:schemeClr val="accent5">
                    <a:lumMod val="50000"/>
                  </a:schemeClr>
                </a:solidFill>
                <a:latin typeface="Century Gothic" panose="020B0502020202020204" pitchFamily="34" charset="0"/>
              </a:rPr>
              <a:t>elles</a:t>
            </a:r>
          </a:p>
        </p:txBody>
      </p:sp>
      <p:pic>
        <p:nvPicPr>
          <p:cNvPr id="57" name="Picture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03487" y="2487784"/>
            <a:ext cx="673527" cy="506268"/>
          </a:xfrm>
          <a:prstGeom prst="rect">
            <a:avLst/>
          </a:prstGeom>
        </p:spPr>
      </p:pic>
      <p:pic>
        <p:nvPicPr>
          <p:cNvPr id="27" name="Picture 2" descr="C:\Users\wdj\Google Drive\Primary\Y5 SoW\From Tracy\Pronouns\h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2481" y="2846123"/>
            <a:ext cx="1386233" cy="102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C:\Users\wdj\Google Drive\Primary\Y5 SoW\From Tracy\Pronouns\they.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14652" y="2950974"/>
            <a:ext cx="1276505" cy="92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2250" y="4639509"/>
            <a:ext cx="131445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a:off x="816791" y="4006771"/>
            <a:ext cx="968079" cy="523220"/>
          </a:xfrm>
          <a:prstGeom prst="rect">
            <a:avLst/>
          </a:prstGeom>
          <a:noFill/>
        </p:spPr>
        <p:txBody>
          <a:bodyPr wrap="square" rtlCol="0">
            <a:spAutoFit/>
          </a:bodyPr>
          <a:lstStyle/>
          <a:p>
            <a:pPr algn="ctr"/>
            <a:r>
              <a:rPr lang="en-GB" sz="2800">
                <a:solidFill>
                  <a:schemeClr val="accent5">
                    <a:lumMod val="50000"/>
                  </a:schemeClr>
                </a:solidFill>
                <a:latin typeface="Century Gothic" panose="020B0502020202020204" pitchFamily="34" charset="0"/>
              </a:rPr>
              <a:t>il</a:t>
            </a:r>
          </a:p>
        </p:txBody>
      </p:sp>
      <p:sp>
        <p:nvSpPr>
          <p:cNvPr id="37" name="TextBox 36"/>
          <p:cNvSpPr txBox="1"/>
          <p:nvPr/>
        </p:nvSpPr>
        <p:spPr>
          <a:xfrm>
            <a:off x="854542" y="5598145"/>
            <a:ext cx="968079" cy="461665"/>
          </a:xfrm>
          <a:prstGeom prst="rect">
            <a:avLst/>
          </a:prstGeom>
          <a:noFill/>
        </p:spPr>
        <p:txBody>
          <a:bodyPr wrap="square" rtlCol="0">
            <a:spAutoFit/>
          </a:bodyPr>
          <a:lstStyle/>
          <a:p>
            <a:pPr algn="ctr"/>
            <a:r>
              <a:rPr lang="en-GB" sz="2400">
                <a:solidFill>
                  <a:schemeClr val="accent5">
                    <a:lumMod val="50000"/>
                  </a:schemeClr>
                </a:solidFill>
                <a:latin typeface="Century Gothic" panose="020B0502020202020204" pitchFamily="34" charset="0"/>
              </a:rPr>
              <a:t>elle</a:t>
            </a:r>
          </a:p>
        </p:txBody>
      </p:sp>
      <p:sp>
        <p:nvSpPr>
          <p:cNvPr id="3" name="TextBox 2"/>
          <p:cNvSpPr txBox="1"/>
          <p:nvPr/>
        </p:nvSpPr>
        <p:spPr>
          <a:xfrm>
            <a:off x="7010348" y="3282450"/>
            <a:ext cx="1030328" cy="461665"/>
          </a:xfrm>
          <a:prstGeom prst="rect">
            <a:avLst/>
          </a:prstGeom>
          <a:noFill/>
        </p:spPr>
        <p:txBody>
          <a:bodyPr wrap="square" rtlCol="0">
            <a:spAutoFit/>
          </a:bodyPr>
          <a:lstStyle/>
          <a:p>
            <a:r>
              <a:rPr lang="en-GB" sz="2400">
                <a:solidFill>
                  <a:schemeClr val="accent5">
                    <a:lumMod val="50000"/>
                  </a:schemeClr>
                </a:solidFill>
                <a:latin typeface="Century Gothic" panose="020B0502020202020204" pitchFamily="34" charset="0"/>
              </a:rPr>
              <a:t>Léa’s</a:t>
            </a:r>
          </a:p>
        </p:txBody>
      </p:sp>
      <p:sp>
        <p:nvSpPr>
          <p:cNvPr id="38" name="TextBox 37"/>
          <p:cNvSpPr txBox="1"/>
          <p:nvPr/>
        </p:nvSpPr>
        <p:spPr>
          <a:xfrm>
            <a:off x="9468820" y="5104201"/>
            <a:ext cx="1125343" cy="461665"/>
          </a:xfrm>
          <a:prstGeom prst="rect">
            <a:avLst/>
          </a:prstGeom>
          <a:noFill/>
        </p:spPr>
        <p:txBody>
          <a:bodyPr wrap="square" rtlCol="0">
            <a:spAutoFit/>
          </a:bodyPr>
          <a:lstStyle/>
          <a:p>
            <a:r>
              <a:rPr lang="en-GB" sz="2400">
                <a:solidFill>
                  <a:schemeClr val="accent5">
                    <a:lumMod val="50000"/>
                  </a:schemeClr>
                </a:solidFill>
                <a:latin typeface="Century Gothic" panose="020B0502020202020204" pitchFamily="34" charset="0"/>
              </a:rPr>
              <a:t>Amir’s</a:t>
            </a:r>
          </a:p>
        </p:txBody>
      </p:sp>
      <p:pic>
        <p:nvPicPr>
          <p:cNvPr id="25" name="Picture 24" descr="background rectangle">
            <a:extLst>
              <a:ext uri="{FF2B5EF4-FFF2-40B4-BE49-F238E27FC236}">
                <a16:creationId xmlns:a16="http://schemas.microsoft.com/office/drawing/2014/main" id="{E665BB61-DBC0-4025-9473-4C4397EFB0DD}"/>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F556F2EE-7AF8-41EE-A1E2-57330E70BC1D}"/>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Qui va où ?</a:t>
            </a:r>
            <a:endParaRPr lang="en-GB" sz="3600" b="1" kern="0" dirty="0">
              <a:solidFill>
                <a:schemeClr val="bg1"/>
              </a:solidFill>
            </a:endParaRPr>
          </a:p>
        </p:txBody>
      </p:sp>
      <p:sp>
        <p:nvSpPr>
          <p:cNvPr id="5" name="Rounded Rectangle 46">
            <a:extLst>
              <a:ext uri="{FF2B5EF4-FFF2-40B4-BE49-F238E27FC236}">
                <a16:creationId xmlns:a16="http://schemas.microsoft.com/office/drawing/2014/main" id="{3988B245-A436-4FF0-94AB-FDAF9850893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186666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3"/>
          <a:srcRect l="18879" t="22690" r="18901" b="12074"/>
          <a:stretch/>
        </p:blipFill>
        <p:spPr bwMode="auto">
          <a:xfrm>
            <a:off x="2397892" y="2747476"/>
            <a:ext cx="6830514" cy="3646992"/>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24778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2.2, Week 5)</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Term 2.2 Week 2</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Term 2.1 Week 1</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b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306248C7-4669-40E0-B231-F9F72843AAE5}"/>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380238" y="2595685"/>
            <a:ext cx="1009650" cy="1009650"/>
          </a:xfrm>
          <a:prstGeom prst="rect">
            <a:avLst/>
          </a:prstGeom>
        </p:spPr>
      </p:pic>
    </p:spTree>
    <p:extLst>
      <p:ext uri="{BB962C8B-B14F-4D97-AF65-F5344CB8AC3E}">
        <p14:creationId xmlns:p14="http://schemas.microsoft.com/office/powerpoint/2010/main" val="3632683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3517" y="503077"/>
            <a:ext cx="3657600" cy="243744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ectangle 6"/>
          <p:cNvSpPr/>
          <p:nvPr/>
        </p:nvSpPr>
        <p:spPr>
          <a:xfrm>
            <a:off x="9277771" y="2549843"/>
            <a:ext cx="2505814" cy="584775"/>
          </a:xfrm>
          <a:prstGeom prst="rect">
            <a:avLst/>
          </a:prstGeom>
        </p:spPr>
        <p:txBody>
          <a:bodyPr wrap="none">
            <a:spAutoFit/>
          </a:bodyPr>
          <a:lstStyle/>
          <a:p>
            <a:r>
              <a:rPr lang="fr-FR" sz="3200" dirty="0">
                <a:solidFill>
                  <a:schemeClr val="accent5">
                    <a:lumMod val="50000"/>
                  </a:schemeClr>
                </a:solidFill>
              </a:rPr>
              <a:t>l’Angleterre</a:t>
            </a:r>
            <a:endParaRPr lang="en-GB" sz="3200" dirty="0">
              <a:solidFill>
                <a:schemeClr val="accent5">
                  <a:lumMod val="50000"/>
                </a:schemeClr>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1315" y="908114"/>
            <a:ext cx="2527301"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735" y="1232111"/>
            <a:ext cx="1447699" cy="188012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1315" y="4277629"/>
            <a:ext cx="2576294" cy="1518803"/>
          </a:xfrm>
          <a:prstGeom prst="rect">
            <a:avLst/>
          </a:prstGeom>
        </p:spPr>
      </p:pic>
      <p:sp>
        <p:nvSpPr>
          <p:cNvPr id="13" name="Rectangle 12"/>
          <p:cNvSpPr/>
          <p:nvPr/>
        </p:nvSpPr>
        <p:spPr>
          <a:xfrm>
            <a:off x="31484" y="5504044"/>
            <a:ext cx="2800767" cy="584775"/>
          </a:xfrm>
          <a:prstGeom prst="rect">
            <a:avLst/>
          </a:prstGeom>
        </p:spPr>
        <p:txBody>
          <a:bodyPr wrap="none">
            <a:spAutoFit/>
          </a:bodyPr>
          <a:lstStyle/>
          <a:p>
            <a:r>
              <a:rPr lang="fr-FR" sz="3200">
                <a:solidFill>
                  <a:schemeClr val="accent5">
                    <a:lumMod val="50000"/>
                  </a:schemeClr>
                </a:solidFill>
              </a:rPr>
              <a:t>les vacances</a:t>
            </a:r>
            <a:endParaRPr lang="en-GB" sz="3200">
              <a:solidFill>
                <a:schemeClr val="accent5">
                  <a:lumMod val="50000"/>
                </a:schemeClr>
              </a:solidFill>
            </a:endParaRPr>
          </a:p>
        </p:txBody>
      </p:sp>
      <p:sp>
        <p:nvSpPr>
          <p:cNvPr id="14" name="Rectangle 13"/>
          <p:cNvSpPr/>
          <p:nvPr/>
        </p:nvSpPr>
        <p:spPr>
          <a:xfrm>
            <a:off x="6828298" y="1929094"/>
            <a:ext cx="1540806" cy="584775"/>
          </a:xfrm>
          <a:prstGeom prst="rect">
            <a:avLst/>
          </a:prstGeom>
        </p:spPr>
        <p:txBody>
          <a:bodyPr wrap="none">
            <a:spAutoFit/>
          </a:bodyPr>
          <a:lstStyle/>
          <a:p>
            <a:r>
              <a:rPr lang="fr-FR" sz="3200">
                <a:solidFill>
                  <a:schemeClr val="accent5">
                    <a:lumMod val="50000"/>
                  </a:schemeClr>
                </a:solidFill>
              </a:rPr>
              <a:t>le mois</a:t>
            </a:r>
            <a:endParaRPr lang="en-GB" sz="3200">
              <a:solidFill>
                <a:schemeClr val="accent5">
                  <a:lumMod val="50000"/>
                </a:schemeClr>
              </a:solidFill>
            </a:endParaRPr>
          </a:p>
        </p:txBody>
      </p:sp>
      <p:sp>
        <p:nvSpPr>
          <p:cNvPr id="15" name="Rectangle 14"/>
          <p:cNvSpPr/>
          <p:nvPr/>
        </p:nvSpPr>
        <p:spPr>
          <a:xfrm>
            <a:off x="3219222" y="2420282"/>
            <a:ext cx="2377574" cy="584775"/>
          </a:xfrm>
          <a:prstGeom prst="rect">
            <a:avLst/>
          </a:prstGeom>
        </p:spPr>
        <p:txBody>
          <a:bodyPr wrap="none">
            <a:spAutoFit/>
          </a:bodyPr>
          <a:lstStyle/>
          <a:p>
            <a:r>
              <a:rPr lang="fr-FR" sz="3200" dirty="0">
                <a:solidFill>
                  <a:schemeClr val="accent5">
                    <a:lumMod val="50000"/>
                  </a:schemeClr>
                </a:solidFill>
              </a:rPr>
              <a:t>une année</a:t>
            </a:r>
            <a:endParaRPr lang="en-GB" sz="3200" dirty="0">
              <a:solidFill>
                <a:schemeClr val="accent5">
                  <a:lumMod val="50000"/>
                </a:schemeClr>
              </a:solidFill>
            </a:endParaRPr>
          </a:p>
        </p:txBody>
      </p:sp>
      <p:sp>
        <p:nvSpPr>
          <p:cNvPr id="16" name="Rectangle 15"/>
          <p:cNvSpPr/>
          <p:nvPr/>
        </p:nvSpPr>
        <p:spPr>
          <a:xfrm>
            <a:off x="433825" y="3119980"/>
            <a:ext cx="1721946" cy="584775"/>
          </a:xfrm>
          <a:prstGeom prst="rect">
            <a:avLst/>
          </a:prstGeom>
        </p:spPr>
        <p:txBody>
          <a:bodyPr wrap="none">
            <a:spAutoFit/>
          </a:bodyPr>
          <a:lstStyle/>
          <a:p>
            <a:r>
              <a:rPr lang="fr-FR" sz="3200">
                <a:solidFill>
                  <a:schemeClr val="accent5">
                    <a:lumMod val="50000"/>
                  </a:schemeClr>
                </a:solidFill>
              </a:rPr>
              <a:t>Londres</a:t>
            </a:r>
            <a:endParaRPr lang="en-GB" sz="3200">
              <a:solidFill>
                <a:schemeClr val="accent5">
                  <a:lumMod val="50000"/>
                </a:schemeClr>
              </a:solidFill>
            </a:endParaRPr>
          </a:p>
        </p:txBody>
      </p:sp>
      <p:sp>
        <p:nvSpPr>
          <p:cNvPr id="17" name="Rectangle 16"/>
          <p:cNvSpPr/>
          <p:nvPr/>
        </p:nvSpPr>
        <p:spPr>
          <a:xfrm>
            <a:off x="9613232" y="5755923"/>
            <a:ext cx="1913021" cy="584775"/>
          </a:xfrm>
          <a:prstGeom prst="rect">
            <a:avLst/>
          </a:prstGeom>
        </p:spPr>
        <p:txBody>
          <a:bodyPr wrap="square">
            <a:spAutoFit/>
          </a:bodyPr>
          <a:lstStyle/>
          <a:p>
            <a:r>
              <a:rPr lang="fr-FR" sz="3200" dirty="0">
                <a:solidFill>
                  <a:schemeClr val="accent5">
                    <a:lumMod val="50000"/>
                  </a:schemeClr>
                </a:solidFill>
              </a:rPr>
              <a:t>l’Écosse</a:t>
            </a:r>
            <a:endParaRPr lang="en-GB" sz="3200" dirty="0">
              <a:solidFill>
                <a:schemeClr val="accent5">
                  <a:lumMod val="50000"/>
                </a:schemeClr>
              </a:solidFill>
            </a:endParaRPr>
          </a:p>
        </p:txBody>
      </p:sp>
      <p:sp>
        <p:nvSpPr>
          <p:cNvPr id="18" name="Rectangle 17"/>
          <p:cNvSpPr/>
          <p:nvPr/>
        </p:nvSpPr>
        <p:spPr>
          <a:xfrm>
            <a:off x="6628166" y="5724432"/>
            <a:ext cx="2375234" cy="584775"/>
          </a:xfrm>
          <a:prstGeom prst="rect">
            <a:avLst/>
          </a:prstGeom>
        </p:spPr>
        <p:txBody>
          <a:bodyPr wrap="square">
            <a:spAutoFit/>
          </a:bodyPr>
          <a:lstStyle/>
          <a:p>
            <a:r>
              <a:rPr lang="fr-FR" sz="3200" dirty="0">
                <a:solidFill>
                  <a:schemeClr val="accent5">
                    <a:lumMod val="50000"/>
                  </a:schemeClr>
                </a:solidFill>
              </a:rPr>
              <a:t>la ville</a:t>
            </a:r>
            <a:endParaRPr lang="en-GB" sz="3200" dirty="0">
              <a:solidFill>
                <a:schemeClr val="accent5">
                  <a:lumMod val="50000"/>
                </a:schemeClr>
              </a:solidFill>
            </a:endParaRPr>
          </a:p>
        </p:txBody>
      </p:sp>
      <p:sp>
        <p:nvSpPr>
          <p:cNvPr id="19" name="Rectangle 18"/>
          <p:cNvSpPr/>
          <p:nvPr/>
        </p:nvSpPr>
        <p:spPr>
          <a:xfrm>
            <a:off x="3477703" y="5463535"/>
            <a:ext cx="1483098" cy="584775"/>
          </a:xfrm>
          <a:prstGeom prst="rect">
            <a:avLst/>
          </a:prstGeom>
        </p:spPr>
        <p:txBody>
          <a:bodyPr wrap="none">
            <a:spAutoFit/>
          </a:bodyPr>
          <a:lstStyle/>
          <a:p>
            <a:r>
              <a:rPr lang="fr-FR" sz="3200" dirty="0">
                <a:solidFill>
                  <a:schemeClr val="accent5">
                    <a:lumMod val="50000"/>
                  </a:schemeClr>
                </a:solidFill>
              </a:rPr>
              <a:t>chez...</a:t>
            </a:r>
            <a:endParaRPr lang="en-GB" sz="3200" dirty="0">
              <a:solidFill>
                <a:schemeClr val="accent5">
                  <a:lumMod val="50000"/>
                </a:schemeClr>
              </a:solidFill>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1201" y="249869"/>
            <a:ext cx="1875000" cy="1784375"/>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8622" y="3486672"/>
            <a:ext cx="1909393" cy="1969061"/>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0321" y="4127354"/>
            <a:ext cx="3055163" cy="1532673"/>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895" y="3742217"/>
            <a:ext cx="2349103" cy="1761827"/>
          </a:xfrm>
          <a:prstGeom prst="rect">
            <a:avLst/>
          </a:prstGeom>
        </p:spPr>
      </p:pic>
      <p:pic>
        <p:nvPicPr>
          <p:cNvPr id="1026" name="Picture 2" descr="France Clip Art">
            <a:extLst>
              <a:ext uri="{FF2B5EF4-FFF2-40B4-BE49-F238E27FC236}">
                <a16:creationId xmlns:a16="http://schemas.microsoft.com/office/drawing/2014/main" id="{69244572-D9A5-482F-8F4F-AE085AA7B0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1768" y="2683120"/>
            <a:ext cx="1721946" cy="11479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B369AD1-A183-42D8-9598-602B4AAD99C0}"/>
              </a:ext>
            </a:extLst>
          </p:cNvPr>
          <p:cNvSpPr/>
          <p:nvPr/>
        </p:nvSpPr>
        <p:spPr>
          <a:xfrm>
            <a:off x="7346227" y="3306816"/>
            <a:ext cx="2045753" cy="584775"/>
          </a:xfrm>
          <a:prstGeom prst="rect">
            <a:avLst/>
          </a:prstGeom>
          <a:solidFill>
            <a:schemeClr val="bg1"/>
          </a:solidFill>
        </p:spPr>
        <p:txBody>
          <a:bodyPr wrap="none">
            <a:spAutoFit/>
          </a:bodyPr>
          <a:lstStyle/>
          <a:p>
            <a:r>
              <a:rPr lang="fr-FR" sz="3200" dirty="0">
                <a:solidFill>
                  <a:schemeClr val="accent5">
                    <a:lumMod val="50000"/>
                  </a:schemeClr>
                </a:solidFill>
              </a:rPr>
              <a:t>la France</a:t>
            </a:r>
            <a:endParaRPr lang="en-GB" sz="3200" dirty="0">
              <a:solidFill>
                <a:schemeClr val="accent5">
                  <a:lumMod val="50000"/>
                </a:schemeClr>
              </a:solidFill>
            </a:endParaRPr>
          </a:p>
        </p:txBody>
      </p:sp>
      <p:pic>
        <p:nvPicPr>
          <p:cNvPr id="23" name="Picture 22" descr="background rectangle">
            <a:extLst>
              <a:ext uri="{FF2B5EF4-FFF2-40B4-BE49-F238E27FC236}">
                <a16:creationId xmlns:a16="http://schemas.microsoft.com/office/drawing/2014/main" id="{C3F42BC1-9B10-4395-9A0F-9635F8435B92}"/>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9C273592-5B7C-4A49-8610-11D2F9AE3C8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6" name="Rounded Rectangle 46">
            <a:extLst>
              <a:ext uri="{FF2B5EF4-FFF2-40B4-BE49-F238E27FC236}">
                <a16:creationId xmlns:a16="http://schemas.microsoft.com/office/drawing/2014/main" id="{9787F8E1-F0F3-4C75-A495-B64089B9073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89400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3517" y="503077"/>
            <a:ext cx="3657600" cy="243744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Nous </a:t>
            </a:r>
            <a:r>
              <a:rPr lang="en-GB" sz="3600" b="1" dirty="0" err="1">
                <a:solidFill>
                  <a:schemeClr val="bg1"/>
                </a:solidFill>
              </a:rPr>
              <a:t>cherchons</a:t>
            </a:r>
            <a:r>
              <a:rPr lang="en-GB" sz="3600" b="1" dirty="0">
                <a:solidFill>
                  <a:schemeClr val="bg1"/>
                </a:solidFill>
              </a:rPr>
              <a:t> quoi ?</a:t>
            </a:r>
          </a:p>
        </p:txBody>
      </p:sp>
      <p:sp>
        <p:nvSpPr>
          <p:cNvPr id="7" name="Rectangle 6"/>
          <p:cNvSpPr/>
          <p:nvPr/>
        </p:nvSpPr>
        <p:spPr>
          <a:xfrm>
            <a:off x="9193061" y="2561874"/>
            <a:ext cx="2505814" cy="584775"/>
          </a:xfrm>
          <a:prstGeom prst="rect">
            <a:avLst/>
          </a:prstGeom>
        </p:spPr>
        <p:txBody>
          <a:bodyPr wrap="none">
            <a:spAutoFit/>
          </a:bodyPr>
          <a:lstStyle/>
          <a:p>
            <a:r>
              <a:rPr lang="fr-FR" sz="3200" dirty="0">
                <a:solidFill>
                  <a:schemeClr val="accent5">
                    <a:lumMod val="50000"/>
                  </a:schemeClr>
                </a:solidFill>
              </a:rPr>
              <a:t>l’Angleterre</a:t>
            </a:r>
            <a:endParaRPr lang="en-GB" sz="3200" dirty="0">
              <a:solidFill>
                <a:schemeClr val="accent5">
                  <a:lumMod val="50000"/>
                </a:schemeClr>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1315" y="908114"/>
            <a:ext cx="2527301"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735" y="1232111"/>
            <a:ext cx="1447699" cy="188012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1315" y="4277629"/>
            <a:ext cx="2576294" cy="1518803"/>
          </a:xfrm>
          <a:prstGeom prst="rect">
            <a:avLst/>
          </a:prstGeom>
        </p:spPr>
      </p:pic>
      <p:sp>
        <p:nvSpPr>
          <p:cNvPr id="13" name="Rectangle 12"/>
          <p:cNvSpPr/>
          <p:nvPr/>
        </p:nvSpPr>
        <p:spPr>
          <a:xfrm>
            <a:off x="-1" y="5541506"/>
            <a:ext cx="2800767" cy="584775"/>
          </a:xfrm>
          <a:prstGeom prst="rect">
            <a:avLst/>
          </a:prstGeom>
        </p:spPr>
        <p:txBody>
          <a:bodyPr wrap="none">
            <a:spAutoFit/>
          </a:bodyPr>
          <a:lstStyle/>
          <a:p>
            <a:r>
              <a:rPr lang="fr-FR" sz="3200">
                <a:solidFill>
                  <a:schemeClr val="accent5">
                    <a:lumMod val="50000"/>
                  </a:schemeClr>
                </a:solidFill>
              </a:rPr>
              <a:t>les vacances</a:t>
            </a:r>
            <a:endParaRPr lang="en-GB" sz="3200">
              <a:solidFill>
                <a:schemeClr val="accent5">
                  <a:lumMod val="50000"/>
                </a:schemeClr>
              </a:solidFill>
            </a:endParaRPr>
          </a:p>
        </p:txBody>
      </p:sp>
      <p:sp>
        <p:nvSpPr>
          <p:cNvPr id="14" name="Rectangle 13"/>
          <p:cNvSpPr/>
          <p:nvPr/>
        </p:nvSpPr>
        <p:spPr>
          <a:xfrm>
            <a:off x="6819793" y="1879787"/>
            <a:ext cx="1540806" cy="584775"/>
          </a:xfrm>
          <a:prstGeom prst="rect">
            <a:avLst/>
          </a:prstGeom>
        </p:spPr>
        <p:txBody>
          <a:bodyPr wrap="none">
            <a:spAutoFit/>
          </a:bodyPr>
          <a:lstStyle/>
          <a:p>
            <a:r>
              <a:rPr lang="fr-FR" sz="3200">
                <a:solidFill>
                  <a:schemeClr val="accent5">
                    <a:lumMod val="50000"/>
                  </a:schemeClr>
                </a:solidFill>
              </a:rPr>
              <a:t>le mois</a:t>
            </a:r>
            <a:endParaRPr lang="en-GB" sz="3200">
              <a:solidFill>
                <a:schemeClr val="accent5">
                  <a:lumMod val="50000"/>
                </a:schemeClr>
              </a:solidFill>
            </a:endParaRPr>
          </a:p>
        </p:txBody>
      </p:sp>
      <p:sp>
        <p:nvSpPr>
          <p:cNvPr id="15" name="Rectangle 14"/>
          <p:cNvSpPr/>
          <p:nvPr/>
        </p:nvSpPr>
        <p:spPr>
          <a:xfrm>
            <a:off x="3173530" y="2402454"/>
            <a:ext cx="2377574" cy="584775"/>
          </a:xfrm>
          <a:prstGeom prst="rect">
            <a:avLst/>
          </a:prstGeom>
        </p:spPr>
        <p:txBody>
          <a:bodyPr wrap="none">
            <a:spAutoFit/>
          </a:bodyPr>
          <a:lstStyle/>
          <a:p>
            <a:r>
              <a:rPr lang="fr-FR" sz="3200">
                <a:solidFill>
                  <a:schemeClr val="accent5">
                    <a:lumMod val="50000"/>
                  </a:schemeClr>
                </a:solidFill>
              </a:rPr>
              <a:t>une année</a:t>
            </a:r>
            <a:endParaRPr lang="en-GB" sz="3200">
              <a:solidFill>
                <a:schemeClr val="accent5">
                  <a:lumMod val="50000"/>
                </a:schemeClr>
              </a:solidFill>
            </a:endParaRPr>
          </a:p>
        </p:txBody>
      </p:sp>
      <p:sp>
        <p:nvSpPr>
          <p:cNvPr id="16" name="Rectangle 15"/>
          <p:cNvSpPr/>
          <p:nvPr/>
        </p:nvSpPr>
        <p:spPr>
          <a:xfrm>
            <a:off x="433825" y="3119980"/>
            <a:ext cx="1721946" cy="584775"/>
          </a:xfrm>
          <a:prstGeom prst="rect">
            <a:avLst/>
          </a:prstGeom>
        </p:spPr>
        <p:txBody>
          <a:bodyPr wrap="none">
            <a:spAutoFit/>
          </a:bodyPr>
          <a:lstStyle/>
          <a:p>
            <a:r>
              <a:rPr lang="fr-FR" sz="3200">
                <a:solidFill>
                  <a:schemeClr val="accent5">
                    <a:lumMod val="50000"/>
                  </a:schemeClr>
                </a:solidFill>
              </a:rPr>
              <a:t>Londres</a:t>
            </a:r>
            <a:endParaRPr lang="en-GB" sz="3200">
              <a:solidFill>
                <a:schemeClr val="accent5">
                  <a:lumMod val="50000"/>
                </a:schemeClr>
              </a:solidFill>
            </a:endParaRPr>
          </a:p>
        </p:txBody>
      </p:sp>
      <p:sp>
        <p:nvSpPr>
          <p:cNvPr id="17" name="Rectangle 16"/>
          <p:cNvSpPr/>
          <p:nvPr/>
        </p:nvSpPr>
        <p:spPr>
          <a:xfrm>
            <a:off x="9717594" y="5755922"/>
            <a:ext cx="1863011" cy="584775"/>
          </a:xfrm>
          <a:prstGeom prst="rect">
            <a:avLst/>
          </a:prstGeom>
        </p:spPr>
        <p:txBody>
          <a:bodyPr wrap="none">
            <a:spAutoFit/>
          </a:bodyPr>
          <a:lstStyle/>
          <a:p>
            <a:r>
              <a:rPr lang="fr-FR" sz="3200" dirty="0">
                <a:solidFill>
                  <a:schemeClr val="accent5">
                    <a:lumMod val="50000"/>
                  </a:schemeClr>
                </a:solidFill>
              </a:rPr>
              <a:t>l’ Écosse</a:t>
            </a:r>
            <a:endParaRPr lang="en-GB" sz="3200" dirty="0">
              <a:solidFill>
                <a:schemeClr val="accent5">
                  <a:lumMod val="50000"/>
                </a:schemeClr>
              </a:solidFill>
            </a:endParaRPr>
          </a:p>
        </p:txBody>
      </p:sp>
      <p:sp>
        <p:nvSpPr>
          <p:cNvPr id="18" name="Rectangle 17"/>
          <p:cNvSpPr/>
          <p:nvPr/>
        </p:nvSpPr>
        <p:spPr>
          <a:xfrm>
            <a:off x="6569206" y="5723619"/>
            <a:ext cx="2375234" cy="584775"/>
          </a:xfrm>
          <a:prstGeom prst="rect">
            <a:avLst/>
          </a:prstGeom>
        </p:spPr>
        <p:txBody>
          <a:bodyPr wrap="square">
            <a:spAutoFit/>
          </a:bodyPr>
          <a:lstStyle/>
          <a:p>
            <a:r>
              <a:rPr lang="fr-FR" sz="3200">
                <a:solidFill>
                  <a:schemeClr val="accent5">
                    <a:lumMod val="50000"/>
                  </a:schemeClr>
                </a:solidFill>
              </a:rPr>
              <a:t>la ville</a:t>
            </a:r>
            <a:endParaRPr lang="en-GB" sz="3200">
              <a:solidFill>
                <a:schemeClr val="accent5">
                  <a:lumMod val="50000"/>
                </a:schemeClr>
              </a:solidFill>
            </a:endParaRPr>
          </a:p>
        </p:txBody>
      </p:sp>
      <p:sp>
        <p:nvSpPr>
          <p:cNvPr id="19" name="Rectangle 18"/>
          <p:cNvSpPr/>
          <p:nvPr/>
        </p:nvSpPr>
        <p:spPr>
          <a:xfrm>
            <a:off x="3477703" y="5463535"/>
            <a:ext cx="1483098" cy="584775"/>
          </a:xfrm>
          <a:prstGeom prst="rect">
            <a:avLst/>
          </a:prstGeom>
        </p:spPr>
        <p:txBody>
          <a:bodyPr wrap="none">
            <a:spAutoFit/>
          </a:bodyPr>
          <a:lstStyle/>
          <a:p>
            <a:r>
              <a:rPr lang="fr-FR" sz="3200" dirty="0">
                <a:solidFill>
                  <a:schemeClr val="accent5">
                    <a:lumMod val="50000"/>
                  </a:schemeClr>
                </a:solidFill>
              </a:rPr>
              <a:t>chez...</a:t>
            </a:r>
            <a:endParaRPr lang="en-GB" sz="3200" dirty="0">
              <a:solidFill>
                <a:schemeClr val="accent5">
                  <a:lumMod val="50000"/>
                </a:schemeClr>
              </a:solidFill>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1201" y="249869"/>
            <a:ext cx="1875000" cy="1784375"/>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8622" y="3486672"/>
            <a:ext cx="1909393" cy="1969061"/>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0321" y="4127354"/>
            <a:ext cx="3055163" cy="1532673"/>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895" y="3742217"/>
            <a:ext cx="2349103" cy="1761827"/>
          </a:xfrm>
          <a:prstGeom prst="rect">
            <a:avLst/>
          </a:prstGeom>
        </p:spPr>
      </p:pic>
      <p:pic>
        <p:nvPicPr>
          <p:cNvPr id="2" name="Picture 2" descr="France Clip Art">
            <a:extLst>
              <a:ext uri="{FF2B5EF4-FFF2-40B4-BE49-F238E27FC236}">
                <a16:creationId xmlns:a16="http://schemas.microsoft.com/office/drawing/2014/main" id="{626390A0-BAE8-4D21-921B-DBCC5F81E8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1768" y="2683120"/>
            <a:ext cx="1721946" cy="11479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875451B-CA77-4D70-9695-A157C452DABB}"/>
              </a:ext>
            </a:extLst>
          </p:cNvPr>
          <p:cNvSpPr/>
          <p:nvPr/>
        </p:nvSpPr>
        <p:spPr>
          <a:xfrm>
            <a:off x="7346227" y="3306816"/>
            <a:ext cx="2045753" cy="584775"/>
          </a:xfrm>
          <a:prstGeom prst="rect">
            <a:avLst/>
          </a:prstGeom>
          <a:solidFill>
            <a:schemeClr val="bg1"/>
          </a:solidFill>
        </p:spPr>
        <p:txBody>
          <a:bodyPr wrap="none">
            <a:spAutoFit/>
          </a:bodyPr>
          <a:lstStyle/>
          <a:p>
            <a:r>
              <a:rPr lang="fr-FR" sz="3200" dirty="0">
                <a:solidFill>
                  <a:schemeClr val="accent5">
                    <a:lumMod val="50000"/>
                  </a:schemeClr>
                </a:solidFill>
              </a:rPr>
              <a:t>la France</a:t>
            </a:r>
            <a:endParaRPr lang="en-GB" sz="3200" dirty="0">
              <a:solidFill>
                <a:schemeClr val="accent5">
                  <a:lumMod val="50000"/>
                </a:schemeClr>
              </a:solidFill>
            </a:endParaRPr>
          </a:p>
        </p:txBody>
      </p:sp>
      <p:pic>
        <p:nvPicPr>
          <p:cNvPr id="26" name="Picture 25" descr="background rectangle">
            <a:extLst>
              <a:ext uri="{FF2B5EF4-FFF2-40B4-BE49-F238E27FC236}">
                <a16:creationId xmlns:a16="http://schemas.microsoft.com/office/drawing/2014/main" id="{01528F86-6F5E-4FD1-83BC-3CE1C37FEB45}"/>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2D7E9532-90DD-423C-A2B4-1433B8529E1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kern="0">
                <a:solidFill>
                  <a:schemeClr val="bg1"/>
                </a:solidFill>
              </a:rPr>
              <a:t>Nous cherchons quoi ?</a:t>
            </a:r>
            <a:endParaRPr lang="en-GB" sz="3600" b="1" kern="0" dirty="0">
              <a:solidFill>
                <a:schemeClr val="bg1"/>
              </a:solidFill>
            </a:endParaRPr>
          </a:p>
        </p:txBody>
      </p:sp>
      <p:sp>
        <p:nvSpPr>
          <p:cNvPr id="28" name="Rounded Rectangle 46">
            <a:extLst>
              <a:ext uri="{FF2B5EF4-FFF2-40B4-BE49-F238E27FC236}">
                <a16:creationId xmlns:a16="http://schemas.microsoft.com/office/drawing/2014/main" id="{0E8BF02A-BE59-47C7-BC7C-3B784E2186E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6377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3517" y="503077"/>
            <a:ext cx="3657600" cy="243744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Nous </a:t>
            </a:r>
            <a:r>
              <a:rPr lang="en-GB" sz="3600" b="1" dirty="0" err="1">
                <a:solidFill>
                  <a:schemeClr val="bg1"/>
                </a:solidFill>
              </a:rPr>
              <a:t>cherchons</a:t>
            </a:r>
            <a:r>
              <a:rPr lang="en-GB" sz="3600" b="1" dirty="0">
                <a:solidFill>
                  <a:schemeClr val="bg1"/>
                </a:solidFill>
              </a:rPr>
              <a:t> quoi ?</a:t>
            </a:r>
          </a:p>
        </p:txBody>
      </p:sp>
      <p:sp>
        <p:nvSpPr>
          <p:cNvPr id="7" name="Rectangle 6"/>
          <p:cNvSpPr/>
          <p:nvPr/>
        </p:nvSpPr>
        <p:spPr>
          <a:xfrm>
            <a:off x="9276903" y="2571161"/>
            <a:ext cx="2445117" cy="584775"/>
          </a:xfrm>
          <a:prstGeom prst="rect">
            <a:avLst/>
          </a:prstGeom>
        </p:spPr>
        <p:txBody>
          <a:bodyPr wrap="square">
            <a:spAutoFit/>
          </a:bodyPr>
          <a:lstStyle/>
          <a:p>
            <a:r>
              <a:rPr lang="fr-FR" sz="3200" dirty="0">
                <a:solidFill>
                  <a:schemeClr val="accent5">
                    <a:lumMod val="50000"/>
                  </a:schemeClr>
                </a:solidFill>
              </a:rPr>
              <a:t>l'Angleterre</a:t>
            </a:r>
            <a:endParaRPr lang="en-GB" sz="3200" dirty="0">
              <a:solidFill>
                <a:schemeClr val="accent5">
                  <a:lumMod val="50000"/>
                </a:schemeClr>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1315" y="908114"/>
            <a:ext cx="2527301"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735" y="1232111"/>
            <a:ext cx="1447699" cy="188012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1315" y="4277629"/>
            <a:ext cx="2576294" cy="1518803"/>
          </a:xfrm>
          <a:prstGeom prst="rect">
            <a:avLst/>
          </a:prstGeom>
        </p:spPr>
      </p:pic>
      <p:sp>
        <p:nvSpPr>
          <p:cNvPr id="13" name="Rectangle 12"/>
          <p:cNvSpPr/>
          <p:nvPr/>
        </p:nvSpPr>
        <p:spPr>
          <a:xfrm>
            <a:off x="20867" y="5455733"/>
            <a:ext cx="2800767" cy="584775"/>
          </a:xfrm>
          <a:prstGeom prst="rect">
            <a:avLst/>
          </a:prstGeom>
        </p:spPr>
        <p:txBody>
          <a:bodyPr wrap="none">
            <a:spAutoFit/>
          </a:bodyPr>
          <a:lstStyle/>
          <a:p>
            <a:r>
              <a:rPr lang="fr-FR" sz="3200">
                <a:solidFill>
                  <a:schemeClr val="accent5">
                    <a:lumMod val="50000"/>
                  </a:schemeClr>
                </a:solidFill>
              </a:rPr>
              <a:t>les vacances</a:t>
            </a:r>
            <a:endParaRPr lang="en-GB" sz="3200">
              <a:solidFill>
                <a:schemeClr val="accent5">
                  <a:lumMod val="50000"/>
                </a:schemeClr>
              </a:solidFill>
            </a:endParaRPr>
          </a:p>
        </p:txBody>
      </p:sp>
      <p:sp>
        <p:nvSpPr>
          <p:cNvPr id="14" name="Rectangle 13"/>
          <p:cNvSpPr/>
          <p:nvPr/>
        </p:nvSpPr>
        <p:spPr>
          <a:xfrm>
            <a:off x="6836081" y="1942541"/>
            <a:ext cx="1540806" cy="584775"/>
          </a:xfrm>
          <a:prstGeom prst="rect">
            <a:avLst/>
          </a:prstGeom>
        </p:spPr>
        <p:txBody>
          <a:bodyPr wrap="none">
            <a:spAutoFit/>
          </a:bodyPr>
          <a:lstStyle/>
          <a:p>
            <a:r>
              <a:rPr lang="fr-FR" sz="3200">
                <a:solidFill>
                  <a:schemeClr val="accent5">
                    <a:lumMod val="50000"/>
                  </a:schemeClr>
                </a:solidFill>
              </a:rPr>
              <a:t>le mois</a:t>
            </a:r>
            <a:endParaRPr lang="en-GB" sz="3200">
              <a:solidFill>
                <a:schemeClr val="accent5">
                  <a:lumMod val="50000"/>
                </a:schemeClr>
              </a:solidFill>
            </a:endParaRPr>
          </a:p>
        </p:txBody>
      </p:sp>
      <p:sp>
        <p:nvSpPr>
          <p:cNvPr id="15" name="Rectangle 14"/>
          <p:cNvSpPr/>
          <p:nvPr/>
        </p:nvSpPr>
        <p:spPr>
          <a:xfrm>
            <a:off x="3240381" y="2399512"/>
            <a:ext cx="2377574" cy="584775"/>
          </a:xfrm>
          <a:prstGeom prst="rect">
            <a:avLst/>
          </a:prstGeom>
        </p:spPr>
        <p:txBody>
          <a:bodyPr wrap="none">
            <a:spAutoFit/>
          </a:bodyPr>
          <a:lstStyle/>
          <a:p>
            <a:r>
              <a:rPr lang="fr-FR" sz="3200">
                <a:solidFill>
                  <a:schemeClr val="accent5">
                    <a:lumMod val="50000"/>
                  </a:schemeClr>
                </a:solidFill>
              </a:rPr>
              <a:t>une année</a:t>
            </a:r>
            <a:endParaRPr lang="en-GB" sz="3200">
              <a:solidFill>
                <a:schemeClr val="accent5">
                  <a:lumMod val="50000"/>
                </a:schemeClr>
              </a:solidFill>
            </a:endParaRPr>
          </a:p>
        </p:txBody>
      </p:sp>
      <p:sp>
        <p:nvSpPr>
          <p:cNvPr id="16" name="Rectangle 15"/>
          <p:cNvSpPr/>
          <p:nvPr/>
        </p:nvSpPr>
        <p:spPr>
          <a:xfrm>
            <a:off x="433825" y="3119980"/>
            <a:ext cx="1721946" cy="584775"/>
          </a:xfrm>
          <a:prstGeom prst="rect">
            <a:avLst/>
          </a:prstGeom>
        </p:spPr>
        <p:txBody>
          <a:bodyPr wrap="none">
            <a:spAutoFit/>
          </a:bodyPr>
          <a:lstStyle/>
          <a:p>
            <a:r>
              <a:rPr lang="fr-FR" sz="3200">
                <a:solidFill>
                  <a:schemeClr val="accent5">
                    <a:lumMod val="50000"/>
                  </a:schemeClr>
                </a:solidFill>
              </a:rPr>
              <a:t>Londres</a:t>
            </a:r>
            <a:endParaRPr lang="en-GB" sz="3200">
              <a:solidFill>
                <a:schemeClr val="accent5">
                  <a:lumMod val="50000"/>
                </a:schemeClr>
              </a:solidFill>
            </a:endParaRPr>
          </a:p>
        </p:txBody>
      </p:sp>
      <p:sp>
        <p:nvSpPr>
          <p:cNvPr id="17" name="Rectangle 16"/>
          <p:cNvSpPr/>
          <p:nvPr/>
        </p:nvSpPr>
        <p:spPr>
          <a:xfrm>
            <a:off x="9656121" y="5755922"/>
            <a:ext cx="1686680" cy="584775"/>
          </a:xfrm>
          <a:prstGeom prst="rect">
            <a:avLst/>
          </a:prstGeom>
        </p:spPr>
        <p:txBody>
          <a:bodyPr wrap="none">
            <a:spAutoFit/>
          </a:bodyPr>
          <a:lstStyle/>
          <a:p>
            <a:r>
              <a:rPr lang="fr-FR" sz="3200" dirty="0">
                <a:solidFill>
                  <a:schemeClr val="accent5">
                    <a:lumMod val="50000"/>
                  </a:schemeClr>
                </a:solidFill>
              </a:rPr>
              <a:t>l'Écosse</a:t>
            </a:r>
            <a:endParaRPr lang="en-GB" sz="3200" dirty="0">
              <a:solidFill>
                <a:schemeClr val="accent5">
                  <a:lumMod val="50000"/>
                </a:schemeClr>
              </a:solidFill>
            </a:endParaRPr>
          </a:p>
        </p:txBody>
      </p:sp>
      <p:sp>
        <p:nvSpPr>
          <p:cNvPr id="18" name="Rectangle 17"/>
          <p:cNvSpPr/>
          <p:nvPr/>
        </p:nvSpPr>
        <p:spPr>
          <a:xfrm>
            <a:off x="6538716" y="5748120"/>
            <a:ext cx="2375234" cy="584775"/>
          </a:xfrm>
          <a:prstGeom prst="rect">
            <a:avLst/>
          </a:prstGeom>
        </p:spPr>
        <p:txBody>
          <a:bodyPr wrap="square">
            <a:spAutoFit/>
          </a:bodyPr>
          <a:lstStyle/>
          <a:p>
            <a:r>
              <a:rPr lang="fr-FR" sz="3200">
                <a:solidFill>
                  <a:schemeClr val="accent5">
                    <a:lumMod val="50000"/>
                  </a:schemeClr>
                </a:solidFill>
              </a:rPr>
              <a:t>la ville</a:t>
            </a:r>
            <a:endParaRPr lang="en-GB" sz="3200">
              <a:solidFill>
                <a:schemeClr val="accent5">
                  <a:lumMod val="50000"/>
                </a:schemeClr>
              </a:solidFill>
            </a:endParaRPr>
          </a:p>
        </p:txBody>
      </p:sp>
      <p:sp>
        <p:nvSpPr>
          <p:cNvPr id="19" name="Rectangle 18"/>
          <p:cNvSpPr/>
          <p:nvPr/>
        </p:nvSpPr>
        <p:spPr>
          <a:xfrm>
            <a:off x="3477703" y="5463535"/>
            <a:ext cx="1483098" cy="584775"/>
          </a:xfrm>
          <a:prstGeom prst="rect">
            <a:avLst/>
          </a:prstGeom>
        </p:spPr>
        <p:txBody>
          <a:bodyPr wrap="none">
            <a:spAutoFit/>
          </a:bodyPr>
          <a:lstStyle/>
          <a:p>
            <a:r>
              <a:rPr lang="fr-FR" sz="3200" dirty="0">
                <a:solidFill>
                  <a:schemeClr val="accent5">
                    <a:lumMod val="50000"/>
                  </a:schemeClr>
                </a:solidFill>
              </a:rPr>
              <a:t>chez...</a:t>
            </a:r>
            <a:endParaRPr lang="en-GB" sz="3200" dirty="0">
              <a:solidFill>
                <a:schemeClr val="accent5">
                  <a:lumMod val="50000"/>
                </a:schemeClr>
              </a:solidFill>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1201" y="249869"/>
            <a:ext cx="1875000" cy="1784375"/>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8622" y="3486672"/>
            <a:ext cx="1909393" cy="1969061"/>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0321" y="4127354"/>
            <a:ext cx="3055163" cy="1532673"/>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895" y="3742217"/>
            <a:ext cx="2349103" cy="1761827"/>
          </a:xfrm>
          <a:prstGeom prst="rect">
            <a:avLst/>
          </a:prstGeom>
        </p:spPr>
      </p:pic>
      <p:pic>
        <p:nvPicPr>
          <p:cNvPr id="2" name="Picture 2" descr="France Clip Art">
            <a:extLst>
              <a:ext uri="{FF2B5EF4-FFF2-40B4-BE49-F238E27FC236}">
                <a16:creationId xmlns:a16="http://schemas.microsoft.com/office/drawing/2014/main" id="{441C2FAB-6708-4F1D-BEBB-83CB727AEC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1768" y="2683120"/>
            <a:ext cx="1721946" cy="11479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38749D1-9E35-429F-A71F-F35541C02696}"/>
              </a:ext>
            </a:extLst>
          </p:cNvPr>
          <p:cNvSpPr/>
          <p:nvPr/>
        </p:nvSpPr>
        <p:spPr>
          <a:xfrm>
            <a:off x="7346227" y="3306816"/>
            <a:ext cx="2045753" cy="584775"/>
          </a:xfrm>
          <a:prstGeom prst="rect">
            <a:avLst/>
          </a:prstGeom>
          <a:solidFill>
            <a:schemeClr val="bg1"/>
          </a:solidFill>
        </p:spPr>
        <p:txBody>
          <a:bodyPr wrap="none">
            <a:spAutoFit/>
          </a:bodyPr>
          <a:lstStyle/>
          <a:p>
            <a:r>
              <a:rPr lang="fr-FR" sz="3200" dirty="0">
                <a:solidFill>
                  <a:schemeClr val="accent5">
                    <a:lumMod val="50000"/>
                  </a:schemeClr>
                </a:solidFill>
              </a:rPr>
              <a:t>la France</a:t>
            </a:r>
            <a:endParaRPr lang="en-GB" sz="3200" dirty="0">
              <a:solidFill>
                <a:schemeClr val="accent5">
                  <a:lumMod val="50000"/>
                </a:schemeClr>
              </a:solidFill>
            </a:endParaRPr>
          </a:p>
        </p:txBody>
      </p:sp>
      <p:pic>
        <p:nvPicPr>
          <p:cNvPr id="26" name="Picture 25" descr="background rectangle">
            <a:extLst>
              <a:ext uri="{FF2B5EF4-FFF2-40B4-BE49-F238E27FC236}">
                <a16:creationId xmlns:a16="http://schemas.microsoft.com/office/drawing/2014/main" id="{DB41560A-7563-4788-BDC5-057C02F6401B}"/>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E9321842-4FF3-4103-A281-728093DE1DE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kern="0">
                <a:solidFill>
                  <a:schemeClr val="bg1"/>
                </a:solidFill>
              </a:rPr>
              <a:t>Nous cherchons quoi ?</a:t>
            </a:r>
            <a:endParaRPr lang="en-GB" sz="3600" b="1" kern="0" dirty="0">
              <a:solidFill>
                <a:schemeClr val="bg1"/>
              </a:solidFill>
            </a:endParaRPr>
          </a:p>
        </p:txBody>
      </p:sp>
      <p:sp>
        <p:nvSpPr>
          <p:cNvPr id="28" name="Rounded Rectangle 46">
            <a:extLst>
              <a:ext uri="{FF2B5EF4-FFF2-40B4-BE49-F238E27FC236}">
                <a16:creationId xmlns:a16="http://schemas.microsoft.com/office/drawing/2014/main" id="{45AA0086-16A2-4ECB-85AE-3DA0A9EE17C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1852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3517" y="503077"/>
            <a:ext cx="3657600" cy="243744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Nous </a:t>
            </a:r>
            <a:r>
              <a:rPr lang="en-GB" sz="3600" b="1" dirty="0" err="1">
                <a:solidFill>
                  <a:schemeClr val="bg1"/>
                </a:solidFill>
              </a:rPr>
              <a:t>cherchons</a:t>
            </a:r>
            <a:r>
              <a:rPr lang="en-GB" sz="3600" b="1" dirty="0">
                <a:solidFill>
                  <a:schemeClr val="bg1"/>
                </a:solidFill>
              </a:rPr>
              <a:t> quoi ?</a:t>
            </a:r>
          </a:p>
        </p:txBody>
      </p:sp>
      <p:sp>
        <p:nvSpPr>
          <p:cNvPr id="7" name="Rectangle 6"/>
          <p:cNvSpPr/>
          <p:nvPr/>
        </p:nvSpPr>
        <p:spPr>
          <a:xfrm>
            <a:off x="9277813" y="2529022"/>
            <a:ext cx="2443298" cy="584775"/>
          </a:xfrm>
          <a:prstGeom prst="rect">
            <a:avLst/>
          </a:prstGeom>
        </p:spPr>
        <p:txBody>
          <a:bodyPr wrap="none">
            <a:spAutoFit/>
          </a:bodyPr>
          <a:lstStyle/>
          <a:p>
            <a:r>
              <a:rPr lang="fr-FR" sz="3200" dirty="0">
                <a:solidFill>
                  <a:schemeClr val="accent5">
                    <a:lumMod val="50000"/>
                  </a:schemeClr>
                </a:solidFill>
              </a:rPr>
              <a:t>l'Angleterre</a:t>
            </a:r>
            <a:endParaRPr lang="en-GB" sz="3200" dirty="0">
              <a:solidFill>
                <a:schemeClr val="accent5">
                  <a:lumMod val="50000"/>
                </a:schemeClr>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1315" y="908114"/>
            <a:ext cx="2527301"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735" y="1232111"/>
            <a:ext cx="1447699" cy="188012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1315" y="4277629"/>
            <a:ext cx="2576294" cy="1518803"/>
          </a:xfrm>
          <a:prstGeom prst="rect">
            <a:avLst/>
          </a:prstGeom>
        </p:spPr>
      </p:pic>
      <p:sp>
        <p:nvSpPr>
          <p:cNvPr id="13" name="Rectangle 12"/>
          <p:cNvSpPr/>
          <p:nvPr/>
        </p:nvSpPr>
        <p:spPr>
          <a:xfrm>
            <a:off x="43859" y="5501178"/>
            <a:ext cx="2800767" cy="584775"/>
          </a:xfrm>
          <a:prstGeom prst="rect">
            <a:avLst/>
          </a:prstGeom>
        </p:spPr>
        <p:txBody>
          <a:bodyPr wrap="none">
            <a:spAutoFit/>
          </a:bodyPr>
          <a:lstStyle/>
          <a:p>
            <a:r>
              <a:rPr lang="fr-FR" sz="3200">
                <a:solidFill>
                  <a:schemeClr val="accent5">
                    <a:lumMod val="50000"/>
                  </a:schemeClr>
                </a:solidFill>
              </a:rPr>
              <a:t>les vacances</a:t>
            </a:r>
            <a:endParaRPr lang="en-GB" sz="3200">
              <a:solidFill>
                <a:schemeClr val="accent5">
                  <a:lumMod val="50000"/>
                </a:schemeClr>
              </a:solidFill>
            </a:endParaRPr>
          </a:p>
        </p:txBody>
      </p:sp>
      <p:sp>
        <p:nvSpPr>
          <p:cNvPr id="14" name="Rectangle 13"/>
          <p:cNvSpPr/>
          <p:nvPr/>
        </p:nvSpPr>
        <p:spPr>
          <a:xfrm>
            <a:off x="6794902" y="1879787"/>
            <a:ext cx="1693092" cy="584775"/>
          </a:xfrm>
          <a:prstGeom prst="rect">
            <a:avLst/>
          </a:prstGeom>
        </p:spPr>
        <p:txBody>
          <a:bodyPr wrap="none">
            <a:spAutoFit/>
          </a:bodyPr>
          <a:lstStyle/>
          <a:p>
            <a:r>
              <a:rPr lang="fr-FR" sz="3200">
                <a:solidFill>
                  <a:schemeClr val="accent5">
                    <a:lumMod val="50000"/>
                  </a:schemeClr>
                </a:solidFill>
              </a:rPr>
              <a:t>un mois</a:t>
            </a:r>
            <a:endParaRPr lang="en-GB" sz="3200">
              <a:solidFill>
                <a:schemeClr val="accent5">
                  <a:lumMod val="50000"/>
                </a:schemeClr>
              </a:solidFill>
            </a:endParaRPr>
          </a:p>
        </p:txBody>
      </p:sp>
      <p:sp>
        <p:nvSpPr>
          <p:cNvPr id="15" name="Rectangle 14"/>
          <p:cNvSpPr/>
          <p:nvPr/>
        </p:nvSpPr>
        <p:spPr>
          <a:xfrm>
            <a:off x="3240381" y="2389007"/>
            <a:ext cx="2377574" cy="584775"/>
          </a:xfrm>
          <a:prstGeom prst="rect">
            <a:avLst/>
          </a:prstGeom>
        </p:spPr>
        <p:txBody>
          <a:bodyPr wrap="none">
            <a:spAutoFit/>
          </a:bodyPr>
          <a:lstStyle/>
          <a:p>
            <a:r>
              <a:rPr lang="fr-FR" sz="3200">
                <a:solidFill>
                  <a:schemeClr val="accent5">
                    <a:lumMod val="50000"/>
                  </a:schemeClr>
                </a:solidFill>
              </a:rPr>
              <a:t>une année</a:t>
            </a:r>
            <a:endParaRPr lang="en-GB" sz="3200">
              <a:solidFill>
                <a:schemeClr val="accent5">
                  <a:lumMod val="50000"/>
                </a:schemeClr>
              </a:solidFill>
            </a:endParaRPr>
          </a:p>
        </p:txBody>
      </p:sp>
      <p:sp>
        <p:nvSpPr>
          <p:cNvPr id="16" name="Rectangle 15"/>
          <p:cNvSpPr/>
          <p:nvPr/>
        </p:nvSpPr>
        <p:spPr>
          <a:xfrm>
            <a:off x="433825" y="3119980"/>
            <a:ext cx="1721946" cy="584775"/>
          </a:xfrm>
          <a:prstGeom prst="rect">
            <a:avLst/>
          </a:prstGeom>
        </p:spPr>
        <p:txBody>
          <a:bodyPr wrap="none">
            <a:spAutoFit/>
          </a:bodyPr>
          <a:lstStyle/>
          <a:p>
            <a:r>
              <a:rPr lang="fr-FR" sz="3200">
                <a:solidFill>
                  <a:schemeClr val="accent5">
                    <a:lumMod val="50000"/>
                  </a:schemeClr>
                </a:solidFill>
              </a:rPr>
              <a:t>Londres</a:t>
            </a:r>
            <a:endParaRPr lang="en-GB" sz="3200">
              <a:solidFill>
                <a:schemeClr val="accent5">
                  <a:lumMod val="50000"/>
                </a:schemeClr>
              </a:solidFill>
            </a:endParaRPr>
          </a:p>
        </p:txBody>
      </p:sp>
      <p:sp>
        <p:nvSpPr>
          <p:cNvPr id="17" name="Rectangle 16"/>
          <p:cNvSpPr/>
          <p:nvPr/>
        </p:nvSpPr>
        <p:spPr>
          <a:xfrm>
            <a:off x="9656122" y="5755922"/>
            <a:ext cx="1686680" cy="584775"/>
          </a:xfrm>
          <a:prstGeom prst="rect">
            <a:avLst/>
          </a:prstGeom>
        </p:spPr>
        <p:txBody>
          <a:bodyPr wrap="none">
            <a:spAutoFit/>
          </a:bodyPr>
          <a:lstStyle/>
          <a:p>
            <a:r>
              <a:rPr lang="fr-FR" sz="3200" dirty="0">
                <a:solidFill>
                  <a:schemeClr val="accent5">
                    <a:lumMod val="50000"/>
                  </a:schemeClr>
                </a:solidFill>
              </a:rPr>
              <a:t>l'Écosse</a:t>
            </a:r>
            <a:endParaRPr lang="en-GB" sz="3200" dirty="0">
              <a:solidFill>
                <a:schemeClr val="accent5">
                  <a:lumMod val="50000"/>
                </a:schemeClr>
              </a:solidFill>
            </a:endParaRPr>
          </a:p>
        </p:txBody>
      </p:sp>
      <p:sp>
        <p:nvSpPr>
          <p:cNvPr id="18" name="Rectangle 17"/>
          <p:cNvSpPr/>
          <p:nvPr/>
        </p:nvSpPr>
        <p:spPr>
          <a:xfrm>
            <a:off x="6538716" y="5667160"/>
            <a:ext cx="2375234" cy="584775"/>
          </a:xfrm>
          <a:prstGeom prst="rect">
            <a:avLst/>
          </a:prstGeom>
        </p:spPr>
        <p:txBody>
          <a:bodyPr wrap="square">
            <a:spAutoFit/>
          </a:bodyPr>
          <a:lstStyle/>
          <a:p>
            <a:r>
              <a:rPr lang="fr-FR" sz="3200">
                <a:solidFill>
                  <a:schemeClr val="accent5">
                    <a:lumMod val="50000"/>
                  </a:schemeClr>
                </a:solidFill>
              </a:rPr>
              <a:t>la ville</a:t>
            </a:r>
            <a:endParaRPr lang="en-GB" sz="3200">
              <a:solidFill>
                <a:schemeClr val="accent5">
                  <a:lumMod val="50000"/>
                </a:schemeClr>
              </a:solidFill>
            </a:endParaRPr>
          </a:p>
        </p:txBody>
      </p:sp>
      <p:sp>
        <p:nvSpPr>
          <p:cNvPr id="19" name="Rectangle 18"/>
          <p:cNvSpPr/>
          <p:nvPr/>
        </p:nvSpPr>
        <p:spPr>
          <a:xfrm>
            <a:off x="3477703" y="5463535"/>
            <a:ext cx="1483098" cy="584775"/>
          </a:xfrm>
          <a:prstGeom prst="rect">
            <a:avLst/>
          </a:prstGeom>
        </p:spPr>
        <p:txBody>
          <a:bodyPr wrap="none">
            <a:spAutoFit/>
          </a:bodyPr>
          <a:lstStyle/>
          <a:p>
            <a:r>
              <a:rPr lang="fr-FR" sz="3200" dirty="0">
                <a:solidFill>
                  <a:schemeClr val="accent5">
                    <a:lumMod val="50000"/>
                  </a:schemeClr>
                </a:solidFill>
              </a:rPr>
              <a:t>chez...</a:t>
            </a:r>
            <a:endParaRPr lang="en-GB" sz="3200" dirty="0">
              <a:solidFill>
                <a:schemeClr val="accent5">
                  <a:lumMod val="50000"/>
                </a:schemeClr>
              </a:solidFill>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1201" y="249869"/>
            <a:ext cx="1875000" cy="1784375"/>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8622" y="3486672"/>
            <a:ext cx="1909393" cy="1969061"/>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0321" y="4127354"/>
            <a:ext cx="3055163" cy="1532673"/>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895" y="3742217"/>
            <a:ext cx="2349103" cy="1761827"/>
          </a:xfrm>
          <a:prstGeom prst="rect">
            <a:avLst/>
          </a:prstGeom>
        </p:spPr>
      </p:pic>
      <p:pic>
        <p:nvPicPr>
          <p:cNvPr id="2" name="Picture 2" descr="France Clip Art">
            <a:extLst>
              <a:ext uri="{FF2B5EF4-FFF2-40B4-BE49-F238E27FC236}">
                <a16:creationId xmlns:a16="http://schemas.microsoft.com/office/drawing/2014/main" id="{A4B66319-FEE7-4837-8DD4-890333D9D2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1768" y="2683120"/>
            <a:ext cx="1721946" cy="11479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5F68FF-D4CF-4339-B3AB-0D27FF94BCB6}"/>
              </a:ext>
            </a:extLst>
          </p:cNvPr>
          <p:cNvSpPr/>
          <p:nvPr/>
        </p:nvSpPr>
        <p:spPr>
          <a:xfrm>
            <a:off x="7346227" y="3306816"/>
            <a:ext cx="2045753" cy="584775"/>
          </a:xfrm>
          <a:prstGeom prst="rect">
            <a:avLst/>
          </a:prstGeom>
          <a:solidFill>
            <a:schemeClr val="bg1"/>
          </a:solidFill>
        </p:spPr>
        <p:txBody>
          <a:bodyPr wrap="none">
            <a:spAutoFit/>
          </a:bodyPr>
          <a:lstStyle/>
          <a:p>
            <a:r>
              <a:rPr lang="fr-FR" sz="3200" dirty="0">
                <a:solidFill>
                  <a:schemeClr val="accent5">
                    <a:lumMod val="50000"/>
                  </a:schemeClr>
                </a:solidFill>
              </a:rPr>
              <a:t>la France</a:t>
            </a:r>
            <a:endParaRPr lang="en-GB" sz="3200" dirty="0">
              <a:solidFill>
                <a:schemeClr val="accent5">
                  <a:lumMod val="50000"/>
                </a:schemeClr>
              </a:solidFill>
            </a:endParaRPr>
          </a:p>
        </p:txBody>
      </p:sp>
      <p:pic>
        <p:nvPicPr>
          <p:cNvPr id="26" name="Picture 25" descr="background rectangle">
            <a:extLst>
              <a:ext uri="{FF2B5EF4-FFF2-40B4-BE49-F238E27FC236}">
                <a16:creationId xmlns:a16="http://schemas.microsoft.com/office/drawing/2014/main" id="{64300496-D60C-4D8F-B49A-85087900DC02}"/>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303F6968-B843-4B5D-BD33-5A1B6FDCF0B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kern="0">
                <a:solidFill>
                  <a:schemeClr val="bg1"/>
                </a:solidFill>
              </a:rPr>
              <a:t>Nous cherchons quoi ?</a:t>
            </a:r>
            <a:endParaRPr lang="en-GB" sz="3600" b="1" kern="0" dirty="0">
              <a:solidFill>
                <a:schemeClr val="bg1"/>
              </a:solidFill>
            </a:endParaRPr>
          </a:p>
        </p:txBody>
      </p:sp>
      <p:sp>
        <p:nvSpPr>
          <p:cNvPr id="28" name="Rounded Rectangle 46">
            <a:extLst>
              <a:ext uri="{FF2B5EF4-FFF2-40B4-BE49-F238E27FC236}">
                <a16:creationId xmlns:a16="http://schemas.microsoft.com/office/drawing/2014/main" id="{441729B7-9F25-409E-95B5-8B75587C5AA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87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3517" y="503077"/>
            <a:ext cx="3657600" cy="243744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Nous </a:t>
            </a:r>
            <a:r>
              <a:rPr lang="en-GB" sz="3600" b="1" dirty="0" err="1">
                <a:solidFill>
                  <a:schemeClr val="bg1"/>
                </a:solidFill>
              </a:rPr>
              <a:t>cherchons</a:t>
            </a:r>
            <a:r>
              <a:rPr lang="en-GB" sz="3600" b="1" dirty="0">
                <a:solidFill>
                  <a:schemeClr val="bg1"/>
                </a:solidFill>
              </a:rPr>
              <a:t> quoi ?</a:t>
            </a:r>
          </a:p>
        </p:txBody>
      </p:sp>
      <p:sp>
        <p:nvSpPr>
          <p:cNvPr id="7" name="Rectangle 6"/>
          <p:cNvSpPr/>
          <p:nvPr/>
        </p:nvSpPr>
        <p:spPr>
          <a:xfrm>
            <a:off x="9253316" y="2557141"/>
            <a:ext cx="2443298" cy="584775"/>
          </a:xfrm>
          <a:prstGeom prst="rect">
            <a:avLst/>
          </a:prstGeom>
        </p:spPr>
        <p:txBody>
          <a:bodyPr wrap="none">
            <a:spAutoFit/>
          </a:bodyPr>
          <a:lstStyle/>
          <a:p>
            <a:r>
              <a:rPr lang="fr-FR" sz="3200" dirty="0">
                <a:solidFill>
                  <a:schemeClr val="accent5">
                    <a:lumMod val="50000"/>
                  </a:schemeClr>
                </a:solidFill>
              </a:rPr>
              <a:t>l'Angleterre</a:t>
            </a:r>
            <a:endParaRPr lang="en-GB" sz="3200" dirty="0">
              <a:solidFill>
                <a:schemeClr val="accent5">
                  <a:lumMod val="50000"/>
                </a:schemeClr>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1315" y="908114"/>
            <a:ext cx="2527301"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735" y="1232111"/>
            <a:ext cx="1447699" cy="188012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1315" y="4277629"/>
            <a:ext cx="2576294" cy="1518803"/>
          </a:xfrm>
          <a:prstGeom prst="rect">
            <a:avLst/>
          </a:prstGeom>
        </p:spPr>
      </p:pic>
      <p:sp>
        <p:nvSpPr>
          <p:cNvPr id="13" name="Rectangle 12"/>
          <p:cNvSpPr/>
          <p:nvPr/>
        </p:nvSpPr>
        <p:spPr>
          <a:xfrm>
            <a:off x="20867" y="5541506"/>
            <a:ext cx="2800767" cy="584775"/>
          </a:xfrm>
          <a:prstGeom prst="rect">
            <a:avLst/>
          </a:prstGeom>
        </p:spPr>
        <p:txBody>
          <a:bodyPr wrap="none">
            <a:spAutoFit/>
          </a:bodyPr>
          <a:lstStyle/>
          <a:p>
            <a:r>
              <a:rPr lang="fr-FR" sz="3200">
                <a:solidFill>
                  <a:schemeClr val="accent5">
                    <a:lumMod val="50000"/>
                  </a:schemeClr>
                </a:solidFill>
              </a:rPr>
              <a:t>les vacances</a:t>
            </a:r>
            <a:endParaRPr lang="en-GB" sz="3200">
              <a:solidFill>
                <a:schemeClr val="accent5">
                  <a:lumMod val="50000"/>
                </a:schemeClr>
              </a:solidFill>
            </a:endParaRPr>
          </a:p>
        </p:txBody>
      </p:sp>
      <p:sp>
        <p:nvSpPr>
          <p:cNvPr id="14" name="Rectangle 13"/>
          <p:cNvSpPr/>
          <p:nvPr/>
        </p:nvSpPr>
        <p:spPr>
          <a:xfrm>
            <a:off x="6828298" y="1879787"/>
            <a:ext cx="1540806" cy="584775"/>
          </a:xfrm>
          <a:prstGeom prst="rect">
            <a:avLst/>
          </a:prstGeom>
        </p:spPr>
        <p:txBody>
          <a:bodyPr wrap="none">
            <a:spAutoFit/>
          </a:bodyPr>
          <a:lstStyle/>
          <a:p>
            <a:r>
              <a:rPr lang="fr-FR" sz="3200">
                <a:solidFill>
                  <a:schemeClr val="accent5">
                    <a:lumMod val="50000"/>
                  </a:schemeClr>
                </a:solidFill>
              </a:rPr>
              <a:t>le mois</a:t>
            </a:r>
            <a:endParaRPr lang="en-GB" sz="3200">
              <a:solidFill>
                <a:schemeClr val="accent5">
                  <a:lumMod val="50000"/>
                </a:schemeClr>
              </a:solidFill>
            </a:endParaRPr>
          </a:p>
        </p:txBody>
      </p:sp>
      <p:sp>
        <p:nvSpPr>
          <p:cNvPr id="15" name="Rectangle 14"/>
          <p:cNvSpPr/>
          <p:nvPr/>
        </p:nvSpPr>
        <p:spPr>
          <a:xfrm>
            <a:off x="3136477" y="2420282"/>
            <a:ext cx="2377574" cy="584775"/>
          </a:xfrm>
          <a:prstGeom prst="rect">
            <a:avLst/>
          </a:prstGeom>
        </p:spPr>
        <p:txBody>
          <a:bodyPr wrap="none">
            <a:spAutoFit/>
          </a:bodyPr>
          <a:lstStyle/>
          <a:p>
            <a:r>
              <a:rPr lang="fr-FR" sz="3200">
                <a:solidFill>
                  <a:schemeClr val="accent5">
                    <a:lumMod val="50000"/>
                  </a:schemeClr>
                </a:solidFill>
              </a:rPr>
              <a:t>une année</a:t>
            </a:r>
            <a:endParaRPr lang="en-GB" sz="3200">
              <a:solidFill>
                <a:schemeClr val="accent5">
                  <a:lumMod val="50000"/>
                </a:schemeClr>
              </a:solidFill>
            </a:endParaRPr>
          </a:p>
        </p:txBody>
      </p:sp>
      <p:sp>
        <p:nvSpPr>
          <p:cNvPr id="16" name="Rectangle 15"/>
          <p:cNvSpPr/>
          <p:nvPr/>
        </p:nvSpPr>
        <p:spPr>
          <a:xfrm>
            <a:off x="433825" y="3119980"/>
            <a:ext cx="1721946" cy="584775"/>
          </a:xfrm>
          <a:prstGeom prst="rect">
            <a:avLst/>
          </a:prstGeom>
        </p:spPr>
        <p:txBody>
          <a:bodyPr wrap="none">
            <a:spAutoFit/>
          </a:bodyPr>
          <a:lstStyle/>
          <a:p>
            <a:r>
              <a:rPr lang="fr-FR" sz="3200">
                <a:solidFill>
                  <a:schemeClr val="accent5">
                    <a:lumMod val="50000"/>
                  </a:schemeClr>
                </a:solidFill>
              </a:rPr>
              <a:t>Londres</a:t>
            </a:r>
            <a:endParaRPr lang="en-GB" sz="3200">
              <a:solidFill>
                <a:schemeClr val="accent5">
                  <a:lumMod val="50000"/>
                </a:schemeClr>
              </a:solidFill>
            </a:endParaRPr>
          </a:p>
        </p:txBody>
      </p:sp>
      <p:sp>
        <p:nvSpPr>
          <p:cNvPr id="17" name="Rectangle 16"/>
          <p:cNvSpPr/>
          <p:nvPr/>
        </p:nvSpPr>
        <p:spPr>
          <a:xfrm>
            <a:off x="9530842" y="5755922"/>
            <a:ext cx="1937239" cy="584775"/>
          </a:xfrm>
          <a:prstGeom prst="rect">
            <a:avLst/>
          </a:prstGeom>
        </p:spPr>
        <p:txBody>
          <a:bodyPr wrap="square">
            <a:spAutoFit/>
          </a:bodyPr>
          <a:lstStyle/>
          <a:p>
            <a:r>
              <a:rPr lang="fr-FR" sz="3200" dirty="0">
                <a:solidFill>
                  <a:schemeClr val="accent5">
                    <a:lumMod val="50000"/>
                  </a:schemeClr>
                </a:solidFill>
              </a:rPr>
              <a:t>l’Écosse</a:t>
            </a:r>
            <a:endParaRPr lang="en-GB" sz="3200" dirty="0">
              <a:solidFill>
                <a:schemeClr val="accent5">
                  <a:lumMod val="50000"/>
                </a:schemeClr>
              </a:solidFill>
            </a:endParaRPr>
          </a:p>
        </p:txBody>
      </p:sp>
      <p:sp>
        <p:nvSpPr>
          <p:cNvPr id="18" name="Rectangle 17"/>
          <p:cNvSpPr/>
          <p:nvPr/>
        </p:nvSpPr>
        <p:spPr>
          <a:xfrm>
            <a:off x="6479261" y="5720949"/>
            <a:ext cx="2375234" cy="584775"/>
          </a:xfrm>
          <a:prstGeom prst="rect">
            <a:avLst/>
          </a:prstGeom>
        </p:spPr>
        <p:txBody>
          <a:bodyPr wrap="square">
            <a:spAutoFit/>
          </a:bodyPr>
          <a:lstStyle/>
          <a:p>
            <a:r>
              <a:rPr lang="fr-FR" sz="3200">
                <a:solidFill>
                  <a:schemeClr val="accent5">
                    <a:lumMod val="50000"/>
                  </a:schemeClr>
                </a:solidFill>
              </a:rPr>
              <a:t>la ville</a:t>
            </a:r>
            <a:endParaRPr lang="en-GB" sz="3200">
              <a:solidFill>
                <a:schemeClr val="accent5">
                  <a:lumMod val="50000"/>
                </a:schemeClr>
              </a:solidFill>
            </a:endParaRPr>
          </a:p>
        </p:txBody>
      </p:sp>
      <p:sp>
        <p:nvSpPr>
          <p:cNvPr id="19" name="Rectangle 18"/>
          <p:cNvSpPr/>
          <p:nvPr/>
        </p:nvSpPr>
        <p:spPr>
          <a:xfrm>
            <a:off x="3477703" y="5463535"/>
            <a:ext cx="1483098" cy="584775"/>
          </a:xfrm>
          <a:prstGeom prst="rect">
            <a:avLst/>
          </a:prstGeom>
        </p:spPr>
        <p:txBody>
          <a:bodyPr wrap="none">
            <a:spAutoFit/>
          </a:bodyPr>
          <a:lstStyle/>
          <a:p>
            <a:r>
              <a:rPr lang="fr-FR" sz="3200" dirty="0">
                <a:solidFill>
                  <a:schemeClr val="accent5">
                    <a:lumMod val="50000"/>
                  </a:schemeClr>
                </a:solidFill>
              </a:rPr>
              <a:t>chez...</a:t>
            </a:r>
            <a:endParaRPr lang="en-GB" sz="3200" dirty="0">
              <a:solidFill>
                <a:schemeClr val="accent5">
                  <a:lumMod val="50000"/>
                </a:schemeClr>
              </a:solidFill>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1201" y="249869"/>
            <a:ext cx="1875000" cy="1784375"/>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8622" y="3486672"/>
            <a:ext cx="1909393" cy="1969061"/>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0321" y="4127354"/>
            <a:ext cx="3055163" cy="1532673"/>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895" y="3742217"/>
            <a:ext cx="2349103" cy="1761827"/>
          </a:xfrm>
          <a:prstGeom prst="rect">
            <a:avLst/>
          </a:prstGeom>
        </p:spPr>
      </p:pic>
      <p:pic>
        <p:nvPicPr>
          <p:cNvPr id="2" name="Picture 2" descr="France Clip Art">
            <a:extLst>
              <a:ext uri="{FF2B5EF4-FFF2-40B4-BE49-F238E27FC236}">
                <a16:creationId xmlns:a16="http://schemas.microsoft.com/office/drawing/2014/main" id="{8D038C0A-C216-44ED-A1A4-8E47A4C89D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1768" y="2683120"/>
            <a:ext cx="1721946" cy="11479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7545762-DD6F-41FB-B519-A60DB10100CA}"/>
              </a:ext>
            </a:extLst>
          </p:cNvPr>
          <p:cNvSpPr/>
          <p:nvPr/>
        </p:nvSpPr>
        <p:spPr>
          <a:xfrm>
            <a:off x="7346227" y="3306816"/>
            <a:ext cx="2045753" cy="584775"/>
          </a:xfrm>
          <a:prstGeom prst="rect">
            <a:avLst/>
          </a:prstGeom>
          <a:solidFill>
            <a:schemeClr val="bg1"/>
          </a:solidFill>
        </p:spPr>
        <p:txBody>
          <a:bodyPr wrap="none">
            <a:spAutoFit/>
          </a:bodyPr>
          <a:lstStyle/>
          <a:p>
            <a:r>
              <a:rPr lang="fr-FR" sz="3200" dirty="0">
                <a:solidFill>
                  <a:schemeClr val="accent5">
                    <a:lumMod val="50000"/>
                  </a:schemeClr>
                </a:solidFill>
              </a:rPr>
              <a:t>la France</a:t>
            </a:r>
            <a:endParaRPr lang="en-GB" sz="3200" dirty="0">
              <a:solidFill>
                <a:schemeClr val="accent5">
                  <a:lumMod val="50000"/>
                </a:schemeClr>
              </a:solidFill>
            </a:endParaRPr>
          </a:p>
        </p:txBody>
      </p:sp>
      <p:pic>
        <p:nvPicPr>
          <p:cNvPr id="26" name="Picture 25" descr="background rectangle">
            <a:extLst>
              <a:ext uri="{FF2B5EF4-FFF2-40B4-BE49-F238E27FC236}">
                <a16:creationId xmlns:a16="http://schemas.microsoft.com/office/drawing/2014/main" id="{9AE7AB91-5E84-472D-AD2C-09BAE4979722}"/>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A35EB294-CD69-45FF-823E-992630DBB1A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kern="0">
                <a:solidFill>
                  <a:schemeClr val="bg1"/>
                </a:solidFill>
              </a:rPr>
              <a:t>Nous cherchons quoi ?</a:t>
            </a:r>
            <a:endParaRPr lang="en-GB" sz="3600" b="1" kern="0" dirty="0">
              <a:solidFill>
                <a:schemeClr val="bg1"/>
              </a:solidFill>
            </a:endParaRPr>
          </a:p>
        </p:txBody>
      </p:sp>
      <p:sp>
        <p:nvSpPr>
          <p:cNvPr id="28" name="Rounded Rectangle 46">
            <a:extLst>
              <a:ext uri="{FF2B5EF4-FFF2-40B4-BE49-F238E27FC236}">
                <a16:creationId xmlns:a16="http://schemas.microsoft.com/office/drawing/2014/main" id="{5D14B761-C58E-46A9-A33A-DE8DC294C68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9849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3517" y="503077"/>
            <a:ext cx="3657600" cy="243744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Nous </a:t>
            </a:r>
            <a:r>
              <a:rPr lang="en-GB" sz="3600" b="1" dirty="0" err="1">
                <a:solidFill>
                  <a:schemeClr val="bg1"/>
                </a:solidFill>
              </a:rPr>
              <a:t>cherchons</a:t>
            </a:r>
            <a:r>
              <a:rPr lang="en-GB" sz="3600" b="1" dirty="0">
                <a:solidFill>
                  <a:schemeClr val="bg1"/>
                </a:solidFill>
              </a:rPr>
              <a:t> quoi ?</a:t>
            </a:r>
          </a:p>
        </p:txBody>
      </p:sp>
      <p:sp>
        <p:nvSpPr>
          <p:cNvPr id="7" name="Rectangle 6"/>
          <p:cNvSpPr/>
          <p:nvPr/>
        </p:nvSpPr>
        <p:spPr>
          <a:xfrm>
            <a:off x="9246555" y="2549843"/>
            <a:ext cx="2505814" cy="584775"/>
          </a:xfrm>
          <a:prstGeom prst="rect">
            <a:avLst/>
          </a:prstGeom>
        </p:spPr>
        <p:txBody>
          <a:bodyPr wrap="none">
            <a:spAutoFit/>
          </a:bodyPr>
          <a:lstStyle/>
          <a:p>
            <a:r>
              <a:rPr lang="fr-FR" sz="3200" dirty="0">
                <a:solidFill>
                  <a:schemeClr val="accent5">
                    <a:lumMod val="50000"/>
                  </a:schemeClr>
                </a:solidFill>
              </a:rPr>
              <a:t>l’Angleterre</a:t>
            </a:r>
            <a:endParaRPr lang="en-GB" sz="3200" dirty="0">
              <a:solidFill>
                <a:schemeClr val="accent5">
                  <a:lumMod val="50000"/>
                </a:schemeClr>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1315" y="908114"/>
            <a:ext cx="2527301"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735" y="1232111"/>
            <a:ext cx="1447699" cy="188012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1315" y="4277629"/>
            <a:ext cx="2576294" cy="1518803"/>
          </a:xfrm>
          <a:prstGeom prst="rect">
            <a:avLst/>
          </a:prstGeom>
        </p:spPr>
      </p:pic>
      <p:sp>
        <p:nvSpPr>
          <p:cNvPr id="13" name="Rectangle 12"/>
          <p:cNvSpPr/>
          <p:nvPr/>
        </p:nvSpPr>
        <p:spPr>
          <a:xfrm>
            <a:off x="-9928" y="5518750"/>
            <a:ext cx="2800767" cy="584775"/>
          </a:xfrm>
          <a:prstGeom prst="rect">
            <a:avLst/>
          </a:prstGeom>
        </p:spPr>
        <p:txBody>
          <a:bodyPr wrap="none">
            <a:spAutoFit/>
          </a:bodyPr>
          <a:lstStyle/>
          <a:p>
            <a:r>
              <a:rPr lang="fr-FR" sz="3200">
                <a:solidFill>
                  <a:schemeClr val="accent5">
                    <a:lumMod val="50000"/>
                  </a:schemeClr>
                </a:solidFill>
              </a:rPr>
              <a:t>les vacances</a:t>
            </a:r>
            <a:endParaRPr lang="en-GB" sz="3200">
              <a:solidFill>
                <a:schemeClr val="accent5">
                  <a:lumMod val="50000"/>
                </a:schemeClr>
              </a:solidFill>
            </a:endParaRPr>
          </a:p>
        </p:txBody>
      </p:sp>
      <p:sp>
        <p:nvSpPr>
          <p:cNvPr id="14" name="Rectangle 13"/>
          <p:cNvSpPr/>
          <p:nvPr/>
        </p:nvSpPr>
        <p:spPr>
          <a:xfrm>
            <a:off x="6786983" y="1884372"/>
            <a:ext cx="1540806" cy="584775"/>
          </a:xfrm>
          <a:prstGeom prst="rect">
            <a:avLst/>
          </a:prstGeom>
        </p:spPr>
        <p:txBody>
          <a:bodyPr wrap="none">
            <a:spAutoFit/>
          </a:bodyPr>
          <a:lstStyle/>
          <a:p>
            <a:r>
              <a:rPr lang="fr-FR" sz="3200">
                <a:solidFill>
                  <a:schemeClr val="accent5">
                    <a:lumMod val="50000"/>
                  </a:schemeClr>
                </a:solidFill>
              </a:rPr>
              <a:t>le mois</a:t>
            </a:r>
            <a:endParaRPr lang="en-GB" sz="3200">
              <a:solidFill>
                <a:schemeClr val="accent5">
                  <a:lumMod val="50000"/>
                </a:schemeClr>
              </a:solidFill>
            </a:endParaRPr>
          </a:p>
        </p:txBody>
      </p:sp>
      <p:sp>
        <p:nvSpPr>
          <p:cNvPr id="15" name="Rectangle 14"/>
          <p:cNvSpPr/>
          <p:nvPr/>
        </p:nvSpPr>
        <p:spPr>
          <a:xfrm>
            <a:off x="3173530" y="2415901"/>
            <a:ext cx="2377574" cy="584775"/>
          </a:xfrm>
          <a:prstGeom prst="rect">
            <a:avLst/>
          </a:prstGeom>
        </p:spPr>
        <p:txBody>
          <a:bodyPr wrap="none">
            <a:spAutoFit/>
          </a:bodyPr>
          <a:lstStyle/>
          <a:p>
            <a:r>
              <a:rPr lang="fr-FR" sz="3200">
                <a:solidFill>
                  <a:schemeClr val="accent5">
                    <a:lumMod val="50000"/>
                  </a:schemeClr>
                </a:solidFill>
              </a:rPr>
              <a:t>une année</a:t>
            </a:r>
            <a:endParaRPr lang="en-GB" sz="3200">
              <a:solidFill>
                <a:schemeClr val="accent5">
                  <a:lumMod val="50000"/>
                </a:schemeClr>
              </a:solidFill>
            </a:endParaRPr>
          </a:p>
        </p:txBody>
      </p:sp>
      <p:sp>
        <p:nvSpPr>
          <p:cNvPr id="16" name="Rectangle 15"/>
          <p:cNvSpPr/>
          <p:nvPr/>
        </p:nvSpPr>
        <p:spPr>
          <a:xfrm>
            <a:off x="433825" y="3119980"/>
            <a:ext cx="1721946" cy="584775"/>
          </a:xfrm>
          <a:prstGeom prst="rect">
            <a:avLst/>
          </a:prstGeom>
        </p:spPr>
        <p:txBody>
          <a:bodyPr wrap="none">
            <a:spAutoFit/>
          </a:bodyPr>
          <a:lstStyle/>
          <a:p>
            <a:r>
              <a:rPr lang="fr-FR" sz="3200">
                <a:solidFill>
                  <a:schemeClr val="accent5">
                    <a:lumMod val="50000"/>
                  </a:schemeClr>
                </a:solidFill>
              </a:rPr>
              <a:t>Londres</a:t>
            </a:r>
            <a:endParaRPr lang="en-GB" sz="3200">
              <a:solidFill>
                <a:schemeClr val="accent5">
                  <a:lumMod val="50000"/>
                </a:schemeClr>
              </a:solidFill>
            </a:endParaRPr>
          </a:p>
        </p:txBody>
      </p:sp>
      <p:sp>
        <p:nvSpPr>
          <p:cNvPr id="17" name="Rectangle 16"/>
          <p:cNvSpPr/>
          <p:nvPr/>
        </p:nvSpPr>
        <p:spPr>
          <a:xfrm>
            <a:off x="9475246" y="5755922"/>
            <a:ext cx="1999438" cy="584775"/>
          </a:xfrm>
          <a:prstGeom prst="rect">
            <a:avLst/>
          </a:prstGeom>
        </p:spPr>
        <p:txBody>
          <a:bodyPr wrap="square">
            <a:spAutoFit/>
          </a:bodyPr>
          <a:lstStyle/>
          <a:p>
            <a:r>
              <a:rPr lang="fr-FR" sz="3200" dirty="0">
                <a:solidFill>
                  <a:schemeClr val="accent5">
                    <a:lumMod val="50000"/>
                  </a:schemeClr>
                </a:solidFill>
              </a:rPr>
              <a:t>l'Écosse</a:t>
            </a:r>
            <a:endParaRPr lang="en-GB" sz="3200" dirty="0">
              <a:solidFill>
                <a:schemeClr val="accent5">
                  <a:lumMod val="50000"/>
                </a:schemeClr>
              </a:solidFill>
            </a:endParaRPr>
          </a:p>
        </p:txBody>
      </p:sp>
      <p:sp>
        <p:nvSpPr>
          <p:cNvPr id="18" name="Rectangle 17"/>
          <p:cNvSpPr/>
          <p:nvPr/>
        </p:nvSpPr>
        <p:spPr>
          <a:xfrm>
            <a:off x="6538716" y="5660027"/>
            <a:ext cx="2375234" cy="584775"/>
          </a:xfrm>
          <a:prstGeom prst="rect">
            <a:avLst/>
          </a:prstGeom>
        </p:spPr>
        <p:txBody>
          <a:bodyPr wrap="square">
            <a:spAutoFit/>
          </a:bodyPr>
          <a:lstStyle/>
          <a:p>
            <a:r>
              <a:rPr lang="fr-FR" sz="3200">
                <a:solidFill>
                  <a:schemeClr val="accent5">
                    <a:lumMod val="50000"/>
                  </a:schemeClr>
                </a:solidFill>
              </a:rPr>
              <a:t>la ville</a:t>
            </a:r>
            <a:endParaRPr lang="en-GB" sz="3200">
              <a:solidFill>
                <a:schemeClr val="accent5">
                  <a:lumMod val="50000"/>
                </a:schemeClr>
              </a:solidFill>
            </a:endParaRPr>
          </a:p>
        </p:txBody>
      </p:sp>
      <p:sp>
        <p:nvSpPr>
          <p:cNvPr id="19" name="Rectangle 18"/>
          <p:cNvSpPr/>
          <p:nvPr/>
        </p:nvSpPr>
        <p:spPr>
          <a:xfrm>
            <a:off x="3477703" y="5463535"/>
            <a:ext cx="1483098" cy="584775"/>
          </a:xfrm>
          <a:prstGeom prst="rect">
            <a:avLst/>
          </a:prstGeom>
        </p:spPr>
        <p:txBody>
          <a:bodyPr wrap="none">
            <a:spAutoFit/>
          </a:bodyPr>
          <a:lstStyle/>
          <a:p>
            <a:r>
              <a:rPr lang="fr-FR" sz="3200" dirty="0">
                <a:solidFill>
                  <a:schemeClr val="accent5">
                    <a:lumMod val="50000"/>
                  </a:schemeClr>
                </a:solidFill>
              </a:rPr>
              <a:t>chez...</a:t>
            </a:r>
            <a:endParaRPr lang="en-GB" sz="3200" dirty="0">
              <a:solidFill>
                <a:schemeClr val="accent5">
                  <a:lumMod val="50000"/>
                </a:schemeClr>
              </a:solidFill>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1201" y="249869"/>
            <a:ext cx="1875000" cy="1784375"/>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8622" y="3486672"/>
            <a:ext cx="1909393" cy="1969061"/>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0321" y="4127354"/>
            <a:ext cx="3055163" cy="1532673"/>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895" y="3742217"/>
            <a:ext cx="2349103" cy="1761827"/>
          </a:xfrm>
          <a:prstGeom prst="rect">
            <a:avLst/>
          </a:prstGeom>
        </p:spPr>
      </p:pic>
      <p:pic>
        <p:nvPicPr>
          <p:cNvPr id="2" name="Picture 2" descr="France Clip Art">
            <a:extLst>
              <a:ext uri="{FF2B5EF4-FFF2-40B4-BE49-F238E27FC236}">
                <a16:creationId xmlns:a16="http://schemas.microsoft.com/office/drawing/2014/main" id="{4826C12B-9967-4B05-8531-B961AE8F68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1768" y="2683120"/>
            <a:ext cx="1721946" cy="11479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2BAADA5-BAFD-4382-92A5-9E2D5EA25D20}"/>
              </a:ext>
            </a:extLst>
          </p:cNvPr>
          <p:cNvSpPr/>
          <p:nvPr/>
        </p:nvSpPr>
        <p:spPr>
          <a:xfrm>
            <a:off x="7346227" y="3306816"/>
            <a:ext cx="2045753" cy="584775"/>
          </a:xfrm>
          <a:prstGeom prst="rect">
            <a:avLst/>
          </a:prstGeom>
          <a:solidFill>
            <a:schemeClr val="bg1"/>
          </a:solidFill>
        </p:spPr>
        <p:txBody>
          <a:bodyPr wrap="none">
            <a:spAutoFit/>
          </a:bodyPr>
          <a:lstStyle/>
          <a:p>
            <a:r>
              <a:rPr lang="fr-FR" sz="3200" dirty="0">
                <a:solidFill>
                  <a:schemeClr val="accent5">
                    <a:lumMod val="50000"/>
                  </a:schemeClr>
                </a:solidFill>
              </a:rPr>
              <a:t>la France</a:t>
            </a:r>
            <a:endParaRPr lang="en-GB" sz="3200" dirty="0">
              <a:solidFill>
                <a:schemeClr val="accent5">
                  <a:lumMod val="50000"/>
                </a:schemeClr>
              </a:solidFill>
            </a:endParaRPr>
          </a:p>
        </p:txBody>
      </p:sp>
      <p:pic>
        <p:nvPicPr>
          <p:cNvPr id="26" name="Picture 25" descr="background rectangle">
            <a:extLst>
              <a:ext uri="{FF2B5EF4-FFF2-40B4-BE49-F238E27FC236}">
                <a16:creationId xmlns:a16="http://schemas.microsoft.com/office/drawing/2014/main" id="{BBD3CCAF-08D4-405F-A556-2D5EDE2EA0D5}"/>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729B320E-028F-42BD-9569-93FD2B75A3D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kern="0">
                <a:solidFill>
                  <a:schemeClr val="bg1"/>
                </a:solidFill>
              </a:rPr>
              <a:t>Nous cherchons quoi ?</a:t>
            </a:r>
            <a:endParaRPr lang="en-GB" sz="3600" b="1" kern="0" dirty="0">
              <a:solidFill>
                <a:schemeClr val="bg1"/>
              </a:solidFill>
            </a:endParaRPr>
          </a:p>
        </p:txBody>
      </p:sp>
      <p:sp>
        <p:nvSpPr>
          <p:cNvPr id="28" name="Rounded Rectangle 46">
            <a:extLst>
              <a:ext uri="{FF2B5EF4-FFF2-40B4-BE49-F238E27FC236}">
                <a16:creationId xmlns:a16="http://schemas.microsoft.com/office/drawing/2014/main" id="{31C2A610-ACFC-434F-B9D5-7504A57184B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322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3517" y="503077"/>
            <a:ext cx="3657600" cy="243744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Nous </a:t>
            </a:r>
            <a:r>
              <a:rPr lang="en-GB" sz="3600" b="1" dirty="0" err="1">
                <a:solidFill>
                  <a:schemeClr val="bg1"/>
                </a:solidFill>
              </a:rPr>
              <a:t>cherchons</a:t>
            </a:r>
            <a:r>
              <a:rPr lang="en-GB" sz="3600" b="1" dirty="0">
                <a:solidFill>
                  <a:schemeClr val="bg1"/>
                </a:solidFill>
              </a:rPr>
              <a:t> quoi ?</a:t>
            </a:r>
          </a:p>
        </p:txBody>
      </p:sp>
      <p:sp>
        <p:nvSpPr>
          <p:cNvPr id="7" name="Rectangle 6"/>
          <p:cNvSpPr/>
          <p:nvPr/>
        </p:nvSpPr>
        <p:spPr>
          <a:xfrm>
            <a:off x="9342492" y="2554399"/>
            <a:ext cx="2443298" cy="584775"/>
          </a:xfrm>
          <a:prstGeom prst="rect">
            <a:avLst/>
          </a:prstGeom>
        </p:spPr>
        <p:txBody>
          <a:bodyPr wrap="none">
            <a:spAutoFit/>
          </a:bodyPr>
          <a:lstStyle/>
          <a:p>
            <a:r>
              <a:rPr lang="fr-FR" sz="3200" dirty="0">
                <a:solidFill>
                  <a:schemeClr val="accent5">
                    <a:lumMod val="50000"/>
                  </a:schemeClr>
                </a:solidFill>
              </a:rPr>
              <a:t>l'Angleterre</a:t>
            </a:r>
            <a:endParaRPr lang="en-GB" sz="3200" dirty="0">
              <a:solidFill>
                <a:schemeClr val="accent5">
                  <a:lumMod val="50000"/>
                </a:schemeClr>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1315" y="908114"/>
            <a:ext cx="2527301"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735" y="1232111"/>
            <a:ext cx="1447699" cy="188012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1315" y="4277629"/>
            <a:ext cx="2576294" cy="1518803"/>
          </a:xfrm>
          <a:prstGeom prst="rect">
            <a:avLst/>
          </a:prstGeom>
        </p:spPr>
      </p:pic>
      <p:sp>
        <p:nvSpPr>
          <p:cNvPr id="13" name="Rectangle 12"/>
          <p:cNvSpPr/>
          <p:nvPr/>
        </p:nvSpPr>
        <p:spPr>
          <a:xfrm>
            <a:off x="-1" y="5541506"/>
            <a:ext cx="2800767" cy="584775"/>
          </a:xfrm>
          <a:prstGeom prst="rect">
            <a:avLst/>
          </a:prstGeom>
        </p:spPr>
        <p:txBody>
          <a:bodyPr wrap="none">
            <a:spAutoFit/>
          </a:bodyPr>
          <a:lstStyle/>
          <a:p>
            <a:r>
              <a:rPr lang="fr-FR" sz="3200">
                <a:solidFill>
                  <a:schemeClr val="accent5">
                    <a:lumMod val="50000"/>
                  </a:schemeClr>
                </a:solidFill>
              </a:rPr>
              <a:t>les vacances</a:t>
            </a:r>
            <a:endParaRPr lang="en-GB" sz="3200">
              <a:solidFill>
                <a:schemeClr val="accent5">
                  <a:lumMod val="50000"/>
                </a:schemeClr>
              </a:solidFill>
            </a:endParaRPr>
          </a:p>
        </p:txBody>
      </p:sp>
      <p:sp>
        <p:nvSpPr>
          <p:cNvPr id="14" name="Rectangle 13"/>
          <p:cNvSpPr/>
          <p:nvPr/>
        </p:nvSpPr>
        <p:spPr>
          <a:xfrm>
            <a:off x="6803671" y="1879787"/>
            <a:ext cx="1693092" cy="584775"/>
          </a:xfrm>
          <a:prstGeom prst="rect">
            <a:avLst/>
          </a:prstGeom>
        </p:spPr>
        <p:txBody>
          <a:bodyPr wrap="none">
            <a:spAutoFit/>
          </a:bodyPr>
          <a:lstStyle/>
          <a:p>
            <a:r>
              <a:rPr lang="fr-FR" sz="3200">
                <a:solidFill>
                  <a:schemeClr val="accent5">
                    <a:lumMod val="50000"/>
                  </a:schemeClr>
                </a:solidFill>
              </a:rPr>
              <a:t>un mois</a:t>
            </a:r>
            <a:endParaRPr lang="en-GB" sz="3200">
              <a:solidFill>
                <a:schemeClr val="accent5">
                  <a:lumMod val="50000"/>
                </a:schemeClr>
              </a:solidFill>
            </a:endParaRPr>
          </a:p>
        </p:txBody>
      </p:sp>
      <p:sp>
        <p:nvSpPr>
          <p:cNvPr id="15" name="Rectangle 14"/>
          <p:cNvSpPr/>
          <p:nvPr/>
        </p:nvSpPr>
        <p:spPr>
          <a:xfrm>
            <a:off x="3219222" y="2429348"/>
            <a:ext cx="2377574" cy="584775"/>
          </a:xfrm>
          <a:prstGeom prst="rect">
            <a:avLst/>
          </a:prstGeom>
        </p:spPr>
        <p:txBody>
          <a:bodyPr wrap="none">
            <a:spAutoFit/>
          </a:bodyPr>
          <a:lstStyle/>
          <a:p>
            <a:r>
              <a:rPr lang="fr-FR" sz="3200">
                <a:solidFill>
                  <a:schemeClr val="accent5">
                    <a:lumMod val="50000"/>
                  </a:schemeClr>
                </a:solidFill>
              </a:rPr>
              <a:t>une année</a:t>
            </a:r>
            <a:endParaRPr lang="en-GB" sz="3200" dirty="0">
              <a:solidFill>
                <a:schemeClr val="accent5">
                  <a:lumMod val="50000"/>
                </a:schemeClr>
              </a:solidFill>
            </a:endParaRPr>
          </a:p>
        </p:txBody>
      </p:sp>
      <p:sp>
        <p:nvSpPr>
          <p:cNvPr id="16" name="Rectangle 15"/>
          <p:cNvSpPr/>
          <p:nvPr/>
        </p:nvSpPr>
        <p:spPr>
          <a:xfrm>
            <a:off x="433825" y="3119980"/>
            <a:ext cx="1721946" cy="584775"/>
          </a:xfrm>
          <a:prstGeom prst="rect">
            <a:avLst/>
          </a:prstGeom>
        </p:spPr>
        <p:txBody>
          <a:bodyPr wrap="none">
            <a:spAutoFit/>
          </a:bodyPr>
          <a:lstStyle/>
          <a:p>
            <a:r>
              <a:rPr lang="fr-FR" sz="3200">
                <a:solidFill>
                  <a:schemeClr val="accent5">
                    <a:lumMod val="50000"/>
                  </a:schemeClr>
                </a:solidFill>
              </a:rPr>
              <a:t>Londres</a:t>
            </a:r>
            <a:endParaRPr lang="en-GB" sz="3200">
              <a:solidFill>
                <a:schemeClr val="accent5">
                  <a:lumMod val="50000"/>
                </a:schemeClr>
              </a:solidFill>
            </a:endParaRPr>
          </a:p>
        </p:txBody>
      </p:sp>
      <p:sp>
        <p:nvSpPr>
          <p:cNvPr id="17" name="Rectangle 16"/>
          <p:cNvSpPr/>
          <p:nvPr/>
        </p:nvSpPr>
        <p:spPr>
          <a:xfrm>
            <a:off x="9720801" y="5755922"/>
            <a:ext cx="1686680" cy="584775"/>
          </a:xfrm>
          <a:prstGeom prst="rect">
            <a:avLst/>
          </a:prstGeom>
        </p:spPr>
        <p:txBody>
          <a:bodyPr wrap="none">
            <a:spAutoFit/>
          </a:bodyPr>
          <a:lstStyle/>
          <a:p>
            <a:r>
              <a:rPr lang="fr-FR" sz="3200" dirty="0">
                <a:solidFill>
                  <a:schemeClr val="accent5">
                    <a:lumMod val="50000"/>
                  </a:schemeClr>
                </a:solidFill>
              </a:rPr>
              <a:t>l'Écosse</a:t>
            </a:r>
            <a:endParaRPr lang="en-GB" sz="3200" dirty="0">
              <a:solidFill>
                <a:schemeClr val="accent5">
                  <a:lumMod val="50000"/>
                </a:schemeClr>
              </a:solidFill>
            </a:endParaRPr>
          </a:p>
        </p:txBody>
      </p:sp>
      <p:sp>
        <p:nvSpPr>
          <p:cNvPr id="18" name="Rectangle 17"/>
          <p:cNvSpPr/>
          <p:nvPr/>
        </p:nvSpPr>
        <p:spPr>
          <a:xfrm>
            <a:off x="6458393" y="5660027"/>
            <a:ext cx="2375234" cy="584775"/>
          </a:xfrm>
          <a:prstGeom prst="rect">
            <a:avLst/>
          </a:prstGeom>
        </p:spPr>
        <p:txBody>
          <a:bodyPr wrap="square">
            <a:spAutoFit/>
          </a:bodyPr>
          <a:lstStyle/>
          <a:p>
            <a:r>
              <a:rPr lang="fr-FR" sz="3200">
                <a:solidFill>
                  <a:schemeClr val="accent5">
                    <a:lumMod val="50000"/>
                  </a:schemeClr>
                </a:solidFill>
              </a:rPr>
              <a:t>la ville</a:t>
            </a:r>
            <a:endParaRPr lang="en-GB" sz="3200">
              <a:solidFill>
                <a:schemeClr val="accent5">
                  <a:lumMod val="50000"/>
                </a:schemeClr>
              </a:solidFill>
            </a:endParaRPr>
          </a:p>
        </p:txBody>
      </p:sp>
      <p:sp>
        <p:nvSpPr>
          <p:cNvPr id="19" name="Rectangle 18"/>
          <p:cNvSpPr/>
          <p:nvPr/>
        </p:nvSpPr>
        <p:spPr>
          <a:xfrm>
            <a:off x="3477703" y="5463535"/>
            <a:ext cx="1483098" cy="584775"/>
          </a:xfrm>
          <a:prstGeom prst="rect">
            <a:avLst/>
          </a:prstGeom>
        </p:spPr>
        <p:txBody>
          <a:bodyPr wrap="none">
            <a:spAutoFit/>
          </a:bodyPr>
          <a:lstStyle/>
          <a:p>
            <a:r>
              <a:rPr lang="fr-FR" sz="3200" dirty="0">
                <a:solidFill>
                  <a:schemeClr val="accent5">
                    <a:lumMod val="50000"/>
                  </a:schemeClr>
                </a:solidFill>
              </a:rPr>
              <a:t>chez...</a:t>
            </a:r>
            <a:endParaRPr lang="en-GB" sz="3200" dirty="0">
              <a:solidFill>
                <a:schemeClr val="accent5">
                  <a:lumMod val="50000"/>
                </a:schemeClr>
              </a:solidFill>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1201" y="249869"/>
            <a:ext cx="1875000" cy="1784375"/>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8622" y="3486672"/>
            <a:ext cx="1909393" cy="1969061"/>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0321" y="4127354"/>
            <a:ext cx="3055163" cy="1532673"/>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895" y="3742217"/>
            <a:ext cx="2349103" cy="1761827"/>
          </a:xfrm>
          <a:prstGeom prst="rect">
            <a:avLst/>
          </a:prstGeom>
        </p:spPr>
      </p:pic>
      <p:pic>
        <p:nvPicPr>
          <p:cNvPr id="2" name="Picture 2" descr="France Clip Art">
            <a:extLst>
              <a:ext uri="{FF2B5EF4-FFF2-40B4-BE49-F238E27FC236}">
                <a16:creationId xmlns:a16="http://schemas.microsoft.com/office/drawing/2014/main" id="{15EF2B89-DC5E-49D4-9371-061A8C792A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1768" y="2683120"/>
            <a:ext cx="1721946" cy="11479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8C43487-4352-4BB4-9DAD-82739B930115}"/>
              </a:ext>
            </a:extLst>
          </p:cNvPr>
          <p:cNvSpPr/>
          <p:nvPr/>
        </p:nvSpPr>
        <p:spPr>
          <a:xfrm>
            <a:off x="7346227" y="3306816"/>
            <a:ext cx="2045753" cy="584775"/>
          </a:xfrm>
          <a:prstGeom prst="rect">
            <a:avLst/>
          </a:prstGeom>
          <a:solidFill>
            <a:schemeClr val="bg1"/>
          </a:solidFill>
        </p:spPr>
        <p:txBody>
          <a:bodyPr wrap="none">
            <a:spAutoFit/>
          </a:bodyPr>
          <a:lstStyle/>
          <a:p>
            <a:r>
              <a:rPr lang="fr-FR" sz="3200" dirty="0">
                <a:solidFill>
                  <a:schemeClr val="accent5">
                    <a:lumMod val="50000"/>
                  </a:schemeClr>
                </a:solidFill>
              </a:rPr>
              <a:t>la France</a:t>
            </a:r>
            <a:endParaRPr lang="en-GB" sz="3200" dirty="0">
              <a:solidFill>
                <a:schemeClr val="accent5">
                  <a:lumMod val="50000"/>
                </a:schemeClr>
              </a:solidFill>
            </a:endParaRPr>
          </a:p>
        </p:txBody>
      </p:sp>
      <p:pic>
        <p:nvPicPr>
          <p:cNvPr id="26" name="Picture 25" descr="background rectangle">
            <a:extLst>
              <a:ext uri="{FF2B5EF4-FFF2-40B4-BE49-F238E27FC236}">
                <a16:creationId xmlns:a16="http://schemas.microsoft.com/office/drawing/2014/main" id="{9A6D28AC-E2F2-47DB-B5FD-F7D7658BED7B}"/>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DC20C4BF-922E-4521-B6A5-C06F1BA61F9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kern="0">
                <a:solidFill>
                  <a:schemeClr val="bg1"/>
                </a:solidFill>
              </a:rPr>
              <a:t>Nous cherchons quoi ?</a:t>
            </a:r>
            <a:endParaRPr lang="en-GB" sz="3600" b="1" kern="0" dirty="0">
              <a:solidFill>
                <a:schemeClr val="bg1"/>
              </a:solidFill>
            </a:endParaRPr>
          </a:p>
        </p:txBody>
      </p:sp>
      <p:sp>
        <p:nvSpPr>
          <p:cNvPr id="28" name="Rounded Rectangle 46">
            <a:extLst>
              <a:ext uri="{FF2B5EF4-FFF2-40B4-BE49-F238E27FC236}">
                <a16:creationId xmlns:a16="http://schemas.microsoft.com/office/drawing/2014/main" id="{D1D596AA-6BAE-441E-B6B6-1B0BEE0B248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3373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3517" y="503077"/>
            <a:ext cx="3657600" cy="243744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Nous </a:t>
            </a:r>
            <a:r>
              <a:rPr lang="en-GB" sz="3600" b="1" dirty="0" err="1">
                <a:solidFill>
                  <a:schemeClr val="bg1"/>
                </a:solidFill>
              </a:rPr>
              <a:t>cherchons</a:t>
            </a:r>
            <a:r>
              <a:rPr lang="en-GB" sz="3600" b="1" dirty="0">
                <a:solidFill>
                  <a:schemeClr val="bg1"/>
                </a:solidFill>
              </a:rPr>
              <a:t> quoi ?</a:t>
            </a:r>
          </a:p>
        </p:txBody>
      </p:sp>
      <p:sp>
        <p:nvSpPr>
          <p:cNvPr id="7" name="Rectangle 6"/>
          <p:cNvSpPr/>
          <p:nvPr/>
        </p:nvSpPr>
        <p:spPr>
          <a:xfrm>
            <a:off x="9342492" y="2554399"/>
            <a:ext cx="2443298" cy="584775"/>
          </a:xfrm>
          <a:prstGeom prst="rect">
            <a:avLst/>
          </a:prstGeom>
        </p:spPr>
        <p:txBody>
          <a:bodyPr wrap="none">
            <a:spAutoFit/>
          </a:bodyPr>
          <a:lstStyle/>
          <a:p>
            <a:r>
              <a:rPr lang="fr-FR" sz="3200" dirty="0">
                <a:solidFill>
                  <a:schemeClr val="accent5">
                    <a:lumMod val="50000"/>
                  </a:schemeClr>
                </a:solidFill>
              </a:rPr>
              <a:t>l'Angleterre</a:t>
            </a:r>
            <a:endParaRPr lang="en-GB" sz="3200" dirty="0">
              <a:solidFill>
                <a:schemeClr val="accent5">
                  <a:lumMod val="50000"/>
                </a:schemeClr>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1315" y="908114"/>
            <a:ext cx="2527301"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735" y="1232111"/>
            <a:ext cx="1447699" cy="188012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1315" y="4277629"/>
            <a:ext cx="2576294" cy="1518803"/>
          </a:xfrm>
          <a:prstGeom prst="rect">
            <a:avLst/>
          </a:prstGeom>
        </p:spPr>
      </p:pic>
      <p:sp>
        <p:nvSpPr>
          <p:cNvPr id="13" name="Rectangle 12"/>
          <p:cNvSpPr/>
          <p:nvPr/>
        </p:nvSpPr>
        <p:spPr>
          <a:xfrm>
            <a:off x="7431" y="5504044"/>
            <a:ext cx="2800767" cy="584775"/>
          </a:xfrm>
          <a:prstGeom prst="rect">
            <a:avLst/>
          </a:prstGeom>
        </p:spPr>
        <p:txBody>
          <a:bodyPr wrap="none">
            <a:spAutoFit/>
          </a:bodyPr>
          <a:lstStyle/>
          <a:p>
            <a:r>
              <a:rPr lang="fr-FR" sz="3200">
                <a:solidFill>
                  <a:schemeClr val="accent5">
                    <a:lumMod val="50000"/>
                  </a:schemeClr>
                </a:solidFill>
              </a:rPr>
              <a:t>les vacances</a:t>
            </a:r>
            <a:endParaRPr lang="en-GB" sz="3200">
              <a:solidFill>
                <a:schemeClr val="accent5">
                  <a:lumMod val="50000"/>
                </a:schemeClr>
              </a:solidFill>
            </a:endParaRPr>
          </a:p>
        </p:txBody>
      </p:sp>
      <p:sp>
        <p:nvSpPr>
          <p:cNvPr id="14" name="Rectangle 13"/>
          <p:cNvSpPr/>
          <p:nvPr/>
        </p:nvSpPr>
        <p:spPr>
          <a:xfrm>
            <a:off x="6800053" y="1879787"/>
            <a:ext cx="1540806" cy="584775"/>
          </a:xfrm>
          <a:prstGeom prst="rect">
            <a:avLst/>
          </a:prstGeom>
        </p:spPr>
        <p:txBody>
          <a:bodyPr wrap="none">
            <a:spAutoFit/>
          </a:bodyPr>
          <a:lstStyle/>
          <a:p>
            <a:r>
              <a:rPr lang="fr-FR" sz="3200">
                <a:solidFill>
                  <a:schemeClr val="accent5">
                    <a:lumMod val="50000"/>
                  </a:schemeClr>
                </a:solidFill>
              </a:rPr>
              <a:t>le mois</a:t>
            </a:r>
            <a:endParaRPr lang="en-GB" sz="3200">
              <a:solidFill>
                <a:schemeClr val="accent5">
                  <a:lumMod val="50000"/>
                </a:schemeClr>
              </a:solidFill>
            </a:endParaRPr>
          </a:p>
        </p:txBody>
      </p:sp>
      <p:sp>
        <p:nvSpPr>
          <p:cNvPr id="15" name="Rectangle 14"/>
          <p:cNvSpPr/>
          <p:nvPr/>
        </p:nvSpPr>
        <p:spPr>
          <a:xfrm>
            <a:off x="3030465" y="2399512"/>
            <a:ext cx="2377574" cy="584775"/>
          </a:xfrm>
          <a:prstGeom prst="rect">
            <a:avLst/>
          </a:prstGeom>
        </p:spPr>
        <p:txBody>
          <a:bodyPr wrap="none">
            <a:spAutoFit/>
          </a:bodyPr>
          <a:lstStyle/>
          <a:p>
            <a:r>
              <a:rPr lang="fr-FR" sz="3200">
                <a:solidFill>
                  <a:schemeClr val="accent5">
                    <a:lumMod val="50000"/>
                  </a:schemeClr>
                </a:solidFill>
              </a:rPr>
              <a:t>une année</a:t>
            </a:r>
            <a:endParaRPr lang="en-GB" sz="3200">
              <a:solidFill>
                <a:schemeClr val="accent5">
                  <a:lumMod val="50000"/>
                </a:schemeClr>
              </a:solidFill>
            </a:endParaRPr>
          </a:p>
        </p:txBody>
      </p:sp>
      <p:sp>
        <p:nvSpPr>
          <p:cNvPr id="16" name="Rectangle 15"/>
          <p:cNvSpPr/>
          <p:nvPr/>
        </p:nvSpPr>
        <p:spPr>
          <a:xfrm>
            <a:off x="433825" y="3119980"/>
            <a:ext cx="1721946" cy="584775"/>
          </a:xfrm>
          <a:prstGeom prst="rect">
            <a:avLst/>
          </a:prstGeom>
        </p:spPr>
        <p:txBody>
          <a:bodyPr wrap="none">
            <a:spAutoFit/>
          </a:bodyPr>
          <a:lstStyle/>
          <a:p>
            <a:r>
              <a:rPr lang="fr-FR" sz="3200">
                <a:solidFill>
                  <a:schemeClr val="accent5">
                    <a:lumMod val="50000"/>
                  </a:schemeClr>
                </a:solidFill>
              </a:rPr>
              <a:t>Londres</a:t>
            </a:r>
            <a:endParaRPr lang="en-GB" sz="3200">
              <a:solidFill>
                <a:schemeClr val="accent5">
                  <a:lumMod val="50000"/>
                </a:schemeClr>
              </a:solidFill>
            </a:endParaRPr>
          </a:p>
        </p:txBody>
      </p:sp>
      <p:sp>
        <p:nvSpPr>
          <p:cNvPr id="17" name="Rectangle 16"/>
          <p:cNvSpPr/>
          <p:nvPr/>
        </p:nvSpPr>
        <p:spPr>
          <a:xfrm>
            <a:off x="9656122" y="5755922"/>
            <a:ext cx="1686680" cy="584775"/>
          </a:xfrm>
          <a:prstGeom prst="rect">
            <a:avLst/>
          </a:prstGeom>
        </p:spPr>
        <p:txBody>
          <a:bodyPr wrap="none">
            <a:spAutoFit/>
          </a:bodyPr>
          <a:lstStyle/>
          <a:p>
            <a:r>
              <a:rPr lang="fr-FR" sz="3200" dirty="0">
                <a:solidFill>
                  <a:schemeClr val="accent5">
                    <a:lumMod val="50000"/>
                  </a:schemeClr>
                </a:solidFill>
              </a:rPr>
              <a:t>l'Écosse</a:t>
            </a:r>
            <a:endParaRPr lang="en-GB" sz="3200" dirty="0">
              <a:solidFill>
                <a:schemeClr val="accent5">
                  <a:lumMod val="50000"/>
                </a:schemeClr>
              </a:solidFill>
            </a:endParaRPr>
          </a:p>
        </p:txBody>
      </p:sp>
      <p:sp>
        <p:nvSpPr>
          <p:cNvPr id="18" name="Rectangle 17"/>
          <p:cNvSpPr/>
          <p:nvPr/>
        </p:nvSpPr>
        <p:spPr>
          <a:xfrm>
            <a:off x="6538716" y="5720949"/>
            <a:ext cx="2375234" cy="584775"/>
          </a:xfrm>
          <a:prstGeom prst="rect">
            <a:avLst/>
          </a:prstGeom>
        </p:spPr>
        <p:txBody>
          <a:bodyPr wrap="square">
            <a:spAutoFit/>
          </a:bodyPr>
          <a:lstStyle/>
          <a:p>
            <a:r>
              <a:rPr lang="fr-FR" sz="3200">
                <a:solidFill>
                  <a:schemeClr val="accent5">
                    <a:lumMod val="50000"/>
                  </a:schemeClr>
                </a:solidFill>
              </a:rPr>
              <a:t>la ville</a:t>
            </a:r>
            <a:endParaRPr lang="en-GB" sz="3200">
              <a:solidFill>
                <a:schemeClr val="accent5">
                  <a:lumMod val="50000"/>
                </a:schemeClr>
              </a:solidFill>
            </a:endParaRPr>
          </a:p>
        </p:txBody>
      </p:sp>
      <p:sp>
        <p:nvSpPr>
          <p:cNvPr id="19" name="Rectangle 18"/>
          <p:cNvSpPr/>
          <p:nvPr/>
        </p:nvSpPr>
        <p:spPr>
          <a:xfrm>
            <a:off x="3477703" y="5463535"/>
            <a:ext cx="1483098" cy="584775"/>
          </a:xfrm>
          <a:prstGeom prst="rect">
            <a:avLst/>
          </a:prstGeom>
        </p:spPr>
        <p:txBody>
          <a:bodyPr wrap="none">
            <a:spAutoFit/>
          </a:bodyPr>
          <a:lstStyle/>
          <a:p>
            <a:r>
              <a:rPr lang="fr-FR" sz="3200" dirty="0">
                <a:solidFill>
                  <a:schemeClr val="accent5">
                    <a:lumMod val="50000"/>
                  </a:schemeClr>
                </a:solidFill>
              </a:rPr>
              <a:t>chez...</a:t>
            </a:r>
            <a:endParaRPr lang="en-GB" sz="3200" dirty="0">
              <a:solidFill>
                <a:schemeClr val="accent5">
                  <a:lumMod val="50000"/>
                </a:schemeClr>
              </a:solidFill>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1201" y="249869"/>
            <a:ext cx="1875000" cy="1784375"/>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8622" y="3486672"/>
            <a:ext cx="1909393" cy="1969061"/>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0321" y="4127354"/>
            <a:ext cx="3055163" cy="1532673"/>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895" y="3742217"/>
            <a:ext cx="2349103" cy="1761827"/>
          </a:xfrm>
          <a:prstGeom prst="rect">
            <a:avLst/>
          </a:prstGeom>
        </p:spPr>
      </p:pic>
      <p:pic>
        <p:nvPicPr>
          <p:cNvPr id="2" name="Picture 2" descr="France Clip Art">
            <a:extLst>
              <a:ext uri="{FF2B5EF4-FFF2-40B4-BE49-F238E27FC236}">
                <a16:creationId xmlns:a16="http://schemas.microsoft.com/office/drawing/2014/main" id="{5C77109B-6952-4DAC-B4B1-79B6C65E59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1768" y="2683120"/>
            <a:ext cx="1721946" cy="11479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5CD8199-9354-40E4-A50A-0839DCF85EBD}"/>
              </a:ext>
            </a:extLst>
          </p:cNvPr>
          <p:cNvSpPr/>
          <p:nvPr/>
        </p:nvSpPr>
        <p:spPr>
          <a:xfrm>
            <a:off x="7346227" y="3306816"/>
            <a:ext cx="2045753" cy="584775"/>
          </a:xfrm>
          <a:prstGeom prst="rect">
            <a:avLst/>
          </a:prstGeom>
          <a:solidFill>
            <a:schemeClr val="bg1"/>
          </a:solidFill>
        </p:spPr>
        <p:txBody>
          <a:bodyPr wrap="none">
            <a:spAutoFit/>
          </a:bodyPr>
          <a:lstStyle/>
          <a:p>
            <a:r>
              <a:rPr lang="fr-FR" sz="3200" dirty="0">
                <a:solidFill>
                  <a:schemeClr val="accent5">
                    <a:lumMod val="50000"/>
                  </a:schemeClr>
                </a:solidFill>
              </a:rPr>
              <a:t>la France</a:t>
            </a:r>
            <a:endParaRPr lang="en-GB" sz="3200" dirty="0">
              <a:solidFill>
                <a:schemeClr val="accent5">
                  <a:lumMod val="50000"/>
                </a:schemeClr>
              </a:solidFill>
            </a:endParaRPr>
          </a:p>
        </p:txBody>
      </p:sp>
      <p:pic>
        <p:nvPicPr>
          <p:cNvPr id="26" name="Picture 25" descr="background rectangle">
            <a:extLst>
              <a:ext uri="{FF2B5EF4-FFF2-40B4-BE49-F238E27FC236}">
                <a16:creationId xmlns:a16="http://schemas.microsoft.com/office/drawing/2014/main" id="{65E0F16A-1CDA-417D-83C7-A1B8AACCFA43}"/>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239B3168-313B-4085-8DB3-6A2200FA791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kern="0">
                <a:solidFill>
                  <a:schemeClr val="bg1"/>
                </a:solidFill>
              </a:rPr>
              <a:t>Nous cherchons quoi ?</a:t>
            </a:r>
            <a:endParaRPr lang="en-GB" sz="3600" b="1" kern="0" dirty="0">
              <a:solidFill>
                <a:schemeClr val="bg1"/>
              </a:solidFill>
            </a:endParaRPr>
          </a:p>
        </p:txBody>
      </p:sp>
      <p:sp>
        <p:nvSpPr>
          <p:cNvPr id="28" name="Rounded Rectangle 46">
            <a:extLst>
              <a:ext uri="{FF2B5EF4-FFF2-40B4-BE49-F238E27FC236}">
                <a16:creationId xmlns:a16="http://schemas.microsoft.com/office/drawing/2014/main" id="{7CA6AD40-46A9-4D83-BD54-D730939D38F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758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3517" y="503077"/>
            <a:ext cx="3657600" cy="243744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Nous </a:t>
            </a:r>
            <a:r>
              <a:rPr lang="en-GB" sz="3600" b="1" dirty="0" err="1">
                <a:solidFill>
                  <a:schemeClr val="bg1"/>
                </a:solidFill>
              </a:rPr>
              <a:t>cherchons</a:t>
            </a:r>
            <a:r>
              <a:rPr lang="en-GB" sz="3600" b="1" dirty="0">
                <a:solidFill>
                  <a:schemeClr val="bg1"/>
                </a:solidFill>
              </a:rPr>
              <a:t> quoi ?</a:t>
            </a:r>
          </a:p>
        </p:txBody>
      </p:sp>
      <p:sp>
        <p:nvSpPr>
          <p:cNvPr id="7" name="Rectangle 6"/>
          <p:cNvSpPr/>
          <p:nvPr/>
        </p:nvSpPr>
        <p:spPr>
          <a:xfrm>
            <a:off x="9292541" y="2554399"/>
            <a:ext cx="2443298" cy="584775"/>
          </a:xfrm>
          <a:prstGeom prst="rect">
            <a:avLst/>
          </a:prstGeom>
        </p:spPr>
        <p:txBody>
          <a:bodyPr wrap="none">
            <a:spAutoFit/>
          </a:bodyPr>
          <a:lstStyle/>
          <a:p>
            <a:r>
              <a:rPr lang="fr-FR" sz="3200" dirty="0">
                <a:solidFill>
                  <a:schemeClr val="accent5">
                    <a:lumMod val="50000"/>
                  </a:schemeClr>
                </a:solidFill>
              </a:rPr>
              <a:t>l'Angleterre</a:t>
            </a:r>
            <a:endParaRPr lang="en-GB" sz="3200" dirty="0">
              <a:solidFill>
                <a:schemeClr val="accent5">
                  <a:lumMod val="50000"/>
                </a:schemeClr>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1315" y="908114"/>
            <a:ext cx="2527301"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735" y="1232111"/>
            <a:ext cx="1447699" cy="188012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1315" y="4277629"/>
            <a:ext cx="2576294" cy="1518803"/>
          </a:xfrm>
          <a:prstGeom prst="rect">
            <a:avLst/>
          </a:prstGeom>
        </p:spPr>
      </p:pic>
      <p:sp>
        <p:nvSpPr>
          <p:cNvPr id="13" name="Rectangle 12"/>
          <p:cNvSpPr/>
          <p:nvPr/>
        </p:nvSpPr>
        <p:spPr>
          <a:xfrm>
            <a:off x="20867" y="5474283"/>
            <a:ext cx="2800767" cy="584775"/>
          </a:xfrm>
          <a:prstGeom prst="rect">
            <a:avLst/>
          </a:prstGeom>
        </p:spPr>
        <p:txBody>
          <a:bodyPr wrap="none">
            <a:spAutoFit/>
          </a:bodyPr>
          <a:lstStyle/>
          <a:p>
            <a:r>
              <a:rPr lang="fr-FR" sz="3200" dirty="0">
                <a:solidFill>
                  <a:schemeClr val="accent5">
                    <a:lumMod val="50000"/>
                  </a:schemeClr>
                </a:solidFill>
              </a:rPr>
              <a:t>les vacances</a:t>
            </a:r>
            <a:endParaRPr lang="en-GB" sz="3200" dirty="0">
              <a:solidFill>
                <a:schemeClr val="accent5">
                  <a:lumMod val="50000"/>
                </a:schemeClr>
              </a:solidFill>
            </a:endParaRPr>
          </a:p>
        </p:txBody>
      </p:sp>
      <p:sp>
        <p:nvSpPr>
          <p:cNvPr id="14" name="Rectangle 13"/>
          <p:cNvSpPr/>
          <p:nvPr/>
        </p:nvSpPr>
        <p:spPr>
          <a:xfrm>
            <a:off x="6763469" y="1969624"/>
            <a:ext cx="1540806" cy="584775"/>
          </a:xfrm>
          <a:prstGeom prst="rect">
            <a:avLst/>
          </a:prstGeom>
        </p:spPr>
        <p:txBody>
          <a:bodyPr wrap="none">
            <a:spAutoFit/>
          </a:bodyPr>
          <a:lstStyle/>
          <a:p>
            <a:r>
              <a:rPr lang="fr-FR" sz="3200">
                <a:solidFill>
                  <a:schemeClr val="accent5">
                    <a:lumMod val="50000"/>
                  </a:schemeClr>
                </a:solidFill>
              </a:rPr>
              <a:t>le mois</a:t>
            </a:r>
            <a:endParaRPr lang="en-GB" sz="3200">
              <a:solidFill>
                <a:schemeClr val="accent5">
                  <a:lumMod val="50000"/>
                </a:schemeClr>
              </a:solidFill>
            </a:endParaRPr>
          </a:p>
        </p:txBody>
      </p:sp>
      <p:sp>
        <p:nvSpPr>
          <p:cNvPr id="15" name="Rectangle 14"/>
          <p:cNvSpPr/>
          <p:nvPr/>
        </p:nvSpPr>
        <p:spPr>
          <a:xfrm>
            <a:off x="3105869" y="2375798"/>
            <a:ext cx="2377574" cy="584775"/>
          </a:xfrm>
          <a:prstGeom prst="rect">
            <a:avLst/>
          </a:prstGeom>
        </p:spPr>
        <p:txBody>
          <a:bodyPr wrap="none">
            <a:spAutoFit/>
          </a:bodyPr>
          <a:lstStyle/>
          <a:p>
            <a:r>
              <a:rPr lang="fr-FR" sz="3200">
                <a:solidFill>
                  <a:schemeClr val="accent5">
                    <a:lumMod val="50000"/>
                  </a:schemeClr>
                </a:solidFill>
              </a:rPr>
              <a:t>une année</a:t>
            </a:r>
            <a:endParaRPr lang="en-GB" sz="3200">
              <a:solidFill>
                <a:schemeClr val="accent5">
                  <a:lumMod val="50000"/>
                </a:schemeClr>
              </a:solidFill>
            </a:endParaRPr>
          </a:p>
        </p:txBody>
      </p:sp>
      <p:sp>
        <p:nvSpPr>
          <p:cNvPr id="16" name="Rectangle 15"/>
          <p:cNvSpPr/>
          <p:nvPr/>
        </p:nvSpPr>
        <p:spPr>
          <a:xfrm>
            <a:off x="433825" y="3119980"/>
            <a:ext cx="1721946" cy="584775"/>
          </a:xfrm>
          <a:prstGeom prst="rect">
            <a:avLst/>
          </a:prstGeom>
        </p:spPr>
        <p:txBody>
          <a:bodyPr wrap="none">
            <a:spAutoFit/>
          </a:bodyPr>
          <a:lstStyle/>
          <a:p>
            <a:r>
              <a:rPr lang="fr-FR" sz="3200">
                <a:solidFill>
                  <a:schemeClr val="accent5">
                    <a:lumMod val="50000"/>
                  </a:schemeClr>
                </a:solidFill>
              </a:rPr>
              <a:t>Londres</a:t>
            </a:r>
            <a:endParaRPr lang="en-GB" sz="3200">
              <a:solidFill>
                <a:schemeClr val="accent5">
                  <a:lumMod val="50000"/>
                </a:schemeClr>
              </a:solidFill>
            </a:endParaRPr>
          </a:p>
        </p:txBody>
      </p:sp>
      <p:sp>
        <p:nvSpPr>
          <p:cNvPr id="17" name="Rectangle 16"/>
          <p:cNvSpPr/>
          <p:nvPr/>
        </p:nvSpPr>
        <p:spPr>
          <a:xfrm>
            <a:off x="9670850" y="5755922"/>
            <a:ext cx="1686680" cy="584775"/>
          </a:xfrm>
          <a:prstGeom prst="rect">
            <a:avLst/>
          </a:prstGeom>
        </p:spPr>
        <p:txBody>
          <a:bodyPr wrap="none">
            <a:spAutoFit/>
          </a:bodyPr>
          <a:lstStyle/>
          <a:p>
            <a:r>
              <a:rPr lang="fr-FR" sz="3200" dirty="0">
                <a:solidFill>
                  <a:schemeClr val="accent5">
                    <a:lumMod val="50000"/>
                  </a:schemeClr>
                </a:solidFill>
              </a:rPr>
              <a:t>l'Écosse</a:t>
            </a:r>
            <a:endParaRPr lang="en-GB" sz="3200" dirty="0">
              <a:solidFill>
                <a:schemeClr val="accent5">
                  <a:lumMod val="50000"/>
                </a:schemeClr>
              </a:solidFill>
            </a:endParaRPr>
          </a:p>
        </p:txBody>
      </p:sp>
      <p:sp>
        <p:nvSpPr>
          <p:cNvPr id="18" name="Rectangle 17"/>
          <p:cNvSpPr/>
          <p:nvPr/>
        </p:nvSpPr>
        <p:spPr>
          <a:xfrm>
            <a:off x="6538716" y="5720949"/>
            <a:ext cx="2375234" cy="584775"/>
          </a:xfrm>
          <a:prstGeom prst="rect">
            <a:avLst/>
          </a:prstGeom>
        </p:spPr>
        <p:txBody>
          <a:bodyPr wrap="square">
            <a:spAutoFit/>
          </a:bodyPr>
          <a:lstStyle/>
          <a:p>
            <a:r>
              <a:rPr lang="fr-FR" sz="3200">
                <a:solidFill>
                  <a:schemeClr val="accent5">
                    <a:lumMod val="50000"/>
                  </a:schemeClr>
                </a:solidFill>
              </a:rPr>
              <a:t>la ville</a:t>
            </a:r>
            <a:endParaRPr lang="en-GB" sz="3200">
              <a:solidFill>
                <a:schemeClr val="accent5">
                  <a:lumMod val="50000"/>
                </a:schemeClr>
              </a:solidFill>
            </a:endParaRPr>
          </a:p>
        </p:txBody>
      </p:sp>
      <p:sp>
        <p:nvSpPr>
          <p:cNvPr id="19" name="Rectangle 18"/>
          <p:cNvSpPr/>
          <p:nvPr/>
        </p:nvSpPr>
        <p:spPr>
          <a:xfrm>
            <a:off x="3477703" y="5463535"/>
            <a:ext cx="1483098" cy="584775"/>
          </a:xfrm>
          <a:prstGeom prst="rect">
            <a:avLst/>
          </a:prstGeom>
        </p:spPr>
        <p:txBody>
          <a:bodyPr wrap="none">
            <a:spAutoFit/>
          </a:bodyPr>
          <a:lstStyle/>
          <a:p>
            <a:r>
              <a:rPr lang="fr-FR" sz="3200" dirty="0">
                <a:solidFill>
                  <a:schemeClr val="accent5">
                    <a:lumMod val="50000"/>
                  </a:schemeClr>
                </a:solidFill>
              </a:rPr>
              <a:t>chez...</a:t>
            </a:r>
            <a:endParaRPr lang="en-GB" sz="3200" dirty="0">
              <a:solidFill>
                <a:schemeClr val="accent5">
                  <a:lumMod val="50000"/>
                </a:schemeClr>
              </a:solidFill>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1201" y="249869"/>
            <a:ext cx="1875000" cy="1784375"/>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8622" y="3486672"/>
            <a:ext cx="1909393" cy="1969061"/>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0321" y="4127354"/>
            <a:ext cx="3055163" cy="1532673"/>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895" y="3742217"/>
            <a:ext cx="2349103" cy="1761827"/>
          </a:xfrm>
          <a:prstGeom prst="rect">
            <a:avLst/>
          </a:prstGeom>
        </p:spPr>
      </p:pic>
      <p:pic>
        <p:nvPicPr>
          <p:cNvPr id="2" name="Picture 2" descr="France Clip Art">
            <a:extLst>
              <a:ext uri="{FF2B5EF4-FFF2-40B4-BE49-F238E27FC236}">
                <a16:creationId xmlns:a16="http://schemas.microsoft.com/office/drawing/2014/main" id="{A68C969A-C96C-46B9-8BA3-6E1352E949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1768" y="2683120"/>
            <a:ext cx="1721946" cy="11479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55DE298-4D03-4FE0-8548-1B4EBD6F9643}"/>
              </a:ext>
            </a:extLst>
          </p:cNvPr>
          <p:cNvSpPr/>
          <p:nvPr/>
        </p:nvSpPr>
        <p:spPr>
          <a:xfrm>
            <a:off x="7346227" y="3306816"/>
            <a:ext cx="2045753" cy="584775"/>
          </a:xfrm>
          <a:prstGeom prst="rect">
            <a:avLst/>
          </a:prstGeom>
          <a:solidFill>
            <a:schemeClr val="bg1"/>
          </a:solidFill>
        </p:spPr>
        <p:txBody>
          <a:bodyPr wrap="none">
            <a:spAutoFit/>
          </a:bodyPr>
          <a:lstStyle/>
          <a:p>
            <a:r>
              <a:rPr lang="fr-FR" sz="3200" dirty="0">
                <a:solidFill>
                  <a:schemeClr val="accent5">
                    <a:lumMod val="50000"/>
                  </a:schemeClr>
                </a:solidFill>
              </a:rPr>
              <a:t>la France</a:t>
            </a:r>
            <a:endParaRPr lang="en-GB" sz="3200" dirty="0">
              <a:solidFill>
                <a:schemeClr val="accent5">
                  <a:lumMod val="50000"/>
                </a:schemeClr>
              </a:solidFill>
            </a:endParaRPr>
          </a:p>
        </p:txBody>
      </p:sp>
      <p:pic>
        <p:nvPicPr>
          <p:cNvPr id="26" name="Picture 25" descr="background rectangle">
            <a:extLst>
              <a:ext uri="{FF2B5EF4-FFF2-40B4-BE49-F238E27FC236}">
                <a16:creationId xmlns:a16="http://schemas.microsoft.com/office/drawing/2014/main" id="{33D1CF15-D509-4C46-A4A9-6D82AE3A5F2B}"/>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091014AB-198F-44EC-89D7-0A11120CE95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kern="0">
                <a:solidFill>
                  <a:schemeClr val="bg1"/>
                </a:solidFill>
              </a:rPr>
              <a:t>Nous cherchons quoi ?</a:t>
            </a:r>
            <a:endParaRPr lang="en-GB" sz="3600" b="1" kern="0" dirty="0">
              <a:solidFill>
                <a:schemeClr val="bg1"/>
              </a:solidFill>
            </a:endParaRPr>
          </a:p>
        </p:txBody>
      </p:sp>
      <p:sp>
        <p:nvSpPr>
          <p:cNvPr id="28" name="Rounded Rectangle 46">
            <a:extLst>
              <a:ext uri="{FF2B5EF4-FFF2-40B4-BE49-F238E27FC236}">
                <a16:creationId xmlns:a16="http://schemas.microsoft.com/office/drawing/2014/main" id="{4AE2320B-54B8-4139-936B-47ADB193A9B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961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3436"/>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427089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3517" y="503077"/>
            <a:ext cx="3657600" cy="243744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Nous </a:t>
            </a:r>
            <a:r>
              <a:rPr lang="en-GB" sz="3600" b="1" dirty="0" err="1">
                <a:solidFill>
                  <a:schemeClr val="bg1"/>
                </a:solidFill>
              </a:rPr>
              <a:t>cherchons</a:t>
            </a:r>
            <a:r>
              <a:rPr lang="en-GB" sz="3600" b="1" dirty="0">
                <a:solidFill>
                  <a:schemeClr val="bg1"/>
                </a:solidFill>
              </a:rPr>
              <a:t> quoi ?</a:t>
            </a:r>
          </a:p>
        </p:txBody>
      </p:sp>
      <p:sp>
        <p:nvSpPr>
          <p:cNvPr id="7" name="Rectangle 6"/>
          <p:cNvSpPr/>
          <p:nvPr/>
        </p:nvSpPr>
        <p:spPr>
          <a:xfrm>
            <a:off x="9292541" y="2554399"/>
            <a:ext cx="244329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l'Angleterre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1315" y="908114"/>
            <a:ext cx="2527301"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735" y="1232111"/>
            <a:ext cx="1447699" cy="188012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1315" y="4277629"/>
            <a:ext cx="2576294" cy="1518803"/>
          </a:xfrm>
          <a:prstGeom prst="rect">
            <a:avLst/>
          </a:prstGeom>
        </p:spPr>
      </p:pic>
      <p:sp>
        <p:nvSpPr>
          <p:cNvPr id="13" name="Rectangle 12"/>
          <p:cNvSpPr/>
          <p:nvPr/>
        </p:nvSpPr>
        <p:spPr>
          <a:xfrm>
            <a:off x="20867" y="5474283"/>
            <a:ext cx="280076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vacances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ectangle 13"/>
          <p:cNvSpPr/>
          <p:nvPr/>
        </p:nvSpPr>
        <p:spPr>
          <a:xfrm>
            <a:off x="6763469" y="1969624"/>
            <a:ext cx="154080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le mois</a:t>
            </a:r>
            <a:endPar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5" name="Rectangle 14"/>
          <p:cNvSpPr/>
          <p:nvPr/>
        </p:nvSpPr>
        <p:spPr>
          <a:xfrm>
            <a:off x="3105869" y="2375798"/>
            <a:ext cx="237757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une année</a:t>
            </a:r>
            <a:endPar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6" name="Rectangle 15"/>
          <p:cNvSpPr/>
          <p:nvPr/>
        </p:nvSpPr>
        <p:spPr>
          <a:xfrm>
            <a:off x="433825" y="3119980"/>
            <a:ext cx="17219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Londres</a:t>
            </a:r>
            <a:endPar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7" name="Rectangle 16"/>
          <p:cNvSpPr/>
          <p:nvPr/>
        </p:nvSpPr>
        <p:spPr>
          <a:xfrm>
            <a:off x="9670850" y="5755922"/>
            <a:ext cx="168668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l'Écosse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17"/>
          <p:cNvSpPr/>
          <p:nvPr/>
        </p:nvSpPr>
        <p:spPr>
          <a:xfrm>
            <a:off x="6538716" y="5720949"/>
            <a:ext cx="237523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 ville</a:t>
            </a:r>
            <a:endParaRPr kumimoji="0" lang="en-GB"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9" name="Rectangle 18"/>
          <p:cNvSpPr/>
          <p:nvPr/>
        </p:nvSpPr>
        <p:spPr>
          <a:xfrm>
            <a:off x="3477703" y="5463535"/>
            <a:ext cx="148309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chez...</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1201" y="249869"/>
            <a:ext cx="1875000" cy="1784375"/>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8622" y="3486672"/>
            <a:ext cx="1909393" cy="1969061"/>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0321" y="4127354"/>
            <a:ext cx="3055163" cy="1532673"/>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895" y="3742217"/>
            <a:ext cx="2349103" cy="1761827"/>
          </a:xfrm>
          <a:prstGeom prst="rect">
            <a:avLst/>
          </a:prstGeom>
        </p:spPr>
      </p:pic>
      <p:pic>
        <p:nvPicPr>
          <p:cNvPr id="2" name="Picture 2" descr="France Clip Art">
            <a:extLst>
              <a:ext uri="{FF2B5EF4-FFF2-40B4-BE49-F238E27FC236}">
                <a16:creationId xmlns:a16="http://schemas.microsoft.com/office/drawing/2014/main" id="{A68C969A-C96C-46B9-8BA3-6E1352E949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1768" y="2683120"/>
            <a:ext cx="1721946" cy="11479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55DE298-4D03-4FE0-8548-1B4EBD6F9643}"/>
              </a:ext>
            </a:extLst>
          </p:cNvPr>
          <p:cNvSpPr/>
          <p:nvPr/>
        </p:nvSpPr>
        <p:spPr>
          <a:xfrm>
            <a:off x="7346227" y="3306816"/>
            <a:ext cx="2045753" cy="58477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France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6" name="Picture 25" descr="background rectangle">
            <a:extLst>
              <a:ext uri="{FF2B5EF4-FFF2-40B4-BE49-F238E27FC236}">
                <a16:creationId xmlns:a16="http://schemas.microsoft.com/office/drawing/2014/main" id="{DD0A1A7C-B40D-4EEC-A4DC-57764FC2DE35}"/>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DAD69E62-71C4-4F90-BB16-D1D607F9E9D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kern="0">
                <a:solidFill>
                  <a:schemeClr val="bg1"/>
                </a:solidFill>
              </a:rPr>
              <a:t>Nous cherchons quoi ?</a:t>
            </a:r>
            <a:endParaRPr lang="en-GB" sz="3600" b="1" kern="0" dirty="0">
              <a:solidFill>
                <a:schemeClr val="bg1"/>
              </a:solidFill>
            </a:endParaRPr>
          </a:p>
        </p:txBody>
      </p:sp>
      <p:sp>
        <p:nvSpPr>
          <p:cNvPr id="28" name="Rounded Rectangle 46">
            <a:extLst>
              <a:ext uri="{FF2B5EF4-FFF2-40B4-BE49-F238E27FC236}">
                <a16:creationId xmlns:a16="http://schemas.microsoft.com/office/drawing/2014/main" id="{9E11A6FD-53CE-411B-B947-FE2F9BB4F16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9840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8372026" y="2108557"/>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Century Gothic" panose="020B0502020202020204" pitchFamily="34" charset="0"/>
                <a:cs typeface="Arial"/>
                <a:sym typeface="Arial"/>
              </a:rPr>
              <a:t>to the </a:t>
            </a:r>
            <a:r>
              <a:rPr lang="en-GB" sz="2400">
                <a:solidFill>
                  <a:srgbClr val="4472C4">
                    <a:lumMod val="50000"/>
                  </a:srgbClr>
                </a:solidFill>
                <a:latin typeface="Century Gothic" panose="020B0502020202020204" pitchFamily="34" charset="0"/>
                <a:cs typeface="Arial"/>
                <a:sym typeface="Arial"/>
              </a:rPr>
              <a:t>checkout</a:t>
            </a:r>
            <a:endParaRPr kumimoji="0" lang="en-GB" sz="2400" b="0" i="0" u="none" strike="noStrike" kern="1200" cap="none" spc="0" normalizeH="0" baseline="0" noProof="0">
              <a:ln>
                <a:noFill/>
              </a:ln>
              <a:solidFill>
                <a:srgbClr val="FF0000"/>
              </a:solidFill>
              <a:effectLst/>
              <a:uLnTx/>
              <a:uFillTx/>
              <a:latin typeface="Century Gothic" panose="020B0502020202020204" pitchFamily="34" charset="0"/>
              <a:cs typeface="Arial"/>
              <a:sym typeface="Arial"/>
            </a:endParaRPr>
          </a:p>
        </p:txBody>
      </p:sp>
      <p:sp>
        <p:nvSpPr>
          <p:cNvPr id="17" name="TextBox 16"/>
          <p:cNvSpPr txBox="1"/>
          <p:nvPr/>
        </p:nvSpPr>
        <p:spPr>
          <a:xfrm flipH="1">
            <a:off x="6065574" y="2108873"/>
            <a:ext cx="33426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Century Gothic" panose="020B0502020202020204" pitchFamily="34" charset="0"/>
                <a:ea typeface="+mn-ea"/>
                <a:cs typeface="Arial"/>
                <a:sym typeface="Arial"/>
              </a:rPr>
              <a:t>à la</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Arial"/>
                <a:sym typeface="Arial"/>
              </a:rPr>
              <a:t>caisse</a:t>
            </a:r>
            <a:endPar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4" name="Title 3"/>
          <p:cNvSpPr>
            <a:spLocks noGrp="1"/>
          </p:cNvSpPr>
          <p:nvPr>
            <p:ph type="title"/>
          </p:nvPr>
        </p:nvSpPr>
        <p:spPr>
          <a:xfrm>
            <a:off x="300038" y="338225"/>
            <a:ext cx="5265384" cy="707849"/>
          </a:xfrm>
        </p:spPr>
        <p:txBody>
          <a:bodyPr>
            <a:normAutofit/>
          </a:bodyPr>
          <a:lstStyle/>
          <a:p>
            <a:r>
              <a:rPr lang="en-GB" sz="2800" b="1" dirty="0">
                <a:solidFill>
                  <a:schemeClr val="bg1"/>
                </a:solidFill>
              </a:rPr>
              <a:t>Saying ‘to (the)...’ in French</a:t>
            </a:r>
          </a:p>
        </p:txBody>
      </p:sp>
      <p:sp>
        <p:nvSpPr>
          <p:cNvPr id="32" name="TextBox 31"/>
          <p:cNvSpPr txBox="1"/>
          <p:nvPr/>
        </p:nvSpPr>
        <p:spPr>
          <a:xfrm>
            <a:off x="6150982" y="2636960"/>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rPr>
              <a:t>à l’</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0" i="0" u="sng"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î</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le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3" name="TextBox 32"/>
          <p:cNvSpPr txBox="1"/>
          <p:nvPr/>
        </p:nvSpPr>
        <p:spPr>
          <a:xfrm>
            <a:off x="300039" y="2668389"/>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B9BD5">
                    <a:lumMod val="75000"/>
                  </a:srgbClr>
                </a:solidFill>
                <a:latin typeface="Century Gothic" panose="020B0502020202020204" pitchFamily="34" charset="0"/>
                <a:cs typeface="Arial"/>
                <a:sym typeface="Arial"/>
              </a:rPr>
              <a:t>à l’</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 </a:t>
            </a:r>
            <a:r>
              <a:rPr kumimoji="0" lang="en-GB" sz="2400" b="0" i="0" u="sng" strike="noStrike" kern="1200" cap="none" spc="0" normalizeH="0" baseline="0" noProof="0" err="1">
                <a:ln>
                  <a:noFill/>
                </a:ln>
                <a:solidFill>
                  <a:srgbClr val="4472C4">
                    <a:lumMod val="50000"/>
                  </a:srgbClr>
                </a:solidFill>
                <a:effectLst/>
                <a:uLnTx/>
                <a:uFillTx/>
                <a:latin typeface="Century Gothic" panose="020B0502020202020204" pitchFamily="34" charset="0"/>
                <a:cs typeface="Arial"/>
                <a:sym typeface="Arial"/>
              </a:rPr>
              <a:t>a</a:t>
            </a:r>
            <a:r>
              <a:rPr kumimoji="0" lang="en-GB" sz="2400" b="0" i="0" u="none" strike="noStrike" kern="1200" cap="none" spc="0" normalizeH="0" baseline="0" noProof="0" err="1">
                <a:ln>
                  <a:noFill/>
                </a:ln>
                <a:solidFill>
                  <a:srgbClr val="4472C4">
                    <a:lumMod val="50000"/>
                  </a:srgbClr>
                </a:solidFill>
                <a:effectLst/>
                <a:uLnTx/>
                <a:uFillTx/>
                <a:latin typeface="Century Gothic" panose="020B0502020202020204" pitchFamily="34" charset="0"/>
                <a:cs typeface="Arial"/>
                <a:sym typeface="Arial"/>
              </a:rPr>
              <a:t>éroport</a:t>
            </a:r>
            <a:endPar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cs typeface="Arial"/>
              <a:sym typeface="Arial"/>
            </a:endParaRPr>
          </a:p>
        </p:txBody>
      </p:sp>
      <p:sp>
        <p:nvSpPr>
          <p:cNvPr id="35" name="TextBox 34"/>
          <p:cNvSpPr txBox="1"/>
          <p:nvPr/>
        </p:nvSpPr>
        <p:spPr>
          <a:xfrm>
            <a:off x="8372026" y="2678329"/>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cs typeface="Arial"/>
                <a:sym typeface="Arial"/>
              </a:rPr>
              <a:t>to the </a:t>
            </a:r>
            <a:r>
              <a:rPr lang="en-GB" sz="2400" dirty="0">
                <a:solidFill>
                  <a:srgbClr val="4472C4">
                    <a:lumMod val="50000"/>
                  </a:srgbClr>
                </a:solidFill>
                <a:latin typeface="Century Gothic" panose="020B0502020202020204" pitchFamily="34" charset="0"/>
                <a:cs typeface="Arial"/>
                <a:sym typeface="Arial"/>
              </a:rPr>
              <a:t>island</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cs typeface="Arial"/>
              <a:sym typeface="Arial"/>
            </a:endParaRPr>
          </a:p>
        </p:txBody>
      </p:sp>
      <p:sp>
        <p:nvSpPr>
          <p:cNvPr id="36" name="TextBox 35"/>
          <p:cNvSpPr txBox="1"/>
          <p:nvPr/>
        </p:nvSpPr>
        <p:spPr>
          <a:xfrm>
            <a:off x="3264484" y="2663237"/>
            <a:ext cx="34741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cs typeface="Arial"/>
                <a:sym typeface="Arial"/>
              </a:rPr>
              <a:t>to the </a:t>
            </a:r>
            <a:r>
              <a:rPr lang="en-GB" sz="2400" dirty="0">
                <a:solidFill>
                  <a:srgbClr val="4472C4">
                    <a:lumMod val="50000"/>
                  </a:srgbClr>
                </a:solidFill>
                <a:latin typeface="Century Gothic" panose="020B0502020202020204" pitchFamily="34" charset="0"/>
                <a:cs typeface="Arial"/>
                <a:sym typeface="Arial"/>
              </a:rPr>
              <a:t>airport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41" name="TextBox 40"/>
          <p:cNvSpPr txBox="1"/>
          <p:nvPr/>
        </p:nvSpPr>
        <p:spPr>
          <a:xfrm>
            <a:off x="202065" y="3287973"/>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a:solidFill>
                  <a:srgbClr val="5B9BD5">
                    <a:lumMod val="75000"/>
                  </a:srgbClr>
                </a:solidFill>
                <a:latin typeface="Century Gothic" panose="020B0502020202020204" pitchFamily="34" charset="0"/>
                <a:cs typeface="Arial"/>
                <a:sym typeface="Arial"/>
              </a:rPr>
              <a:t>aux</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 </a:t>
            </a:r>
            <a:r>
              <a:rPr lang="en-GB" sz="2400" err="1">
                <a:solidFill>
                  <a:srgbClr val="4472C4">
                    <a:lumMod val="50000"/>
                  </a:srgbClr>
                </a:solidFill>
                <a:latin typeface="Century Gothic" panose="020B0502020202020204" pitchFamily="34" charset="0"/>
                <a:cs typeface="Arial"/>
                <a:sym typeface="Arial"/>
              </a:rPr>
              <a:t>États</a:t>
            </a:r>
            <a:r>
              <a:rPr lang="en-GB" sz="2400">
                <a:solidFill>
                  <a:srgbClr val="4472C4">
                    <a:lumMod val="50000"/>
                  </a:srgbClr>
                </a:solidFill>
                <a:latin typeface="Century Gothic" panose="020B0502020202020204" pitchFamily="34" charset="0"/>
                <a:cs typeface="Arial"/>
                <a:sym typeface="Arial"/>
              </a:rPr>
              <a:t>-Uni</a:t>
            </a:r>
            <a:r>
              <a:rPr lang="en-GB" sz="2400" u="sng">
                <a:solidFill>
                  <a:srgbClr val="4472C4">
                    <a:lumMod val="50000"/>
                  </a:srgbClr>
                </a:solidFill>
                <a:latin typeface="Century Gothic" panose="020B0502020202020204" pitchFamily="34" charset="0"/>
                <a:cs typeface="Arial"/>
                <a:sym typeface="Arial"/>
              </a:rPr>
              <a:t>s</a:t>
            </a:r>
            <a:endParaRPr kumimoji="0" lang="en-GB" sz="2400" b="0" i="0" u="sng" strike="noStrike" kern="1200" cap="none" spc="0" normalizeH="0" baseline="0" noProof="0">
              <a:ln>
                <a:noFill/>
              </a:ln>
              <a:solidFill>
                <a:srgbClr val="4472C4">
                  <a:lumMod val="50000"/>
                </a:srgbClr>
              </a:solidFill>
              <a:effectLst/>
              <a:uLnTx/>
              <a:uFillTx/>
              <a:latin typeface="Century Gothic" panose="020B0502020202020204" pitchFamily="34" charset="0"/>
              <a:cs typeface="Arial"/>
              <a:sym typeface="Arial"/>
            </a:endParaRPr>
          </a:p>
        </p:txBody>
      </p:sp>
      <p:sp>
        <p:nvSpPr>
          <p:cNvPr id="42" name="TextBox 41"/>
          <p:cNvSpPr txBox="1"/>
          <p:nvPr/>
        </p:nvSpPr>
        <p:spPr>
          <a:xfrm>
            <a:off x="3292425" y="3287973"/>
            <a:ext cx="34741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cs typeface="Arial"/>
                <a:sym typeface="Arial"/>
              </a:rPr>
              <a:t>to the </a:t>
            </a:r>
            <a:r>
              <a:rPr lang="en-GB" sz="2400" noProof="0" dirty="0">
                <a:solidFill>
                  <a:srgbClr val="4472C4">
                    <a:lumMod val="50000"/>
                  </a:srgbClr>
                </a:solidFill>
                <a:latin typeface="Century Gothic" panose="020B0502020202020204" pitchFamily="34" charset="0"/>
                <a:cs typeface="Arial"/>
                <a:sym typeface="Arial"/>
              </a:rPr>
              <a:t>USA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43" name="TextBox 42"/>
          <p:cNvSpPr txBox="1"/>
          <p:nvPr/>
        </p:nvSpPr>
        <p:spPr>
          <a:xfrm>
            <a:off x="6053008" y="3277504"/>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FF0000"/>
                </a:solidFill>
                <a:latin typeface="Century Gothic" panose="020B0502020202020204" pitchFamily="34" charset="0"/>
                <a:cs typeface="Arial"/>
                <a:sym typeface="Arial"/>
              </a:rPr>
              <a:t>aux</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 </a:t>
            </a:r>
            <a:r>
              <a:rPr lang="en-GB" sz="2400" noProof="0" err="1">
                <a:solidFill>
                  <a:srgbClr val="4472C4">
                    <a:lumMod val="50000"/>
                  </a:srgbClr>
                </a:solidFill>
                <a:latin typeface="Century Gothic" panose="020B0502020202020204" pitchFamily="34" charset="0"/>
                <a:cs typeface="Arial"/>
                <a:sym typeface="Arial"/>
              </a:rPr>
              <a:t>île</a:t>
            </a:r>
            <a:r>
              <a:rPr lang="en-GB" sz="2400" u="sng" noProof="0" err="1">
                <a:solidFill>
                  <a:srgbClr val="4472C4">
                    <a:lumMod val="50000"/>
                  </a:srgbClr>
                </a:solidFill>
                <a:latin typeface="Century Gothic" panose="020B0502020202020204" pitchFamily="34" charset="0"/>
                <a:cs typeface="Arial"/>
                <a:sym typeface="Arial"/>
              </a:rPr>
              <a:t>s</a:t>
            </a:r>
            <a:endParaRPr kumimoji="0" lang="en-GB" sz="2400" b="0" i="0" u="sng" strike="noStrike" kern="1200" cap="none" spc="0" normalizeH="0" baseline="0" noProof="0">
              <a:ln>
                <a:noFill/>
              </a:ln>
              <a:solidFill>
                <a:srgbClr val="4472C4">
                  <a:lumMod val="50000"/>
                </a:srgbClr>
              </a:solidFill>
              <a:effectLst/>
              <a:uLnTx/>
              <a:uFillTx/>
              <a:latin typeface="Century Gothic" panose="020B0502020202020204" pitchFamily="34" charset="0"/>
              <a:cs typeface="Arial"/>
              <a:sym typeface="Arial"/>
            </a:endParaRPr>
          </a:p>
        </p:txBody>
      </p:sp>
      <p:sp>
        <p:nvSpPr>
          <p:cNvPr id="44" name="TextBox 43"/>
          <p:cNvSpPr txBox="1"/>
          <p:nvPr/>
        </p:nvSpPr>
        <p:spPr>
          <a:xfrm>
            <a:off x="8372026" y="3266282"/>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cs typeface="Arial"/>
                <a:sym typeface="Arial"/>
              </a:rPr>
              <a:t>to the </a:t>
            </a:r>
            <a:r>
              <a:rPr lang="en-GB" sz="2400" dirty="0">
                <a:solidFill>
                  <a:srgbClr val="4472C4">
                    <a:lumMod val="50000"/>
                  </a:srgbClr>
                </a:solidFill>
                <a:latin typeface="Century Gothic" panose="020B0502020202020204" pitchFamily="34" charset="0"/>
                <a:cs typeface="Arial"/>
                <a:sym typeface="Arial"/>
              </a:rPr>
              <a:t>islands</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cs typeface="Arial"/>
              <a:sym typeface="Arial"/>
            </a:endParaRPr>
          </a:p>
        </p:txBody>
      </p:sp>
      <p:sp>
        <p:nvSpPr>
          <p:cNvPr id="45" name="TextBox 44"/>
          <p:cNvSpPr txBox="1"/>
          <p:nvPr/>
        </p:nvSpPr>
        <p:spPr>
          <a:xfrm>
            <a:off x="202065" y="1308889"/>
            <a:ext cx="11739391" cy="707886"/>
          </a:xfrm>
          <a:prstGeom prst="rect">
            <a:avLst/>
          </a:prstGeom>
          <a:noFill/>
        </p:spPr>
        <p:txBody>
          <a:bodyPr wrap="square" rtlCol="0">
            <a:spAutoFit/>
          </a:bodyPr>
          <a:lstStyle/>
          <a:p>
            <a:pPr lvl="0">
              <a:defRPr/>
            </a:pPr>
            <a:r>
              <a:rPr lang="en-GB" sz="2000" b="1" dirty="0">
                <a:solidFill>
                  <a:schemeClr val="accent5">
                    <a:lumMod val="50000"/>
                  </a:schemeClr>
                </a:solidFill>
                <a:latin typeface="Century Gothic" panose="020B0502020202020204" pitchFamily="34" charset="0"/>
                <a:cs typeface="Arial"/>
                <a:sym typeface="Arial"/>
              </a:rPr>
              <a:t>Remember!</a:t>
            </a:r>
            <a:r>
              <a:rPr lang="en-GB" sz="2000" dirty="0">
                <a:solidFill>
                  <a:schemeClr val="accent5">
                    <a:lumMod val="50000"/>
                  </a:schemeClr>
                </a:solidFill>
                <a:latin typeface="Century Gothic" panose="020B0502020202020204" pitchFamily="34" charset="0"/>
                <a:cs typeface="Arial"/>
                <a:sym typeface="Arial"/>
              </a:rPr>
              <a:t> </a:t>
            </a:r>
            <a:r>
              <a:rPr lang="en-GB" sz="2000" dirty="0">
                <a:solidFill>
                  <a:srgbClr val="002060"/>
                </a:solidFill>
                <a:latin typeface="Century Gothic" panose="020B0502020202020204" pitchFamily="34" charset="0"/>
                <a:cs typeface="Arial"/>
                <a:sym typeface="Arial"/>
              </a:rPr>
              <a:t>To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say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to (the)...’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before a noun, we use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au</a:t>
            </a:r>
            <a:r>
              <a:rPr lang="en-GB" sz="2000" dirty="0">
                <a:solidFill>
                  <a:srgbClr val="002060"/>
                </a:solidFill>
                <a:latin typeface="Century Gothic" panose="020B0502020202020204" pitchFamily="34" charset="0"/>
                <a:cs typeface="Arial"/>
                <a:sym typeface="Arial"/>
              </a:rPr>
              <a:t>,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à la</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lang="en-GB" sz="2000" b="1" i="1" dirty="0">
                <a:solidFill>
                  <a:srgbClr val="002060"/>
                </a:solidFill>
                <a:latin typeface="Century Gothic" panose="020B0502020202020204" pitchFamily="34" charset="0"/>
                <a:cs typeface="Arial"/>
                <a:sym typeface="Arial"/>
              </a:rPr>
              <a:t>à l’</a:t>
            </a:r>
            <a:r>
              <a:rPr lang="en-GB" sz="2000" dirty="0">
                <a:solidFill>
                  <a:srgbClr val="002060"/>
                </a:solidFill>
                <a:latin typeface="Century Gothic" panose="020B0502020202020204" pitchFamily="34" charset="0"/>
                <a:cs typeface="Arial"/>
                <a:sym typeface="Arial"/>
              </a:rPr>
              <a:t> or</a:t>
            </a:r>
            <a:r>
              <a:rPr lang="en-GB" sz="2000" b="1" dirty="0">
                <a:solidFill>
                  <a:srgbClr val="002060"/>
                </a:solidFill>
                <a:latin typeface="Century Gothic" panose="020B0502020202020204" pitchFamily="34" charset="0"/>
                <a:cs typeface="Arial"/>
                <a:sym typeface="Arial"/>
              </a:rPr>
              <a:t> aux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according to whether the noun is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masculine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lang="en-GB" sz="2000" b="1" dirty="0">
                <a:solidFill>
                  <a:srgbClr val="002060"/>
                </a:solidFill>
                <a:latin typeface="Century Gothic" panose="020B0502020202020204" pitchFamily="34" charset="0"/>
                <a:cs typeface="Arial"/>
                <a:sym typeface="Arial"/>
              </a:rPr>
              <a:t>feminine </a:t>
            </a:r>
            <a:r>
              <a:rPr lang="en-GB" sz="2000" dirty="0">
                <a:solidFill>
                  <a:srgbClr val="002060"/>
                </a:solidFill>
                <a:latin typeface="Century Gothic" panose="020B0502020202020204" pitchFamily="34" charset="0"/>
                <a:cs typeface="Arial"/>
                <a:sym typeface="Arial"/>
              </a:rPr>
              <a:t>(</a:t>
            </a:r>
            <a:r>
              <a:rPr lang="en-GB" sz="2000" b="1" dirty="0">
                <a:solidFill>
                  <a:srgbClr val="002060"/>
                </a:solidFill>
                <a:latin typeface="Century Gothic" panose="020B0502020202020204" pitchFamily="34" charset="0"/>
                <a:cs typeface="Arial"/>
                <a:sym typeface="Arial"/>
              </a:rPr>
              <a:t>à la</a:t>
            </a:r>
            <a:r>
              <a:rPr lang="en-GB" sz="2000" dirty="0">
                <a:solidFill>
                  <a:srgbClr val="002060"/>
                </a:solidFill>
                <a:latin typeface="Century Gothic" panose="020B0502020202020204" pitchFamily="34" charset="0"/>
                <a:cs typeface="Arial"/>
                <a:sym typeface="Arial"/>
              </a:rPr>
              <a:t>), starts with a vowel (</a:t>
            </a:r>
            <a:r>
              <a:rPr lang="en-GB" sz="2000" b="1" dirty="0">
                <a:solidFill>
                  <a:srgbClr val="002060"/>
                </a:solidFill>
                <a:latin typeface="Century Gothic" panose="020B0502020202020204" pitchFamily="34" charset="0"/>
                <a:cs typeface="Arial"/>
                <a:sym typeface="Arial"/>
              </a:rPr>
              <a:t>à l</a:t>
            </a:r>
            <a:r>
              <a:rPr lang="en-GB" sz="2000" dirty="0">
                <a:solidFill>
                  <a:srgbClr val="002060"/>
                </a:solidFill>
                <a:latin typeface="Century Gothic" panose="020B0502020202020204" pitchFamily="34" charset="0"/>
                <a:cs typeface="Arial"/>
                <a:sym typeface="Arial"/>
              </a:rPr>
              <a:t>’) or is plural (</a:t>
            </a:r>
            <a:r>
              <a:rPr lang="en-GB" sz="2000" b="1" dirty="0">
                <a:solidFill>
                  <a:srgbClr val="002060"/>
                </a:solidFill>
                <a:latin typeface="Century Gothic" panose="020B0502020202020204" pitchFamily="34" charset="0"/>
                <a:cs typeface="Arial"/>
                <a:sym typeface="Arial"/>
              </a:rPr>
              <a:t>aux</a:t>
            </a:r>
            <a:r>
              <a:rPr lang="en-GB" sz="2000" dirty="0">
                <a:solidFill>
                  <a:srgbClr val="002060"/>
                </a:solidFill>
                <a:latin typeface="Century Gothic" panose="020B0502020202020204" pitchFamily="34" charset="0"/>
                <a:cs typeface="Arial"/>
                <a:sym typeface="Arial"/>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2" name="TextBox 51"/>
          <p:cNvSpPr txBox="1"/>
          <p:nvPr/>
        </p:nvSpPr>
        <p:spPr>
          <a:xfrm>
            <a:off x="358393" y="2108873"/>
            <a:ext cx="408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au</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parc</a:t>
            </a:r>
          </a:p>
        </p:txBody>
      </p:sp>
      <p:sp>
        <p:nvSpPr>
          <p:cNvPr id="53" name="TextBox 52"/>
          <p:cNvSpPr txBox="1"/>
          <p:nvPr/>
        </p:nvSpPr>
        <p:spPr>
          <a:xfrm>
            <a:off x="3264484" y="2120217"/>
            <a:ext cx="2195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to the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park</a:t>
            </a:r>
          </a:p>
        </p:txBody>
      </p:sp>
      <p:sp>
        <p:nvSpPr>
          <p:cNvPr id="3" name="TextBox 2">
            <a:extLst>
              <a:ext uri="{FF2B5EF4-FFF2-40B4-BE49-F238E27FC236}">
                <a16:creationId xmlns:a16="http://schemas.microsoft.com/office/drawing/2014/main" id="{B44F462F-54FB-4A82-A654-940871B1D863}"/>
              </a:ext>
            </a:extLst>
          </p:cNvPr>
          <p:cNvSpPr txBox="1"/>
          <p:nvPr/>
        </p:nvSpPr>
        <p:spPr>
          <a:xfrm>
            <a:off x="303883" y="2175859"/>
            <a:ext cx="587611" cy="369332"/>
          </a:xfrm>
          <a:prstGeom prst="rect">
            <a:avLst/>
          </a:prstGeom>
          <a:solidFill>
            <a:schemeClr val="bg1"/>
          </a:solidFill>
        </p:spPr>
        <p:txBody>
          <a:bodyPr wrap="square" rtlCol="0">
            <a:spAutoFit/>
          </a:bodyPr>
          <a:lstStyle/>
          <a:p>
            <a:r>
              <a:rPr lang="en-GB" dirty="0"/>
              <a:t>___</a:t>
            </a:r>
          </a:p>
        </p:txBody>
      </p:sp>
      <p:sp>
        <p:nvSpPr>
          <p:cNvPr id="25" name="TextBox 24">
            <a:extLst>
              <a:ext uri="{FF2B5EF4-FFF2-40B4-BE49-F238E27FC236}">
                <a16:creationId xmlns:a16="http://schemas.microsoft.com/office/drawing/2014/main" id="{5AE4C4AB-360D-45C3-BC3C-E796A1CF1EA6}"/>
              </a:ext>
            </a:extLst>
          </p:cNvPr>
          <p:cNvSpPr txBox="1"/>
          <p:nvPr/>
        </p:nvSpPr>
        <p:spPr>
          <a:xfrm>
            <a:off x="6130396" y="2175859"/>
            <a:ext cx="587611" cy="369332"/>
          </a:xfrm>
          <a:prstGeom prst="rect">
            <a:avLst/>
          </a:prstGeom>
          <a:solidFill>
            <a:schemeClr val="bg1"/>
          </a:solidFill>
        </p:spPr>
        <p:txBody>
          <a:bodyPr wrap="square" rtlCol="0">
            <a:spAutoFit/>
          </a:bodyPr>
          <a:lstStyle/>
          <a:p>
            <a:r>
              <a:rPr lang="en-GB" dirty="0"/>
              <a:t>___</a:t>
            </a:r>
          </a:p>
        </p:txBody>
      </p:sp>
      <p:sp>
        <p:nvSpPr>
          <p:cNvPr id="26" name="TextBox 25">
            <a:extLst>
              <a:ext uri="{FF2B5EF4-FFF2-40B4-BE49-F238E27FC236}">
                <a16:creationId xmlns:a16="http://schemas.microsoft.com/office/drawing/2014/main" id="{25686136-16B0-4F58-82AD-4DA25D787628}"/>
              </a:ext>
            </a:extLst>
          </p:cNvPr>
          <p:cNvSpPr txBox="1"/>
          <p:nvPr/>
        </p:nvSpPr>
        <p:spPr>
          <a:xfrm>
            <a:off x="300038" y="2750212"/>
            <a:ext cx="587611" cy="369332"/>
          </a:xfrm>
          <a:prstGeom prst="rect">
            <a:avLst/>
          </a:prstGeom>
          <a:solidFill>
            <a:schemeClr val="bg1"/>
          </a:solidFill>
        </p:spPr>
        <p:txBody>
          <a:bodyPr wrap="square" rtlCol="0">
            <a:spAutoFit/>
          </a:bodyPr>
          <a:lstStyle/>
          <a:p>
            <a:r>
              <a:rPr lang="en-GB" dirty="0"/>
              <a:t>___</a:t>
            </a:r>
          </a:p>
        </p:txBody>
      </p:sp>
      <p:sp>
        <p:nvSpPr>
          <p:cNvPr id="27" name="TextBox 26">
            <a:extLst>
              <a:ext uri="{FF2B5EF4-FFF2-40B4-BE49-F238E27FC236}">
                <a16:creationId xmlns:a16="http://schemas.microsoft.com/office/drawing/2014/main" id="{C5DAC457-972B-42A0-80BC-53DCEFF4E2DA}"/>
              </a:ext>
            </a:extLst>
          </p:cNvPr>
          <p:cNvSpPr txBox="1"/>
          <p:nvPr/>
        </p:nvSpPr>
        <p:spPr>
          <a:xfrm>
            <a:off x="6150982" y="2724147"/>
            <a:ext cx="587611" cy="369332"/>
          </a:xfrm>
          <a:prstGeom prst="rect">
            <a:avLst/>
          </a:prstGeom>
          <a:solidFill>
            <a:schemeClr val="bg1"/>
          </a:solidFill>
        </p:spPr>
        <p:txBody>
          <a:bodyPr wrap="square" rtlCol="0">
            <a:spAutoFit/>
          </a:bodyPr>
          <a:lstStyle/>
          <a:p>
            <a:r>
              <a:rPr lang="en-GB" dirty="0"/>
              <a:t>___</a:t>
            </a:r>
          </a:p>
        </p:txBody>
      </p:sp>
      <p:sp>
        <p:nvSpPr>
          <p:cNvPr id="29" name="TextBox 28">
            <a:extLst>
              <a:ext uri="{FF2B5EF4-FFF2-40B4-BE49-F238E27FC236}">
                <a16:creationId xmlns:a16="http://schemas.microsoft.com/office/drawing/2014/main" id="{6E0D305E-F2F3-46CD-9749-49395A63504A}"/>
              </a:ext>
            </a:extLst>
          </p:cNvPr>
          <p:cNvSpPr txBox="1"/>
          <p:nvPr/>
        </p:nvSpPr>
        <p:spPr>
          <a:xfrm>
            <a:off x="300037" y="3363568"/>
            <a:ext cx="587611" cy="369332"/>
          </a:xfrm>
          <a:prstGeom prst="rect">
            <a:avLst/>
          </a:prstGeom>
          <a:solidFill>
            <a:schemeClr val="bg1"/>
          </a:solidFill>
        </p:spPr>
        <p:txBody>
          <a:bodyPr wrap="square" rtlCol="0">
            <a:spAutoFit/>
          </a:bodyPr>
          <a:lstStyle/>
          <a:p>
            <a:r>
              <a:rPr lang="en-GB" dirty="0"/>
              <a:t>___</a:t>
            </a:r>
          </a:p>
        </p:txBody>
      </p:sp>
      <p:sp>
        <p:nvSpPr>
          <p:cNvPr id="34" name="TextBox 33">
            <a:extLst>
              <a:ext uri="{FF2B5EF4-FFF2-40B4-BE49-F238E27FC236}">
                <a16:creationId xmlns:a16="http://schemas.microsoft.com/office/drawing/2014/main" id="{CA763D41-4003-45D5-BCFE-1C520D68091A}"/>
              </a:ext>
            </a:extLst>
          </p:cNvPr>
          <p:cNvSpPr txBox="1"/>
          <p:nvPr/>
        </p:nvSpPr>
        <p:spPr>
          <a:xfrm>
            <a:off x="6054310" y="3363727"/>
            <a:ext cx="712502" cy="381053"/>
          </a:xfrm>
          <a:prstGeom prst="rect">
            <a:avLst/>
          </a:prstGeom>
          <a:solidFill>
            <a:schemeClr val="bg1"/>
          </a:solidFill>
        </p:spPr>
        <p:txBody>
          <a:bodyPr wrap="square" rtlCol="0">
            <a:spAutoFit/>
          </a:bodyPr>
          <a:lstStyle/>
          <a:p>
            <a:r>
              <a:rPr lang="en-GB" dirty="0"/>
              <a:t>___</a:t>
            </a:r>
          </a:p>
        </p:txBody>
      </p:sp>
      <p:sp>
        <p:nvSpPr>
          <p:cNvPr id="31" name="TextBox 30">
            <a:extLst>
              <a:ext uri="{FF2B5EF4-FFF2-40B4-BE49-F238E27FC236}">
                <a16:creationId xmlns:a16="http://schemas.microsoft.com/office/drawing/2014/main" id="{6CBABEBC-B87A-4354-94D3-80B747CF5729}"/>
              </a:ext>
            </a:extLst>
          </p:cNvPr>
          <p:cNvSpPr txBox="1"/>
          <p:nvPr/>
        </p:nvSpPr>
        <p:spPr>
          <a:xfrm>
            <a:off x="358393" y="4116944"/>
            <a:ext cx="11379200" cy="430887"/>
          </a:xfrm>
          <a:prstGeom prst="rect">
            <a:avLst/>
          </a:prstGeom>
          <a:noFill/>
        </p:spPr>
        <p:txBody>
          <a:bodyPr wrap="square" rtlCol="0">
            <a:spAutoFit/>
          </a:bodyPr>
          <a:lstStyle/>
          <a:p>
            <a:pPr lvl="0">
              <a:defRPr/>
            </a:pPr>
            <a:r>
              <a:rPr lang="en-GB" sz="2200" dirty="0">
                <a:solidFill>
                  <a:srgbClr val="002060"/>
                </a:solidFill>
                <a:latin typeface="Century Gothic" panose="020B0502020202020204" pitchFamily="34" charset="0"/>
                <a:cs typeface="Arial"/>
                <a:sym typeface="Arial"/>
              </a:rPr>
              <a:t>To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say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to’ </a:t>
            </a:r>
            <a:r>
              <a:rPr kumimoji="0" lang="en-GB" sz="220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 </a:t>
            </a:r>
            <a:r>
              <a:rPr kumimoji="0" lang="en-GB" sz="2200" b="1"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town</a:t>
            </a:r>
            <a:r>
              <a:rPr kumimoji="0" lang="en-GB" sz="220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or </a:t>
            </a:r>
            <a:r>
              <a:rPr kumimoji="0" lang="en-GB" sz="2200" b="1"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city</a:t>
            </a:r>
            <a:r>
              <a:rPr kumimoji="0" lang="en-GB" sz="220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we use the preposition </a:t>
            </a:r>
            <a:r>
              <a:rPr kumimoji="0" lang="en-GB" sz="2200" b="1"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à </a:t>
            </a:r>
            <a:r>
              <a:rPr kumimoji="0" lang="en-GB" sz="220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on its own:</a:t>
            </a:r>
          </a:p>
        </p:txBody>
      </p:sp>
      <p:sp>
        <p:nvSpPr>
          <p:cNvPr id="37" name="TextBox 36">
            <a:extLst>
              <a:ext uri="{FF2B5EF4-FFF2-40B4-BE49-F238E27FC236}">
                <a16:creationId xmlns:a16="http://schemas.microsoft.com/office/drawing/2014/main" id="{C226684F-2231-4AE6-8A46-33CA36BBA278}"/>
              </a:ext>
            </a:extLst>
          </p:cNvPr>
          <p:cNvSpPr txBox="1"/>
          <p:nvPr/>
        </p:nvSpPr>
        <p:spPr>
          <a:xfrm>
            <a:off x="5544645" y="4732814"/>
            <a:ext cx="21958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to</a:t>
            </a:r>
            <a:r>
              <a:rPr kumimoji="0" lang="en-GB"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 </a:t>
            </a:r>
            <a:r>
              <a:rPr kumimoji="0" lang="en-GB" sz="32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Paris</a:t>
            </a:r>
          </a:p>
        </p:txBody>
      </p:sp>
      <p:sp>
        <p:nvSpPr>
          <p:cNvPr id="38" name="TextBox 37">
            <a:extLst>
              <a:ext uri="{FF2B5EF4-FFF2-40B4-BE49-F238E27FC236}">
                <a16:creationId xmlns:a16="http://schemas.microsoft.com/office/drawing/2014/main" id="{BC1C68F6-C253-4733-B5A0-DB23E3BBC968}"/>
              </a:ext>
            </a:extLst>
          </p:cNvPr>
          <p:cNvSpPr txBox="1"/>
          <p:nvPr/>
        </p:nvSpPr>
        <p:spPr>
          <a:xfrm>
            <a:off x="3033808" y="4686648"/>
            <a:ext cx="2195876" cy="646331"/>
          </a:xfrm>
          <a:prstGeom prst="rect">
            <a:avLst/>
          </a:prstGeom>
          <a:noFill/>
        </p:spPr>
        <p:txBody>
          <a:bodyPr wrap="square" rtlCol="0">
            <a:spAutoFit/>
          </a:bodyPr>
          <a:lstStyle/>
          <a:p>
            <a:pPr lvl="0">
              <a:defRPr/>
            </a:pPr>
            <a:r>
              <a:rPr lang="en-GB" sz="3600" b="1" dirty="0">
                <a:solidFill>
                  <a:srgbClr val="EE6000"/>
                </a:solidFill>
                <a:latin typeface="Century Gothic" panose="020B0502020202020204" pitchFamily="34" charset="0"/>
                <a:cs typeface="Arial"/>
                <a:sym typeface="Arial"/>
              </a:rPr>
              <a:t>à</a:t>
            </a:r>
            <a:r>
              <a:rPr lang="en-GB" sz="3200" b="1" dirty="0">
                <a:solidFill>
                  <a:schemeClr val="accent5">
                    <a:lumMod val="50000"/>
                  </a:schemeClr>
                </a:solidFill>
                <a:latin typeface="Century Gothic" panose="020B0502020202020204" pitchFamily="34" charset="0"/>
                <a:cs typeface="Arial"/>
                <a:sym typeface="Arial"/>
              </a:rPr>
              <a:t> </a:t>
            </a:r>
            <a:r>
              <a:rPr lang="en-GB" sz="3200" dirty="0">
                <a:solidFill>
                  <a:schemeClr val="accent5">
                    <a:lumMod val="50000"/>
                  </a:schemeClr>
                </a:solidFill>
                <a:latin typeface="Century Gothic" panose="020B0502020202020204" pitchFamily="34" charset="0"/>
                <a:cs typeface="Arial"/>
                <a:sym typeface="Arial"/>
              </a:rPr>
              <a:t>Paris</a:t>
            </a:r>
          </a:p>
        </p:txBody>
      </p:sp>
      <p:pic>
        <p:nvPicPr>
          <p:cNvPr id="39" name="Picture 38">
            <a:extLst>
              <a:ext uri="{FF2B5EF4-FFF2-40B4-BE49-F238E27FC236}">
                <a16:creationId xmlns:a16="http://schemas.microsoft.com/office/drawing/2014/main" id="{B7E4DC6F-FE80-405D-A401-5C1EB19EB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6836" y="4442065"/>
            <a:ext cx="1251667" cy="1625542"/>
          </a:xfrm>
          <a:prstGeom prst="rect">
            <a:avLst/>
          </a:prstGeom>
        </p:spPr>
      </p:pic>
      <p:sp>
        <p:nvSpPr>
          <p:cNvPr id="46" name="TextBox 45">
            <a:extLst>
              <a:ext uri="{FF2B5EF4-FFF2-40B4-BE49-F238E27FC236}">
                <a16:creationId xmlns:a16="http://schemas.microsoft.com/office/drawing/2014/main" id="{90B54F55-C658-4060-B35D-E037BD1ADF8C}"/>
              </a:ext>
            </a:extLst>
          </p:cNvPr>
          <p:cNvSpPr txBox="1"/>
          <p:nvPr/>
        </p:nvSpPr>
        <p:spPr>
          <a:xfrm>
            <a:off x="3033808" y="5552495"/>
            <a:ext cx="2195876" cy="646331"/>
          </a:xfrm>
          <a:prstGeom prst="rect">
            <a:avLst/>
          </a:prstGeom>
          <a:noFill/>
        </p:spPr>
        <p:txBody>
          <a:bodyPr wrap="square" rtlCol="0">
            <a:spAutoFit/>
          </a:bodyPr>
          <a:lstStyle/>
          <a:p>
            <a:pPr lvl="0">
              <a:defRPr/>
            </a:pPr>
            <a:r>
              <a:rPr lang="en-GB" sz="3600" b="1" dirty="0">
                <a:solidFill>
                  <a:srgbClr val="EE6000"/>
                </a:solidFill>
                <a:latin typeface="Century Gothic" panose="020B0502020202020204" pitchFamily="34" charset="0"/>
                <a:cs typeface="Arial"/>
                <a:sym typeface="Arial"/>
              </a:rPr>
              <a:t>à</a:t>
            </a:r>
            <a:r>
              <a:rPr lang="en-GB" sz="3200" b="1" dirty="0">
                <a:solidFill>
                  <a:schemeClr val="accent5">
                    <a:lumMod val="50000"/>
                  </a:schemeClr>
                </a:solidFill>
                <a:latin typeface="Century Gothic" panose="020B0502020202020204" pitchFamily="34" charset="0"/>
                <a:cs typeface="Arial"/>
                <a:sym typeface="Arial"/>
              </a:rPr>
              <a:t> </a:t>
            </a:r>
            <a:r>
              <a:rPr lang="en-GB" sz="3200" dirty="0" err="1">
                <a:solidFill>
                  <a:schemeClr val="accent5">
                    <a:lumMod val="50000"/>
                  </a:schemeClr>
                </a:solidFill>
                <a:latin typeface="Century Gothic" panose="020B0502020202020204" pitchFamily="34" charset="0"/>
                <a:cs typeface="Arial"/>
                <a:sym typeface="Arial"/>
              </a:rPr>
              <a:t>Londres</a:t>
            </a:r>
            <a:endParaRPr lang="en-GB" sz="3200" dirty="0">
              <a:solidFill>
                <a:schemeClr val="accent5">
                  <a:lumMod val="50000"/>
                </a:schemeClr>
              </a:solidFill>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1D9BD52F-56E4-4CB6-A98C-E546764C63CB}"/>
              </a:ext>
            </a:extLst>
          </p:cNvPr>
          <p:cNvSpPr txBox="1"/>
          <p:nvPr/>
        </p:nvSpPr>
        <p:spPr>
          <a:xfrm>
            <a:off x="5544645" y="5613804"/>
            <a:ext cx="21958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to</a:t>
            </a:r>
            <a:r>
              <a:rPr kumimoji="0" lang="en-GB"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 </a:t>
            </a:r>
            <a:r>
              <a:rPr kumimoji="0" lang="en-GB" sz="32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London</a:t>
            </a:r>
          </a:p>
        </p:txBody>
      </p:sp>
      <p:pic>
        <p:nvPicPr>
          <p:cNvPr id="48" name="Picture 47">
            <a:extLst>
              <a:ext uri="{FF2B5EF4-FFF2-40B4-BE49-F238E27FC236}">
                <a16:creationId xmlns:a16="http://schemas.microsoft.com/office/drawing/2014/main" id="{BDCCF83E-B380-4F35-A674-45DD5C31FB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3955" y="4736233"/>
            <a:ext cx="1024754" cy="1370956"/>
          </a:xfrm>
          <a:prstGeom prst="rect">
            <a:avLst/>
          </a:prstGeom>
        </p:spPr>
      </p:pic>
      <p:sp>
        <p:nvSpPr>
          <p:cNvPr id="49" name="TextBox 48">
            <a:extLst>
              <a:ext uri="{FF2B5EF4-FFF2-40B4-BE49-F238E27FC236}">
                <a16:creationId xmlns:a16="http://schemas.microsoft.com/office/drawing/2014/main" id="{5B23E157-8AC0-42CD-911A-E5EA0D622661}"/>
              </a:ext>
            </a:extLst>
          </p:cNvPr>
          <p:cNvSpPr txBox="1"/>
          <p:nvPr/>
        </p:nvSpPr>
        <p:spPr>
          <a:xfrm>
            <a:off x="300037" y="5090239"/>
            <a:ext cx="2418810" cy="584775"/>
          </a:xfrm>
          <a:prstGeom prst="rect">
            <a:avLst/>
          </a:prstGeom>
          <a:noFill/>
        </p:spPr>
        <p:txBody>
          <a:bodyPr wrap="square" rtlCol="0">
            <a:spAutoFit/>
          </a:bodyPr>
          <a:lstStyle/>
          <a:p>
            <a:pPr lvl="0">
              <a:defRPr/>
            </a:pPr>
            <a:r>
              <a:rPr lang="en-GB" sz="3200" dirty="0">
                <a:solidFill>
                  <a:schemeClr val="accent1">
                    <a:lumMod val="50000"/>
                  </a:schemeClr>
                </a:solidFill>
                <a:latin typeface="Century Gothic" panose="020B0502020202020204" pitchFamily="34" charset="0"/>
                <a:cs typeface="Arial"/>
                <a:sym typeface="Arial"/>
              </a:rPr>
              <a:t>Je </a:t>
            </a:r>
            <a:r>
              <a:rPr lang="en-GB" sz="3200" dirty="0" err="1">
                <a:solidFill>
                  <a:schemeClr val="accent1">
                    <a:lumMod val="50000"/>
                  </a:schemeClr>
                </a:solidFill>
                <a:latin typeface="Century Gothic" panose="020B0502020202020204" pitchFamily="34" charset="0"/>
                <a:cs typeface="Arial"/>
                <a:sym typeface="Arial"/>
              </a:rPr>
              <a:t>vais</a:t>
            </a:r>
            <a:r>
              <a:rPr lang="en-GB" sz="3200" dirty="0">
                <a:solidFill>
                  <a:schemeClr val="accent1">
                    <a:lumMod val="50000"/>
                  </a:schemeClr>
                </a:solidFill>
                <a:latin typeface="Century Gothic" panose="020B0502020202020204" pitchFamily="34" charset="0"/>
                <a:cs typeface="Arial"/>
                <a:sym typeface="Arial"/>
              </a:rPr>
              <a:t> …</a:t>
            </a:r>
          </a:p>
        </p:txBody>
      </p:sp>
      <p:sp>
        <p:nvSpPr>
          <p:cNvPr id="50" name="Oval Callout 1">
            <a:extLst>
              <a:ext uri="{FF2B5EF4-FFF2-40B4-BE49-F238E27FC236}">
                <a16:creationId xmlns:a16="http://schemas.microsoft.com/office/drawing/2014/main" id="{841DDCAD-6041-4DFE-8670-23EB3007CD08}"/>
              </a:ext>
            </a:extLst>
          </p:cNvPr>
          <p:cNvSpPr/>
          <p:nvPr/>
        </p:nvSpPr>
        <p:spPr>
          <a:xfrm>
            <a:off x="7324155" y="4293515"/>
            <a:ext cx="4567808" cy="1922642"/>
          </a:xfrm>
          <a:prstGeom prst="wedgeEllipseCallout">
            <a:avLst>
              <a:gd name="adj1" fmla="val 2333"/>
              <a:gd name="adj2" fmla="val -69771"/>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cs typeface="Arial"/>
                <a:sym typeface="Arial"/>
              </a:rPr>
              <a:t>‘</a:t>
            </a:r>
            <a:r>
              <a:rPr lang="en-GB" sz="2000" b="1" dirty="0">
                <a:solidFill>
                  <a:srgbClr val="EE6000"/>
                </a:solidFill>
                <a:latin typeface="Century Gothic" panose="020B0502020202020204" pitchFamily="34" charset="0"/>
                <a:cs typeface="Arial"/>
                <a:sym typeface="Arial"/>
              </a:rPr>
              <a:t>à</a:t>
            </a:r>
            <a:r>
              <a:rPr lang="en-GB" sz="2000" b="1" dirty="0">
                <a:solidFill>
                  <a:schemeClr val="bg1"/>
                </a:solidFill>
                <a:latin typeface="Century Gothic" panose="020B0502020202020204" pitchFamily="34" charset="0"/>
                <a:cs typeface="Arial"/>
                <a:sym typeface="Arial"/>
              </a:rPr>
              <a:t>’ also means ‘at’. You have seen this before, in phrases such as ‘</a:t>
            </a:r>
            <a:r>
              <a:rPr lang="en-GB" sz="2000" b="1" dirty="0">
                <a:solidFill>
                  <a:srgbClr val="EE6000"/>
                </a:solidFill>
                <a:latin typeface="Century Gothic" panose="020B0502020202020204" pitchFamily="34" charset="0"/>
                <a:cs typeface="Arial"/>
                <a:sym typeface="Arial"/>
              </a:rPr>
              <a:t>à la </a:t>
            </a:r>
            <a:r>
              <a:rPr lang="en-GB" sz="2000" b="1" dirty="0" err="1">
                <a:solidFill>
                  <a:srgbClr val="EE6000"/>
                </a:solidFill>
                <a:latin typeface="Century Gothic" panose="020B0502020202020204" pitchFamily="34" charset="0"/>
                <a:cs typeface="Arial"/>
                <a:sym typeface="Arial"/>
              </a:rPr>
              <a:t>maison</a:t>
            </a:r>
            <a:r>
              <a:rPr lang="en-GB" sz="2000" b="1" dirty="0">
                <a:solidFill>
                  <a:schemeClr val="bg1"/>
                </a:solidFill>
                <a:latin typeface="Century Gothic" panose="020B0502020202020204" pitchFamily="34" charset="0"/>
                <a:cs typeface="Arial"/>
                <a:sym typeface="Arial"/>
              </a:rPr>
              <a:t>’</a:t>
            </a:r>
            <a:endParaRPr lang="en-GB" sz="2000" b="1" dirty="0">
              <a:solidFill>
                <a:schemeClr val="bg1"/>
              </a:solidFill>
              <a:latin typeface="Century Gothic" panose="020B0502020202020204" pitchFamily="34" charset="0"/>
            </a:endParaRPr>
          </a:p>
        </p:txBody>
      </p:sp>
      <p:pic>
        <p:nvPicPr>
          <p:cNvPr id="40" name="Picture 39" descr="background rectangle">
            <a:extLst>
              <a:ext uri="{FF2B5EF4-FFF2-40B4-BE49-F238E27FC236}">
                <a16:creationId xmlns:a16="http://schemas.microsoft.com/office/drawing/2014/main" id="{CEF98732-FAA8-4F1B-AB35-7C4632756F5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1" name="Title 3">
            <a:extLst>
              <a:ext uri="{FF2B5EF4-FFF2-40B4-BE49-F238E27FC236}">
                <a16:creationId xmlns:a16="http://schemas.microsoft.com/office/drawing/2014/main" id="{5C4554CF-C8C8-4D15-985D-065060208A36}"/>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Saying ‘to (the)…’</a:t>
            </a:r>
            <a:endParaRPr lang="en-GB" sz="3600" b="1" kern="0" dirty="0">
              <a:solidFill>
                <a:schemeClr val="bg1"/>
              </a:solidFill>
            </a:endParaRPr>
          </a:p>
        </p:txBody>
      </p:sp>
      <p:sp>
        <p:nvSpPr>
          <p:cNvPr id="54" name="Rounded Rectangle 46">
            <a:extLst>
              <a:ext uri="{FF2B5EF4-FFF2-40B4-BE49-F238E27FC236}">
                <a16:creationId xmlns:a16="http://schemas.microsoft.com/office/drawing/2014/main" id="{A7E51E0F-E73E-4E40-BD4A-C1D92D79B7C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545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7" grpId="0"/>
      <p:bldP spid="32" grpId="0"/>
      <p:bldP spid="33" grpId="0"/>
      <p:bldP spid="35" grpId="0"/>
      <p:bldP spid="36" grpId="0"/>
      <p:bldP spid="41" grpId="0"/>
      <p:bldP spid="42" grpId="0"/>
      <p:bldP spid="43" grpId="0"/>
      <p:bldP spid="44" grpId="0"/>
      <p:bldP spid="45" grpId="0"/>
      <p:bldP spid="52" grpId="0"/>
      <p:bldP spid="53" grpId="0"/>
      <p:bldP spid="3" grpId="0" animBg="1"/>
      <p:bldP spid="3" grpId="1" animBg="1"/>
      <p:bldP spid="25" grpId="0" animBg="1"/>
      <p:bldP spid="25" grpId="1" animBg="1"/>
      <p:bldP spid="26" grpId="0" animBg="1"/>
      <p:bldP spid="26" grpId="1" animBg="1"/>
      <p:bldP spid="27" grpId="0" animBg="1"/>
      <p:bldP spid="27" grpId="1" animBg="1"/>
      <p:bldP spid="29" grpId="0" animBg="1"/>
      <p:bldP spid="29" grpId="1" animBg="1"/>
      <p:bldP spid="34" grpId="0" animBg="1"/>
      <p:bldP spid="34" grpId="1" animBg="1"/>
      <p:bldP spid="31" grpId="0"/>
      <p:bldP spid="37" grpId="0"/>
      <p:bldP spid="38" grpId="0"/>
      <p:bldP spid="46" grpId="0"/>
      <p:bldP spid="47" grpId="0"/>
      <p:bldP spid="49" grpId="0"/>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09609" y="1294000"/>
            <a:ext cx="11379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Lis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les phrases. </a:t>
            </a:r>
            <a:r>
              <a:rPr lang="en-GB" sz="2400" b="1" dirty="0">
                <a:solidFill>
                  <a:srgbClr val="002060"/>
                </a:solidFill>
                <a:latin typeface="Century Gothic" panose="020B0502020202020204" pitchFamily="34" charset="0"/>
                <a:cs typeface="Arial"/>
                <a:sym typeface="Arial"/>
              </a:rPr>
              <a:t>Coche </a:t>
            </a:r>
            <a:r>
              <a:rPr lang="en-GB" sz="2400" b="1">
                <a:solidFill>
                  <a:srgbClr val="002060"/>
                </a:solidFill>
                <a:latin typeface="Century Gothic" panose="020B0502020202020204" pitchFamily="34" charset="0"/>
                <a:cs typeface="Arial"/>
                <a:sym typeface="Arial"/>
              </a:rPr>
              <a:t>la réponse correcte.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270713"/>
            <a:ext cx="1062928" cy="344718"/>
          </a:xfrm>
        </p:spPr>
        <p:txBody>
          <a:bodyPr>
            <a:normAutofit fontScale="90000"/>
          </a:bodyPr>
          <a:lstStyle/>
          <a:p>
            <a:pPr lvl="0" algn="ctr">
              <a:lnSpc>
                <a:spcPct val="100000"/>
              </a:lnSpc>
              <a:spcBef>
                <a:spcPts val="0"/>
              </a:spcBef>
              <a:defRPr/>
            </a:pPr>
            <a:r>
              <a:rPr lang="en-GB" sz="1800" b="1" dirty="0">
                <a:solidFill>
                  <a:prstClr val="white"/>
                </a:solidFill>
                <a:ea typeface="+mn-ea"/>
                <a:cs typeface="+mn-cs"/>
              </a:rPr>
              <a:t>Qui </a:t>
            </a:r>
            <a:r>
              <a:rPr lang="en-GB" sz="1800" b="1" dirty="0" err="1">
                <a:solidFill>
                  <a:prstClr val="white"/>
                </a:solidFill>
                <a:ea typeface="+mn-ea"/>
                <a:cs typeface="+mn-cs"/>
              </a:rPr>
              <a:t>va</a:t>
            </a:r>
            <a:r>
              <a:rPr lang="en-GB" sz="1800" b="1" dirty="0">
                <a:solidFill>
                  <a:prstClr val="white"/>
                </a:solidFill>
                <a:ea typeface="+mn-ea"/>
                <a:cs typeface="+mn-cs"/>
              </a:rPr>
              <a:t> </a:t>
            </a:r>
            <a:r>
              <a:rPr lang="en-GB" sz="1800" b="1" dirty="0" err="1">
                <a:solidFill>
                  <a:prstClr val="white"/>
                </a:solidFill>
                <a:ea typeface="+mn-ea"/>
                <a:cs typeface="+mn-cs"/>
              </a:rPr>
              <a:t>où</a:t>
            </a:r>
            <a:r>
              <a:rPr lang="en-GB" sz="1800" b="1" dirty="0">
                <a:solidFill>
                  <a:prstClr val="white"/>
                </a:solidFill>
                <a:ea typeface="+mn-ea"/>
                <a:cs typeface="+mn-cs"/>
              </a:rPr>
              <a:t>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768573057"/>
              </p:ext>
            </p:extLst>
          </p:nvPr>
        </p:nvGraphicFramePr>
        <p:xfrm>
          <a:off x="936997" y="2053103"/>
          <a:ext cx="5324150" cy="4053840"/>
        </p:xfrm>
        <a:graphic>
          <a:graphicData uri="http://schemas.openxmlformats.org/drawingml/2006/table">
            <a:tbl>
              <a:tblPr firstRow="1" bandRow="1">
                <a:tableStyleId>{7DF18680-E054-41AD-8BC1-D1AEF772440D}</a:tableStyleId>
              </a:tblPr>
              <a:tblGrid>
                <a:gridCol w="552944">
                  <a:extLst>
                    <a:ext uri="{9D8B030D-6E8A-4147-A177-3AD203B41FA5}">
                      <a16:colId xmlns:a16="http://schemas.microsoft.com/office/drawing/2014/main" val="2767204857"/>
                    </a:ext>
                  </a:extLst>
                </a:gridCol>
                <a:gridCol w="2309449">
                  <a:extLst>
                    <a:ext uri="{9D8B030D-6E8A-4147-A177-3AD203B41FA5}">
                      <a16:colId xmlns:a16="http://schemas.microsoft.com/office/drawing/2014/main" val="3780212547"/>
                    </a:ext>
                  </a:extLst>
                </a:gridCol>
                <a:gridCol w="2461757">
                  <a:extLst>
                    <a:ext uri="{9D8B030D-6E8A-4147-A177-3AD203B41FA5}">
                      <a16:colId xmlns:a16="http://schemas.microsoft.com/office/drawing/2014/main" val="204335300"/>
                    </a:ext>
                  </a:extLst>
                </a:gridCol>
              </a:tblGrid>
              <a:tr h="370840">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185420">
                <a:tc rowSpan="2">
                  <a:txBody>
                    <a:bodyPr/>
                    <a:lstStyle/>
                    <a:p>
                      <a:pPr algn="ctr"/>
                      <a:r>
                        <a:rPr lang="en-GB" sz="2400" b="1">
                          <a:solidFill>
                            <a:schemeClr val="accent5">
                              <a:lumMod val="50000"/>
                            </a:schemeClr>
                          </a:solidFill>
                          <a:latin typeface="Century Gothic" panose="020B0502020202020204" pitchFamily="34" charset="0"/>
                        </a:rPr>
                        <a:t>1</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r>
                        <a:rPr lang="en-GB" sz="2400">
                          <a:solidFill>
                            <a:schemeClr val="accent5">
                              <a:lumMod val="50000"/>
                            </a:schemeClr>
                          </a:solidFill>
                          <a:latin typeface="Century Gothic" panose="020B0502020202020204" pitchFamily="34" charset="0"/>
                        </a:rPr>
                        <a:t>Je </a:t>
                      </a:r>
                      <a:r>
                        <a:rPr lang="en-GB" sz="2400" err="1">
                          <a:solidFill>
                            <a:schemeClr val="accent5">
                              <a:lumMod val="50000"/>
                            </a:schemeClr>
                          </a:solidFill>
                          <a:latin typeface="Century Gothic" panose="020B0502020202020204" pitchFamily="34" charset="0"/>
                        </a:rPr>
                        <a:t>vais</a:t>
                      </a:r>
                      <a:r>
                        <a:rPr lang="en-GB" sz="2400">
                          <a:solidFill>
                            <a:schemeClr val="accent5">
                              <a:lumMod val="50000"/>
                            </a:schemeClr>
                          </a:solidFill>
                          <a:latin typeface="Century Gothic" panose="020B0502020202020204" pitchFamily="34" charset="0"/>
                        </a:rPr>
                        <a:t> aux</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r>
                        <a:rPr lang="fr-FR" sz="2400">
                          <a:solidFill>
                            <a:schemeClr val="accent5">
                              <a:lumMod val="50000"/>
                            </a:schemeClr>
                          </a:solidFill>
                          <a:latin typeface="Century Gothic" panose="020B0502020202020204" pitchFamily="34" charset="0"/>
                        </a:rPr>
                        <a:t>îles</a:t>
                      </a: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185420">
                <a:tc vMerge="1">
                  <a:txBody>
                    <a:bodyPr/>
                    <a:lstStyle/>
                    <a:p>
                      <a:endParaRPr lang="en-GB"/>
                    </a:p>
                  </a:txBody>
                  <a:tcPr/>
                </a:tc>
                <a:tc vMerge="1">
                  <a:txBody>
                    <a:bodyPr/>
                    <a:lstStyle/>
                    <a:p>
                      <a:endParaRPr lang="en-GB"/>
                    </a:p>
                  </a:txBody>
                  <a:tcPr/>
                </a:tc>
                <a:tc>
                  <a:txBody>
                    <a:bodyPr/>
                    <a:lstStyle/>
                    <a:p>
                      <a:r>
                        <a:rPr lang="en-GB" sz="2400">
                          <a:solidFill>
                            <a:schemeClr val="accent5">
                              <a:lumMod val="50000"/>
                            </a:schemeClr>
                          </a:solidFill>
                          <a:latin typeface="Century Gothic" panose="020B0502020202020204" pitchFamily="34" charset="0"/>
                        </a:rPr>
                        <a:t>Paris</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331271768"/>
                  </a:ext>
                </a:extLst>
              </a:tr>
              <a:tr h="185420">
                <a:tc rowSpan="2">
                  <a:txBody>
                    <a:bodyPr/>
                    <a:lstStyle/>
                    <a:p>
                      <a:pPr algn="ctr"/>
                      <a:r>
                        <a:rPr lang="en-GB" sz="2400" b="1">
                          <a:solidFill>
                            <a:schemeClr val="accent5">
                              <a:lumMod val="50000"/>
                            </a:schemeClr>
                          </a:solidFill>
                          <a:latin typeface="Century Gothic" panose="020B0502020202020204" pitchFamily="34" charset="0"/>
                        </a:rPr>
                        <a:t>2</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r>
                        <a:rPr lang="en-GB" sz="2400">
                          <a:solidFill>
                            <a:schemeClr val="accent5">
                              <a:lumMod val="50000"/>
                            </a:schemeClr>
                          </a:solidFill>
                          <a:latin typeface="Century Gothic" panose="020B0502020202020204" pitchFamily="34" charset="0"/>
                        </a:rPr>
                        <a:t>Il </a:t>
                      </a:r>
                      <a:r>
                        <a:rPr lang="en-GB" sz="2400" err="1">
                          <a:solidFill>
                            <a:schemeClr val="accent5">
                              <a:lumMod val="50000"/>
                            </a:schemeClr>
                          </a:solidFill>
                          <a:latin typeface="Century Gothic" panose="020B0502020202020204" pitchFamily="34" charset="0"/>
                        </a:rPr>
                        <a:t>va</a:t>
                      </a:r>
                      <a:r>
                        <a:rPr lang="en-GB" sz="2400">
                          <a:solidFill>
                            <a:schemeClr val="accent5">
                              <a:lumMod val="50000"/>
                            </a:schemeClr>
                          </a:solidFill>
                          <a:latin typeface="Century Gothic" panose="020B0502020202020204" pitchFamily="34" charset="0"/>
                        </a:rPr>
                        <a:t> à</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r>
                        <a:rPr lang="en-GB" sz="2400">
                          <a:solidFill>
                            <a:schemeClr val="accent5">
                              <a:lumMod val="50000"/>
                            </a:schemeClr>
                          </a:solidFill>
                          <a:latin typeface="Century Gothic" panose="020B0502020202020204" pitchFamily="34" charset="0"/>
                        </a:rPr>
                        <a:t>Calais</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185420">
                <a:tc vMerge="1">
                  <a:txBody>
                    <a:bodyPr/>
                    <a:lstStyle/>
                    <a:p>
                      <a:endParaRPr lang="en-GB"/>
                    </a:p>
                  </a:txBody>
                  <a:tcPr/>
                </a:tc>
                <a:tc vMerge="1">
                  <a:txBody>
                    <a:bodyPr/>
                    <a:lstStyle/>
                    <a:p>
                      <a:endParaRPr lang="en-GB"/>
                    </a:p>
                  </a:txBody>
                  <a:tcPr/>
                </a:tc>
                <a:tc>
                  <a:txBody>
                    <a:bodyPr/>
                    <a:lstStyle/>
                    <a:p>
                      <a:r>
                        <a:rPr lang="en-GB" sz="2400" err="1">
                          <a:solidFill>
                            <a:schemeClr val="accent5">
                              <a:lumMod val="50000"/>
                            </a:schemeClr>
                          </a:solidFill>
                          <a:latin typeface="Century Gothic" panose="020B0502020202020204" pitchFamily="34" charset="0"/>
                        </a:rPr>
                        <a:t>hôtel</a:t>
                      </a: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19008888"/>
                  </a:ext>
                </a:extLst>
              </a:tr>
              <a:tr h="185420">
                <a:tc rowSpan="2">
                  <a:txBody>
                    <a:bodyPr/>
                    <a:lstStyle/>
                    <a:p>
                      <a:pPr algn="ctr"/>
                      <a:r>
                        <a:rPr lang="en-GB" sz="2400" b="1">
                          <a:solidFill>
                            <a:schemeClr val="accent5">
                              <a:lumMod val="50000"/>
                            </a:schemeClr>
                          </a:solidFill>
                          <a:latin typeface="Century Gothic" panose="020B0502020202020204" pitchFamily="34" charset="0"/>
                        </a:rPr>
                        <a:t>3</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r>
                        <a:rPr lang="en-GB" sz="2400" b="0">
                          <a:solidFill>
                            <a:schemeClr val="accent5">
                              <a:lumMod val="50000"/>
                            </a:schemeClr>
                          </a:solidFill>
                          <a:latin typeface="Century Gothic" panose="020B0502020202020204" pitchFamily="34" charset="0"/>
                        </a:rPr>
                        <a:t>Elle </a:t>
                      </a:r>
                      <a:r>
                        <a:rPr lang="en-GB" sz="2400" b="0" err="1">
                          <a:solidFill>
                            <a:schemeClr val="accent5">
                              <a:lumMod val="50000"/>
                            </a:schemeClr>
                          </a:solidFill>
                          <a:latin typeface="Century Gothic" panose="020B0502020202020204" pitchFamily="34" charset="0"/>
                        </a:rPr>
                        <a:t>va</a:t>
                      </a:r>
                      <a:r>
                        <a:rPr lang="en-GB" sz="2400" b="0">
                          <a:solidFill>
                            <a:schemeClr val="accent5">
                              <a:lumMod val="50000"/>
                            </a:schemeClr>
                          </a:solidFill>
                          <a:latin typeface="Century Gothic" panose="020B0502020202020204" pitchFamily="34" charset="0"/>
                        </a:rPr>
                        <a:t> </a:t>
                      </a:r>
                      <a:r>
                        <a:rPr lang="en-GB" sz="2400">
                          <a:solidFill>
                            <a:schemeClr val="accent5">
                              <a:lumMod val="50000"/>
                            </a:schemeClr>
                          </a:solidFill>
                          <a:latin typeface="Century Gothic" panose="020B0502020202020204" pitchFamily="34" charset="0"/>
                        </a:rPr>
                        <a:t>à l’</a:t>
                      </a:r>
                      <a:endParaRPr lang="en-GB" sz="2400" b="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a:solidFill>
                            <a:schemeClr val="accent5">
                              <a:lumMod val="50000"/>
                            </a:schemeClr>
                          </a:solidFill>
                          <a:latin typeface="Century Gothic" panose="020B0502020202020204" pitchFamily="34" charset="0"/>
                        </a:rPr>
                        <a:t>Bordeaux</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18542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err="1">
                          <a:solidFill>
                            <a:schemeClr val="accent5">
                              <a:lumMod val="50000"/>
                            </a:schemeClr>
                          </a:solidFill>
                          <a:latin typeface="Century Gothic" panose="020B0502020202020204" pitchFamily="34" charset="0"/>
                        </a:rPr>
                        <a:t>étranger</a:t>
                      </a: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4078338162"/>
                  </a:ext>
                </a:extLst>
              </a:tr>
              <a:tr h="185420">
                <a:tc rowSpan="2">
                  <a:txBody>
                    <a:bodyPr/>
                    <a:lstStyle/>
                    <a:p>
                      <a:pPr algn="ctr"/>
                      <a:r>
                        <a:rPr lang="en-GB" sz="2400" b="1">
                          <a:solidFill>
                            <a:schemeClr val="accent5">
                              <a:lumMod val="50000"/>
                            </a:schemeClr>
                          </a:solidFill>
                          <a:latin typeface="Century Gothic" panose="020B0502020202020204" pitchFamily="34" charset="0"/>
                        </a:rPr>
                        <a:t>4</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r>
                        <a:rPr lang="en-GB" sz="2400" err="1">
                          <a:solidFill>
                            <a:schemeClr val="accent5">
                              <a:lumMod val="50000"/>
                            </a:schemeClr>
                          </a:solidFill>
                          <a:latin typeface="Century Gothic" panose="020B0502020202020204" pitchFamily="34" charset="0"/>
                        </a:rPr>
                        <a:t>Tu</a:t>
                      </a:r>
                      <a:r>
                        <a:rPr lang="en-GB" sz="2400">
                          <a:solidFill>
                            <a:schemeClr val="accent5">
                              <a:lumMod val="50000"/>
                            </a:schemeClr>
                          </a:solidFill>
                          <a:latin typeface="Century Gothic" panose="020B0502020202020204" pitchFamily="34" charset="0"/>
                        </a:rPr>
                        <a:t> vas à</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r>
                        <a:rPr lang="fr-FR" sz="2400">
                          <a:solidFill>
                            <a:schemeClr val="accent5">
                              <a:lumMod val="50000"/>
                            </a:schemeClr>
                          </a:solidFill>
                          <a:latin typeface="Century Gothic" panose="020B0502020202020204" pitchFamily="34" charset="0"/>
                        </a:rPr>
                        <a:t>poste</a:t>
                      </a: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r h="18542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5">
                              <a:lumMod val="50000"/>
                            </a:schemeClr>
                          </a:solidFill>
                          <a:latin typeface="Century Gothic" panose="020B0502020202020204" pitchFamily="34" charset="0"/>
                        </a:rPr>
                        <a:t>Lyon</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63201189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570838756"/>
              </p:ext>
            </p:extLst>
          </p:nvPr>
        </p:nvGraphicFramePr>
        <p:xfrm>
          <a:off x="6475317" y="2053103"/>
          <a:ext cx="4876800" cy="405384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dirty="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185420">
                <a:tc rowSpan="2">
                  <a:txBody>
                    <a:bodyPr/>
                    <a:lstStyle/>
                    <a:p>
                      <a:pPr algn="ctr"/>
                      <a:r>
                        <a:rPr lang="en-GB" sz="2400" b="1">
                          <a:solidFill>
                            <a:schemeClr val="accent5">
                              <a:lumMod val="50000"/>
                            </a:schemeClr>
                          </a:solidFill>
                          <a:latin typeface="Century Gothic" panose="020B0502020202020204" pitchFamily="34" charset="0"/>
                        </a:rPr>
                        <a:t>5</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r>
                        <a:rPr lang="en-GB" sz="2400">
                          <a:solidFill>
                            <a:schemeClr val="accent5">
                              <a:lumMod val="50000"/>
                            </a:schemeClr>
                          </a:solidFill>
                          <a:latin typeface="Century Gothic" panose="020B0502020202020204" pitchFamily="34" charset="0"/>
                        </a:rPr>
                        <a:t>Je</a:t>
                      </a:r>
                      <a:r>
                        <a:rPr lang="en-GB" sz="2400" baseline="0">
                          <a:solidFill>
                            <a:schemeClr val="accent5">
                              <a:lumMod val="50000"/>
                            </a:schemeClr>
                          </a:solidFill>
                          <a:latin typeface="Century Gothic" panose="020B0502020202020204" pitchFamily="34" charset="0"/>
                        </a:rPr>
                        <a:t> </a:t>
                      </a:r>
                      <a:r>
                        <a:rPr lang="en-GB" sz="2400" baseline="0" err="1">
                          <a:solidFill>
                            <a:schemeClr val="accent5">
                              <a:lumMod val="50000"/>
                            </a:schemeClr>
                          </a:solidFill>
                          <a:latin typeface="Century Gothic" panose="020B0502020202020204" pitchFamily="34" charset="0"/>
                        </a:rPr>
                        <a:t>vais</a:t>
                      </a:r>
                      <a:r>
                        <a:rPr lang="en-GB" sz="2400" baseline="0">
                          <a:solidFill>
                            <a:schemeClr val="accent5">
                              <a:lumMod val="50000"/>
                            </a:schemeClr>
                          </a:solidFill>
                          <a:latin typeface="Century Gothic" panose="020B0502020202020204" pitchFamily="34" charset="0"/>
                        </a:rPr>
                        <a:t> à</a:t>
                      </a:r>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5">
                              <a:lumMod val="50000"/>
                            </a:schemeClr>
                          </a:solidFill>
                          <a:latin typeface="Century Gothic" panose="020B0502020202020204" pitchFamily="34" charset="0"/>
                        </a:rPr>
                        <a:t>Marseille</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18542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a:solidFill>
                            <a:schemeClr val="accent5">
                              <a:lumMod val="50000"/>
                            </a:schemeClr>
                          </a:solidFill>
                          <a:latin typeface="Century Gothic" panose="020B0502020202020204" pitchFamily="34" charset="0"/>
                        </a:rPr>
                        <a:t>île</a:t>
                      </a: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331271768"/>
                  </a:ext>
                </a:extLst>
              </a:tr>
              <a:tr h="185420">
                <a:tc rowSpan="2">
                  <a:txBody>
                    <a:bodyPr/>
                    <a:lstStyle/>
                    <a:p>
                      <a:pPr algn="ctr"/>
                      <a:r>
                        <a:rPr lang="en-GB" sz="2400" b="1">
                          <a:solidFill>
                            <a:schemeClr val="accent5">
                              <a:lumMod val="50000"/>
                            </a:schemeClr>
                          </a:solidFill>
                          <a:latin typeface="Century Gothic" panose="020B0502020202020204" pitchFamily="34" charset="0"/>
                        </a:rPr>
                        <a:t>6</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r>
                        <a:rPr lang="en-GB" sz="2400" err="1">
                          <a:solidFill>
                            <a:schemeClr val="accent5">
                              <a:lumMod val="50000"/>
                            </a:schemeClr>
                          </a:solidFill>
                          <a:latin typeface="Century Gothic" panose="020B0502020202020204" pitchFamily="34" charset="0"/>
                        </a:rPr>
                        <a:t>Tu</a:t>
                      </a:r>
                      <a:r>
                        <a:rPr lang="en-GB" sz="2400">
                          <a:solidFill>
                            <a:schemeClr val="accent5">
                              <a:lumMod val="50000"/>
                            </a:schemeClr>
                          </a:solidFill>
                          <a:latin typeface="Century Gothic" panose="020B0502020202020204" pitchFamily="34" charset="0"/>
                        </a:rPr>
                        <a:t> vas au</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r>
                        <a:rPr lang="en-GB" sz="2400" err="1">
                          <a:solidFill>
                            <a:schemeClr val="accent5">
                              <a:lumMod val="50000"/>
                            </a:schemeClr>
                          </a:solidFill>
                          <a:latin typeface="Century Gothic" panose="020B0502020202020204" pitchFamily="34" charset="0"/>
                        </a:rPr>
                        <a:t>parc</a:t>
                      </a: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18542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5">
                              <a:lumMod val="50000"/>
                            </a:schemeClr>
                          </a:solidFill>
                          <a:latin typeface="Century Gothic" panose="020B0502020202020204" pitchFamily="34" charset="0"/>
                        </a:rPr>
                        <a:t>Strasbourg</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19008888"/>
                  </a:ext>
                </a:extLst>
              </a:tr>
              <a:tr h="185420">
                <a:tc rowSpan="2">
                  <a:txBody>
                    <a:bodyPr/>
                    <a:lstStyle/>
                    <a:p>
                      <a:pPr algn="ctr"/>
                      <a:r>
                        <a:rPr lang="en-GB" sz="2400" b="1">
                          <a:solidFill>
                            <a:schemeClr val="accent5">
                              <a:lumMod val="50000"/>
                            </a:schemeClr>
                          </a:solidFill>
                          <a:latin typeface="Century Gothic" panose="020B0502020202020204" pitchFamily="34" charset="0"/>
                        </a:rPr>
                        <a:t>7</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r>
                        <a:rPr lang="en-GB" sz="2400">
                          <a:solidFill>
                            <a:schemeClr val="accent5">
                              <a:lumMod val="50000"/>
                            </a:schemeClr>
                          </a:solidFill>
                          <a:latin typeface="Century Gothic" panose="020B0502020202020204" pitchFamily="34" charset="0"/>
                        </a:rPr>
                        <a:t>Il </a:t>
                      </a:r>
                      <a:r>
                        <a:rPr lang="en-GB" sz="2400" err="1">
                          <a:solidFill>
                            <a:schemeClr val="accent5">
                              <a:lumMod val="50000"/>
                            </a:schemeClr>
                          </a:solidFill>
                          <a:latin typeface="Century Gothic" panose="020B0502020202020204" pitchFamily="34" charset="0"/>
                        </a:rPr>
                        <a:t>va</a:t>
                      </a:r>
                      <a:r>
                        <a:rPr lang="en-GB" sz="2400">
                          <a:solidFill>
                            <a:schemeClr val="accent5">
                              <a:lumMod val="50000"/>
                            </a:schemeClr>
                          </a:solidFill>
                          <a:latin typeface="Century Gothic" panose="020B0502020202020204" pitchFamily="34" charset="0"/>
                        </a:rPr>
                        <a:t> </a:t>
                      </a:r>
                      <a:r>
                        <a:rPr lang="en-GB" sz="2400" b="0" baseline="0">
                          <a:solidFill>
                            <a:schemeClr val="accent5">
                              <a:lumMod val="50000"/>
                            </a:schemeClr>
                          </a:solidFill>
                          <a:latin typeface="Century Gothic" panose="020B0502020202020204" pitchFamily="34" charset="0"/>
                        </a:rPr>
                        <a:t>à la</a:t>
                      </a:r>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chemeClr val="accent5">
                              <a:lumMod val="50000"/>
                            </a:schemeClr>
                          </a:solidFill>
                          <a:latin typeface="Century Gothic" panose="020B0502020202020204" pitchFamily="34" charset="0"/>
                        </a:rPr>
                        <a:t>Tours</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18542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a:solidFill>
                            <a:schemeClr val="accent5">
                              <a:lumMod val="50000"/>
                            </a:schemeClr>
                          </a:solidFill>
                          <a:latin typeface="Century Gothic" panose="020B0502020202020204" pitchFamily="34" charset="0"/>
                        </a:rPr>
                        <a:t>caisse</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4078338162"/>
                  </a:ext>
                </a:extLst>
              </a:tr>
              <a:tr h="185420">
                <a:tc rowSpan="2">
                  <a:txBody>
                    <a:bodyPr/>
                    <a:lstStyle/>
                    <a:p>
                      <a:pPr algn="ctr"/>
                      <a:r>
                        <a:rPr lang="en-GB" sz="2400" b="1">
                          <a:solidFill>
                            <a:schemeClr val="accent5">
                              <a:lumMod val="50000"/>
                            </a:schemeClr>
                          </a:solidFill>
                          <a:latin typeface="Century Gothic" panose="020B0502020202020204" pitchFamily="34" charset="0"/>
                        </a:rPr>
                        <a:t>8</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r>
                        <a:rPr lang="en-GB" sz="2400">
                          <a:solidFill>
                            <a:schemeClr val="accent5">
                              <a:lumMod val="50000"/>
                            </a:schemeClr>
                          </a:solidFill>
                          <a:latin typeface="Century Gothic" panose="020B0502020202020204" pitchFamily="34" charset="0"/>
                        </a:rPr>
                        <a:t>Elle </a:t>
                      </a:r>
                      <a:r>
                        <a:rPr lang="en-GB" sz="2400" err="1">
                          <a:solidFill>
                            <a:schemeClr val="accent5">
                              <a:lumMod val="50000"/>
                            </a:schemeClr>
                          </a:solidFill>
                          <a:latin typeface="Century Gothic" panose="020B0502020202020204" pitchFamily="34" charset="0"/>
                        </a:rPr>
                        <a:t>va</a:t>
                      </a:r>
                      <a:r>
                        <a:rPr lang="en-GB" sz="2400">
                          <a:solidFill>
                            <a:schemeClr val="accent5">
                              <a:lumMod val="50000"/>
                            </a:schemeClr>
                          </a:solidFill>
                          <a:latin typeface="Century Gothic" panose="020B0502020202020204" pitchFamily="34" charset="0"/>
                        </a:rPr>
                        <a:t> </a:t>
                      </a:r>
                      <a:r>
                        <a:rPr lang="en-GB" sz="2400" b="0" baseline="0">
                          <a:solidFill>
                            <a:schemeClr val="accent5">
                              <a:lumMod val="50000"/>
                            </a:schemeClr>
                          </a:solidFill>
                          <a:latin typeface="Century Gothic" panose="020B0502020202020204" pitchFamily="34" charset="0"/>
                        </a:rPr>
                        <a:t>à</a:t>
                      </a:r>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a:solidFill>
                            <a:schemeClr val="accent5">
                              <a:lumMod val="50000"/>
                            </a:schemeClr>
                          </a:solidFill>
                          <a:latin typeface="Century Gothic" panose="020B0502020202020204" pitchFamily="34" charset="0"/>
                        </a:rPr>
                        <a:t>Londres</a:t>
                      </a: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r h="185420">
                <a:tc vMerge="1">
                  <a:txBody>
                    <a:bodyPr/>
                    <a:lstStyle/>
                    <a:p>
                      <a:endParaRPr lang="en-GB"/>
                    </a:p>
                  </a:txBody>
                  <a:tcPr/>
                </a:tc>
                <a:tc vMerge="1">
                  <a:txBody>
                    <a:bodyPr/>
                    <a:lstStyle/>
                    <a:p>
                      <a:endParaRPr lang="en-GB"/>
                    </a:p>
                  </a:txBody>
                  <a:tcPr/>
                </a:tc>
                <a:tc>
                  <a:txBody>
                    <a:bodyPr/>
                    <a:lstStyle/>
                    <a:p>
                      <a:r>
                        <a:rPr lang="en-GB" sz="2400" err="1">
                          <a:solidFill>
                            <a:schemeClr val="accent5">
                              <a:lumMod val="50000"/>
                            </a:schemeClr>
                          </a:solidFill>
                          <a:latin typeface="Century Gothic" panose="020B0502020202020204" pitchFamily="34" charset="0"/>
                        </a:rPr>
                        <a:t>université</a:t>
                      </a: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632011896"/>
                  </a:ext>
                </a:extLst>
              </a:tr>
            </a:tbl>
          </a:graphicData>
        </a:graphic>
      </p:graphicFrame>
      <p:sp>
        <p:nvSpPr>
          <p:cNvPr id="7" name="Rounded Rectangle 6"/>
          <p:cNvSpPr/>
          <p:nvPr/>
        </p:nvSpPr>
        <p:spPr>
          <a:xfrm>
            <a:off x="3765407" y="2453397"/>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3"/>
          <p:cNvSpPr txBox="1">
            <a:spLocks/>
          </p:cNvSpPr>
          <p:nvPr/>
        </p:nvSpPr>
        <p:spPr>
          <a:xfrm>
            <a:off x="59643"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a:solidFill>
                  <a:schemeClr val="bg1"/>
                </a:solidFill>
              </a:rPr>
              <a:t>Qui </a:t>
            </a:r>
            <a:r>
              <a:rPr lang="en-GB" sz="2800" b="1" kern="0" err="1">
                <a:solidFill>
                  <a:schemeClr val="bg1"/>
                </a:solidFill>
              </a:rPr>
              <a:t>va</a:t>
            </a:r>
            <a:r>
              <a:rPr lang="en-GB" sz="2800" b="1" kern="0">
                <a:solidFill>
                  <a:schemeClr val="bg1"/>
                </a:solidFill>
              </a:rPr>
              <a:t> </a:t>
            </a:r>
            <a:r>
              <a:rPr lang="en-GB" sz="2800" b="1" kern="0" err="1">
                <a:solidFill>
                  <a:schemeClr val="bg1"/>
                </a:solidFill>
              </a:rPr>
              <a:t>où</a:t>
            </a:r>
            <a:r>
              <a:rPr lang="en-GB" sz="2800" b="1" kern="0">
                <a:solidFill>
                  <a:schemeClr val="bg1"/>
                </a:solidFill>
              </a:rPr>
              <a:t> ? </a:t>
            </a:r>
          </a:p>
        </p:txBody>
      </p:sp>
      <p:sp>
        <p:nvSpPr>
          <p:cNvPr id="18" name="Rounded Rectangle 17"/>
          <p:cNvSpPr/>
          <p:nvPr/>
        </p:nvSpPr>
        <p:spPr>
          <a:xfrm>
            <a:off x="3795097" y="3331362"/>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3795097" y="4698316"/>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3795097" y="5629272"/>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9100237" y="2436181"/>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9100237" y="3339923"/>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9100237" y="4722703"/>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9100237" y="5175987"/>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background rectangle">
            <a:extLst>
              <a:ext uri="{FF2B5EF4-FFF2-40B4-BE49-F238E27FC236}">
                <a16:creationId xmlns:a16="http://schemas.microsoft.com/office/drawing/2014/main" id="{99D43DDA-A516-4825-9D14-4E81487A648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4CD03B94-9AA3-49B6-889A-C0B1FE8AB18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a:solidFill>
                  <a:schemeClr val="bg1"/>
                </a:solidFill>
              </a:rPr>
              <a:t>Qui </a:t>
            </a:r>
            <a:r>
              <a:rPr lang="en-GB" sz="3600" b="1" kern="0" dirty="0" err="1">
                <a:solidFill>
                  <a:schemeClr val="bg1"/>
                </a:solidFill>
              </a:rPr>
              <a:t>va</a:t>
            </a:r>
            <a:r>
              <a:rPr lang="en-GB" sz="3600" b="1" kern="0" dirty="0">
                <a:solidFill>
                  <a:schemeClr val="bg1"/>
                </a:solidFill>
              </a:rPr>
              <a:t> </a:t>
            </a:r>
            <a:r>
              <a:rPr lang="en-GB" sz="3600" b="1" kern="0" dirty="0" err="1">
                <a:solidFill>
                  <a:schemeClr val="bg1"/>
                </a:solidFill>
              </a:rPr>
              <a:t>o</a:t>
            </a:r>
            <a:r>
              <a:rPr lang="en-GB" sz="3600" b="1" kern="0" dirty="0" err="1">
                <a:solidFill>
                  <a:schemeClr val="bg1"/>
                </a:solidFill>
                <a:latin typeface="Arial" panose="020B0604020202020204" pitchFamily="34" charset="0"/>
                <a:cs typeface="Arial" panose="020B0604020202020204" pitchFamily="34" charset="0"/>
              </a:rPr>
              <a:t>ù</a:t>
            </a:r>
            <a:r>
              <a:rPr lang="en-GB" sz="3600" b="1" kern="0" dirty="0">
                <a:solidFill>
                  <a:schemeClr val="bg1"/>
                </a:solidFill>
                <a:latin typeface="Arial" panose="020B0604020202020204" pitchFamily="34" charset="0"/>
                <a:cs typeface="Arial" panose="020B0604020202020204" pitchFamily="34" charset="0"/>
              </a:rPr>
              <a:t> ?</a:t>
            </a:r>
            <a:endParaRPr lang="en-GB" sz="3600" b="1" kern="0" dirty="0">
              <a:solidFill>
                <a:schemeClr val="bg1"/>
              </a:solidFill>
            </a:endParaRPr>
          </a:p>
        </p:txBody>
      </p:sp>
      <p:sp>
        <p:nvSpPr>
          <p:cNvPr id="27" name="Rounded Rectangle 46">
            <a:extLst>
              <a:ext uri="{FF2B5EF4-FFF2-40B4-BE49-F238E27FC236}">
                <a16:creationId xmlns:a16="http://schemas.microsoft.com/office/drawing/2014/main" id="{12D90915-478F-4A24-800C-D1A952E364BE}"/>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71374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0" grpId="0" animBg="1"/>
      <p:bldP spid="21" grpId="0" animBg="1"/>
      <p:bldP spid="22"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270713"/>
            <a:ext cx="1062928" cy="344718"/>
          </a:xfrm>
        </p:spPr>
        <p:txBody>
          <a:bodyPr>
            <a:normAutofit fontScale="90000"/>
          </a:bodyPr>
          <a:lstStyle/>
          <a:p>
            <a:pPr lvl="0" algn="ctr">
              <a:lnSpc>
                <a:spcPct val="100000"/>
              </a:lnSpc>
              <a:spcBef>
                <a:spcPts val="0"/>
              </a:spcBef>
              <a:defRPr/>
            </a:pPr>
            <a:r>
              <a:rPr lang="en-GB" sz="1800" b="1" dirty="0">
                <a:solidFill>
                  <a:prstClr val="white"/>
                </a:solidFill>
                <a:ea typeface="+mn-ea"/>
                <a:cs typeface="+mn-cs"/>
              </a:rPr>
              <a:t>Qui</a:t>
            </a:r>
            <a:r>
              <a:rPr lang="en-GB" sz="1800" b="1" baseline="0" dirty="0">
                <a:solidFill>
                  <a:prstClr val="white"/>
                </a:solidFill>
                <a:ea typeface="+mn-ea"/>
                <a:cs typeface="+mn-cs"/>
              </a:rPr>
              <a:t> </a:t>
            </a:r>
            <a:r>
              <a:rPr lang="en-GB" sz="1800" b="1" baseline="0" dirty="0" err="1">
                <a:solidFill>
                  <a:prstClr val="white"/>
                </a:solidFill>
                <a:ea typeface="+mn-ea"/>
                <a:cs typeface="+mn-cs"/>
              </a:rPr>
              <a:t>va</a:t>
            </a:r>
            <a:r>
              <a:rPr lang="en-GB" sz="1800" b="1" baseline="0" dirty="0">
                <a:solidFill>
                  <a:prstClr val="white"/>
                </a:solidFill>
                <a:ea typeface="+mn-ea"/>
                <a:cs typeface="+mn-cs"/>
              </a:rPr>
              <a:t> </a:t>
            </a:r>
            <a:r>
              <a:rPr lang="en-GB" sz="1800" b="1" baseline="0" dirty="0" err="1">
                <a:solidFill>
                  <a:prstClr val="white"/>
                </a:solidFill>
                <a:ea typeface="+mn-ea"/>
                <a:cs typeface="+mn-cs"/>
              </a:rPr>
              <a:t>où</a:t>
            </a:r>
            <a:r>
              <a:rPr lang="en-GB" sz="1800" b="1" baseline="0" dirty="0">
                <a:solidFill>
                  <a:prstClr val="white"/>
                </a:solidFill>
                <a:ea typeface="+mn-ea"/>
                <a:cs typeface="+mn-cs"/>
              </a:rPr>
              <a:t> ?</a:t>
            </a:r>
            <a:endParaRPr lang="en-US" dirty="0"/>
          </a:p>
        </p:txBody>
      </p:sp>
      <p:sp>
        <p:nvSpPr>
          <p:cNvPr id="15" name="TextBox 14"/>
          <p:cNvSpPr txBox="1"/>
          <p:nvPr/>
        </p:nvSpPr>
        <p:spPr>
          <a:xfrm>
            <a:off x="309609" y="1294000"/>
            <a:ext cx="11379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002060"/>
                </a:solidFill>
                <a:effectLst/>
                <a:uLnTx/>
                <a:uFillTx/>
                <a:latin typeface="Century Gothic" panose="020B0502020202020204" pitchFamily="34" charset="0"/>
                <a:cs typeface="Arial"/>
                <a:sym typeface="Arial"/>
              </a:rPr>
              <a:t>Écoute</a:t>
            </a:r>
            <a:r>
              <a:rPr kumimoji="0" lang="en-GB" sz="2400" b="1" i="0" u="none" strike="noStrike" kern="1200" cap="none" spc="0" normalizeH="0" noProof="0">
                <a:ln>
                  <a:noFill/>
                </a:ln>
                <a:solidFill>
                  <a:srgbClr val="002060"/>
                </a:solidFill>
                <a:effectLst/>
                <a:uLnTx/>
                <a:uFillTx/>
                <a:latin typeface="Century Gothic" panose="020B0502020202020204" pitchFamily="34" charset="0"/>
                <a:cs typeface="Arial"/>
                <a:sym typeface="Arial"/>
              </a:rPr>
              <a:t> les phrases. </a:t>
            </a:r>
            <a:r>
              <a:rPr lang="en-GB" sz="2400" b="1" err="1">
                <a:solidFill>
                  <a:srgbClr val="002060"/>
                </a:solidFill>
                <a:latin typeface="Century Gothic" panose="020B0502020202020204" pitchFamily="34" charset="0"/>
                <a:cs typeface="Arial"/>
                <a:sym typeface="Arial"/>
              </a:rPr>
              <a:t>Coche</a:t>
            </a:r>
            <a:r>
              <a:rPr lang="en-GB" sz="2400" b="1">
                <a:solidFill>
                  <a:srgbClr val="002060"/>
                </a:solidFill>
                <a:latin typeface="Century Gothic" panose="020B0502020202020204" pitchFamily="34" charset="0"/>
                <a:cs typeface="Arial"/>
                <a:sym typeface="Arial"/>
              </a:rPr>
              <a:t> la réponse correcte.</a:t>
            </a:r>
            <a:endParaRPr kumimoji="0" lang="en-GB" sz="2400" b="1" i="0" u="none" strike="noStrike" kern="1200" cap="none" spc="0" normalizeH="0" baseline="0" noProof="0">
              <a:ln>
                <a:noFill/>
              </a:ln>
              <a:solidFill>
                <a:srgbClr val="002060"/>
              </a:solidFill>
              <a:effectLst/>
              <a:uLnTx/>
              <a:uFillTx/>
              <a:latin typeface="Century Gothic" panose="020B0502020202020204" pitchFamily="34" charset="0"/>
              <a:cs typeface="Arial"/>
              <a:sym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2819323450"/>
              </p:ext>
            </p:extLst>
          </p:nvPr>
        </p:nvGraphicFramePr>
        <p:xfrm>
          <a:off x="924669" y="2068673"/>
          <a:ext cx="4876800" cy="405384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185420">
                <a:tc rowSpan="2">
                  <a:txBody>
                    <a:bodyPr/>
                    <a:lstStyle/>
                    <a:p>
                      <a:endParaRPr lang="en-GB" sz="2400" b="1">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r>
                        <a:rPr lang="fr-FR" sz="2400">
                          <a:solidFill>
                            <a:schemeClr val="accent5">
                              <a:lumMod val="50000"/>
                            </a:schemeClr>
                          </a:solidFill>
                          <a:latin typeface="Century Gothic" panose="020B0502020202020204" pitchFamily="34" charset="0"/>
                        </a:rPr>
                        <a:t>Pau</a:t>
                      </a: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185420">
                <a:tc vMerge="1">
                  <a:txBody>
                    <a:bodyPr/>
                    <a:lstStyle/>
                    <a:p>
                      <a:endParaRPr lang="en-GB"/>
                    </a:p>
                  </a:txBody>
                  <a:tcPr/>
                </a:tc>
                <a:tc vMerge="1">
                  <a:txBody>
                    <a:bodyPr/>
                    <a:lstStyle/>
                    <a:p>
                      <a:endParaRPr lang="en-GB"/>
                    </a:p>
                  </a:txBody>
                  <a:tcPr/>
                </a:tc>
                <a:tc>
                  <a:txBody>
                    <a:bodyPr/>
                    <a:lstStyle/>
                    <a:p>
                      <a:r>
                        <a:rPr lang="en-GB" sz="2400" err="1">
                          <a:solidFill>
                            <a:schemeClr val="accent5">
                              <a:lumMod val="50000"/>
                            </a:schemeClr>
                          </a:solidFill>
                          <a:latin typeface="Century Gothic" panose="020B0502020202020204" pitchFamily="34" charset="0"/>
                        </a:rPr>
                        <a:t>parc</a:t>
                      </a: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331271768"/>
                  </a:ext>
                </a:extLst>
              </a:tr>
              <a:tr h="185420">
                <a:tc rowSpan="2">
                  <a:txBody>
                    <a:bodyPr/>
                    <a:lstStyle/>
                    <a:p>
                      <a:endParaRPr lang="en-GB" sz="2400" b="1">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r>
                        <a:rPr lang="en-GB" sz="2400" err="1">
                          <a:solidFill>
                            <a:schemeClr val="accent5">
                              <a:lumMod val="50000"/>
                            </a:schemeClr>
                          </a:solidFill>
                          <a:latin typeface="Century Gothic" panose="020B0502020202020204" pitchFamily="34" charset="0"/>
                        </a:rPr>
                        <a:t>caisse</a:t>
                      </a: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185420">
                <a:tc vMerge="1">
                  <a:txBody>
                    <a:bodyPr/>
                    <a:lstStyle/>
                    <a:p>
                      <a:endParaRPr lang="en-GB"/>
                    </a:p>
                  </a:txBody>
                  <a:tcPr/>
                </a:tc>
                <a:tc vMerge="1">
                  <a:txBody>
                    <a:bodyPr/>
                    <a:lstStyle/>
                    <a:p>
                      <a:endParaRPr lang="en-GB"/>
                    </a:p>
                  </a:txBody>
                  <a:tcPr/>
                </a:tc>
                <a:tc>
                  <a:txBody>
                    <a:bodyPr/>
                    <a:lstStyle/>
                    <a:p>
                      <a:r>
                        <a:rPr lang="en-GB" sz="2400">
                          <a:solidFill>
                            <a:schemeClr val="accent5">
                              <a:lumMod val="50000"/>
                            </a:schemeClr>
                          </a:solidFill>
                          <a:latin typeface="Century Gothic" panose="020B0502020202020204" pitchFamily="34" charset="0"/>
                        </a:rPr>
                        <a:t>Trouville</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19008888"/>
                  </a:ext>
                </a:extLst>
              </a:tr>
              <a:tr h="185420">
                <a:tc rowSpan="2">
                  <a:txBody>
                    <a:bodyPr/>
                    <a:lstStyle/>
                    <a:p>
                      <a:endParaRPr lang="en-GB" sz="2400" b="1">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endParaRPr lang="en-GB" sz="2400" b="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a:solidFill>
                            <a:schemeClr val="accent5">
                              <a:lumMod val="50000"/>
                            </a:schemeClr>
                          </a:solidFill>
                          <a:latin typeface="Century Gothic" panose="020B0502020202020204" pitchFamily="34" charset="0"/>
                        </a:rPr>
                        <a:t>magasin</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18542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5">
                              <a:lumMod val="50000"/>
                            </a:schemeClr>
                          </a:solidFill>
                          <a:latin typeface="Century Gothic" panose="020B0502020202020204" pitchFamily="34" charset="0"/>
                        </a:rPr>
                        <a:t>Boulogne</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4078338162"/>
                  </a:ext>
                </a:extLst>
              </a:tr>
              <a:tr h="185420">
                <a:tc rowSpan="2">
                  <a:txBody>
                    <a:bodyPr/>
                    <a:lstStyle/>
                    <a:p>
                      <a:endParaRPr lang="en-GB" sz="2400" b="1">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r>
                        <a:rPr lang="fr-FR" sz="2400">
                          <a:solidFill>
                            <a:schemeClr val="accent5">
                              <a:lumMod val="50000"/>
                            </a:schemeClr>
                          </a:solidFill>
                          <a:latin typeface="Century Gothic" panose="020B0502020202020204" pitchFamily="34" charset="0"/>
                        </a:rPr>
                        <a:t>Grenoble</a:t>
                      </a: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r h="18542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5">
                              <a:lumMod val="50000"/>
                            </a:schemeClr>
                          </a:solidFill>
                          <a:latin typeface="Century Gothic" panose="020B0502020202020204" pitchFamily="34" charset="0"/>
                        </a:rPr>
                        <a:t>poste</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63201189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332813823"/>
              </p:ext>
            </p:extLst>
          </p:nvPr>
        </p:nvGraphicFramePr>
        <p:xfrm>
          <a:off x="6475317" y="2053103"/>
          <a:ext cx="4876800" cy="405384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185420">
                <a:tc rowSpan="2">
                  <a:txBody>
                    <a:bodyPr/>
                    <a:lstStyle/>
                    <a:p>
                      <a:endParaRPr lang="en-GB"/>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endParaRPr lang="en-GB"/>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err="1">
                          <a:solidFill>
                            <a:schemeClr val="accent5">
                              <a:lumMod val="50000"/>
                            </a:schemeClr>
                          </a:solidFill>
                          <a:latin typeface="Century Gothic" panose="020B0502020202020204" pitchFamily="34" charset="0"/>
                        </a:rPr>
                        <a:t>maison</a:t>
                      </a: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18542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a:solidFill>
                            <a:schemeClr val="accent5">
                              <a:lumMod val="50000"/>
                            </a:schemeClr>
                          </a:solidFill>
                          <a:latin typeface="Century Gothic" panose="020B0502020202020204" pitchFamily="34" charset="0"/>
                        </a:rPr>
                        <a:t>Dijon</a:t>
                      </a: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331271768"/>
                  </a:ext>
                </a:extLst>
              </a:tr>
              <a:tr h="185420">
                <a:tc rowSpan="2">
                  <a:txBody>
                    <a:bodyPr/>
                    <a:lstStyle/>
                    <a:p>
                      <a:endParaRPr lang="en-GB" sz="2400" b="1">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r>
                        <a:rPr lang="en-US" sz="2400" err="1">
                          <a:solidFill>
                            <a:schemeClr val="accent5">
                              <a:lumMod val="50000"/>
                            </a:schemeClr>
                          </a:solidFill>
                          <a:latin typeface="Century Gothic" panose="020B0502020202020204" pitchFamily="34" charset="0"/>
                        </a:rPr>
                        <a:t>îles</a:t>
                      </a: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18542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5">
                              <a:lumMod val="50000"/>
                            </a:schemeClr>
                          </a:solidFill>
                          <a:latin typeface="Century Gothic" panose="020B0502020202020204" pitchFamily="34" charset="0"/>
                        </a:rPr>
                        <a:t>Strasbourg</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19008888"/>
                  </a:ext>
                </a:extLst>
              </a:tr>
              <a:tr h="185420">
                <a:tc rowSpan="2">
                  <a:txBody>
                    <a:bodyPr/>
                    <a:lstStyle/>
                    <a:p>
                      <a:endParaRPr lang="en-GB" sz="2400" b="1">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err="1">
                          <a:solidFill>
                            <a:schemeClr val="accent5">
                              <a:lumMod val="50000"/>
                            </a:schemeClr>
                          </a:solidFill>
                          <a:latin typeface="Century Gothic" panose="020B0502020202020204" pitchFamily="34" charset="0"/>
                        </a:rPr>
                        <a:t>Londres</a:t>
                      </a: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18542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a:solidFill>
                            <a:schemeClr val="accent5">
                              <a:lumMod val="50000"/>
                            </a:schemeClr>
                          </a:solidFill>
                          <a:latin typeface="Century Gothic" panose="020B0502020202020204" pitchFamily="34" charset="0"/>
                        </a:rPr>
                        <a:t>collège</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4078338162"/>
                  </a:ext>
                </a:extLst>
              </a:tr>
              <a:tr h="185420">
                <a:tc rowSpan="2">
                  <a:txBody>
                    <a:bodyPr/>
                    <a:lstStyle/>
                    <a:p>
                      <a:endParaRPr lang="en-GB" sz="2400" b="1">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a:solidFill>
                            <a:schemeClr val="accent5">
                              <a:lumMod val="50000"/>
                            </a:schemeClr>
                          </a:solidFill>
                          <a:latin typeface="Century Gothic" panose="020B0502020202020204" pitchFamily="34" charset="0"/>
                        </a:rPr>
                        <a:t>États-Unis</a:t>
                      </a: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r h="185420">
                <a:tc vMerge="1">
                  <a:txBody>
                    <a:bodyPr/>
                    <a:lstStyle/>
                    <a:p>
                      <a:endParaRPr lang="en-GB"/>
                    </a:p>
                  </a:txBody>
                  <a:tcPr/>
                </a:tc>
                <a:tc vMerge="1">
                  <a:txBody>
                    <a:bodyPr/>
                    <a:lstStyle/>
                    <a:p>
                      <a:endParaRPr lang="en-GB"/>
                    </a:p>
                  </a:txBody>
                  <a:tcPr/>
                </a:tc>
                <a:tc>
                  <a:txBody>
                    <a:bodyPr/>
                    <a:lstStyle/>
                    <a:p>
                      <a:r>
                        <a:rPr lang="en-US" sz="2400" baseline="0" err="1">
                          <a:solidFill>
                            <a:schemeClr val="accent5">
                              <a:lumMod val="50000"/>
                            </a:schemeClr>
                          </a:solidFill>
                          <a:latin typeface="Century Gothic" panose="020B0502020202020204" pitchFamily="34" charset="0"/>
                        </a:rPr>
                        <a:t>hôtel</a:t>
                      </a: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632011896"/>
                  </a:ext>
                </a:extLst>
              </a:tr>
            </a:tbl>
          </a:graphicData>
        </a:graphic>
      </p:graphicFrame>
      <p:sp>
        <p:nvSpPr>
          <p:cNvPr id="7" name="Rounded Rectangle 6"/>
          <p:cNvSpPr/>
          <p:nvPr/>
        </p:nvSpPr>
        <p:spPr>
          <a:xfrm>
            <a:off x="3529676" y="2453397"/>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3"/>
          <p:cNvSpPr txBox="1">
            <a:spLocks/>
          </p:cNvSpPr>
          <p:nvPr/>
        </p:nvSpPr>
        <p:spPr>
          <a:xfrm>
            <a:off x="59643"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a:solidFill>
                  <a:schemeClr val="bg1"/>
                </a:solidFill>
              </a:rPr>
              <a:t>Qui </a:t>
            </a:r>
            <a:r>
              <a:rPr lang="en-GB" sz="2800" b="1" kern="0" err="1">
                <a:solidFill>
                  <a:schemeClr val="bg1"/>
                </a:solidFill>
              </a:rPr>
              <a:t>va</a:t>
            </a:r>
            <a:r>
              <a:rPr lang="en-GB" sz="2800" b="1" kern="0">
                <a:solidFill>
                  <a:schemeClr val="bg1"/>
                </a:solidFill>
              </a:rPr>
              <a:t> </a:t>
            </a:r>
            <a:r>
              <a:rPr lang="en-GB" sz="2800" b="1" kern="0" err="1">
                <a:solidFill>
                  <a:schemeClr val="bg1"/>
                </a:solidFill>
              </a:rPr>
              <a:t>où</a:t>
            </a:r>
            <a:r>
              <a:rPr lang="en-GB" sz="2800" b="1" kern="0">
                <a:solidFill>
                  <a:schemeClr val="bg1"/>
                </a:solidFill>
              </a:rPr>
              <a:t> ? </a:t>
            </a:r>
          </a:p>
        </p:txBody>
      </p:sp>
      <p:sp>
        <p:nvSpPr>
          <p:cNvPr id="18" name="Rounded Rectangle 17"/>
          <p:cNvSpPr/>
          <p:nvPr/>
        </p:nvSpPr>
        <p:spPr>
          <a:xfrm>
            <a:off x="3529676" y="3841187"/>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3549589" y="4324678"/>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3564449" y="5644842"/>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9100237" y="2886638"/>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9100237" y="3364309"/>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9100237" y="4270148"/>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9100237" y="5175987"/>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Custom 21">
            <a:hlinkClick r:id="" action="ppaction://noaction" highlightClick="1">
              <a:snd r:embed="rId3" name="Slide 20_item 1.wav"/>
            </a:hlinkClick>
            <a:extLst>
              <a:ext uri="{FF2B5EF4-FFF2-40B4-BE49-F238E27FC236}">
                <a16:creationId xmlns:a16="http://schemas.microsoft.com/office/drawing/2014/main" id="{9B8DD0CF-B6B8-460B-B44C-809C55C6AC3E}"/>
              </a:ext>
            </a:extLst>
          </p:cNvPr>
          <p:cNvSpPr/>
          <p:nvPr/>
        </p:nvSpPr>
        <p:spPr>
          <a:xfrm>
            <a:off x="953100" y="273793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1</a:t>
            </a:r>
          </a:p>
        </p:txBody>
      </p:sp>
      <p:sp>
        <p:nvSpPr>
          <p:cNvPr id="26" name="Action Button: Custom 21">
            <a:hlinkClick r:id="" action="ppaction://noaction" highlightClick="1">
              <a:snd r:embed="rId4" name="Slide 20_item 2.wav"/>
            </a:hlinkClick>
            <a:extLst>
              <a:ext uri="{FF2B5EF4-FFF2-40B4-BE49-F238E27FC236}">
                <a16:creationId xmlns:a16="http://schemas.microsoft.com/office/drawing/2014/main" id="{9B8DD0CF-B6B8-460B-B44C-809C55C6AC3E}"/>
              </a:ext>
            </a:extLst>
          </p:cNvPr>
          <p:cNvSpPr/>
          <p:nvPr/>
        </p:nvSpPr>
        <p:spPr>
          <a:xfrm>
            <a:off x="953100" y="361472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2</a:t>
            </a:r>
          </a:p>
        </p:txBody>
      </p:sp>
      <p:sp>
        <p:nvSpPr>
          <p:cNvPr id="27" name="Action Button: Custom 21">
            <a:hlinkClick r:id="" action="ppaction://noaction" highlightClick="1">
              <a:snd r:embed="rId5" name="Slide 20_item 3.wav"/>
            </a:hlinkClick>
            <a:extLst>
              <a:ext uri="{FF2B5EF4-FFF2-40B4-BE49-F238E27FC236}">
                <a16:creationId xmlns:a16="http://schemas.microsoft.com/office/drawing/2014/main" id="{9B8DD0CF-B6B8-460B-B44C-809C55C6AC3E}"/>
              </a:ext>
            </a:extLst>
          </p:cNvPr>
          <p:cNvSpPr/>
          <p:nvPr/>
        </p:nvSpPr>
        <p:spPr>
          <a:xfrm>
            <a:off x="953100" y="456351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3</a:t>
            </a:r>
          </a:p>
        </p:txBody>
      </p:sp>
      <p:sp>
        <p:nvSpPr>
          <p:cNvPr id="28" name="Action Button: Custom 21">
            <a:hlinkClick r:id="" action="ppaction://noaction" highlightClick="1">
              <a:snd r:embed="rId6" name="Slide 20_item 4.wav"/>
            </a:hlinkClick>
            <a:extLst>
              <a:ext uri="{FF2B5EF4-FFF2-40B4-BE49-F238E27FC236}">
                <a16:creationId xmlns:a16="http://schemas.microsoft.com/office/drawing/2014/main" id="{9B8DD0CF-B6B8-460B-B44C-809C55C6AC3E}"/>
              </a:ext>
            </a:extLst>
          </p:cNvPr>
          <p:cNvSpPr/>
          <p:nvPr/>
        </p:nvSpPr>
        <p:spPr>
          <a:xfrm>
            <a:off x="954389" y="5461222"/>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4</a:t>
            </a:r>
          </a:p>
        </p:txBody>
      </p:sp>
      <p:sp>
        <p:nvSpPr>
          <p:cNvPr id="29" name="Action Button: Custom 21">
            <a:hlinkClick r:id="" action="ppaction://noaction" highlightClick="1">
              <a:snd r:embed="rId7" name="Slide 20_item 5.wav"/>
            </a:hlinkClick>
            <a:extLst>
              <a:ext uri="{FF2B5EF4-FFF2-40B4-BE49-F238E27FC236}">
                <a16:creationId xmlns:a16="http://schemas.microsoft.com/office/drawing/2014/main" id="{9B8DD0CF-B6B8-460B-B44C-809C55C6AC3E}"/>
              </a:ext>
            </a:extLst>
          </p:cNvPr>
          <p:cNvSpPr/>
          <p:nvPr/>
        </p:nvSpPr>
        <p:spPr>
          <a:xfrm>
            <a:off x="6490177" y="267208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5</a:t>
            </a:r>
          </a:p>
        </p:txBody>
      </p:sp>
      <p:sp>
        <p:nvSpPr>
          <p:cNvPr id="30" name="Action Button: Custom 21">
            <a:hlinkClick r:id="" action="ppaction://noaction" highlightClick="1">
              <a:snd r:embed="rId8" name="Slide 20_item 6.wav"/>
            </a:hlinkClick>
            <a:extLst>
              <a:ext uri="{FF2B5EF4-FFF2-40B4-BE49-F238E27FC236}">
                <a16:creationId xmlns:a16="http://schemas.microsoft.com/office/drawing/2014/main" id="{9B8DD0CF-B6B8-460B-B44C-809C55C6AC3E}"/>
              </a:ext>
            </a:extLst>
          </p:cNvPr>
          <p:cNvSpPr/>
          <p:nvPr/>
        </p:nvSpPr>
        <p:spPr>
          <a:xfrm>
            <a:off x="6490177" y="362117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6</a:t>
            </a:r>
          </a:p>
        </p:txBody>
      </p:sp>
      <p:sp>
        <p:nvSpPr>
          <p:cNvPr id="31" name="Action Button: Custom 21">
            <a:hlinkClick r:id="" action="ppaction://noaction" highlightClick="1">
              <a:snd r:embed="rId9" name="Slide 20_item 7.wav"/>
            </a:hlinkClick>
            <a:extLst>
              <a:ext uri="{FF2B5EF4-FFF2-40B4-BE49-F238E27FC236}">
                <a16:creationId xmlns:a16="http://schemas.microsoft.com/office/drawing/2014/main" id="{9B8DD0CF-B6B8-460B-B44C-809C55C6AC3E}"/>
              </a:ext>
            </a:extLst>
          </p:cNvPr>
          <p:cNvSpPr/>
          <p:nvPr/>
        </p:nvSpPr>
        <p:spPr>
          <a:xfrm>
            <a:off x="6490177" y="4499231"/>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7</a:t>
            </a:r>
          </a:p>
        </p:txBody>
      </p:sp>
      <p:sp>
        <p:nvSpPr>
          <p:cNvPr id="32" name="Action Button: Custom 21">
            <a:hlinkClick r:id="" action="ppaction://noaction" highlightClick="1">
              <a:snd r:embed="rId10" name="Slide 20_item 8.wav"/>
            </a:hlinkClick>
            <a:extLst>
              <a:ext uri="{FF2B5EF4-FFF2-40B4-BE49-F238E27FC236}">
                <a16:creationId xmlns:a16="http://schemas.microsoft.com/office/drawing/2014/main" id="{9B8DD0CF-B6B8-460B-B44C-809C55C6AC3E}"/>
              </a:ext>
            </a:extLst>
          </p:cNvPr>
          <p:cNvSpPr/>
          <p:nvPr/>
        </p:nvSpPr>
        <p:spPr>
          <a:xfrm>
            <a:off x="6490177" y="543075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8</a:t>
            </a:r>
          </a:p>
        </p:txBody>
      </p:sp>
      <p:sp>
        <p:nvSpPr>
          <p:cNvPr id="3" name="TextBox 2"/>
          <p:cNvSpPr txBox="1"/>
          <p:nvPr/>
        </p:nvSpPr>
        <p:spPr>
          <a:xfrm>
            <a:off x="1718579" y="2657225"/>
            <a:ext cx="1666370" cy="738664"/>
          </a:xfrm>
          <a:prstGeom prst="rect">
            <a:avLst/>
          </a:prstGeom>
          <a:noFill/>
        </p:spPr>
        <p:txBody>
          <a:bodyPr wrap="square" rtlCol="0">
            <a:spAutoFit/>
          </a:bodyPr>
          <a:lstStyle/>
          <a:p>
            <a:r>
              <a:rPr lang="en-GB" sz="2400">
                <a:solidFill>
                  <a:srgbClr val="203864"/>
                </a:solidFill>
                <a:latin typeface="Century Gothic" panose="020B0502020202020204" pitchFamily="34" charset="0"/>
              </a:rPr>
              <a:t>Je vais à</a:t>
            </a:r>
            <a:endParaRPr lang="en-GB" sz="2400">
              <a:latin typeface="Century Gothic" panose="020B0502020202020204" pitchFamily="34" charset="0"/>
            </a:endParaRPr>
          </a:p>
          <a:p>
            <a:endParaRPr lang="en-GB"/>
          </a:p>
        </p:txBody>
      </p:sp>
      <p:sp>
        <p:nvSpPr>
          <p:cNvPr id="34" name="TextBox 33"/>
          <p:cNvSpPr txBox="1"/>
          <p:nvPr/>
        </p:nvSpPr>
        <p:spPr>
          <a:xfrm>
            <a:off x="1896790" y="3583104"/>
            <a:ext cx="1666370" cy="738664"/>
          </a:xfrm>
          <a:prstGeom prst="rect">
            <a:avLst/>
          </a:prstGeom>
          <a:noFill/>
        </p:spPr>
        <p:txBody>
          <a:bodyPr wrap="square" rtlCol="0">
            <a:spAutoFit/>
          </a:bodyPr>
          <a:lstStyle/>
          <a:p>
            <a:r>
              <a:rPr lang="en-GB" sz="2400">
                <a:solidFill>
                  <a:schemeClr val="accent5">
                    <a:lumMod val="50000"/>
                  </a:schemeClr>
                </a:solidFill>
                <a:latin typeface="Century Gothic" panose="020B0502020202020204" pitchFamily="34" charset="0"/>
              </a:rPr>
              <a:t>Il va à</a:t>
            </a:r>
          </a:p>
          <a:p>
            <a:endParaRPr lang="en-GB"/>
          </a:p>
        </p:txBody>
      </p:sp>
      <p:sp>
        <p:nvSpPr>
          <p:cNvPr id="35" name="TextBox 34"/>
          <p:cNvSpPr txBox="1"/>
          <p:nvPr/>
        </p:nvSpPr>
        <p:spPr>
          <a:xfrm>
            <a:off x="1696699" y="4508983"/>
            <a:ext cx="1666370" cy="738664"/>
          </a:xfrm>
          <a:prstGeom prst="rect">
            <a:avLst/>
          </a:prstGeom>
          <a:noFill/>
        </p:spPr>
        <p:txBody>
          <a:bodyPr wrap="square" rtlCol="0">
            <a:spAutoFit/>
          </a:bodyPr>
          <a:lstStyle/>
          <a:p>
            <a:r>
              <a:rPr lang="en-GB" sz="2400">
                <a:solidFill>
                  <a:schemeClr val="accent5">
                    <a:lumMod val="50000"/>
                  </a:schemeClr>
                </a:solidFill>
                <a:latin typeface="Century Gothic" panose="020B0502020202020204" pitchFamily="34" charset="0"/>
              </a:rPr>
              <a:t>Elle va au</a:t>
            </a:r>
          </a:p>
          <a:p>
            <a:endParaRPr lang="en-GB"/>
          </a:p>
        </p:txBody>
      </p:sp>
      <p:sp>
        <p:nvSpPr>
          <p:cNvPr id="36" name="TextBox 35"/>
          <p:cNvSpPr txBox="1"/>
          <p:nvPr/>
        </p:nvSpPr>
        <p:spPr>
          <a:xfrm>
            <a:off x="1586216" y="5414822"/>
            <a:ext cx="1887335" cy="738664"/>
          </a:xfrm>
          <a:prstGeom prst="rect">
            <a:avLst/>
          </a:prstGeom>
          <a:noFill/>
        </p:spPr>
        <p:txBody>
          <a:bodyPr wrap="square" rtlCol="0">
            <a:spAutoFit/>
          </a:bodyPr>
          <a:lstStyle/>
          <a:p>
            <a:r>
              <a:rPr lang="en-GB" sz="2400">
                <a:solidFill>
                  <a:schemeClr val="accent5">
                    <a:lumMod val="50000"/>
                  </a:schemeClr>
                </a:solidFill>
                <a:latin typeface="Century Gothic" panose="020B0502020202020204" pitchFamily="34" charset="0"/>
              </a:rPr>
              <a:t>Tu vas à la</a:t>
            </a:r>
          </a:p>
          <a:p>
            <a:endParaRPr lang="en-GB"/>
          </a:p>
        </p:txBody>
      </p:sp>
      <p:sp>
        <p:nvSpPr>
          <p:cNvPr id="37" name="TextBox 36"/>
          <p:cNvSpPr txBox="1"/>
          <p:nvPr/>
        </p:nvSpPr>
        <p:spPr>
          <a:xfrm>
            <a:off x="7188916" y="2659942"/>
            <a:ext cx="1666370" cy="738664"/>
          </a:xfrm>
          <a:prstGeom prst="rect">
            <a:avLst/>
          </a:prstGeom>
          <a:noFill/>
        </p:spPr>
        <p:txBody>
          <a:bodyPr wrap="square" rtlCol="0">
            <a:spAutoFit/>
          </a:bodyPr>
          <a:lstStyle/>
          <a:p>
            <a:r>
              <a:rPr lang="en-GB" sz="2400">
                <a:solidFill>
                  <a:srgbClr val="203864"/>
                </a:solidFill>
                <a:latin typeface="Century Gothic" panose="020B0502020202020204" pitchFamily="34" charset="0"/>
              </a:rPr>
              <a:t>Je vais à</a:t>
            </a:r>
            <a:endParaRPr lang="en-GB" sz="2400">
              <a:latin typeface="Century Gothic" panose="020B0502020202020204" pitchFamily="34" charset="0"/>
            </a:endParaRPr>
          </a:p>
          <a:p>
            <a:endParaRPr lang="en-GB"/>
          </a:p>
        </p:txBody>
      </p:sp>
      <p:sp>
        <p:nvSpPr>
          <p:cNvPr id="38" name="TextBox 37"/>
          <p:cNvSpPr txBox="1"/>
          <p:nvPr/>
        </p:nvSpPr>
        <p:spPr>
          <a:xfrm>
            <a:off x="7099345" y="3605573"/>
            <a:ext cx="2050820" cy="738664"/>
          </a:xfrm>
          <a:prstGeom prst="rect">
            <a:avLst/>
          </a:prstGeom>
          <a:noFill/>
        </p:spPr>
        <p:txBody>
          <a:bodyPr wrap="square" rtlCol="0">
            <a:spAutoFit/>
          </a:bodyPr>
          <a:lstStyle/>
          <a:p>
            <a:r>
              <a:rPr lang="en-GB" sz="2400">
                <a:solidFill>
                  <a:schemeClr val="accent5">
                    <a:lumMod val="50000"/>
                  </a:schemeClr>
                </a:solidFill>
                <a:latin typeface="Century Gothic" panose="020B0502020202020204" pitchFamily="34" charset="0"/>
              </a:rPr>
              <a:t>Tu vas aux</a:t>
            </a:r>
          </a:p>
          <a:p>
            <a:endParaRPr lang="en-GB"/>
          </a:p>
        </p:txBody>
      </p:sp>
      <p:sp>
        <p:nvSpPr>
          <p:cNvPr id="39" name="TextBox 38"/>
          <p:cNvSpPr txBox="1"/>
          <p:nvPr/>
        </p:nvSpPr>
        <p:spPr>
          <a:xfrm>
            <a:off x="7481671" y="4508983"/>
            <a:ext cx="1666370" cy="738664"/>
          </a:xfrm>
          <a:prstGeom prst="rect">
            <a:avLst/>
          </a:prstGeom>
          <a:noFill/>
        </p:spPr>
        <p:txBody>
          <a:bodyPr wrap="square" rtlCol="0">
            <a:spAutoFit/>
          </a:bodyPr>
          <a:lstStyle/>
          <a:p>
            <a:r>
              <a:rPr lang="en-GB" sz="2400">
                <a:solidFill>
                  <a:schemeClr val="accent5">
                    <a:lumMod val="50000"/>
                  </a:schemeClr>
                </a:solidFill>
                <a:latin typeface="Century Gothic" panose="020B0502020202020204" pitchFamily="34" charset="0"/>
              </a:rPr>
              <a:t>Il va à</a:t>
            </a:r>
          </a:p>
          <a:p>
            <a:endParaRPr lang="en-GB"/>
          </a:p>
        </p:txBody>
      </p:sp>
      <p:sp>
        <p:nvSpPr>
          <p:cNvPr id="8" name="TextBox 7"/>
          <p:cNvSpPr txBox="1"/>
          <p:nvPr/>
        </p:nvSpPr>
        <p:spPr>
          <a:xfrm>
            <a:off x="7163725" y="5414822"/>
            <a:ext cx="1848689" cy="738664"/>
          </a:xfrm>
          <a:prstGeom prst="rect">
            <a:avLst/>
          </a:prstGeom>
          <a:noFill/>
        </p:spPr>
        <p:txBody>
          <a:bodyPr wrap="square" rtlCol="0">
            <a:spAutoFit/>
          </a:bodyPr>
          <a:lstStyle/>
          <a:p>
            <a:r>
              <a:rPr lang="en-GB" sz="2400">
                <a:solidFill>
                  <a:schemeClr val="accent5">
                    <a:lumMod val="50000"/>
                  </a:schemeClr>
                </a:solidFill>
                <a:latin typeface="Century Gothic" panose="020B0502020202020204" pitchFamily="34" charset="0"/>
              </a:rPr>
              <a:t>Elle va aux</a:t>
            </a:r>
          </a:p>
          <a:p>
            <a:endParaRPr lang="en-GB"/>
          </a:p>
        </p:txBody>
      </p:sp>
      <p:pic>
        <p:nvPicPr>
          <p:cNvPr id="43" name="Picture 42" descr="background rectangle">
            <a:extLst>
              <a:ext uri="{FF2B5EF4-FFF2-40B4-BE49-F238E27FC236}">
                <a16:creationId xmlns:a16="http://schemas.microsoft.com/office/drawing/2014/main" id="{D963F8C2-64E3-407C-B1BE-C49A42D37666}"/>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4" name="Title 3">
            <a:extLst>
              <a:ext uri="{FF2B5EF4-FFF2-40B4-BE49-F238E27FC236}">
                <a16:creationId xmlns:a16="http://schemas.microsoft.com/office/drawing/2014/main" id="{EF9DDD91-BBD9-45D5-B07A-38A621EEF98D}"/>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Qui va o</a:t>
            </a:r>
            <a:r>
              <a:rPr lang="en-GB" sz="3600" b="1" kern="0">
                <a:solidFill>
                  <a:schemeClr val="bg1"/>
                </a:solidFill>
                <a:latin typeface="Arial" panose="020B0604020202020204" pitchFamily="34" charset="0"/>
                <a:cs typeface="Arial" panose="020B0604020202020204" pitchFamily="34" charset="0"/>
              </a:rPr>
              <a:t>ù ?</a:t>
            </a:r>
            <a:endParaRPr lang="en-GB" sz="3600" b="1" kern="0" dirty="0">
              <a:solidFill>
                <a:schemeClr val="bg1"/>
              </a:solidFill>
            </a:endParaRPr>
          </a:p>
        </p:txBody>
      </p:sp>
      <p:sp>
        <p:nvSpPr>
          <p:cNvPr id="45" name="Rounded Rectangle 46">
            <a:extLst>
              <a:ext uri="{FF2B5EF4-FFF2-40B4-BE49-F238E27FC236}">
                <a16:creationId xmlns:a16="http://schemas.microsoft.com/office/drawing/2014/main" id="{8A6EFF36-DBC2-4D0F-AFA9-67CF23E5407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9277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0" grpId="0" animBg="1"/>
      <p:bldP spid="21" grpId="0" animBg="1"/>
      <p:bldP spid="22" grpId="0" animBg="1"/>
      <p:bldP spid="23" grpId="0" animBg="1"/>
      <p:bldP spid="24" grpId="0" animBg="1"/>
      <p:bldP spid="3" grpId="0"/>
      <p:bldP spid="34" grpId="0"/>
      <p:bldP spid="35" grpId="0"/>
      <p:bldP spid="36" grpId="0"/>
      <p:bldP spid="37" grpId="0"/>
      <p:bldP spid="38" grpId="0"/>
      <p:bldP spid="39"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1" name="TextBox 40">
            <a:extLst>
              <a:ext uri="{FF2B5EF4-FFF2-40B4-BE49-F238E27FC236}">
                <a16:creationId xmlns:a16="http://schemas.microsoft.com/office/drawing/2014/main" id="{77DE4156-B88F-424E-A394-B72B44D96EE4}"/>
              </a:ext>
            </a:extLst>
          </p:cNvPr>
          <p:cNvSpPr txBox="1"/>
          <p:nvPr/>
        </p:nvSpPr>
        <p:spPr>
          <a:xfrm>
            <a:off x="5778716" y="3770870"/>
            <a:ext cx="757128" cy="430887"/>
          </a:xfrm>
          <a:prstGeom prst="rect">
            <a:avLst/>
          </a:prstGeom>
          <a:solidFill>
            <a:schemeClr val="bg1"/>
          </a:solid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____</a:t>
            </a:r>
          </a:p>
        </p:txBody>
      </p:sp>
      <p:sp>
        <p:nvSpPr>
          <p:cNvPr id="146" name="Google Shape;146;p2"/>
          <p:cNvSpPr txBox="1">
            <a:spLocks noGrp="1"/>
          </p:cNvSpPr>
          <p:nvPr>
            <p:ph type="title"/>
          </p:nvPr>
        </p:nvSpPr>
        <p:spPr>
          <a:xfrm>
            <a:off x="132234" y="296864"/>
            <a:ext cx="6801441" cy="707849"/>
          </a:xfrm>
          <a:prstGeom prst="rect">
            <a:avLst/>
          </a:prstGeom>
          <a:noFill/>
          <a:ln>
            <a:noFill/>
          </a:ln>
        </p:spPr>
        <p:txBody>
          <a:bodyPr spcFirstLastPara="1" wrap="square" lIns="91425" tIns="45700" rIns="91425" bIns="45700" anchor="ctr" anchorCtr="0">
            <a:noAutofit/>
          </a:bodyPr>
          <a:lstStyle/>
          <a:p>
            <a:r>
              <a:rPr lang="en-GB" sz="3200" b="1" dirty="0">
                <a:solidFill>
                  <a:schemeClr val="bg1"/>
                </a:solidFill>
              </a:rPr>
              <a:t>Qui </a:t>
            </a:r>
            <a:r>
              <a:rPr lang="en-GB" sz="3200" b="1" dirty="0" err="1">
                <a:solidFill>
                  <a:schemeClr val="bg1"/>
                </a:solidFill>
              </a:rPr>
              <a:t>va</a:t>
            </a:r>
            <a:r>
              <a:rPr lang="en-GB" sz="3200" b="1" dirty="0">
                <a:solidFill>
                  <a:schemeClr val="bg1"/>
                </a:solidFill>
              </a:rPr>
              <a:t> </a:t>
            </a:r>
            <a:r>
              <a:rPr lang="fr-FR" sz="3200" b="1" dirty="0">
                <a:solidFill>
                  <a:schemeClr val="bg1"/>
                </a:solidFill>
              </a:rPr>
              <a:t>où ce week-end </a:t>
            </a:r>
            <a:r>
              <a:rPr lang="en-GB" sz="3200" b="1" dirty="0">
                <a:solidFill>
                  <a:schemeClr val="bg1"/>
                </a:solidFill>
              </a:rPr>
              <a:t>?</a:t>
            </a:r>
            <a:endParaRPr lang="en-GB" sz="3200" dirty="0">
              <a:solidFill>
                <a:schemeClr val="bg1"/>
              </a:solidFill>
              <a:effectLst/>
            </a:endParaRPr>
          </a:p>
        </p:txBody>
      </p:sp>
      <p:sp>
        <p:nvSpPr>
          <p:cNvPr id="2" name="TextBox 1">
            <a:extLst>
              <a:ext uri="{FF2B5EF4-FFF2-40B4-BE49-F238E27FC236}">
                <a16:creationId xmlns:a16="http://schemas.microsoft.com/office/drawing/2014/main" id="{9F77F18D-6E49-42F5-B216-00D1D7D6F793}"/>
              </a:ext>
            </a:extLst>
          </p:cNvPr>
          <p:cNvSpPr txBox="1"/>
          <p:nvPr/>
        </p:nvSpPr>
        <p:spPr>
          <a:xfrm>
            <a:off x="272503" y="1344349"/>
            <a:ext cx="11769555" cy="430887"/>
          </a:xfrm>
          <a:prstGeom prst="rect">
            <a:avLst/>
          </a:prstGeom>
          <a:noFill/>
        </p:spPr>
        <p:txBody>
          <a:bodyPr wrap="square" rtlCol="0">
            <a:spAutoFit/>
          </a:bodyPr>
          <a:lstStyle/>
          <a:p>
            <a:r>
              <a:rPr lang="en-GB" sz="2100" dirty="0">
                <a:solidFill>
                  <a:schemeClr val="accent1">
                    <a:lumMod val="50000"/>
                  </a:schemeClr>
                </a:solidFill>
                <a:latin typeface="Century Gothic" panose="020B0502020202020204" pitchFamily="34" charset="0"/>
              </a:rPr>
              <a:t>Lis </a:t>
            </a:r>
            <a:r>
              <a:rPr lang="en-GB" sz="2100" dirty="0" err="1">
                <a:solidFill>
                  <a:schemeClr val="accent1">
                    <a:lumMod val="50000"/>
                  </a:schemeClr>
                </a:solidFill>
                <a:latin typeface="Century Gothic" panose="020B0502020202020204" pitchFamily="34" charset="0"/>
              </a:rPr>
              <a:t>l’email</a:t>
            </a:r>
            <a:r>
              <a:rPr lang="en-GB" sz="2100" dirty="0">
                <a:solidFill>
                  <a:schemeClr val="accent1">
                    <a:lumMod val="50000"/>
                  </a:schemeClr>
                </a:solidFill>
                <a:latin typeface="Century Gothic" panose="020B0502020202020204" pitchFamily="34" charset="0"/>
              </a:rPr>
              <a:t>. </a:t>
            </a:r>
            <a:r>
              <a:rPr lang="en-GB" sz="2100">
                <a:solidFill>
                  <a:schemeClr val="accent1">
                    <a:lumMod val="50000"/>
                  </a:schemeClr>
                </a:solidFill>
                <a:latin typeface="Century Gothic" panose="020B0502020202020204" pitchFamily="34" charset="0"/>
              </a:rPr>
              <a:t>Qui va </a:t>
            </a:r>
            <a:r>
              <a:rPr lang="fr-FR" sz="2000">
                <a:solidFill>
                  <a:schemeClr val="accent1">
                    <a:lumMod val="50000"/>
                  </a:schemeClr>
                </a:solidFill>
                <a:latin typeface="Century Gothic" panose="020B0502020202020204" pitchFamily="34" charset="0"/>
              </a:rPr>
              <a:t>où </a:t>
            </a:r>
            <a:r>
              <a:rPr lang="en-GB" sz="2100">
                <a:solidFill>
                  <a:schemeClr val="accent1">
                    <a:lumMod val="50000"/>
                  </a:schemeClr>
                </a:solidFill>
                <a:latin typeface="Century Gothic" panose="020B0502020202020204" pitchFamily="34" charset="0"/>
              </a:rPr>
              <a:t>? Écris l’email en anglais.</a:t>
            </a:r>
            <a:endParaRPr lang="en-GB" sz="2100" b="1" dirty="0">
              <a:solidFill>
                <a:schemeClr val="accent1">
                  <a:lumMod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7D1231E3-29BE-461C-B0AF-4631BD4F1E1A}"/>
              </a:ext>
            </a:extLst>
          </p:cNvPr>
          <p:cNvSpPr/>
          <p:nvPr/>
        </p:nvSpPr>
        <p:spPr>
          <a:xfrm>
            <a:off x="939632" y="1940205"/>
            <a:ext cx="10312736" cy="4202688"/>
          </a:xfrm>
          <a:prstGeom prst="rect">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8C2081D-5D08-45E9-9F40-AB5E9E3B7777}"/>
              </a:ext>
            </a:extLst>
          </p:cNvPr>
          <p:cNvSpPr txBox="1"/>
          <p:nvPr/>
        </p:nvSpPr>
        <p:spPr>
          <a:xfrm>
            <a:off x="1131394" y="2077081"/>
            <a:ext cx="4803123" cy="430887"/>
          </a:xfrm>
          <a:prstGeom prst="rect">
            <a:avLst/>
          </a:prstGeom>
          <a:noFill/>
          <a:ln w="19050">
            <a:solidFill>
              <a:schemeClr val="accent1">
                <a:lumMod val="50000"/>
              </a:schemeClr>
            </a:solidFill>
          </a:ln>
        </p:spPr>
        <p:txBody>
          <a:bodyPr wrap="square" rtlCol="0">
            <a:spAutoFit/>
          </a:bodyPr>
          <a:lstStyle/>
          <a:p>
            <a:r>
              <a:rPr lang="en-GB" sz="2200" b="1" dirty="0">
                <a:solidFill>
                  <a:schemeClr val="accent1">
                    <a:lumMod val="50000"/>
                  </a:schemeClr>
                </a:solidFill>
                <a:latin typeface="Century Gothic" panose="020B0502020202020204" pitchFamily="34" charset="0"/>
              </a:rPr>
              <a:t>De: </a:t>
            </a:r>
            <a:r>
              <a:rPr lang="en-GB" sz="2200" dirty="0" err="1">
                <a:solidFill>
                  <a:schemeClr val="accent1">
                    <a:lumMod val="50000"/>
                  </a:schemeClr>
                </a:solidFill>
                <a:latin typeface="Century Gothic" panose="020B0502020202020204" pitchFamily="34" charset="0"/>
              </a:rPr>
              <a:t>Léa</a:t>
            </a:r>
            <a:endParaRPr lang="en-GB" sz="2200" dirty="0">
              <a:solidFill>
                <a:schemeClr val="accent1">
                  <a:lumMod val="50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CE2E9862-D649-4F06-8B03-8F99472F5D5D}"/>
              </a:ext>
            </a:extLst>
          </p:cNvPr>
          <p:cNvSpPr txBox="1"/>
          <p:nvPr/>
        </p:nvSpPr>
        <p:spPr>
          <a:xfrm>
            <a:off x="1131394" y="2629456"/>
            <a:ext cx="9901962" cy="430887"/>
          </a:xfrm>
          <a:prstGeom prst="rect">
            <a:avLst/>
          </a:prstGeom>
          <a:noFill/>
          <a:ln w="19050">
            <a:solidFill>
              <a:schemeClr val="accent1">
                <a:lumMod val="50000"/>
              </a:schemeClr>
            </a:solidFill>
          </a:ln>
        </p:spPr>
        <p:txBody>
          <a:bodyPr wrap="square" rtlCol="0">
            <a:spAutoFit/>
          </a:bodyPr>
          <a:lstStyle/>
          <a:p>
            <a:r>
              <a:rPr lang="en-GB" sz="2200" b="1" dirty="0" err="1">
                <a:solidFill>
                  <a:schemeClr val="accent1">
                    <a:lumMod val="50000"/>
                  </a:schemeClr>
                </a:solidFill>
                <a:latin typeface="Century Gothic" panose="020B0502020202020204" pitchFamily="34" charset="0"/>
              </a:rPr>
              <a:t>Objet</a:t>
            </a:r>
            <a:r>
              <a:rPr lang="en-GB" sz="2200" b="1">
                <a:solidFill>
                  <a:schemeClr val="accent1">
                    <a:lumMod val="50000"/>
                  </a:schemeClr>
                </a:solidFill>
                <a:latin typeface="Century Gothic" panose="020B0502020202020204" pitchFamily="34" charset="0"/>
              </a:rPr>
              <a:t>: </a:t>
            </a:r>
            <a:r>
              <a:rPr lang="fr-FR" sz="2200">
                <a:solidFill>
                  <a:schemeClr val="accent1">
                    <a:lumMod val="50000"/>
                  </a:schemeClr>
                </a:solidFill>
                <a:latin typeface="Century Gothic" panose="020B0502020202020204" pitchFamily="34" charset="0"/>
              </a:rPr>
              <a:t>Tu vas où ?</a:t>
            </a:r>
            <a:r>
              <a:rPr lang="en-GB" sz="2200">
                <a:solidFill>
                  <a:schemeClr val="accent1">
                    <a:lumMod val="50000"/>
                  </a:schemeClr>
                </a:solidFill>
                <a:latin typeface="Century Gothic" panose="020B0502020202020204" pitchFamily="34" charset="0"/>
              </a:rPr>
              <a:t> </a:t>
            </a:r>
            <a:endParaRPr lang="en-GB" sz="2200" dirty="0">
              <a:solidFill>
                <a:schemeClr val="accent1">
                  <a:lumMod val="50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53D2FB8-0D78-4B35-86FD-0C9B8455FC93}"/>
              </a:ext>
            </a:extLst>
          </p:cNvPr>
          <p:cNvSpPr txBox="1"/>
          <p:nvPr/>
        </p:nvSpPr>
        <p:spPr>
          <a:xfrm>
            <a:off x="1131394" y="3262790"/>
            <a:ext cx="9901962" cy="2677656"/>
          </a:xfrm>
          <a:prstGeom prst="rect">
            <a:avLst/>
          </a:prstGeom>
          <a:noFill/>
          <a:ln w="19050">
            <a:solidFill>
              <a:schemeClr val="accent1">
                <a:lumMod val="50000"/>
              </a:schemeClr>
            </a:solidFill>
          </a:ln>
        </p:spPr>
        <p:txBody>
          <a:bodyPr wrap="square" rtlCol="0">
            <a:spAutoFit/>
          </a:bodyPr>
          <a:lstStyle/>
          <a:p>
            <a:r>
              <a:rPr lang="en-GB" sz="2400" dirty="0">
                <a:solidFill>
                  <a:srgbClr val="115177"/>
                </a:solidFill>
                <a:latin typeface="Century Gothic" panose="020B0502020202020204" pitchFamily="34" charset="0"/>
              </a:rPr>
              <a:t>Bonjour Amir !</a:t>
            </a:r>
          </a:p>
          <a:p>
            <a:pPr algn="just"/>
            <a:r>
              <a:rPr lang="fr-FR" sz="2400" dirty="0">
                <a:solidFill>
                  <a:srgbClr val="115177"/>
                </a:solidFill>
                <a:latin typeface="Century Gothic" panose="020B0502020202020204" pitchFamily="34" charset="0"/>
              </a:rPr>
              <a:t>Tu vas où ce week-end ? Aujourd’hui, je vais ____ magasins avec Sophie. Elle va aussi ____ parc. Pierre, il va </a:t>
            </a:r>
            <a:r>
              <a:rPr lang="en-GB" sz="2400" dirty="0">
                <a:solidFill>
                  <a:srgbClr val="115177"/>
                </a:solidFill>
                <a:latin typeface="Century Gothic" panose="020B0502020202020204" pitchFamily="34" charset="0"/>
              </a:rPr>
              <a:t>____ </a:t>
            </a:r>
            <a:r>
              <a:rPr lang="en-GB" sz="2400" dirty="0" err="1">
                <a:solidFill>
                  <a:srgbClr val="115177"/>
                </a:solidFill>
                <a:latin typeface="Century Gothic" panose="020B0502020202020204" pitchFamily="34" charset="0"/>
              </a:rPr>
              <a:t>Londres</a:t>
            </a:r>
            <a:r>
              <a:rPr lang="en-GB" sz="2400" dirty="0">
                <a:solidFill>
                  <a:srgbClr val="115177"/>
                </a:solidFill>
                <a:latin typeface="Century Gothic" panose="020B0502020202020204" pitchFamily="34" charset="0"/>
              </a:rPr>
              <a:t> </a:t>
            </a:r>
            <a:r>
              <a:rPr lang="en-GB" sz="2400" dirty="0" err="1">
                <a:solidFill>
                  <a:srgbClr val="115177"/>
                </a:solidFill>
                <a:latin typeface="Century Gothic" panose="020B0502020202020204" pitchFamily="34" charset="0"/>
              </a:rPr>
              <a:t>aujourd’hui</a:t>
            </a:r>
            <a:r>
              <a:rPr lang="en-GB" sz="2400" dirty="0">
                <a:solidFill>
                  <a:srgbClr val="115177"/>
                </a:solidFill>
                <a:latin typeface="Century Gothic" panose="020B0502020202020204" pitchFamily="34" charset="0"/>
              </a:rPr>
              <a:t>. </a:t>
            </a:r>
            <a:r>
              <a:rPr lang="fr-FR" sz="2400" dirty="0">
                <a:solidFill>
                  <a:srgbClr val="115177"/>
                </a:solidFill>
                <a:latin typeface="Century Gothic" panose="020B0502020202020204" pitchFamily="34" charset="0"/>
              </a:rPr>
              <a:t>Il va souvent ____ l’</a:t>
            </a:r>
            <a:r>
              <a:rPr lang="en-GB" sz="2400" dirty="0" err="1">
                <a:solidFill>
                  <a:srgbClr val="115177"/>
                </a:solidFill>
                <a:latin typeface="Century Gothic" panose="020B0502020202020204" pitchFamily="34" charset="0"/>
              </a:rPr>
              <a:t>étranger</a:t>
            </a:r>
            <a:r>
              <a:rPr lang="en-GB" sz="2400" dirty="0">
                <a:solidFill>
                  <a:srgbClr val="115177"/>
                </a:solidFill>
                <a:latin typeface="Century Gothic" panose="020B0502020202020204" pitchFamily="34" charset="0"/>
              </a:rPr>
              <a:t>. Je </a:t>
            </a:r>
            <a:r>
              <a:rPr lang="en-GB" sz="2400" dirty="0" err="1">
                <a:solidFill>
                  <a:srgbClr val="115177"/>
                </a:solidFill>
                <a:latin typeface="Century Gothic" panose="020B0502020202020204" pitchFamily="34" charset="0"/>
              </a:rPr>
              <a:t>vais</a:t>
            </a:r>
            <a:r>
              <a:rPr lang="en-GB" sz="2400" dirty="0">
                <a:solidFill>
                  <a:srgbClr val="115177"/>
                </a:solidFill>
                <a:latin typeface="Century Gothic" panose="020B0502020202020204" pitchFamily="34" charset="0"/>
              </a:rPr>
              <a:t> </a:t>
            </a:r>
            <a:r>
              <a:rPr lang="en-GB" sz="2400" dirty="0" err="1">
                <a:solidFill>
                  <a:srgbClr val="115177"/>
                </a:solidFill>
                <a:latin typeface="Century Gothic" panose="020B0502020202020204" pitchFamily="34" charset="0"/>
              </a:rPr>
              <a:t>aussi</a:t>
            </a:r>
            <a:r>
              <a:rPr lang="en-GB" sz="2400" dirty="0">
                <a:solidFill>
                  <a:srgbClr val="115177"/>
                </a:solidFill>
                <a:latin typeface="Century Gothic" panose="020B0502020202020204" pitchFamily="34" charset="0"/>
              </a:rPr>
              <a:t> ____ poste </a:t>
            </a:r>
            <a:r>
              <a:rPr lang="en-GB" sz="2400" dirty="0" err="1">
                <a:solidFill>
                  <a:srgbClr val="115177"/>
                </a:solidFill>
                <a:latin typeface="Century Gothic" panose="020B0502020202020204" pitchFamily="34" charset="0"/>
              </a:rPr>
              <a:t>mais</a:t>
            </a:r>
            <a:r>
              <a:rPr lang="en-GB" sz="2400" dirty="0">
                <a:solidFill>
                  <a:srgbClr val="115177"/>
                </a:solidFill>
                <a:latin typeface="Century Gothic" panose="020B0502020202020204" pitchFamily="34" charset="0"/>
              </a:rPr>
              <a:t> je </a:t>
            </a:r>
            <a:r>
              <a:rPr lang="en-GB" sz="2400" dirty="0" err="1">
                <a:solidFill>
                  <a:srgbClr val="115177"/>
                </a:solidFill>
                <a:latin typeface="Century Gothic" panose="020B0502020202020204" pitchFamily="34" charset="0"/>
              </a:rPr>
              <a:t>reste</a:t>
            </a:r>
            <a:r>
              <a:rPr lang="en-GB" sz="2400" dirty="0">
                <a:solidFill>
                  <a:srgbClr val="115177"/>
                </a:solidFill>
                <a:latin typeface="Century Gothic" panose="020B0502020202020204" pitchFamily="34" charset="0"/>
              </a:rPr>
              <a:t> ____ </a:t>
            </a:r>
            <a:r>
              <a:rPr lang="en-GB" sz="2400" dirty="0" err="1">
                <a:solidFill>
                  <a:srgbClr val="115177"/>
                </a:solidFill>
                <a:latin typeface="Century Gothic" panose="020B0502020202020204" pitchFamily="34" charset="0"/>
              </a:rPr>
              <a:t>maison</a:t>
            </a:r>
            <a:r>
              <a:rPr lang="en-GB" sz="2400" dirty="0">
                <a:solidFill>
                  <a:srgbClr val="115177"/>
                </a:solidFill>
                <a:latin typeface="Century Gothic" panose="020B0502020202020204" pitchFamily="34" charset="0"/>
              </a:rPr>
              <a:t> </a:t>
            </a:r>
            <a:r>
              <a:rPr lang="en-GB" sz="2400" dirty="0" err="1">
                <a:solidFill>
                  <a:srgbClr val="115177"/>
                </a:solidFill>
                <a:latin typeface="Century Gothic" panose="020B0502020202020204" pitchFamily="34" charset="0"/>
              </a:rPr>
              <a:t>en</a:t>
            </a:r>
            <a:r>
              <a:rPr lang="en-GB" sz="2400" dirty="0">
                <a:solidFill>
                  <a:srgbClr val="115177"/>
                </a:solidFill>
                <a:latin typeface="Century Gothic" panose="020B0502020202020204" pitchFamily="34" charset="0"/>
              </a:rPr>
              <a:t> </a:t>
            </a:r>
            <a:r>
              <a:rPr lang="en-GB" sz="2400" dirty="0" err="1">
                <a:solidFill>
                  <a:srgbClr val="115177"/>
                </a:solidFill>
                <a:latin typeface="Century Gothic" panose="020B0502020202020204" pitchFamily="34" charset="0"/>
              </a:rPr>
              <a:t>ce</a:t>
            </a:r>
            <a:r>
              <a:rPr lang="en-GB" sz="2400" dirty="0">
                <a:solidFill>
                  <a:srgbClr val="115177"/>
                </a:solidFill>
                <a:latin typeface="Century Gothic" panose="020B0502020202020204" pitchFamily="34" charset="0"/>
              </a:rPr>
              <a:t> moment. </a:t>
            </a:r>
            <a:r>
              <a:rPr lang="en-GB" sz="2400" dirty="0" err="1">
                <a:solidFill>
                  <a:srgbClr val="115177"/>
                </a:solidFill>
                <a:latin typeface="Century Gothic" panose="020B0502020202020204" pitchFamily="34" charset="0"/>
              </a:rPr>
              <a:t>C’est</a:t>
            </a:r>
            <a:r>
              <a:rPr lang="en-GB" sz="2400" dirty="0">
                <a:solidFill>
                  <a:srgbClr val="115177"/>
                </a:solidFill>
                <a:latin typeface="Century Gothic" panose="020B0502020202020204" pitchFamily="34" charset="0"/>
              </a:rPr>
              <a:t> un </a:t>
            </a:r>
            <a:r>
              <a:rPr lang="en-GB" sz="2400" dirty="0" err="1">
                <a:solidFill>
                  <a:srgbClr val="115177"/>
                </a:solidFill>
                <a:latin typeface="Century Gothic" panose="020B0502020202020204" pitchFamily="34" charset="0"/>
              </a:rPr>
              <a:t>samedi</a:t>
            </a:r>
            <a:r>
              <a:rPr lang="en-GB" sz="2400" dirty="0">
                <a:solidFill>
                  <a:srgbClr val="115177"/>
                </a:solidFill>
                <a:latin typeface="Century Gothic" panose="020B0502020202020204" pitchFamily="34" charset="0"/>
              </a:rPr>
              <a:t> </a:t>
            </a:r>
            <a:r>
              <a:rPr lang="en-GB" sz="2400" dirty="0" err="1">
                <a:solidFill>
                  <a:srgbClr val="115177"/>
                </a:solidFill>
                <a:latin typeface="Century Gothic" panose="020B0502020202020204" pitchFamily="34" charset="0"/>
              </a:rPr>
              <a:t>intéressant</a:t>
            </a:r>
            <a:r>
              <a:rPr lang="en-GB" sz="2400" dirty="0">
                <a:solidFill>
                  <a:srgbClr val="115177"/>
                </a:solidFill>
                <a:latin typeface="Century Gothic" panose="020B0502020202020204" pitchFamily="34" charset="0"/>
              </a:rPr>
              <a:t> ! Je </a:t>
            </a:r>
            <a:r>
              <a:rPr lang="en-GB" sz="2400" dirty="0" err="1">
                <a:solidFill>
                  <a:srgbClr val="115177"/>
                </a:solidFill>
                <a:latin typeface="Century Gothic" panose="020B0502020202020204" pitchFamily="34" charset="0"/>
              </a:rPr>
              <a:t>suis</a:t>
            </a:r>
            <a:r>
              <a:rPr lang="en-GB" sz="2400" dirty="0">
                <a:solidFill>
                  <a:srgbClr val="115177"/>
                </a:solidFill>
                <a:latin typeface="Century Gothic" panose="020B0502020202020204" pitchFamily="34" charset="0"/>
              </a:rPr>
              <a:t> </a:t>
            </a:r>
            <a:r>
              <a:rPr lang="en-GB" sz="2400" dirty="0" err="1">
                <a:solidFill>
                  <a:srgbClr val="115177"/>
                </a:solidFill>
                <a:latin typeface="Century Gothic" panose="020B0502020202020204" pitchFamily="34" charset="0"/>
              </a:rPr>
              <a:t>contente</a:t>
            </a:r>
            <a:r>
              <a:rPr lang="en-GB" sz="2400" dirty="0">
                <a:solidFill>
                  <a:srgbClr val="115177"/>
                </a:solidFill>
                <a:latin typeface="Century Gothic" panose="020B0502020202020204" pitchFamily="34" charset="0"/>
              </a:rPr>
              <a:t> ! </a:t>
            </a:r>
          </a:p>
          <a:p>
            <a:pPr algn="just"/>
            <a:r>
              <a:rPr lang="en-GB" sz="2400" dirty="0" err="1">
                <a:solidFill>
                  <a:srgbClr val="115177"/>
                </a:solidFill>
                <a:latin typeface="Century Gothic" panose="020B0502020202020204" pitchFamily="34" charset="0"/>
              </a:rPr>
              <a:t>Bisous</a:t>
            </a:r>
            <a:r>
              <a:rPr lang="en-GB" sz="2400" dirty="0">
                <a:solidFill>
                  <a:srgbClr val="115177"/>
                </a:solidFill>
                <a:latin typeface="Century Gothic" panose="020B0502020202020204" pitchFamily="34" charset="0"/>
              </a:rPr>
              <a:t>, </a:t>
            </a:r>
            <a:r>
              <a:rPr lang="en-GB" sz="2400" dirty="0" err="1">
                <a:solidFill>
                  <a:srgbClr val="115177"/>
                </a:solidFill>
                <a:latin typeface="Century Gothic" panose="020B0502020202020204" pitchFamily="34" charset="0"/>
              </a:rPr>
              <a:t>Léa</a:t>
            </a:r>
            <a:r>
              <a:rPr lang="en-GB" sz="2400" dirty="0">
                <a:solidFill>
                  <a:srgbClr val="115177"/>
                </a:solidFill>
                <a:latin typeface="Century Gothic" panose="020B0502020202020204" pitchFamily="34" charset="0"/>
              </a:rPr>
              <a:t>  </a:t>
            </a:r>
          </a:p>
        </p:txBody>
      </p:sp>
      <p:sp>
        <p:nvSpPr>
          <p:cNvPr id="27" name="TextBox 26">
            <a:extLst>
              <a:ext uri="{FF2B5EF4-FFF2-40B4-BE49-F238E27FC236}">
                <a16:creationId xmlns:a16="http://schemas.microsoft.com/office/drawing/2014/main" id="{CBF439BD-0BB4-4BC2-AEF7-6354ADC78560}"/>
              </a:ext>
            </a:extLst>
          </p:cNvPr>
          <p:cNvSpPr txBox="1"/>
          <p:nvPr/>
        </p:nvSpPr>
        <p:spPr>
          <a:xfrm>
            <a:off x="6230233" y="2071329"/>
            <a:ext cx="4803123" cy="430887"/>
          </a:xfrm>
          <a:prstGeom prst="rect">
            <a:avLst/>
          </a:prstGeom>
          <a:noFill/>
          <a:ln w="19050">
            <a:solidFill>
              <a:schemeClr val="accent1">
                <a:lumMod val="50000"/>
              </a:schemeClr>
            </a:solidFill>
          </a:ln>
        </p:spPr>
        <p:txBody>
          <a:bodyPr wrap="square" rtlCol="0">
            <a:spAutoFit/>
          </a:bodyPr>
          <a:lstStyle/>
          <a:p>
            <a:r>
              <a:rPr lang="en-GB" sz="2200" b="1" dirty="0">
                <a:solidFill>
                  <a:schemeClr val="accent1">
                    <a:lumMod val="50000"/>
                  </a:schemeClr>
                </a:solidFill>
                <a:latin typeface="Century Gothic" panose="020B0502020202020204" pitchFamily="34" charset="0"/>
              </a:rPr>
              <a:t>À: </a:t>
            </a:r>
            <a:r>
              <a:rPr lang="en-GB" sz="2200" dirty="0">
                <a:solidFill>
                  <a:schemeClr val="accent1">
                    <a:lumMod val="50000"/>
                  </a:schemeClr>
                </a:solidFill>
                <a:latin typeface="Century Gothic" panose="020B0502020202020204" pitchFamily="34" charset="0"/>
              </a:rPr>
              <a:t>Amir</a:t>
            </a:r>
          </a:p>
        </p:txBody>
      </p:sp>
      <p:sp>
        <p:nvSpPr>
          <p:cNvPr id="6" name="TextBox 5"/>
          <p:cNvSpPr txBox="1"/>
          <p:nvPr/>
        </p:nvSpPr>
        <p:spPr>
          <a:xfrm>
            <a:off x="7890078" y="3591727"/>
            <a:ext cx="894522" cy="461665"/>
          </a:xfrm>
          <a:prstGeom prst="rect">
            <a:avLst/>
          </a:prstGeom>
          <a:noFill/>
        </p:spPr>
        <p:txBody>
          <a:bodyPr wrap="square" rtlCol="0">
            <a:spAutoFit/>
          </a:bodyPr>
          <a:lstStyle/>
          <a:p>
            <a:r>
              <a:rPr lang="en-GB" sz="2400" b="1">
                <a:solidFill>
                  <a:srgbClr val="EE6000"/>
                </a:solidFill>
                <a:latin typeface="Century Gothic" panose="020B0502020202020204" pitchFamily="34" charset="0"/>
              </a:rPr>
              <a:t>aux</a:t>
            </a:r>
          </a:p>
        </p:txBody>
      </p:sp>
      <p:sp>
        <p:nvSpPr>
          <p:cNvPr id="42" name="TextBox 41"/>
          <p:cNvSpPr txBox="1"/>
          <p:nvPr/>
        </p:nvSpPr>
        <p:spPr>
          <a:xfrm>
            <a:off x="9001056" y="3986313"/>
            <a:ext cx="894522" cy="461665"/>
          </a:xfrm>
          <a:prstGeom prst="rect">
            <a:avLst/>
          </a:prstGeom>
          <a:noFill/>
        </p:spPr>
        <p:txBody>
          <a:bodyPr wrap="square" rtlCol="0">
            <a:spAutoFit/>
          </a:bodyPr>
          <a:lstStyle/>
          <a:p>
            <a:r>
              <a:rPr lang="en-GB" sz="2400" b="1">
                <a:solidFill>
                  <a:srgbClr val="EE6000"/>
                </a:solidFill>
                <a:latin typeface="Century Gothic" panose="020B0502020202020204" pitchFamily="34" charset="0"/>
              </a:rPr>
              <a:t>à</a:t>
            </a:r>
          </a:p>
        </p:txBody>
      </p:sp>
      <p:sp>
        <p:nvSpPr>
          <p:cNvPr id="43" name="TextBox 42"/>
          <p:cNvSpPr txBox="1"/>
          <p:nvPr/>
        </p:nvSpPr>
        <p:spPr>
          <a:xfrm>
            <a:off x="5100650" y="4318369"/>
            <a:ext cx="894522" cy="461665"/>
          </a:xfrm>
          <a:prstGeom prst="rect">
            <a:avLst/>
          </a:prstGeom>
          <a:noFill/>
        </p:spPr>
        <p:txBody>
          <a:bodyPr wrap="square" rtlCol="0">
            <a:spAutoFit/>
          </a:bodyPr>
          <a:lstStyle/>
          <a:p>
            <a:r>
              <a:rPr lang="en-GB" sz="2400" b="1">
                <a:solidFill>
                  <a:srgbClr val="EE6000"/>
                </a:solidFill>
                <a:latin typeface="Century Gothic" panose="020B0502020202020204" pitchFamily="34" charset="0"/>
              </a:rPr>
              <a:t>à l’</a:t>
            </a:r>
          </a:p>
        </p:txBody>
      </p:sp>
      <p:sp>
        <p:nvSpPr>
          <p:cNvPr id="44" name="TextBox 43"/>
          <p:cNvSpPr txBox="1"/>
          <p:nvPr/>
        </p:nvSpPr>
        <p:spPr>
          <a:xfrm>
            <a:off x="9367361" y="4318369"/>
            <a:ext cx="1056433" cy="461665"/>
          </a:xfrm>
          <a:prstGeom prst="rect">
            <a:avLst/>
          </a:prstGeom>
          <a:noFill/>
        </p:spPr>
        <p:txBody>
          <a:bodyPr wrap="square" rtlCol="0">
            <a:spAutoFit/>
          </a:bodyPr>
          <a:lstStyle/>
          <a:p>
            <a:r>
              <a:rPr lang="en-GB" sz="2400" b="1">
                <a:solidFill>
                  <a:srgbClr val="EE6000"/>
                </a:solidFill>
                <a:latin typeface="Century Gothic" panose="020B0502020202020204" pitchFamily="34" charset="0"/>
              </a:rPr>
              <a:t>à la</a:t>
            </a:r>
          </a:p>
        </p:txBody>
      </p:sp>
      <p:sp>
        <p:nvSpPr>
          <p:cNvPr id="45" name="TextBox 44"/>
          <p:cNvSpPr txBox="1"/>
          <p:nvPr/>
        </p:nvSpPr>
        <p:spPr>
          <a:xfrm>
            <a:off x="3373929" y="4690382"/>
            <a:ext cx="894522" cy="461665"/>
          </a:xfrm>
          <a:prstGeom prst="rect">
            <a:avLst/>
          </a:prstGeom>
          <a:noFill/>
        </p:spPr>
        <p:txBody>
          <a:bodyPr wrap="square" rtlCol="0">
            <a:spAutoFit/>
          </a:bodyPr>
          <a:lstStyle/>
          <a:p>
            <a:r>
              <a:rPr lang="en-GB" sz="2400" b="1">
                <a:solidFill>
                  <a:srgbClr val="EE6000"/>
                </a:solidFill>
                <a:latin typeface="Century Gothic" panose="020B0502020202020204" pitchFamily="34" charset="0"/>
              </a:rPr>
              <a:t>à la</a:t>
            </a:r>
          </a:p>
        </p:txBody>
      </p:sp>
      <p:sp>
        <p:nvSpPr>
          <p:cNvPr id="46" name="TextBox 45"/>
          <p:cNvSpPr txBox="1"/>
          <p:nvPr/>
        </p:nvSpPr>
        <p:spPr>
          <a:xfrm>
            <a:off x="4884194" y="3986313"/>
            <a:ext cx="894522" cy="461665"/>
          </a:xfrm>
          <a:prstGeom prst="rect">
            <a:avLst/>
          </a:prstGeom>
          <a:noFill/>
        </p:spPr>
        <p:txBody>
          <a:bodyPr wrap="square" rtlCol="0">
            <a:spAutoFit/>
          </a:bodyPr>
          <a:lstStyle/>
          <a:p>
            <a:r>
              <a:rPr lang="en-GB" sz="2400" b="1">
                <a:solidFill>
                  <a:srgbClr val="EE6000"/>
                </a:solidFill>
                <a:latin typeface="Century Gothic" panose="020B0502020202020204" pitchFamily="34" charset="0"/>
              </a:rPr>
              <a:t>au</a:t>
            </a:r>
          </a:p>
        </p:txBody>
      </p:sp>
      <p:sp>
        <p:nvSpPr>
          <p:cNvPr id="30" name="Google Shape;146;p2"/>
          <p:cNvSpPr txBox="1">
            <a:spLocks/>
          </p:cNvSpPr>
          <p:nvPr/>
        </p:nvSpPr>
        <p:spPr>
          <a:xfrm>
            <a:off x="-249865" y="1241992"/>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spcBef>
                <a:spcPts val="0"/>
              </a:spcBef>
              <a:buClr>
                <a:prstClr val="white"/>
              </a:buClr>
              <a:buSzPts val="3600"/>
              <a:defRPr/>
            </a:pPr>
            <a:endParaRPr kumimoji="0" lang="en-GB" sz="3200" b="1" i="0" u="none" strike="noStrike" kern="1200" cap="none" spc="0" normalizeH="0" baseline="0" noProof="0" dirty="0">
              <a:ln>
                <a:noFill/>
              </a:ln>
              <a:solidFill>
                <a:schemeClr val="bg1"/>
              </a:solidFill>
              <a:effectLst/>
              <a:uLnTx/>
              <a:uFillTx/>
              <a:sym typeface="Arial"/>
            </a:endParaRPr>
          </a:p>
        </p:txBody>
      </p:sp>
      <p:pic>
        <p:nvPicPr>
          <p:cNvPr id="19" name="Picture 18" descr="background rectangle">
            <a:extLst>
              <a:ext uri="{FF2B5EF4-FFF2-40B4-BE49-F238E27FC236}">
                <a16:creationId xmlns:a16="http://schemas.microsoft.com/office/drawing/2014/main" id="{107296FD-A723-45A4-8636-D6967BE406B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606CD2FC-16A5-4BE1-B4D4-E340824567BC}"/>
              </a:ext>
            </a:extLst>
          </p:cNvPr>
          <p:cNvSpPr txBox="1">
            <a:spLocks/>
          </p:cNvSpPr>
          <p:nvPr/>
        </p:nvSpPr>
        <p:spPr>
          <a:xfrm>
            <a:off x="0" y="296864"/>
            <a:ext cx="59182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Qui va o</a:t>
            </a:r>
            <a:r>
              <a:rPr lang="en-GB" sz="3600" b="1" kern="0">
                <a:solidFill>
                  <a:schemeClr val="bg1"/>
                </a:solidFill>
                <a:latin typeface="Arial" panose="020B0604020202020204" pitchFamily="34" charset="0"/>
                <a:cs typeface="Arial" panose="020B0604020202020204" pitchFamily="34" charset="0"/>
              </a:rPr>
              <a:t>ù ce weekend?</a:t>
            </a:r>
            <a:endParaRPr lang="en-GB" sz="3600" b="1" kern="0" dirty="0">
              <a:solidFill>
                <a:schemeClr val="bg1"/>
              </a:solidFill>
            </a:endParaRPr>
          </a:p>
        </p:txBody>
      </p:sp>
      <p:sp>
        <p:nvSpPr>
          <p:cNvPr id="21" name="Rounded Rectangle 46">
            <a:extLst>
              <a:ext uri="{FF2B5EF4-FFF2-40B4-BE49-F238E27FC236}">
                <a16:creationId xmlns:a16="http://schemas.microsoft.com/office/drawing/2014/main" id="{7254EB5B-6C15-49C7-935A-D233BB28F90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65754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2" grpId="0"/>
      <p:bldP spid="43" grpId="0"/>
      <p:bldP spid="44" grpId="0"/>
      <p:bldP spid="45" grpId="0"/>
      <p:bldP spid="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1" name="TextBox 40">
            <a:extLst>
              <a:ext uri="{FF2B5EF4-FFF2-40B4-BE49-F238E27FC236}">
                <a16:creationId xmlns:a16="http://schemas.microsoft.com/office/drawing/2014/main" id="{77DE4156-B88F-424E-A394-B72B44D96EE4}"/>
              </a:ext>
            </a:extLst>
          </p:cNvPr>
          <p:cNvSpPr txBox="1"/>
          <p:nvPr/>
        </p:nvSpPr>
        <p:spPr>
          <a:xfrm>
            <a:off x="5778716" y="3770870"/>
            <a:ext cx="757128" cy="430887"/>
          </a:xfrm>
          <a:prstGeom prst="rect">
            <a:avLst/>
          </a:prstGeom>
          <a:solidFill>
            <a:schemeClr val="bg1"/>
          </a:solid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____</a:t>
            </a:r>
          </a:p>
        </p:txBody>
      </p:sp>
      <p:sp>
        <p:nvSpPr>
          <p:cNvPr id="146" name="Google Shape;146;p2"/>
          <p:cNvSpPr txBox="1">
            <a:spLocks noGrp="1"/>
          </p:cNvSpPr>
          <p:nvPr>
            <p:ph type="title"/>
          </p:nvPr>
        </p:nvSpPr>
        <p:spPr>
          <a:xfrm>
            <a:off x="147999" y="194260"/>
            <a:ext cx="8264481" cy="707849"/>
          </a:xfrm>
          <a:prstGeom prst="rect">
            <a:avLst/>
          </a:prstGeom>
          <a:noFill/>
          <a:ln>
            <a:noFill/>
          </a:ln>
        </p:spPr>
        <p:txBody>
          <a:bodyPr spcFirstLastPara="1" wrap="square" lIns="91425" tIns="45700" rIns="91425" bIns="45700" anchor="ctr" anchorCtr="0">
            <a:noAutofit/>
          </a:bodyPr>
          <a:lstStyle/>
          <a:p>
            <a:pPr rtl="0" eaLnBrk="1" latinLnBrk="0" hangingPunct="1"/>
            <a:r>
              <a:rPr lang="en-GB" sz="3200" b="1" i="0" u="none" strike="noStrike" cap="none" dirty="0">
                <a:solidFill>
                  <a:schemeClr val="bg1"/>
                </a:solidFill>
                <a:effectLst/>
                <a:sym typeface="Century Gothic"/>
              </a:rPr>
              <a:t>Who is going where this weekend?</a:t>
            </a:r>
            <a:endParaRPr lang="en-GB" sz="1800" dirty="0">
              <a:solidFill>
                <a:schemeClr val="bg1"/>
              </a:solidFill>
              <a:effectLst/>
            </a:endParaRPr>
          </a:p>
        </p:txBody>
      </p:sp>
      <p:sp>
        <p:nvSpPr>
          <p:cNvPr id="2" name="TextBox 1">
            <a:extLst>
              <a:ext uri="{FF2B5EF4-FFF2-40B4-BE49-F238E27FC236}">
                <a16:creationId xmlns:a16="http://schemas.microsoft.com/office/drawing/2014/main" id="{9F77F18D-6E49-42F5-B216-00D1D7D6F793}"/>
              </a:ext>
            </a:extLst>
          </p:cNvPr>
          <p:cNvSpPr txBox="1"/>
          <p:nvPr/>
        </p:nvSpPr>
        <p:spPr>
          <a:xfrm>
            <a:off x="272503" y="1324471"/>
            <a:ext cx="11769555" cy="430887"/>
          </a:xfrm>
          <a:prstGeom prst="rect">
            <a:avLst/>
          </a:prstGeom>
          <a:noFill/>
        </p:spPr>
        <p:txBody>
          <a:bodyPr wrap="square" rtlCol="0">
            <a:spAutoFit/>
          </a:bodyPr>
          <a:lstStyle/>
          <a:p>
            <a:r>
              <a:rPr lang="en-GB" sz="2100">
                <a:solidFill>
                  <a:schemeClr val="accent1">
                    <a:lumMod val="50000"/>
                  </a:schemeClr>
                </a:solidFill>
                <a:latin typeface="Century Gothic" panose="020B0502020202020204" pitchFamily="34" charset="0"/>
              </a:rPr>
              <a:t>English translation:</a:t>
            </a:r>
            <a:endParaRPr lang="en-GB" sz="2100" b="1" dirty="0">
              <a:solidFill>
                <a:schemeClr val="accent1">
                  <a:lumMod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7D1231E3-29BE-461C-B0AF-4631BD4F1E1A}"/>
              </a:ext>
            </a:extLst>
          </p:cNvPr>
          <p:cNvSpPr/>
          <p:nvPr/>
        </p:nvSpPr>
        <p:spPr>
          <a:xfrm>
            <a:off x="939632" y="1940205"/>
            <a:ext cx="10312736" cy="4202688"/>
          </a:xfrm>
          <a:prstGeom prst="rect">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8C2081D-5D08-45E9-9F40-AB5E9E3B7777}"/>
              </a:ext>
            </a:extLst>
          </p:cNvPr>
          <p:cNvSpPr txBox="1"/>
          <p:nvPr/>
        </p:nvSpPr>
        <p:spPr>
          <a:xfrm>
            <a:off x="1131394" y="2077081"/>
            <a:ext cx="4803123" cy="430887"/>
          </a:xfrm>
          <a:prstGeom prst="rect">
            <a:avLst/>
          </a:prstGeom>
          <a:noFill/>
          <a:ln w="19050">
            <a:solidFill>
              <a:schemeClr val="accent1">
                <a:lumMod val="50000"/>
              </a:schemeClr>
            </a:solidFill>
          </a:ln>
        </p:spPr>
        <p:txBody>
          <a:bodyPr wrap="square" rtlCol="0">
            <a:spAutoFit/>
          </a:bodyPr>
          <a:lstStyle/>
          <a:p>
            <a:r>
              <a:rPr lang="en-GB" sz="2200" b="1">
                <a:solidFill>
                  <a:schemeClr val="accent1">
                    <a:lumMod val="50000"/>
                  </a:schemeClr>
                </a:solidFill>
                <a:latin typeface="Century Gothic" panose="020B0502020202020204" pitchFamily="34" charset="0"/>
              </a:rPr>
              <a:t>From: </a:t>
            </a:r>
            <a:r>
              <a:rPr lang="en-GB" sz="2200" dirty="0" err="1">
                <a:solidFill>
                  <a:schemeClr val="accent1">
                    <a:lumMod val="50000"/>
                  </a:schemeClr>
                </a:solidFill>
                <a:latin typeface="Century Gothic" panose="020B0502020202020204" pitchFamily="34" charset="0"/>
              </a:rPr>
              <a:t>Léa</a:t>
            </a:r>
            <a:endParaRPr lang="en-GB" sz="2200" dirty="0">
              <a:solidFill>
                <a:schemeClr val="accent1">
                  <a:lumMod val="50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CE2E9862-D649-4F06-8B03-8F99472F5D5D}"/>
              </a:ext>
            </a:extLst>
          </p:cNvPr>
          <p:cNvSpPr txBox="1"/>
          <p:nvPr/>
        </p:nvSpPr>
        <p:spPr>
          <a:xfrm>
            <a:off x="1131394" y="2629456"/>
            <a:ext cx="9901962" cy="430887"/>
          </a:xfrm>
          <a:prstGeom prst="rect">
            <a:avLst/>
          </a:prstGeom>
          <a:noFill/>
          <a:ln w="19050">
            <a:solidFill>
              <a:schemeClr val="accent1">
                <a:lumMod val="50000"/>
              </a:schemeClr>
            </a:solidFill>
          </a:ln>
        </p:spPr>
        <p:txBody>
          <a:bodyPr wrap="square" rtlCol="0">
            <a:spAutoFit/>
          </a:bodyPr>
          <a:lstStyle/>
          <a:p>
            <a:r>
              <a:rPr lang="en-GB" sz="2200" b="1">
                <a:solidFill>
                  <a:schemeClr val="accent1">
                    <a:lumMod val="50000"/>
                  </a:schemeClr>
                </a:solidFill>
                <a:latin typeface="Century Gothic" panose="020B0502020202020204" pitchFamily="34" charset="0"/>
              </a:rPr>
              <a:t>Subjet: </a:t>
            </a:r>
            <a:r>
              <a:rPr lang="fr-FR" sz="2200">
                <a:solidFill>
                  <a:schemeClr val="accent1">
                    <a:lumMod val="50000"/>
                  </a:schemeClr>
                </a:solidFill>
                <a:latin typeface="Century Gothic" panose="020B0502020202020204" pitchFamily="34" charset="0"/>
              </a:rPr>
              <a:t>Where are you going?</a:t>
            </a:r>
            <a:r>
              <a:rPr lang="en-GB" sz="2200">
                <a:solidFill>
                  <a:schemeClr val="accent1">
                    <a:lumMod val="50000"/>
                  </a:schemeClr>
                </a:solidFill>
                <a:latin typeface="Century Gothic" panose="020B0502020202020204" pitchFamily="34" charset="0"/>
              </a:rPr>
              <a:t> </a:t>
            </a:r>
            <a:endParaRPr lang="en-GB" sz="2200" dirty="0">
              <a:solidFill>
                <a:schemeClr val="accent1">
                  <a:lumMod val="50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53D2FB8-0D78-4B35-86FD-0C9B8455FC93}"/>
              </a:ext>
            </a:extLst>
          </p:cNvPr>
          <p:cNvSpPr txBox="1"/>
          <p:nvPr/>
        </p:nvSpPr>
        <p:spPr>
          <a:xfrm>
            <a:off x="1131394" y="3262790"/>
            <a:ext cx="9901962" cy="2677656"/>
          </a:xfrm>
          <a:prstGeom prst="rect">
            <a:avLst/>
          </a:prstGeom>
          <a:noFill/>
          <a:ln w="19050">
            <a:solidFill>
              <a:schemeClr val="accent1">
                <a:lumMod val="50000"/>
              </a:schemeClr>
            </a:solidFill>
          </a:ln>
        </p:spPr>
        <p:txBody>
          <a:bodyPr wrap="square" rtlCol="0">
            <a:spAutoFit/>
          </a:bodyPr>
          <a:lstStyle/>
          <a:p>
            <a:r>
              <a:rPr lang="en-GB" sz="2400" dirty="0">
                <a:solidFill>
                  <a:srgbClr val="115177"/>
                </a:solidFill>
                <a:latin typeface="Century Gothic" panose="020B0502020202020204" pitchFamily="34" charset="0"/>
              </a:rPr>
              <a:t>Hello Amir !</a:t>
            </a:r>
          </a:p>
          <a:p>
            <a:pPr algn="just"/>
            <a:r>
              <a:rPr lang="fr-FR" sz="2400" dirty="0" err="1">
                <a:solidFill>
                  <a:srgbClr val="115177"/>
                </a:solidFill>
                <a:latin typeface="Century Gothic" panose="020B0502020202020204" pitchFamily="34" charset="0"/>
              </a:rPr>
              <a:t>Where</a:t>
            </a:r>
            <a:r>
              <a:rPr lang="fr-FR" sz="2400" dirty="0">
                <a:solidFill>
                  <a:srgbClr val="115177"/>
                </a:solidFill>
                <a:latin typeface="Century Gothic" panose="020B0502020202020204" pitchFamily="34" charset="0"/>
              </a:rPr>
              <a:t> are </a:t>
            </a:r>
            <a:r>
              <a:rPr lang="fr-FR" sz="2400" dirty="0" err="1">
                <a:solidFill>
                  <a:srgbClr val="115177"/>
                </a:solidFill>
                <a:latin typeface="Century Gothic" panose="020B0502020202020204" pitchFamily="34" charset="0"/>
              </a:rPr>
              <a:t>you</a:t>
            </a:r>
            <a:r>
              <a:rPr lang="fr-FR" sz="2400" dirty="0">
                <a:solidFill>
                  <a:srgbClr val="115177"/>
                </a:solidFill>
                <a:latin typeface="Century Gothic" panose="020B0502020202020204" pitchFamily="34" charset="0"/>
              </a:rPr>
              <a:t> </a:t>
            </a:r>
            <a:r>
              <a:rPr lang="fr-FR" sz="2400" dirty="0" err="1">
                <a:solidFill>
                  <a:srgbClr val="115177"/>
                </a:solidFill>
                <a:latin typeface="Century Gothic" panose="020B0502020202020204" pitchFamily="34" charset="0"/>
              </a:rPr>
              <a:t>going</a:t>
            </a:r>
            <a:r>
              <a:rPr lang="fr-FR" sz="2400" dirty="0">
                <a:solidFill>
                  <a:srgbClr val="115177"/>
                </a:solidFill>
                <a:latin typeface="Century Gothic" panose="020B0502020202020204" pitchFamily="34" charset="0"/>
              </a:rPr>
              <a:t> </a:t>
            </a:r>
            <a:r>
              <a:rPr lang="fr-FR" sz="2400" dirty="0" err="1">
                <a:solidFill>
                  <a:srgbClr val="115177"/>
                </a:solidFill>
                <a:latin typeface="Century Gothic" panose="020B0502020202020204" pitchFamily="34" charset="0"/>
              </a:rPr>
              <a:t>this</a:t>
            </a:r>
            <a:r>
              <a:rPr lang="fr-FR" sz="2400" dirty="0">
                <a:solidFill>
                  <a:srgbClr val="115177"/>
                </a:solidFill>
                <a:latin typeface="Century Gothic" panose="020B0502020202020204" pitchFamily="34" charset="0"/>
              </a:rPr>
              <a:t> weekend? </a:t>
            </a:r>
            <a:r>
              <a:rPr lang="fr-FR" sz="2400" dirty="0" err="1">
                <a:solidFill>
                  <a:srgbClr val="115177"/>
                </a:solidFill>
                <a:latin typeface="Century Gothic" panose="020B0502020202020204" pitchFamily="34" charset="0"/>
              </a:rPr>
              <a:t>Today</a:t>
            </a:r>
            <a:r>
              <a:rPr lang="fr-FR" sz="2400" dirty="0">
                <a:solidFill>
                  <a:srgbClr val="115177"/>
                </a:solidFill>
                <a:latin typeface="Century Gothic" panose="020B0502020202020204" pitchFamily="34" charset="0"/>
              </a:rPr>
              <a:t>, I </a:t>
            </a:r>
            <a:r>
              <a:rPr lang="fr-FR" sz="2400" dirty="0" err="1">
                <a:solidFill>
                  <a:srgbClr val="115177"/>
                </a:solidFill>
                <a:latin typeface="Century Gothic" panose="020B0502020202020204" pitchFamily="34" charset="0"/>
              </a:rPr>
              <a:t>am</a:t>
            </a:r>
            <a:r>
              <a:rPr lang="fr-FR" sz="2400" dirty="0">
                <a:solidFill>
                  <a:srgbClr val="115177"/>
                </a:solidFill>
                <a:latin typeface="Century Gothic" panose="020B0502020202020204" pitchFamily="34" charset="0"/>
              </a:rPr>
              <a:t> </a:t>
            </a:r>
            <a:r>
              <a:rPr lang="fr-FR" sz="2400" dirty="0" err="1">
                <a:solidFill>
                  <a:srgbClr val="115177"/>
                </a:solidFill>
                <a:latin typeface="Century Gothic" panose="020B0502020202020204" pitchFamily="34" charset="0"/>
              </a:rPr>
              <a:t>going</a:t>
            </a:r>
            <a:r>
              <a:rPr lang="fr-FR" sz="2400" dirty="0">
                <a:solidFill>
                  <a:srgbClr val="115177"/>
                </a:solidFill>
                <a:latin typeface="Century Gothic" panose="020B0502020202020204" pitchFamily="34" charset="0"/>
              </a:rPr>
              <a:t> to the shops </a:t>
            </a:r>
            <a:r>
              <a:rPr lang="fr-FR" sz="2400" dirty="0" err="1">
                <a:solidFill>
                  <a:srgbClr val="115177"/>
                </a:solidFill>
                <a:latin typeface="Century Gothic" panose="020B0502020202020204" pitchFamily="34" charset="0"/>
              </a:rPr>
              <a:t>with</a:t>
            </a:r>
            <a:r>
              <a:rPr lang="fr-FR" sz="2400" dirty="0">
                <a:solidFill>
                  <a:srgbClr val="115177"/>
                </a:solidFill>
                <a:latin typeface="Century Gothic" panose="020B0502020202020204" pitchFamily="34" charset="0"/>
              </a:rPr>
              <a:t> Sophie. </a:t>
            </a:r>
            <a:r>
              <a:rPr lang="fr-FR" sz="2400" dirty="0" err="1">
                <a:solidFill>
                  <a:srgbClr val="115177"/>
                </a:solidFill>
                <a:latin typeface="Century Gothic" panose="020B0502020202020204" pitchFamily="34" charset="0"/>
              </a:rPr>
              <a:t>She</a:t>
            </a:r>
            <a:r>
              <a:rPr lang="fr-FR" sz="2400" dirty="0">
                <a:solidFill>
                  <a:srgbClr val="115177"/>
                </a:solidFill>
                <a:latin typeface="Century Gothic" panose="020B0502020202020204" pitchFamily="34" charset="0"/>
              </a:rPr>
              <a:t> </a:t>
            </a:r>
            <a:r>
              <a:rPr lang="fr-FR" sz="2400" dirty="0" err="1">
                <a:solidFill>
                  <a:srgbClr val="115177"/>
                </a:solidFill>
                <a:latin typeface="Century Gothic" panose="020B0502020202020204" pitchFamily="34" charset="0"/>
              </a:rPr>
              <a:t>is</a:t>
            </a:r>
            <a:r>
              <a:rPr lang="fr-FR" sz="2400" dirty="0">
                <a:solidFill>
                  <a:srgbClr val="115177"/>
                </a:solidFill>
                <a:latin typeface="Century Gothic" panose="020B0502020202020204" pitchFamily="34" charset="0"/>
              </a:rPr>
              <a:t> </a:t>
            </a:r>
            <a:r>
              <a:rPr lang="fr-FR" sz="2400" dirty="0" err="1">
                <a:solidFill>
                  <a:srgbClr val="115177"/>
                </a:solidFill>
                <a:latin typeface="Century Gothic" panose="020B0502020202020204" pitchFamily="34" charset="0"/>
              </a:rPr>
              <a:t>also</a:t>
            </a:r>
            <a:r>
              <a:rPr lang="fr-FR" sz="2400" dirty="0">
                <a:solidFill>
                  <a:srgbClr val="115177"/>
                </a:solidFill>
                <a:latin typeface="Century Gothic" panose="020B0502020202020204" pitchFamily="34" charset="0"/>
              </a:rPr>
              <a:t> </a:t>
            </a:r>
            <a:r>
              <a:rPr lang="fr-FR" sz="2400" dirty="0" err="1">
                <a:solidFill>
                  <a:srgbClr val="115177"/>
                </a:solidFill>
                <a:latin typeface="Century Gothic" panose="020B0502020202020204" pitchFamily="34" charset="0"/>
              </a:rPr>
              <a:t>going</a:t>
            </a:r>
            <a:r>
              <a:rPr lang="fr-FR" sz="2400" dirty="0">
                <a:solidFill>
                  <a:srgbClr val="115177"/>
                </a:solidFill>
                <a:latin typeface="Century Gothic" panose="020B0502020202020204" pitchFamily="34" charset="0"/>
              </a:rPr>
              <a:t> to the </a:t>
            </a:r>
            <a:r>
              <a:rPr lang="fr-FR" sz="2400" dirty="0" err="1">
                <a:solidFill>
                  <a:srgbClr val="115177"/>
                </a:solidFill>
                <a:latin typeface="Century Gothic" panose="020B0502020202020204" pitchFamily="34" charset="0"/>
              </a:rPr>
              <a:t>park</a:t>
            </a:r>
            <a:r>
              <a:rPr lang="fr-FR" sz="2400" dirty="0">
                <a:solidFill>
                  <a:srgbClr val="115177"/>
                </a:solidFill>
                <a:latin typeface="Century Gothic" panose="020B0502020202020204" pitchFamily="34" charset="0"/>
              </a:rPr>
              <a:t>. </a:t>
            </a:r>
            <a:r>
              <a:rPr lang="en-GB" sz="2400" dirty="0">
                <a:solidFill>
                  <a:srgbClr val="115177"/>
                </a:solidFill>
                <a:latin typeface="Century Gothic" panose="020B0502020202020204" pitchFamily="34" charset="0"/>
              </a:rPr>
              <a:t>Peter is going to London today. He often goes </a:t>
            </a:r>
            <a:r>
              <a:rPr lang="en-GB" sz="2400" dirty="0" err="1">
                <a:solidFill>
                  <a:srgbClr val="115177"/>
                </a:solidFill>
                <a:latin typeface="Century Gothic" panose="020B0502020202020204" pitchFamily="34" charset="0"/>
              </a:rPr>
              <a:t>aboad</a:t>
            </a:r>
            <a:r>
              <a:rPr lang="en-GB" sz="2400" dirty="0">
                <a:solidFill>
                  <a:srgbClr val="115177"/>
                </a:solidFill>
                <a:latin typeface="Century Gothic" panose="020B0502020202020204" pitchFamily="34" charset="0"/>
              </a:rPr>
              <a:t>. I am also going to the post office, but I am staying at home at the moment. It’s an interesting Saturday ! I am happy! </a:t>
            </a:r>
          </a:p>
          <a:p>
            <a:pPr algn="just"/>
            <a:r>
              <a:rPr lang="en-GB" sz="2400" dirty="0">
                <a:solidFill>
                  <a:srgbClr val="115177"/>
                </a:solidFill>
                <a:latin typeface="Century Gothic" panose="020B0502020202020204" pitchFamily="34" charset="0"/>
              </a:rPr>
              <a:t>Hugs, </a:t>
            </a:r>
            <a:r>
              <a:rPr lang="en-GB" sz="2400" dirty="0" err="1">
                <a:solidFill>
                  <a:srgbClr val="115177"/>
                </a:solidFill>
                <a:latin typeface="Century Gothic" panose="020B0502020202020204" pitchFamily="34" charset="0"/>
              </a:rPr>
              <a:t>Léa</a:t>
            </a:r>
            <a:r>
              <a:rPr lang="en-GB" sz="2400" dirty="0">
                <a:solidFill>
                  <a:srgbClr val="115177"/>
                </a:solidFill>
                <a:latin typeface="Century Gothic" panose="020B0502020202020204" pitchFamily="34" charset="0"/>
              </a:rPr>
              <a:t>  </a:t>
            </a:r>
          </a:p>
        </p:txBody>
      </p:sp>
      <p:sp>
        <p:nvSpPr>
          <p:cNvPr id="27" name="TextBox 26">
            <a:extLst>
              <a:ext uri="{FF2B5EF4-FFF2-40B4-BE49-F238E27FC236}">
                <a16:creationId xmlns:a16="http://schemas.microsoft.com/office/drawing/2014/main" id="{CBF439BD-0BB4-4BC2-AEF7-6354ADC78560}"/>
              </a:ext>
            </a:extLst>
          </p:cNvPr>
          <p:cNvSpPr txBox="1"/>
          <p:nvPr/>
        </p:nvSpPr>
        <p:spPr>
          <a:xfrm>
            <a:off x="6230233" y="2071329"/>
            <a:ext cx="4803123" cy="430887"/>
          </a:xfrm>
          <a:prstGeom prst="rect">
            <a:avLst/>
          </a:prstGeom>
          <a:noFill/>
          <a:ln w="19050">
            <a:solidFill>
              <a:schemeClr val="accent1">
                <a:lumMod val="50000"/>
              </a:schemeClr>
            </a:solidFill>
          </a:ln>
        </p:spPr>
        <p:txBody>
          <a:bodyPr wrap="square" rtlCol="0">
            <a:spAutoFit/>
          </a:bodyPr>
          <a:lstStyle/>
          <a:p>
            <a:r>
              <a:rPr lang="en-GB" sz="2200" b="1">
                <a:solidFill>
                  <a:schemeClr val="accent1">
                    <a:lumMod val="50000"/>
                  </a:schemeClr>
                </a:solidFill>
                <a:latin typeface="Century Gothic" panose="020B0502020202020204" pitchFamily="34" charset="0"/>
              </a:rPr>
              <a:t>To: </a:t>
            </a:r>
            <a:r>
              <a:rPr lang="en-GB" sz="2200" dirty="0">
                <a:solidFill>
                  <a:schemeClr val="accent1">
                    <a:lumMod val="50000"/>
                  </a:schemeClr>
                </a:solidFill>
                <a:latin typeface="Century Gothic" panose="020B0502020202020204" pitchFamily="34" charset="0"/>
              </a:rPr>
              <a:t>Amir</a:t>
            </a:r>
          </a:p>
        </p:txBody>
      </p:sp>
      <p:pic>
        <p:nvPicPr>
          <p:cNvPr id="12" name="Picture 11" descr="background rectangle">
            <a:extLst>
              <a:ext uri="{FF2B5EF4-FFF2-40B4-BE49-F238E27FC236}">
                <a16:creationId xmlns:a16="http://schemas.microsoft.com/office/drawing/2014/main" id="{6359720A-E37E-4A46-A9F9-C38C40EF6FC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8636002" cy="867128"/>
          </a:xfrm>
          <a:prstGeom prst="rect">
            <a:avLst/>
          </a:prstGeom>
        </p:spPr>
      </p:pic>
      <p:sp>
        <p:nvSpPr>
          <p:cNvPr id="13" name="Title 3">
            <a:extLst>
              <a:ext uri="{FF2B5EF4-FFF2-40B4-BE49-F238E27FC236}">
                <a16:creationId xmlns:a16="http://schemas.microsoft.com/office/drawing/2014/main" id="{372EF360-E00F-4BB5-8FD5-33AAE13DE35F}"/>
              </a:ext>
            </a:extLst>
          </p:cNvPr>
          <p:cNvSpPr txBox="1">
            <a:spLocks/>
          </p:cNvSpPr>
          <p:nvPr/>
        </p:nvSpPr>
        <p:spPr>
          <a:xfrm>
            <a:off x="0" y="296864"/>
            <a:ext cx="80264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Who is going where this </a:t>
            </a:r>
            <a:r>
              <a:rPr lang="en-GB" sz="3600" b="1" kern="0">
                <a:solidFill>
                  <a:schemeClr val="bg1"/>
                </a:solidFill>
                <a:latin typeface="Arial" panose="020B0604020202020204" pitchFamily="34" charset="0"/>
                <a:cs typeface="Arial" panose="020B0604020202020204" pitchFamily="34" charset="0"/>
              </a:rPr>
              <a:t>weekend?</a:t>
            </a:r>
            <a:endParaRPr lang="en-GB" sz="3600" b="1" kern="0" dirty="0">
              <a:solidFill>
                <a:schemeClr val="bg1"/>
              </a:solidFill>
            </a:endParaRPr>
          </a:p>
        </p:txBody>
      </p:sp>
      <p:sp>
        <p:nvSpPr>
          <p:cNvPr id="14" name="Rounded Rectangle 46">
            <a:extLst>
              <a:ext uri="{FF2B5EF4-FFF2-40B4-BE49-F238E27FC236}">
                <a16:creationId xmlns:a16="http://schemas.microsoft.com/office/drawing/2014/main" id="{4FEFB8FD-1DBE-4C55-9B9E-F136433DFBCF}"/>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655040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 name="Rectangle 3">
            <a:extLst>
              <a:ext uri="{FF2B5EF4-FFF2-40B4-BE49-F238E27FC236}">
                <a16:creationId xmlns:a16="http://schemas.microsoft.com/office/drawing/2014/main" id="{8132F48A-915B-4E31-8C93-5D8BB29C529D}"/>
              </a:ext>
            </a:extLst>
          </p:cNvPr>
          <p:cNvSpPr/>
          <p:nvPr/>
        </p:nvSpPr>
        <p:spPr>
          <a:xfrm>
            <a:off x="122492" y="1212856"/>
            <a:ext cx="1140408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Remember,</a:t>
            </a:r>
            <a:r>
              <a:rPr kumimoji="0" lang="en-GB" sz="32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in</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French we use the verb </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aller</a:t>
            </a: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to say </a:t>
            </a:r>
            <a:r>
              <a:rPr kumimoji="0" lang="en-GB" sz="3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to go</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p>
        </p:txBody>
      </p:sp>
      <p:sp>
        <p:nvSpPr>
          <p:cNvPr id="5" name="TextBox 4">
            <a:extLst>
              <a:ext uri="{FF2B5EF4-FFF2-40B4-BE49-F238E27FC236}">
                <a16:creationId xmlns:a16="http://schemas.microsoft.com/office/drawing/2014/main" id="{829ABE20-583E-4FFA-A34C-A512B8D2D5E2}"/>
              </a:ext>
            </a:extLst>
          </p:cNvPr>
          <p:cNvSpPr txBox="1"/>
          <p:nvPr/>
        </p:nvSpPr>
        <p:spPr>
          <a:xfrm>
            <a:off x="460843" y="1923175"/>
            <a:ext cx="3346657" cy="58477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a:t>
            </a: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vais</a:t>
            </a:r>
            <a:endPar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E0B19B6-3AF3-4C6B-BF9A-BFD1157B71F1}"/>
              </a:ext>
            </a:extLst>
          </p:cNvPr>
          <p:cNvSpPr txBox="1"/>
          <p:nvPr/>
        </p:nvSpPr>
        <p:spPr>
          <a:xfrm>
            <a:off x="5066882" y="1899472"/>
            <a:ext cx="6442802"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go / I am going</a:t>
            </a:r>
          </a:p>
        </p:txBody>
      </p:sp>
      <p:sp>
        <p:nvSpPr>
          <p:cNvPr id="7" name="TextBox 6">
            <a:extLst>
              <a:ext uri="{FF2B5EF4-FFF2-40B4-BE49-F238E27FC236}">
                <a16:creationId xmlns:a16="http://schemas.microsoft.com/office/drawing/2014/main" id="{CBD7264A-35DF-4C40-9411-9E88464091E4}"/>
              </a:ext>
            </a:extLst>
          </p:cNvPr>
          <p:cNvSpPr txBox="1"/>
          <p:nvPr/>
        </p:nvSpPr>
        <p:spPr>
          <a:xfrm>
            <a:off x="460843" y="3317451"/>
            <a:ext cx="3688672" cy="58477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a:t>
            </a:r>
            <a:r>
              <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8" name="TextBox 7">
            <a:extLst>
              <a:ext uri="{FF2B5EF4-FFF2-40B4-BE49-F238E27FC236}">
                <a16:creationId xmlns:a16="http://schemas.microsoft.com/office/drawing/2014/main" id="{EA45B3FD-5539-4D9F-AF5F-438E11F004DA}"/>
              </a:ext>
            </a:extLst>
          </p:cNvPr>
          <p:cNvSpPr txBox="1"/>
          <p:nvPr/>
        </p:nvSpPr>
        <p:spPr>
          <a:xfrm>
            <a:off x="5044442" y="4014589"/>
            <a:ext cx="7088727"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goes / she is going</a:t>
            </a:r>
          </a:p>
        </p:txBody>
      </p:sp>
      <p:sp>
        <p:nvSpPr>
          <p:cNvPr id="9" name="TextBox 8">
            <a:extLst>
              <a:ext uri="{FF2B5EF4-FFF2-40B4-BE49-F238E27FC236}">
                <a16:creationId xmlns:a16="http://schemas.microsoft.com/office/drawing/2014/main" id="{877AE412-E859-4B58-9311-A8F4A4DC56FC}"/>
              </a:ext>
            </a:extLst>
          </p:cNvPr>
          <p:cNvSpPr txBox="1"/>
          <p:nvPr/>
        </p:nvSpPr>
        <p:spPr>
          <a:xfrm>
            <a:off x="5066882" y="3300339"/>
            <a:ext cx="6969961"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he goes / he is going</a:t>
            </a:r>
          </a:p>
        </p:txBody>
      </p:sp>
      <p:sp>
        <p:nvSpPr>
          <p:cNvPr id="10" name="Rectangle 9">
            <a:extLst>
              <a:ext uri="{FF2B5EF4-FFF2-40B4-BE49-F238E27FC236}">
                <a16:creationId xmlns:a16="http://schemas.microsoft.com/office/drawing/2014/main" id="{618442BA-8AE7-4F81-8308-5BDF92A8A587}"/>
              </a:ext>
            </a:extLst>
          </p:cNvPr>
          <p:cNvSpPr/>
          <p:nvPr/>
        </p:nvSpPr>
        <p:spPr>
          <a:xfrm>
            <a:off x="460843" y="4014590"/>
            <a:ext cx="1521570" cy="584775"/>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elle</a:t>
            </a:r>
            <a:r>
              <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a:t>
            </a:r>
            <a:endPar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51785505-E840-45D2-8EFC-A07818020BB4}"/>
              </a:ext>
            </a:extLst>
          </p:cNvPr>
          <p:cNvSpPr txBox="1"/>
          <p:nvPr/>
        </p:nvSpPr>
        <p:spPr>
          <a:xfrm>
            <a:off x="460843" y="2620313"/>
            <a:ext cx="2946640" cy="584775"/>
          </a:xfrm>
          <a:prstGeom prst="rect">
            <a:avLst/>
          </a:prstGeom>
          <a:noFill/>
        </p:spPr>
        <p:txBody>
          <a:bodyPr wrap="square" rtlCol="0">
            <a:spAutoFit/>
          </a:bodyPr>
          <a:lstStyle/>
          <a:p>
            <a:r>
              <a:rPr lang="en-GB" sz="3200" b="1">
                <a:solidFill>
                  <a:schemeClr val="accent1">
                    <a:lumMod val="50000"/>
                  </a:schemeClr>
                </a:solidFill>
                <a:latin typeface="Century Gothic" panose="020B0502020202020204" pitchFamily="34" charset="0"/>
              </a:rPr>
              <a:t>tu vas</a:t>
            </a:r>
            <a:endParaRPr lang="en-GB" sz="3200" b="1" dirty="0">
              <a:solidFill>
                <a:schemeClr val="accent1">
                  <a:lumMod val="50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5C2CD311-430F-47DC-AB63-9F70C17F3870}"/>
              </a:ext>
            </a:extLst>
          </p:cNvPr>
          <p:cNvSpPr txBox="1"/>
          <p:nvPr/>
        </p:nvSpPr>
        <p:spPr>
          <a:xfrm>
            <a:off x="5044442" y="2586089"/>
            <a:ext cx="673061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kern="1200" dirty="0">
                <a:solidFill>
                  <a:schemeClr val="accent1">
                    <a:lumMod val="50000"/>
                  </a:schemeClr>
                </a:solidFill>
                <a:latin typeface="Century Gothic" panose="020B0502020202020204" pitchFamily="34" charset="0"/>
                <a:ea typeface="+mn-ea"/>
                <a:cs typeface="+mn-cs"/>
              </a:rPr>
              <a:t>you </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go / </a:t>
            </a:r>
            <a:r>
              <a:rPr lang="en-GB" sz="3200" kern="1200" dirty="0">
                <a:solidFill>
                  <a:schemeClr val="accent1">
                    <a:lumMod val="50000"/>
                  </a:schemeClr>
                </a:solidFill>
                <a:latin typeface="Century Gothic" panose="020B0502020202020204" pitchFamily="34" charset="0"/>
                <a:ea typeface="+mn-ea"/>
                <a:cs typeface="+mn-cs"/>
              </a:rPr>
              <a:t>y</a:t>
            </a:r>
            <a:r>
              <a:rPr kumimoji="0" lang="en-GB" sz="3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ou</a:t>
            </a:r>
            <a:r>
              <a:rPr kumimoji="0" lang="en-GB" sz="32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are </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going</a:t>
            </a:r>
          </a:p>
        </p:txBody>
      </p:sp>
      <p:sp>
        <p:nvSpPr>
          <p:cNvPr id="14" name="Rectangle 13">
            <a:extLst>
              <a:ext uri="{FF2B5EF4-FFF2-40B4-BE49-F238E27FC236}">
                <a16:creationId xmlns:a16="http://schemas.microsoft.com/office/drawing/2014/main" id="{8132F48A-915B-4E31-8C93-5D8BB29C529D}"/>
              </a:ext>
            </a:extLst>
          </p:cNvPr>
          <p:cNvSpPr/>
          <p:nvPr/>
        </p:nvSpPr>
        <p:spPr>
          <a:xfrm>
            <a:off x="161485" y="4763712"/>
            <a:ext cx="693170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To</a:t>
            </a:r>
            <a:r>
              <a:rPr kumimoji="0" lang="en-GB" sz="32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say </a:t>
            </a:r>
            <a:r>
              <a:rPr kumimoji="0" lang="en-GB" sz="3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we go</a:t>
            </a:r>
            <a:r>
              <a:rPr kumimoji="0" lang="en-GB" sz="32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we use </a:t>
            </a: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nous</a:t>
            </a:r>
            <a:r>
              <a:rPr kumimoji="0" lang="en-GB" sz="3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3200" b="1" i="0" u="none" strike="noStrike" kern="1200" cap="none" spc="0" normalizeH="0" noProof="0" dirty="0" err="1">
                <a:ln>
                  <a:noFill/>
                </a:ln>
                <a:solidFill>
                  <a:srgbClr val="EE6000"/>
                </a:solidFill>
                <a:effectLst/>
                <a:uLnTx/>
                <a:uFillTx/>
                <a:latin typeface="Century Gothic" panose="020B0502020202020204" pitchFamily="34" charset="0"/>
                <a:ea typeface="+mn-ea"/>
                <a:cs typeface="+mn-cs"/>
              </a:rPr>
              <a:t>allons</a:t>
            </a:r>
            <a:r>
              <a:rPr kumimoji="0" lang="en-GB" sz="32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p>
        </p:txBody>
      </p:sp>
      <p:sp>
        <p:nvSpPr>
          <p:cNvPr id="15" name="TextBox 14">
            <a:extLst>
              <a:ext uri="{FF2B5EF4-FFF2-40B4-BE49-F238E27FC236}">
                <a16:creationId xmlns:a16="http://schemas.microsoft.com/office/drawing/2014/main" id="{829ABE20-583E-4FFA-A34C-A512B8D2D5E2}"/>
              </a:ext>
            </a:extLst>
          </p:cNvPr>
          <p:cNvSpPr txBox="1"/>
          <p:nvPr/>
        </p:nvSpPr>
        <p:spPr>
          <a:xfrm>
            <a:off x="460843" y="5512834"/>
            <a:ext cx="3849239" cy="58477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nous </a:t>
            </a:r>
            <a:r>
              <a:rPr kumimoji="0" lang="en-GB" sz="3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allons</a:t>
            </a:r>
            <a:endPar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C2CD311-430F-47DC-AB63-9F70C17F3870}"/>
              </a:ext>
            </a:extLst>
          </p:cNvPr>
          <p:cNvSpPr txBox="1"/>
          <p:nvPr/>
        </p:nvSpPr>
        <p:spPr>
          <a:xfrm>
            <a:off x="5044441" y="5512834"/>
            <a:ext cx="673061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kern="1200" dirty="0">
                <a:solidFill>
                  <a:schemeClr val="accent1">
                    <a:lumMod val="50000"/>
                  </a:schemeClr>
                </a:solidFill>
                <a:latin typeface="Century Gothic" panose="020B0502020202020204" pitchFamily="34" charset="0"/>
                <a:ea typeface="+mn-ea"/>
                <a:cs typeface="+mn-cs"/>
              </a:rPr>
              <a:t>we </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go / </a:t>
            </a:r>
            <a:r>
              <a:rPr lang="en-GB" sz="3200" kern="1200" dirty="0">
                <a:solidFill>
                  <a:schemeClr val="accent1">
                    <a:lumMod val="50000"/>
                  </a:schemeClr>
                </a:solidFill>
                <a:latin typeface="Century Gothic" panose="020B0502020202020204" pitchFamily="34" charset="0"/>
                <a:ea typeface="+mn-ea"/>
                <a:cs typeface="+mn-cs"/>
              </a:rPr>
              <a:t>we</a:t>
            </a:r>
            <a:r>
              <a:rPr kumimoji="0" lang="en-GB" sz="32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are </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going</a:t>
            </a:r>
          </a:p>
        </p:txBody>
      </p:sp>
      <p:sp>
        <p:nvSpPr>
          <p:cNvPr id="16" name="Title 15"/>
          <p:cNvSpPr>
            <a:spLocks noGrp="1"/>
          </p:cNvSpPr>
          <p:nvPr>
            <p:ph type="title"/>
          </p:nvPr>
        </p:nvSpPr>
        <p:spPr>
          <a:xfrm>
            <a:off x="161485" y="23491"/>
            <a:ext cx="5167184" cy="1325563"/>
          </a:xfrm>
        </p:spPr>
        <p:txBody>
          <a:bodyPr/>
          <a:lstStyle/>
          <a:p>
            <a:pPr rtl="0" eaLnBrk="1" fontAlgn="auto" latinLnBrk="0" hangingPunct="1"/>
            <a:r>
              <a:rPr lang="en-GB" sz="3600" b="1" i="0" spc="0" baseline="0" dirty="0">
                <a:ln>
                  <a:noFill/>
                </a:ln>
                <a:solidFill>
                  <a:srgbClr val="FFFFFF"/>
                </a:solidFill>
                <a:effectLst/>
                <a:latin typeface="Century Gothic" panose="020B0502020202020204" pitchFamily="34" charset="0"/>
                <a:ea typeface="+mn-ea"/>
                <a:cs typeface="+mn-cs"/>
              </a:rPr>
              <a:t>The verb ‘</a:t>
            </a:r>
            <a:r>
              <a:rPr lang="en-GB" sz="3600" b="1" i="0" spc="0" baseline="0" dirty="0" err="1">
                <a:ln>
                  <a:noFill/>
                </a:ln>
                <a:solidFill>
                  <a:srgbClr val="FFFFFF"/>
                </a:solidFill>
                <a:effectLst/>
                <a:latin typeface="Century Gothic" panose="020B0502020202020204" pitchFamily="34" charset="0"/>
                <a:ea typeface="+mn-ea"/>
                <a:cs typeface="+mn-cs"/>
              </a:rPr>
              <a:t>aller</a:t>
            </a:r>
            <a:r>
              <a:rPr lang="en-GB" sz="3600" b="1" i="0" spc="0" baseline="0" dirty="0">
                <a:ln>
                  <a:noFill/>
                </a:ln>
                <a:solidFill>
                  <a:srgbClr val="FFFFFF"/>
                </a:solidFill>
                <a:effectLst/>
                <a:latin typeface="Century Gothic" panose="020B0502020202020204" pitchFamily="34" charset="0"/>
                <a:ea typeface="+mn-ea"/>
                <a:cs typeface="+mn-cs"/>
              </a:rPr>
              <a:t>’ – to go</a:t>
            </a:r>
            <a:endParaRPr lang="en-GB" dirty="0">
              <a:effectLst/>
            </a:endParaRPr>
          </a:p>
        </p:txBody>
      </p:sp>
      <p:sp>
        <p:nvSpPr>
          <p:cNvPr id="3" name="TextBox 2">
            <a:extLst>
              <a:ext uri="{FF2B5EF4-FFF2-40B4-BE49-F238E27FC236}">
                <a16:creationId xmlns:a16="http://schemas.microsoft.com/office/drawing/2014/main" id="{BA7FEEC3-0AC2-470B-B8ED-6CA3ED8CF64A}"/>
              </a:ext>
            </a:extLst>
          </p:cNvPr>
          <p:cNvSpPr txBox="1"/>
          <p:nvPr/>
        </p:nvSpPr>
        <p:spPr>
          <a:xfrm>
            <a:off x="496974" y="2001025"/>
            <a:ext cx="1637197" cy="584775"/>
          </a:xfrm>
          <a:prstGeom prst="rect">
            <a:avLst/>
          </a:prstGeom>
          <a:solidFill>
            <a:schemeClr val="bg1"/>
          </a:solidFill>
        </p:spPr>
        <p:txBody>
          <a:bodyPr wrap="square" rtlCol="0">
            <a:spAutoFit/>
          </a:bodyPr>
          <a:lstStyle/>
          <a:p>
            <a:r>
              <a:rPr lang="en-GB" sz="3200" dirty="0">
                <a:solidFill>
                  <a:schemeClr val="accent1">
                    <a:lumMod val="50000"/>
                  </a:schemeClr>
                </a:solidFill>
              </a:rPr>
              <a:t>______</a:t>
            </a:r>
          </a:p>
        </p:txBody>
      </p:sp>
      <p:sp>
        <p:nvSpPr>
          <p:cNvPr id="19" name="TextBox 18">
            <a:extLst>
              <a:ext uri="{FF2B5EF4-FFF2-40B4-BE49-F238E27FC236}">
                <a16:creationId xmlns:a16="http://schemas.microsoft.com/office/drawing/2014/main" id="{5A64E064-3261-43D2-A959-E6357F767CC5}"/>
              </a:ext>
            </a:extLst>
          </p:cNvPr>
          <p:cNvSpPr txBox="1"/>
          <p:nvPr/>
        </p:nvSpPr>
        <p:spPr>
          <a:xfrm>
            <a:off x="460843" y="3249003"/>
            <a:ext cx="1758250" cy="584775"/>
          </a:xfrm>
          <a:prstGeom prst="rect">
            <a:avLst/>
          </a:prstGeom>
          <a:solidFill>
            <a:schemeClr val="bg1"/>
          </a:solidFill>
        </p:spPr>
        <p:txBody>
          <a:bodyPr wrap="square" rtlCol="0">
            <a:spAutoFit/>
          </a:bodyPr>
          <a:lstStyle/>
          <a:p>
            <a:r>
              <a:rPr lang="en-GB" sz="3200" dirty="0">
                <a:solidFill>
                  <a:schemeClr val="accent1">
                    <a:lumMod val="50000"/>
                  </a:schemeClr>
                </a:solidFill>
              </a:rPr>
              <a:t>______</a:t>
            </a:r>
          </a:p>
        </p:txBody>
      </p:sp>
      <p:sp>
        <p:nvSpPr>
          <p:cNvPr id="20" name="TextBox 19">
            <a:extLst>
              <a:ext uri="{FF2B5EF4-FFF2-40B4-BE49-F238E27FC236}">
                <a16:creationId xmlns:a16="http://schemas.microsoft.com/office/drawing/2014/main" id="{814DD78C-5664-41B8-A61E-AB1F184A21EB}"/>
              </a:ext>
            </a:extLst>
          </p:cNvPr>
          <p:cNvSpPr txBox="1"/>
          <p:nvPr/>
        </p:nvSpPr>
        <p:spPr>
          <a:xfrm>
            <a:off x="458339" y="3946141"/>
            <a:ext cx="1758250" cy="584775"/>
          </a:xfrm>
          <a:prstGeom prst="rect">
            <a:avLst/>
          </a:prstGeom>
          <a:solidFill>
            <a:schemeClr val="bg1"/>
          </a:solidFill>
        </p:spPr>
        <p:txBody>
          <a:bodyPr wrap="square" rtlCol="0">
            <a:spAutoFit/>
          </a:bodyPr>
          <a:lstStyle/>
          <a:p>
            <a:r>
              <a:rPr lang="en-GB" sz="3200" dirty="0">
                <a:solidFill>
                  <a:schemeClr val="accent1">
                    <a:lumMod val="50000"/>
                  </a:schemeClr>
                </a:solidFill>
              </a:rPr>
              <a:t>______</a:t>
            </a:r>
          </a:p>
        </p:txBody>
      </p:sp>
      <p:sp>
        <p:nvSpPr>
          <p:cNvPr id="21" name="TextBox 20">
            <a:extLst>
              <a:ext uri="{FF2B5EF4-FFF2-40B4-BE49-F238E27FC236}">
                <a16:creationId xmlns:a16="http://schemas.microsoft.com/office/drawing/2014/main" id="{BA7FEEC3-0AC2-470B-B8ED-6CA3ED8CF64A}"/>
              </a:ext>
            </a:extLst>
          </p:cNvPr>
          <p:cNvSpPr txBox="1"/>
          <p:nvPr/>
        </p:nvSpPr>
        <p:spPr>
          <a:xfrm>
            <a:off x="458339" y="2594321"/>
            <a:ext cx="1637197" cy="584775"/>
          </a:xfrm>
          <a:prstGeom prst="rect">
            <a:avLst/>
          </a:prstGeom>
          <a:solidFill>
            <a:schemeClr val="bg1"/>
          </a:solidFill>
        </p:spPr>
        <p:txBody>
          <a:bodyPr wrap="square" rtlCol="0">
            <a:spAutoFit/>
          </a:bodyPr>
          <a:lstStyle/>
          <a:p>
            <a:r>
              <a:rPr lang="en-GB" sz="3200" dirty="0">
                <a:solidFill>
                  <a:schemeClr val="accent1">
                    <a:lumMod val="50000"/>
                  </a:schemeClr>
                </a:solidFill>
              </a:rPr>
              <a:t>______</a:t>
            </a:r>
          </a:p>
        </p:txBody>
      </p:sp>
      <p:pic>
        <p:nvPicPr>
          <p:cNvPr id="22" name="Picture 21" descr="background rectangle">
            <a:extLst>
              <a:ext uri="{FF2B5EF4-FFF2-40B4-BE49-F238E27FC236}">
                <a16:creationId xmlns:a16="http://schemas.microsoft.com/office/drawing/2014/main" id="{4CFDBE89-5AE1-4765-80DC-619CC900873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a:extLst>
              <a:ext uri="{FF2B5EF4-FFF2-40B4-BE49-F238E27FC236}">
                <a16:creationId xmlns:a16="http://schemas.microsoft.com/office/drawing/2014/main" id="{07D3A816-6447-40CB-B939-0F2AAF5FB53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The verb ‘aller’ – to go</a:t>
            </a:r>
            <a:endParaRPr lang="en-GB" sz="3600" b="1" kern="0" dirty="0">
              <a:solidFill>
                <a:schemeClr val="bg1"/>
              </a:solidFill>
            </a:endParaRPr>
          </a:p>
        </p:txBody>
      </p:sp>
      <p:sp>
        <p:nvSpPr>
          <p:cNvPr id="24" name="Rounded Rectangle 46">
            <a:extLst>
              <a:ext uri="{FF2B5EF4-FFF2-40B4-BE49-F238E27FC236}">
                <a16:creationId xmlns:a16="http://schemas.microsoft.com/office/drawing/2014/main" id="{6A96041F-2E6E-4739-BA9D-49F7FE1EFFB7}"/>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078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7" grpId="0" animBg="1"/>
      <p:bldP spid="3" grpId="0" animBg="1"/>
      <p:bldP spid="19" grpId="0" animBg="1"/>
      <p:bldP spid="20"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1" y="296864"/>
            <a:ext cx="771311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200" b="1" dirty="0">
                <a:solidFill>
                  <a:schemeClr val="bg1"/>
                </a:solidFill>
              </a:rPr>
              <a:t>Saying where we go / are going</a:t>
            </a:r>
            <a:endParaRPr sz="3200" b="1" dirty="0">
              <a:solidFill>
                <a:schemeClr val="bg1"/>
              </a:solidFill>
            </a:endParaRPr>
          </a:p>
        </p:txBody>
      </p:sp>
      <p:sp>
        <p:nvSpPr>
          <p:cNvPr id="9" name="TextBox 8"/>
          <p:cNvSpPr txBox="1"/>
          <p:nvPr/>
        </p:nvSpPr>
        <p:spPr>
          <a:xfrm>
            <a:off x="1337481" y="1646330"/>
            <a:ext cx="10854519" cy="2154436"/>
          </a:xfrm>
          <a:prstGeom prst="rect">
            <a:avLst/>
          </a:prstGeom>
          <a:noFill/>
        </p:spPr>
        <p:txBody>
          <a:bodyPr wrap="square" rtlCol="0">
            <a:spAutoFit/>
          </a:bodyPr>
          <a:lstStyle/>
          <a:p>
            <a:r>
              <a:rPr lang="en-GB" sz="13400" b="1">
                <a:solidFill>
                  <a:schemeClr val="accent1">
                    <a:lumMod val="50000"/>
                  </a:schemeClr>
                </a:solidFill>
                <a:latin typeface="Century Gothic" panose="020B0502020202020204" pitchFamily="34" charset="0"/>
              </a:rPr>
              <a:t>nou</a:t>
            </a:r>
            <a:r>
              <a:rPr lang="en-GB" sz="13400" b="1">
                <a:solidFill>
                  <a:srgbClr val="EE6000"/>
                </a:solidFill>
                <a:latin typeface="Century Gothic" panose="020B0502020202020204" pitchFamily="34" charset="0"/>
              </a:rPr>
              <a:t>s</a:t>
            </a:r>
            <a:r>
              <a:rPr lang="en-GB" sz="13400" b="1">
                <a:solidFill>
                  <a:schemeClr val="accent1">
                    <a:lumMod val="50000"/>
                  </a:schemeClr>
                </a:solidFill>
                <a:latin typeface="Century Gothic" panose="020B0502020202020204" pitchFamily="34" charset="0"/>
              </a:rPr>
              <a:t> </a:t>
            </a:r>
            <a:r>
              <a:rPr lang="en-GB" sz="13400" b="1">
                <a:solidFill>
                  <a:srgbClr val="EE6000"/>
                </a:solidFill>
                <a:latin typeface="Century Gothic" panose="020B0502020202020204" pitchFamily="34" charset="0"/>
              </a:rPr>
              <a:t>a</a:t>
            </a:r>
            <a:r>
              <a:rPr lang="en-GB" sz="13400" b="1">
                <a:solidFill>
                  <a:schemeClr val="accent1">
                    <a:lumMod val="50000"/>
                  </a:schemeClr>
                </a:solidFill>
                <a:latin typeface="Century Gothic" panose="020B0502020202020204" pitchFamily="34" charset="0"/>
              </a:rPr>
              <a:t>llons</a:t>
            </a:r>
            <a:endParaRPr lang="en-GB" sz="13400" b="1" dirty="0">
              <a:solidFill>
                <a:schemeClr val="accent1">
                  <a:lumMod val="50000"/>
                </a:schemeClr>
              </a:solidFill>
              <a:latin typeface="Century Gothic" panose="020B0502020202020204" pitchFamily="34" charset="0"/>
            </a:endParaRPr>
          </a:p>
        </p:txBody>
      </p:sp>
      <p:sp>
        <p:nvSpPr>
          <p:cNvPr id="10" name="Arc 9"/>
          <p:cNvSpPr/>
          <p:nvPr/>
        </p:nvSpPr>
        <p:spPr>
          <a:xfrm rot="7925323">
            <a:off x="4551777" y="1821162"/>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Action Button: Forward or Next 10">
            <a:hlinkClick r:id="" action="ppaction://noaction" highlightClick="1">
              <a:snd r:embed="rId3" name="Slide 24_item 1.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algn="ctr"/>
            <a:r>
              <a:rPr lang="en-GB" sz="3600" b="1">
                <a:solidFill>
                  <a:schemeClr val="accent1">
                    <a:lumMod val="50000"/>
                  </a:schemeClr>
                </a:solidFill>
                <a:latin typeface="Century Gothic" panose="020B0502020202020204" pitchFamily="34" charset="0"/>
              </a:rPr>
              <a:t>we</a:t>
            </a:r>
            <a:r>
              <a:rPr lang="en-GB" sz="3600">
                <a:solidFill>
                  <a:schemeClr val="accent1">
                    <a:lumMod val="50000"/>
                  </a:schemeClr>
                </a:solidFill>
                <a:latin typeface="Century Gothic" panose="020B0502020202020204" pitchFamily="34" charset="0"/>
              </a:rPr>
              <a:t> </a:t>
            </a:r>
            <a:r>
              <a:rPr lang="en-GB" sz="3600" b="1">
                <a:solidFill>
                  <a:schemeClr val="accent1">
                    <a:lumMod val="50000"/>
                  </a:schemeClr>
                </a:solidFill>
                <a:latin typeface="Century Gothic" panose="020B0502020202020204" pitchFamily="34" charset="0"/>
              </a:rPr>
              <a:t>go / are going</a:t>
            </a:r>
            <a:endParaRPr lang="en-GB" sz="3600" b="1" dirty="0">
              <a:solidFill>
                <a:schemeClr val="accent1">
                  <a:lumMod val="50000"/>
                </a:schemeClr>
              </a:solidFill>
              <a:latin typeface="Century Gothic" panose="020B0502020202020204" pitchFamily="34" charset="0"/>
            </a:endParaRPr>
          </a:p>
        </p:txBody>
      </p:sp>
      <p:pic>
        <p:nvPicPr>
          <p:cNvPr id="12" name="Picture 11" descr="background rectangle">
            <a:extLst>
              <a:ext uri="{FF2B5EF4-FFF2-40B4-BE49-F238E27FC236}">
                <a16:creationId xmlns:a16="http://schemas.microsoft.com/office/drawing/2014/main" id="{033B83D0-8F07-451F-A46A-72BD2890692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41E50211-66DB-4F6A-B3BC-0B2596464163}"/>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Saying where we go</a:t>
            </a:r>
            <a:endParaRPr lang="en-GB" sz="3600" b="1" kern="0" dirty="0">
              <a:solidFill>
                <a:schemeClr val="bg1"/>
              </a:solidFill>
            </a:endParaRPr>
          </a:p>
        </p:txBody>
      </p:sp>
      <p:sp>
        <p:nvSpPr>
          <p:cNvPr id="14" name="Rounded Rectangle 46">
            <a:extLst>
              <a:ext uri="{FF2B5EF4-FFF2-40B4-BE49-F238E27FC236}">
                <a16:creationId xmlns:a16="http://schemas.microsoft.com/office/drawing/2014/main" id="{35CE4477-1799-41F0-8E22-647029D24F0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514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6897658" cy="7078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200" b="1" i="0" u="none" strike="noStrike" cap="none" dirty="0">
                <a:solidFill>
                  <a:schemeClr val="bg1"/>
                </a:solidFill>
                <a:effectLst/>
                <a:sym typeface="Century Gothic"/>
              </a:rPr>
              <a:t>Saying where we go / are going</a:t>
            </a:r>
            <a:endParaRPr sz="2400" b="1" dirty="0">
              <a:solidFill>
                <a:schemeClr val="bg1"/>
              </a:solidFill>
            </a:endParaRPr>
          </a:p>
        </p:txBody>
      </p:sp>
      <p:sp>
        <p:nvSpPr>
          <p:cNvPr id="6" name="TextBox 5"/>
          <p:cNvSpPr txBox="1"/>
          <p:nvPr/>
        </p:nvSpPr>
        <p:spPr>
          <a:xfrm>
            <a:off x="1882770" y="1756065"/>
            <a:ext cx="9057358" cy="1200329"/>
          </a:xfrm>
          <a:prstGeom prst="rect">
            <a:avLst/>
          </a:prstGeom>
          <a:noFill/>
        </p:spPr>
        <p:txBody>
          <a:bodyPr wrap="square" rtlCol="0">
            <a:spAutoFit/>
          </a:bodyPr>
          <a:lstStyle/>
          <a:p>
            <a:r>
              <a:rPr lang="en-GB" sz="7200" b="1" dirty="0">
                <a:solidFill>
                  <a:schemeClr val="accent1">
                    <a:lumMod val="50000"/>
                  </a:schemeClr>
                </a:solidFill>
                <a:latin typeface="Century Gothic" panose="020B0502020202020204" pitchFamily="34" charset="0"/>
              </a:rPr>
              <a:t>Nou</a:t>
            </a:r>
            <a:r>
              <a:rPr lang="en-GB" sz="7200" b="1" dirty="0">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llons</a:t>
            </a:r>
            <a:r>
              <a:rPr lang="en-GB" sz="7200" b="1" dirty="0">
                <a:solidFill>
                  <a:schemeClr val="accent1">
                    <a:lumMod val="50000"/>
                  </a:schemeClr>
                </a:solidFill>
                <a:latin typeface="Century Gothic" panose="020B0502020202020204" pitchFamily="34" charset="0"/>
              </a:rPr>
              <a:t> </a:t>
            </a:r>
            <a:r>
              <a:rPr lang="en-GB" sz="7200" b="1" dirty="0">
                <a:solidFill>
                  <a:srgbClr val="115177"/>
                </a:solidFill>
                <a:latin typeface="Century Gothic" panose="020B0502020202020204" pitchFamily="34" charset="0"/>
              </a:rPr>
              <a:t>à Paris.</a:t>
            </a:r>
          </a:p>
        </p:txBody>
      </p:sp>
      <p:sp>
        <p:nvSpPr>
          <p:cNvPr id="7" name="Action Button: Forward or Next 6">
            <a:hlinkClick r:id="" action="ppaction://noaction" highlightClick="1">
              <a:snd r:embed="rId3" name="Slide 25_item 1.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3836138" y="1954119"/>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FB2DCB1B-0351-4A62-86B4-A5D8AD159979}"/>
              </a:ext>
            </a:extLst>
          </p:cNvPr>
          <p:cNvSpPr txBox="1"/>
          <p:nvPr/>
        </p:nvSpPr>
        <p:spPr>
          <a:xfrm>
            <a:off x="2524800" y="3235147"/>
            <a:ext cx="7142400" cy="646331"/>
          </a:xfrm>
          <a:prstGeom prst="rect">
            <a:avLst/>
          </a:prstGeom>
          <a:noFill/>
        </p:spPr>
        <p:txBody>
          <a:bodyPr wrap="square" rtlCol="0">
            <a:spAutoFit/>
          </a:bodyPr>
          <a:lstStyle/>
          <a:p>
            <a:pPr algn="ctr"/>
            <a:r>
              <a:rPr lang="en-GB" sz="3600" b="1">
                <a:solidFill>
                  <a:schemeClr val="accent1">
                    <a:lumMod val="50000"/>
                  </a:schemeClr>
                </a:solidFill>
                <a:latin typeface="Century Gothic" panose="020B0502020202020204" pitchFamily="34" charset="0"/>
              </a:rPr>
              <a:t>We are going to Paris.</a:t>
            </a:r>
            <a:endParaRPr lang="en-GB" sz="3600" b="1" dirty="0">
              <a:solidFill>
                <a:schemeClr val="accent1">
                  <a:lumMod val="50000"/>
                </a:schemeClr>
              </a:solidFill>
              <a:latin typeface="Century Gothic" panose="020B0502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4326" y="4231901"/>
            <a:ext cx="1215051" cy="1625542"/>
          </a:xfrm>
          <a:prstGeom prst="rect">
            <a:avLst/>
          </a:prstGeom>
        </p:spPr>
      </p:pic>
      <p:pic>
        <p:nvPicPr>
          <p:cNvPr id="12" name="Picture 11" descr="background rectangle">
            <a:extLst>
              <a:ext uri="{FF2B5EF4-FFF2-40B4-BE49-F238E27FC236}">
                <a16:creationId xmlns:a16="http://schemas.microsoft.com/office/drawing/2014/main" id="{5AC2208A-59BF-4A2E-82F6-B49BE445ED3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75FBCC97-BA33-49A8-AB04-30C6476D9FD0}"/>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Saying where we go</a:t>
            </a:r>
            <a:endParaRPr lang="en-GB" sz="3600" b="1" kern="0" dirty="0">
              <a:solidFill>
                <a:schemeClr val="bg1"/>
              </a:solidFill>
            </a:endParaRPr>
          </a:p>
        </p:txBody>
      </p:sp>
      <p:sp>
        <p:nvSpPr>
          <p:cNvPr id="14" name="Rounded Rectangle 46">
            <a:extLst>
              <a:ext uri="{FF2B5EF4-FFF2-40B4-BE49-F238E27FC236}">
                <a16:creationId xmlns:a16="http://schemas.microsoft.com/office/drawing/2014/main" id="{E25B9741-AE47-47CD-AD1A-796BA309C0D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9823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6333778" cy="7078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2800" b="1" dirty="0">
                <a:solidFill>
                  <a:schemeClr val="lt1"/>
                </a:solidFill>
              </a:rPr>
              <a:t>Saying </a:t>
            </a:r>
            <a:r>
              <a:rPr lang="en-GB" sz="2800" b="1" dirty="0">
                <a:solidFill>
                  <a:schemeClr val="bg1"/>
                </a:solidFill>
              </a:rPr>
              <a:t>where</a:t>
            </a:r>
            <a:r>
              <a:rPr lang="en-GB" sz="2800" b="1" dirty="0">
                <a:solidFill>
                  <a:schemeClr val="lt1"/>
                </a:solidFill>
              </a:rPr>
              <a:t> we </a:t>
            </a:r>
            <a:r>
              <a:rPr lang="en-GB" sz="2800" b="1" baseline="0" dirty="0">
                <a:solidFill>
                  <a:schemeClr val="lt1"/>
                </a:solidFill>
              </a:rPr>
              <a:t> go / are going</a:t>
            </a:r>
            <a:endParaRPr sz="2800" b="1" dirty="0">
              <a:solidFill>
                <a:schemeClr val="lt1"/>
              </a:solidFill>
            </a:endParaRPr>
          </a:p>
        </p:txBody>
      </p:sp>
      <p:sp>
        <p:nvSpPr>
          <p:cNvPr id="6" name="TextBox 5"/>
          <p:cNvSpPr txBox="1"/>
          <p:nvPr/>
        </p:nvSpPr>
        <p:spPr>
          <a:xfrm>
            <a:off x="1078289" y="1753827"/>
            <a:ext cx="10035422" cy="1200329"/>
          </a:xfrm>
          <a:prstGeom prst="rect">
            <a:avLst/>
          </a:prstGeom>
          <a:noFill/>
        </p:spPr>
        <p:txBody>
          <a:bodyPr wrap="square" rtlCol="0">
            <a:spAutoFit/>
          </a:bodyPr>
          <a:lstStyle/>
          <a:p>
            <a:r>
              <a:rPr lang="en-GB" sz="7200" b="1" dirty="0">
                <a:solidFill>
                  <a:schemeClr val="accent1">
                    <a:lumMod val="50000"/>
                  </a:schemeClr>
                </a:solidFill>
                <a:latin typeface="Century Gothic" panose="020B0502020202020204" pitchFamily="34" charset="0"/>
              </a:rPr>
              <a:t>Nou</a:t>
            </a:r>
            <a:r>
              <a:rPr lang="en-GB" sz="7200" b="1" dirty="0">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llons</a:t>
            </a:r>
            <a:r>
              <a:rPr lang="en-GB" sz="7200" b="1" dirty="0">
                <a:solidFill>
                  <a:schemeClr val="accent1">
                    <a:lumMod val="50000"/>
                  </a:schemeClr>
                </a:solidFill>
                <a:latin typeface="Century Gothic" panose="020B0502020202020204" pitchFamily="34" charset="0"/>
              </a:rPr>
              <a:t> </a:t>
            </a:r>
            <a:r>
              <a:rPr lang="en-GB" sz="7200" b="1" dirty="0">
                <a:solidFill>
                  <a:srgbClr val="115177"/>
                </a:solidFill>
                <a:latin typeface="Century Gothic" panose="020B0502020202020204" pitchFamily="34" charset="0"/>
              </a:rPr>
              <a:t>à </a:t>
            </a:r>
            <a:r>
              <a:rPr lang="en-GB" sz="7200" b="1" dirty="0" err="1">
                <a:solidFill>
                  <a:srgbClr val="115177"/>
                </a:solidFill>
                <a:latin typeface="Century Gothic" panose="020B0502020202020204" pitchFamily="34" charset="0"/>
              </a:rPr>
              <a:t>Londres</a:t>
            </a:r>
            <a:r>
              <a:rPr lang="en-GB" sz="7200" b="1" dirty="0">
                <a:solidFill>
                  <a:srgbClr val="115177"/>
                </a:solidFill>
                <a:latin typeface="Century Gothic" panose="020B0502020202020204" pitchFamily="34" charset="0"/>
              </a:rPr>
              <a:t>.</a:t>
            </a:r>
          </a:p>
        </p:txBody>
      </p:sp>
      <p:sp>
        <p:nvSpPr>
          <p:cNvPr id="7" name="Action Button: Forward or Next 6">
            <a:hlinkClick r:id="" action="ppaction://noaction" highlightClick="1">
              <a:snd r:embed="rId3" name="Slide 26_item 1.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3000421" y="1895451"/>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FB2DCB1B-0351-4A62-86B4-A5D8AD159979}"/>
              </a:ext>
            </a:extLst>
          </p:cNvPr>
          <p:cNvSpPr txBox="1"/>
          <p:nvPr/>
        </p:nvSpPr>
        <p:spPr>
          <a:xfrm>
            <a:off x="2524800" y="3235147"/>
            <a:ext cx="7142400" cy="646331"/>
          </a:xfrm>
          <a:prstGeom prst="rect">
            <a:avLst/>
          </a:prstGeom>
          <a:noFill/>
        </p:spPr>
        <p:txBody>
          <a:bodyPr wrap="square" rtlCol="0">
            <a:spAutoFit/>
          </a:bodyPr>
          <a:lstStyle/>
          <a:p>
            <a:pPr algn="ctr"/>
            <a:r>
              <a:rPr lang="en-GB" sz="3600" b="1">
                <a:solidFill>
                  <a:schemeClr val="accent1">
                    <a:lumMod val="50000"/>
                  </a:schemeClr>
                </a:solidFill>
                <a:latin typeface="Century Gothic" panose="020B0502020202020204" pitchFamily="34" charset="0"/>
              </a:rPr>
              <a:t>We are going to London.</a:t>
            </a:r>
            <a:endParaRPr lang="en-GB" sz="3600" b="1" dirty="0">
              <a:solidFill>
                <a:schemeClr val="accent1">
                  <a:lumMod val="50000"/>
                </a:schemeClr>
              </a:solidFill>
              <a:latin typeface="Century Gothic" panose="020B0502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5978" y="4097590"/>
            <a:ext cx="1447699" cy="1880129"/>
          </a:xfrm>
          <a:prstGeom prst="rect">
            <a:avLst/>
          </a:prstGeom>
        </p:spPr>
      </p:pic>
      <p:pic>
        <p:nvPicPr>
          <p:cNvPr id="11" name="Picture 10" descr="background rectangle">
            <a:extLst>
              <a:ext uri="{FF2B5EF4-FFF2-40B4-BE49-F238E27FC236}">
                <a16:creationId xmlns:a16="http://schemas.microsoft.com/office/drawing/2014/main" id="{981FA9E3-0BA1-4244-80A6-1C17F3F26A0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A318D107-82B5-4B47-B705-D723F8492BAB}"/>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Saying where we go</a:t>
            </a:r>
            <a:endParaRPr lang="en-GB" sz="3600" b="1" kern="0" dirty="0">
              <a:solidFill>
                <a:schemeClr val="bg1"/>
              </a:solidFill>
            </a:endParaRPr>
          </a:p>
        </p:txBody>
      </p:sp>
      <p:sp>
        <p:nvSpPr>
          <p:cNvPr id="14" name="Rounded Rectangle 46">
            <a:extLst>
              <a:ext uri="{FF2B5EF4-FFF2-40B4-BE49-F238E27FC236}">
                <a16:creationId xmlns:a16="http://schemas.microsoft.com/office/drawing/2014/main" id="{21A5BD50-C718-4739-A7B1-E835A999D2A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800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B32F98-AD80-034A-BB8B-7CE1F1DFF048}"/>
              </a:ext>
            </a:extLst>
          </p:cNvPr>
          <p:cNvSpPr>
            <a:spLocks noGrp="1"/>
          </p:cNvSpPr>
          <p:nvPr>
            <p:ph type="title"/>
          </p:nvPr>
        </p:nvSpPr>
        <p:spPr>
          <a:xfrm>
            <a:off x="100291" y="-233436"/>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sp>
        <p:nvSpPr>
          <p:cNvPr id="3" name="TextBox 2"/>
          <p:cNvSpPr txBox="1"/>
          <p:nvPr/>
        </p:nvSpPr>
        <p:spPr>
          <a:xfrm>
            <a:off x="2289373" y="1891995"/>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198126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6288058" cy="7078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2800" b="1" dirty="0">
                <a:solidFill>
                  <a:schemeClr val="lt1"/>
                </a:solidFill>
              </a:rPr>
              <a:t>Saying where we go / are going</a:t>
            </a:r>
            <a:endParaRPr sz="2800" b="1" dirty="0">
              <a:solidFill>
                <a:schemeClr val="lt1"/>
              </a:solidFill>
            </a:endParaRPr>
          </a:p>
        </p:txBody>
      </p:sp>
      <p:sp>
        <p:nvSpPr>
          <p:cNvPr id="6" name="TextBox 5"/>
          <p:cNvSpPr txBox="1"/>
          <p:nvPr/>
        </p:nvSpPr>
        <p:spPr>
          <a:xfrm>
            <a:off x="1078288" y="1753827"/>
            <a:ext cx="11113711" cy="1200329"/>
          </a:xfrm>
          <a:prstGeom prst="rect">
            <a:avLst/>
          </a:prstGeom>
          <a:noFill/>
        </p:spPr>
        <p:txBody>
          <a:bodyPr wrap="square" rtlCol="0">
            <a:spAutoFit/>
          </a:bodyPr>
          <a:lstStyle/>
          <a:p>
            <a:r>
              <a:rPr lang="en-GB" sz="7200" b="1" dirty="0">
                <a:solidFill>
                  <a:schemeClr val="accent1">
                    <a:lumMod val="50000"/>
                  </a:schemeClr>
                </a:solidFill>
                <a:latin typeface="Century Gothic" panose="020B0502020202020204" pitchFamily="34" charset="0"/>
              </a:rPr>
              <a:t>Nou</a:t>
            </a:r>
            <a:r>
              <a:rPr lang="en-GB" sz="7200" b="1" dirty="0">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llons</a:t>
            </a:r>
            <a:r>
              <a:rPr lang="en-GB" sz="7200" b="1" dirty="0">
                <a:solidFill>
                  <a:schemeClr val="accent1">
                    <a:lumMod val="50000"/>
                  </a:schemeClr>
                </a:solidFill>
                <a:latin typeface="Century Gothic" panose="020B0502020202020204" pitchFamily="34" charset="0"/>
              </a:rPr>
              <a:t> </a:t>
            </a:r>
            <a:r>
              <a:rPr lang="en-GB" sz="7200" b="1" dirty="0">
                <a:solidFill>
                  <a:srgbClr val="115177"/>
                </a:solidFill>
                <a:latin typeface="Century Gothic" panose="020B0502020202020204" pitchFamily="34" charset="0"/>
              </a:rPr>
              <a:t>au </a:t>
            </a:r>
            <a:r>
              <a:rPr lang="en-GB" sz="7200" b="1" dirty="0" err="1">
                <a:solidFill>
                  <a:srgbClr val="115177"/>
                </a:solidFill>
                <a:latin typeface="Century Gothic" panose="020B0502020202020204" pitchFamily="34" charset="0"/>
              </a:rPr>
              <a:t>collège</a:t>
            </a:r>
            <a:r>
              <a:rPr lang="en-GB" sz="7200" b="1" dirty="0">
                <a:solidFill>
                  <a:srgbClr val="115177"/>
                </a:solidFill>
                <a:latin typeface="Century Gothic" panose="020B0502020202020204" pitchFamily="34" charset="0"/>
              </a:rPr>
              <a:t>.</a:t>
            </a:r>
          </a:p>
        </p:txBody>
      </p:sp>
      <p:sp>
        <p:nvSpPr>
          <p:cNvPr id="7" name="Action Button: Forward or Next 6">
            <a:hlinkClick r:id="" action="ppaction://noaction" highlightClick="1">
              <a:snd r:embed="rId3" name="Slide 27_item 1.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3000421" y="1895451"/>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FB2DCB1B-0351-4A62-86B4-A5D8AD159979}"/>
              </a:ext>
            </a:extLst>
          </p:cNvPr>
          <p:cNvSpPr txBox="1"/>
          <p:nvPr/>
        </p:nvSpPr>
        <p:spPr>
          <a:xfrm>
            <a:off x="2524800" y="3235147"/>
            <a:ext cx="7142400" cy="646331"/>
          </a:xfrm>
          <a:prstGeom prst="rect">
            <a:avLst/>
          </a:prstGeom>
          <a:noFill/>
        </p:spPr>
        <p:txBody>
          <a:bodyPr wrap="square" rtlCol="0">
            <a:spAutoFit/>
          </a:bodyPr>
          <a:lstStyle/>
          <a:p>
            <a:pPr algn="ctr"/>
            <a:r>
              <a:rPr lang="en-GB" sz="3600" b="1">
                <a:solidFill>
                  <a:schemeClr val="accent1">
                    <a:lumMod val="50000"/>
                  </a:schemeClr>
                </a:solidFill>
                <a:latin typeface="Century Gothic" panose="020B0502020202020204" pitchFamily="34" charset="0"/>
              </a:rPr>
              <a:t>We are going to school.</a:t>
            </a:r>
            <a:endParaRPr lang="en-GB" sz="3600" b="1" dirty="0">
              <a:solidFill>
                <a:schemeClr val="accent1">
                  <a:lumMod val="50000"/>
                </a:schemeClr>
              </a:solidFill>
              <a:latin typeface="Century Gothic" panose="020B0502020202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5366" y="4162469"/>
            <a:ext cx="3081268" cy="2054179"/>
          </a:xfrm>
          <a:prstGeom prst="rect">
            <a:avLst/>
          </a:prstGeom>
        </p:spPr>
      </p:pic>
      <p:pic>
        <p:nvPicPr>
          <p:cNvPr id="12" name="Picture 11" descr="background rectangle">
            <a:extLst>
              <a:ext uri="{FF2B5EF4-FFF2-40B4-BE49-F238E27FC236}">
                <a16:creationId xmlns:a16="http://schemas.microsoft.com/office/drawing/2014/main" id="{FDFF2DA4-4891-403C-B01F-BCCC52B6676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F8EAD6ED-DD2D-4695-967A-4F9A3F4B4257}"/>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Saying where we go</a:t>
            </a:r>
            <a:endParaRPr lang="en-GB" sz="3600" b="1" kern="0" dirty="0">
              <a:solidFill>
                <a:schemeClr val="bg1"/>
              </a:solidFill>
            </a:endParaRPr>
          </a:p>
        </p:txBody>
      </p:sp>
      <p:sp>
        <p:nvSpPr>
          <p:cNvPr id="14" name="Rounded Rectangle 46">
            <a:extLst>
              <a:ext uri="{FF2B5EF4-FFF2-40B4-BE49-F238E27FC236}">
                <a16:creationId xmlns:a16="http://schemas.microsoft.com/office/drawing/2014/main" id="{79253C7C-D0DF-4EB8-95A1-CE0A323E544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2822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6973858"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200" b="1" dirty="0">
                <a:solidFill>
                  <a:schemeClr val="bg1"/>
                </a:solidFill>
              </a:rPr>
              <a:t>Saying where we go / are going</a:t>
            </a:r>
            <a:endParaRPr sz="3200" b="1" dirty="0">
              <a:solidFill>
                <a:schemeClr val="bg1"/>
              </a:solidFill>
            </a:endParaRPr>
          </a:p>
        </p:txBody>
      </p:sp>
      <p:sp>
        <p:nvSpPr>
          <p:cNvPr id="6" name="TextBox 5"/>
          <p:cNvSpPr txBox="1"/>
          <p:nvPr/>
        </p:nvSpPr>
        <p:spPr>
          <a:xfrm>
            <a:off x="824836" y="1684395"/>
            <a:ext cx="11085085" cy="1200329"/>
          </a:xfrm>
          <a:prstGeom prst="rect">
            <a:avLst/>
          </a:prstGeom>
          <a:noFill/>
        </p:spPr>
        <p:txBody>
          <a:bodyPr wrap="square" rtlCol="0">
            <a:spAutoFit/>
          </a:bodyPr>
          <a:lstStyle/>
          <a:p>
            <a:r>
              <a:rPr lang="en-GB" sz="7200" b="1" dirty="0">
                <a:solidFill>
                  <a:schemeClr val="accent1">
                    <a:lumMod val="50000"/>
                  </a:schemeClr>
                </a:solidFill>
                <a:latin typeface="Century Gothic" panose="020B0502020202020204" pitchFamily="34" charset="0"/>
              </a:rPr>
              <a:t>Nou</a:t>
            </a:r>
            <a:r>
              <a:rPr lang="en-GB" sz="7200" b="1" dirty="0">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llons</a:t>
            </a:r>
            <a:r>
              <a:rPr lang="en-GB" sz="7200" b="1" dirty="0">
                <a:solidFill>
                  <a:schemeClr val="accent1">
                    <a:lumMod val="50000"/>
                  </a:schemeClr>
                </a:solidFill>
                <a:latin typeface="Century Gothic" panose="020B0502020202020204" pitchFamily="34" charset="0"/>
              </a:rPr>
              <a:t> </a:t>
            </a:r>
            <a:r>
              <a:rPr lang="en-GB" sz="7200" b="1" dirty="0">
                <a:solidFill>
                  <a:srgbClr val="115177"/>
                </a:solidFill>
                <a:latin typeface="Century Gothic" panose="020B0502020202020204" pitchFamily="34" charset="0"/>
              </a:rPr>
              <a:t>à la </a:t>
            </a:r>
            <a:r>
              <a:rPr lang="en-GB" sz="7200" b="1" dirty="0" err="1">
                <a:solidFill>
                  <a:srgbClr val="115177"/>
                </a:solidFill>
                <a:latin typeface="Century Gothic" panose="020B0502020202020204" pitchFamily="34" charset="0"/>
              </a:rPr>
              <a:t>maison</a:t>
            </a:r>
            <a:r>
              <a:rPr lang="en-GB" sz="7200" b="1" dirty="0">
                <a:solidFill>
                  <a:srgbClr val="115177"/>
                </a:solidFill>
                <a:latin typeface="Century Gothic" panose="020B0502020202020204" pitchFamily="34" charset="0"/>
              </a:rPr>
              <a:t>.</a:t>
            </a:r>
          </a:p>
        </p:txBody>
      </p:sp>
      <p:sp>
        <p:nvSpPr>
          <p:cNvPr id="7" name="Action Button: Forward or Next 6">
            <a:hlinkClick r:id="" action="ppaction://noaction" highlightClick="1">
              <a:snd r:embed="rId3" name="Slide 28_item 1.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753786" y="1836737"/>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FB2DCB1B-0351-4A62-86B4-A5D8AD159979}"/>
              </a:ext>
            </a:extLst>
          </p:cNvPr>
          <p:cNvSpPr txBox="1"/>
          <p:nvPr/>
        </p:nvSpPr>
        <p:spPr>
          <a:xfrm>
            <a:off x="2524800" y="3235147"/>
            <a:ext cx="7142400" cy="646331"/>
          </a:xfrm>
          <a:prstGeom prst="rect">
            <a:avLst/>
          </a:prstGeom>
          <a:noFill/>
        </p:spPr>
        <p:txBody>
          <a:bodyPr wrap="square" rtlCol="0">
            <a:spAutoFit/>
          </a:bodyPr>
          <a:lstStyle/>
          <a:p>
            <a:pPr algn="ctr"/>
            <a:r>
              <a:rPr lang="en-GB" sz="3600" b="1">
                <a:solidFill>
                  <a:schemeClr val="accent1">
                    <a:lumMod val="50000"/>
                  </a:schemeClr>
                </a:solidFill>
                <a:latin typeface="Century Gothic" panose="020B0502020202020204" pitchFamily="34" charset="0"/>
              </a:rPr>
              <a:t>We are going home.</a:t>
            </a:r>
            <a:endParaRPr lang="en-GB" sz="3600" b="1" dirty="0">
              <a:solidFill>
                <a:schemeClr val="accent1">
                  <a:lumMod val="50000"/>
                </a:schemeClr>
              </a:solidFill>
              <a:latin typeface="Century Gothic" panose="020B0502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6441" y="3994405"/>
            <a:ext cx="2839117" cy="2280757"/>
          </a:xfrm>
          <a:prstGeom prst="rect">
            <a:avLst/>
          </a:prstGeom>
        </p:spPr>
      </p:pic>
      <p:sp>
        <p:nvSpPr>
          <p:cNvPr id="9" name="Oval Callout 8"/>
          <p:cNvSpPr/>
          <p:nvPr/>
        </p:nvSpPr>
        <p:spPr>
          <a:xfrm>
            <a:off x="7376160" y="3881479"/>
            <a:ext cx="4709160" cy="2096240"/>
          </a:xfrm>
          <a:prstGeom prst="wedgeEllipseCallout">
            <a:avLst>
              <a:gd name="adj1" fmla="val -43852"/>
              <a:gd name="adj2" fmla="val -55273"/>
            </a:avLst>
          </a:prstGeom>
          <a:solidFill>
            <a:srgbClr val="EE6000"/>
          </a:solidFill>
          <a:ln>
            <a:solidFill>
              <a:srgbClr val="115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7444803" y="4062625"/>
            <a:ext cx="4571873" cy="1631216"/>
          </a:xfrm>
          <a:prstGeom prst="rect">
            <a:avLst/>
          </a:prstGeom>
          <a:noFill/>
        </p:spPr>
        <p:txBody>
          <a:bodyPr wrap="square" rtlCol="0">
            <a:spAutoFit/>
          </a:bodyPr>
          <a:lstStyle/>
          <a:p>
            <a:pPr algn="ctr"/>
            <a:r>
              <a:rPr lang="en-GB" sz="2000" b="1" dirty="0">
                <a:solidFill>
                  <a:schemeClr val="bg1"/>
                </a:solidFill>
                <a:latin typeface="Century Gothic" panose="020B0502020202020204" pitchFamily="34" charset="0"/>
              </a:rPr>
              <a:t>Since we are using </a:t>
            </a:r>
            <a:r>
              <a:rPr lang="en-GB" sz="2000" b="1" i="1" dirty="0" err="1">
                <a:solidFill>
                  <a:schemeClr val="bg1"/>
                </a:solidFill>
                <a:latin typeface="Century Gothic" panose="020B0502020202020204" pitchFamily="34" charset="0"/>
              </a:rPr>
              <a:t>aller</a:t>
            </a:r>
            <a:r>
              <a:rPr lang="en-GB" sz="2000" b="1" dirty="0">
                <a:solidFill>
                  <a:schemeClr val="bg1"/>
                </a:solidFill>
                <a:latin typeface="Century Gothic" panose="020B0502020202020204" pitchFamily="34" charset="0"/>
              </a:rPr>
              <a:t> </a:t>
            </a:r>
          </a:p>
          <a:p>
            <a:pPr algn="ctr"/>
            <a:r>
              <a:rPr lang="en-GB" sz="2000" b="1" dirty="0">
                <a:solidFill>
                  <a:schemeClr val="bg1"/>
                </a:solidFill>
                <a:latin typeface="Century Gothic" panose="020B0502020202020204" pitchFamily="34" charset="0"/>
              </a:rPr>
              <a:t>to talk about going somewhere, </a:t>
            </a:r>
          </a:p>
          <a:p>
            <a:pPr algn="ctr"/>
            <a:r>
              <a:rPr lang="en-GB" sz="2000" b="1" dirty="0">
                <a:solidFill>
                  <a:schemeClr val="bg1"/>
                </a:solidFill>
                <a:latin typeface="Century Gothic" panose="020B0502020202020204" pitchFamily="34" charset="0"/>
              </a:rPr>
              <a:t>the meaning of ‘à’ must be ‘to’. </a:t>
            </a:r>
          </a:p>
          <a:p>
            <a:pPr algn="ctr"/>
            <a:r>
              <a:rPr lang="en-GB" sz="2000" b="1" dirty="0">
                <a:solidFill>
                  <a:schemeClr val="bg1"/>
                </a:solidFill>
                <a:latin typeface="Century Gothic" panose="020B0502020202020204" pitchFamily="34" charset="0"/>
              </a:rPr>
              <a:t>In English, we of course say ‘home’ rather than ‘to the house’!</a:t>
            </a:r>
          </a:p>
        </p:txBody>
      </p:sp>
      <p:pic>
        <p:nvPicPr>
          <p:cNvPr id="13" name="Picture 12" descr="background rectangle">
            <a:extLst>
              <a:ext uri="{FF2B5EF4-FFF2-40B4-BE49-F238E27FC236}">
                <a16:creationId xmlns:a16="http://schemas.microsoft.com/office/drawing/2014/main" id="{D9A1BCCA-2A75-4E24-9C31-204B5FC4C84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325F035C-3A1E-4E86-BE76-1E24721E6938}"/>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Saying where we go</a:t>
            </a:r>
            <a:endParaRPr lang="en-GB" sz="3600" b="1" kern="0" dirty="0">
              <a:solidFill>
                <a:schemeClr val="bg1"/>
              </a:solidFill>
            </a:endParaRPr>
          </a:p>
        </p:txBody>
      </p:sp>
      <p:sp>
        <p:nvSpPr>
          <p:cNvPr id="15" name="Rounded Rectangle 46">
            <a:extLst>
              <a:ext uri="{FF2B5EF4-FFF2-40B4-BE49-F238E27FC236}">
                <a16:creationId xmlns:a16="http://schemas.microsoft.com/office/drawing/2014/main" id="{098CAD35-3F51-4AD2-ACDA-7A04A91C099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4066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9"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2" name="TextBox 41">
            <a:extLst>
              <a:ext uri="{FF2B5EF4-FFF2-40B4-BE49-F238E27FC236}">
                <a16:creationId xmlns:a16="http://schemas.microsoft.com/office/drawing/2014/main" id="{F8157123-3466-44C7-93E7-072D17C9197F}"/>
              </a:ext>
            </a:extLst>
          </p:cNvPr>
          <p:cNvSpPr txBox="1"/>
          <p:nvPr/>
        </p:nvSpPr>
        <p:spPr>
          <a:xfrm>
            <a:off x="162562" y="1253248"/>
            <a:ext cx="11785383" cy="430887"/>
          </a:xfrm>
          <a:prstGeom prst="rect">
            <a:avLst/>
          </a:prstGeom>
          <a:noFill/>
        </p:spPr>
        <p:txBody>
          <a:bodyPr wrap="square" rtlCol="0">
            <a:spAutoFit/>
          </a:bodyPr>
          <a:lstStyle/>
          <a:p>
            <a:pPr lvl="0">
              <a:buClrTx/>
              <a:defRPr/>
            </a:pPr>
            <a:r>
              <a:rPr lang="en-GB" sz="2200" dirty="0" err="1">
                <a:solidFill>
                  <a:schemeClr val="accent5">
                    <a:lumMod val="50000"/>
                  </a:schemeClr>
                </a:solidFill>
                <a:latin typeface="Century Gothic" panose="020B0502020202020204" pitchFamily="34" charset="0"/>
              </a:rPr>
              <a:t>Léa</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écrit</a:t>
            </a:r>
            <a:r>
              <a:rPr lang="en-GB" sz="2200" dirty="0">
                <a:solidFill>
                  <a:schemeClr val="accent5">
                    <a:lumMod val="50000"/>
                  </a:schemeClr>
                </a:solidFill>
                <a:latin typeface="Century Gothic" panose="020B0502020202020204" pitchFamily="34" charset="0"/>
              </a:rPr>
              <a:t> à Amir. Qui </a:t>
            </a:r>
            <a:r>
              <a:rPr lang="en-GB" sz="2200" dirty="0" err="1">
                <a:solidFill>
                  <a:schemeClr val="accent5">
                    <a:lumMod val="50000"/>
                  </a:schemeClr>
                </a:solidFill>
                <a:latin typeface="Century Gothic" panose="020B0502020202020204" pitchFamily="34" charset="0"/>
              </a:rPr>
              <a:t>va</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où</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Léa</a:t>
            </a:r>
            <a:r>
              <a:rPr lang="en-GB" sz="2200" dirty="0">
                <a:solidFill>
                  <a:schemeClr val="accent5">
                    <a:lumMod val="50000"/>
                  </a:schemeClr>
                </a:solidFill>
                <a:latin typeface="Century Gothic" panose="020B0502020202020204" pitchFamily="34" charset="0"/>
              </a:rPr>
              <a:t> (je) </a:t>
            </a:r>
            <a:r>
              <a:rPr lang="en-GB" sz="2200" dirty="0" err="1">
                <a:solidFill>
                  <a:schemeClr val="accent5">
                    <a:lumMod val="50000"/>
                  </a:schemeClr>
                </a:solidFill>
                <a:latin typeface="Century Gothic" panose="020B0502020202020204" pitchFamily="34" charset="0"/>
              </a:rPr>
              <a:t>ou</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Léa</a:t>
            </a:r>
            <a:r>
              <a:rPr lang="en-GB" sz="2200" dirty="0">
                <a:solidFill>
                  <a:schemeClr val="accent5">
                    <a:lumMod val="50000"/>
                  </a:schemeClr>
                </a:solidFill>
                <a:latin typeface="Century Gothic" panose="020B0502020202020204" pitchFamily="34" charset="0"/>
              </a:rPr>
              <a:t> et Amir (nous) ?</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3352586810"/>
              </p:ext>
            </p:extLst>
          </p:nvPr>
        </p:nvGraphicFramePr>
        <p:xfrm>
          <a:off x="329184" y="2029953"/>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a:solidFill>
                            <a:schemeClr val="accent1">
                              <a:lumMod val="50000"/>
                            </a:schemeClr>
                          </a:solidFill>
                          <a:latin typeface="Century Gothic" panose="020B0502020202020204" pitchFamily="34" charset="0"/>
                        </a:rPr>
                        <a:t>je</a:t>
                      </a:r>
                    </a:p>
                  </a:txBody>
                  <a:tcPr anchor="ctr"/>
                </a:tc>
                <a:tc>
                  <a:txBody>
                    <a:bodyPr/>
                    <a:lstStyle/>
                    <a:p>
                      <a:pPr algn="ctr"/>
                      <a:r>
                        <a:rPr lang="en-GB" sz="2000" b="1">
                          <a:solidFill>
                            <a:schemeClr val="accent1">
                              <a:lumMod val="50000"/>
                            </a:schemeClr>
                          </a:solidFill>
                          <a:latin typeface="Century Gothic" panose="020B0502020202020204" pitchFamily="34" charset="0"/>
                        </a:rPr>
                        <a:t>nous</a:t>
                      </a:r>
                      <a:endParaRPr lang="en-GB" sz="200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579">
                <a:tc>
                  <a:txBody>
                    <a:bodyPr/>
                    <a:lstStyle/>
                    <a:p>
                      <a:pPr algn="ctr"/>
                      <a:r>
                        <a:rPr lang="en-GB" sz="2800" b="1">
                          <a:solidFill>
                            <a:schemeClr val="accent1">
                              <a:lumMod val="50000"/>
                            </a:schemeClr>
                          </a:solidFill>
                          <a:latin typeface="Century Gothic" panose="020B0502020202020204" pitchFamily="34" charset="0"/>
                        </a:rPr>
                        <a:t>1</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pPr algn="ctr"/>
                      <a:r>
                        <a:rPr lang="en-GB" sz="2800" b="1">
                          <a:solidFill>
                            <a:schemeClr val="accent1">
                              <a:lumMod val="50000"/>
                            </a:schemeClr>
                          </a:solidFill>
                          <a:latin typeface="Century Gothic" panose="020B0502020202020204" pitchFamily="34" charset="0"/>
                        </a:rPr>
                        <a:t>2</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pPr algn="ctr"/>
                      <a:r>
                        <a:rPr lang="en-GB" sz="2800" b="1">
                          <a:solidFill>
                            <a:schemeClr val="accent1">
                              <a:lumMod val="50000"/>
                            </a:schemeClr>
                          </a:solidFill>
                          <a:latin typeface="Century Gothic" panose="020B0502020202020204" pitchFamily="34" charset="0"/>
                        </a:rPr>
                        <a:t>3</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pPr algn="ctr"/>
                      <a:r>
                        <a:rPr lang="en-GB" sz="2800" b="1">
                          <a:solidFill>
                            <a:schemeClr val="accent1">
                              <a:lumMod val="50000"/>
                            </a:schemeClr>
                          </a:solidFill>
                          <a:latin typeface="Century Gothic" panose="020B0502020202020204" pitchFamily="34" charset="0"/>
                        </a:rPr>
                        <a:t>4</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618987742"/>
              </p:ext>
            </p:extLst>
          </p:nvPr>
        </p:nvGraphicFramePr>
        <p:xfrm>
          <a:off x="6186145" y="2029953"/>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a:solidFill>
                            <a:schemeClr val="accent1">
                              <a:lumMod val="50000"/>
                            </a:schemeClr>
                          </a:solidFill>
                          <a:latin typeface="Century Gothic" panose="020B0502020202020204" pitchFamily="34" charset="0"/>
                        </a:rPr>
                        <a:t>je</a:t>
                      </a:r>
                    </a:p>
                  </a:txBody>
                  <a:tcPr anchor="ctr"/>
                </a:tc>
                <a:tc>
                  <a:txBody>
                    <a:bodyPr/>
                    <a:lstStyle/>
                    <a:p>
                      <a:pPr algn="ctr"/>
                      <a:r>
                        <a:rPr lang="en-GB" sz="2000" b="1">
                          <a:solidFill>
                            <a:schemeClr val="accent1">
                              <a:lumMod val="50000"/>
                            </a:schemeClr>
                          </a:solidFill>
                          <a:latin typeface="Century Gothic" panose="020B0502020202020204" pitchFamily="34" charset="0"/>
                        </a:rPr>
                        <a:t>nous</a:t>
                      </a:r>
                      <a:endParaRPr lang="en-GB" sz="200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579">
                <a:tc>
                  <a:txBody>
                    <a:bodyPr/>
                    <a:lstStyle/>
                    <a:p>
                      <a:pPr algn="ctr"/>
                      <a:r>
                        <a:rPr lang="en-GB" sz="2800" b="1">
                          <a:solidFill>
                            <a:schemeClr val="accent5">
                              <a:lumMod val="50000"/>
                            </a:schemeClr>
                          </a:solidFill>
                          <a:latin typeface="Century Gothic" panose="020B0502020202020204" pitchFamily="34" charset="0"/>
                        </a:rPr>
                        <a:t>5</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pPr algn="ctr"/>
                      <a:r>
                        <a:rPr lang="en-GB" sz="2800" b="1">
                          <a:solidFill>
                            <a:schemeClr val="accent5">
                              <a:lumMod val="50000"/>
                            </a:schemeClr>
                          </a:solidFill>
                          <a:latin typeface="Century Gothic" panose="020B0502020202020204" pitchFamily="34" charset="0"/>
                        </a:rPr>
                        <a:t>6</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pPr algn="ctr"/>
                      <a:r>
                        <a:rPr lang="en-GB" sz="2800" b="1">
                          <a:solidFill>
                            <a:schemeClr val="accent5">
                              <a:lumMod val="50000"/>
                            </a:schemeClr>
                          </a:solidFill>
                          <a:latin typeface="Century Gothic" panose="020B0502020202020204" pitchFamily="34" charset="0"/>
                        </a:rPr>
                        <a:t>7</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pPr algn="ctr"/>
                      <a:r>
                        <a:rPr lang="en-GB" sz="2800" b="1">
                          <a:solidFill>
                            <a:schemeClr val="accent5">
                              <a:lumMod val="50000"/>
                            </a:schemeClr>
                          </a:solidFill>
                          <a:latin typeface="Century Gothic" panose="020B0502020202020204" pitchFamily="34" charset="0"/>
                        </a:rPr>
                        <a:t>8</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8" name="TextBox 97">
            <a:extLst>
              <a:ext uri="{FF2B5EF4-FFF2-40B4-BE49-F238E27FC236}">
                <a16:creationId xmlns:a16="http://schemas.microsoft.com/office/drawing/2014/main" id="{0C9B2F7C-5506-4E0E-A3F9-524F8304854C}"/>
              </a:ext>
            </a:extLst>
          </p:cNvPr>
          <p:cNvSpPr txBox="1"/>
          <p:nvPr/>
        </p:nvSpPr>
        <p:spPr>
          <a:xfrm>
            <a:off x="2058396" y="3156124"/>
            <a:ext cx="2196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allons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Paris. </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99" name="TextBox 98">
            <a:extLst>
              <a:ext uri="{FF2B5EF4-FFF2-40B4-BE49-F238E27FC236}">
                <a16:creationId xmlns:a16="http://schemas.microsoft.com/office/drawing/2014/main" id="{FFB67F86-03D4-4C5F-AF62-A690FF4AD321}"/>
              </a:ext>
            </a:extLst>
          </p:cNvPr>
          <p:cNvSpPr txBox="1"/>
          <p:nvPr/>
        </p:nvSpPr>
        <p:spPr>
          <a:xfrm>
            <a:off x="1899149" y="5465308"/>
            <a:ext cx="25250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allons</a:t>
            </a: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à Deauville. </a:t>
            </a:r>
            <a:endParaRPr kumimoji="0" lang="en-GB" sz="2000" b="0" i="0" u="none" strike="noStrike" kern="1200" cap="none" spc="0" normalizeH="0" baseline="0" noProof="0">
              <a:ln>
                <a:noFill/>
              </a:ln>
              <a:solidFill>
                <a:srgbClr val="000000"/>
              </a:solidFill>
              <a:effectLst/>
              <a:uLnTx/>
              <a:uFillTx/>
              <a:latin typeface="Arial"/>
              <a:ea typeface="+mn-ea"/>
              <a:cs typeface="+mn-cs"/>
            </a:endParaRPr>
          </a:p>
        </p:txBody>
      </p:sp>
      <p:sp>
        <p:nvSpPr>
          <p:cNvPr id="100" name="TextBox 99">
            <a:extLst>
              <a:ext uri="{FF2B5EF4-FFF2-40B4-BE49-F238E27FC236}">
                <a16:creationId xmlns:a16="http://schemas.microsoft.com/office/drawing/2014/main" id="{96B92CD1-FA91-4988-98C5-F5462FD7B5B4}"/>
              </a:ext>
            </a:extLst>
          </p:cNvPr>
          <p:cNvSpPr txBox="1"/>
          <p:nvPr/>
        </p:nvSpPr>
        <p:spPr>
          <a:xfrm>
            <a:off x="2058396" y="4709460"/>
            <a:ext cx="21118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à Blois.</a:t>
            </a:r>
            <a:endParaRPr kumimoji="0" lang="en-GB" sz="2000" b="0" i="0" u="none" strike="noStrike" kern="1200" cap="none" spc="0" normalizeH="0" baseline="0" noProof="0">
              <a:ln>
                <a:noFill/>
              </a:ln>
              <a:solidFill>
                <a:srgbClr val="000000"/>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D9BD8B6B-0CBC-48CA-AC87-BFA5BC174B15}"/>
              </a:ext>
            </a:extLst>
          </p:cNvPr>
          <p:cNvSpPr txBox="1"/>
          <p:nvPr/>
        </p:nvSpPr>
        <p:spPr>
          <a:xfrm>
            <a:off x="2046926" y="3932792"/>
            <a:ext cx="281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vais</a:t>
            </a: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à Bordeaux.</a:t>
            </a:r>
            <a:endParaRPr kumimoji="0" lang="en-GB" sz="2000" b="0" i="0" u="none" strike="noStrike" kern="1200" cap="none" spc="0" normalizeH="0" baseline="0" noProof="0">
              <a:ln>
                <a:noFill/>
              </a:ln>
              <a:solidFill>
                <a:srgbClr val="000000"/>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4B91BC87-6812-48E0-B0EC-83E5056E8D51}"/>
              </a:ext>
            </a:extLst>
          </p:cNvPr>
          <p:cNvSpPr txBox="1"/>
          <p:nvPr/>
        </p:nvSpPr>
        <p:spPr>
          <a:xfrm>
            <a:off x="7909622" y="3156124"/>
            <a:ext cx="2196398" cy="400110"/>
          </a:xfrm>
          <a:prstGeom prst="rect">
            <a:avLst/>
          </a:prstGeom>
          <a:noFill/>
        </p:spPr>
        <p:txBody>
          <a:bodyPr wrap="square" rtlCol="0">
            <a:spAutoFit/>
          </a:bodyPr>
          <a:lstStyle/>
          <a:p>
            <a:pPr lvl="0">
              <a:buClrTx/>
              <a:defRPr/>
            </a:pPr>
            <a:r>
              <a:rPr lang="en-GB" sz="2000" kern="1200" err="1">
                <a:solidFill>
                  <a:srgbClr val="4472C4">
                    <a:lumMod val="50000"/>
                  </a:srgbClr>
                </a:solidFill>
                <a:latin typeface="Century Gothic" panose="020B0502020202020204" pitchFamily="34" charset="0"/>
              </a:rPr>
              <a:t>allons</a:t>
            </a:r>
            <a:r>
              <a:rPr lang="en-GB" sz="2000" kern="1200">
                <a:solidFill>
                  <a:srgbClr val="4472C4">
                    <a:lumMod val="50000"/>
                  </a:srgbClr>
                </a:solidFill>
                <a:latin typeface="Century Gothic" panose="020B0502020202020204" pitchFamily="34" charset="0"/>
              </a:rPr>
              <a:t> à Poitiers. </a:t>
            </a:r>
            <a:endParaRPr lang="en-GB" sz="2000" kern="1200"/>
          </a:p>
        </p:txBody>
      </p:sp>
      <p:sp>
        <p:nvSpPr>
          <p:cNvPr id="107" name="TextBox 106">
            <a:extLst>
              <a:ext uri="{FF2B5EF4-FFF2-40B4-BE49-F238E27FC236}">
                <a16:creationId xmlns:a16="http://schemas.microsoft.com/office/drawing/2014/main" id="{92EE5BD8-9112-4DA0-A109-C8AC9B7B7C69}"/>
              </a:ext>
            </a:extLst>
          </p:cNvPr>
          <p:cNvSpPr txBox="1"/>
          <p:nvPr/>
        </p:nvSpPr>
        <p:spPr>
          <a:xfrm>
            <a:off x="7898152" y="5486127"/>
            <a:ext cx="2207170" cy="400110"/>
          </a:xfrm>
          <a:prstGeom prst="rect">
            <a:avLst/>
          </a:prstGeom>
          <a:noFill/>
        </p:spPr>
        <p:txBody>
          <a:bodyPr wrap="square" rtlCol="0">
            <a:spAutoFit/>
          </a:bodyPr>
          <a:lstStyle/>
          <a:p>
            <a:pPr lvl="0">
              <a:buClrTx/>
              <a:defRPr/>
            </a:pPr>
            <a:r>
              <a:rPr lang="en-GB" sz="2000" kern="1200" err="1">
                <a:solidFill>
                  <a:srgbClr val="4472C4">
                    <a:lumMod val="50000"/>
                  </a:srgbClr>
                </a:solidFill>
                <a:latin typeface="Century Gothic" panose="020B0502020202020204" pitchFamily="34" charset="0"/>
              </a:rPr>
              <a:t>allons</a:t>
            </a:r>
            <a:r>
              <a:rPr lang="en-GB" sz="2000" kern="1200">
                <a:solidFill>
                  <a:srgbClr val="4472C4">
                    <a:lumMod val="50000"/>
                  </a:srgbClr>
                </a:solidFill>
                <a:latin typeface="Century Gothic" panose="020B0502020202020204" pitchFamily="34" charset="0"/>
              </a:rPr>
              <a:t> à Calais. </a:t>
            </a:r>
            <a:endParaRPr lang="en-GB" sz="2000" kern="1200"/>
          </a:p>
        </p:txBody>
      </p:sp>
      <p:sp>
        <p:nvSpPr>
          <p:cNvPr id="108" name="TextBox 107">
            <a:extLst>
              <a:ext uri="{FF2B5EF4-FFF2-40B4-BE49-F238E27FC236}">
                <a16:creationId xmlns:a16="http://schemas.microsoft.com/office/drawing/2014/main" id="{D60629A2-52BE-4BAC-9FE6-1709BCC00A14}"/>
              </a:ext>
            </a:extLst>
          </p:cNvPr>
          <p:cNvSpPr txBox="1"/>
          <p:nvPr/>
        </p:nvSpPr>
        <p:spPr>
          <a:xfrm>
            <a:off x="7909622" y="4709460"/>
            <a:ext cx="2111880" cy="400110"/>
          </a:xfrm>
          <a:prstGeom prst="rect">
            <a:avLst/>
          </a:prstGeom>
          <a:noFill/>
        </p:spPr>
        <p:txBody>
          <a:bodyPr wrap="square" rtlCol="0">
            <a:spAutoFit/>
          </a:bodyPr>
          <a:lstStyle/>
          <a:p>
            <a:pPr lvl="0">
              <a:buClrTx/>
              <a:defRPr/>
            </a:pPr>
            <a:r>
              <a:rPr lang="en-GB" sz="2000" kern="1200" err="1">
                <a:solidFill>
                  <a:srgbClr val="4472C4">
                    <a:lumMod val="50000"/>
                  </a:srgbClr>
                </a:solidFill>
                <a:latin typeface="Century Gothic" panose="020B0502020202020204" pitchFamily="34" charset="0"/>
              </a:rPr>
              <a:t>allons</a:t>
            </a:r>
            <a:r>
              <a:rPr lang="en-GB" sz="2000" kern="1200">
                <a:solidFill>
                  <a:srgbClr val="4472C4">
                    <a:lumMod val="50000"/>
                  </a:srgbClr>
                </a:solidFill>
                <a:latin typeface="Century Gothic" panose="020B0502020202020204" pitchFamily="34" charset="0"/>
              </a:rPr>
              <a:t> à Lyon. </a:t>
            </a:r>
            <a:endParaRPr lang="en-GB" sz="2000" kern="1200"/>
          </a:p>
        </p:txBody>
      </p:sp>
      <p:sp>
        <p:nvSpPr>
          <p:cNvPr id="109" name="TextBox 108">
            <a:extLst>
              <a:ext uri="{FF2B5EF4-FFF2-40B4-BE49-F238E27FC236}">
                <a16:creationId xmlns:a16="http://schemas.microsoft.com/office/drawing/2014/main" id="{3905228E-A348-4897-BE5F-751710160F04}"/>
              </a:ext>
            </a:extLst>
          </p:cNvPr>
          <p:cNvSpPr txBox="1"/>
          <p:nvPr/>
        </p:nvSpPr>
        <p:spPr>
          <a:xfrm>
            <a:off x="7898152" y="3932792"/>
            <a:ext cx="2817966" cy="400110"/>
          </a:xfrm>
          <a:prstGeom prst="rect">
            <a:avLst/>
          </a:prstGeom>
          <a:noFill/>
        </p:spPr>
        <p:txBody>
          <a:bodyPr wrap="square" rtlCol="0">
            <a:spAutoFit/>
          </a:bodyPr>
          <a:lstStyle/>
          <a:p>
            <a:pPr lvl="0">
              <a:buClrTx/>
              <a:defRPr/>
            </a:pPr>
            <a:r>
              <a:rPr lang="en-GB" sz="2000" kern="1200" err="1">
                <a:solidFill>
                  <a:srgbClr val="4472C4">
                    <a:lumMod val="50000"/>
                  </a:srgbClr>
                </a:solidFill>
                <a:latin typeface="Century Gothic" panose="020B0502020202020204" pitchFamily="34" charset="0"/>
              </a:rPr>
              <a:t>vais</a:t>
            </a:r>
            <a:r>
              <a:rPr lang="en-GB" sz="2000" kern="1200">
                <a:solidFill>
                  <a:srgbClr val="4472C4">
                    <a:lumMod val="50000"/>
                  </a:srgbClr>
                </a:solidFill>
                <a:latin typeface="Century Gothic" panose="020B0502020202020204" pitchFamily="34" charset="0"/>
              </a:rPr>
              <a:t> à Rouen. </a:t>
            </a:r>
            <a:endParaRPr lang="en-GB" sz="2000" kern="1200"/>
          </a:p>
        </p:txBody>
      </p:sp>
      <p:pic>
        <p:nvPicPr>
          <p:cNvPr id="24" name="Picture 23">
            <a:extLst>
              <a:ext uri="{FF2B5EF4-FFF2-40B4-BE49-F238E27FC236}">
                <a16:creationId xmlns:a16="http://schemas.microsoft.com/office/drawing/2014/main" id="{0EA13F04-DE09-4000-B0A1-5CC096962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618" y="3089907"/>
            <a:ext cx="498794" cy="519576"/>
          </a:xfrm>
          <a:prstGeom prst="rect">
            <a:avLst/>
          </a:prstGeom>
        </p:spPr>
      </p:pic>
      <p:pic>
        <p:nvPicPr>
          <p:cNvPr id="25" name="Picture 24">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89" y="3844113"/>
            <a:ext cx="498794" cy="519576"/>
          </a:xfrm>
          <a:prstGeom prst="rect">
            <a:avLst/>
          </a:prstGeom>
        </p:spPr>
      </p:pic>
      <p:pic>
        <p:nvPicPr>
          <p:cNvPr id="26" name="Picture 25">
            <a:extLst>
              <a:ext uri="{FF2B5EF4-FFF2-40B4-BE49-F238E27FC236}">
                <a16:creationId xmlns:a16="http://schemas.microsoft.com/office/drawing/2014/main" id="{EB9AD292-0834-47CF-9928-5800E89118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678" y="4634605"/>
            <a:ext cx="498794" cy="519576"/>
          </a:xfrm>
          <a:prstGeom prst="rect">
            <a:avLst/>
          </a:prstGeom>
        </p:spPr>
      </p:pic>
      <p:pic>
        <p:nvPicPr>
          <p:cNvPr id="27" name="Picture 26">
            <a:extLst>
              <a:ext uri="{FF2B5EF4-FFF2-40B4-BE49-F238E27FC236}">
                <a16:creationId xmlns:a16="http://schemas.microsoft.com/office/drawing/2014/main" id="{EF2A1E99-BC61-4561-82EF-6D725F7C0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8891" y="5424848"/>
            <a:ext cx="498794" cy="519576"/>
          </a:xfrm>
          <a:prstGeom prst="rect">
            <a:avLst/>
          </a:prstGeom>
        </p:spPr>
      </p:pic>
      <p:pic>
        <p:nvPicPr>
          <p:cNvPr id="28" name="Picture 27">
            <a:extLst>
              <a:ext uri="{FF2B5EF4-FFF2-40B4-BE49-F238E27FC236}">
                <a16:creationId xmlns:a16="http://schemas.microsoft.com/office/drawing/2014/main" id="{09A46CE3-458E-4199-9C29-4EFAE210B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4347" y="3096391"/>
            <a:ext cx="498794" cy="519576"/>
          </a:xfrm>
          <a:prstGeom prst="rect">
            <a:avLst/>
          </a:prstGeom>
        </p:spPr>
      </p:pic>
      <p:pic>
        <p:nvPicPr>
          <p:cNvPr id="29" name="Picture 28">
            <a:extLst>
              <a:ext uri="{FF2B5EF4-FFF2-40B4-BE49-F238E27FC236}">
                <a16:creationId xmlns:a16="http://schemas.microsoft.com/office/drawing/2014/main" id="{CBC3C7C1-60E8-4ABA-8099-D0CF63459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721" y="3917552"/>
            <a:ext cx="498794" cy="519576"/>
          </a:xfrm>
          <a:prstGeom prst="rect">
            <a:avLst/>
          </a:prstGeom>
        </p:spPr>
      </p:pic>
      <p:pic>
        <p:nvPicPr>
          <p:cNvPr id="30" name="Picture 29">
            <a:extLst>
              <a:ext uri="{FF2B5EF4-FFF2-40B4-BE49-F238E27FC236}">
                <a16:creationId xmlns:a16="http://schemas.microsoft.com/office/drawing/2014/main" id="{82245673-03B2-4101-BD4C-A7FE50B55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1100" y="4644522"/>
            <a:ext cx="498794" cy="519576"/>
          </a:xfrm>
          <a:prstGeom prst="rect">
            <a:avLst/>
          </a:prstGeom>
        </p:spPr>
      </p:pic>
      <p:pic>
        <p:nvPicPr>
          <p:cNvPr id="31" name="Picture 30">
            <a:extLst>
              <a:ext uri="{FF2B5EF4-FFF2-40B4-BE49-F238E27FC236}">
                <a16:creationId xmlns:a16="http://schemas.microsoft.com/office/drawing/2014/main" id="{9CBEC483-7C89-4721-A1BE-5286D723B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4251" y="5424848"/>
            <a:ext cx="498794" cy="519576"/>
          </a:xfrm>
          <a:prstGeom prst="rect">
            <a:avLst/>
          </a:prstGeom>
        </p:spPr>
      </p:pic>
      <p:pic>
        <p:nvPicPr>
          <p:cNvPr id="32" name="Picture 31">
            <a:extLst>
              <a:ext uri="{FF2B5EF4-FFF2-40B4-BE49-F238E27FC236}">
                <a16:creationId xmlns:a16="http://schemas.microsoft.com/office/drawing/2014/main" id="{DBF22DAC-D6ED-4B5A-84AF-2432DAA65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3037633"/>
            <a:ext cx="767356" cy="726156"/>
          </a:xfrm>
          <a:prstGeom prst="rect">
            <a:avLst/>
          </a:prstGeom>
        </p:spPr>
      </p:pic>
      <p:pic>
        <p:nvPicPr>
          <p:cNvPr id="33" name="Picture 32">
            <a:extLst>
              <a:ext uri="{FF2B5EF4-FFF2-40B4-BE49-F238E27FC236}">
                <a16:creationId xmlns:a16="http://schemas.microsoft.com/office/drawing/2014/main" id="{9B36D8AB-10F9-43B4-87C2-7A732FCFC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3814262"/>
            <a:ext cx="767356" cy="726156"/>
          </a:xfrm>
          <a:prstGeom prst="rect">
            <a:avLst/>
          </a:prstGeom>
        </p:spPr>
      </p:pic>
      <p:pic>
        <p:nvPicPr>
          <p:cNvPr id="34" name="Picture 33">
            <a:extLst>
              <a:ext uri="{FF2B5EF4-FFF2-40B4-BE49-F238E27FC236}">
                <a16:creationId xmlns:a16="http://schemas.microsoft.com/office/drawing/2014/main" id="{41FBEA06-2D4D-4000-8DED-C4B0A0BF86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4590891"/>
            <a:ext cx="767356" cy="726156"/>
          </a:xfrm>
          <a:prstGeom prst="rect">
            <a:avLst/>
          </a:prstGeom>
        </p:spPr>
      </p:pic>
      <p:pic>
        <p:nvPicPr>
          <p:cNvPr id="35" name="Picture 34">
            <a:extLst>
              <a:ext uri="{FF2B5EF4-FFF2-40B4-BE49-F238E27FC236}">
                <a16:creationId xmlns:a16="http://schemas.microsoft.com/office/drawing/2014/main" id="{DD5E6E28-69E6-40EB-9C46-108A9C42DB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400" y="5367520"/>
            <a:ext cx="767356" cy="726156"/>
          </a:xfrm>
          <a:prstGeom prst="rect">
            <a:avLst/>
          </a:prstGeom>
        </p:spPr>
      </p:pic>
      <p:pic>
        <p:nvPicPr>
          <p:cNvPr id="36" name="Picture 35">
            <a:extLst>
              <a:ext uri="{FF2B5EF4-FFF2-40B4-BE49-F238E27FC236}">
                <a16:creationId xmlns:a16="http://schemas.microsoft.com/office/drawing/2014/main" id="{246BA196-547A-4AEA-B590-AAD36952EA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2987160"/>
            <a:ext cx="767356" cy="726156"/>
          </a:xfrm>
          <a:prstGeom prst="rect">
            <a:avLst/>
          </a:prstGeom>
        </p:spPr>
      </p:pic>
      <p:pic>
        <p:nvPicPr>
          <p:cNvPr id="37" name="Picture 36">
            <a:extLst>
              <a:ext uri="{FF2B5EF4-FFF2-40B4-BE49-F238E27FC236}">
                <a16:creationId xmlns:a16="http://schemas.microsoft.com/office/drawing/2014/main" id="{D9872671-FC8C-4D70-BD6A-824A8A020B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3763789"/>
            <a:ext cx="767356" cy="726156"/>
          </a:xfrm>
          <a:prstGeom prst="rect">
            <a:avLst/>
          </a:prstGeom>
        </p:spPr>
      </p:pic>
      <p:pic>
        <p:nvPicPr>
          <p:cNvPr id="38" name="Picture 37">
            <a:extLst>
              <a:ext uri="{FF2B5EF4-FFF2-40B4-BE49-F238E27FC236}">
                <a16:creationId xmlns:a16="http://schemas.microsoft.com/office/drawing/2014/main" id="{85FC22EA-DAFE-4FE2-B318-66E49ED65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4540418"/>
            <a:ext cx="767356" cy="726156"/>
          </a:xfrm>
          <a:prstGeom prst="rect">
            <a:avLst/>
          </a:prstGeom>
        </p:spPr>
      </p:pic>
      <p:pic>
        <p:nvPicPr>
          <p:cNvPr id="39" name="Picture 38">
            <a:extLst>
              <a:ext uri="{FF2B5EF4-FFF2-40B4-BE49-F238E27FC236}">
                <a16:creationId xmlns:a16="http://schemas.microsoft.com/office/drawing/2014/main" id="{8E0E40F4-F905-401A-BD1A-48BFE9AF3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5760" y="5317047"/>
            <a:ext cx="767356" cy="726156"/>
          </a:xfrm>
          <a:prstGeom prst="rect">
            <a:avLst/>
          </a:prstGeom>
        </p:spPr>
      </p:pic>
      <p:sp>
        <p:nvSpPr>
          <p:cNvPr id="2" name="Title 1"/>
          <p:cNvSpPr>
            <a:spLocks noGrp="1"/>
          </p:cNvSpPr>
          <p:nvPr>
            <p:ph type="title"/>
          </p:nvPr>
        </p:nvSpPr>
        <p:spPr>
          <a:xfrm>
            <a:off x="67247" y="16372"/>
            <a:ext cx="4821195" cy="1325563"/>
          </a:xfrm>
        </p:spPr>
        <p:txBody>
          <a:bodyPr/>
          <a:lstStyle/>
          <a:p>
            <a:pPr rtl="0" eaLnBrk="1" latinLnBrk="0" hangingPunct="1"/>
            <a:r>
              <a:rPr lang="en-GB" sz="3400" b="1" i="0" spc="0" baseline="0" dirty="0">
                <a:ln>
                  <a:noFill/>
                </a:ln>
                <a:solidFill>
                  <a:srgbClr val="FFFFFF"/>
                </a:solidFill>
                <a:effectLst/>
                <a:latin typeface="Century Gothic" panose="020B0502020202020204" pitchFamily="34" charset="0"/>
                <a:ea typeface="+mn-ea"/>
                <a:cs typeface="+mn-cs"/>
              </a:rPr>
              <a:t>Qui </a:t>
            </a:r>
            <a:r>
              <a:rPr lang="en-GB" sz="3400" b="1" i="0" spc="0" baseline="0" dirty="0" err="1">
                <a:ln>
                  <a:noFill/>
                </a:ln>
                <a:solidFill>
                  <a:srgbClr val="FFFFFF"/>
                </a:solidFill>
                <a:effectLst/>
                <a:latin typeface="Century Gothic" panose="020B0502020202020204" pitchFamily="34" charset="0"/>
                <a:ea typeface="+mn-ea"/>
                <a:cs typeface="+mn-cs"/>
              </a:rPr>
              <a:t>va</a:t>
            </a:r>
            <a:r>
              <a:rPr lang="en-GB" sz="3400" b="1" i="0" spc="0" baseline="0" dirty="0">
                <a:ln>
                  <a:noFill/>
                </a:ln>
                <a:solidFill>
                  <a:srgbClr val="FFFFFF"/>
                </a:solidFill>
                <a:effectLst/>
                <a:latin typeface="Century Gothic" panose="020B0502020202020204" pitchFamily="34" charset="0"/>
                <a:ea typeface="+mn-ea"/>
                <a:cs typeface="+mn-cs"/>
              </a:rPr>
              <a:t> </a:t>
            </a:r>
            <a:r>
              <a:rPr lang="en-GB" sz="3400" b="1" i="0" spc="0" baseline="0" dirty="0" err="1">
                <a:ln>
                  <a:noFill/>
                </a:ln>
                <a:solidFill>
                  <a:srgbClr val="FFFFFF"/>
                </a:solidFill>
                <a:effectLst/>
                <a:latin typeface="Century Gothic" panose="020B0502020202020204" pitchFamily="34" charset="0"/>
                <a:ea typeface="+mn-ea"/>
                <a:cs typeface="+mn-cs"/>
              </a:rPr>
              <a:t>où</a:t>
            </a:r>
            <a:r>
              <a:rPr lang="en-GB" sz="3400" b="1" i="0" spc="0" baseline="0" dirty="0">
                <a:ln>
                  <a:noFill/>
                </a:ln>
                <a:solidFill>
                  <a:srgbClr val="FFFFFF"/>
                </a:solidFill>
                <a:effectLst/>
                <a:latin typeface="Century Gothic" panose="020B0502020202020204" pitchFamily="34" charset="0"/>
                <a:ea typeface="+mn-ea"/>
                <a:cs typeface="+mn-cs"/>
              </a:rPr>
              <a:t> </a:t>
            </a:r>
            <a:r>
              <a:rPr lang="en-GB" sz="3400" b="1" kern="1200" dirty="0">
                <a:solidFill>
                  <a:srgbClr val="FFFFFF"/>
                </a:solidFill>
                <a:effectLst/>
                <a:latin typeface="Arial" panose="020B0604020202020204" pitchFamily="34" charset="0"/>
                <a:ea typeface="+mn-ea"/>
                <a:cs typeface="+mn-cs"/>
              </a:rPr>
              <a:t>? (je/nous)</a:t>
            </a:r>
            <a:r>
              <a:rPr lang="en-GB" sz="3400" b="1" i="0" spc="0" baseline="0" dirty="0">
                <a:ln>
                  <a:noFill/>
                </a:ln>
                <a:solidFill>
                  <a:srgbClr val="FFFFFF"/>
                </a:solidFill>
                <a:effectLst/>
                <a:latin typeface="Century Gothic" panose="020B0502020202020204" pitchFamily="34" charset="0"/>
                <a:ea typeface="+mn-ea"/>
                <a:cs typeface="+mn-cs"/>
              </a:rPr>
              <a:t> </a:t>
            </a:r>
            <a:endParaRPr lang="en-GB" dirty="0">
              <a:effectLst/>
            </a:endParaRPr>
          </a:p>
        </p:txBody>
      </p:sp>
      <p:pic>
        <p:nvPicPr>
          <p:cNvPr id="40" name="Picture 39" descr="background rectangle">
            <a:extLst>
              <a:ext uri="{FF2B5EF4-FFF2-40B4-BE49-F238E27FC236}">
                <a16:creationId xmlns:a16="http://schemas.microsoft.com/office/drawing/2014/main" id="{FCDBD014-41DF-421E-B057-25A42F400B1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1" name="Title 3">
            <a:extLst>
              <a:ext uri="{FF2B5EF4-FFF2-40B4-BE49-F238E27FC236}">
                <a16:creationId xmlns:a16="http://schemas.microsoft.com/office/drawing/2014/main" id="{D46D12C9-CF17-4637-8B1A-2798C9761F50}"/>
              </a:ext>
            </a:extLst>
          </p:cNvPr>
          <p:cNvSpPr txBox="1">
            <a:spLocks/>
          </p:cNvSpPr>
          <p:nvPr/>
        </p:nvSpPr>
        <p:spPr>
          <a:xfrm>
            <a:off x="0" y="296864"/>
            <a:ext cx="62738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Qui va o</a:t>
            </a:r>
            <a:r>
              <a:rPr lang="en-GB" sz="3600" b="1" kern="0">
                <a:solidFill>
                  <a:schemeClr val="bg1"/>
                </a:solidFill>
                <a:latin typeface="Arial" panose="020B0604020202020204" pitchFamily="34" charset="0"/>
                <a:cs typeface="Arial" panose="020B0604020202020204" pitchFamily="34" charset="0"/>
              </a:rPr>
              <a:t>ù ? (je/nous)</a:t>
            </a:r>
            <a:endParaRPr lang="en-GB" sz="3600" b="1" kern="0" dirty="0">
              <a:solidFill>
                <a:schemeClr val="bg1"/>
              </a:solidFill>
            </a:endParaRPr>
          </a:p>
        </p:txBody>
      </p:sp>
      <p:sp>
        <p:nvSpPr>
          <p:cNvPr id="44" name="Rounded Rectangle 46">
            <a:extLst>
              <a:ext uri="{FF2B5EF4-FFF2-40B4-BE49-F238E27FC236}">
                <a16:creationId xmlns:a16="http://schemas.microsoft.com/office/drawing/2014/main" id="{3AF16314-5AE3-4CC2-A01F-573BC0F6855C}"/>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23476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078876" y="1736461"/>
            <a:ext cx="2034247" cy="6124754"/>
          </a:xfrm>
          <a:prstGeom prst="rect">
            <a:avLst/>
          </a:prstGeom>
          <a:noFill/>
        </p:spPr>
        <p:txBody>
          <a:bodyPr wrap="square" rtlCol="0">
            <a:spAutoFit/>
          </a:bodyPr>
          <a:lstStyle/>
          <a:p>
            <a:r>
              <a:rPr lang="en-GB" sz="19600" dirty="0">
                <a:solidFill>
                  <a:schemeClr val="accent5">
                    <a:lumMod val="50000"/>
                  </a:schemeClr>
                </a:solidFill>
                <a:latin typeface="Calibri Light" panose="020F0302020204030204" pitchFamily="34" charset="0"/>
                <a:cs typeface="Calibri Light" panose="020F0302020204030204" pitchFamily="34" charset="0"/>
              </a:rPr>
              <a:t>󠇯</a:t>
            </a:r>
          </a:p>
        </p:txBody>
      </p:sp>
      <p:pic>
        <p:nvPicPr>
          <p:cNvPr id="2" name="Picture 1"/>
          <p:cNvPicPr>
            <a:picLocks noChangeAspect="1"/>
          </p:cNvPicPr>
          <p:nvPr/>
        </p:nvPicPr>
        <p:blipFill>
          <a:blip r:embed="rId3"/>
          <a:stretch>
            <a:fillRect/>
          </a:stretch>
        </p:blipFill>
        <p:spPr>
          <a:xfrm>
            <a:off x="2246624" y="2774665"/>
            <a:ext cx="824860" cy="1924674"/>
          </a:xfrm>
          <a:prstGeom prst="rect">
            <a:avLst/>
          </a:prstGeom>
        </p:spPr>
      </p:pic>
      <p:pic>
        <p:nvPicPr>
          <p:cNvPr id="3" name="Picture 2"/>
          <p:cNvPicPr>
            <a:picLocks noChangeAspect="1"/>
          </p:cNvPicPr>
          <p:nvPr/>
        </p:nvPicPr>
        <p:blipFill>
          <a:blip r:embed="rId4"/>
          <a:stretch>
            <a:fillRect/>
          </a:stretch>
        </p:blipFill>
        <p:spPr>
          <a:xfrm>
            <a:off x="7826525" y="2605181"/>
            <a:ext cx="2587976" cy="2094158"/>
          </a:xfrm>
          <a:prstGeom prst="rect">
            <a:avLst/>
          </a:prstGeom>
        </p:spPr>
      </p:pic>
      <p:sp>
        <p:nvSpPr>
          <p:cNvPr id="4" name="Action Button: Custom 3">
            <a:hlinkClick r:id="" action="ppaction://noaction" highlightClick="1">
              <a:snd r:embed="rId5" name="Slide 30_item 1.wav"/>
            </a:hlinkClick>
          </p:cNvPr>
          <p:cNvSpPr/>
          <p:nvPr/>
        </p:nvSpPr>
        <p:spPr>
          <a:xfrm>
            <a:off x="373133" y="1372186"/>
            <a:ext cx="705584" cy="617494"/>
          </a:xfrm>
          <a:prstGeom prst="actionButtonBlank">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Century Gothic" panose="020B0502020202020204" pitchFamily="34" charset="0"/>
              </a:rPr>
              <a:t>1</a:t>
            </a:r>
          </a:p>
        </p:txBody>
      </p:sp>
      <p:sp>
        <p:nvSpPr>
          <p:cNvPr id="5" name="Title 4"/>
          <p:cNvSpPr>
            <a:spLocks noGrp="1"/>
          </p:cNvSpPr>
          <p:nvPr>
            <p:ph type="title" idx="4294967295"/>
          </p:nvPr>
        </p:nvSpPr>
        <p:spPr>
          <a:xfrm>
            <a:off x="1806910" y="281185"/>
            <a:ext cx="3611880" cy="882807"/>
          </a:xfrm>
        </p:spPr>
        <p:txBody>
          <a:bodyPr/>
          <a:lstStyle/>
          <a:p>
            <a:r>
              <a:rPr lang="en-GB" b="1" dirty="0"/>
              <a:t>Je</a:t>
            </a:r>
            <a:r>
              <a:rPr lang="en-GB" b="1" baseline="0" dirty="0"/>
              <a:t> </a:t>
            </a:r>
            <a:r>
              <a:rPr lang="en-GB" b="1" baseline="0" dirty="0" err="1"/>
              <a:t>ou</a:t>
            </a:r>
            <a:r>
              <a:rPr lang="en-GB" b="1" baseline="0" dirty="0"/>
              <a:t> nous ?</a:t>
            </a:r>
            <a:endParaRPr lang="en-GB" b="1" dirty="0"/>
          </a:p>
        </p:txBody>
      </p:sp>
      <p:sp>
        <p:nvSpPr>
          <p:cNvPr id="8" name="TextBox 7"/>
          <p:cNvSpPr txBox="1"/>
          <p:nvPr/>
        </p:nvSpPr>
        <p:spPr>
          <a:xfrm>
            <a:off x="6381750" y="4985657"/>
            <a:ext cx="5810250"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Nous </a:t>
            </a:r>
            <a:r>
              <a:rPr lang="en-GB" sz="3600" dirty="0" err="1">
                <a:solidFill>
                  <a:schemeClr val="accent5">
                    <a:lumMod val="50000"/>
                  </a:schemeClr>
                </a:solidFill>
                <a:latin typeface="Century Gothic" panose="020B0502020202020204" pitchFamily="34" charset="0"/>
              </a:rPr>
              <a:t>allons</a:t>
            </a:r>
            <a:r>
              <a:rPr lang="en-GB" sz="3600" dirty="0">
                <a:solidFill>
                  <a:schemeClr val="accent5">
                    <a:lumMod val="50000"/>
                  </a:schemeClr>
                </a:solidFill>
                <a:latin typeface="Century Gothic" panose="020B0502020202020204" pitchFamily="34" charset="0"/>
              </a:rPr>
              <a:t> au </a:t>
            </a:r>
            <a:r>
              <a:rPr lang="en-GB" sz="3600" dirty="0" err="1">
                <a:solidFill>
                  <a:schemeClr val="accent5">
                    <a:lumMod val="50000"/>
                  </a:schemeClr>
                </a:solidFill>
                <a:latin typeface="Century Gothic" panose="020B0502020202020204" pitchFamily="34" charset="0"/>
              </a:rPr>
              <a:t>collège</a:t>
            </a:r>
            <a:r>
              <a:rPr lang="en-GB" sz="3600" dirty="0">
                <a:solidFill>
                  <a:schemeClr val="accent5">
                    <a:lumMod val="50000"/>
                  </a:schemeClr>
                </a:solidFill>
                <a:latin typeface="Century Gothic" panose="020B0502020202020204" pitchFamily="34" charset="0"/>
              </a:rPr>
              <a:t>.</a:t>
            </a:r>
            <a:endParaRPr lang="en-GB" dirty="0"/>
          </a:p>
        </p:txBody>
      </p:sp>
      <p:pic>
        <p:nvPicPr>
          <p:cNvPr id="10" name="Picture 9" descr="background rectangle">
            <a:extLst>
              <a:ext uri="{FF2B5EF4-FFF2-40B4-BE49-F238E27FC236}">
                <a16:creationId xmlns:a16="http://schemas.microsoft.com/office/drawing/2014/main" id="{2C71D658-5936-4892-AFB2-BA3E5460A68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96440281-CB24-4656-BFBC-8D8C8D31AC4E}"/>
              </a:ext>
            </a:extLst>
          </p:cNvPr>
          <p:cNvSpPr txBox="1">
            <a:spLocks/>
          </p:cNvSpPr>
          <p:nvPr/>
        </p:nvSpPr>
        <p:spPr>
          <a:xfrm>
            <a:off x="0" y="296864"/>
            <a:ext cx="5265384"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kern="0">
                <a:solidFill>
                  <a:schemeClr val="bg1"/>
                </a:solidFill>
              </a:rPr>
              <a:t>Qui va o</a:t>
            </a:r>
            <a:r>
              <a:rPr lang="en-GB" sz="3600" b="1" kern="0">
                <a:solidFill>
                  <a:schemeClr val="bg1"/>
                </a:solidFill>
                <a:latin typeface="Arial" panose="020B0604020202020204" pitchFamily="34" charset="0"/>
                <a:cs typeface="Arial" panose="020B0604020202020204" pitchFamily="34" charset="0"/>
              </a:rPr>
              <a:t>ù ? (je/nous)</a:t>
            </a:r>
            <a:endParaRPr lang="en-GB" sz="3600" b="1" kern="0" dirty="0">
              <a:solidFill>
                <a:schemeClr val="bg1"/>
              </a:solidFill>
            </a:endParaRPr>
          </a:p>
        </p:txBody>
      </p:sp>
      <p:sp>
        <p:nvSpPr>
          <p:cNvPr id="13" name="Rounded Rectangle 46">
            <a:extLst>
              <a:ext uri="{FF2B5EF4-FFF2-40B4-BE49-F238E27FC236}">
                <a16:creationId xmlns:a16="http://schemas.microsoft.com/office/drawing/2014/main" id="{B5B8BF8A-2AB8-49B8-9E28-968B21983980}"/>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2062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60" y="1636962"/>
            <a:ext cx="1701479" cy="6124754"/>
          </a:xfrm>
          <a:prstGeom prst="rect">
            <a:avLst/>
          </a:prstGeom>
          <a:noFill/>
        </p:spPr>
        <p:txBody>
          <a:bodyPr wrap="square" rtlCol="0">
            <a:spAutoFit/>
          </a:bodyPr>
          <a:lstStyle/>
          <a:p>
            <a:r>
              <a:rPr lang="en-GB" sz="19600" dirty="0">
                <a:solidFill>
                  <a:schemeClr val="accent5">
                    <a:lumMod val="50000"/>
                  </a:schemeClr>
                </a:solidFill>
                <a:latin typeface="Calibri Light" panose="020F0302020204030204" pitchFamily="34" charset="0"/>
                <a:cs typeface="Calibri Light" panose="020F0302020204030204" pitchFamily="34" charset="0"/>
              </a:rPr>
              <a:t>󠇯</a:t>
            </a:r>
          </a:p>
        </p:txBody>
      </p:sp>
      <p:pic>
        <p:nvPicPr>
          <p:cNvPr id="2" name="Picture 1"/>
          <p:cNvPicPr>
            <a:picLocks noChangeAspect="1"/>
          </p:cNvPicPr>
          <p:nvPr/>
        </p:nvPicPr>
        <p:blipFill>
          <a:blip r:embed="rId3"/>
          <a:stretch>
            <a:fillRect/>
          </a:stretch>
        </p:blipFill>
        <p:spPr>
          <a:xfrm>
            <a:off x="2246624" y="2774665"/>
            <a:ext cx="824860" cy="1924674"/>
          </a:xfrm>
          <a:prstGeom prst="rect">
            <a:avLst/>
          </a:prstGeom>
        </p:spPr>
      </p:pic>
      <p:pic>
        <p:nvPicPr>
          <p:cNvPr id="3" name="Picture 2"/>
          <p:cNvPicPr>
            <a:picLocks noChangeAspect="1"/>
          </p:cNvPicPr>
          <p:nvPr/>
        </p:nvPicPr>
        <p:blipFill>
          <a:blip r:embed="rId4"/>
          <a:stretch>
            <a:fillRect/>
          </a:stretch>
        </p:blipFill>
        <p:spPr>
          <a:xfrm>
            <a:off x="7826525" y="2605181"/>
            <a:ext cx="2587976" cy="2094158"/>
          </a:xfrm>
          <a:prstGeom prst="rect">
            <a:avLst/>
          </a:prstGeom>
        </p:spPr>
      </p:pic>
      <p:sp>
        <p:nvSpPr>
          <p:cNvPr id="4" name="Action Button: Custom 3">
            <a:hlinkClick r:id="" action="ppaction://noaction" highlightClick="1">
              <a:snd r:embed="rId5" name="Slide 31_item 1.wav"/>
            </a:hlinkClick>
          </p:cNvPr>
          <p:cNvSpPr/>
          <p:nvPr/>
        </p:nvSpPr>
        <p:spPr>
          <a:xfrm>
            <a:off x="397196" y="1348122"/>
            <a:ext cx="705584" cy="617494"/>
          </a:xfrm>
          <a:prstGeom prst="actionButtonBlank">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Century Gothic" panose="020B0502020202020204" pitchFamily="34" charset="0"/>
              </a:rPr>
              <a:t>2</a:t>
            </a:r>
          </a:p>
        </p:txBody>
      </p:sp>
      <p:sp>
        <p:nvSpPr>
          <p:cNvPr id="5" name="Title 4"/>
          <p:cNvSpPr>
            <a:spLocks noGrp="1"/>
          </p:cNvSpPr>
          <p:nvPr>
            <p:ph type="title" idx="4294967295"/>
          </p:nvPr>
        </p:nvSpPr>
        <p:spPr>
          <a:xfrm>
            <a:off x="1941909" y="433805"/>
            <a:ext cx="3611880" cy="882807"/>
          </a:xfrm>
        </p:spPr>
        <p:txBody>
          <a:bodyPr/>
          <a:lstStyle/>
          <a:p>
            <a:r>
              <a:rPr lang="en-GB" b="1" dirty="0"/>
              <a:t>Je</a:t>
            </a:r>
            <a:r>
              <a:rPr lang="en-GB" b="1" baseline="0" dirty="0"/>
              <a:t> </a:t>
            </a:r>
            <a:r>
              <a:rPr lang="en-GB" b="1" baseline="0" dirty="0" err="1"/>
              <a:t>ou</a:t>
            </a:r>
            <a:r>
              <a:rPr lang="en-GB" b="1" baseline="0" dirty="0"/>
              <a:t> nous ?</a:t>
            </a:r>
            <a:endParaRPr lang="en-GB" b="1" dirty="0"/>
          </a:p>
        </p:txBody>
      </p:sp>
      <p:sp>
        <p:nvSpPr>
          <p:cNvPr id="8" name="TextBox 7"/>
          <p:cNvSpPr txBox="1"/>
          <p:nvPr/>
        </p:nvSpPr>
        <p:spPr>
          <a:xfrm>
            <a:off x="6381750" y="4985657"/>
            <a:ext cx="5810250"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Nous </a:t>
            </a:r>
            <a:r>
              <a:rPr lang="en-GB" sz="3600" dirty="0" err="1">
                <a:solidFill>
                  <a:schemeClr val="accent5">
                    <a:lumMod val="50000"/>
                  </a:schemeClr>
                </a:solidFill>
                <a:latin typeface="Century Gothic" panose="020B0502020202020204" pitchFamily="34" charset="0"/>
              </a:rPr>
              <a:t>allons</a:t>
            </a:r>
            <a:r>
              <a:rPr lang="en-GB" sz="3600" dirty="0">
                <a:solidFill>
                  <a:schemeClr val="accent5">
                    <a:lumMod val="50000"/>
                  </a:schemeClr>
                </a:solidFill>
                <a:latin typeface="Century Gothic" panose="020B0502020202020204" pitchFamily="34" charset="0"/>
              </a:rPr>
              <a:t> au </a:t>
            </a:r>
            <a:r>
              <a:rPr lang="en-GB" sz="3600" dirty="0" err="1">
                <a:solidFill>
                  <a:schemeClr val="accent5">
                    <a:lumMod val="50000"/>
                  </a:schemeClr>
                </a:solidFill>
                <a:latin typeface="Century Gothic" panose="020B0502020202020204" pitchFamily="34" charset="0"/>
              </a:rPr>
              <a:t>parc</a:t>
            </a:r>
            <a:r>
              <a:rPr lang="en-GB" sz="3600" dirty="0">
                <a:solidFill>
                  <a:schemeClr val="accent5">
                    <a:lumMod val="50000"/>
                  </a:schemeClr>
                </a:solidFill>
                <a:latin typeface="Century Gothic" panose="020B0502020202020204" pitchFamily="34" charset="0"/>
              </a:rPr>
              <a:t>.</a:t>
            </a:r>
            <a:endParaRPr lang="en-GB" dirty="0"/>
          </a:p>
        </p:txBody>
      </p:sp>
      <p:pic>
        <p:nvPicPr>
          <p:cNvPr id="9" name="Picture 8" descr="background rectangle">
            <a:extLst>
              <a:ext uri="{FF2B5EF4-FFF2-40B4-BE49-F238E27FC236}">
                <a16:creationId xmlns:a16="http://schemas.microsoft.com/office/drawing/2014/main" id="{6DD77A93-17CD-40C9-BE00-4E93F9CCA22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4E2060F2-EF3C-4033-B0D2-622BC62B69D6}"/>
              </a:ext>
            </a:extLst>
          </p:cNvPr>
          <p:cNvSpPr txBox="1">
            <a:spLocks/>
          </p:cNvSpPr>
          <p:nvPr/>
        </p:nvSpPr>
        <p:spPr>
          <a:xfrm>
            <a:off x="0" y="296864"/>
            <a:ext cx="5265384"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kern="0">
                <a:solidFill>
                  <a:schemeClr val="bg1"/>
                </a:solidFill>
              </a:rPr>
              <a:t>Qui va o</a:t>
            </a:r>
            <a:r>
              <a:rPr lang="en-GB" sz="3600" b="1" kern="0">
                <a:solidFill>
                  <a:schemeClr val="bg1"/>
                </a:solidFill>
                <a:latin typeface="Arial" panose="020B0604020202020204" pitchFamily="34" charset="0"/>
                <a:cs typeface="Arial" panose="020B0604020202020204" pitchFamily="34" charset="0"/>
              </a:rPr>
              <a:t>ù ? (je/nous)</a:t>
            </a:r>
            <a:endParaRPr lang="en-GB" sz="3600" b="1" kern="0" dirty="0">
              <a:solidFill>
                <a:schemeClr val="bg1"/>
              </a:solidFill>
            </a:endParaRPr>
          </a:p>
        </p:txBody>
      </p:sp>
      <p:sp>
        <p:nvSpPr>
          <p:cNvPr id="13" name="Rounded Rectangle 46">
            <a:extLst>
              <a:ext uri="{FF2B5EF4-FFF2-40B4-BE49-F238E27FC236}">
                <a16:creationId xmlns:a16="http://schemas.microsoft.com/office/drawing/2014/main" id="{B81A5CB3-3E46-401A-A5B5-C65BFC1D568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4331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8" y="1871895"/>
            <a:ext cx="1701479" cy="6124754"/>
          </a:xfrm>
          <a:prstGeom prst="rect">
            <a:avLst/>
          </a:prstGeom>
          <a:noFill/>
        </p:spPr>
        <p:txBody>
          <a:bodyPr wrap="square" rtlCol="0">
            <a:spAutoFit/>
          </a:bodyPr>
          <a:lstStyle/>
          <a:p>
            <a:r>
              <a:rPr lang="en-GB" sz="19600" dirty="0">
                <a:solidFill>
                  <a:schemeClr val="accent5">
                    <a:lumMod val="50000"/>
                  </a:schemeClr>
                </a:solidFill>
                <a:latin typeface="Calibri Light" panose="020F0302020204030204" pitchFamily="34" charset="0"/>
                <a:cs typeface="Calibri Light" panose="020F0302020204030204" pitchFamily="34" charset="0"/>
              </a:rPr>
              <a:t>󠇯</a:t>
            </a:r>
          </a:p>
        </p:txBody>
      </p:sp>
      <p:pic>
        <p:nvPicPr>
          <p:cNvPr id="2" name="Picture 1"/>
          <p:cNvPicPr>
            <a:picLocks noChangeAspect="1"/>
          </p:cNvPicPr>
          <p:nvPr/>
        </p:nvPicPr>
        <p:blipFill>
          <a:blip r:embed="rId3"/>
          <a:stretch>
            <a:fillRect/>
          </a:stretch>
        </p:blipFill>
        <p:spPr>
          <a:xfrm>
            <a:off x="2246624" y="2774665"/>
            <a:ext cx="824860" cy="1924674"/>
          </a:xfrm>
          <a:prstGeom prst="rect">
            <a:avLst/>
          </a:prstGeom>
        </p:spPr>
      </p:pic>
      <p:pic>
        <p:nvPicPr>
          <p:cNvPr id="3" name="Picture 2"/>
          <p:cNvPicPr>
            <a:picLocks noChangeAspect="1"/>
          </p:cNvPicPr>
          <p:nvPr/>
        </p:nvPicPr>
        <p:blipFill>
          <a:blip r:embed="rId4"/>
          <a:stretch>
            <a:fillRect/>
          </a:stretch>
        </p:blipFill>
        <p:spPr>
          <a:xfrm>
            <a:off x="7826525" y="2605181"/>
            <a:ext cx="2587976" cy="2094158"/>
          </a:xfrm>
          <a:prstGeom prst="rect">
            <a:avLst/>
          </a:prstGeom>
        </p:spPr>
      </p:pic>
      <p:sp>
        <p:nvSpPr>
          <p:cNvPr id="4" name="Action Button: Custom 3">
            <a:hlinkClick r:id="" action="ppaction://noaction" highlightClick="1">
              <a:snd r:embed="rId5" name="Slide 32_item 1.wav"/>
            </a:hlinkClick>
          </p:cNvPr>
          <p:cNvSpPr/>
          <p:nvPr/>
        </p:nvSpPr>
        <p:spPr>
          <a:xfrm>
            <a:off x="260973" y="1277397"/>
            <a:ext cx="705584" cy="617494"/>
          </a:xfrm>
          <a:prstGeom prst="actionButtonBlank">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Century Gothic" panose="020B0502020202020204" pitchFamily="34" charset="0"/>
              </a:rPr>
              <a:t>3</a:t>
            </a:r>
          </a:p>
        </p:txBody>
      </p:sp>
      <p:sp>
        <p:nvSpPr>
          <p:cNvPr id="5" name="Title 4"/>
          <p:cNvSpPr>
            <a:spLocks noGrp="1"/>
          </p:cNvSpPr>
          <p:nvPr>
            <p:ph type="title" idx="4294967295"/>
          </p:nvPr>
        </p:nvSpPr>
        <p:spPr>
          <a:xfrm>
            <a:off x="1265544" y="305452"/>
            <a:ext cx="3611880" cy="882807"/>
          </a:xfrm>
        </p:spPr>
        <p:txBody>
          <a:bodyPr/>
          <a:lstStyle/>
          <a:p>
            <a:r>
              <a:rPr lang="en-GB" b="1" dirty="0"/>
              <a:t>Je</a:t>
            </a:r>
            <a:r>
              <a:rPr lang="en-GB" b="1" baseline="0" dirty="0"/>
              <a:t> </a:t>
            </a:r>
            <a:r>
              <a:rPr lang="en-GB" b="1" baseline="0" dirty="0" err="1"/>
              <a:t>ou</a:t>
            </a:r>
            <a:r>
              <a:rPr lang="en-GB" b="1" baseline="0" dirty="0"/>
              <a:t> nous ?</a:t>
            </a:r>
            <a:endParaRPr lang="en-GB" b="1" dirty="0"/>
          </a:p>
        </p:txBody>
      </p:sp>
      <p:sp>
        <p:nvSpPr>
          <p:cNvPr id="8" name="TextBox 7"/>
          <p:cNvSpPr txBox="1"/>
          <p:nvPr/>
        </p:nvSpPr>
        <p:spPr>
          <a:xfrm>
            <a:off x="613765" y="4934272"/>
            <a:ext cx="5810250"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Je </a:t>
            </a:r>
            <a:r>
              <a:rPr lang="en-GB" sz="3600" dirty="0" err="1">
                <a:solidFill>
                  <a:schemeClr val="accent5">
                    <a:lumMod val="50000"/>
                  </a:schemeClr>
                </a:solidFill>
                <a:latin typeface="Century Gothic" panose="020B0502020202020204" pitchFamily="34" charset="0"/>
              </a:rPr>
              <a:t>vais</a:t>
            </a:r>
            <a:r>
              <a:rPr lang="en-GB" sz="3600" dirty="0">
                <a:solidFill>
                  <a:schemeClr val="accent5">
                    <a:lumMod val="50000"/>
                  </a:schemeClr>
                </a:solidFill>
                <a:latin typeface="Century Gothic" panose="020B0502020202020204" pitchFamily="34" charset="0"/>
              </a:rPr>
              <a:t> à la poste.</a:t>
            </a:r>
            <a:endParaRPr lang="en-GB" dirty="0"/>
          </a:p>
        </p:txBody>
      </p:sp>
      <p:pic>
        <p:nvPicPr>
          <p:cNvPr id="9" name="Picture 8" descr="background rectangle">
            <a:extLst>
              <a:ext uri="{FF2B5EF4-FFF2-40B4-BE49-F238E27FC236}">
                <a16:creationId xmlns:a16="http://schemas.microsoft.com/office/drawing/2014/main" id="{5418F919-A1B0-4472-BC83-E13C5D395C3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AE3F44A1-50A2-46E8-96CD-85BCA161B1ED}"/>
              </a:ext>
            </a:extLst>
          </p:cNvPr>
          <p:cNvSpPr txBox="1">
            <a:spLocks/>
          </p:cNvSpPr>
          <p:nvPr/>
        </p:nvSpPr>
        <p:spPr>
          <a:xfrm>
            <a:off x="0" y="296864"/>
            <a:ext cx="5265384"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kern="0">
                <a:solidFill>
                  <a:schemeClr val="bg1"/>
                </a:solidFill>
              </a:rPr>
              <a:t>Qui va o</a:t>
            </a:r>
            <a:r>
              <a:rPr lang="en-GB" sz="3600" b="1" kern="0">
                <a:solidFill>
                  <a:schemeClr val="bg1"/>
                </a:solidFill>
                <a:latin typeface="Arial" panose="020B0604020202020204" pitchFamily="34" charset="0"/>
                <a:cs typeface="Arial" panose="020B0604020202020204" pitchFamily="34" charset="0"/>
              </a:rPr>
              <a:t>ù ? (je/nous)</a:t>
            </a:r>
            <a:endParaRPr lang="en-GB" sz="3600" b="1" kern="0" dirty="0">
              <a:solidFill>
                <a:schemeClr val="bg1"/>
              </a:solidFill>
            </a:endParaRPr>
          </a:p>
        </p:txBody>
      </p:sp>
      <p:sp>
        <p:nvSpPr>
          <p:cNvPr id="13" name="Rounded Rectangle 46">
            <a:extLst>
              <a:ext uri="{FF2B5EF4-FFF2-40B4-BE49-F238E27FC236}">
                <a16:creationId xmlns:a16="http://schemas.microsoft.com/office/drawing/2014/main" id="{6DFA9C3E-068F-4C99-BBE4-18740D3D69A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2385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874936" y="1923728"/>
            <a:ext cx="1701479" cy="6124754"/>
          </a:xfrm>
          <a:prstGeom prst="rect">
            <a:avLst/>
          </a:prstGeom>
          <a:noFill/>
        </p:spPr>
        <p:txBody>
          <a:bodyPr wrap="square" rtlCol="0">
            <a:spAutoFit/>
          </a:bodyPr>
          <a:lstStyle/>
          <a:p>
            <a:r>
              <a:rPr lang="en-GB" sz="19600" dirty="0">
                <a:solidFill>
                  <a:schemeClr val="accent5">
                    <a:lumMod val="50000"/>
                  </a:schemeClr>
                </a:solidFill>
                <a:latin typeface="Calibri Light" panose="020F0302020204030204" pitchFamily="34" charset="0"/>
                <a:cs typeface="Calibri Light" panose="020F0302020204030204" pitchFamily="34" charset="0"/>
              </a:rPr>
              <a:t>󠇯</a:t>
            </a:r>
          </a:p>
        </p:txBody>
      </p:sp>
      <p:pic>
        <p:nvPicPr>
          <p:cNvPr id="2" name="Picture 1"/>
          <p:cNvPicPr>
            <a:picLocks noChangeAspect="1"/>
          </p:cNvPicPr>
          <p:nvPr/>
        </p:nvPicPr>
        <p:blipFill>
          <a:blip r:embed="rId3"/>
          <a:stretch>
            <a:fillRect/>
          </a:stretch>
        </p:blipFill>
        <p:spPr>
          <a:xfrm>
            <a:off x="2246624" y="2774665"/>
            <a:ext cx="824860" cy="1924674"/>
          </a:xfrm>
          <a:prstGeom prst="rect">
            <a:avLst/>
          </a:prstGeom>
        </p:spPr>
      </p:pic>
      <p:pic>
        <p:nvPicPr>
          <p:cNvPr id="3" name="Picture 2"/>
          <p:cNvPicPr>
            <a:picLocks noChangeAspect="1"/>
          </p:cNvPicPr>
          <p:nvPr/>
        </p:nvPicPr>
        <p:blipFill>
          <a:blip r:embed="rId4"/>
          <a:stretch>
            <a:fillRect/>
          </a:stretch>
        </p:blipFill>
        <p:spPr>
          <a:xfrm>
            <a:off x="7826525" y="2605181"/>
            <a:ext cx="2587976" cy="2094158"/>
          </a:xfrm>
          <a:prstGeom prst="rect">
            <a:avLst/>
          </a:prstGeom>
        </p:spPr>
      </p:pic>
      <p:sp>
        <p:nvSpPr>
          <p:cNvPr id="4" name="Action Button: Custom 3">
            <a:hlinkClick r:id="" action="ppaction://noaction" highlightClick="1">
              <a:snd r:embed="rId5" name="Slide 33_item 1.wav"/>
            </a:hlinkClick>
          </p:cNvPr>
          <p:cNvSpPr/>
          <p:nvPr/>
        </p:nvSpPr>
        <p:spPr>
          <a:xfrm>
            <a:off x="349070" y="1372185"/>
            <a:ext cx="705584" cy="617494"/>
          </a:xfrm>
          <a:prstGeom prst="actionButtonBlank">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Century Gothic" panose="020B0502020202020204" pitchFamily="34" charset="0"/>
              </a:rPr>
              <a:t>4</a:t>
            </a:r>
          </a:p>
        </p:txBody>
      </p:sp>
      <p:sp>
        <p:nvSpPr>
          <p:cNvPr id="5" name="Title 4"/>
          <p:cNvSpPr>
            <a:spLocks noGrp="1"/>
          </p:cNvSpPr>
          <p:nvPr>
            <p:ph type="title" idx="4294967295"/>
          </p:nvPr>
        </p:nvSpPr>
        <p:spPr>
          <a:xfrm>
            <a:off x="1474668" y="305452"/>
            <a:ext cx="3611880" cy="882807"/>
          </a:xfrm>
        </p:spPr>
        <p:txBody>
          <a:bodyPr/>
          <a:lstStyle/>
          <a:p>
            <a:r>
              <a:rPr lang="en-GB" b="1" dirty="0"/>
              <a:t>Je</a:t>
            </a:r>
            <a:r>
              <a:rPr lang="en-GB" b="1" baseline="0" dirty="0"/>
              <a:t> </a:t>
            </a:r>
            <a:r>
              <a:rPr lang="en-GB" b="1" baseline="0" dirty="0" err="1"/>
              <a:t>ou</a:t>
            </a:r>
            <a:r>
              <a:rPr lang="en-GB" b="1" baseline="0" dirty="0"/>
              <a:t> nous ?</a:t>
            </a:r>
            <a:endParaRPr lang="en-GB" b="1" dirty="0"/>
          </a:p>
        </p:txBody>
      </p:sp>
      <p:sp>
        <p:nvSpPr>
          <p:cNvPr id="8" name="TextBox 7"/>
          <p:cNvSpPr txBox="1"/>
          <p:nvPr/>
        </p:nvSpPr>
        <p:spPr>
          <a:xfrm>
            <a:off x="6576415" y="4934272"/>
            <a:ext cx="5810250"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Nous </a:t>
            </a:r>
            <a:r>
              <a:rPr lang="en-GB" sz="3600" dirty="0" err="1">
                <a:solidFill>
                  <a:schemeClr val="accent5">
                    <a:lumMod val="50000"/>
                  </a:schemeClr>
                </a:solidFill>
                <a:latin typeface="Century Gothic" panose="020B0502020202020204" pitchFamily="34" charset="0"/>
              </a:rPr>
              <a:t>allons</a:t>
            </a:r>
            <a:r>
              <a:rPr lang="en-GB" sz="3600" dirty="0">
                <a:solidFill>
                  <a:schemeClr val="accent5">
                    <a:lumMod val="50000"/>
                  </a:schemeClr>
                </a:solidFill>
                <a:latin typeface="Century Gothic" panose="020B0502020202020204" pitchFamily="34" charset="0"/>
              </a:rPr>
              <a:t> à la </a:t>
            </a:r>
            <a:r>
              <a:rPr lang="en-GB" sz="3600" dirty="0" err="1">
                <a:solidFill>
                  <a:schemeClr val="accent5">
                    <a:lumMod val="50000"/>
                  </a:schemeClr>
                </a:solidFill>
                <a:latin typeface="Century Gothic" panose="020B0502020202020204" pitchFamily="34" charset="0"/>
              </a:rPr>
              <a:t>caisse</a:t>
            </a:r>
            <a:r>
              <a:rPr lang="en-GB" sz="3600" dirty="0">
                <a:solidFill>
                  <a:schemeClr val="accent5">
                    <a:lumMod val="50000"/>
                  </a:schemeClr>
                </a:solidFill>
                <a:latin typeface="Century Gothic" panose="020B0502020202020204" pitchFamily="34" charset="0"/>
              </a:rPr>
              <a:t>.</a:t>
            </a:r>
            <a:endParaRPr lang="en-GB" dirty="0"/>
          </a:p>
        </p:txBody>
      </p:sp>
      <p:pic>
        <p:nvPicPr>
          <p:cNvPr id="9" name="Picture 8" descr="background rectangle">
            <a:extLst>
              <a:ext uri="{FF2B5EF4-FFF2-40B4-BE49-F238E27FC236}">
                <a16:creationId xmlns:a16="http://schemas.microsoft.com/office/drawing/2014/main" id="{48C725FF-D648-43DA-B721-AFC29DC60128}"/>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4125F410-20E5-4027-9018-36734DE9B554}"/>
              </a:ext>
            </a:extLst>
          </p:cNvPr>
          <p:cNvSpPr txBox="1">
            <a:spLocks/>
          </p:cNvSpPr>
          <p:nvPr/>
        </p:nvSpPr>
        <p:spPr>
          <a:xfrm>
            <a:off x="0" y="296864"/>
            <a:ext cx="5265384"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kern="0">
                <a:solidFill>
                  <a:schemeClr val="bg1"/>
                </a:solidFill>
              </a:rPr>
              <a:t>Qui va o</a:t>
            </a:r>
            <a:r>
              <a:rPr lang="en-GB" sz="3600" b="1" kern="0">
                <a:solidFill>
                  <a:schemeClr val="bg1"/>
                </a:solidFill>
                <a:latin typeface="Arial" panose="020B0604020202020204" pitchFamily="34" charset="0"/>
                <a:cs typeface="Arial" panose="020B0604020202020204" pitchFamily="34" charset="0"/>
              </a:rPr>
              <a:t>ù ? (je/nous)</a:t>
            </a:r>
            <a:endParaRPr lang="en-GB" sz="3600" b="1" kern="0" dirty="0">
              <a:solidFill>
                <a:schemeClr val="bg1"/>
              </a:solidFill>
            </a:endParaRPr>
          </a:p>
        </p:txBody>
      </p:sp>
      <p:sp>
        <p:nvSpPr>
          <p:cNvPr id="13" name="Rounded Rectangle 46">
            <a:extLst>
              <a:ext uri="{FF2B5EF4-FFF2-40B4-BE49-F238E27FC236}">
                <a16:creationId xmlns:a16="http://schemas.microsoft.com/office/drawing/2014/main" id="{425084CD-919A-4835-AA5F-C2C800B9746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9779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60" y="1871895"/>
            <a:ext cx="1701479" cy="6124754"/>
          </a:xfrm>
          <a:prstGeom prst="rect">
            <a:avLst/>
          </a:prstGeom>
          <a:noFill/>
        </p:spPr>
        <p:txBody>
          <a:bodyPr wrap="square" rtlCol="0">
            <a:spAutoFit/>
          </a:bodyPr>
          <a:lstStyle/>
          <a:p>
            <a:r>
              <a:rPr lang="en-GB" sz="19600" dirty="0">
                <a:solidFill>
                  <a:schemeClr val="accent5">
                    <a:lumMod val="50000"/>
                  </a:schemeClr>
                </a:solidFill>
                <a:latin typeface="Calibri Light" panose="020F0302020204030204" pitchFamily="34" charset="0"/>
                <a:cs typeface="Calibri Light" panose="020F0302020204030204" pitchFamily="34" charset="0"/>
              </a:rPr>
              <a:t>󠇯</a:t>
            </a:r>
          </a:p>
        </p:txBody>
      </p:sp>
      <p:pic>
        <p:nvPicPr>
          <p:cNvPr id="2" name="Picture 1"/>
          <p:cNvPicPr>
            <a:picLocks noChangeAspect="1"/>
          </p:cNvPicPr>
          <p:nvPr/>
        </p:nvPicPr>
        <p:blipFill>
          <a:blip r:embed="rId3"/>
          <a:stretch>
            <a:fillRect/>
          </a:stretch>
        </p:blipFill>
        <p:spPr>
          <a:xfrm>
            <a:off x="2246624" y="2774665"/>
            <a:ext cx="824860" cy="1924674"/>
          </a:xfrm>
          <a:prstGeom prst="rect">
            <a:avLst/>
          </a:prstGeom>
        </p:spPr>
      </p:pic>
      <p:pic>
        <p:nvPicPr>
          <p:cNvPr id="3" name="Picture 2"/>
          <p:cNvPicPr>
            <a:picLocks noChangeAspect="1"/>
          </p:cNvPicPr>
          <p:nvPr/>
        </p:nvPicPr>
        <p:blipFill>
          <a:blip r:embed="rId4"/>
          <a:stretch>
            <a:fillRect/>
          </a:stretch>
        </p:blipFill>
        <p:spPr>
          <a:xfrm>
            <a:off x="7826525" y="2605181"/>
            <a:ext cx="2587976" cy="2094158"/>
          </a:xfrm>
          <a:prstGeom prst="rect">
            <a:avLst/>
          </a:prstGeom>
        </p:spPr>
      </p:pic>
      <p:sp>
        <p:nvSpPr>
          <p:cNvPr id="4" name="Action Button: Custom 3">
            <a:hlinkClick r:id="" action="ppaction://noaction" highlightClick="1">
              <a:snd r:embed="rId5" name="Slide 34_item 1.wav"/>
            </a:hlinkClick>
          </p:cNvPr>
          <p:cNvSpPr/>
          <p:nvPr/>
        </p:nvSpPr>
        <p:spPr>
          <a:xfrm>
            <a:off x="260973" y="1277397"/>
            <a:ext cx="705584" cy="617494"/>
          </a:xfrm>
          <a:prstGeom prst="actionButtonBlank">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5</a:t>
            </a:r>
          </a:p>
        </p:txBody>
      </p:sp>
      <p:sp>
        <p:nvSpPr>
          <p:cNvPr id="5" name="Title 4"/>
          <p:cNvSpPr>
            <a:spLocks noGrp="1"/>
          </p:cNvSpPr>
          <p:nvPr>
            <p:ph type="title" idx="4294967295"/>
          </p:nvPr>
        </p:nvSpPr>
        <p:spPr>
          <a:xfrm>
            <a:off x="1579573" y="372167"/>
            <a:ext cx="3611880" cy="882807"/>
          </a:xfrm>
        </p:spPr>
        <p:txBody>
          <a:bodyPr/>
          <a:lstStyle/>
          <a:p>
            <a:r>
              <a:rPr lang="en-GB" b="1" dirty="0"/>
              <a:t>Je</a:t>
            </a:r>
            <a:r>
              <a:rPr lang="en-GB" b="1" baseline="0" dirty="0"/>
              <a:t> </a:t>
            </a:r>
            <a:r>
              <a:rPr lang="en-GB" b="1" baseline="0" dirty="0" err="1"/>
              <a:t>ou</a:t>
            </a:r>
            <a:r>
              <a:rPr lang="en-GB" b="1" baseline="0" dirty="0"/>
              <a:t> nous ?</a:t>
            </a:r>
            <a:endParaRPr lang="en-GB" b="1" dirty="0"/>
          </a:p>
        </p:txBody>
      </p:sp>
      <p:sp>
        <p:nvSpPr>
          <p:cNvPr id="8" name="TextBox 7"/>
          <p:cNvSpPr txBox="1"/>
          <p:nvPr/>
        </p:nvSpPr>
        <p:spPr>
          <a:xfrm>
            <a:off x="613765" y="4934272"/>
            <a:ext cx="5810250"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Je </a:t>
            </a:r>
            <a:r>
              <a:rPr lang="en-GB" sz="3600" dirty="0" err="1">
                <a:solidFill>
                  <a:schemeClr val="accent5">
                    <a:lumMod val="50000"/>
                  </a:schemeClr>
                </a:solidFill>
                <a:latin typeface="Century Gothic" panose="020B0502020202020204" pitchFamily="34" charset="0"/>
              </a:rPr>
              <a:t>vais</a:t>
            </a:r>
            <a:r>
              <a:rPr lang="en-GB" sz="3600" dirty="0">
                <a:solidFill>
                  <a:schemeClr val="accent5">
                    <a:lumMod val="50000"/>
                  </a:schemeClr>
                </a:solidFill>
                <a:latin typeface="Century Gothic" panose="020B0502020202020204" pitchFamily="34" charset="0"/>
              </a:rPr>
              <a:t> à </a:t>
            </a:r>
            <a:r>
              <a:rPr lang="en-GB" sz="3600" dirty="0" err="1">
                <a:solidFill>
                  <a:schemeClr val="accent5">
                    <a:lumMod val="50000"/>
                  </a:schemeClr>
                </a:solidFill>
                <a:latin typeface="Century Gothic" panose="020B0502020202020204" pitchFamily="34" charset="0"/>
              </a:rPr>
              <a:t>l’aéroport</a:t>
            </a:r>
            <a:r>
              <a:rPr lang="en-GB" sz="3600" dirty="0">
                <a:solidFill>
                  <a:schemeClr val="accent5">
                    <a:lumMod val="50000"/>
                  </a:schemeClr>
                </a:solidFill>
                <a:latin typeface="Century Gothic" panose="020B0502020202020204" pitchFamily="34" charset="0"/>
              </a:rPr>
              <a:t>.</a:t>
            </a:r>
            <a:endParaRPr lang="en-GB" dirty="0"/>
          </a:p>
        </p:txBody>
      </p:sp>
      <p:pic>
        <p:nvPicPr>
          <p:cNvPr id="9" name="Picture 8" descr="background rectangle">
            <a:extLst>
              <a:ext uri="{FF2B5EF4-FFF2-40B4-BE49-F238E27FC236}">
                <a16:creationId xmlns:a16="http://schemas.microsoft.com/office/drawing/2014/main" id="{FC309F92-6E4E-4424-A27C-26E55F54212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750F42BA-D525-482E-B54A-7982C568B38F}"/>
              </a:ext>
            </a:extLst>
          </p:cNvPr>
          <p:cNvSpPr txBox="1">
            <a:spLocks/>
          </p:cNvSpPr>
          <p:nvPr/>
        </p:nvSpPr>
        <p:spPr>
          <a:xfrm>
            <a:off x="0" y="296864"/>
            <a:ext cx="5265384"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kern="0">
                <a:solidFill>
                  <a:schemeClr val="bg1"/>
                </a:solidFill>
              </a:rPr>
              <a:t>Qui va o</a:t>
            </a:r>
            <a:r>
              <a:rPr lang="en-GB" sz="3600" b="1" kern="0">
                <a:solidFill>
                  <a:schemeClr val="bg1"/>
                </a:solidFill>
                <a:latin typeface="Arial" panose="020B0604020202020204" pitchFamily="34" charset="0"/>
                <a:cs typeface="Arial" panose="020B0604020202020204" pitchFamily="34" charset="0"/>
              </a:rPr>
              <a:t>ù ? (je/nous)</a:t>
            </a:r>
            <a:endParaRPr lang="en-GB" sz="3600" b="1" kern="0" dirty="0">
              <a:solidFill>
                <a:schemeClr val="bg1"/>
              </a:solidFill>
            </a:endParaRPr>
          </a:p>
        </p:txBody>
      </p:sp>
      <p:sp>
        <p:nvSpPr>
          <p:cNvPr id="13" name="Rounded Rectangle 46">
            <a:extLst>
              <a:ext uri="{FF2B5EF4-FFF2-40B4-BE49-F238E27FC236}">
                <a16:creationId xmlns:a16="http://schemas.microsoft.com/office/drawing/2014/main" id="{A1CB70B9-DC63-4059-A62E-9F203E3B85B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8998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60" y="1589593"/>
            <a:ext cx="1701479" cy="6124754"/>
          </a:xfrm>
          <a:prstGeom prst="rect">
            <a:avLst/>
          </a:prstGeom>
          <a:noFill/>
        </p:spPr>
        <p:txBody>
          <a:bodyPr wrap="square" rtlCol="0">
            <a:spAutoFit/>
          </a:bodyPr>
          <a:lstStyle/>
          <a:p>
            <a:r>
              <a:rPr lang="en-GB" sz="19600">
                <a:solidFill>
                  <a:schemeClr val="accent5">
                    <a:lumMod val="50000"/>
                  </a:schemeClr>
                </a:solidFill>
                <a:latin typeface="Calibri Light" panose="020F0302020204030204" pitchFamily="34" charset="0"/>
                <a:cs typeface="Calibri Light" panose="020F0302020204030204" pitchFamily="34" charset="0"/>
              </a:rPr>
              <a:t>󠇯</a:t>
            </a:r>
          </a:p>
        </p:txBody>
      </p:sp>
      <p:pic>
        <p:nvPicPr>
          <p:cNvPr id="2" name="Picture 1"/>
          <p:cNvPicPr>
            <a:picLocks noChangeAspect="1"/>
          </p:cNvPicPr>
          <p:nvPr/>
        </p:nvPicPr>
        <p:blipFill>
          <a:blip r:embed="rId3"/>
          <a:stretch>
            <a:fillRect/>
          </a:stretch>
        </p:blipFill>
        <p:spPr>
          <a:xfrm>
            <a:off x="2246624" y="2774665"/>
            <a:ext cx="824860" cy="1924674"/>
          </a:xfrm>
          <a:prstGeom prst="rect">
            <a:avLst/>
          </a:prstGeom>
        </p:spPr>
      </p:pic>
      <p:pic>
        <p:nvPicPr>
          <p:cNvPr id="3" name="Picture 2"/>
          <p:cNvPicPr>
            <a:picLocks noChangeAspect="1"/>
          </p:cNvPicPr>
          <p:nvPr/>
        </p:nvPicPr>
        <p:blipFill>
          <a:blip r:embed="rId4"/>
          <a:stretch>
            <a:fillRect/>
          </a:stretch>
        </p:blipFill>
        <p:spPr>
          <a:xfrm>
            <a:off x="7826525" y="2605181"/>
            <a:ext cx="2587976" cy="2094158"/>
          </a:xfrm>
          <a:prstGeom prst="rect">
            <a:avLst/>
          </a:prstGeom>
        </p:spPr>
      </p:pic>
      <p:sp>
        <p:nvSpPr>
          <p:cNvPr id="4" name="Action Button: Custom 3">
            <a:hlinkClick r:id="" action="ppaction://noaction" highlightClick="1">
              <a:snd r:embed="rId5" name="Slide 35_item 1.wav"/>
            </a:hlinkClick>
          </p:cNvPr>
          <p:cNvSpPr/>
          <p:nvPr/>
        </p:nvSpPr>
        <p:spPr>
          <a:xfrm>
            <a:off x="260973" y="1306234"/>
            <a:ext cx="705584" cy="617494"/>
          </a:xfrm>
          <a:prstGeom prst="actionButtonBlank">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Century Gothic" panose="020B0502020202020204" pitchFamily="34" charset="0"/>
              </a:rPr>
              <a:t>6</a:t>
            </a:r>
          </a:p>
        </p:txBody>
      </p:sp>
      <p:sp>
        <p:nvSpPr>
          <p:cNvPr id="5" name="Title 4"/>
          <p:cNvSpPr>
            <a:spLocks noGrp="1"/>
          </p:cNvSpPr>
          <p:nvPr>
            <p:ph type="title" idx="4294967295"/>
          </p:nvPr>
        </p:nvSpPr>
        <p:spPr>
          <a:xfrm>
            <a:off x="853114" y="188494"/>
            <a:ext cx="3611880" cy="882807"/>
          </a:xfrm>
        </p:spPr>
        <p:txBody>
          <a:bodyPr/>
          <a:lstStyle/>
          <a:p>
            <a:r>
              <a:rPr lang="en-GB" b="1" dirty="0"/>
              <a:t>Je</a:t>
            </a:r>
            <a:r>
              <a:rPr lang="en-GB" b="1" baseline="0" dirty="0"/>
              <a:t> </a:t>
            </a:r>
            <a:r>
              <a:rPr lang="en-GB" b="1" baseline="0" dirty="0" err="1"/>
              <a:t>ou</a:t>
            </a:r>
            <a:r>
              <a:rPr lang="en-GB" b="1" baseline="0" dirty="0"/>
              <a:t> nous ?</a:t>
            </a:r>
            <a:endParaRPr lang="en-GB" b="1" dirty="0"/>
          </a:p>
        </p:txBody>
      </p:sp>
      <p:sp>
        <p:nvSpPr>
          <p:cNvPr id="8" name="TextBox 7"/>
          <p:cNvSpPr txBox="1"/>
          <p:nvPr/>
        </p:nvSpPr>
        <p:spPr>
          <a:xfrm>
            <a:off x="613765" y="4934272"/>
            <a:ext cx="5810250"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Je </a:t>
            </a:r>
            <a:r>
              <a:rPr lang="en-GB" sz="3600" dirty="0" err="1">
                <a:solidFill>
                  <a:schemeClr val="accent5">
                    <a:lumMod val="50000"/>
                  </a:schemeClr>
                </a:solidFill>
                <a:latin typeface="Century Gothic" panose="020B0502020202020204" pitchFamily="34" charset="0"/>
              </a:rPr>
              <a:t>vais</a:t>
            </a:r>
            <a:r>
              <a:rPr lang="en-GB" sz="3600" dirty="0">
                <a:solidFill>
                  <a:schemeClr val="accent5">
                    <a:lumMod val="50000"/>
                  </a:schemeClr>
                </a:solidFill>
                <a:latin typeface="Century Gothic" panose="020B0502020202020204" pitchFamily="34" charset="0"/>
              </a:rPr>
              <a:t> à </a:t>
            </a:r>
            <a:r>
              <a:rPr lang="en-GB" sz="3600" dirty="0" err="1">
                <a:solidFill>
                  <a:schemeClr val="accent5">
                    <a:lumMod val="50000"/>
                  </a:schemeClr>
                </a:solidFill>
                <a:latin typeface="Century Gothic" panose="020B0502020202020204" pitchFamily="34" charset="0"/>
              </a:rPr>
              <a:t>l’hôtel</a:t>
            </a:r>
            <a:r>
              <a:rPr lang="en-GB" sz="3600" dirty="0">
                <a:solidFill>
                  <a:schemeClr val="accent5">
                    <a:lumMod val="50000"/>
                  </a:schemeClr>
                </a:solidFill>
                <a:latin typeface="Century Gothic" panose="020B0502020202020204" pitchFamily="34" charset="0"/>
              </a:rPr>
              <a:t>.</a:t>
            </a:r>
            <a:endParaRPr lang="en-GB" dirty="0"/>
          </a:p>
        </p:txBody>
      </p:sp>
      <p:pic>
        <p:nvPicPr>
          <p:cNvPr id="9" name="Picture 8" descr="background rectangle">
            <a:extLst>
              <a:ext uri="{FF2B5EF4-FFF2-40B4-BE49-F238E27FC236}">
                <a16:creationId xmlns:a16="http://schemas.microsoft.com/office/drawing/2014/main" id="{5C91E70D-DB30-467F-97D2-295003C0BAF8}"/>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A6FFBF5A-29D6-46D6-9E74-599C1902726F}"/>
              </a:ext>
            </a:extLst>
          </p:cNvPr>
          <p:cNvSpPr txBox="1">
            <a:spLocks/>
          </p:cNvSpPr>
          <p:nvPr/>
        </p:nvSpPr>
        <p:spPr>
          <a:xfrm>
            <a:off x="0" y="296864"/>
            <a:ext cx="5265384"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kern="0">
                <a:solidFill>
                  <a:schemeClr val="bg1"/>
                </a:solidFill>
              </a:rPr>
              <a:t>Qui va o</a:t>
            </a:r>
            <a:r>
              <a:rPr lang="en-GB" sz="3600" b="1" kern="0">
                <a:solidFill>
                  <a:schemeClr val="bg1"/>
                </a:solidFill>
                <a:latin typeface="Arial" panose="020B0604020202020204" pitchFamily="34" charset="0"/>
                <a:cs typeface="Arial" panose="020B0604020202020204" pitchFamily="34" charset="0"/>
              </a:rPr>
              <a:t>ù ? (je/nous)</a:t>
            </a:r>
            <a:endParaRPr lang="en-GB" sz="3600" b="1" kern="0" dirty="0">
              <a:solidFill>
                <a:schemeClr val="bg1"/>
              </a:solidFill>
            </a:endParaRPr>
          </a:p>
        </p:txBody>
      </p:sp>
      <p:sp>
        <p:nvSpPr>
          <p:cNvPr id="13" name="Rounded Rectangle 46">
            <a:extLst>
              <a:ext uri="{FF2B5EF4-FFF2-40B4-BE49-F238E27FC236}">
                <a16:creationId xmlns:a16="http://schemas.microsoft.com/office/drawing/2014/main" id="{5EB98091-CFFD-4D0F-825E-F083B0D0B9E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019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681323" y="1636962"/>
            <a:ext cx="1701479" cy="6124754"/>
          </a:xfrm>
          <a:prstGeom prst="rect">
            <a:avLst/>
          </a:prstGeom>
          <a:noFill/>
        </p:spPr>
        <p:txBody>
          <a:bodyPr wrap="square" rtlCol="0">
            <a:spAutoFit/>
          </a:bodyPr>
          <a:lstStyle/>
          <a:p>
            <a:r>
              <a:rPr lang="en-GB" sz="19600">
                <a:solidFill>
                  <a:schemeClr val="accent5">
                    <a:lumMod val="50000"/>
                  </a:schemeClr>
                </a:solidFill>
                <a:latin typeface="Calibri Light" panose="020F0302020204030204" pitchFamily="34" charset="0"/>
                <a:cs typeface="Calibri Light" panose="020F0302020204030204" pitchFamily="34" charset="0"/>
              </a:rPr>
              <a:t>󠇯</a:t>
            </a:r>
          </a:p>
        </p:txBody>
      </p:sp>
      <p:pic>
        <p:nvPicPr>
          <p:cNvPr id="2" name="Picture 1"/>
          <p:cNvPicPr>
            <a:picLocks noChangeAspect="1"/>
          </p:cNvPicPr>
          <p:nvPr/>
        </p:nvPicPr>
        <p:blipFill>
          <a:blip r:embed="rId3"/>
          <a:stretch>
            <a:fillRect/>
          </a:stretch>
        </p:blipFill>
        <p:spPr>
          <a:xfrm>
            <a:off x="2246624" y="2774665"/>
            <a:ext cx="824860" cy="1924674"/>
          </a:xfrm>
          <a:prstGeom prst="rect">
            <a:avLst/>
          </a:prstGeom>
        </p:spPr>
      </p:pic>
      <p:pic>
        <p:nvPicPr>
          <p:cNvPr id="3" name="Picture 2"/>
          <p:cNvPicPr>
            <a:picLocks noChangeAspect="1"/>
          </p:cNvPicPr>
          <p:nvPr/>
        </p:nvPicPr>
        <p:blipFill>
          <a:blip r:embed="rId4"/>
          <a:stretch>
            <a:fillRect/>
          </a:stretch>
        </p:blipFill>
        <p:spPr>
          <a:xfrm>
            <a:off x="7826525" y="2605181"/>
            <a:ext cx="2587976" cy="2094158"/>
          </a:xfrm>
          <a:prstGeom prst="rect">
            <a:avLst/>
          </a:prstGeom>
        </p:spPr>
      </p:pic>
      <p:sp>
        <p:nvSpPr>
          <p:cNvPr id="4" name="Action Button: Custom 3">
            <a:hlinkClick r:id="" action="ppaction://noaction" highlightClick="1">
              <a:snd r:embed="rId5" name="Slide 36_item 1.wav"/>
            </a:hlinkClick>
          </p:cNvPr>
          <p:cNvSpPr/>
          <p:nvPr/>
        </p:nvSpPr>
        <p:spPr>
          <a:xfrm>
            <a:off x="325007" y="1564691"/>
            <a:ext cx="705584" cy="617494"/>
          </a:xfrm>
          <a:prstGeom prst="actionButtonBlank">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Century Gothic" panose="020B0502020202020204" pitchFamily="34" charset="0"/>
              </a:rPr>
              <a:t>7</a:t>
            </a:r>
          </a:p>
        </p:txBody>
      </p:sp>
      <p:sp>
        <p:nvSpPr>
          <p:cNvPr id="5" name="Title 4"/>
          <p:cNvSpPr>
            <a:spLocks noGrp="1"/>
          </p:cNvSpPr>
          <p:nvPr>
            <p:ph type="title" idx="4294967295"/>
          </p:nvPr>
        </p:nvSpPr>
        <p:spPr>
          <a:xfrm>
            <a:off x="677799" y="299441"/>
            <a:ext cx="3611880" cy="882807"/>
          </a:xfrm>
        </p:spPr>
        <p:txBody>
          <a:bodyPr/>
          <a:lstStyle/>
          <a:p>
            <a:r>
              <a:rPr lang="en-GB" b="1" dirty="0"/>
              <a:t>Je</a:t>
            </a:r>
            <a:r>
              <a:rPr lang="en-GB" b="1" baseline="0" dirty="0"/>
              <a:t> </a:t>
            </a:r>
            <a:r>
              <a:rPr lang="en-GB" b="1" baseline="0" dirty="0" err="1"/>
              <a:t>ou</a:t>
            </a:r>
            <a:r>
              <a:rPr lang="en-GB" b="1" baseline="0" dirty="0"/>
              <a:t> nous ?</a:t>
            </a:r>
            <a:endParaRPr lang="en-GB" b="1" dirty="0"/>
          </a:p>
        </p:txBody>
      </p:sp>
      <p:sp>
        <p:nvSpPr>
          <p:cNvPr id="8" name="TextBox 7"/>
          <p:cNvSpPr txBox="1"/>
          <p:nvPr/>
        </p:nvSpPr>
        <p:spPr>
          <a:xfrm>
            <a:off x="6042192" y="4934272"/>
            <a:ext cx="6938365" cy="646331"/>
          </a:xfrm>
          <a:prstGeom prst="rect">
            <a:avLst/>
          </a:prstGeom>
          <a:noFill/>
        </p:spPr>
        <p:txBody>
          <a:bodyPr wrap="square" rtlCol="0">
            <a:spAutoFit/>
          </a:bodyPr>
          <a:lstStyle/>
          <a:p>
            <a:r>
              <a:rPr lang="en-GB" sz="3600">
                <a:solidFill>
                  <a:schemeClr val="accent5">
                    <a:lumMod val="50000"/>
                  </a:schemeClr>
                </a:solidFill>
                <a:latin typeface="Century Gothic" panose="020B0502020202020204" pitchFamily="34" charset="0"/>
              </a:rPr>
              <a:t>Nous </a:t>
            </a:r>
            <a:r>
              <a:rPr lang="en-GB" sz="3600" err="1">
                <a:solidFill>
                  <a:schemeClr val="accent5">
                    <a:lumMod val="50000"/>
                  </a:schemeClr>
                </a:solidFill>
                <a:latin typeface="Century Gothic" panose="020B0502020202020204" pitchFamily="34" charset="0"/>
              </a:rPr>
              <a:t>allons</a:t>
            </a:r>
            <a:r>
              <a:rPr lang="en-GB" sz="3600">
                <a:solidFill>
                  <a:schemeClr val="accent5">
                    <a:lumMod val="50000"/>
                  </a:schemeClr>
                </a:solidFill>
                <a:latin typeface="Century Gothic" panose="020B0502020202020204" pitchFamily="34" charset="0"/>
              </a:rPr>
              <a:t> aux </a:t>
            </a:r>
            <a:r>
              <a:rPr lang="en-GB" sz="3600" err="1">
                <a:solidFill>
                  <a:schemeClr val="accent5">
                    <a:lumMod val="50000"/>
                  </a:schemeClr>
                </a:solidFill>
                <a:latin typeface="Century Gothic" panose="020B0502020202020204" pitchFamily="34" charset="0"/>
              </a:rPr>
              <a:t>universités</a:t>
            </a:r>
            <a:r>
              <a:rPr lang="en-GB" sz="3600">
                <a:solidFill>
                  <a:schemeClr val="accent5">
                    <a:lumMod val="50000"/>
                  </a:schemeClr>
                </a:solidFill>
                <a:latin typeface="Century Gothic" panose="020B0502020202020204" pitchFamily="34" charset="0"/>
              </a:rPr>
              <a:t>.</a:t>
            </a:r>
            <a:endParaRPr lang="en-GB"/>
          </a:p>
        </p:txBody>
      </p:sp>
      <p:pic>
        <p:nvPicPr>
          <p:cNvPr id="9" name="Picture 8" descr="background rectangle">
            <a:extLst>
              <a:ext uri="{FF2B5EF4-FFF2-40B4-BE49-F238E27FC236}">
                <a16:creationId xmlns:a16="http://schemas.microsoft.com/office/drawing/2014/main" id="{FBBACF93-5CFB-4715-A059-F784F314F41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A53BA969-D319-454F-AA22-3664AC412536}"/>
              </a:ext>
            </a:extLst>
          </p:cNvPr>
          <p:cNvSpPr txBox="1">
            <a:spLocks/>
          </p:cNvSpPr>
          <p:nvPr/>
        </p:nvSpPr>
        <p:spPr>
          <a:xfrm>
            <a:off x="0" y="296864"/>
            <a:ext cx="5265384"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kern="0">
                <a:solidFill>
                  <a:schemeClr val="bg1"/>
                </a:solidFill>
              </a:rPr>
              <a:t>Qui va o</a:t>
            </a:r>
            <a:r>
              <a:rPr lang="en-GB" sz="3600" b="1" kern="0">
                <a:solidFill>
                  <a:schemeClr val="bg1"/>
                </a:solidFill>
                <a:latin typeface="Arial" panose="020B0604020202020204" pitchFamily="34" charset="0"/>
                <a:cs typeface="Arial" panose="020B0604020202020204" pitchFamily="34" charset="0"/>
              </a:rPr>
              <a:t>ù ? (je/nous)</a:t>
            </a:r>
            <a:endParaRPr lang="en-GB" sz="3600" b="1" kern="0" dirty="0">
              <a:solidFill>
                <a:schemeClr val="bg1"/>
              </a:solidFill>
            </a:endParaRPr>
          </a:p>
        </p:txBody>
      </p:sp>
      <p:sp>
        <p:nvSpPr>
          <p:cNvPr id="13" name="Rounded Rectangle 46">
            <a:extLst>
              <a:ext uri="{FF2B5EF4-FFF2-40B4-BE49-F238E27FC236}">
                <a16:creationId xmlns:a16="http://schemas.microsoft.com/office/drawing/2014/main" id="{86AD9601-203F-44CA-BC02-8728250D54A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968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3436"/>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330603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598265" y="1871895"/>
            <a:ext cx="1701479" cy="6124754"/>
          </a:xfrm>
          <a:prstGeom prst="rect">
            <a:avLst/>
          </a:prstGeom>
          <a:noFill/>
        </p:spPr>
        <p:txBody>
          <a:bodyPr wrap="square" rtlCol="0">
            <a:spAutoFit/>
          </a:bodyPr>
          <a:lstStyle/>
          <a:p>
            <a:r>
              <a:rPr lang="en-GB" sz="19600">
                <a:solidFill>
                  <a:schemeClr val="accent5">
                    <a:lumMod val="50000"/>
                  </a:schemeClr>
                </a:solidFill>
                <a:latin typeface="Calibri Light" panose="020F0302020204030204" pitchFamily="34" charset="0"/>
                <a:cs typeface="Calibri Light" panose="020F0302020204030204" pitchFamily="34" charset="0"/>
              </a:rPr>
              <a:t>󠇯</a:t>
            </a:r>
          </a:p>
        </p:txBody>
      </p:sp>
      <p:pic>
        <p:nvPicPr>
          <p:cNvPr id="2" name="Picture 1"/>
          <p:cNvPicPr>
            <a:picLocks noChangeAspect="1"/>
          </p:cNvPicPr>
          <p:nvPr/>
        </p:nvPicPr>
        <p:blipFill>
          <a:blip r:embed="rId3"/>
          <a:stretch>
            <a:fillRect/>
          </a:stretch>
        </p:blipFill>
        <p:spPr>
          <a:xfrm>
            <a:off x="2246624" y="2774665"/>
            <a:ext cx="824860" cy="1924674"/>
          </a:xfrm>
          <a:prstGeom prst="rect">
            <a:avLst/>
          </a:prstGeom>
        </p:spPr>
      </p:pic>
      <p:pic>
        <p:nvPicPr>
          <p:cNvPr id="3" name="Picture 2"/>
          <p:cNvPicPr>
            <a:picLocks noChangeAspect="1"/>
          </p:cNvPicPr>
          <p:nvPr/>
        </p:nvPicPr>
        <p:blipFill>
          <a:blip r:embed="rId4"/>
          <a:stretch>
            <a:fillRect/>
          </a:stretch>
        </p:blipFill>
        <p:spPr>
          <a:xfrm>
            <a:off x="7826525" y="2605181"/>
            <a:ext cx="2587976" cy="2094158"/>
          </a:xfrm>
          <a:prstGeom prst="rect">
            <a:avLst/>
          </a:prstGeom>
        </p:spPr>
      </p:pic>
      <p:sp>
        <p:nvSpPr>
          <p:cNvPr id="4" name="Action Button: Custom 3">
            <a:hlinkClick r:id="" action="ppaction://noaction" highlightClick="1">
              <a:snd r:embed="rId5" name="Slide 37_item 1.wav"/>
            </a:hlinkClick>
          </p:cNvPr>
          <p:cNvSpPr/>
          <p:nvPr/>
        </p:nvSpPr>
        <p:spPr>
          <a:xfrm>
            <a:off x="373134" y="1540628"/>
            <a:ext cx="705584" cy="617494"/>
          </a:xfrm>
          <a:prstGeom prst="actionButtonBlank">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Century Gothic" panose="020B0502020202020204" pitchFamily="34" charset="0"/>
              </a:rPr>
              <a:t>8</a:t>
            </a:r>
          </a:p>
        </p:txBody>
      </p:sp>
      <p:sp>
        <p:nvSpPr>
          <p:cNvPr id="5" name="Title 4"/>
          <p:cNvSpPr>
            <a:spLocks noGrp="1"/>
          </p:cNvSpPr>
          <p:nvPr>
            <p:ph type="title" idx="4294967295"/>
          </p:nvPr>
        </p:nvSpPr>
        <p:spPr>
          <a:xfrm>
            <a:off x="725926" y="299441"/>
            <a:ext cx="3611880" cy="882807"/>
          </a:xfrm>
        </p:spPr>
        <p:txBody>
          <a:bodyPr/>
          <a:lstStyle/>
          <a:p>
            <a:r>
              <a:rPr lang="en-GB" b="1" dirty="0"/>
              <a:t>Je</a:t>
            </a:r>
            <a:r>
              <a:rPr lang="en-GB" b="1" baseline="0" dirty="0"/>
              <a:t> </a:t>
            </a:r>
            <a:r>
              <a:rPr lang="en-GB" b="1" baseline="0" dirty="0" err="1"/>
              <a:t>ou</a:t>
            </a:r>
            <a:r>
              <a:rPr lang="en-GB" b="1" baseline="0" dirty="0"/>
              <a:t> nous ?</a:t>
            </a:r>
            <a:endParaRPr lang="en-GB" b="1" dirty="0"/>
          </a:p>
        </p:txBody>
      </p:sp>
      <p:sp>
        <p:nvSpPr>
          <p:cNvPr id="8" name="TextBox 7"/>
          <p:cNvSpPr txBox="1"/>
          <p:nvPr/>
        </p:nvSpPr>
        <p:spPr>
          <a:xfrm>
            <a:off x="6945318" y="4934272"/>
            <a:ext cx="6938365" cy="646331"/>
          </a:xfrm>
          <a:prstGeom prst="rect">
            <a:avLst/>
          </a:prstGeom>
          <a:noFill/>
        </p:spPr>
        <p:txBody>
          <a:bodyPr wrap="square" rtlCol="0">
            <a:spAutoFit/>
          </a:bodyPr>
          <a:lstStyle/>
          <a:p>
            <a:r>
              <a:rPr lang="en-GB" sz="3600">
                <a:solidFill>
                  <a:schemeClr val="accent5">
                    <a:lumMod val="50000"/>
                  </a:schemeClr>
                </a:solidFill>
                <a:latin typeface="Century Gothic" panose="020B0502020202020204" pitchFamily="34" charset="0"/>
              </a:rPr>
              <a:t>Nous </a:t>
            </a:r>
            <a:r>
              <a:rPr lang="en-GB" sz="3600" err="1">
                <a:solidFill>
                  <a:schemeClr val="accent5">
                    <a:lumMod val="50000"/>
                  </a:schemeClr>
                </a:solidFill>
                <a:latin typeface="Century Gothic" panose="020B0502020202020204" pitchFamily="34" charset="0"/>
              </a:rPr>
              <a:t>allons</a:t>
            </a:r>
            <a:r>
              <a:rPr lang="en-GB" sz="3600">
                <a:solidFill>
                  <a:schemeClr val="accent5">
                    <a:lumMod val="50000"/>
                  </a:schemeClr>
                </a:solidFill>
                <a:latin typeface="Century Gothic" panose="020B0502020202020204" pitchFamily="34" charset="0"/>
              </a:rPr>
              <a:t> aux </a:t>
            </a:r>
            <a:r>
              <a:rPr lang="en-GB" sz="3600" err="1">
                <a:solidFill>
                  <a:schemeClr val="accent5">
                    <a:lumMod val="50000"/>
                  </a:schemeClr>
                </a:solidFill>
                <a:latin typeface="Century Gothic" panose="020B0502020202020204" pitchFamily="34" charset="0"/>
              </a:rPr>
              <a:t>îles</a:t>
            </a:r>
            <a:r>
              <a:rPr lang="en-GB" sz="3600">
                <a:solidFill>
                  <a:schemeClr val="accent5">
                    <a:lumMod val="50000"/>
                  </a:schemeClr>
                </a:solidFill>
                <a:latin typeface="Century Gothic" panose="020B0502020202020204" pitchFamily="34" charset="0"/>
              </a:rPr>
              <a:t>.</a:t>
            </a:r>
            <a:endParaRPr lang="en-GB"/>
          </a:p>
        </p:txBody>
      </p:sp>
      <p:pic>
        <p:nvPicPr>
          <p:cNvPr id="9" name="Picture 8" descr="background rectangle">
            <a:extLst>
              <a:ext uri="{FF2B5EF4-FFF2-40B4-BE49-F238E27FC236}">
                <a16:creationId xmlns:a16="http://schemas.microsoft.com/office/drawing/2014/main" id="{5131FB48-50F8-4D27-B808-6421CB43DB0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1B26B1C8-357B-4349-B318-FD88D33CFC64}"/>
              </a:ext>
            </a:extLst>
          </p:cNvPr>
          <p:cNvSpPr txBox="1">
            <a:spLocks/>
          </p:cNvSpPr>
          <p:nvPr/>
        </p:nvSpPr>
        <p:spPr>
          <a:xfrm>
            <a:off x="0" y="296864"/>
            <a:ext cx="5265384"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kern="0">
                <a:solidFill>
                  <a:schemeClr val="bg1"/>
                </a:solidFill>
              </a:rPr>
              <a:t>Qui va o</a:t>
            </a:r>
            <a:r>
              <a:rPr lang="en-GB" sz="3600" b="1" kern="0">
                <a:solidFill>
                  <a:schemeClr val="bg1"/>
                </a:solidFill>
                <a:latin typeface="Arial" panose="020B0604020202020204" pitchFamily="34" charset="0"/>
                <a:cs typeface="Arial" panose="020B0604020202020204" pitchFamily="34" charset="0"/>
              </a:rPr>
              <a:t>ù ? (je/nous)</a:t>
            </a:r>
            <a:endParaRPr lang="en-GB" sz="3600" b="1" kern="0" dirty="0">
              <a:solidFill>
                <a:schemeClr val="bg1"/>
              </a:solidFill>
            </a:endParaRPr>
          </a:p>
        </p:txBody>
      </p:sp>
      <p:sp>
        <p:nvSpPr>
          <p:cNvPr id="13" name="Rounded Rectangle 46">
            <a:extLst>
              <a:ext uri="{FF2B5EF4-FFF2-40B4-BE49-F238E27FC236}">
                <a16:creationId xmlns:a16="http://schemas.microsoft.com/office/drawing/2014/main" id="{661F6E20-8DDF-4D0F-8288-60D3CBD4518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5873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09779" y="1321869"/>
            <a:ext cx="11379200" cy="400110"/>
          </a:xfrm>
          <a:prstGeom prst="rect">
            <a:avLst/>
          </a:prstGeom>
          <a:noFill/>
        </p:spPr>
        <p:txBody>
          <a:bodyPr wrap="square" rtlCol="0">
            <a:spAutoFit/>
          </a:bodyPr>
          <a:lstStyle/>
          <a:p>
            <a:pPr lvl="0">
              <a:defRPr/>
            </a:pPr>
            <a:r>
              <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Say where </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you</a:t>
            </a:r>
            <a:r>
              <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are going</a:t>
            </a:r>
            <a:r>
              <a:rPr kumimoji="0" lang="en-GB" sz="2000" i="0" u="none" strike="noStrike" kern="1200" cap="none" spc="0" normalizeH="0" noProof="0" dirty="0">
                <a:ln>
                  <a:noFill/>
                </a:ln>
                <a:solidFill>
                  <a:schemeClr val="accent1">
                    <a:lumMod val="50000"/>
                  </a:schemeClr>
                </a:solidFill>
                <a:effectLst/>
                <a:uLnTx/>
                <a:uFillTx/>
                <a:latin typeface="Century Gothic" panose="020B0502020202020204" pitchFamily="34" charset="0"/>
                <a:cs typeface="Arial"/>
                <a:sym typeface="Arial"/>
              </a:rPr>
              <a:t> (‘je’) and where you and your </a:t>
            </a:r>
            <a:r>
              <a:rPr kumimoji="0" lang="en-GB" sz="2000" b="1" i="0" u="none" strike="noStrike" kern="1200" cap="none" spc="0" normalizeH="0" noProof="0" dirty="0">
                <a:ln>
                  <a:noFill/>
                </a:ln>
                <a:solidFill>
                  <a:schemeClr val="accent1">
                    <a:lumMod val="50000"/>
                  </a:schemeClr>
                </a:solidFill>
                <a:effectLst/>
                <a:uLnTx/>
                <a:uFillTx/>
                <a:latin typeface="Century Gothic" panose="020B0502020202020204" pitchFamily="34" charset="0"/>
                <a:cs typeface="Arial"/>
                <a:sym typeface="Arial"/>
              </a:rPr>
              <a:t>friends</a:t>
            </a:r>
            <a:r>
              <a:rPr kumimoji="0" lang="en-GB" sz="2000" i="0" u="none" strike="noStrike" kern="1200" cap="none" spc="0" normalizeH="0" noProof="0" dirty="0">
                <a:ln>
                  <a:noFill/>
                </a:ln>
                <a:solidFill>
                  <a:schemeClr val="accent1">
                    <a:lumMod val="50000"/>
                  </a:schemeClr>
                </a:solidFill>
                <a:effectLst/>
                <a:uLnTx/>
                <a:uFillTx/>
                <a:latin typeface="Century Gothic" panose="020B0502020202020204" pitchFamily="34" charset="0"/>
                <a:cs typeface="Arial"/>
                <a:sym typeface="Arial"/>
              </a:rPr>
              <a:t> are going (‘nous’)</a:t>
            </a:r>
            <a:r>
              <a:rPr lang="en-GB" sz="2000" kern="0" dirty="0">
                <a:solidFill>
                  <a:schemeClr val="accent1">
                    <a:lumMod val="50000"/>
                  </a:schemeClr>
                </a:solidFill>
              </a:rPr>
              <a:t>. </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270713"/>
            <a:ext cx="1062928" cy="344718"/>
          </a:xfrm>
        </p:spPr>
        <p:txBody>
          <a:bodyPr>
            <a:normAutofit/>
          </a:bodyPr>
          <a:lstStyle/>
          <a:p>
            <a:pPr lvl="0" algn="ctr">
              <a:lnSpc>
                <a:spcPct val="100000"/>
              </a:lnSpc>
              <a:spcBef>
                <a:spcPts val="0"/>
              </a:spcBef>
              <a:defRPr/>
            </a:pPr>
            <a:r>
              <a:rPr lang="en-GB" sz="1200" b="1" dirty="0">
                <a:solidFill>
                  <a:prstClr val="white"/>
                </a:solidFill>
                <a:ea typeface="+mn-ea"/>
                <a:cs typeface="+mn-cs"/>
              </a:rPr>
              <a:t>Qui </a:t>
            </a:r>
            <a:r>
              <a:rPr lang="en-GB" sz="1200" b="1" dirty="0" err="1">
                <a:solidFill>
                  <a:prstClr val="white"/>
                </a:solidFill>
                <a:ea typeface="+mn-ea"/>
                <a:cs typeface="+mn-cs"/>
              </a:rPr>
              <a:t>va</a:t>
            </a:r>
            <a:r>
              <a:rPr lang="en-GB" sz="1200" b="1" dirty="0">
                <a:solidFill>
                  <a:prstClr val="white"/>
                </a:solidFill>
                <a:ea typeface="+mn-ea"/>
                <a:cs typeface="+mn-cs"/>
              </a:rPr>
              <a:t> </a:t>
            </a:r>
            <a:r>
              <a:rPr lang="en-GB" sz="1200" b="1" i="0" u="none" strike="noStrike" cap="none" dirty="0" err="1">
                <a:solidFill>
                  <a:srgbClr val="1F3864"/>
                </a:solidFill>
                <a:effectLst/>
                <a:sym typeface="Century Gothic"/>
              </a:rPr>
              <a:t>où</a:t>
            </a:r>
            <a:r>
              <a:rPr lang="en-GB" sz="1200" b="1" i="0" u="none" strike="noStrike" cap="none" dirty="0">
                <a:solidFill>
                  <a:srgbClr val="1F3864"/>
                </a:solidFill>
                <a:effectLst/>
                <a:sym typeface="Century Gothic"/>
              </a:rPr>
              <a:t> ?</a:t>
            </a:r>
            <a:endParaRPr lang="en-US" sz="1200" dirty="0"/>
          </a:p>
        </p:txBody>
      </p:sp>
      <p:graphicFrame>
        <p:nvGraphicFramePr>
          <p:cNvPr id="5" name="Table 4"/>
          <p:cNvGraphicFramePr>
            <a:graphicFrameLocks noGrp="1"/>
          </p:cNvGraphicFramePr>
          <p:nvPr/>
        </p:nvGraphicFramePr>
        <p:xfrm>
          <a:off x="924669" y="2068673"/>
          <a:ext cx="4876800" cy="368808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a:solidFill>
                            <a:schemeClr val="accent5">
                              <a:lumMod val="50000"/>
                            </a:schemeClr>
                          </a:solidFill>
                          <a:latin typeface="Century Gothic" panose="020B0502020202020204" pitchFamily="34" charset="0"/>
                        </a:rPr>
                        <a:t>je </a:t>
                      </a:r>
                      <a:r>
                        <a:rPr lang="en-GB" sz="2000" err="1">
                          <a:solidFill>
                            <a:schemeClr val="accent5">
                              <a:lumMod val="50000"/>
                            </a:schemeClr>
                          </a:solidFill>
                          <a:latin typeface="Century Gothic" panose="020B0502020202020204" pitchFamily="34" charset="0"/>
                        </a:rPr>
                        <a:t>ou</a:t>
                      </a:r>
                      <a:r>
                        <a:rPr lang="en-GB" sz="2000">
                          <a:solidFill>
                            <a:schemeClr val="accent5">
                              <a:lumMod val="50000"/>
                            </a:schemeClr>
                          </a:solidFill>
                          <a:latin typeface="Century Gothic" panose="020B0502020202020204" pitchFamily="34" charset="0"/>
                        </a:rPr>
                        <a:t> nous ?</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b="1" kern="0">
                          <a:solidFill>
                            <a:schemeClr val="accent5">
                              <a:lumMod val="50000"/>
                            </a:schemeClr>
                          </a:solidFill>
                        </a:rPr>
                        <a:t>où ?</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370840">
                <a:tc>
                  <a:txBody>
                    <a:bodyPr/>
                    <a:lstStyle/>
                    <a:p>
                      <a:r>
                        <a:rPr lang="en-GB" sz="2400" b="1">
                          <a:solidFill>
                            <a:schemeClr val="accent5">
                              <a:lumMod val="50000"/>
                            </a:schemeClr>
                          </a:solidFill>
                          <a:latin typeface="Century Gothic" panose="020B0502020202020204" pitchFamily="34" charset="0"/>
                        </a:rPr>
                        <a:t>1</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370840">
                <a:tc>
                  <a:txBody>
                    <a:bodyPr/>
                    <a:lstStyle/>
                    <a:p>
                      <a:r>
                        <a:rPr lang="en-GB" sz="2400" b="1">
                          <a:solidFill>
                            <a:schemeClr val="accent5">
                              <a:lumMod val="50000"/>
                            </a:schemeClr>
                          </a:solidFill>
                          <a:latin typeface="Century Gothic" panose="020B0502020202020204" pitchFamily="34" charset="0"/>
                        </a:rPr>
                        <a:t>2</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370840">
                <a:tc>
                  <a:txBody>
                    <a:bodyPr/>
                    <a:lstStyle/>
                    <a:p>
                      <a:r>
                        <a:rPr lang="en-GB" sz="2400" b="1">
                          <a:solidFill>
                            <a:schemeClr val="accent5">
                              <a:lumMod val="50000"/>
                            </a:schemeClr>
                          </a:solidFill>
                          <a:latin typeface="Century Gothic" panose="020B0502020202020204" pitchFamily="34" charset="0"/>
                        </a:rPr>
                        <a:t>3</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b="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370840">
                <a:tc>
                  <a:txBody>
                    <a:bodyPr/>
                    <a:lstStyle/>
                    <a:p>
                      <a:r>
                        <a:rPr lang="en-GB" sz="2400" b="1">
                          <a:solidFill>
                            <a:schemeClr val="accent5">
                              <a:lumMod val="50000"/>
                            </a:schemeClr>
                          </a:solidFill>
                          <a:latin typeface="Century Gothic" panose="020B0502020202020204" pitchFamily="34" charset="0"/>
                        </a:rPr>
                        <a:t>4</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bl>
          </a:graphicData>
        </a:graphic>
      </p:graphicFrame>
      <p:graphicFrame>
        <p:nvGraphicFramePr>
          <p:cNvPr id="6" name="Table 5"/>
          <p:cNvGraphicFramePr>
            <a:graphicFrameLocks noGrp="1"/>
          </p:cNvGraphicFramePr>
          <p:nvPr/>
        </p:nvGraphicFramePr>
        <p:xfrm>
          <a:off x="6475317" y="2053103"/>
          <a:ext cx="4876800" cy="368808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a:solidFill>
                            <a:schemeClr val="accent5">
                              <a:lumMod val="50000"/>
                            </a:schemeClr>
                          </a:solidFill>
                          <a:latin typeface="Century Gothic" panose="020B0502020202020204" pitchFamily="34" charset="0"/>
                        </a:rPr>
                        <a:t>je </a:t>
                      </a:r>
                      <a:r>
                        <a:rPr lang="en-GB" sz="2000" err="1">
                          <a:solidFill>
                            <a:schemeClr val="accent5">
                              <a:lumMod val="50000"/>
                            </a:schemeClr>
                          </a:solidFill>
                          <a:latin typeface="Century Gothic" panose="020B0502020202020204" pitchFamily="34" charset="0"/>
                        </a:rPr>
                        <a:t>ou</a:t>
                      </a:r>
                      <a:r>
                        <a:rPr lang="en-GB" sz="2000">
                          <a:solidFill>
                            <a:schemeClr val="accent5">
                              <a:lumMod val="50000"/>
                            </a:schemeClr>
                          </a:solidFill>
                          <a:latin typeface="Century Gothic" panose="020B0502020202020204" pitchFamily="34" charset="0"/>
                        </a:rPr>
                        <a:t> nous ?</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b="1" kern="0">
                          <a:solidFill>
                            <a:schemeClr val="accent5">
                              <a:lumMod val="50000"/>
                            </a:schemeClr>
                          </a:solidFill>
                        </a:rPr>
                        <a:t>où ?</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370840">
                <a:tc>
                  <a:txBody>
                    <a:bodyPr/>
                    <a:lstStyle/>
                    <a:p>
                      <a:r>
                        <a:rPr lang="en-GB" sz="2400" b="1">
                          <a:solidFill>
                            <a:schemeClr val="accent5">
                              <a:lumMod val="50000"/>
                            </a:schemeClr>
                          </a:solidFill>
                          <a:latin typeface="Century Gothic" panose="020B0502020202020204" pitchFamily="34" charset="0"/>
                        </a:rPr>
                        <a:t>5</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370840">
                <a:tc>
                  <a:txBody>
                    <a:bodyPr/>
                    <a:lstStyle/>
                    <a:p>
                      <a:r>
                        <a:rPr lang="en-GB" sz="2400" b="1">
                          <a:solidFill>
                            <a:schemeClr val="accent5">
                              <a:lumMod val="50000"/>
                            </a:schemeClr>
                          </a:solidFill>
                          <a:latin typeface="Century Gothic" panose="020B0502020202020204" pitchFamily="34" charset="0"/>
                        </a:rPr>
                        <a:t>6</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370840">
                <a:tc>
                  <a:txBody>
                    <a:bodyPr/>
                    <a:lstStyle/>
                    <a:p>
                      <a:r>
                        <a:rPr lang="en-GB" sz="2400" b="1">
                          <a:solidFill>
                            <a:schemeClr val="accent5">
                              <a:lumMod val="50000"/>
                            </a:schemeClr>
                          </a:solidFill>
                          <a:latin typeface="Century Gothic" panose="020B0502020202020204" pitchFamily="34" charset="0"/>
                        </a:rPr>
                        <a:t>7</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370840">
                <a:tc>
                  <a:txBody>
                    <a:bodyPr/>
                    <a:lstStyle/>
                    <a:p>
                      <a:r>
                        <a:rPr lang="en-GB" sz="2400" b="1">
                          <a:solidFill>
                            <a:schemeClr val="accent5">
                              <a:lumMod val="50000"/>
                            </a:schemeClr>
                          </a:solidFill>
                          <a:latin typeface="Century Gothic" panose="020B0502020202020204" pitchFamily="34" charset="0"/>
                        </a:rPr>
                        <a:t>8</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dirty="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bl>
          </a:graphicData>
        </a:graphic>
      </p:graphicFrame>
      <p:sp>
        <p:nvSpPr>
          <p:cNvPr id="17" name="Title 3"/>
          <p:cNvSpPr txBox="1">
            <a:spLocks/>
          </p:cNvSpPr>
          <p:nvPr/>
        </p:nvSpPr>
        <p:spPr>
          <a:xfrm>
            <a:off x="59643"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dirty="0">
                <a:solidFill>
                  <a:schemeClr val="bg1"/>
                </a:solidFill>
              </a:rPr>
              <a:t>Qui </a:t>
            </a:r>
            <a:r>
              <a:rPr lang="en-GB" sz="2800" b="1" kern="0" dirty="0" err="1">
                <a:solidFill>
                  <a:schemeClr val="bg1"/>
                </a:solidFill>
              </a:rPr>
              <a:t>va</a:t>
            </a:r>
            <a:r>
              <a:rPr lang="en-GB" sz="2800" b="1" kern="0" dirty="0">
                <a:solidFill>
                  <a:schemeClr val="bg1"/>
                </a:solidFill>
              </a:rPr>
              <a:t> </a:t>
            </a:r>
            <a:r>
              <a:rPr lang="en-GB" sz="2800" b="1" kern="0" dirty="0" err="1">
                <a:solidFill>
                  <a:schemeClr val="bg1"/>
                </a:solidFill>
              </a:rPr>
              <a:t>où</a:t>
            </a:r>
            <a:r>
              <a:rPr lang="en-GB" sz="2800" b="1" kern="0" dirty="0">
                <a:solidFill>
                  <a:schemeClr val="bg1"/>
                </a:solidFill>
              </a:rPr>
              <a:t> ? </a:t>
            </a:r>
            <a:r>
              <a:rPr lang="en-GB" sz="2800" b="1" kern="0" dirty="0" err="1">
                <a:solidFill>
                  <a:schemeClr val="bg1"/>
                </a:solidFill>
              </a:rPr>
              <a:t>Partenaire</a:t>
            </a:r>
            <a:r>
              <a:rPr lang="en-GB" sz="2800" b="1" kern="0" dirty="0">
                <a:solidFill>
                  <a:schemeClr val="bg1"/>
                </a:solidFill>
              </a:rPr>
              <a:t> A (1) </a:t>
            </a:r>
          </a:p>
        </p:txBody>
      </p:sp>
      <p:pic>
        <p:nvPicPr>
          <p:cNvPr id="25" name="Picture 24"/>
          <p:cNvPicPr>
            <a:picLocks noChangeAspect="1"/>
          </p:cNvPicPr>
          <p:nvPr/>
        </p:nvPicPr>
        <p:blipFill>
          <a:blip r:embed="rId3"/>
          <a:stretch>
            <a:fillRect/>
          </a:stretch>
        </p:blipFill>
        <p:spPr>
          <a:xfrm>
            <a:off x="2451146" y="2553939"/>
            <a:ext cx="287093" cy="669882"/>
          </a:xfrm>
          <a:prstGeom prst="rect">
            <a:avLst/>
          </a:prstGeom>
        </p:spPr>
      </p:pic>
      <p:pic>
        <p:nvPicPr>
          <p:cNvPr id="26" name="Picture 25"/>
          <p:cNvPicPr>
            <a:picLocks noChangeAspect="1"/>
          </p:cNvPicPr>
          <p:nvPr/>
        </p:nvPicPr>
        <p:blipFill>
          <a:blip r:embed="rId4"/>
          <a:stretch>
            <a:fillRect/>
          </a:stretch>
        </p:blipFill>
        <p:spPr>
          <a:xfrm>
            <a:off x="2134191" y="3265328"/>
            <a:ext cx="921005" cy="745266"/>
          </a:xfrm>
          <a:prstGeom prst="rect">
            <a:avLst/>
          </a:prstGeom>
        </p:spPr>
      </p:pic>
      <p:pic>
        <p:nvPicPr>
          <p:cNvPr id="27" name="Picture 26"/>
          <p:cNvPicPr>
            <a:picLocks noChangeAspect="1"/>
          </p:cNvPicPr>
          <p:nvPr/>
        </p:nvPicPr>
        <p:blipFill>
          <a:blip r:embed="rId4"/>
          <a:stretch>
            <a:fillRect/>
          </a:stretch>
        </p:blipFill>
        <p:spPr>
          <a:xfrm>
            <a:off x="2178126" y="4151729"/>
            <a:ext cx="833137" cy="674164"/>
          </a:xfrm>
          <a:prstGeom prst="rect">
            <a:avLst/>
          </a:prstGeom>
        </p:spPr>
      </p:pic>
      <p:pic>
        <p:nvPicPr>
          <p:cNvPr id="28" name="Picture 27"/>
          <p:cNvPicPr>
            <a:picLocks noChangeAspect="1"/>
          </p:cNvPicPr>
          <p:nvPr/>
        </p:nvPicPr>
        <p:blipFill>
          <a:blip r:embed="rId4"/>
          <a:stretch>
            <a:fillRect/>
          </a:stretch>
        </p:blipFill>
        <p:spPr>
          <a:xfrm>
            <a:off x="7627952" y="4113750"/>
            <a:ext cx="862659" cy="698053"/>
          </a:xfrm>
          <a:prstGeom prst="rect">
            <a:avLst/>
          </a:prstGeom>
        </p:spPr>
      </p:pic>
      <p:pic>
        <p:nvPicPr>
          <p:cNvPr id="29" name="Picture 28"/>
          <p:cNvPicPr>
            <a:picLocks noChangeAspect="1"/>
          </p:cNvPicPr>
          <p:nvPr/>
        </p:nvPicPr>
        <p:blipFill>
          <a:blip r:embed="rId4"/>
          <a:stretch>
            <a:fillRect/>
          </a:stretch>
        </p:blipFill>
        <p:spPr>
          <a:xfrm>
            <a:off x="7627951" y="2486317"/>
            <a:ext cx="862659" cy="698053"/>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5908" y="2481566"/>
            <a:ext cx="515809" cy="669882"/>
          </a:xfrm>
          <a:prstGeom prst="rect">
            <a:avLst/>
          </a:prstGeom>
        </p:spPr>
      </p:pic>
      <p:pic>
        <p:nvPicPr>
          <p:cNvPr id="35" name="Picture 34">
            <a:extLst>
              <a:ext uri="{FF2B5EF4-FFF2-40B4-BE49-F238E27FC236}">
                <a16:creationId xmlns:a16="http://schemas.microsoft.com/office/drawing/2014/main" id="{800EDB29-ECAB-4E9F-9633-9F824B9445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1432" y="3326783"/>
            <a:ext cx="975316" cy="731487"/>
          </a:xfrm>
          <a:prstGeom prst="rect">
            <a:avLst/>
          </a:prstGeom>
        </p:spPr>
      </p:pic>
      <p:pic>
        <p:nvPicPr>
          <p:cNvPr id="37" name="Picture 36">
            <a:extLst>
              <a:ext uri="{FF2B5EF4-FFF2-40B4-BE49-F238E27FC236}">
                <a16:creationId xmlns:a16="http://schemas.microsoft.com/office/drawing/2014/main" id="{FCC97C51-9D10-49C8-A467-3BD9093ACB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3845" y="5024165"/>
            <a:ext cx="867821" cy="663970"/>
          </a:xfrm>
          <a:prstGeom prst="rect">
            <a:avLst/>
          </a:prstGeom>
        </p:spPr>
      </p:pic>
      <p:pic>
        <p:nvPicPr>
          <p:cNvPr id="38" name="Picture 37">
            <a:extLst>
              <a:ext uri="{FF2B5EF4-FFF2-40B4-BE49-F238E27FC236}">
                <a16:creationId xmlns:a16="http://schemas.microsoft.com/office/drawing/2014/main" id="{F2678531-D559-48B6-9EA4-5C1FA5AFA0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1717" y="5257783"/>
            <a:ext cx="232615" cy="416770"/>
          </a:xfrm>
          <a:prstGeom prst="rect">
            <a:avLst/>
          </a:prstGeom>
        </p:spPr>
      </p:pic>
      <p:pic>
        <p:nvPicPr>
          <p:cNvPr id="39" name="Picture 38">
            <a:extLst>
              <a:ext uri="{FF2B5EF4-FFF2-40B4-BE49-F238E27FC236}">
                <a16:creationId xmlns:a16="http://schemas.microsoft.com/office/drawing/2014/main" id="{2CC0593E-19A8-486A-AAE1-A183757E1F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38508" y="2535194"/>
            <a:ext cx="924380" cy="616254"/>
          </a:xfrm>
          <a:prstGeom prst="rect">
            <a:avLst/>
          </a:prstGeom>
        </p:spPr>
      </p:pic>
      <p:pic>
        <p:nvPicPr>
          <p:cNvPr id="40" name="Picture 39">
            <a:extLst>
              <a:ext uri="{FF2B5EF4-FFF2-40B4-BE49-F238E27FC236}">
                <a16:creationId xmlns:a16="http://schemas.microsoft.com/office/drawing/2014/main" id="{76693D1D-19E3-42DC-ABDA-012F1BE71A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72539" y="3326783"/>
            <a:ext cx="938858" cy="704144"/>
          </a:xfrm>
          <a:prstGeom prst="rect">
            <a:avLst/>
          </a:prstGeom>
        </p:spPr>
      </p:pic>
      <p:pic>
        <p:nvPicPr>
          <p:cNvPr id="41" name="Picture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99719" y="4151729"/>
            <a:ext cx="684498" cy="650273"/>
          </a:xfrm>
          <a:prstGeom prst="rect">
            <a:avLst/>
          </a:prstGeom>
        </p:spPr>
      </p:pic>
      <p:grpSp>
        <p:nvGrpSpPr>
          <p:cNvPr id="42" name="Group 41"/>
          <p:cNvGrpSpPr>
            <a:grpSpLocks noChangeAspect="1"/>
          </p:cNvGrpSpPr>
          <p:nvPr/>
        </p:nvGrpSpPr>
        <p:grpSpPr>
          <a:xfrm>
            <a:off x="9527852" y="4950519"/>
            <a:ext cx="1141242" cy="737616"/>
            <a:chOff x="188942" y="1203654"/>
            <a:chExt cx="4284680" cy="2648975"/>
          </a:xfrm>
        </p:grpSpPr>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44" name="Picture 4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pic>
        <p:nvPicPr>
          <p:cNvPr id="45" name="Picture 4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48442" y="4044622"/>
            <a:ext cx="784759" cy="951022"/>
          </a:xfrm>
          <a:prstGeom prst="rect">
            <a:avLst/>
          </a:prstGeom>
        </p:spPr>
      </p:pic>
      <p:pic>
        <p:nvPicPr>
          <p:cNvPr id="34" name="Picture 33">
            <a:extLst>
              <a:ext uri="{FF2B5EF4-FFF2-40B4-BE49-F238E27FC236}">
                <a16:creationId xmlns:a16="http://schemas.microsoft.com/office/drawing/2014/main" id="{7AE52D3D-C0F6-4750-B949-BC8433800307}"/>
              </a:ext>
            </a:extLst>
          </p:cNvPr>
          <p:cNvPicPr>
            <a:picLocks noChangeAspect="1"/>
          </p:cNvPicPr>
          <p:nvPr/>
        </p:nvPicPr>
        <p:blipFill>
          <a:blip r:embed="rId3"/>
          <a:stretch>
            <a:fillRect/>
          </a:stretch>
        </p:blipFill>
        <p:spPr>
          <a:xfrm>
            <a:off x="2451145" y="4984386"/>
            <a:ext cx="287093" cy="669882"/>
          </a:xfrm>
          <a:prstGeom prst="rect">
            <a:avLst/>
          </a:prstGeom>
        </p:spPr>
      </p:pic>
      <p:pic>
        <p:nvPicPr>
          <p:cNvPr id="36" name="Picture 35">
            <a:extLst>
              <a:ext uri="{FF2B5EF4-FFF2-40B4-BE49-F238E27FC236}">
                <a16:creationId xmlns:a16="http://schemas.microsoft.com/office/drawing/2014/main" id="{18B6600C-8DAE-4634-A3BA-732517A12AE2}"/>
              </a:ext>
            </a:extLst>
          </p:cNvPr>
          <p:cNvPicPr>
            <a:picLocks noChangeAspect="1"/>
          </p:cNvPicPr>
          <p:nvPr/>
        </p:nvPicPr>
        <p:blipFill>
          <a:blip r:embed="rId3"/>
          <a:stretch>
            <a:fillRect/>
          </a:stretch>
        </p:blipFill>
        <p:spPr>
          <a:xfrm>
            <a:off x="7915732" y="3373770"/>
            <a:ext cx="287093" cy="669882"/>
          </a:xfrm>
          <a:prstGeom prst="rect">
            <a:avLst/>
          </a:prstGeom>
        </p:spPr>
      </p:pic>
      <p:pic>
        <p:nvPicPr>
          <p:cNvPr id="46" name="Picture 45">
            <a:extLst>
              <a:ext uri="{FF2B5EF4-FFF2-40B4-BE49-F238E27FC236}">
                <a16:creationId xmlns:a16="http://schemas.microsoft.com/office/drawing/2014/main" id="{261F539E-293D-4A5F-BB00-D334D1CC2D8C}"/>
              </a:ext>
            </a:extLst>
          </p:cNvPr>
          <p:cNvPicPr>
            <a:picLocks noChangeAspect="1"/>
          </p:cNvPicPr>
          <p:nvPr/>
        </p:nvPicPr>
        <p:blipFill>
          <a:blip r:embed="rId3"/>
          <a:stretch>
            <a:fillRect/>
          </a:stretch>
        </p:blipFill>
        <p:spPr>
          <a:xfrm>
            <a:off x="7977837" y="5011094"/>
            <a:ext cx="287093" cy="669882"/>
          </a:xfrm>
          <a:prstGeom prst="rect">
            <a:avLst/>
          </a:prstGeom>
        </p:spPr>
      </p:pic>
      <p:pic>
        <p:nvPicPr>
          <p:cNvPr id="30" name="Picture 29" descr="background rectangle">
            <a:extLst>
              <a:ext uri="{FF2B5EF4-FFF2-40B4-BE49-F238E27FC236}">
                <a16:creationId xmlns:a16="http://schemas.microsoft.com/office/drawing/2014/main" id="{34AC19A1-B876-4F86-AE34-B7B26A78A2B0}"/>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1" name="Title 3">
            <a:extLst>
              <a:ext uri="{FF2B5EF4-FFF2-40B4-BE49-F238E27FC236}">
                <a16:creationId xmlns:a16="http://schemas.microsoft.com/office/drawing/2014/main" id="{FFED00C9-E227-42D8-9D44-0CE9BB5C7092}"/>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a:solidFill>
                  <a:schemeClr val="bg1"/>
                </a:solidFill>
              </a:rPr>
              <a:t>Qui </a:t>
            </a:r>
            <a:r>
              <a:rPr lang="en-GB" sz="3600" b="1" kern="0" dirty="0" err="1">
                <a:solidFill>
                  <a:schemeClr val="bg1"/>
                </a:solidFill>
              </a:rPr>
              <a:t>va</a:t>
            </a:r>
            <a:r>
              <a:rPr lang="en-GB" sz="3600" b="1" kern="0" dirty="0">
                <a:solidFill>
                  <a:schemeClr val="bg1"/>
                </a:solidFill>
              </a:rPr>
              <a:t> </a:t>
            </a:r>
            <a:r>
              <a:rPr lang="en-GB" sz="3600" b="1" kern="0" dirty="0" err="1">
                <a:solidFill>
                  <a:schemeClr val="bg1"/>
                </a:solidFill>
              </a:rPr>
              <a:t>où</a:t>
            </a:r>
            <a:r>
              <a:rPr lang="en-GB" sz="3600" b="1" kern="0" dirty="0">
                <a:solidFill>
                  <a:schemeClr val="bg1"/>
                </a:solidFill>
              </a:rPr>
              <a:t> ?</a:t>
            </a:r>
          </a:p>
        </p:txBody>
      </p:sp>
      <p:sp>
        <p:nvSpPr>
          <p:cNvPr id="32" name="Rounded Rectangle 46">
            <a:extLst>
              <a:ext uri="{FF2B5EF4-FFF2-40B4-BE49-F238E27FC236}">
                <a16:creationId xmlns:a16="http://schemas.microsoft.com/office/drawing/2014/main" id="{D764D2D5-00A9-4953-B47E-43E2BF70D9A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Title 3">
            <a:extLst>
              <a:ext uri="{FF2B5EF4-FFF2-40B4-BE49-F238E27FC236}">
                <a16:creationId xmlns:a16="http://schemas.microsoft.com/office/drawing/2014/main" id="{B4C40183-2806-4BCB-88F9-74B940C4F336}"/>
              </a:ext>
            </a:extLst>
          </p:cNvPr>
          <p:cNvSpPr txBox="1">
            <a:spLocks/>
          </p:cNvSpPr>
          <p:nvPr/>
        </p:nvSpPr>
        <p:spPr>
          <a:xfrm>
            <a:off x="6137653" y="543922"/>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err="1">
                <a:solidFill>
                  <a:srgbClr val="115177"/>
                </a:solidFill>
              </a:rPr>
              <a:t>Partenaire</a:t>
            </a:r>
            <a:r>
              <a:rPr lang="en-GB" sz="3600" b="1" kern="0" dirty="0">
                <a:solidFill>
                  <a:srgbClr val="115177"/>
                </a:solidFill>
              </a:rPr>
              <a:t> A</a:t>
            </a:r>
          </a:p>
        </p:txBody>
      </p:sp>
    </p:spTree>
    <p:extLst>
      <p:ext uri="{BB962C8B-B14F-4D97-AF65-F5344CB8AC3E}">
        <p14:creationId xmlns:p14="http://schemas.microsoft.com/office/powerpoint/2010/main" val="3577353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6475317" y="2053103"/>
          <a:ext cx="4876800" cy="368808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a:solidFill>
                            <a:schemeClr val="accent5">
                              <a:lumMod val="50000"/>
                            </a:schemeClr>
                          </a:solidFill>
                          <a:latin typeface="Century Gothic" panose="020B0502020202020204" pitchFamily="34" charset="0"/>
                        </a:rPr>
                        <a:t>I or we?</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b="1" kern="0">
                          <a:solidFill>
                            <a:schemeClr val="accent5">
                              <a:lumMod val="50000"/>
                            </a:schemeClr>
                          </a:solidFill>
                        </a:rPr>
                        <a:t>where?</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370840">
                <a:tc>
                  <a:txBody>
                    <a:bodyPr/>
                    <a:lstStyle/>
                    <a:p>
                      <a:r>
                        <a:rPr lang="en-GB" sz="2400" b="1">
                          <a:solidFill>
                            <a:schemeClr val="accent5">
                              <a:lumMod val="50000"/>
                            </a:schemeClr>
                          </a:solidFill>
                          <a:latin typeface="Century Gothic" panose="020B0502020202020204" pitchFamily="34" charset="0"/>
                        </a:rPr>
                        <a:t>5</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370840">
                <a:tc>
                  <a:txBody>
                    <a:bodyPr/>
                    <a:lstStyle/>
                    <a:p>
                      <a:r>
                        <a:rPr lang="en-GB" sz="2400" b="1">
                          <a:solidFill>
                            <a:schemeClr val="accent5">
                              <a:lumMod val="50000"/>
                            </a:schemeClr>
                          </a:solidFill>
                          <a:latin typeface="Century Gothic" panose="020B0502020202020204" pitchFamily="34" charset="0"/>
                        </a:rPr>
                        <a:t>6</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370840">
                <a:tc>
                  <a:txBody>
                    <a:bodyPr/>
                    <a:lstStyle/>
                    <a:p>
                      <a:r>
                        <a:rPr lang="en-GB" sz="2400" b="1">
                          <a:solidFill>
                            <a:schemeClr val="accent5">
                              <a:lumMod val="50000"/>
                            </a:schemeClr>
                          </a:solidFill>
                          <a:latin typeface="Century Gothic" panose="020B0502020202020204" pitchFamily="34" charset="0"/>
                        </a:rPr>
                        <a:t>7</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370840">
                <a:tc>
                  <a:txBody>
                    <a:bodyPr/>
                    <a:lstStyle/>
                    <a:p>
                      <a:r>
                        <a:rPr lang="en-GB" sz="2400" b="1">
                          <a:solidFill>
                            <a:schemeClr val="accent5">
                              <a:lumMod val="50000"/>
                            </a:schemeClr>
                          </a:solidFill>
                          <a:latin typeface="Century Gothic" panose="020B0502020202020204" pitchFamily="34" charset="0"/>
                        </a:rPr>
                        <a:t>8</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bl>
          </a:graphicData>
        </a:graphic>
      </p:graphicFrame>
      <p:graphicFrame>
        <p:nvGraphicFramePr>
          <p:cNvPr id="5" name="Table 4"/>
          <p:cNvGraphicFramePr>
            <a:graphicFrameLocks noGrp="1"/>
          </p:cNvGraphicFramePr>
          <p:nvPr/>
        </p:nvGraphicFramePr>
        <p:xfrm>
          <a:off x="924669" y="2068673"/>
          <a:ext cx="4876800" cy="368808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a:solidFill>
                            <a:schemeClr val="accent5">
                              <a:lumMod val="50000"/>
                            </a:schemeClr>
                          </a:solidFill>
                          <a:latin typeface="Century Gothic" panose="020B0502020202020204" pitchFamily="34" charset="0"/>
                        </a:rPr>
                        <a:t>I or we?</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b="1" kern="0">
                          <a:solidFill>
                            <a:schemeClr val="accent5">
                              <a:lumMod val="50000"/>
                            </a:schemeClr>
                          </a:solidFill>
                        </a:rPr>
                        <a:t>where?</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370840">
                <a:tc>
                  <a:txBody>
                    <a:bodyPr/>
                    <a:lstStyle/>
                    <a:p>
                      <a:r>
                        <a:rPr lang="en-GB" sz="2400" b="1">
                          <a:solidFill>
                            <a:schemeClr val="accent5">
                              <a:lumMod val="50000"/>
                            </a:schemeClr>
                          </a:solidFill>
                          <a:latin typeface="Century Gothic" panose="020B0502020202020204" pitchFamily="34" charset="0"/>
                        </a:rPr>
                        <a:t>1</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370840">
                <a:tc>
                  <a:txBody>
                    <a:bodyPr/>
                    <a:lstStyle/>
                    <a:p>
                      <a:r>
                        <a:rPr lang="en-GB" sz="2400" b="1">
                          <a:solidFill>
                            <a:schemeClr val="accent5">
                              <a:lumMod val="50000"/>
                            </a:schemeClr>
                          </a:solidFill>
                          <a:latin typeface="Century Gothic" panose="020B0502020202020204" pitchFamily="34" charset="0"/>
                        </a:rPr>
                        <a:t>2</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370840">
                <a:tc>
                  <a:txBody>
                    <a:bodyPr/>
                    <a:lstStyle/>
                    <a:p>
                      <a:r>
                        <a:rPr lang="en-GB" sz="2400" b="1">
                          <a:solidFill>
                            <a:schemeClr val="accent5">
                              <a:lumMod val="50000"/>
                            </a:schemeClr>
                          </a:solidFill>
                          <a:latin typeface="Century Gothic" panose="020B0502020202020204" pitchFamily="34" charset="0"/>
                        </a:rPr>
                        <a:t>3</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b="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370840">
                <a:tc>
                  <a:txBody>
                    <a:bodyPr/>
                    <a:lstStyle/>
                    <a:p>
                      <a:r>
                        <a:rPr lang="en-GB" sz="2400" b="1">
                          <a:solidFill>
                            <a:schemeClr val="accent5">
                              <a:lumMod val="50000"/>
                            </a:schemeClr>
                          </a:solidFill>
                          <a:latin typeface="Century Gothic" panose="020B0502020202020204" pitchFamily="34" charset="0"/>
                        </a:rPr>
                        <a:t>4</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bl>
          </a:graphicData>
        </a:graphic>
      </p:graphicFrame>
      <p:sp>
        <p:nvSpPr>
          <p:cNvPr id="3" name="TextBox 2"/>
          <p:cNvSpPr txBox="1"/>
          <p:nvPr/>
        </p:nvSpPr>
        <p:spPr>
          <a:xfrm>
            <a:off x="2051323" y="2646568"/>
            <a:ext cx="86265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I</a:t>
            </a:r>
          </a:p>
        </p:txBody>
      </p:sp>
      <p:sp>
        <p:nvSpPr>
          <p:cNvPr id="34" name="TextBox 33"/>
          <p:cNvSpPr txBox="1"/>
          <p:nvPr/>
        </p:nvSpPr>
        <p:spPr>
          <a:xfrm>
            <a:off x="2069081" y="3491657"/>
            <a:ext cx="86265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we</a:t>
            </a:r>
          </a:p>
        </p:txBody>
      </p:sp>
      <p:sp>
        <p:nvSpPr>
          <p:cNvPr id="46" name="TextBox 45"/>
          <p:cNvSpPr txBox="1"/>
          <p:nvPr/>
        </p:nvSpPr>
        <p:spPr>
          <a:xfrm>
            <a:off x="2090953" y="4271167"/>
            <a:ext cx="86265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we</a:t>
            </a:r>
          </a:p>
        </p:txBody>
      </p:sp>
      <p:sp>
        <p:nvSpPr>
          <p:cNvPr id="48" name="TextBox 47"/>
          <p:cNvSpPr txBox="1"/>
          <p:nvPr/>
        </p:nvSpPr>
        <p:spPr>
          <a:xfrm>
            <a:off x="2090000" y="5099307"/>
            <a:ext cx="86265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I</a:t>
            </a:r>
          </a:p>
        </p:txBody>
      </p:sp>
      <p:sp>
        <p:nvSpPr>
          <p:cNvPr id="15" name="TextBox 14"/>
          <p:cNvSpPr txBox="1"/>
          <p:nvPr/>
        </p:nvSpPr>
        <p:spPr>
          <a:xfrm>
            <a:off x="111869" y="1406618"/>
            <a:ext cx="11379200" cy="400110"/>
          </a:xfrm>
          <a:prstGeom prst="rect">
            <a:avLst/>
          </a:prstGeom>
          <a:noFill/>
        </p:spPr>
        <p:txBody>
          <a:bodyPr wrap="square" rtlCol="0">
            <a:spAutoFit/>
          </a:bodyPr>
          <a:lstStyle/>
          <a:p>
            <a:pPr lvl="0">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Write in English</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where your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partner is going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alone</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(‘I’) and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with friends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(‘we’)</a:t>
            </a:r>
            <a:r>
              <a:rPr lang="en-GB" sz="2000" kern="0" dirty="0">
                <a:solidFill>
                  <a:schemeClr val="accent5">
                    <a:lumMod val="50000"/>
                  </a:schemeClr>
                </a:solidFill>
                <a:latin typeface="Century Gothic" panose="020B0502020202020204" pitchFamily="34" charset="0"/>
              </a:rPr>
              <a:t>. </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270713"/>
            <a:ext cx="1062928" cy="344718"/>
          </a:xfrm>
        </p:spPr>
        <p:txBody>
          <a:bodyPr>
            <a:normAutofit fontScale="90000"/>
          </a:bodyPr>
          <a:lstStyle/>
          <a:p>
            <a:pPr lvl="0" algn="ctr">
              <a:lnSpc>
                <a:spcPct val="100000"/>
              </a:lnSpc>
              <a:spcBef>
                <a:spcPts val="0"/>
              </a:spcBef>
              <a:defRPr/>
            </a:pPr>
            <a:r>
              <a:rPr lang="en-GB" sz="1800" b="1" dirty="0">
                <a:solidFill>
                  <a:prstClr val="white"/>
                </a:solidFill>
                <a:latin typeface="Century Gothic" panose="020B0502020202020204" pitchFamily="34" charset="0"/>
                <a:ea typeface="+mn-ea"/>
                <a:cs typeface="+mn-cs"/>
              </a:rPr>
              <a:t>Qui </a:t>
            </a:r>
            <a:r>
              <a:rPr lang="en-GB" sz="1800" b="1" dirty="0" err="1">
                <a:solidFill>
                  <a:prstClr val="white"/>
                </a:solidFill>
                <a:latin typeface="Century Gothic" panose="020B0502020202020204" pitchFamily="34" charset="0"/>
                <a:ea typeface="+mn-ea"/>
                <a:cs typeface="+mn-cs"/>
              </a:rPr>
              <a:t>va</a:t>
            </a:r>
            <a:r>
              <a:rPr lang="en-GB" sz="1800" b="1" dirty="0">
                <a:solidFill>
                  <a:prstClr val="white"/>
                </a:solidFill>
                <a:latin typeface="Century Gothic" panose="020B0502020202020204" pitchFamily="34" charset="0"/>
                <a:ea typeface="+mn-ea"/>
                <a:cs typeface="+mn-cs"/>
              </a:rPr>
              <a:t> </a:t>
            </a:r>
            <a:r>
              <a:rPr lang="en-GB" sz="1800" b="1" dirty="0" err="1">
                <a:solidFill>
                  <a:prstClr val="white"/>
                </a:solidFill>
                <a:latin typeface="Century Gothic" panose="020B0502020202020204" pitchFamily="34" charset="0"/>
                <a:ea typeface="+mn-ea"/>
                <a:cs typeface="+mn-cs"/>
              </a:rPr>
              <a:t>où</a:t>
            </a:r>
            <a:r>
              <a:rPr lang="en-GB" sz="1800" b="1" dirty="0">
                <a:solidFill>
                  <a:prstClr val="white"/>
                </a:solidFill>
                <a:latin typeface="Century Gothic" panose="020B0502020202020204" pitchFamily="34" charset="0"/>
                <a:ea typeface="+mn-ea"/>
                <a:cs typeface="+mn-cs"/>
              </a:rPr>
              <a:t> ?</a:t>
            </a:r>
            <a:endParaRPr lang="en-US" dirty="0">
              <a:latin typeface="Century Gothic" panose="020B0502020202020204" pitchFamily="34" charset="0"/>
            </a:endParaRPr>
          </a:p>
        </p:txBody>
      </p:sp>
      <p:sp>
        <p:nvSpPr>
          <p:cNvPr id="17" name="Title 3"/>
          <p:cNvSpPr txBox="1">
            <a:spLocks/>
          </p:cNvSpPr>
          <p:nvPr/>
        </p:nvSpPr>
        <p:spPr>
          <a:xfrm>
            <a:off x="59643"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a:solidFill>
                  <a:schemeClr val="bg1"/>
                </a:solidFill>
                <a:latin typeface="Century Gothic" panose="020B0502020202020204" pitchFamily="34" charset="0"/>
              </a:rPr>
              <a:t>Qui </a:t>
            </a:r>
            <a:r>
              <a:rPr lang="en-GB" sz="2800" b="1" kern="0" err="1">
                <a:solidFill>
                  <a:schemeClr val="bg1"/>
                </a:solidFill>
                <a:latin typeface="Century Gothic" panose="020B0502020202020204" pitchFamily="34" charset="0"/>
              </a:rPr>
              <a:t>va</a:t>
            </a:r>
            <a:r>
              <a:rPr lang="en-GB" sz="2800" b="1" kern="0">
                <a:solidFill>
                  <a:schemeClr val="bg1"/>
                </a:solidFill>
                <a:latin typeface="Century Gothic" panose="020B0502020202020204" pitchFamily="34" charset="0"/>
              </a:rPr>
              <a:t> </a:t>
            </a:r>
            <a:r>
              <a:rPr lang="en-GB" sz="2800" b="1" kern="0" err="1">
                <a:solidFill>
                  <a:schemeClr val="bg1"/>
                </a:solidFill>
                <a:latin typeface="Century Gothic" panose="020B0502020202020204" pitchFamily="34" charset="0"/>
              </a:rPr>
              <a:t>où</a:t>
            </a:r>
            <a:r>
              <a:rPr lang="en-GB" sz="2800" b="1" kern="0">
                <a:solidFill>
                  <a:schemeClr val="bg1"/>
                </a:solidFill>
                <a:latin typeface="Century Gothic" panose="020B0502020202020204" pitchFamily="34" charset="0"/>
              </a:rPr>
              <a:t> ? </a:t>
            </a:r>
            <a:r>
              <a:rPr lang="en-GB" sz="2800" b="1" kern="0" err="1">
                <a:solidFill>
                  <a:schemeClr val="bg1"/>
                </a:solidFill>
                <a:latin typeface="Century Gothic" panose="020B0502020202020204" pitchFamily="34" charset="0"/>
              </a:rPr>
              <a:t>Partenaire</a:t>
            </a:r>
            <a:r>
              <a:rPr lang="en-GB" sz="2800" b="1" kern="0">
                <a:solidFill>
                  <a:schemeClr val="bg1"/>
                </a:solidFill>
                <a:latin typeface="Century Gothic" panose="020B0502020202020204" pitchFamily="34" charset="0"/>
              </a:rPr>
              <a:t> B (1) </a:t>
            </a:r>
          </a:p>
        </p:txBody>
      </p:sp>
      <p:sp>
        <p:nvSpPr>
          <p:cNvPr id="7" name="TextBox 6"/>
          <p:cNvSpPr txBox="1"/>
          <p:nvPr/>
        </p:nvSpPr>
        <p:spPr>
          <a:xfrm>
            <a:off x="4066614" y="2687922"/>
            <a:ext cx="1321152"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London</a:t>
            </a:r>
          </a:p>
        </p:txBody>
      </p:sp>
      <p:sp>
        <p:nvSpPr>
          <p:cNvPr id="36" name="TextBox 35"/>
          <p:cNvSpPr txBox="1"/>
          <p:nvPr/>
        </p:nvSpPr>
        <p:spPr>
          <a:xfrm>
            <a:off x="4293261" y="3491657"/>
            <a:ext cx="799946"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park</a:t>
            </a:r>
          </a:p>
        </p:txBody>
      </p:sp>
      <p:sp>
        <p:nvSpPr>
          <p:cNvPr id="47" name="TextBox 46"/>
          <p:cNvSpPr txBox="1"/>
          <p:nvPr/>
        </p:nvSpPr>
        <p:spPr>
          <a:xfrm>
            <a:off x="4230548" y="4367602"/>
            <a:ext cx="86265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hotel</a:t>
            </a:r>
          </a:p>
        </p:txBody>
      </p:sp>
      <p:sp>
        <p:nvSpPr>
          <p:cNvPr id="49" name="TextBox 48"/>
          <p:cNvSpPr txBox="1"/>
          <p:nvPr/>
        </p:nvSpPr>
        <p:spPr>
          <a:xfrm>
            <a:off x="3849904" y="5099307"/>
            <a:ext cx="1607840"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post office</a:t>
            </a:r>
          </a:p>
        </p:txBody>
      </p:sp>
      <p:sp>
        <p:nvSpPr>
          <p:cNvPr id="50" name="TextBox 49"/>
          <p:cNvSpPr txBox="1"/>
          <p:nvPr/>
        </p:nvSpPr>
        <p:spPr>
          <a:xfrm>
            <a:off x="7627949" y="2689378"/>
            <a:ext cx="86265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we</a:t>
            </a:r>
          </a:p>
        </p:txBody>
      </p:sp>
      <p:sp>
        <p:nvSpPr>
          <p:cNvPr id="51" name="TextBox 50"/>
          <p:cNvSpPr txBox="1"/>
          <p:nvPr/>
        </p:nvSpPr>
        <p:spPr>
          <a:xfrm>
            <a:off x="9770416" y="2652912"/>
            <a:ext cx="1001000"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school</a:t>
            </a:r>
          </a:p>
        </p:txBody>
      </p:sp>
      <p:sp>
        <p:nvSpPr>
          <p:cNvPr id="52" name="TextBox 51"/>
          <p:cNvSpPr txBox="1"/>
          <p:nvPr/>
        </p:nvSpPr>
        <p:spPr>
          <a:xfrm>
            <a:off x="7627949" y="3480389"/>
            <a:ext cx="86265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I</a:t>
            </a:r>
          </a:p>
        </p:txBody>
      </p:sp>
      <p:sp>
        <p:nvSpPr>
          <p:cNvPr id="54" name="TextBox 53"/>
          <p:cNvSpPr txBox="1"/>
          <p:nvPr/>
        </p:nvSpPr>
        <p:spPr>
          <a:xfrm>
            <a:off x="9586956" y="3492897"/>
            <a:ext cx="1434181"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checkout</a:t>
            </a:r>
          </a:p>
        </p:txBody>
      </p:sp>
      <p:sp>
        <p:nvSpPr>
          <p:cNvPr id="55" name="TextBox 54"/>
          <p:cNvSpPr txBox="1"/>
          <p:nvPr/>
        </p:nvSpPr>
        <p:spPr>
          <a:xfrm>
            <a:off x="7627949" y="4312426"/>
            <a:ext cx="86265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we</a:t>
            </a:r>
          </a:p>
        </p:txBody>
      </p:sp>
      <p:sp>
        <p:nvSpPr>
          <p:cNvPr id="56" name="TextBox 55"/>
          <p:cNvSpPr txBox="1"/>
          <p:nvPr/>
        </p:nvSpPr>
        <p:spPr>
          <a:xfrm>
            <a:off x="9872718" y="4307866"/>
            <a:ext cx="862659"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shop</a:t>
            </a:r>
          </a:p>
        </p:txBody>
      </p:sp>
      <p:sp>
        <p:nvSpPr>
          <p:cNvPr id="57" name="TextBox 56"/>
          <p:cNvSpPr txBox="1"/>
          <p:nvPr/>
        </p:nvSpPr>
        <p:spPr>
          <a:xfrm>
            <a:off x="7635427" y="5099307"/>
            <a:ext cx="86265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I</a:t>
            </a:r>
          </a:p>
        </p:txBody>
      </p:sp>
      <p:sp>
        <p:nvSpPr>
          <p:cNvPr id="58" name="TextBox 57"/>
          <p:cNvSpPr txBox="1"/>
          <p:nvPr/>
        </p:nvSpPr>
        <p:spPr>
          <a:xfrm>
            <a:off x="10008914" y="5127431"/>
            <a:ext cx="862659"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USA</a:t>
            </a:r>
          </a:p>
        </p:txBody>
      </p:sp>
      <p:pic>
        <p:nvPicPr>
          <p:cNvPr id="31" name="Picture 30" descr="background rectangle">
            <a:extLst>
              <a:ext uri="{FF2B5EF4-FFF2-40B4-BE49-F238E27FC236}">
                <a16:creationId xmlns:a16="http://schemas.microsoft.com/office/drawing/2014/main" id="{DA2C7B1B-B44D-47AE-BD13-93FD4A726EB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746A2786-9730-437B-89FF-D0974EA52ABB}"/>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Qui va où ?</a:t>
            </a:r>
            <a:endParaRPr lang="en-GB" sz="3600" b="1" kern="0" dirty="0">
              <a:solidFill>
                <a:schemeClr val="bg1"/>
              </a:solidFill>
            </a:endParaRPr>
          </a:p>
        </p:txBody>
      </p:sp>
      <p:sp>
        <p:nvSpPr>
          <p:cNvPr id="33" name="Rounded Rectangle 46">
            <a:extLst>
              <a:ext uri="{FF2B5EF4-FFF2-40B4-BE49-F238E27FC236}">
                <a16:creationId xmlns:a16="http://schemas.microsoft.com/office/drawing/2014/main" id="{8C53563A-589C-4059-BA39-E2947FBDB98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itle 3">
            <a:extLst>
              <a:ext uri="{FF2B5EF4-FFF2-40B4-BE49-F238E27FC236}">
                <a16:creationId xmlns:a16="http://schemas.microsoft.com/office/drawing/2014/main" id="{325693B3-FA4E-4218-B059-3A934B090DFF}"/>
              </a:ext>
            </a:extLst>
          </p:cNvPr>
          <p:cNvSpPr txBox="1">
            <a:spLocks/>
          </p:cNvSpPr>
          <p:nvPr/>
        </p:nvSpPr>
        <p:spPr>
          <a:xfrm>
            <a:off x="6137653" y="543922"/>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err="1">
                <a:solidFill>
                  <a:srgbClr val="115177"/>
                </a:solidFill>
              </a:rPr>
              <a:t>Partenaire</a:t>
            </a:r>
            <a:r>
              <a:rPr lang="en-GB" sz="3600" b="1" kern="0" dirty="0">
                <a:solidFill>
                  <a:srgbClr val="115177"/>
                </a:solidFill>
              </a:rPr>
              <a:t> B: </a:t>
            </a:r>
            <a:r>
              <a:rPr lang="en-GB" sz="3600" b="1" kern="0" dirty="0" err="1">
                <a:solidFill>
                  <a:srgbClr val="115177"/>
                </a:solidFill>
              </a:rPr>
              <a:t>réponses</a:t>
            </a:r>
            <a:endParaRPr lang="en-GB" sz="3600" b="1" kern="0" dirty="0">
              <a:solidFill>
                <a:srgbClr val="115177"/>
              </a:solidFill>
            </a:endParaRPr>
          </a:p>
        </p:txBody>
      </p:sp>
    </p:spTree>
    <p:extLst>
      <p:ext uri="{BB962C8B-B14F-4D97-AF65-F5344CB8AC3E}">
        <p14:creationId xmlns:p14="http://schemas.microsoft.com/office/powerpoint/2010/main" val="16082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46" grpId="0"/>
      <p:bldP spid="48" grpId="0"/>
      <p:bldP spid="7" grpId="0"/>
      <p:bldP spid="36" grpId="0"/>
      <p:bldP spid="47" grpId="0"/>
      <p:bldP spid="49" grpId="0"/>
      <p:bldP spid="50" grpId="0"/>
      <p:bldP spid="51" grpId="0"/>
      <p:bldP spid="52" grpId="0"/>
      <p:bldP spid="54" grpId="0"/>
      <p:bldP spid="55" grpId="0"/>
      <p:bldP spid="56" grpId="0"/>
      <p:bldP spid="57" grpId="0"/>
      <p:bldP spid="5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270713"/>
            <a:ext cx="1062928" cy="344718"/>
          </a:xfrm>
        </p:spPr>
        <p:txBody>
          <a:bodyPr>
            <a:normAutofit fontScale="90000"/>
          </a:bodyPr>
          <a:lstStyle/>
          <a:p>
            <a:pPr lvl="0" algn="ctr">
              <a:lnSpc>
                <a:spcPct val="100000"/>
              </a:lnSpc>
              <a:spcBef>
                <a:spcPts val="0"/>
              </a:spcBef>
              <a:defRPr/>
            </a:pPr>
            <a:r>
              <a:rPr lang="en-GB" sz="1800" b="1" dirty="0">
                <a:solidFill>
                  <a:prstClr val="white"/>
                </a:solidFill>
                <a:ea typeface="+mn-ea"/>
                <a:cs typeface="+mn-cs"/>
              </a:rPr>
              <a:t>Qui</a:t>
            </a:r>
            <a:r>
              <a:rPr lang="en-GB" sz="1800" b="1" baseline="0" dirty="0">
                <a:solidFill>
                  <a:prstClr val="white"/>
                </a:solidFill>
                <a:ea typeface="+mn-ea"/>
                <a:cs typeface="+mn-cs"/>
              </a:rPr>
              <a:t> </a:t>
            </a:r>
            <a:r>
              <a:rPr lang="en-GB" sz="1800" b="1" baseline="0" dirty="0" err="1">
                <a:solidFill>
                  <a:prstClr val="white"/>
                </a:solidFill>
                <a:ea typeface="+mn-ea"/>
                <a:cs typeface="+mn-cs"/>
              </a:rPr>
              <a:t>va</a:t>
            </a:r>
            <a:r>
              <a:rPr lang="en-GB" sz="1800" b="1" baseline="0" dirty="0">
                <a:solidFill>
                  <a:prstClr val="white"/>
                </a:solidFill>
                <a:ea typeface="+mn-ea"/>
                <a:cs typeface="+mn-cs"/>
              </a:rPr>
              <a:t> </a:t>
            </a:r>
            <a:r>
              <a:rPr lang="en-GB" sz="1800" b="1" baseline="0" dirty="0" err="1">
                <a:solidFill>
                  <a:prstClr val="white"/>
                </a:solidFill>
                <a:ea typeface="+mn-ea"/>
                <a:cs typeface="+mn-cs"/>
              </a:rPr>
              <a:t>où</a:t>
            </a:r>
            <a:r>
              <a:rPr lang="en-GB" sz="1800" b="1" baseline="0" dirty="0">
                <a:solidFill>
                  <a:prstClr val="white"/>
                </a:solidFill>
                <a:ea typeface="+mn-ea"/>
                <a:cs typeface="+mn-cs"/>
              </a:rPr>
              <a:t> ?</a:t>
            </a:r>
            <a:endParaRPr lang="en-US" dirty="0"/>
          </a:p>
        </p:txBody>
      </p:sp>
      <p:graphicFrame>
        <p:nvGraphicFramePr>
          <p:cNvPr id="5" name="Table 4"/>
          <p:cNvGraphicFramePr>
            <a:graphicFrameLocks noGrp="1"/>
          </p:cNvGraphicFramePr>
          <p:nvPr/>
        </p:nvGraphicFramePr>
        <p:xfrm>
          <a:off x="924669" y="2068673"/>
          <a:ext cx="4876800" cy="368808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a:solidFill>
                            <a:schemeClr val="accent5">
                              <a:lumMod val="50000"/>
                            </a:schemeClr>
                          </a:solidFill>
                          <a:latin typeface="Century Gothic" panose="020B0502020202020204" pitchFamily="34" charset="0"/>
                        </a:rPr>
                        <a:t>je </a:t>
                      </a:r>
                      <a:r>
                        <a:rPr lang="en-GB" sz="2000" err="1">
                          <a:solidFill>
                            <a:schemeClr val="accent5">
                              <a:lumMod val="50000"/>
                            </a:schemeClr>
                          </a:solidFill>
                          <a:latin typeface="Century Gothic" panose="020B0502020202020204" pitchFamily="34" charset="0"/>
                        </a:rPr>
                        <a:t>ou</a:t>
                      </a:r>
                      <a:r>
                        <a:rPr lang="en-GB" sz="2000">
                          <a:solidFill>
                            <a:schemeClr val="accent5">
                              <a:lumMod val="50000"/>
                            </a:schemeClr>
                          </a:solidFill>
                          <a:latin typeface="Century Gothic" panose="020B0502020202020204" pitchFamily="34" charset="0"/>
                        </a:rPr>
                        <a:t> nous ?</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b="1" kern="0">
                          <a:solidFill>
                            <a:schemeClr val="accent5">
                              <a:lumMod val="50000"/>
                            </a:schemeClr>
                          </a:solidFill>
                        </a:rPr>
                        <a:t>où ?</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370840">
                <a:tc>
                  <a:txBody>
                    <a:bodyPr/>
                    <a:lstStyle/>
                    <a:p>
                      <a:r>
                        <a:rPr lang="en-GB" sz="2400" b="1">
                          <a:solidFill>
                            <a:schemeClr val="accent5">
                              <a:lumMod val="50000"/>
                            </a:schemeClr>
                          </a:solidFill>
                          <a:latin typeface="Century Gothic" panose="020B0502020202020204" pitchFamily="34" charset="0"/>
                        </a:rPr>
                        <a:t>1</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370840">
                <a:tc>
                  <a:txBody>
                    <a:bodyPr/>
                    <a:lstStyle/>
                    <a:p>
                      <a:r>
                        <a:rPr lang="en-GB" sz="2400" b="1">
                          <a:solidFill>
                            <a:schemeClr val="accent5">
                              <a:lumMod val="50000"/>
                            </a:schemeClr>
                          </a:solidFill>
                          <a:latin typeface="Century Gothic" panose="020B0502020202020204" pitchFamily="34" charset="0"/>
                        </a:rPr>
                        <a:t>2</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370840">
                <a:tc>
                  <a:txBody>
                    <a:bodyPr/>
                    <a:lstStyle/>
                    <a:p>
                      <a:r>
                        <a:rPr lang="en-GB" sz="2400" b="1">
                          <a:solidFill>
                            <a:schemeClr val="accent5">
                              <a:lumMod val="50000"/>
                            </a:schemeClr>
                          </a:solidFill>
                          <a:latin typeface="Century Gothic" panose="020B0502020202020204" pitchFamily="34" charset="0"/>
                        </a:rPr>
                        <a:t>3</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b="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370840">
                <a:tc>
                  <a:txBody>
                    <a:bodyPr/>
                    <a:lstStyle/>
                    <a:p>
                      <a:r>
                        <a:rPr lang="en-GB" sz="2400" b="1">
                          <a:solidFill>
                            <a:schemeClr val="accent5">
                              <a:lumMod val="50000"/>
                            </a:schemeClr>
                          </a:solidFill>
                          <a:latin typeface="Century Gothic" panose="020B0502020202020204" pitchFamily="34" charset="0"/>
                        </a:rPr>
                        <a:t>4</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p>
                      <a:endParaRPr lang="en-GB" sz="2400" dirty="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bl>
          </a:graphicData>
        </a:graphic>
      </p:graphicFrame>
      <p:graphicFrame>
        <p:nvGraphicFramePr>
          <p:cNvPr id="6" name="Table 5"/>
          <p:cNvGraphicFramePr>
            <a:graphicFrameLocks noGrp="1"/>
          </p:cNvGraphicFramePr>
          <p:nvPr/>
        </p:nvGraphicFramePr>
        <p:xfrm>
          <a:off x="6475317" y="2053103"/>
          <a:ext cx="4876800" cy="368808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a:solidFill>
                            <a:schemeClr val="accent5">
                              <a:lumMod val="50000"/>
                            </a:schemeClr>
                          </a:solidFill>
                          <a:latin typeface="Century Gothic" panose="020B0502020202020204" pitchFamily="34" charset="0"/>
                        </a:rPr>
                        <a:t>je </a:t>
                      </a:r>
                      <a:r>
                        <a:rPr lang="en-GB" sz="2000" err="1">
                          <a:solidFill>
                            <a:schemeClr val="accent5">
                              <a:lumMod val="50000"/>
                            </a:schemeClr>
                          </a:solidFill>
                          <a:latin typeface="Century Gothic" panose="020B0502020202020204" pitchFamily="34" charset="0"/>
                        </a:rPr>
                        <a:t>ou</a:t>
                      </a:r>
                      <a:r>
                        <a:rPr lang="en-GB" sz="2000">
                          <a:solidFill>
                            <a:schemeClr val="accent5">
                              <a:lumMod val="50000"/>
                            </a:schemeClr>
                          </a:solidFill>
                          <a:latin typeface="Century Gothic" panose="020B0502020202020204" pitchFamily="34" charset="0"/>
                        </a:rPr>
                        <a:t> nous ?</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b="1" kern="0">
                          <a:solidFill>
                            <a:schemeClr val="accent5">
                              <a:lumMod val="50000"/>
                            </a:schemeClr>
                          </a:solidFill>
                        </a:rPr>
                        <a:t>où ?</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370840">
                <a:tc>
                  <a:txBody>
                    <a:bodyPr/>
                    <a:lstStyle/>
                    <a:p>
                      <a:r>
                        <a:rPr lang="en-GB" sz="2400" b="1">
                          <a:solidFill>
                            <a:schemeClr val="accent5">
                              <a:lumMod val="50000"/>
                            </a:schemeClr>
                          </a:solidFill>
                          <a:latin typeface="Century Gothic" panose="020B0502020202020204" pitchFamily="34" charset="0"/>
                        </a:rPr>
                        <a:t>5</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370840">
                <a:tc>
                  <a:txBody>
                    <a:bodyPr/>
                    <a:lstStyle/>
                    <a:p>
                      <a:r>
                        <a:rPr lang="en-GB" sz="2400" b="1">
                          <a:solidFill>
                            <a:schemeClr val="accent5">
                              <a:lumMod val="50000"/>
                            </a:schemeClr>
                          </a:solidFill>
                          <a:latin typeface="Century Gothic" panose="020B0502020202020204" pitchFamily="34" charset="0"/>
                        </a:rPr>
                        <a:t>6</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370840">
                <a:tc>
                  <a:txBody>
                    <a:bodyPr/>
                    <a:lstStyle/>
                    <a:p>
                      <a:r>
                        <a:rPr lang="en-GB" sz="2400" b="1">
                          <a:solidFill>
                            <a:schemeClr val="accent5">
                              <a:lumMod val="50000"/>
                            </a:schemeClr>
                          </a:solidFill>
                          <a:latin typeface="Century Gothic" panose="020B0502020202020204" pitchFamily="34" charset="0"/>
                        </a:rPr>
                        <a:t>7</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370840">
                <a:tc>
                  <a:txBody>
                    <a:bodyPr/>
                    <a:lstStyle/>
                    <a:p>
                      <a:r>
                        <a:rPr lang="en-GB" sz="2400" b="1">
                          <a:solidFill>
                            <a:schemeClr val="accent5">
                              <a:lumMod val="50000"/>
                            </a:schemeClr>
                          </a:solidFill>
                          <a:latin typeface="Century Gothic" panose="020B0502020202020204" pitchFamily="34" charset="0"/>
                        </a:rPr>
                        <a:t>8</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bl>
          </a:graphicData>
        </a:graphic>
      </p:graphicFrame>
      <p:sp>
        <p:nvSpPr>
          <p:cNvPr id="17" name="Title 3"/>
          <p:cNvSpPr txBox="1">
            <a:spLocks/>
          </p:cNvSpPr>
          <p:nvPr/>
        </p:nvSpPr>
        <p:spPr>
          <a:xfrm>
            <a:off x="59643"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a:solidFill>
                  <a:schemeClr val="bg1"/>
                </a:solidFill>
              </a:rPr>
              <a:t>Qui </a:t>
            </a:r>
            <a:r>
              <a:rPr lang="en-GB" sz="2800" b="1" kern="0" err="1">
                <a:solidFill>
                  <a:schemeClr val="bg1"/>
                </a:solidFill>
              </a:rPr>
              <a:t>va</a:t>
            </a:r>
            <a:r>
              <a:rPr lang="en-GB" sz="2800" b="1" kern="0">
                <a:solidFill>
                  <a:schemeClr val="bg1"/>
                </a:solidFill>
              </a:rPr>
              <a:t> </a:t>
            </a:r>
            <a:r>
              <a:rPr lang="en-GB" sz="2800" b="1" kern="0" err="1">
                <a:solidFill>
                  <a:schemeClr val="bg1"/>
                </a:solidFill>
              </a:rPr>
              <a:t>où</a:t>
            </a:r>
            <a:r>
              <a:rPr lang="en-GB" sz="2800" b="1" kern="0">
                <a:solidFill>
                  <a:schemeClr val="bg1"/>
                </a:solidFill>
              </a:rPr>
              <a:t> ? </a:t>
            </a:r>
            <a:r>
              <a:rPr lang="en-GB" sz="2800" b="1" kern="0" err="1">
                <a:solidFill>
                  <a:schemeClr val="bg1"/>
                </a:solidFill>
              </a:rPr>
              <a:t>Partenaire</a:t>
            </a:r>
            <a:r>
              <a:rPr lang="en-GB" sz="2800" b="1" kern="0">
                <a:solidFill>
                  <a:schemeClr val="bg1"/>
                </a:solidFill>
              </a:rPr>
              <a:t> B (2) </a:t>
            </a:r>
          </a:p>
        </p:txBody>
      </p:sp>
      <p:pic>
        <p:nvPicPr>
          <p:cNvPr id="25" name="Picture 24"/>
          <p:cNvPicPr>
            <a:picLocks noChangeAspect="1"/>
          </p:cNvPicPr>
          <p:nvPr/>
        </p:nvPicPr>
        <p:blipFill>
          <a:blip r:embed="rId3"/>
          <a:stretch>
            <a:fillRect/>
          </a:stretch>
        </p:blipFill>
        <p:spPr>
          <a:xfrm>
            <a:off x="2437654" y="4206985"/>
            <a:ext cx="257525" cy="600890"/>
          </a:xfrm>
          <a:prstGeom prst="rect">
            <a:avLst/>
          </a:prstGeom>
        </p:spPr>
      </p:pic>
      <p:pic>
        <p:nvPicPr>
          <p:cNvPr id="26" name="Picture 25"/>
          <p:cNvPicPr>
            <a:picLocks noChangeAspect="1"/>
          </p:cNvPicPr>
          <p:nvPr/>
        </p:nvPicPr>
        <p:blipFill>
          <a:blip r:embed="rId4"/>
          <a:stretch>
            <a:fillRect/>
          </a:stretch>
        </p:blipFill>
        <p:spPr>
          <a:xfrm>
            <a:off x="2196991" y="2582872"/>
            <a:ext cx="738852" cy="597870"/>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1125" y="4882374"/>
            <a:ext cx="620443" cy="805770"/>
          </a:xfrm>
          <a:prstGeom prst="rect">
            <a:avLst/>
          </a:prstGeom>
        </p:spPr>
      </p:pic>
      <p:pic>
        <p:nvPicPr>
          <p:cNvPr id="35" name="Picture 34">
            <a:extLst>
              <a:ext uri="{FF2B5EF4-FFF2-40B4-BE49-F238E27FC236}">
                <a16:creationId xmlns:a16="http://schemas.microsoft.com/office/drawing/2014/main" id="{800EDB29-ECAB-4E9F-9633-9F824B9445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5678" y="3321294"/>
            <a:ext cx="975316" cy="731487"/>
          </a:xfrm>
          <a:prstGeom prst="rect">
            <a:avLst/>
          </a:prstGeom>
        </p:spPr>
      </p:pic>
      <p:pic>
        <p:nvPicPr>
          <p:cNvPr id="37" name="Picture 36">
            <a:extLst>
              <a:ext uri="{FF2B5EF4-FFF2-40B4-BE49-F238E27FC236}">
                <a16:creationId xmlns:a16="http://schemas.microsoft.com/office/drawing/2014/main" id="{FCC97C51-9D10-49C8-A467-3BD9093ACB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1416" y="2565954"/>
            <a:ext cx="867821" cy="663970"/>
          </a:xfrm>
          <a:prstGeom prst="rect">
            <a:avLst/>
          </a:prstGeom>
        </p:spPr>
      </p:pic>
      <p:pic>
        <p:nvPicPr>
          <p:cNvPr id="38" name="Picture 37">
            <a:extLst>
              <a:ext uri="{FF2B5EF4-FFF2-40B4-BE49-F238E27FC236}">
                <a16:creationId xmlns:a16="http://schemas.microsoft.com/office/drawing/2014/main" id="{F2678531-D559-48B6-9EA4-5C1FA5AFA0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29501" y="2809388"/>
            <a:ext cx="232615" cy="416770"/>
          </a:xfrm>
          <a:prstGeom prst="rect">
            <a:avLst/>
          </a:prstGeom>
        </p:spPr>
      </p:pic>
      <p:pic>
        <p:nvPicPr>
          <p:cNvPr id="39" name="Picture 38">
            <a:extLst>
              <a:ext uri="{FF2B5EF4-FFF2-40B4-BE49-F238E27FC236}">
                <a16:creationId xmlns:a16="http://schemas.microsoft.com/office/drawing/2014/main" id="{2CC0593E-19A8-486A-AAE1-A183757E1F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37736" y="5038207"/>
            <a:ext cx="924380" cy="616254"/>
          </a:xfrm>
          <a:prstGeom prst="rect">
            <a:avLst/>
          </a:prstGeom>
        </p:spPr>
      </p:pic>
      <p:pic>
        <p:nvPicPr>
          <p:cNvPr id="40" name="Picture 39">
            <a:extLst>
              <a:ext uri="{FF2B5EF4-FFF2-40B4-BE49-F238E27FC236}">
                <a16:creationId xmlns:a16="http://schemas.microsoft.com/office/drawing/2014/main" id="{76693D1D-19E3-42DC-ABDA-012F1BE71A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02394" y="2520099"/>
            <a:ext cx="938858" cy="704144"/>
          </a:xfrm>
          <a:prstGeom prst="rect">
            <a:avLst/>
          </a:prstGeom>
        </p:spPr>
      </p:pic>
      <p:pic>
        <p:nvPicPr>
          <p:cNvPr id="41" name="Picture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92269" y="4251347"/>
            <a:ext cx="684498" cy="650273"/>
          </a:xfrm>
          <a:prstGeom prst="rect">
            <a:avLst/>
          </a:prstGeom>
        </p:spPr>
      </p:pic>
      <p:grpSp>
        <p:nvGrpSpPr>
          <p:cNvPr id="42" name="Group 41"/>
          <p:cNvGrpSpPr>
            <a:grpSpLocks noChangeAspect="1"/>
          </p:cNvGrpSpPr>
          <p:nvPr/>
        </p:nvGrpSpPr>
        <p:grpSpPr>
          <a:xfrm>
            <a:off x="9695678" y="4119346"/>
            <a:ext cx="1141242" cy="737616"/>
            <a:chOff x="188942" y="1203654"/>
            <a:chExt cx="4284680" cy="2648975"/>
          </a:xfrm>
        </p:grpSpPr>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44" name="Picture 4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pic>
        <p:nvPicPr>
          <p:cNvPr id="45" name="Picture 4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7807" y="3224628"/>
            <a:ext cx="784759" cy="951022"/>
          </a:xfrm>
          <a:prstGeom prst="rect">
            <a:avLst/>
          </a:prstGeom>
        </p:spPr>
      </p:pic>
      <p:sp>
        <p:nvSpPr>
          <p:cNvPr id="34" name="TextBox 33">
            <a:extLst>
              <a:ext uri="{FF2B5EF4-FFF2-40B4-BE49-F238E27FC236}">
                <a16:creationId xmlns:a16="http://schemas.microsoft.com/office/drawing/2014/main" id="{1110F71E-B203-4587-90D8-DC3F5C3BBEB0}"/>
              </a:ext>
            </a:extLst>
          </p:cNvPr>
          <p:cNvSpPr txBox="1"/>
          <p:nvPr/>
        </p:nvSpPr>
        <p:spPr>
          <a:xfrm>
            <a:off x="209779" y="1321869"/>
            <a:ext cx="11379200" cy="400110"/>
          </a:xfrm>
          <a:prstGeom prst="rect">
            <a:avLst/>
          </a:prstGeom>
          <a:noFill/>
        </p:spPr>
        <p:txBody>
          <a:bodyPr wrap="square" rtlCol="0">
            <a:spAutoFit/>
          </a:bodyPr>
          <a:lstStyle/>
          <a:p>
            <a:pPr lvl="0">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Say where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you</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are going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(‘je’) and where you and your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friends</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are going (‘nous’)</a:t>
            </a:r>
            <a:r>
              <a:rPr lang="en-GB" sz="2000" kern="0" dirty="0">
                <a:solidFill>
                  <a:schemeClr val="accent5">
                    <a:lumMod val="50000"/>
                  </a:schemeClr>
                </a:solidFill>
              </a:rPr>
              <a:t>. </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36" name="Picture 35">
            <a:extLst>
              <a:ext uri="{FF2B5EF4-FFF2-40B4-BE49-F238E27FC236}">
                <a16:creationId xmlns:a16="http://schemas.microsoft.com/office/drawing/2014/main" id="{A1374407-EA85-46D6-96E5-8D54B0C7E970}"/>
              </a:ext>
            </a:extLst>
          </p:cNvPr>
          <p:cNvPicPr>
            <a:picLocks noChangeAspect="1"/>
          </p:cNvPicPr>
          <p:nvPr/>
        </p:nvPicPr>
        <p:blipFill>
          <a:blip r:embed="rId4"/>
          <a:stretch>
            <a:fillRect/>
          </a:stretch>
        </p:blipFill>
        <p:spPr>
          <a:xfrm>
            <a:off x="2196991" y="3378324"/>
            <a:ext cx="738852" cy="597870"/>
          </a:xfrm>
          <a:prstGeom prst="rect">
            <a:avLst/>
          </a:prstGeom>
        </p:spPr>
      </p:pic>
      <p:pic>
        <p:nvPicPr>
          <p:cNvPr id="47" name="Picture 46">
            <a:extLst>
              <a:ext uri="{FF2B5EF4-FFF2-40B4-BE49-F238E27FC236}">
                <a16:creationId xmlns:a16="http://schemas.microsoft.com/office/drawing/2014/main" id="{F2F92225-D049-411C-BAC1-3B5AE8B82A3C}"/>
              </a:ext>
            </a:extLst>
          </p:cNvPr>
          <p:cNvPicPr>
            <a:picLocks noChangeAspect="1"/>
          </p:cNvPicPr>
          <p:nvPr/>
        </p:nvPicPr>
        <p:blipFill>
          <a:blip r:embed="rId3"/>
          <a:stretch>
            <a:fillRect/>
          </a:stretch>
        </p:blipFill>
        <p:spPr>
          <a:xfrm>
            <a:off x="2437654" y="5055189"/>
            <a:ext cx="257525" cy="600890"/>
          </a:xfrm>
          <a:prstGeom prst="rect">
            <a:avLst/>
          </a:prstGeom>
        </p:spPr>
      </p:pic>
      <p:pic>
        <p:nvPicPr>
          <p:cNvPr id="48" name="Picture 47">
            <a:extLst>
              <a:ext uri="{FF2B5EF4-FFF2-40B4-BE49-F238E27FC236}">
                <a16:creationId xmlns:a16="http://schemas.microsoft.com/office/drawing/2014/main" id="{DAB36D60-5925-41A8-AC1F-F528147D2F17}"/>
              </a:ext>
            </a:extLst>
          </p:cNvPr>
          <p:cNvPicPr>
            <a:picLocks noChangeAspect="1"/>
          </p:cNvPicPr>
          <p:nvPr/>
        </p:nvPicPr>
        <p:blipFill>
          <a:blip r:embed="rId4"/>
          <a:stretch>
            <a:fillRect/>
          </a:stretch>
        </p:blipFill>
        <p:spPr>
          <a:xfrm>
            <a:off x="7644162" y="2544793"/>
            <a:ext cx="738852" cy="597870"/>
          </a:xfrm>
          <a:prstGeom prst="rect">
            <a:avLst/>
          </a:prstGeom>
        </p:spPr>
      </p:pic>
      <p:pic>
        <p:nvPicPr>
          <p:cNvPr id="49" name="Picture 48">
            <a:extLst>
              <a:ext uri="{FF2B5EF4-FFF2-40B4-BE49-F238E27FC236}">
                <a16:creationId xmlns:a16="http://schemas.microsoft.com/office/drawing/2014/main" id="{D3A138C1-D312-4DE8-AE5D-A7B93F3D3FE1}"/>
              </a:ext>
            </a:extLst>
          </p:cNvPr>
          <p:cNvPicPr>
            <a:picLocks noChangeAspect="1"/>
          </p:cNvPicPr>
          <p:nvPr/>
        </p:nvPicPr>
        <p:blipFill>
          <a:blip r:embed="rId4"/>
          <a:stretch>
            <a:fillRect/>
          </a:stretch>
        </p:blipFill>
        <p:spPr>
          <a:xfrm>
            <a:off x="7798583" y="5010774"/>
            <a:ext cx="738852" cy="597870"/>
          </a:xfrm>
          <a:prstGeom prst="rect">
            <a:avLst/>
          </a:prstGeom>
        </p:spPr>
      </p:pic>
      <p:pic>
        <p:nvPicPr>
          <p:cNvPr id="50" name="Picture 49">
            <a:extLst>
              <a:ext uri="{FF2B5EF4-FFF2-40B4-BE49-F238E27FC236}">
                <a16:creationId xmlns:a16="http://schemas.microsoft.com/office/drawing/2014/main" id="{9059A126-C8B0-4F94-ACF6-F7942DD2EEBD}"/>
              </a:ext>
            </a:extLst>
          </p:cNvPr>
          <p:cNvPicPr>
            <a:picLocks noChangeAspect="1"/>
          </p:cNvPicPr>
          <p:nvPr/>
        </p:nvPicPr>
        <p:blipFill>
          <a:blip r:embed="rId3"/>
          <a:stretch>
            <a:fillRect/>
          </a:stretch>
        </p:blipFill>
        <p:spPr>
          <a:xfrm>
            <a:off x="7946768" y="3399694"/>
            <a:ext cx="257525" cy="600890"/>
          </a:xfrm>
          <a:prstGeom prst="rect">
            <a:avLst/>
          </a:prstGeom>
        </p:spPr>
      </p:pic>
      <p:pic>
        <p:nvPicPr>
          <p:cNvPr id="51" name="Picture 50">
            <a:extLst>
              <a:ext uri="{FF2B5EF4-FFF2-40B4-BE49-F238E27FC236}">
                <a16:creationId xmlns:a16="http://schemas.microsoft.com/office/drawing/2014/main" id="{6C9423D7-1FA7-4230-BECD-6F56162D5816}"/>
              </a:ext>
            </a:extLst>
          </p:cNvPr>
          <p:cNvPicPr>
            <a:picLocks noChangeAspect="1"/>
          </p:cNvPicPr>
          <p:nvPr/>
        </p:nvPicPr>
        <p:blipFill>
          <a:blip r:embed="rId3"/>
          <a:stretch>
            <a:fillRect/>
          </a:stretch>
        </p:blipFill>
        <p:spPr>
          <a:xfrm>
            <a:off x="7991330" y="4206985"/>
            <a:ext cx="257525" cy="600890"/>
          </a:xfrm>
          <a:prstGeom prst="rect">
            <a:avLst/>
          </a:prstGeom>
        </p:spPr>
      </p:pic>
      <p:pic>
        <p:nvPicPr>
          <p:cNvPr id="52" name="Picture 51" descr="background rectangle">
            <a:extLst>
              <a:ext uri="{FF2B5EF4-FFF2-40B4-BE49-F238E27FC236}">
                <a16:creationId xmlns:a16="http://schemas.microsoft.com/office/drawing/2014/main" id="{5C73EC69-BC57-451D-85DE-48AA34A92424}"/>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3" name="Title 3">
            <a:extLst>
              <a:ext uri="{FF2B5EF4-FFF2-40B4-BE49-F238E27FC236}">
                <a16:creationId xmlns:a16="http://schemas.microsoft.com/office/drawing/2014/main" id="{FB44ADA3-3D36-413C-BF23-149FC4CA7FD9}"/>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Qui va où ?</a:t>
            </a:r>
            <a:endParaRPr lang="en-GB" sz="3600" b="1" kern="0" dirty="0">
              <a:solidFill>
                <a:schemeClr val="bg1"/>
              </a:solidFill>
            </a:endParaRPr>
          </a:p>
        </p:txBody>
      </p:sp>
      <p:sp>
        <p:nvSpPr>
          <p:cNvPr id="54" name="Rounded Rectangle 46">
            <a:extLst>
              <a:ext uri="{FF2B5EF4-FFF2-40B4-BE49-F238E27FC236}">
                <a16:creationId xmlns:a16="http://schemas.microsoft.com/office/drawing/2014/main" id="{385DCE3C-F5C1-46B5-A384-35854602466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Title 3">
            <a:extLst>
              <a:ext uri="{FF2B5EF4-FFF2-40B4-BE49-F238E27FC236}">
                <a16:creationId xmlns:a16="http://schemas.microsoft.com/office/drawing/2014/main" id="{63ADC8EF-2D20-48CF-9556-F79A3EC7E5C1}"/>
              </a:ext>
            </a:extLst>
          </p:cNvPr>
          <p:cNvSpPr txBox="1">
            <a:spLocks/>
          </p:cNvSpPr>
          <p:nvPr/>
        </p:nvSpPr>
        <p:spPr>
          <a:xfrm>
            <a:off x="6137653" y="543922"/>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err="1">
                <a:solidFill>
                  <a:srgbClr val="115177"/>
                </a:solidFill>
              </a:rPr>
              <a:t>Partenaire</a:t>
            </a:r>
            <a:r>
              <a:rPr lang="en-GB" sz="3600" b="1" kern="0" dirty="0">
                <a:solidFill>
                  <a:srgbClr val="115177"/>
                </a:solidFill>
              </a:rPr>
              <a:t> B</a:t>
            </a:r>
          </a:p>
        </p:txBody>
      </p:sp>
    </p:spTree>
    <p:extLst>
      <p:ext uri="{BB962C8B-B14F-4D97-AF65-F5344CB8AC3E}">
        <p14:creationId xmlns:p14="http://schemas.microsoft.com/office/powerpoint/2010/main" val="2893490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6475317" y="2053103"/>
          <a:ext cx="4876800" cy="368808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a:solidFill>
                            <a:schemeClr val="accent5">
                              <a:lumMod val="50000"/>
                            </a:schemeClr>
                          </a:solidFill>
                          <a:latin typeface="Century Gothic" panose="020B0502020202020204" pitchFamily="34" charset="0"/>
                        </a:rPr>
                        <a:t>I or we?</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b="1" kern="0">
                          <a:solidFill>
                            <a:schemeClr val="accent5">
                              <a:lumMod val="50000"/>
                            </a:schemeClr>
                          </a:solidFill>
                        </a:rPr>
                        <a:t>where?</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370840">
                <a:tc>
                  <a:txBody>
                    <a:bodyPr/>
                    <a:lstStyle/>
                    <a:p>
                      <a:r>
                        <a:rPr lang="en-GB" sz="2400" b="1">
                          <a:solidFill>
                            <a:schemeClr val="accent5">
                              <a:lumMod val="50000"/>
                            </a:schemeClr>
                          </a:solidFill>
                          <a:latin typeface="Century Gothic" panose="020B0502020202020204" pitchFamily="34" charset="0"/>
                        </a:rPr>
                        <a:t>5</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370840">
                <a:tc>
                  <a:txBody>
                    <a:bodyPr/>
                    <a:lstStyle/>
                    <a:p>
                      <a:r>
                        <a:rPr lang="en-GB" sz="2400" b="1">
                          <a:solidFill>
                            <a:schemeClr val="accent5">
                              <a:lumMod val="50000"/>
                            </a:schemeClr>
                          </a:solidFill>
                          <a:latin typeface="Century Gothic" panose="020B0502020202020204" pitchFamily="34" charset="0"/>
                        </a:rPr>
                        <a:t>6</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370840">
                <a:tc>
                  <a:txBody>
                    <a:bodyPr/>
                    <a:lstStyle/>
                    <a:p>
                      <a:r>
                        <a:rPr lang="en-GB" sz="2400" b="1">
                          <a:solidFill>
                            <a:schemeClr val="accent5">
                              <a:lumMod val="50000"/>
                            </a:schemeClr>
                          </a:solidFill>
                          <a:latin typeface="Century Gothic" panose="020B0502020202020204" pitchFamily="34" charset="0"/>
                        </a:rPr>
                        <a:t>7</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370840">
                <a:tc>
                  <a:txBody>
                    <a:bodyPr/>
                    <a:lstStyle/>
                    <a:p>
                      <a:r>
                        <a:rPr lang="en-GB" sz="2400" b="1">
                          <a:solidFill>
                            <a:schemeClr val="accent5">
                              <a:lumMod val="50000"/>
                            </a:schemeClr>
                          </a:solidFill>
                          <a:latin typeface="Century Gothic" panose="020B0502020202020204" pitchFamily="34" charset="0"/>
                        </a:rPr>
                        <a:t>8</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bl>
          </a:graphicData>
        </a:graphic>
      </p:graphicFrame>
      <p:graphicFrame>
        <p:nvGraphicFramePr>
          <p:cNvPr id="5" name="Table 4"/>
          <p:cNvGraphicFramePr>
            <a:graphicFrameLocks noGrp="1"/>
          </p:cNvGraphicFramePr>
          <p:nvPr/>
        </p:nvGraphicFramePr>
        <p:xfrm>
          <a:off x="924669" y="2068673"/>
          <a:ext cx="4876800" cy="368808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a:solidFill>
                            <a:schemeClr val="accent5">
                              <a:lumMod val="50000"/>
                            </a:schemeClr>
                          </a:solidFill>
                          <a:latin typeface="Century Gothic" panose="020B0502020202020204" pitchFamily="34" charset="0"/>
                        </a:rPr>
                        <a:t>I or we?</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b="1" kern="0">
                          <a:solidFill>
                            <a:schemeClr val="accent5">
                              <a:lumMod val="50000"/>
                            </a:schemeClr>
                          </a:solidFill>
                        </a:rPr>
                        <a:t>where?</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370840">
                <a:tc>
                  <a:txBody>
                    <a:bodyPr/>
                    <a:lstStyle/>
                    <a:p>
                      <a:r>
                        <a:rPr lang="en-GB" sz="2400" b="1">
                          <a:solidFill>
                            <a:schemeClr val="accent5">
                              <a:lumMod val="50000"/>
                            </a:schemeClr>
                          </a:solidFill>
                          <a:latin typeface="Century Gothic" panose="020B0502020202020204" pitchFamily="34" charset="0"/>
                        </a:rPr>
                        <a:t>1</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370840">
                <a:tc>
                  <a:txBody>
                    <a:bodyPr/>
                    <a:lstStyle/>
                    <a:p>
                      <a:r>
                        <a:rPr lang="en-GB" sz="2400" b="1">
                          <a:solidFill>
                            <a:schemeClr val="accent5">
                              <a:lumMod val="50000"/>
                            </a:schemeClr>
                          </a:solidFill>
                          <a:latin typeface="Century Gothic" panose="020B0502020202020204" pitchFamily="34" charset="0"/>
                        </a:rPr>
                        <a:t>2</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370840">
                <a:tc>
                  <a:txBody>
                    <a:bodyPr/>
                    <a:lstStyle/>
                    <a:p>
                      <a:r>
                        <a:rPr lang="en-GB" sz="2400" b="1">
                          <a:solidFill>
                            <a:schemeClr val="accent5">
                              <a:lumMod val="50000"/>
                            </a:schemeClr>
                          </a:solidFill>
                          <a:latin typeface="Century Gothic" panose="020B0502020202020204" pitchFamily="34" charset="0"/>
                        </a:rPr>
                        <a:t>3</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b="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370840">
                <a:tc>
                  <a:txBody>
                    <a:bodyPr/>
                    <a:lstStyle/>
                    <a:p>
                      <a:r>
                        <a:rPr lang="en-GB" sz="2400" b="1">
                          <a:solidFill>
                            <a:schemeClr val="accent5">
                              <a:lumMod val="50000"/>
                            </a:schemeClr>
                          </a:solidFill>
                          <a:latin typeface="Century Gothic" panose="020B0502020202020204" pitchFamily="34" charset="0"/>
                        </a:rPr>
                        <a:t>4</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bl>
          </a:graphicData>
        </a:graphic>
      </p:graphicFrame>
      <p:sp>
        <p:nvSpPr>
          <p:cNvPr id="3" name="TextBox 2"/>
          <p:cNvSpPr txBox="1"/>
          <p:nvPr/>
        </p:nvSpPr>
        <p:spPr>
          <a:xfrm>
            <a:off x="2051323" y="2646568"/>
            <a:ext cx="86265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we</a:t>
            </a:r>
          </a:p>
        </p:txBody>
      </p:sp>
      <p:sp>
        <p:nvSpPr>
          <p:cNvPr id="34" name="TextBox 33"/>
          <p:cNvSpPr txBox="1"/>
          <p:nvPr/>
        </p:nvSpPr>
        <p:spPr>
          <a:xfrm>
            <a:off x="2069081" y="3491657"/>
            <a:ext cx="86265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we</a:t>
            </a:r>
          </a:p>
        </p:txBody>
      </p:sp>
      <p:sp>
        <p:nvSpPr>
          <p:cNvPr id="46" name="TextBox 45"/>
          <p:cNvSpPr txBox="1"/>
          <p:nvPr/>
        </p:nvSpPr>
        <p:spPr>
          <a:xfrm>
            <a:off x="2090953" y="4271167"/>
            <a:ext cx="86265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I</a:t>
            </a:r>
          </a:p>
        </p:txBody>
      </p:sp>
      <p:sp>
        <p:nvSpPr>
          <p:cNvPr id="48" name="TextBox 47"/>
          <p:cNvSpPr txBox="1"/>
          <p:nvPr/>
        </p:nvSpPr>
        <p:spPr>
          <a:xfrm>
            <a:off x="2090000" y="5099307"/>
            <a:ext cx="86265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I</a:t>
            </a: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270713"/>
            <a:ext cx="1062928" cy="344718"/>
          </a:xfrm>
        </p:spPr>
        <p:txBody>
          <a:bodyPr>
            <a:normAutofit fontScale="90000"/>
          </a:bodyPr>
          <a:lstStyle/>
          <a:p>
            <a:pPr lvl="0" algn="ctr">
              <a:lnSpc>
                <a:spcPct val="100000"/>
              </a:lnSpc>
              <a:spcBef>
                <a:spcPts val="0"/>
              </a:spcBef>
              <a:defRPr/>
            </a:pPr>
            <a:r>
              <a:rPr lang="en-GB" sz="1800" b="1" dirty="0">
                <a:solidFill>
                  <a:prstClr val="white"/>
                </a:solidFill>
                <a:latin typeface="Century Gothic" panose="020B0502020202020204" pitchFamily="34" charset="0"/>
                <a:ea typeface="+mn-ea"/>
                <a:cs typeface="+mn-cs"/>
              </a:rPr>
              <a:t>Qui </a:t>
            </a:r>
            <a:r>
              <a:rPr lang="en-GB" sz="1800" b="1" dirty="0" err="1">
                <a:solidFill>
                  <a:prstClr val="white"/>
                </a:solidFill>
                <a:latin typeface="Century Gothic" panose="020B0502020202020204" pitchFamily="34" charset="0"/>
                <a:ea typeface="+mn-ea"/>
                <a:cs typeface="+mn-cs"/>
              </a:rPr>
              <a:t>va</a:t>
            </a:r>
            <a:r>
              <a:rPr lang="en-GB" sz="1800" b="1" dirty="0">
                <a:solidFill>
                  <a:prstClr val="white"/>
                </a:solidFill>
                <a:latin typeface="Century Gothic" panose="020B0502020202020204" pitchFamily="34" charset="0"/>
                <a:ea typeface="+mn-ea"/>
                <a:cs typeface="+mn-cs"/>
              </a:rPr>
              <a:t> </a:t>
            </a:r>
            <a:r>
              <a:rPr lang="en-GB" sz="1800" b="1" dirty="0" err="1">
                <a:solidFill>
                  <a:prstClr val="white"/>
                </a:solidFill>
                <a:latin typeface="Century Gothic" panose="020B0502020202020204" pitchFamily="34" charset="0"/>
                <a:ea typeface="+mn-ea"/>
                <a:cs typeface="+mn-cs"/>
              </a:rPr>
              <a:t>où</a:t>
            </a:r>
            <a:r>
              <a:rPr lang="en-GB" sz="1800" b="1" dirty="0">
                <a:solidFill>
                  <a:prstClr val="white"/>
                </a:solidFill>
                <a:latin typeface="Century Gothic" panose="020B0502020202020204" pitchFamily="34" charset="0"/>
                <a:ea typeface="+mn-ea"/>
                <a:cs typeface="+mn-cs"/>
              </a:rPr>
              <a:t> ?</a:t>
            </a:r>
            <a:endParaRPr lang="en-US" dirty="0">
              <a:latin typeface="Century Gothic" panose="020B0502020202020204" pitchFamily="34" charset="0"/>
            </a:endParaRPr>
          </a:p>
        </p:txBody>
      </p:sp>
      <p:sp>
        <p:nvSpPr>
          <p:cNvPr id="17" name="Title 3"/>
          <p:cNvSpPr txBox="1">
            <a:spLocks/>
          </p:cNvSpPr>
          <p:nvPr/>
        </p:nvSpPr>
        <p:spPr>
          <a:xfrm>
            <a:off x="59643"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a:solidFill>
                  <a:schemeClr val="bg1"/>
                </a:solidFill>
                <a:latin typeface="Century Gothic" panose="020B0502020202020204" pitchFamily="34" charset="0"/>
              </a:rPr>
              <a:t>Qui </a:t>
            </a:r>
            <a:r>
              <a:rPr lang="en-GB" sz="2800" b="1" kern="0" err="1">
                <a:solidFill>
                  <a:schemeClr val="bg1"/>
                </a:solidFill>
                <a:latin typeface="Century Gothic" panose="020B0502020202020204" pitchFamily="34" charset="0"/>
              </a:rPr>
              <a:t>va</a:t>
            </a:r>
            <a:r>
              <a:rPr lang="en-GB" sz="2800" b="1" kern="0">
                <a:solidFill>
                  <a:schemeClr val="bg1"/>
                </a:solidFill>
                <a:latin typeface="Century Gothic" panose="020B0502020202020204" pitchFamily="34" charset="0"/>
              </a:rPr>
              <a:t> </a:t>
            </a:r>
            <a:r>
              <a:rPr lang="en-GB" sz="2800" b="1" kern="0" err="1">
                <a:solidFill>
                  <a:schemeClr val="bg1"/>
                </a:solidFill>
                <a:latin typeface="Century Gothic" panose="020B0502020202020204" pitchFamily="34" charset="0"/>
              </a:rPr>
              <a:t>où</a:t>
            </a:r>
            <a:r>
              <a:rPr lang="en-GB" sz="2800" b="1" kern="0">
                <a:solidFill>
                  <a:schemeClr val="bg1"/>
                </a:solidFill>
                <a:latin typeface="Century Gothic" panose="020B0502020202020204" pitchFamily="34" charset="0"/>
              </a:rPr>
              <a:t> ? </a:t>
            </a:r>
            <a:r>
              <a:rPr lang="en-GB" sz="2800" b="1" kern="0" err="1">
                <a:solidFill>
                  <a:schemeClr val="bg1"/>
                </a:solidFill>
                <a:latin typeface="Century Gothic" panose="020B0502020202020204" pitchFamily="34" charset="0"/>
              </a:rPr>
              <a:t>Partenaire</a:t>
            </a:r>
            <a:r>
              <a:rPr lang="en-GB" sz="2800" b="1" kern="0">
                <a:solidFill>
                  <a:schemeClr val="bg1"/>
                </a:solidFill>
                <a:latin typeface="Century Gothic" panose="020B0502020202020204" pitchFamily="34" charset="0"/>
              </a:rPr>
              <a:t> A (2) </a:t>
            </a:r>
          </a:p>
        </p:txBody>
      </p:sp>
      <p:sp>
        <p:nvSpPr>
          <p:cNvPr id="7" name="TextBox 6"/>
          <p:cNvSpPr txBox="1"/>
          <p:nvPr/>
        </p:nvSpPr>
        <p:spPr>
          <a:xfrm>
            <a:off x="3899647" y="2687922"/>
            <a:ext cx="148811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post office</a:t>
            </a:r>
          </a:p>
        </p:txBody>
      </p:sp>
      <p:sp>
        <p:nvSpPr>
          <p:cNvPr id="36" name="TextBox 35"/>
          <p:cNvSpPr txBox="1"/>
          <p:nvPr/>
        </p:nvSpPr>
        <p:spPr>
          <a:xfrm>
            <a:off x="4208345" y="3520349"/>
            <a:ext cx="958068"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hotel</a:t>
            </a:r>
          </a:p>
        </p:txBody>
      </p:sp>
      <p:sp>
        <p:nvSpPr>
          <p:cNvPr id="47" name="TextBox 46"/>
          <p:cNvSpPr txBox="1"/>
          <p:nvPr/>
        </p:nvSpPr>
        <p:spPr>
          <a:xfrm>
            <a:off x="4270591" y="4301059"/>
            <a:ext cx="86265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shop</a:t>
            </a:r>
          </a:p>
        </p:txBody>
      </p:sp>
      <p:sp>
        <p:nvSpPr>
          <p:cNvPr id="49" name="TextBox 48"/>
          <p:cNvSpPr txBox="1"/>
          <p:nvPr/>
        </p:nvSpPr>
        <p:spPr>
          <a:xfrm>
            <a:off x="4159420" y="5112324"/>
            <a:ext cx="108499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school</a:t>
            </a:r>
          </a:p>
        </p:txBody>
      </p:sp>
      <p:sp>
        <p:nvSpPr>
          <p:cNvPr id="50" name="TextBox 49"/>
          <p:cNvSpPr txBox="1"/>
          <p:nvPr/>
        </p:nvSpPr>
        <p:spPr>
          <a:xfrm>
            <a:off x="7627949" y="2689378"/>
            <a:ext cx="86265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we</a:t>
            </a:r>
          </a:p>
        </p:txBody>
      </p:sp>
      <p:sp>
        <p:nvSpPr>
          <p:cNvPr id="51" name="TextBox 50"/>
          <p:cNvSpPr txBox="1"/>
          <p:nvPr/>
        </p:nvSpPr>
        <p:spPr>
          <a:xfrm>
            <a:off x="9547413" y="2652568"/>
            <a:ext cx="1479176"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checkout</a:t>
            </a:r>
          </a:p>
        </p:txBody>
      </p:sp>
      <p:sp>
        <p:nvSpPr>
          <p:cNvPr id="52" name="TextBox 51"/>
          <p:cNvSpPr txBox="1"/>
          <p:nvPr/>
        </p:nvSpPr>
        <p:spPr>
          <a:xfrm>
            <a:off x="7627949" y="3480389"/>
            <a:ext cx="86265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I</a:t>
            </a:r>
          </a:p>
        </p:txBody>
      </p:sp>
      <p:sp>
        <p:nvSpPr>
          <p:cNvPr id="54" name="TextBox 53"/>
          <p:cNvSpPr txBox="1"/>
          <p:nvPr/>
        </p:nvSpPr>
        <p:spPr>
          <a:xfrm>
            <a:off x="9694335" y="3480389"/>
            <a:ext cx="1139340"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park</a:t>
            </a:r>
          </a:p>
        </p:txBody>
      </p:sp>
      <p:sp>
        <p:nvSpPr>
          <p:cNvPr id="55" name="TextBox 54"/>
          <p:cNvSpPr txBox="1"/>
          <p:nvPr/>
        </p:nvSpPr>
        <p:spPr>
          <a:xfrm>
            <a:off x="7627949" y="4312426"/>
            <a:ext cx="86265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I</a:t>
            </a:r>
          </a:p>
        </p:txBody>
      </p:sp>
      <p:sp>
        <p:nvSpPr>
          <p:cNvPr id="56" name="TextBox 55"/>
          <p:cNvSpPr txBox="1"/>
          <p:nvPr/>
        </p:nvSpPr>
        <p:spPr>
          <a:xfrm>
            <a:off x="9832675" y="4345561"/>
            <a:ext cx="86265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USA</a:t>
            </a:r>
          </a:p>
        </p:txBody>
      </p:sp>
      <p:sp>
        <p:nvSpPr>
          <p:cNvPr id="57" name="TextBox 56"/>
          <p:cNvSpPr txBox="1"/>
          <p:nvPr/>
        </p:nvSpPr>
        <p:spPr>
          <a:xfrm>
            <a:off x="7635427" y="5099307"/>
            <a:ext cx="86265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we</a:t>
            </a:r>
          </a:p>
        </p:txBody>
      </p:sp>
      <p:sp>
        <p:nvSpPr>
          <p:cNvPr id="58" name="TextBox 57"/>
          <p:cNvSpPr txBox="1"/>
          <p:nvPr/>
        </p:nvSpPr>
        <p:spPr>
          <a:xfrm>
            <a:off x="9680312" y="5099307"/>
            <a:ext cx="1213377"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London</a:t>
            </a:r>
          </a:p>
        </p:txBody>
      </p:sp>
      <p:sp>
        <p:nvSpPr>
          <p:cNvPr id="25" name="TextBox 24">
            <a:extLst>
              <a:ext uri="{FF2B5EF4-FFF2-40B4-BE49-F238E27FC236}">
                <a16:creationId xmlns:a16="http://schemas.microsoft.com/office/drawing/2014/main" id="{92FB47CE-593D-4DC0-B94F-C343C8284050}"/>
              </a:ext>
            </a:extLst>
          </p:cNvPr>
          <p:cNvSpPr txBox="1"/>
          <p:nvPr/>
        </p:nvSpPr>
        <p:spPr>
          <a:xfrm>
            <a:off x="111869" y="1406618"/>
            <a:ext cx="11379200" cy="400110"/>
          </a:xfrm>
          <a:prstGeom prst="rect">
            <a:avLst/>
          </a:prstGeom>
          <a:noFill/>
        </p:spPr>
        <p:txBody>
          <a:bodyPr wrap="square" rtlCol="0">
            <a:spAutoFit/>
          </a:bodyPr>
          <a:lstStyle/>
          <a:p>
            <a:pPr lvl="0">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Write in English</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where your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partner is going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alone</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(‘I’) and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with friends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(‘we’)</a:t>
            </a:r>
            <a:r>
              <a:rPr lang="en-GB" sz="2000" kern="0" dirty="0">
                <a:solidFill>
                  <a:schemeClr val="accent5">
                    <a:lumMod val="50000"/>
                  </a:schemeClr>
                </a:solidFill>
                <a:latin typeface="Century Gothic" panose="020B0502020202020204" pitchFamily="34" charset="0"/>
              </a:rPr>
              <a:t>. </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26" name="Picture 25" descr="background rectangle">
            <a:extLst>
              <a:ext uri="{FF2B5EF4-FFF2-40B4-BE49-F238E27FC236}">
                <a16:creationId xmlns:a16="http://schemas.microsoft.com/office/drawing/2014/main" id="{ACBD9094-0F07-4DC3-B02F-9682091909D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48A858C4-D196-4464-A5E8-68CCE187D04E}"/>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Qui va où ?</a:t>
            </a:r>
            <a:endParaRPr lang="en-GB" sz="3600" b="1" kern="0" dirty="0">
              <a:solidFill>
                <a:schemeClr val="bg1"/>
              </a:solidFill>
            </a:endParaRPr>
          </a:p>
        </p:txBody>
      </p:sp>
      <p:sp>
        <p:nvSpPr>
          <p:cNvPr id="28" name="Rounded Rectangle 46">
            <a:extLst>
              <a:ext uri="{FF2B5EF4-FFF2-40B4-BE49-F238E27FC236}">
                <a16:creationId xmlns:a16="http://schemas.microsoft.com/office/drawing/2014/main" id="{DB967F6F-C301-4FCD-BB3F-D3AE46B2F88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itle 3">
            <a:extLst>
              <a:ext uri="{FF2B5EF4-FFF2-40B4-BE49-F238E27FC236}">
                <a16:creationId xmlns:a16="http://schemas.microsoft.com/office/drawing/2014/main" id="{7720C067-BAC9-4565-B96F-9CDF444D454F}"/>
              </a:ext>
            </a:extLst>
          </p:cNvPr>
          <p:cNvSpPr txBox="1">
            <a:spLocks/>
          </p:cNvSpPr>
          <p:nvPr/>
        </p:nvSpPr>
        <p:spPr>
          <a:xfrm>
            <a:off x="6137653" y="543922"/>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err="1">
                <a:solidFill>
                  <a:srgbClr val="115177"/>
                </a:solidFill>
              </a:rPr>
              <a:t>Partenaire</a:t>
            </a:r>
            <a:r>
              <a:rPr lang="en-GB" sz="3600" b="1" kern="0" dirty="0">
                <a:solidFill>
                  <a:srgbClr val="115177"/>
                </a:solidFill>
              </a:rPr>
              <a:t> A: </a:t>
            </a:r>
            <a:r>
              <a:rPr lang="en-GB" sz="3600" b="1" kern="0" dirty="0" err="1">
                <a:solidFill>
                  <a:srgbClr val="115177"/>
                </a:solidFill>
              </a:rPr>
              <a:t>réponses</a:t>
            </a:r>
            <a:endParaRPr lang="en-GB" sz="3600" b="1" kern="0" dirty="0">
              <a:solidFill>
                <a:srgbClr val="115177"/>
              </a:solidFill>
            </a:endParaRPr>
          </a:p>
        </p:txBody>
      </p:sp>
    </p:spTree>
    <p:extLst>
      <p:ext uri="{BB962C8B-B14F-4D97-AF65-F5344CB8AC3E}">
        <p14:creationId xmlns:p14="http://schemas.microsoft.com/office/powerpoint/2010/main" val="42093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46" grpId="0"/>
      <p:bldP spid="48" grpId="0"/>
      <p:bldP spid="7" grpId="0"/>
      <p:bldP spid="36" grpId="0"/>
      <p:bldP spid="47" grpId="0"/>
      <p:bldP spid="49" grpId="0"/>
      <p:bldP spid="50" grpId="0"/>
      <p:bldP spid="51" grpId="0"/>
      <p:bldP spid="52" grpId="0"/>
      <p:bldP spid="54" grpId="0"/>
      <p:bldP spid="55" grpId="0"/>
      <p:bldP spid="56" grpId="0"/>
      <p:bldP spid="57" grpId="0"/>
      <p:bldP spid="5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3852" y="1531423"/>
            <a:ext cx="625716"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1.</a:t>
            </a:r>
          </a:p>
        </p:txBody>
      </p:sp>
      <p:sp>
        <p:nvSpPr>
          <p:cNvPr id="14" name="TextBox 13"/>
          <p:cNvSpPr txBox="1"/>
          <p:nvPr/>
        </p:nvSpPr>
        <p:spPr>
          <a:xfrm>
            <a:off x="381307" y="1966828"/>
            <a:ext cx="625716"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2.</a:t>
            </a:r>
          </a:p>
        </p:txBody>
      </p:sp>
      <p:sp>
        <p:nvSpPr>
          <p:cNvPr id="16" name="TextBox 15"/>
          <p:cNvSpPr txBox="1"/>
          <p:nvPr/>
        </p:nvSpPr>
        <p:spPr>
          <a:xfrm>
            <a:off x="304711" y="2402233"/>
            <a:ext cx="778907"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3.</a:t>
            </a:r>
          </a:p>
        </p:txBody>
      </p:sp>
      <p:sp>
        <p:nvSpPr>
          <p:cNvPr id="23" name="TextBox 22"/>
          <p:cNvSpPr txBox="1"/>
          <p:nvPr/>
        </p:nvSpPr>
        <p:spPr>
          <a:xfrm>
            <a:off x="381307" y="2837638"/>
            <a:ext cx="625716"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4.</a:t>
            </a:r>
          </a:p>
        </p:txBody>
      </p:sp>
      <p:sp>
        <p:nvSpPr>
          <p:cNvPr id="25" name="TextBox 24"/>
          <p:cNvSpPr txBox="1"/>
          <p:nvPr/>
        </p:nvSpPr>
        <p:spPr>
          <a:xfrm>
            <a:off x="381307" y="3273043"/>
            <a:ext cx="625716"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5.</a:t>
            </a:r>
          </a:p>
        </p:txBody>
      </p:sp>
      <p:sp>
        <p:nvSpPr>
          <p:cNvPr id="27" name="TextBox 26"/>
          <p:cNvSpPr txBox="1"/>
          <p:nvPr/>
        </p:nvSpPr>
        <p:spPr>
          <a:xfrm>
            <a:off x="388762" y="3708448"/>
            <a:ext cx="625716"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6.</a:t>
            </a:r>
          </a:p>
        </p:txBody>
      </p:sp>
      <p:sp>
        <p:nvSpPr>
          <p:cNvPr id="30" name="Rectangle 29"/>
          <p:cNvSpPr/>
          <p:nvPr/>
        </p:nvSpPr>
        <p:spPr>
          <a:xfrm>
            <a:off x="490034" y="4498816"/>
            <a:ext cx="5399778" cy="400110"/>
          </a:xfrm>
          <a:prstGeom prst="rect">
            <a:avLst/>
          </a:prstGeom>
        </p:spPr>
        <p:txBody>
          <a:bodyPr wrap="square">
            <a:spAutoFit/>
          </a:bodyPr>
          <a:lstStyle/>
          <a:p>
            <a:r>
              <a:rPr lang="en-GB" sz="2000" b="1" dirty="0">
                <a:solidFill>
                  <a:schemeClr val="accent5">
                    <a:lumMod val="50000"/>
                  </a:schemeClr>
                </a:solidFill>
                <a:latin typeface="Century Gothic" panose="020B0502020202020204" pitchFamily="34" charset="0"/>
              </a:rPr>
              <a:t>Here are some words you may find useful:</a:t>
            </a:r>
            <a:endParaRPr lang="en-GB" sz="2000" dirty="0">
              <a:solidFill>
                <a:schemeClr val="accent5">
                  <a:lumMod val="50000"/>
                </a:schemeClr>
              </a:solidFill>
              <a:latin typeface="Century Gothic" panose="020B0502020202020204" pitchFamily="34" charset="0"/>
            </a:endParaRPr>
          </a:p>
        </p:txBody>
      </p:sp>
      <p:sp>
        <p:nvSpPr>
          <p:cNvPr id="18" name="TextBox 17"/>
          <p:cNvSpPr txBox="1"/>
          <p:nvPr/>
        </p:nvSpPr>
        <p:spPr>
          <a:xfrm>
            <a:off x="490034" y="5043322"/>
            <a:ext cx="6068483" cy="400110"/>
          </a:xfrm>
          <a:prstGeom prst="rect">
            <a:avLst/>
          </a:prstGeom>
          <a:noFill/>
        </p:spPr>
        <p:txBody>
          <a:bodyPr wrap="square" rtlCol="0">
            <a:spAutoFit/>
          </a:bodyPr>
          <a:lstStyle/>
          <a:p>
            <a:r>
              <a:rPr lang="fr-FR" sz="2000">
                <a:solidFill>
                  <a:schemeClr val="accent5">
                    <a:lumMod val="50000"/>
                  </a:schemeClr>
                </a:solidFill>
                <a:latin typeface="Century Gothic" panose="020B0502020202020204" pitchFamily="34" charset="0"/>
              </a:rPr>
              <a:t>souvent – rarement – chaque jour – aujourd’hui</a:t>
            </a:r>
          </a:p>
        </p:txBody>
      </p:sp>
      <p:sp>
        <p:nvSpPr>
          <p:cNvPr id="2" name="TextBox 1"/>
          <p:cNvSpPr txBox="1"/>
          <p:nvPr/>
        </p:nvSpPr>
        <p:spPr>
          <a:xfrm>
            <a:off x="1042776" y="1559374"/>
            <a:ext cx="4713077" cy="400110"/>
          </a:xfrm>
          <a:prstGeom prst="rect">
            <a:avLst/>
          </a:prstGeom>
          <a:noFill/>
        </p:spPr>
        <p:txBody>
          <a:bodyPr wrap="square" rtlCol="0">
            <a:spAutoFit/>
          </a:bodyPr>
          <a:lstStyle/>
          <a:p>
            <a:r>
              <a:rPr lang="en-GB" sz="2000">
                <a:solidFill>
                  <a:schemeClr val="accent5">
                    <a:lumMod val="50000"/>
                  </a:schemeClr>
                </a:solidFill>
              </a:rPr>
              <a:t>I am going to the park today.</a:t>
            </a:r>
          </a:p>
        </p:txBody>
      </p:sp>
      <p:sp>
        <p:nvSpPr>
          <p:cNvPr id="20" name="TextBox 19"/>
          <p:cNvSpPr txBox="1"/>
          <p:nvPr/>
        </p:nvSpPr>
        <p:spPr>
          <a:xfrm>
            <a:off x="1042776" y="1989599"/>
            <a:ext cx="4713077" cy="400110"/>
          </a:xfrm>
          <a:prstGeom prst="rect">
            <a:avLst/>
          </a:prstGeom>
          <a:noFill/>
        </p:spPr>
        <p:txBody>
          <a:bodyPr wrap="square" rtlCol="0">
            <a:spAutoFit/>
          </a:bodyPr>
          <a:lstStyle/>
          <a:p>
            <a:r>
              <a:rPr lang="en-GB" sz="2000">
                <a:solidFill>
                  <a:schemeClr val="accent5">
                    <a:lumMod val="50000"/>
                  </a:schemeClr>
                </a:solidFill>
              </a:rPr>
              <a:t>We often go to the post office.</a:t>
            </a:r>
          </a:p>
        </p:txBody>
      </p:sp>
      <p:sp>
        <p:nvSpPr>
          <p:cNvPr id="21" name="TextBox 20"/>
          <p:cNvSpPr txBox="1"/>
          <p:nvPr/>
        </p:nvSpPr>
        <p:spPr>
          <a:xfrm>
            <a:off x="1042776" y="2850049"/>
            <a:ext cx="4713077" cy="400110"/>
          </a:xfrm>
          <a:prstGeom prst="rect">
            <a:avLst/>
          </a:prstGeom>
          <a:noFill/>
        </p:spPr>
        <p:txBody>
          <a:bodyPr wrap="square" rtlCol="0">
            <a:spAutoFit/>
          </a:bodyPr>
          <a:lstStyle/>
          <a:p>
            <a:r>
              <a:rPr lang="en-GB" sz="2000">
                <a:solidFill>
                  <a:schemeClr val="accent5">
                    <a:lumMod val="50000"/>
                  </a:schemeClr>
                </a:solidFill>
              </a:rPr>
              <a:t>We go to school every day.</a:t>
            </a:r>
          </a:p>
        </p:txBody>
      </p:sp>
      <p:sp>
        <p:nvSpPr>
          <p:cNvPr id="22" name="TextBox 21"/>
          <p:cNvSpPr txBox="1"/>
          <p:nvPr/>
        </p:nvSpPr>
        <p:spPr>
          <a:xfrm>
            <a:off x="1042776" y="2419824"/>
            <a:ext cx="4713077" cy="400110"/>
          </a:xfrm>
          <a:prstGeom prst="rect">
            <a:avLst/>
          </a:prstGeom>
          <a:noFill/>
        </p:spPr>
        <p:txBody>
          <a:bodyPr wrap="square" rtlCol="0">
            <a:spAutoFit/>
          </a:bodyPr>
          <a:lstStyle/>
          <a:p>
            <a:r>
              <a:rPr lang="en-GB" sz="2000">
                <a:solidFill>
                  <a:schemeClr val="accent5">
                    <a:lumMod val="50000"/>
                  </a:schemeClr>
                </a:solidFill>
              </a:rPr>
              <a:t>He rarely goes to the USA.</a:t>
            </a:r>
          </a:p>
        </p:txBody>
      </p:sp>
      <p:sp>
        <p:nvSpPr>
          <p:cNvPr id="24" name="TextBox 23"/>
          <p:cNvSpPr txBox="1"/>
          <p:nvPr/>
        </p:nvSpPr>
        <p:spPr>
          <a:xfrm>
            <a:off x="1042776" y="3280274"/>
            <a:ext cx="4713077" cy="400110"/>
          </a:xfrm>
          <a:prstGeom prst="rect">
            <a:avLst/>
          </a:prstGeom>
          <a:noFill/>
        </p:spPr>
        <p:txBody>
          <a:bodyPr wrap="square" rtlCol="0">
            <a:spAutoFit/>
          </a:bodyPr>
          <a:lstStyle/>
          <a:p>
            <a:r>
              <a:rPr lang="en-GB" sz="2000">
                <a:solidFill>
                  <a:schemeClr val="accent5">
                    <a:lumMod val="50000"/>
                  </a:schemeClr>
                </a:solidFill>
              </a:rPr>
              <a:t>Do you go to the shops often?</a:t>
            </a:r>
          </a:p>
        </p:txBody>
      </p:sp>
      <p:sp>
        <p:nvSpPr>
          <p:cNvPr id="26" name="TextBox 25"/>
          <p:cNvSpPr txBox="1"/>
          <p:nvPr/>
        </p:nvSpPr>
        <p:spPr>
          <a:xfrm>
            <a:off x="1042776" y="3710501"/>
            <a:ext cx="4713077" cy="400110"/>
          </a:xfrm>
          <a:prstGeom prst="rect">
            <a:avLst/>
          </a:prstGeom>
          <a:noFill/>
        </p:spPr>
        <p:txBody>
          <a:bodyPr wrap="square" rtlCol="0">
            <a:spAutoFit/>
          </a:bodyPr>
          <a:lstStyle/>
          <a:p>
            <a:r>
              <a:rPr lang="en-GB" sz="2000">
                <a:solidFill>
                  <a:schemeClr val="accent5">
                    <a:lumMod val="50000"/>
                  </a:schemeClr>
                </a:solidFill>
              </a:rPr>
              <a:t>We are going to London today.</a:t>
            </a:r>
          </a:p>
        </p:txBody>
      </p:sp>
      <p:sp>
        <p:nvSpPr>
          <p:cNvPr id="31" name="TextBox 30"/>
          <p:cNvSpPr txBox="1"/>
          <p:nvPr/>
        </p:nvSpPr>
        <p:spPr>
          <a:xfrm>
            <a:off x="6323564" y="1531423"/>
            <a:ext cx="4713077" cy="400110"/>
          </a:xfrm>
          <a:prstGeom prst="rect">
            <a:avLst/>
          </a:prstGeom>
          <a:noFill/>
        </p:spPr>
        <p:txBody>
          <a:bodyPr wrap="square" rtlCol="0">
            <a:spAutoFit/>
          </a:bodyPr>
          <a:lstStyle/>
          <a:p>
            <a:r>
              <a:rPr lang="fr-FR" sz="2000" dirty="0">
                <a:solidFill>
                  <a:schemeClr val="accent5">
                    <a:lumMod val="50000"/>
                  </a:schemeClr>
                </a:solidFill>
              </a:rPr>
              <a:t>Je vais au parc aujourd’hui.</a:t>
            </a:r>
          </a:p>
        </p:txBody>
      </p:sp>
      <p:sp>
        <p:nvSpPr>
          <p:cNvPr id="35" name="TextBox 34"/>
          <p:cNvSpPr txBox="1"/>
          <p:nvPr/>
        </p:nvSpPr>
        <p:spPr>
          <a:xfrm>
            <a:off x="6366772" y="1965196"/>
            <a:ext cx="4713077" cy="400110"/>
          </a:xfrm>
          <a:prstGeom prst="rect">
            <a:avLst/>
          </a:prstGeom>
          <a:noFill/>
        </p:spPr>
        <p:txBody>
          <a:bodyPr wrap="square" rtlCol="0">
            <a:spAutoFit/>
          </a:bodyPr>
          <a:lstStyle/>
          <a:p>
            <a:r>
              <a:rPr lang="fr-FR" sz="2000" dirty="0">
                <a:solidFill>
                  <a:schemeClr val="accent5">
                    <a:lumMod val="50000"/>
                  </a:schemeClr>
                </a:solidFill>
              </a:rPr>
              <a:t>Nous allons souvent à la poste.</a:t>
            </a:r>
          </a:p>
        </p:txBody>
      </p:sp>
      <p:sp>
        <p:nvSpPr>
          <p:cNvPr id="36" name="TextBox 35"/>
          <p:cNvSpPr txBox="1"/>
          <p:nvPr/>
        </p:nvSpPr>
        <p:spPr>
          <a:xfrm>
            <a:off x="6366772" y="2395423"/>
            <a:ext cx="4713077" cy="400110"/>
          </a:xfrm>
          <a:prstGeom prst="rect">
            <a:avLst/>
          </a:prstGeom>
          <a:noFill/>
        </p:spPr>
        <p:txBody>
          <a:bodyPr wrap="square" rtlCol="0">
            <a:spAutoFit/>
          </a:bodyPr>
          <a:lstStyle/>
          <a:p>
            <a:r>
              <a:rPr lang="fr-FR" sz="2000" dirty="0">
                <a:solidFill>
                  <a:schemeClr val="accent5">
                    <a:lumMod val="50000"/>
                  </a:schemeClr>
                </a:solidFill>
              </a:rPr>
              <a:t>Il va rarement aux États-Unis.</a:t>
            </a:r>
          </a:p>
        </p:txBody>
      </p:sp>
      <p:sp>
        <p:nvSpPr>
          <p:cNvPr id="37" name="TextBox 36"/>
          <p:cNvSpPr txBox="1"/>
          <p:nvPr/>
        </p:nvSpPr>
        <p:spPr>
          <a:xfrm>
            <a:off x="6358621" y="2822665"/>
            <a:ext cx="5365959" cy="400110"/>
          </a:xfrm>
          <a:prstGeom prst="rect">
            <a:avLst/>
          </a:prstGeom>
          <a:noFill/>
        </p:spPr>
        <p:txBody>
          <a:bodyPr wrap="square" rtlCol="0">
            <a:spAutoFit/>
          </a:bodyPr>
          <a:lstStyle/>
          <a:p>
            <a:r>
              <a:rPr lang="fr-FR" sz="2000">
                <a:solidFill>
                  <a:schemeClr val="accent5">
                    <a:lumMod val="50000"/>
                  </a:schemeClr>
                </a:solidFill>
              </a:rPr>
              <a:t>Nous allons au collège chaque jour.</a:t>
            </a:r>
          </a:p>
        </p:txBody>
      </p:sp>
      <p:sp>
        <p:nvSpPr>
          <p:cNvPr id="38" name="TextBox 37"/>
          <p:cNvSpPr txBox="1"/>
          <p:nvPr/>
        </p:nvSpPr>
        <p:spPr>
          <a:xfrm>
            <a:off x="6366772" y="3251269"/>
            <a:ext cx="4713077" cy="400110"/>
          </a:xfrm>
          <a:prstGeom prst="rect">
            <a:avLst/>
          </a:prstGeom>
          <a:noFill/>
        </p:spPr>
        <p:txBody>
          <a:bodyPr wrap="square" rtlCol="0">
            <a:spAutoFit/>
          </a:bodyPr>
          <a:lstStyle/>
          <a:p>
            <a:r>
              <a:rPr lang="fr-FR" sz="2000">
                <a:solidFill>
                  <a:schemeClr val="accent5">
                    <a:lumMod val="50000"/>
                  </a:schemeClr>
                </a:solidFill>
              </a:rPr>
              <a:t>Tu vas souvent aux magasins ?</a:t>
            </a:r>
          </a:p>
        </p:txBody>
      </p:sp>
      <p:sp>
        <p:nvSpPr>
          <p:cNvPr id="39" name="TextBox 38"/>
          <p:cNvSpPr txBox="1"/>
          <p:nvPr/>
        </p:nvSpPr>
        <p:spPr>
          <a:xfrm>
            <a:off x="6366772" y="3709082"/>
            <a:ext cx="4713077" cy="400110"/>
          </a:xfrm>
          <a:prstGeom prst="rect">
            <a:avLst/>
          </a:prstGeom>
          <a:noFill/>
        </p:spPr>
        <p:txBody>
          <a:bodyPr wrap="square" rtlCol="0">
            <a:spAutoFit/>
          </a:bodyPr>
          <a:lstStyle/>
          <a:p>
            <a:r>
              <a:rPr lang="fr-FR" sz="2000">
                <a:solidFill>
                  <a:schemeClr val="accent5">
                    <a:lumMod val="50000"/>
                  </a:schemeClr>
                </a:solidFill>
              </a:rPr>
              <a:t>Nous allons à Londres aujourd’hui. </a:t>
            </a:r>
          </a:p>
        </p:txBody>
      </p:sp>
      <p:sp>
        <p:nvSpPr>
          <p:cNvPr id="4" name="Title 3"/>
          <p:cNvSpPr>
            <a:spLocks noGrp="1"/>
          </p:cNvSpPr>
          <p:nvPr>
            <p:ph type="title"/>
          </p:nvPr>
        </p:nvSpPr>
        <p:spPr>
          <a:xfrm>
            <a:off x="151388" y="326720"/>
            <a:ext cx="10515600" cy="1325563"/>
          </a:xfrm>
        </p:spPr>
        <p:txBody>
          <a:bodyPr/>
          <a:lstStyle/>
          <a:p>
            <a:pPr rtl="0" eaLnBrk="1" latinLnBrk="0" hangingPunct="1"/>
            <a:r>
              <a:rPr lang="en-GB" sz="3600" b="1" i="0" spc="0" baseline="0" dirty="0" err="1">
                <a:ln>
                  <a:noFill/>
                </a:ln>
                <a:solidFill>
                  <a:srgbClr val="FFFFFF"/>
                </a:solidFill>
                <a:effectLst/>
                <a:latin typeface="Century Gothic" panose="020B0502020202020204" pitchFamily="34" charset="0"/>
                <a:ea typeface="+mn-ea"/>
                <a:cs typeface="+mn-cs"/>
              </a:rPr>
              <a:t>Écris</a:t>
            </a:r>
            <a:r>
              <a:rPr lang="en-GB" sz="3600" b="1" i="0" spc="0" baseline="0" dirty="0">
                <a:ln>
                  <a:noFill/>
                </a:ln>
                <a:solidFill>
                  <a:srgbClr val="FFFFFF"/>
                </a:solidFill>
                <a:effectLst/>
                <a:latin typeface="Century Gothic" panose="020B0502020202020204" pitchFamily="34" charset="0"/>
                <a:ea typeface="+mn-ea"/>
                <a:cs typeface="+mn-cs"/>
              </a:rPr>
              <a:t> </a:t>
            </a:r>
            <a:r>
              <a:rPr lang="en-GB" sz="3600" b="1" i="0" spc="0" baseline="0" dirty="0" err="1">
                <a:ln>
                  <a:noFill/>
                </a:ln>
                <a:solidFill>
                  <a:srgbClr val="FFFFFF"/>
                </a:solidFill>
                <a:effectLst/>
                <a:latin typeface="Century Gothic" panose="020B0502020202020204" pitchFamily="34" charset="0"/>
                <a:ea typeface="+mn-ea"/>
                <a:cs typeface="+mn-cs"/>
              </a:rPr>
              <a:t>en</a:t>
            </a:r>
            <a:r>
              <a:rPr lang="en-GB" sz="3600" b="1" i="0" spc="0" baseline="0" dirty="0">
                <a:ln>
                  <a:noFill/>
                </a:ln>
                <a:solidFill>
                  <a:srgbClr val="FFFFFF"/>
                </a:solidFill>
                <a:effectLst/>
                <a:latin typeface="Century Gothic" panose="020B0502020202020204" pitchFamily="34" charset="0"/>
                <a:ea typeface="+mn-ea"/>
                <a:cs typeface="+mn-cs"/>
              </a:rPr>
              <a:t> </a:t>
            </a:r>
            <a:r>
              <a:rPr lang="en-GB" sz="3600" b="1" i="0" spc="0" baseline="0" dirty="0" err="1">
                <a:ln>
                  <a:noFill/>
                </a:ln>
                <a:solidFill>
                  <a:srgbClr val="FFFFFF"/>
                </a:solidFill>
                <a:effectLst/>
                <a:latin typeface="Century Gothic" panose="020B0502020202020204" pitchFamily="34" charset="0"/>
                <a:ea typeface="+mn-ea"/>
                <a:cs typeface="+mn-cs"/>
              </a:rPr>
              <a:t>fran</a:t>
            </a:r>
            <a:r>
              <a:rPr lang="en-GB" sz="3600" b="1" i="0" spc="0" baseline="0" dirty="0" err="1">
                <a:ln>
                  <a:noFill/>
                </a:ln>
                <a:solidFill>
                  <a:srgbClr val="FFFFFF"/>
                </a:solidFill>
                <a:effectLst/>
                <a:latin typeface="Century Gothic" panose="020B0502020202020204" pitchFamily="34" charset="0"/>
                <a:ea typeface="+mn-ea"/>
                <a:cs typeface="Calibri" panose="020F0502020204030204" pitchFamily="34" charset="0"/>
              </a:rPr>
              <a:t>çais</a:t>
            </a:r>
            <a:r>
              <a:rPr lang="en-GB" sz="3600" b="1" i="0" spc="0" baseline="0" dirty="0">
                <a:ln>
                  <a:noFill/>
                </a:ln>
                <a:solidFill>
                  <a:srgbClr val="FFFFFF"/>
                </a:solidFill>
                <a:effectLst/>
                <a:latin typeface="Century Gothic" panose="020B0502020202020204" pitchFamily="34" charset="0"/>
                <a:ea typeface="+mn-ea"/>
                <a:cs typeface="Calibri" panose="020F0502020204030204" pitchFamily="34" charset="0"/>
              </a:rPr>
              <a:t> !</a:t>
            </a:r>
            <a:endParaRPr lang="en-GB" dirty="0">
              <a:effectLst/>
            </a:endParaRPr>
          </a:p>
          <a:p>
            <a:endParaRPr lang="en-GB" dirty="0"/>
          </a:p>
        </p:txBody>
      </p:sp>
      <p:sp>
        <p:nvSpPr>
          <p:cNvPr id="3" name="Oval Callout 2"/>
          <p:cNvSpPr/>
          <p:nvPr/>
        </p:nvSpPr>
        <p:spPr>
          <a:xfrm>
            <a:off x="7169436" y="4061544"/>
            <a:ext cx="4944489" cy="2717578"/>
          </a:xfrm>
          <a:prstGeom prst="wedgeEllipseCallout">
            <a:avLst>
              <a:gd name="adj1" fmla="val -62382"/>
              <a:gd name="adj2" fmla="val -69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056031" y="4224577"/>
            <a:ext cx="3171298" cy="2554545"/>
          </a:xfrm>
          <a:prstGeom prst="rect">
            <a:avLst/>
          </a:prstGeom>
          <a:noFill/>
        </p:spPr>
        <p:txBody>
          <a:bodyPr wrap="square" rtlCol="0">
            <a:spAutoFit/>
          </a:bodyPr>
          <a:lstStyle/>
          <a:p>
            <a:pPr algn="ctr"/>
            <a:r>
              <a:rPr lang="en-GB" sz="2000" b="1">
                <a:solidFill>
                  <a:schemeClr val="bg1"/>
                </a:solidFill>
              </a:rPr>
              <a:t>Remember: adverbs like </a:t>
            </a:r>
            <a:r>
              <a:rPr lang="en-GB" sz="2000" b="1" i="1">
                <a:solidFill>
                  <a:schemeClr val="bg1"/>
                </a:solidFill>
              </a:rPr>
              <a:t>souvent</a:t>
            </a:r>
            <a:r>
              <a:rPr lang="en-GB" sz="2000" b="1">
                <a:solidFill>
                  <a:schemeClr val="bg1"/>
                </a:solidFill>
              </a:rPr>
              <a:t> go straight after the verb in French: ‘I go </a:t>
            </a:r>
            <a:r>
              <a:rPr lang="en-GB" sz="2000" b="1" i="1">
                <a:solidFill>
                  <a:schemeClr val="bg1"/>
                </a:solidFill>
              </a:rPr>
              <a:t>often</a:t>
            </a:r>
            <a:r>
              <a:rPr lang="en-GB" sz="2000" b="1">
                <a:solidFill>
                  <a:schemeClr val="bg1"/>
                </a:solidFill>
              </a:rPr>
              <a:t>’, not ‘I often go’. Adverbs specifying times, like </a:t>
            </a:r>
            <a:r>
              <a:rPr lang="en-GB" sz="2000" b="1" i="1">
                <a:solidFill>
                  <a:schemeClr val="bg1"/>
                </a:solidFill>
              </a:rPr>
              <a:t>chaque jour</a:t>
            </a:r>
            <a:r>
              <a:rPr lang="en-GB" sz="2000" b="1">
                <a:solidFill>
                  <a:schemeClr val="bg1"/>
                </a:solidFill>
              </a:rPr>
              <a:t>, usually go to the end of the sentence.</a:t>
            </a:r>
          </a:p>
        </p:txBody>
      </p:sp>
      <p:pic>
        <p:nvPicPr>
          <p:cNvPr id="28" name="Picture 27" descr="background rectangle">
            <a:extLst>
              <a:ext uri="{FF2B5EF4-FFF2-40B4-BE49-F238E27FC236}">
                <a16:creationId xmlns:a16="http://schemas.microsoft.com/office/drawing/2014/main" id="{E452F814-6A0C-4325-8594-78DD2F60064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a:extLst>
              <a:ext uri="{FF2B5EF4-FFF2-40B4-BE49-F238E27FC236}">
                <a16:creationId xmlns:a16="http://schemas.microsoft.com/office/drawing/2014/main" id="{88B51D41-A416-4C3C-99A3-AE63E10A5F76}"/>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Écris en français !</a:t>
            </a:r>
            <a:endParaRPr lang="en-GB" sz="3600" b="1" kern="0" dirty="0">
              <a:solidFill>
                <a:schemeClr val="bg1"/>
              </a:solidFill>
            </a:endParaRPr>
          </a:p>
        </p:txBody>
      </p:sp>
      <p:sp>
        <p:nvSpPr>
          <p:cNvPr id="32" name="Rounded Rectangle 46">
            <a:extLst>
              <a:ext uri="{FF2B5EF4-FFF2-40B4-BE49-F238E27FC236}">
                <a16:creationId xmlns:a16="http://schemas.microsoft.com/office/drawing/2014/main" id="{081FE6AF-FC22-4700-943D-862A0AB50C7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6491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P spid="37" grpId="0"/>
      <p:bldP spid="38" grpId="0"/>
      <p:bldP spid="39" grpId="0"/>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Where people go [countries]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lvl="0" algn="l"/>
            <a:r>
              <a:rPr lang="en-GB" sz="3000" dirty="0" err="1">
                <a:solidFill>
                  <a:prstClr val="white"/>
                </a:solidFill>
              </a:rPr>
              <a:t>Aller</a:t>
            </a:r>
            <a:r>
              <a:rPr lang="en-GB" sz="3000" dirty="0">
                <a:solidFill>
                  <a:prstClr val="white"/>
                </a:solidFill>
              </a:rPr>
              <a:t> (</a:t>
            </a:r>
            <a:r>
              <a:rPr lang="en-GB" sz="3000" dirty="0" err="1">
                <a:solidFill>
                  <a:prstClr val="white"/>
                </a:solidFill>
              </a:rPr>
              <a:t>vous</a:t>
            </a:r>
            <a:r>
              <a:rPr lang="en-GB" sz="3000" dirty="0">
                <a:solidFill>
                  <a:prstClr val="white"/>
                </a:solidFill>
              </a:rPr>
              <a:t>, </a:t>
            </a:r>
            <a:r>
              <a:rPr lang="en-GB" sz="3000" dirty="0" err="1">
                <a:solidFill>
                  <a:prstClr val="white"/>
                </a:solidFill>
              </a:rPr>
              <a:t>ils</a:t>
            </a:r>
            <a:r>
              <a:rPr lang="en-GB" sz="3000" dirty="0">
                <a:solidFill>
                  <a:prstClr val="white"/>
                </a:solidFill>
              </a:rPr>
              <a:t>/</a:t>
            </a:r>
            <a:r>
              <a:rPr lang="en-GB" sz="3000" dirty="0" err="1">
                <a:solidFill>
                  <a:prstClr val="white"/>
                </a:solidFill>
              </a:rPr>
              <a:t>elles</a:t>
            </a:r>
            <a:r>
              <a:rPr lang="en-GB" sz="3000" dirty="0">
                <a:solidFill>
                  <a:prstClr val="white"/>
                </a:solidFill>
              </a:rPr>
              <a:t>)</a:t>
            </a:r>
          </a:p>
          <a:p>
            <a:pPr lvl="0" algn="l"/>
            <a:r>
              <a:rPr lang="en-GB" sz="3000" dirty="0">
                <a:solidFill>
                  <a:prstClr val="white"/>
                </a:solidFill>
              </a:rPr>
              <a:t>Use of ‘à’, ‘chez’ and ‘</a:t>
            </a:r>
            <a:r>
              <a:rPr lang="en-GB" sz="3000" dirty="0" err="1">
                <a:solidFill>
                  <a:prstClr val="white"/>
                </a:solidFill>
              </a:rPr>
              <a:t>en</a:t>
            </a:r>
            <a:r>
              <a:rPr lang="en-GB" sz="3000" dirty="0">
                <a:solidFill>
                  <a:prstClr val="white"/>
                </a:solidFill>
              </a:rPr>
              <a:t>’ </a:t>
            </a:r>
          </a:p>
          <a:p>
            <a:pPr lvl="0" algn="l"/>
            <a:r>
              <a:rPr lang="en-GB" sz="3000" dirty="0">
                <a:solidFill>
                  <a:prstClr val="white"/>
                </a:solidFill>
              </a:rPr>
              <a:t>SSC [</a:t>
            </a:r>
            <a:r>
              <a:rPr lang="en-GB" sz="3000" dirty="0" err="1">
                <a:solidFill>
                  <a:prstClr val="white"/>
                </a:solidFill>
              </a:rPr>
              <a:t>en</a:t>
            </a:r>
            <a:r>
              <a:rPr lang="en-GB" sz="3000" dirty="0">
                <a:solidFill>
                  <a:prstClr val="white"/>
                </a:solidFill>
              </a:rPr>
              <a:t>/an]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4 - Lesson </a:t>
            </a:r>
            <a:r>
              <a:rPr lang="en-GB" sz="2000" dirty="0">
                <a:solidFill>
                  <a:prstClr val="white"/>
                </a:solidFill>
                <a:latin typeface="Century Gothic" panose="020B0502020202020204" pitchFamily="34" charset="0"/>
              </a:rPr>
              <a:t>46</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512439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Stephen Owen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16/08/2021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70807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76785" y="1517859"/>
            <a:ext cx="2956315" cy="923330"/>
          </a:xfrm>
          <a:prstGeom prst="rect">
            <a:avLst/>
          </a:prstGeom>
          <a:noFill/>
        </p:spPr>
        <p:txBody>
          <a:bodyPr wrap="square" rtlCol="0">
            <a:spAutoFit/>
          </a:bodyPr>
          <a:lstStyle/>
          <a:p>
            <a:pPr algn="ctr"/>
            <a:r>
              <a:rPr lang="en-GB" sz="5400">
                <a:solidFill>
                  <a:srgbClr val="115076"/>
                </a:solidFill>
                <a:latin typeface="Century Gothic" panose="020B0502020202020204" pitchFamily="34" charset="0"/>
                <a:cs typeface="Calibri" panose="020F0502020204030204" pitchFamily="34" charset="0"/>
              </a:rPr>
              <a:t>son</a:t>
            </a:r>
          </a:p>
        </p:txBody>
      </p:sp>
      <p:sp>
        <p:nvSpPr>
          <p:cNvPr id="6" name="TextBox 5"/>
          <p:cNvSpPr txBox="1"/>
          <p:nvPr/>
        </p:nvSpPr>
        <p:spPr>
          <a:xfrm>
            <a:off x="3607053" y="3701691"/>
            <a:ext cx="2584937" cy="923330"/>
          </a:xfrm>
          <a:prstGeom prst="rect">
            <a:avLst/>
          </a:prstGeom>
          <a:noFill/>
        </p:spPr>
        <p:txBody>
          <a:bodyPr wrap="square" rtlCol="0">
            <a:spAutoFit/>
          </a:bodyPr>
          <a:lstStyle/>
          <a:p>
            <a:pPr algn="ctr"/>
            <a:r>
              <a:rPr lang="en-GB" sz="5400">
                <a:solidFill>
                  <a:srgbClr val="115076"/>
                </a:solidFill>
                <a:latin typeface="Century Gothic" panose="020B0502020202020204" pitchFamily="34" charset="0"/>
                <a:cs typeface="Calibri" panose="020F0502020204030204" pitchFamily="34" charset="0"/>
              </a:rPr>
              <a:t>don</a:t>
            </a:r>
          </a:p>
        </p:txBody>
      </p:sp>
      <p:sp>
        <p:nvSpPr>
          <p:cNvPr id="15" name="TextBox 14"/>
          <p:cNvSpPr txBox="1"/>
          <p:nvPr/>
        </p:nvSpPr>
        <p:spPr>
          <a:xfrm>
            <a:off x="-741515" y="3446493"/>
            <a:ext cx="4476980" cy="923330"/>
          </a:xfrm>
          <a:prstGeom prst="rect">
            <a:avLst/>
          </a:prstGeom>
          <a:noFill/>
        </p:spPr>
        <p:txBody>
          <a:bodyPr wrap="square" rtlCol="0">
            <a:spAutoFit/>
          </a:bodyPr>
          <a:lstStyle/>
          <a:p>
            <a:pPr algn="ctr"/>
            <a:r>
              <a:rPr lang="en-GB" sz="5400" err="1">
                <a:solidFill>
                  <a:srgbClr val="115076"/>
                </a:solidFill>
                <a:latin typeface="Century Gothic" panose="020B0502020202020204" pitchFamily="34" charset="0"/>
                <a:cs typeface="Calibri" panose="020F0502020204030204" pitchFamily="34" charset="0"/>
              </a:rPr>
              <a:t>pont</a:t>
            </a:r>
            <a:endParaRPr lang="en-GB" sz="5400">
              <a:solidFill>
                <a:srgbClr val="115076"/>
              </a:solidFill>
              <a:latin typeface="Century Gothic" panose="020B0502020202020204" pitchFamily="34" charset="0"/>
              <a:cs typeface="Calibri" panose="020F0502020204030204" pitchFamily="34" charset="0"/>
            </a:endParaRPr>
          </a:p>
        </p:txBody>
      </p:sp>
      <p:sp>
        <p:nvSpPr>
          <p:cNvPr id="17" name="TextBox 16"/>
          <p:cNvSpPr txBox="1"/>
          <p:nvPr/>
        </p:nvSpPr>
        <p:spPr>
          <a:xfrm>
            <a:off x="6191990" y="2550565"/>
            <a:ext cx="3815255" cy="923330"/>
          </a:xfrm>
          <a:prstGeom prst="rect">
            <a:avLst/>
          </a:prstGeom>
          <a:noFill/>
        </p:spPr>
        <p:txBody>
          <a:bodyPr wrap="square" rtlCol="0">
            <a:spAutoFit/>
          </a:bodyPr>
          <a:lstStyle/>
          <a:p>
            <a:pPr algn="ctr"/>
            <a:r>
              <a:rPr lang="en-GB" sz="5400">
                <a:solidFill>
                  <a:srgbClr val="115076"/>
                </a:solidFill>
                <a:latin typeface="Century Gothic" panose="020B0502020202020204" pitchFamily="34" charset="0"/>
                <a:cs typeface="Calibri" panose="020F0502020204030204" pitchFamily="34" charset="0"/>
              </a:rPr>
              <a:t>on</a:t>
            </a:r>
            <a:endParaRPr lang="en-GB" sz="5400">
              <a:solidFill>
                <a:srgbClr val="115076"/>
              </a:solidFill>
              <a:latin typeface="Calibri" panose="020F0502020204030204" pitchFamily="34" charset="0"/>
              <a:cs typeface="Calibri" panose="020F0502020204030204" pitchFamily="34" charset="0"/>
            </a:endParaRPr>
          </a:p>
        </p:txBody>
      </p:sp>
      <p:sp>
        <p:nvSpPr>
          <p:cNvPr id="20" name="TextBox 19"/>
          <p:cNvSpPr txBox="1"/>
          <p:nvPr/>
        </p:nvSpPr>
        <p:spPr>
          <a:xfrm>
            <a:off x="6007987" y="4013381"/>
            <a:ext cx="3815255" cy="923330"/>
          </a:xfrm>
          <a:prstGeom prst="rect">
            <a:avLst/>
          </a:prstGeom>
          <a:noFill/>
        </p:spPr>
        <p:txBody>
          <a:bodyPr wrap="square" rtlCol="0">
            <a:spAutoFit/>
          </a:bodyPr>
          <a:lstStyle/>
          <a:p>
            <a:pPr algn="ctr"/>
            <a:r>
              <a:rPr lang="en-GB" sz="5400" err="1">
                <a:solidFill>
                  <a:schemeClr val="accent5">
                    <a:lumMod val="50000"/>
                  </a:schemeClr>
                </a:solidFill>
                <a:latin typeface="Century Gothic" panose="020B0502020202020204" pitchFamily="34" charset="0"/>
                <a:cs typeface="Calibri" panose="020F0502020204030204" pitchFamily="34" charset="0"/>
              </a:rPr>
              <a:t>sont</a:t>
            </a:r>
            <a:endParaRPr lang="en-GB" sz="5400">
              <a:solidFill>
                <a:schemeClr val="accent5">
                  <a:lumMod val="50000"/>
                </a:schemeClr>
              </a:solidFill>
              <a:latin typeface="Century Gothic" panose="020B0502020202020204" pitchFamily="34" charset="0"/>
              <a:cs typeface="Calibri" panose="020F0502020204030204" pitchFamily="34" charset="0"/>
            </a:endParaRPr>
          </a:p>
        </p:txBody>
      </p:sp>
      <p:sp>
        <p:nvSpPr>
          <p:cNvPr id="44" name="TextBox 43"/>
          <p:cNvSpPr txBox="1"/>
          <p:nvPr/>
        </p:nvSpPr>
        <p:spPr>
          <a:xfrm>
            <a:off x="988012" y="1604263"/>
            <a:ext cx="2956315" cy="923330"/>
          </a:xfrm>
          <a:prstGeom prst="rect">
            <a:avLst/>
          </a:prstGeom>
          <a:noFill/>
        </p:spPr>
        <p:txBody>
          <a:bodyPr wrap="square" rtlCol="0">
            <a:spAutoFit/>
          </a:bodyPr>
          <a:lstStyle/>
          <a:p>
            <a:pPr algn="ctr"/>
            <a:r>
              <a:rPr lang="en-GB" sz="5400">
                <a:solidFill>
                  <a:srgbClr val="115076"/>
                </a:solidFill>
                <a:latin typeface="Century Gothic" panose="020B0502020202020204" pitchFamily="34" charset="0"/>
                <a:cs typeface="Calibri" panose="020F0502020204030204" pitchFamily="34" charset="0"/>
              </a:rPr>
              <a:t>cent</a:t>
            </a:r>
          </a:p>
        </p:txBody>
      </p:sp>
      <p:sp>
        <p:nvSpPr>
          <p:cNvPr id="45" name="TextBox 44"/>
          <p:cNvSpPr txBox="1"/>
          <p:nvPr/>
        </p:nvSpPr>
        <p:spPr>
          <a:xfrm>
            <a:off x="1536099" y="2611182"/>
            <a:ext cx="3815255" cy="923330"/>
          </a:xfrm>
          <a:prstGeom prst="rect">
            <a:avLst/>
          </a:prstGeom>
          <a:noFill/>
        </p:spPr>
        <p:txBody>
          <a:bodyPr wrap="square" rtlCol="0">
            <a:spAutoFit/>
          </a:bodyPr>
          <a:lstStyle/>
          <a:p>
            <a:pPr algn="ctr"/>
            <a:r>
              <a:rPr lang="en-GB" sz="5400" err="1">
                <a:solidFill>
                  <a:srgbClr val="115076"/>
                </a:solidFill>
                <a:latin typeface="Century Gothic" panose="020B0502020202020204" pitchFamily="34" charset="0"/>
                <a:cs typeface="Calibri" panose="020F0502020204030204" pitchFamily="34" charset="0"/>
              </a:rPr>
              <a:t>en</a:t>
            </a:r>
            <a:endParaRPr lang="en-GB" sz="5400">
              <a:solidFill>
                <a:srgbClr val="115076"/>
              </a:solidFill>
              <a:latin typeface="Calibri" panose="020F0502020204030204" pitchFamily="34" charset="0"/>
              <a:cs typeface="Calibri" panose="020F0502020204030204" pitchFamily="34" charset="0"/>
            </a:endParaRPr>
          </a:p>
        </p:txBody>
      </p:sp>
      <p:sp>
        <p:nvSpPr>
          <p:cNvPr id="48" name="TextBox 47"/>
          <p:cNvSpPr txBox="1"/>
          <p:nvPr/>
        </p:nvSpPr>
        <p:spPr>
          <a:xfrm>
            <a:off x="4528083" y="1308630"/>
            <a:ext cx="3081191" cy="923330"/>
          </a:xfrm>
          <a:prstGeom prst="rect">
            <a:avLst/>
          </a:prstGeom>
          <a:noFill/>
        </p:spPr>
        <p:txBody>
          <a:bodyPr wrap="square" rtlCol="0">
            <a:spAutoFit/>
          </a:bodyPr>
          <a:lstStyle/>
          <a:p>
            <a:pPr algn="ctr"/>
            <a:r>
              <a:rPr lang="en-GB" sz="5400" err="1">
                <a:solidFill>
                  <a:srgbClr val="115076"/>
                </a:solidFill>
                <a:latin typeface="Century Gothic" panose="020B0502020202020204" pitchFamily="34" charset="0"/>
                <a:cs typeface="Calibri" panose="020F0502020204030204" pitchFamily="34" charset="0"/>
              </a:rPr>
              <a:t>dans</a:t>
            </a:r>
            <a:endParaRPr lang="en-GB" sz="5400">
              <a:solidFill>
                <a:srgbClr val="115076"/>
              </a:solidFill>
              <a:latin typeface="Century Gothic" panose="020B0502020202020204" pitchFamily="34" charset="0"/>
              <a:cs typeface="Calibri" panose="020F0502020204030204" pitchFamily="34" charset="0"/>
            </a:endParaRPr>
          </a:p>
        </p:txBody>
      </p:sp>
      <p:sp>
        <p:nvSpPr>
          <p:cNvPr id="49" name="TextBox 48"/>
          <p:cNvSpPr txBox="1"/>
          <p:nvPr/>
        </p:nvSpPr>
        <p:spPr>
          <a:xfrm>
            <a:off x="7915615" y="2834853"/>
            <a:ext cx="4476980" cy="923330"/>
          </a:xfrm>
          <a:prstGeom prst="rect">
            <a:avLst/>
          </a:prstGeom>
          <a:noFill/>
        </p:spPr>
        <p:txBody>
          <a:bodyPr wrap="square" rtlCol="0">
            <a:spAutoFit/>
          </a:bodyPr>
          <a:lstStyle/>
          <a:p>
            <a:pPr algn="ctr"/>
            <a:r>
              <a:rPr lang="en-GB" sz="5400">
                <a:solidFill>
                  <a:srgbClr val="115076"/>
                </a:solidFill>
                <a:latin typeface="Century Gothic" panose="020B0502020202020204" pitchFamily="34" charset="0"/>
                <a:cs typeface="Calibri" panose="020F0502020204030204" pitchFamily="34" charset="0"/>
              </a:rPr>
              <a:t>pan</a:t>
            </a:r>
          </a:p>
        </p:txBody>
      </p:sp>
      <p:sp>
        <p:nvSpPr>
          <p:cNvPr id="50" name="TextBox 49"/>
          <p:cNvSpPr txBox="1"/>
          <p:nvPr/>
        </p:nvSpPr>
        <p:spPr>
          <a:xfrm>
            <a:off x="1016705" y="5035709"/>
            <a:ext cx="3815255" cy="923330"/>
          </a:xfrm>
          <a:prstGeom prst="rect">
            <a:avLst/>
          </a:prstGeom>
          <a:noFill/>
        </p:spPr>
        <p:txBody>
          <a:bodyPr wrap="square" rtlCol="0">
            <a:spAutoFit/>
          </a:bodyPr>
          <a:lstStyle/>
          <a:p>
            <a:pPr algn="ctr"/>
            <a:r>
              <a:rPr lang="en-GB" sz="5400">
                <a:solidFill>
                  <a:schemeClr val="accent5">
                    <a:lumMod val="50000"/>
                  </a:schemeClr>
                </a:solidFill>
                <a:latin typeface="Century Gothic" panose="020B0502020202020204" pitchFamily="34" charset="0"/>
                <a:cs typeface="Calibri" panose="020F0502020204030204" pitchFamily="34" charset="0"/>
              </a:rPr>
              <a:t>sans</a:t>
            </a:r>
          </a:p>
        </p:txBody>
      </p:sp>
      <p:sp>
        <p:nvSpPr>
          <p:cNvPr id="54" name="Title 1">
            <a:extLst>
              <a:ext uri="{FF2B5EF4-FFF2-40B4-BE49-F238E27FC236}">
                <a16:creationId xmlns:a16="http://schemas.microsoft.com/office/drawing/2014/main" id="{E80F86C4-99FC-7443-A605-C9F1CE10427C}"/>
              </a:ext>
            </a:extLst>
          </p:cNvPr>
          <p:cNvSpPr txBox="1">
            <a:spLocks/>
          </p:cNvSpPr>
          <p:nvPr/>
        </p:nvSpPr>
        <p:spPr>
          <a:xfrm>
            <a:off x="10254943" y="270713"/>
            <a:ext cx="1679557" cy="321054"/>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00000"/>
              </a:lnSpc>
              <a:defRPr/>
            </a:pPr>
            <a:r>
              <a:rPr lang="en-GB" sz="1800" b="1" err="1">
                <a:solidFill>
                  <a:prstClr val="white"/>
                </a:solidFill>
              </a:rPr>
              <a:t>parler</a:t>
            </a:r>
            <a:endParaRPr lang="en-US"/>
          </a:p>
        </p:txBody>
      </p:sp>
      <p:sp>
        <p:nvSpPr>
          <p:cNvPr id="2" name="Title 1"/>
          <p:cNvSpPr>
            <a:spLocks noGrp="1"/>
          </p:cNvSpPr>
          <p:nvPr>
            <p:ph type="title" idx="4294967295"/>
          </p:nvPr>
        </p:nvSpPr>
        <p:spPr>
          <a:xfrm>
            <a:off x="87466" y="-10124"/>
            <a:ext cx="3885554" cy="1203782"/>
          </a:xfrm>
        </p:spPr>
        <p:txBody>
          <a:bodyPr>
            <a:normAutofit/>
          </a:bodyPr>
          <a:lstStyle/>
          <a:p>
            <a:pPr rtl="0" eaLnBrk="1" latinLnBrk="0" hangingPunct="1"/>
            <a:r>
              <a:rPr lang="en-GB" sz="3600" b="1" kern="1200" dirty="0" err="1">
                <a:solidFill>
                  <a:srgbClr val="FFFFFF"/>
                </a:solidFill>
                <a:effectLst/>
                <a:latin typeface="Century Gothic" panose="020B0502020202020204" pitchFamily="34" charset="0"/>
                <a:ea typeface="+mn-ea"/>
                <a:cs typeface="+mn-cs"/>
              </a:rPr>
              <a:t>Phonétique</a:t>
            </a:r>
            <a:endParaRPr lang="en-GB" dirty="0">
              <a:effectLst/>
            </a:endParaRPr>
          </a:p>
        </p:txBody>
      </p:sp>
      <p:pic>
        <p:nvPicPr>
          <p:cNvPr id="18" name="Picture 17" descr="background rectangle">
            <a:extLst>
              <a:ext uri="{FF2B5EF4-FFF2-40B4-BE49-F238E27FC236}">
                <a16:creationId xmlns:a16="http://schemas.microsoft.com/office/drawing/2014/main" id="{0F8A68FB-E05E-4F06-8B21-10A322FBF04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FE91BDAF-D639-47DA-9632-FBA46D4361B7}"/>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kern="0" dirty="0" err="1">
                <a:solidFill>
                  <a:schemeClr val="bg1"/>
                </a:solidFill>
              </a:rPr>
              <a:t>Phonétique</a:t>
            </a:r>
            <a:r>
              <a:rPr lang="en-GB" sz="3600" b="1" kern="0" dirty="0">
                <a:solidFill>
                  <a:schemeClr val="bg1"/>
                </a:solidFill>
              </a:rPr>
              <a:t> </a:t>
            </a:r>
          </a:p>
        </p:txBody>
      </p:sp>
      <p:sp>
        <p:nvSpPr>
          <p:cNvPr id="21" name="Rounded Rectangle 46">
            <a:extLst>
              <a:ext uri="{FF2B5EF4-FFF2-40B4-BE49-F238E27FC236}">
                <a16:creationId xmlns:a16="http://schemas.microsoft.com/office/drawing/2014/main" id="{D93290A2-F6DE-452A-BA75-8131106D5DD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2866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21600000">
                                      <p:cBhvr>
                                        <p:cTn id="18" dur="2000" fill="hold"/>
                                        <p:tgtEl>
                                          <p:spTgt spid="4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grpId="0" nodeType="clickEffect">
                                  <p:stCondLst>
                                    <p:cond delay="0"/>
                                  </p:stCondLst>
                                  <p:childTnLst>
                                    <p:animRot by="21600000">
                                      <p:cBhvr>
                                        <p:cTn id="26" dur="2000" fill="hold"/>
                                        <p:tgtEl>
                                          <p:spTgt spid="48"/>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49"/>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grpId="0" nodeType="clickEffect">
                                  <p:stCondLst>
                                    <p:cond delay="0"/>
                                  </p:stCondLst>
                                  <p:childTnLst>
                                    <p:animRot by="21600000">
                                      <p:cBhvr>
                                        <p:cTn id="34" dur="2000" fill="hold"/>
                                        <p:tgtEl>
                                          <p:spTgt spid="15"/>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grpId="0" nodeType="clickEffect">
                                  <p:stCondLst>
                                    <p:cond delay="0"/>
                                  </p:stCondLst>
                                  <p:childTnLst>
                                    <p:animRot by="21600000">
                                      <p:cBhvr>
                                        <p:cTn id="38" dur="2000" fill="hold"/>
                                        <p:tgtEl>
                                          <p:spTgt spid="50"/>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grpId="0" nodeType="clickEffect">
                                  <p:stCondLst>
                                    <p:cond delay="0"/>
                                  </p:stCondLst>
                                  <p:childTnLst>
                                    <p:animRot by="21600000">
                                      <p:cBhvr>
                                        <p:cTn id="42"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5" grpId="0"/>
      <p:bldP spid="17" grpId="0"/>
      <p:bldP spid="20" grpId="0"/>
      <p:bldP spid="44" grpId="0"/>
      <p:bldP spid="45" grpId="0"/>
      <p:bldP spid="48" grpId="0"/>
      <p:bldP spid="49" grpId="0"/>
      <p:bldP spid="5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511744" y="215983"/>
            <a:ext cx="5157216" cy="461665"/>
          </a:xfrm>
          <a:prstGeom prst="rect">
            <a:avLst/>
          </a:prstGeom>
          <a:noFill/>
        </p:spPr>
        <p:txBody>
          <a:bodyPr wrap="square" rtlCol="0">
            <a:spAutoFit/>
          </a:bodyPr>
          <a:lstStyle/>
          <a:p>
            <a:r>
              <a:rPr lang="en-GB" sz="2400" dirty="0" err="1">
                <a:solidFill>
                  <a:schemeClr val="accent1">
                    <a:lumMod val="50000"/>
                  </a:schemeClr>
                </a:solidFill>
              </a:rPr>
              <a:t>C'est</a:t>
            </a:r>
            <a:r>
              <a:rPr lang="en-GB" sz="2400" dirty="0">
                <a:solidFill>
                  <a:schemeClr val="accent1">
                    <a:lumMod val="50000"/>
                  </a:schemeClr>
                </a:solidFill>
              </a:rPr>
              <a:t> quoi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anglais</a:t>
            </a:r>
            <a:r>
              <a:rPr lang="en-GB" sz="2400" dirty="0">
                <a:solidFill>
                  <a:schemeClr val="accent1">
                    <a:lumMod val="50000"/>
                  </a:schemeClr>
                </a:solidFill>
              </a:rPr>
              <a:t> ?</a:t>
            </a:r>
          </a:p>
        </p:txBody>
      </p:sp>
      <p:sp>
        <p:nvSpPr>
          <p:cNvPr id="13" name="TextBox 12"/>
          <p:cNvSpPr txBox="1"/>
          <p:nvPr/>
        </p:nvSpPr>
        <p:spPr>
          <a:xfrm rot="20949250">
            <a:off x="3454282" y="1242096"/>
            <a:ext cx="221704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read</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room</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728269" y="1181306"/>
            <a:ext cx="248731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close</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414523" y="5293909"/>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board</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752290" y="3719627"/>
            <a:ext cx="2529411"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window</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951660"/>
            <a:ext cx="3477415" cy="1446550"/>
          </a:xfrm>
          <a:prstGeom prst="rect">
            <a:avLst/>
          </a:prstGeom>
          <a:noFill/>
        </p:spPr>
        <p:txBody>
          <a:bodyPr wrap="square" rtlCol="0">
            <a:spAutoFit/>
          </a:bodyPr>
          <a:lstStyle/>
          <a:p>
            <a:pPr algn="ctr"/>
            <a:r>
              <a:rPr lang="es-CO" sz="4400" dirty="0" err="1">
                <a:solidFill>
                  <a:srgbClr val="002060"/>
                </a:solidFill>
                <a:latin typeface="Century Gothic" panose="020B0502020202020204" pitchFamily="34" charset="0"/>
                <a:cs typeface="Calibri" panose="020F0502020204030204" pitchFamily="34" charset="0"/>
              </a:rPr>
              <a:t>to</a:t>
            </a:r>
            <a:r>
              <a:rPr lang="es-CO" sz="4400" dirty="0">
                <a:solidFill>
                  <a:srgbClr val="002060"/>
                </a:solidFill>
                <a:latin typeface="Century Gothic" panose="020B0502020202020204" pitchFamily="34" charset="0"/>
                <a:cs typeface="Calibri" panose="020F0502020204030204" pitchFamily="34" charset="0"/>
              </a:rPr>
              <a:t> </a:t>
            </a:r>
            <a:r>
              <a:rPr lang="es-CO" sz="4400" dirty="0" err="1">
                <a:solidFill>
                  <a:srgbClr val="002060"/>
                </a:solidFill>
                <a:latin typeface="Century Gothic" panose="020B0502020202020204" pitchFamily="34" charset="0"/>
                <a:cs typeface="Calibri" panose="020F0502020204030204" pitchFamily="34" charset="0"/>
              </a:rPr>
              <a:t>watch</a:t>
            </a:r>
            <a:r>
              <a:rPr lang="es-CO" sz="4400" dirty="0">
                <a:solidFill>
                  <a:srgbClr val="002060"/>
                </a:solidFill>
                <a:latin typeface="Century Gothic" panose="020B0502020202020204" pitchFamily="34" charset="0"/>
                <a:cs typeface="Calibri" panose="020F0502020204030204" pitchFamily="34" charset="0"/>
              </a:rPr>
              <a:t>, look at</a:t>
            </a:r>
          </a:p>
        </p:txBody>
      </p:sp>
      <p:sp>
        <p:nvSpPr>
          <p:cNvPr id="20" name="TextBox 19"/>
          <p:cNvSpPr txBox="1"/>
          <p:nvPr/>
        </p:nvSpPr>
        <p:spPr>
          <a:xfrm rot="399586">
            <a:off x="621297" y="5341474"/>
            <a:ext cx="2615544"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door</a:t>
            </a:r>
            <a:endParaRPr lang="es-CO" sz="4400">
              <a:solidFill>
                <a:srgbClr val="002060"/>
              </a:solidFill>
              <a:latin typeface="Century Gothic" panose="020B0502020202020204" pitchFamily="34" charset="0"/>
              <a:cs typeface="Calibri" panose="020F0502020204030204" pitchFamily="34" charset="0"/>
            </a:endParaRPr>
          </a:p>
        </p:txBody>
      </p:sp>
      <p:sp>
        <p:nvSpPr>
          <p:cNvPr id="21" name="TextBox 20"/>
          <p:cNvSpPr txBox="1"/>
          <p:nvPr/>
        </p:nvSpPr>
        <p:spPr>
          <a:xfrm rot="399586">
            <a:off x="1008577" y="4117531"/>
            <a:ext cx="2850409"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class</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you</a:t>
            </a:r>
            <a:r>
              <a:rPr lang="es-CO" sz="4400">
                <a:solidFill>
                  <a:srgbClr val="002060"/>
                </a:solidFill>
                <a:latin typeface="Century Gothic" panose="020B0502020202020204" pitchFamily="34" charset="0"/>
                <a:cs typeface="Calibri" panose="020F0502020204030204" pitchFamily="34" charset="0"/>
              </a:rPr>
              <a:t> (pl.)</a:t>
            </a:r>
          </a:p>
        </p:txBody>
      </p:sp>
      <p:sp>
        <p:nvSpPr>
          <p:cNvPr id="23" name="TextBox 22"/>
          <p:cNvSpPr txBox="1"/>
          <p:nvPr/>
        </p:nvSpPr>
        <p:spPr>
          <a:xfrm rot="399586">
            <a:off x="737721" y="2593444"/>
            <a:ext cx="3194497"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shirt</a:t>
            </a:r>
            <a:endParaRPr lang="es-CO" sz="4400">
              <a:solidFill>
                <a:srgbClr val="002060"/>
              </a:solidFill>
              <a:latin typeface="Century Gothic" panose="020B0502020202020204" pitchFamily="34" charset="0"/>
              <a:cs typeface="Calibri" panose="020F0502020204030204" pitchFamily="34" charset="0"/>
            </a:endParaRPr>
          </a:p>
        </p:txBody>
      </p:sp>
      <p:sp>
        <p:nvSpPr>
          <p:cNvPr id="24" name="Oval 23"/>
          <p:cNvSpPr/>
          <p:nvPr/>
        </p:nvSpPr>
        <p:spPr>
          <a:xfrm>
            <a:off x="2511595" y="2860337"/>
            <a:ext cx="2243725"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315609" y="2988145"/>
            <a:ext cx="1990462" cy="707886"/>
          </a:xfrm>
          <a:prstGeom prst="rect">
            <a:avLst/>
          </a:prstGeom>
          <a:noFill/>
        </p:spPr>
        <p:txBody>
          <a:bodyPr wrap="square" rtlCol="0">
            <a:spAutoFit/>
          </a:bodyPr>
          <a:lstStyle/>
          <a:p>
            <a:r>
              <a:rPr lang="fr-FR" sz="4000">
                <a:solidFill>
                  <a:schemeClr val="accent5">
                    <a:lumMod val="50000"/>
                  </a:schemeClr>
                </a:solidFill>
                <a:ea typeface="Calibri"/>
                <a:cs typeface="Calibri"/>
                <a:sym typeface="Calibri"/>
              </a:rPr>
              <a:t>écrire</a:t>
            </a:r>
            <a:endParaRPr lang="en-GB" sz="400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49999" y="3052340"/>
            <a:ext cx="2449941" cy="769441"/>
          </a:xfrm>
          <a:prstGeom prst="rect">
            <a:avLst/>
          </a:prstGeom>
          <a:noFill/>
        </p:spPr>
        <p:txBody>
          <a:bodyPr wrap="square" rtlCol="0">
            <a:spAutoFit/>
          </a:bodyPr>
          <a:lstStyle/>
          <a:p>
            <a:r>
              <a:rPr lang="en-GB" sz="4400">
                <a:solidFill>
                  <a:schemeClr val="accent5">
                    <a:lumMod val="50000"/>
                  </a:schemeClr>
                </a:solidFill>
              </a:rPr>
              <a:t>to write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113570" y="4793544"/>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well</a:t>
            </a:r>
            <a:endParaRPr lang="es-CO" sz="4400">
              <a:solidFill>
                <a:srgbClr val="002060"/>
              </a:solidFill>
              <a:latin typeface="Century Gothic" panose="020B0502020202020204" pitchFamily="34" charset="0"/>
              <a:cs typeface="Calibri" panose="020F0502020204030204" pitchFamily="34" charset="0"/>
            </a:endParaRPr>
          </a:p>
        </p:txBody>
      </p:sp>
      <p:sp>
        <p:nvSpPr>
          <p:cNvPr id="3" name="Title 2"/>
          <p:cNvSpPr>
            <a:spLocks noGrp="1"/>
          </p:cNvSpPr>
          <p:nvPr>
            <p:ph type="title"/>
          </p:nvPr>
        </p:nvSpPr>
        <p:spPr>
          <a:xfrm>
            <a:off x="140244" y="-89623"/>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sz="3200" b="1" i="0" kern="1200" spc="0" baseline="0" dirty="0">
              <a:ln>
                <a:noFill/>
              </a:ln>
              <a:solidFill>
                <a:srgbClr val="FFFFFF"/>
              </a:solidFill>
              <a:effectLst/>
              <a:latin typeface="Century Gothic" panose="020B0502020202020204" pitchFamily="34" charset="0"/>
              <a:ea typeface="+mn-ea"/>
              <a:cs typeface="+mn-cs"/>
            </a:endParaRPr>
          </a:p>
        </p:txBody>
      </p:sp>
      <p:pic>
        <p:nvPicPr>
          <p:cNvPr id="28" name="Picture 27" descr="background rectangle">
            <a:extLst>
              <a:ext uri="{FF2B5EF4-FFF2-40B4-BE49-F238E27FC236}">
                <a16:creationId xmlns:a16="http://schemas.microsoft.com/office/drawing/2014/main" id="{FD8D22F6-02F1-445D-88FF-B04285E2ECC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2D7E6469-500D-4CF2-B00F-BBFB668B223E}"/>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5D5CC732-A5AE-4573-A1C3-47396F3CCD5D}"/>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045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457245" y="270760"/>
            <a:ext cx="5157216" cy="461665"/>
          </a:xfrm>
          <a:prstGeom prst="rect">
            <a:avLst/>
          </a:prstGeom>
          <a:noFill/>
        </p:spPr>
        <p:txBody>
          <a:bodyPr wrap="square" rtlCol="0">
            <a:spAutoFit/>
          </a:bodyPr>
          <a:lstStyle/>
          <a:p>
            <a:r>
              <a:rPr lang="en-GB" sz="2400" dirty="0" err="1">
                <a:solidFill>
                  <a:schemeClr val="accent1">
                    <a:lumMod val="50000"/>
                  </a:schemeClr>
                </a:solidFill>
              </a:rPr>
              <a:t>C'est</a:t>
            </a:r>
            <a:r>
              <a:rPr lang="en-GB" sz="2400" dirty="0">
                <a:solidFill>
                  <a:schemeClr val="accent1">
                    <a:lumMod val="50000"/>
                  </a:schemeClr>
                </a:solidFill>
              </a:rPr>
              <a:t> quoi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anglais</a:t>
            </a:r>
            <a:r>
              <a:rPr lang="en-GB" sz="2400" dirty="0">
                <a:solidFill>
                  <a:schemeClr val="accent1">
                    <a:lumMod val="50000"/>
                  </a:schemeClr>
                </a:solidFill>
              </a:rPr>
              <a:t> ?</a:t>
            </a:r>
          </a:p>
        </p:txBody>
      </p:sp>
      <p:sp>
        <p:nvSpPr>
          <p:cNvPr id="13" name="TextBox 12"/>
          <p:cNvSpPr txBox="1"/>
          <p:nvPr/>
        </p:nvSpPr>
        <p:spPr>
          <a:xfrm rot="20949250">
            <a:off x="3454282" y="1242096"/>
            <a:ext cx="221704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read</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room</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728269" y="1181306"/>
            <a:ext cx="248731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close</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414523" y="5293909"/>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board</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752290" y="3719627"/>
            <a:ext cx="2529411"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window</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951660"/>
            <a:ext cx="3477415" cy="1446550"/>
          </a:xfrm>
          <a:prstGeom prst="rect">
            <a:avLst/>
          </a:prstGeom>
          <a:noFill/>
        </p:spPr>
        <p:txBody>
          <a:bodyPr wrap="square" rtlCol="0">
            <a:spAutoFit/>
          </a:bodyPr>
          <a:lstStyle/>
          <a:p>
            <a:pPr algn="ctr"/>
            <a:r>
              <a:rPr lang="es-CO" sz="4400" dirty="0" err="1">
                <a:solidFill>
                  <a:srgbClr val="002060"/>
                </a:solidFill>
                <a:latin typeface="Century Gothic" panose="020B0502020202020204" pitchFamily="34" charset="0"/>
                <a:cs typeface="Calibri" panose="020F0502020204030204" pitchFamily="34" charset="0"/>
              </a:rPr>
              <a:t>to</a:t>
            </a:r>
            <a:r>
              <a:rPr lang="es-CO" sz="4400" dirty="0">
                <a:solidFill>
                  <a:srgbClr val="002060"/>
                </a:solidFill>
                <a:latin typeface="Century Gothic" panose="020B0502020202020204" pitchFamily="34" charset="0"/>
                <a:cs typeface="Calibri" panose="020F0502020204030204" pitchFamily="34" charset="0"/>
              </a:rPr>
              <a:t> </a:t>
            </a:r>
            <a:r>
              <a:rPr lang="es-CO" sz="4400" dirty="0" err="1">
                <a:solidFill>
                  <a:srgbClr val="002060"/>
                </a:solidFill>
                <a:latin typeface="Century Gothic" panose="020B0502020202020204" pitchFamily="34" charset="0"/>
                <a:cs typeface="Calibri" panose="020F0502020204030204" pitchFamily="34" charset="0"/>
              </a:rPr>
              <a:t>watch</a:t>
            </a:r>
            <a:r>
              <a:rPr lang="es-CO" sz="4400" dirty="0">
                <a:solidFill>
                  <a:srgbClr val="002060"/>
                </a:solidFill>
                <a:latin typeface="Century Gothic" panose="020B0502020202020204" pitchFamily="34" charset="0"/>
                <a:cs typeface="Calibri" panose="020F0502020204030204" pitchFamily="34" charset="0"/>
              </a:rPr>
              <a:t>, look at</a:t>
            </a:r>
          </a:p>
        </p:txBody>
      </p:sp>
      <p:sp>
        <p:nvSpPr>
          <p:cNvPr id="20" name="TextBox 19"/>
          <p:cNvSpPr txBox="1"/>
          <p:nvPr/>
        </p:nvSpPr>
        <p:spPr>
          <a:xfrm rot="399586">
            <a:off x="621297" y="5341474"/>
            <a:ext cx="2615544"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door</a:t>
            </a:r>
            <a:endParaRPr lang="es-CO" sz="4400">
              <a:solidFill>
                <a:srgbClr val="002060"/>
              </a:solidFill>
              <a:latin typeface="Century Gothic" panose="020B0502020202020204" pitchFamily="34" charset="0"/>
              <a:cs typeface="Calibri" panose="020F0502020204030204" pitchFamily="34" charset="0"/>
            </a:endParaRPr>
          </a:p>
        </p:txBody>
      </p:sp>
      <p:sp>
        <p:nvSpPr>
          <p:cNvPr id="21" name="TextBox 20"/>
          <p:cNvSpPr txBox="1"/>
          <p:nvPr/>
        </p:nvSpPr>
        <p:spPr>
          <a:xfrm rot="399586">
            <a:off x="1008577" y="4117531"/>
            <a:ext cx="2850409"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class</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you</a:t>
            </a:r>
            <a:r>
              <a:rPr lang="es-CO" sz="4400">
                <a:solidFill>
                  <a:srgbClr val="002060"/>
                </a:solidFill>
                <a:latin typeface="Century Gothic" panose="020B0502020202020204" pitchFamily="34" charset="0"/>
                <a:cs typeface="Calibri" panose="020F0502020204030204" pitchFamily="34" charset="0"/>
              </a:rPr>
              <a:t> (pl.)</a:t>
            </a:r>
          </a:p>
        </p:txBody>
      </p:sp>
      <p:sp>
        <p:nvSpPr>
          <p:cNvPr id="23" name="TextBox 22"/>
          <p:cNvSpPr txBox="1"/>
          <p:nvPr/>
        </p:nvSpPr>
        <p:spPr>
          <a:xfrm rot="399586">
            <a:off x="737721" y="2593444"/>
            <a:ext cx="3194497"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shirt</a:t>
            </a:r>
            <a:endParaRPr lang="es-CO" sz="4400">
              <a:solidFill>
                <a:srgbClr val="002060"/>
              </a:solidFill>
              <a:latin typeface="Century Gothic" panose="020B0502020202020204" pitchFamily="34" charset="0"/>
              <a:cs typeface="Calibri" panose="020F0502020204030204" pitchFamily="34" charset="0"/>
            </a:endParaRPr>
          </a:p>
        </p:txBody>
      </p:sp>
      <p:sp>
        <p:nvSpPr>
          <p:cNvPr id="24" name="Oval 23"/>
          <p:cNvSpPr/>
          <p:nvPr/>
        </p:nvSpPr>
        <p:spPr>
          <a:xfrm>
            <a:off x="245658" y="5049662"/>
            <a:ext cx="2243725"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158794" y="3010991"/>
            <a:ext cx="2503941" cy="707886"/>
          </a:xfrm>
          <a:prstGeom prst="rect">
            <a:avLst/>
          </a:prstGeom>
          <a:noFill/>
        </p:spPr>
        <p:txBody>
          <a:bodyPr wrap="square" rtlCol="0">
            <a:spAutoFit/>
          </a:bodyPr>
          <a:lstStyle/>
          <a:p>
            <a:r>
              <a:rPr lang="fr-FR" sz="4000" dirty="0">
                <a:solidFill>
                  <a:schemeClr val="accent5">
                    <a:lumMod val="50000"/>
                  </a:schemeClr>
                </a:solidFill>
                <a:ea typeface="Calibri"/>
                <a:cs typeface="Calibri"/>
                <a:sym typeface="Calibri"/>
              </a:rPr>
              <a:t>la porte</a:t>
            </a:r>
            <a:endParaRPr lang="en-GB" sz="4000" dirty="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49999" y="3052340"/>
            <a:ext cx="2449941" cy="769441"/>
          </a:xfrm>
          <a:prstGeom prst="rect">
            <a:avLst/>
          </a:prstGeom>
          <a:noFill/>
        </p:spPr>
        <p:txBody>
          <a:bodyPr wrap="square" rtlCol="0">
            <a:spAutoFit/>
          </a:bodyPr>
          <a:lstStyle/>
          <a:p>
            <a:r>
              <a:rPr lang="en-GB" sz="4400">
                <a:solidFill>
                  <a:schemeClr val="accent5">
                    <a:lumMod val="50000"/>
                  </a:schemeClr>
                </a:solidFill>
              </a:rPr>
              <a:t>to write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113570" y="4793544"/>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well</a:t>
            </a:r>
            <a:endParaRPr lang="es-CO" sz="4400">
              <a:solidFill>
                <a:srgbClr val="002060"/>
              </a:solidFill>
              <a:latin typeface="Century Gothic" panose="020B0502020202020204" pitchFamily="34" charset="0"/>
              <a:cs typeface="Calibri" panose="020F0502020204030204" pitchFamily="34" charset="0"/>
            </a:endParaRPr>
          </a:p>
        </p:txBody>
      </p:sp>
      <p:sp>
        <p:nvSpPr>
          <p:cNvPr id="3" name="Title 2"/>
          <p:cNvSpPr>
            <a:spLocks noGrp="1"/>
          </p:cNvSpPr>
          <p:nvPr>
            <p:ph type="title"/>
          </p:nvPr>
        </p:nvSpPr>
        <p:spPr>
          <a:xfrm>
            <a:off x="114300" y="-65723"/>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8E02A8A8-6CA3-4DDB-BE2A-7B9323B33A9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0A61732C-4C53-45B6-922E-DD24AAC40C1D}"/>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2EE2B77A-3C5C-425A-B990-3B57201AC706}"/>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8547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467" y="255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6528" y="1362391"/>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small chil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0979" y="1605396"/>
            <a:ext cx="1090041" cy="1740198"/>
          </a:xfrm>
          <a:prstGeom prst="rect">
            <a:avLst/>
          </a:prstGeom>
        </p:spPr>
      </p:pic>
      <p:sp>
        <p:nvSpPr>
          <p:cNvPr id="3" name="TextBox 2"/>
          <p:cNvSpPr txBox="1"/>
          <p:nvPr/>
        </p:nvSpPr>
        <p:spPr>
          <a:xfrm>
            <a:off x="4753339" y="3242343"/>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grpSp>
        <p:nvGrpSpPr>
          <p:cNvPr id="22" name="Group 21" descr="tall boy and small boy with an arrow pointing to the tall boy"/>
          <p:cNvGrpSpPr/>
          <p:nvPr/>
        </p:nvGrpSpPr>
        <p:grpSpPr>
          <a:xfrm>
            <a:off x="1208907" y="1362391"/>
            <a:ext cx="1667202" cy="1953518"/>
            <a:chOff x="12297240" y="3985624"/>
            <a:chExt cx="1667202" cy="1953518"/>
          </a:xfrm>
        </p:grpSpPr>
        <p:pic>
          <p:nvPicPr>
            <p:cNvPr id="23" name="Picture 22" descr="tall boy and small boy with an arrow pointing to the t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24" name="Picture 23" descr="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25" name="Down Arrow 24"/>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9" name="Picture 28" descr="person questioning things"/>
          <p:cNvPicPr>
            <a:picLocks noChangeAspect="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47506" y="4587548"/>
            <a:ext cx="1084390" cy="1450738"/>
          </a:xfrm>
          <a:prstGeom prst="rect">
            <a:avLst/>
          </a:prstGeom>
        </p:spPr>
      </p:pic>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p:cNvSpPr/>
          <p:nvPr/>
        </p:nvSpPr>
        <p:spPr>
          <a:xfrm>
            <a:off x="5045070" y="5538133"/>
            <a:ext cx="21018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26" name="Picture 25" descr="clock with no arrows"/>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296549" y="1674250"/>
            <a:ext cx="1112108" cy="1112108"/>
          </a:xfrm>
          <a:prstGeom prst="rect">
            <a:avLst/>
          </a:prstGeom>
          <a:effectLst>
            <a:outerShdw blurRad="50800" dist="38100" dir="5400000" algn="t" rotWithShape="0">
              <a:prstClr val="black">
                <a:alpha val="40000"/>
              </a:prstClr>
            </a:outerShdw>
          </a:effectLst>
        </p:spPr>
      </p:pic>
      <p:sp>
        <p:nvSpPr>
          <p:cNvPr id="13" name="TextBox 12" descr="question mark"/>
          <p:cNvSpPr txBox="1"/>
          <p:nvPr/>
        </p:nvSpPr>
        <p:spPr>
          <a:xfrm>
            <a:off x="10408657" y="1625586"/>
            <a:ext cx="7567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2" name="Picture 1" descr="repeat arrow"/>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61004">
            <a:off x="9381799" y="4536353"/>
            <a:ext cx="1402522" cy="1404473"/>
          </a:xfrm>
          <a:prstGeom prst="rect">
            <a:avLst/>
          </a:prstGeom>
        </p:spPr>
      </p:pic>
    </p:spTree>
    <p:extLst>
      <p:ext uri="{BB962C8B-B14F-4D97-AF65-F5344CB8AC3E}">
        <p14:creationId xmlns:p14="http://schemas.microsoft.com/office/powerpoint/2010/main" val="290738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enfant.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en enfant.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en gr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en qua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7" name="en quand.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en pens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8" name="en pens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en prendr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9" name="en prend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en encor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3" grpId="0"/>
      <p:bldP spid="6" grpId="0"/>
      <p:bldP spid="5" grpId="0"/>
      <p:bldP spid="15" grpId="0"/>
      <p:bldP spid="27" grpId="0"/>
      <p:bldP spid="17" grpId="0"/>
      <p:bldP spid="13" grpId="0"/>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577031" y="246041"/>
            <a:ext cx="5157216" cy="461665"/>
          </a:xfrm>
          <a:prstGeom prst="rect">
            <a:avLst/>
          </a:prstGeom>
          <a:noFill/>
        </p:spPr>
        <p:txBody>
          <a:bodyPr wrap="square" rtlCol="0">
            <a:spAutoFit/>
          </a:bodyPr>
          <a:lstStyle/>
          <a:p>
            <a:r>
              <a:rPr lang="en-GB" sz="2400" dirty="0" err="1">
                <a:solidFill>
                  <a:schemeClr val="accent1">
                    <a:lumMod val="50000"/>
                  </a:schemeClr>
                </a:solidFill>
              </a:rPr>
              <a:t>C'est</a:t>
            </a:r>
            <a:r>
              <a:rPr lang="en-GB" sz="2400" dirty="0">
                <a:solidFill>
                  <a:schemeClr val="accent1">
                    <a:lumMod val="50000"/>
                  </a:schemeClr>
                </a:solidFill>
              </a:rPr>
              <a:t> quoi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anglais</a:t>
            </a:r>
            <a:r>
              <a:rPr lang="en-GB" sz="2400" dirty="0">
                <a:solidFill>
                  <a:schemeClr val="accent1">
                    <a:lumMod val="50000"/>
                  </a:schemeClr>
                </a:solidFill>
              </a:rPr>
              <a:t> ?</a:t>
            </a:r>
          </a:p>
        </p:txBody>
      </p:sp>
      <p:sp>
        <p:nvSpPr>
          <p:cNvPr id="13" name="TextBox 12"/>
          <p:cNvSpPr txBox="1"/>
          <p:nvPr/>
        </p:nvSpPr>
        <p:spPr>
          <a:xfrm rot="20949250">
            <a:off x="3454282" y="1242096"/>
            <a:ext cx="221704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read</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room</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728269" y="1181306"/>
            <a:ext cx="248731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close</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414523" y="5293909"/>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board</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752290" y="3719627"/>
            <a:ext cx="2529411"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window</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951660"/>
            <a:ext cx="3477415" cy="1446550"/>
          </a:xfrm>
          <a:prstGeom prst="rect">
            <a:avLst/>
          </a:prstGeom>
          <a:noFill/>
        </p:spPr>
        <p:txBody>
          <a:bodyPr wrap="square" rtlCol="0">
            <a:spAutoFit/>
          </a:bodyPr>
          <a:lstStyle/>
          <a:p>
            <a:pPr algn="ctr"/>
            <a:r>
              <a:rPr lang="es-CO" sz="4400" dirty="0" err="1">
                <a:solidFill>
                  <a:srgbClr val="002060"/>
                </a:solidFill>
                <a:latin typeface="Century Gothic" panose="020B0502020202020204" pitchFamily="34" charset="0"/>
                <a:cs typeface="Calibri" panose="020F0502020204030204" pitchFamily="34" charset="0"/>
              </a:rPr>
              <a:t>to</a:t>
            </a:r>
            <a:r>
              <a:rPr lang="es-CO" sz="4400" dirty="0">
                <a:solidFill>
                  <a:srgbClr val="002060"/>
                </a:solidFill>
                <a:latin typeface="Century Gothic" panose="020B0502020202020204" pitchFamily="34" charset="0"/>
                <a:cs typeface="Calibri" panose="020F0502020204030204" pitchFamily="34" charset="0"/>
              </a:rPr>
              <a:t> </a:t>
            </a:r>
            <a:r>
              <a:rPr lang="es-CO" sz="4400" dirty="0" err="1">
                <a:solidFill>
                  <a:srgbClr val="002060"/>
                </a:solidFill>
                <a:latin typeface="Century Gothic" panose="020B0502020202020204" pitchFamily="34" charset="0"/>
                <a:cs typeface="Calibri" panose="020F0502020204030204" pitchFamily="34" charset="0"/>
              </a:rPr>
              <a:t>watch</a:t>
            </a:r>
            <a:r>
              <a:rPr lang="es-CO" sz="4400" dirty="0">
                <a:solidFill>
                  <a:srgbClr val="002060"/>
                </a:solidFill>
                <a:latin typeface="Century Gothic" panose="020B0502020202020204" pitchFamily="34" charset="0"/>
                <a:cs typeface="Calibri" panose="020F0502020204030204" pitchFamily="34" charset="0"/>
              </a:rPr>
              <a:t>, look at</a:t>
            </a:r>
          </a:p>
        </p:txBody>
      </p:sp>
      <p:sp>
        <p:nvSpPr>
          <p:cNvPr id="20" name="TextBox 19"/>
          <p:cNvSpPr txBox="1"/>
          <p:nvPr/>
        </p:nvSpPr>
        <p:spPr>
          <a:xfrm rot="399586">
            <a:off x="621297" y="5341474"/>
            <a:ext cx="2615544"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door</a:t>
            </a:r>
            <a:endParaRPr lang="es-CO" sz="4400">
              <a:solidFill>
                <a:srgbClr val="002060"/>
              </a:solidFill>
              <a:latin typeface="Century Gothic" panose="020B0502020202020204" pitchFamily="34" charset="0"/>
              <a:cs typeface="Calibri" panose="020F0502020204030204" pitchFamily="34" charset="0"/>
            </a:endParaRPr>
          </a:p>
        </p:txBody>
      </p:sp>
      <p:sp>
        <p:nvSpPr>
          <p:cNvPr id="21" name="TextBox 20"/>
          <p:cNvSpPr txBox="1"/>
          <p:nvPr/>
        </p:nvSpPr>
        <p:spPr>
          <a:xfrm rot="399586">
            <a:off x="1008577" y="4117531"/>
            <a:ext cx="2850409"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class</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you</a:t>
            </a:r>
            <a:r>
              <a:rPr lang="es-CO" sz="4400">
                <a:solidFill>
                  <a:srgbClr val="002060"/>
                </a:solidFill>
                <a:latin typeface="Century Gothic" panose="020B0502020202020204" pitchFamily="34" charset="0"/>
                <a:cs typeface="Calibri" panose="020F0502020204030204" pitchFamily="34" charset="0"/>
              </a:rPr>
              <a:t> (pl.)</a:t>
            </a:r>
          </a:p>
        </p:txBody>
      </p:sp>
      <p:sp>
        <p:nvSpPr>
          <p:cNvPr id="23" name="TextBox 22"/>
          <p:cNvSpPr txBox="1"/>
          <p:nvPr/>
        </p:nvSpPr>
        <p:spPr>
          <a:xfrm rot="399586">
            <a:off x="737721" y="2593444"/>
            <a:ext cx="3194497"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shirt</a:t>
            </a:r>
            <a:endParaRPr lang="es-CO" sz="4400">
              <a:solidFill>
                <a:srgbClr val="002060"/>
              </a:solidFill>
              <a:latin typeface="Century Gothic" panose="020B0502020202020204" pitchFamily="34" charset="0"/>
              <a:cs typeface="Calibri" panose="020F0502020204030204" pitchFamily="34" charset="0"/>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4954362" y="3004524"/>
            <a:ext cx="2352452" cy="707886"/>
          </a:xfrm>
          <a:prstGeom prst="rect">
            <a:avLst/>
          </a:prstGeom>
          <a:noFill/>
        </p:spPr>
        <p:txBody>
          <a:bodyPr wrap="square" rtlCol="0">
            <a:spAutoFit/>
          </a:bodyPr>
          <a:lstStyle/>
          <a:p>
            <a:r>
              <a:rPr lang="fr-FR" sz="4000" dirty="0">
                <a:solidFill>
                  <a:schemeClr val="accent5">
                    <a:lumMod val="50000"/>
                  </a:schemeClr>
                </a:solidFill>
                <a:ea typeface="Calibri"/>
                <a:cs typeface="Calibri"/>
                <a:sym typeface="Calibri"/>
              </a:rPr>
              <a:t>regarder</a:t>
            </a:r>
            <a:endParaRPr lang="en-GB" sz="4000" dirty="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49999" y="3052340"/>
            <a:ext cx="2449941" cy="769441"/>
          </a:xfrm>
          <a:prstGeom prst="rect">
            <a:avLst/>
          </a:prstGeom>
          <a:noFill/>
        </p:spPr>
        <p:txBody>
          <a:bodyPr wrap="square" rtlCol="0">
            <a:spAutoFit/>
          </a:bodyPr>
          <a:lstStyle/>
          <a:p>
            <a:r>
              <a:rPr lang="en-GB" sz="4400">
                <a:solidFill>
                  <a:schemeClr val="accent5">
                    <a:lumMod val="50000"/>
                  </a:schemeClr>
                </a:solidFill>
              </a:rPr>
              <a:t>to write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113570" y="4793544"/>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well</a:t>
            </a:r>
            <a:endParaRPr lang="es-CO" sz="4400">
              <a:solidFill>
                <a:srgbClr val="002060"/>
              </a:solidFill>
              <a:latin typeface="Century Gothic" panose="020B0502020202020204" pitchFamily="34" charset="0"/>
              <a:cs typeface="Calibri" panose="020F0502020204030204" pitchFamily="34" charset="0"/>
            </a:endParaRPr>
          </a:p>
        </p:txBody>
      </p:sp>
      <p:sp>
        <p:nvSpPr>
          <p:cNvPr id="24" name="Oval 23"/>
          <p:cNvSpPr/>
          <p:nvPr/>
        </p:nvSpPr>
        <p:spPr>
          <a:xfrm>
            <a:off x="6110527" y="1010060"/>
            <a:ext cx="3469783"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 name="Title 2"/>
          <p:cNvSpPr>
            <a:spLocks noGrp="1"/>
          </p:cNvSpPr>
          <p:nvPr>
            <p:ph type="title"/>
          </p:nvPr>
        </p:nvSpPr>
        <p:spPr>
          <a:xfrm>
            <a:off x="139700" y="-50873"/>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7F2A2DD5-12D1-46BE-9D84-30E3E69404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CD82ABE7-2C51-4C10-9618-99B55E493C46}"/>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4B4DFF46-15AD-435A-A8E0-81C69E580EDF}"/>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6481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601094" y="246041"/>
            <a:ext cx="5157216" cy="461665"/>
          </a:xfrm>
          <a:prstGeom prst="rect">
            <a:avLst/>
          </a:prstGeom>
          <a:noFill/>
        </p:spPr>
        <p:txBody>
          <a:bodyPr wrap="square" rtlCol="0">
            <a:spAutoFit/>
          </a:bodyPr>
          <a:lstStyle/>
          <a:p>
            <a:r>
              <a:rPr lang="en-GB" sz="2400" dirty="0" err="1">
                <a:solidFill>
                  <a:schemeClr val="accent1">
                    <a:lumMod val="50000"/>
                  </a:schemeClr>
                </a:solidFill>
              </a:rPr>
              <a:t>C'est</a:t>
            </a:r>
            <a:r>
              <a:rPr lang="en-GB" sz="2400" dirty="0">
                <a:solidFill>
                  <a:schemeClr val="accent1">
                    <a:lumMod val="50000"/>
                  </a:schemeClr>
                </a:solidFill>
              </a:rPr>
              <a:t> quoi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anglais</a:t>
            </a:r>
            <a:r>
              <a:rPr lang="en-GB" sz="2400" dirty="0">
                <a:solidFill>
                  <a:schemeClr val="accent1">
                    <a:lumMod val="50000"/>
                  </a:schemeClr>
                </a:solidFill>
              </a:rPr>
              <a:t> ?</a:t>
            </a:r>
          </a:p>
        </p:txBody>
      </p:sp>
      <p:sp>
        <p:nvSpPr>
          <p:cNvPr id="13" name="TextBox 12"/>
          <p:cNvSpPr txBox="1"/>
          <p:nvPr/>
        </p:nvSpPr>
        <p:spPr>
          <a:xfrm rot="20949250">
            <a:off x="3454282" y="1242096"/>
            <a:ext cx="221704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read</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room</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728269" y="1181306"/>
            <a:ext cx="248731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close</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414523" y="5293909"/>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board</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752290" y="3719627"/>
            <a:ext cx="2529411"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window</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951660"/>
            <a:ext cx="3477415" cy="1446550"/>
          </a:xfrm>
          <a:prstGeom prst="rect">
            <a:avLst/>
          </a:prstGeom>
          <a:noFill/>
        </p:spPr>
        <p:txBody>
          <a:bodyPr wrap="square" rtlCol="0">
            <a:spAutoFit/>
          </a:bodyPr>
          <a:lstStyle/>
          <a:p>
            <a:pPr algn="ctr"/>
            <a:r>
              <a:rPr lang="es-CO" sz="4400" dirty="0" err="1">
                <a:solidFill>
                  <a:srgbClr val="002060"/>
                </a:solidFill>
                <a:latin typeface="Century Gothic" panose="020B0502020202020204" pitchFamily="34" charset="0"/>
                <a:cs typeface="Calibri" panose="020F0502020204030204" pitchFamily="34" charset="0"/>
              </a:rPr>
              <a:t>to</a:t>
            </a:r>
            <a:r>
              <a:rPr lang="es-CO" sz="4400" dirty="0">
                <a:solidFill>
                  <a:srgbClr val="002060"/>
                </a:solidFill>
                <a:latin typeface="Century Gothic" panose="020B0502020202020204" pitchFamily="34" charset="0"/>
                <a:cs typeface="Calibri" panose="020F0502020204030204" pitchFamily="34" charset="0"/>
              </a:rPr>
              <a:t> </a:t>
            </a:r>
            <a:r>
              <a:rPr lang="es-CO" sz="4400" dirty="0" err="1">
                <a:solidFill>
                  <a:srgbClr val="002060"/>
                </a:solidFill>
                <a:latin typeface="Century Gothic" panose="020B0502020202020204" pitchFamily="34" charset="0"/>
                <a:cs typeface="Calibri" panose="020F0502020204030204" pitchFamily="34" charset="0"/>
              </a:rPr>
              <a:t>watch</a:t>
            </a:r>
            <a:r>
              <a:rPr lang="es-CO" sz="4400" dirty="0">
                <a:solidFill>
                  <a:srgbClr val="002060"/>
                </a:solidFill>
                <a:latin typeface="Century Gothic" panose="020B0502020202020204" pitchFamily="34" charset="0"/>
                <a:cs typeface="Calibri" panose="020F0502020204030204" pitchFamily="34" charset="0"/>
              </a:rPr>
              <a:t>, look at</a:t>
            </a:r>
          </a:p>
        </p:txBody>
      </p:sp>
      <p:sp>
        <p:nvSpPr>
          <p:cNvPr id="20" name="TextBox 19"/>
          <p:cNvSpPr txBox="1"/>
          <p:nvPr/>
        </p:nvSpPr>
        <p:spPr>
          <a:xfrm rot="399586">
            <a:off x="621297" y="5341474"/>
            <a:ext cx="2615544"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door</a:t>
            </a:r>
            <a:endParaRPr lang="es-CO" sz="4400">
              <a:solidFill>
                <a:srgbClr val="002060"/>
              </a:solidFill>
              <a:latin typeface="Century Gothic" panose="020B0502020202020204" pitchFamily="34" charset="0"/>
              <a:cs typeface="Calibri" panose="020F0502020204030204" pitchFamily="34" charset="0"/>
            </a:endParaRPr>
          </a:p>
        </p:txBody>
      </p:sp>
      <p:sp>
        <p:nvSpPr>
          <p:cNvPr id="21" name="TextBox 20"/>
          <p:cNvSpPr txBox="1"/>
          <p:nvPr/>
        </p:nvSpPr>
        <p:spPr>
          <a:xfrm rot="399586">
            <a:off x="1008577" y="4117531"/>
            <a:ext cx="2850409"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class</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you</a:t>
            </a:r>
            <a:r>
              <a:rPr lang="es-CO" sz="4400">
                <a:solidFill>
                  <a:srgbClr val="002060"/>
                </a:solidFill>
                <a:latin typeface="Century Gothic" panose="020B0502020202020204" pitchFamily="34" charset="0"/>
                <a:cs typeface="Calibri" panose="020F0502020204030204" pitchFamily="34" charset="0"/>
              </a:rPr>
              <a:t> (pl.)</a:t>
            </a:r>
          </a:p>
        </p:txBody>
      </p:sp>
      <p:sp>
        <p:nvSpPr>
          <p:cNvPr id="23" name="TextBox 22"/>
          <p:cNvSpPr txBox="1"/>
          <p:nvPr/>
        </p:nvSpPr>
        <p:spPr>
          <a:xfrm rot="399586">
            <a:off x="737721" y="2593444"/>
            <a:ext cx="3194497"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shirt</a:t>
            </a:r>
            <a:endParaRPr lang="es-CO" sz="4400">
              <a:solidFill>
                <a:srgbClr val="002060"/>
              </a:solidFill>
              <a:latin typeface="Century Gothic" panose="020B0502020202020204" pitchFamily="34" charset="0"/>
              <a:cs typeface="Calibri" panose="020F0502020204030204" pitchFamily="34" charset="0"/>
            </a:endParaRPr>
          </a:p>
        </p:txBody>
      </p:sp>
      <p:sp>
        <p:nvSpPr>
          <p:cNvPr id="24" name="Oval 23"/>
          <p:cNvSpPr/>
          <p:nvPr/>
        </p:nvSpPr>
        <p:spPr>
          <a:xfrm>
            <a:off x="8915232" y="1960174"/>
            <a:ext cx="2937546" cy="1473907"/>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315609" y="2988145"/>
            <a:ext cx="1990462" cy="707886"/>
          </a:xfrm>
          <a:prstGeom prst="rect">
            <a:avLst/>
          </a:prstGeom>
          <a:noFill/>
        </p:spPr>
        <p:txBody>
          <a:bodyPr wrap="square" rtlCol="0">
            <a:spAutoFit/>
          </a:bodyPr>
          <a:lstStyle/>
          <a:p>
            <a:r>
              <a:rPr lang="fr-FR" sz="4000">
                <a:solidFill>
                  <a:schemeClr val="accent5">
                    <a:lumMod val="50000"/>
                  </a:schemeClr>
                </a:solidFill>
                <a:ea typeface="Calibri"/>
                <a:cs typeface="Calibri"/>
                <a:sym typeface="Calibri"/>
              </a:rPr>
              <a:t>vous</a:t>
            </a:r>
            <a:endParaRPr lang="en-GB" sz="400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482883" y="3079394"/>
            <a:ext cx="2449941" cy="769441"/>
          </a:xfrm>
          <a:prstGeom prst="rect">
            <a:avLst/>
          </a:prstGeom>
          <a:noFill/>
        </p:spPr>
        <p:txBody>
          <a:bodyPr wrap="square" rtlCol="0">
            <a:spAutoFit/>
          </a:bodyPr>
          <a:lstStyle/>
          <a:p>
            <a:r>
              <a:rPr lang="en-GB" sz="4400">
                <a:solidFill>
                  <a:schemeClr val="accent5">
                    <a:lumMod val="50000"/>
                  </a:schemeClr>
                </a:solidFill>
              </a:rPr>
              <a:t>to write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113570" y="4793544"/>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well</a:t>
            </a:r>
            <a:endParaRPr lang="es-CO" sz="4400">
              <a:solidFill>
                <a:srgbClr val="002060"/>
              </a:solidFill>
              <a:latin typeface="Century Gothic" panose="020B0502020202020204" pitchFamily="34" charset="0"/>
              <a:cs typeface="Calibri" panose="020F0502020204030204" pitchFamily="34" charset="0"/>
            </a:endParaRPr>
          </a:p>
        </p:txBody>
      </p:sp>
      <p:sp>
        <p:nvSpPr>
          <p:cNvPr id="3" name="Title 2"/>
          <p:cNvSpPr>
            <a:spLocks noGrp="1"/>
          </p:cNvSpPr>
          <p:nvPr>
            <p:ph type="title"/>
          </p:nvPr>
        </p:nvSpPr>
        <p:spPr>
          <a:xfrm>
            <a:off x="152400" y="-51672"/>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7A2E912B-97DC-4B39-B6D6-8D0701DC4AD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E2114D75-34B8-4D51-8218-7B4CCF815726}"/>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AE48068F-BC80-46DC-BF78-6F469D908EC1}"/>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941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601094" y="246041"/>
            <a:ext cx="5157216" cy="461665"/>
          </a:xfrm>
          <a:prstGeom prst="rect">
            <a:avLst/>
          </a:prstGeom>
          <a:noFill/>
        </p:spPr>
        <p:txBody>
          <a:bodyPr wrap="square" rtlCol="0">
            <a:spAutoFit/>
          </a:bodyPr>
          <a:lstStyle/>
          <a:p>
            <a:r>
              <a:rPr lang="en-GB" sz="2400" dirty="0" err="1">
                <a:solidFill>
                  <a:schemeClr val="accent1">
                    <a:lumMod val="50000"/>
                  </a:schemeClr>
                </a:solidFill>
              </a:rPr>
              <a:t>C'est</a:t>
            </a:r>
            <a:r>
              <a:rPr lang="en-GB" sz="2400" dirty="0">
                <a:solidFill>
                  <a:schemeClr val="accent1">
                    <a:lumMod val="50000"/>
                  </a:schemeClr>
                </a:solidFill>
              </a:rPr>
              <a:t> quoi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anglais</a:t>
            </a:r>
            <a:r>
              <a:rPr lang="en-GB" sz="2400" dirty="0">
                <a:solidFill>
                  <a:schemeClr val="accent1">
                    <a:lumMod val="50000"/>
                  </a:schemeClr>
                </a:solidFill>
              </a:rPr>
              <a:t> ?</a:t>
            </a:r>
          </a:p>
        </p:txBody>
      </p:sp>
      <p:sp>
        <p:nvSpPr>
          <p:cNvPr id="13" name="TextBox 12"/>
          <p:cNvSpPr txBox="1"/>
          <p:nvPr/>
        </p:nvSpPr>
        <p:spPr>
          <a:xfrm rot="20949250">
            <a:off x="3454282" y="1242096"/>
            <a:ext cx="221704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read</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room</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728269" y="1181306"/>
            <a:ext cx="248731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close</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414523" y="5293909"/>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board</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752290" y="3719627"/>
            <a:ext cx="2529411"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window</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951660"/>
            <a:ext cx="3477415" cy="1446550"/>
          </a:xfrm>
          <a:prstGeom prst="rect">
            <a:avLst/>
          </a:prstGeom>
          <a:noFill/>
        </p:spPr>
        <p:txBody>
          <a:bodyPr wrap="square" rtlCol="0">
            <a:spAutoFit/>
          </a:bodyPr>
          <a:lstStyle/>
          <a:p>
            <a:pPr algn="ctr"/>
            <a:r>
              <a:rPr lang="es-CO" sz="4400" dirty="0" err="1">
                <a:solidFill>
                  <a:srgbClr val="002060"/>
                </a:solidFill>
                <a:latin typeface="Century Gothic" panose="020B0502020202020204" pitchFamily="34" charset="0"/>
                <a:cs typeface="Calibri" panose="020F0502020204030204" pitchFamily="34" charset="0"/>
              </a:rPr>
              <a:t>to</a:t>
            </a:r>
            <a:r>
              <a:rPr lang="es-CO" sz="4400" dirty="0">
                <a:solidFill>
                  <a:srgbClr val="002060"/>
                </a:solidFill>
                <a:latin typeface="Century Gothic" panose="020B0502020202020204" pitchFamily="34" charset="0"/>
                <a:cs typeface="Calibri" panose="020F0502020204030204" pitchFamily="34" charset="0"/>
              </a:rPr>
              <a:t> </a:t>
            </a:r>
            <a:r>
              <a:rPr lang="es-CO" sz="4400" dirty="0" err="1">
                <a:solidFill>
                  <a:srgbClr val="002060"/>
                </a:solidFill>
                <a:latin typeface="Century Gothic" panose="020B0502020202020204" pitchFamily="34" charset="0"/>
                <a:cs typeface="Calibri" panose="020F0502020204030204" pitchFamily="34" charset="0"/>
              </a:rPr>
              <a:t>watch</a:t>
            </a:r>
            <a:r>
              <a:rPr lang="es-CO" sz="4400" dirty="0">
                <a:solidFill>
                  <a:srgbClr val="002060"/>
                </a:solidFill>
                <a:latin typeface="Century Gothic" panose="020B0502020202020204" pitchFamily="34" charset="0"/>
                <a:cs typeface="Calibri" panose="020F0502020204030204" pitchFamily="34" charset="0"/>
              </a:rPr>
              <a:t>, look at</a:t>
            </a:r>
          </a:p>
        </p:txBody>
      </p:sp>
      <p:sp>
        <p:nvSpPr>
          <p:cNvPr id="20" name="TextBox 19"/>
          <p:cNvSpPr txBox="1"/>
          <p:nvPr/>
        </p:nvSpPr>
        <p:spPr>
          <a:xfrm rot="399586">
            <a:off x="621297" y="5341474"/>
            <a:ext cx="2615544"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door</a:t>
            </a:r>
            <a:endParaRPr lang="es-CO" sz="4400">
              <a:solidFill>
                <a:srgbClr val="002060"/>
              </a:solidFill>
              <a:latin typeface="Century Gothic" panose="020B0502020202020204" pitchFamily="34" charset="0"/>
              <a:cs typeface="Calibri" panose="020F0502020204030204" pitchFamily="34" charset="0"/>
            </a:endParaRPr>
          </a:p>
        </p:txBody>
      </p:sp>
      <p:sp>
        <p:nvSpPr>
          <p:cNvPr id="21" name="TextBox 20"/>
          <p:cNvSpPr txBox="1"/>
          <p:nvPr/>
        </p:nvSpPr>
        <p:spPr>
          <a:xfrm rot="399586">
            <a:off x="1008577" y="4117531"/>
            <a:ext cx="2850409"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class</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you</a:t>
            </a:r>
            <a:r>
              <a:rPr lang="es-CO" sz="4400">
                <a:solidFill>
                  <a:srgbClr val="002060"/>
                </a:solidFill>
                <a:latin typeface="Century Gothic" panose="020B0502020202020204" pitchFamily="34" charset="0"/>
                <a:cs typeface="Calibri" panose="020F0502020204030204" pitchFamily="34" charset="0"/>
              </a:rPr>
              <a:t> (pl.)</a:t>
            </a:r>
          </a:p>
        </p:txBody>
      </p:sp>
      <p:sp>
        <p:nvSpPr>
          <p:cNvPr id="23" name="TextBox 22"/>
          <p:cNvSpPr txBox="1"/>
          <p:nvPr/>
        </p:nvSpPr>
        <p:spPr>
          <a:xfrm rot="399586">
            <a:off x="737721" y="2593444"/>
            <a:ext cx="3194497"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shirt</a:t>
            </a:r>
            <a:endParaRPr lang="es-CO" sz="4400">
              <a:solidFill>
                <a:srgbClr val="002060"/>
              </a:solidFill>
              <a:latin typeface="Century Gothic" panose="020B0502020202020204" pitchFamily="34" charset="0"/>
              <a:cs typeface="Calibri" panose="020F0502020204030204" pitchFamily="34" charset="0"/>
            </a:endParaRPr>
          </a:p>
        </p:txBody>
      </p:sp>
      <p:sp>
        <p:nvSpPr>
          <p:cNvPr id="24" name="Oval 23"/>
          <p:cNvSpPr/>
          <p:nvPr/>
        </p:nvSpPr>
        <p:spPr>
          <a:xfrm>
            <a:off x="6907424" y="4526246"/>
            <a:ext cx="2243725"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4863728" y="3022195"/>
            <a:ext cx="2689603" cy="707886"/>
          </a:xfrm>
          <a:prstGeom prst="rect">
            <a:avLst/>
          </a:prstGeom>
          <a:noFill/>
        </p:spPr>
        <p:txBody>
          <a:bodyPr wrap="square" rtlCol="0">
            <a:spAutoFit/>
          </a:bodyPr>
          <a:lstStyle/>
          <a:p>
            <a:pPr algn="ctr"/>
            <a:r>
              <a:rPr lang="fr-FR" sz="4000" dirty="0">
                <a:solidFill>
                  <a:schemeClr val="accent5">
                    <a:lumMod val="50000"/>
                  </a:schemeClr>
                </a:solidFill>
                <a:ea typeface="Calibri"/>
                <a:cs typeface="Calibri"/>
                <a:sym typeface="Calibri"/>
              </a:rPr>
              <a:t>le silence</a:t>
            </a:r>
            <a:endParaRPr lang="en-GB" sz="4000" dirty="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49999" y="3052340"/>
            <a:ext cx="2449941" cy="769441"/>
          </a:xfrm>
          <a:prstGeom prst="rect">
            <a:avLst/>
          </a:prstGeom>
          <a:noFill/>
        </p:spPr>
        <p:txBody>
          <a:bodyPr wrap="square" rtlCol="0">
            <a:spAutoFit/>
          </a:bodyPr>
          <a:lstStyle/>
          <a:p>
            <a:r>
              <a:rPr lang="en-GB" sz="4400">
                <a:solidFill>
                  <a:schemeClr val="accent5">
                    <a:lumMod val="50000"/>
                  </a:schemeClr>
                </a:solidFill>
              </a:rPr>
              <a:t>to write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113570" y="4793544"/>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well</a:t>
            </a:r>
            <a:endParaRPr lang="es-CO" sz="4400">
              <a:solidFill>
                <a:srgbClr val="002060"/>
              </a:solidFill>
              <a:latin typeface="Century Gothic" panose="020B0502020202020204" pitchFamily="34" charset="0"/>
              <a:cs typeface="Calibri" panose="020F0502020204030204" pitchFamily="34" charset="0"/>
            </a:endParaRPr>
          </a:p>
        </p:txBody>
      </p:sp>
      <p:sp>
        <p:nvSpPr>
          <p:cNvPr id="3" name="Title 2"/>
          <p:cNvSpPr>
            <a:spLocks noGrp="1"/>
          </p:cNvSpPr>
          <p:nvPr>
            <p:ph type="title"/>
          </p:nvPr>
        </p:nvSpPr>
        <p:spPr>
          <a:xfrm>
            <a:off x="73594" y="-30169"/>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B7E6F8F1-BE00-4E0B-B38A-ED0DEF19F08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6C1ADB9C-0661-49AD-AE06-28370997DB5B}"/>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501CC304-72F0-44F9-981A-FE04045C3B0C}"/>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2352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601094" y="246041"/>
            <a:ext cx="5157216" cy="461665"/>
          </a:xfrm>
          <a:prstGeom prst="rect">
            <a:avLst/>
          </a:prstGeom>
          <a:noFill/>
        </p:spPr>
        <p:txBody>
          <a:bodyPr wrap="square" rtlCol="0">
            <a:spAutoFit/>
          </a:bodyPr>
          <a:lstStyle/>
          <a:p>
            <a:r>
              <a:rPr lang="en-GB" sz="2400" dirty="0" err="1">
                <a:solidFill>
                  <a:schemeClr val="accent1">
                    <a:lumMod val="50000"/>
                  </a:schemeClr>
                </a:solidFill>
              </a:rPr>
              <a:t>C'est</a:t>
            </a:r>
            <a:r>
              <a:rPr lang="en-GB" sz="2400" dirty="0">
                <a:solidFill>
                  <a:schemeClr val="accent1">
                    <a:lumMod val="50000"/>
                  </a:schemeClr>
                </a:solidFill>
              </a:rPr>
              <a:t> quoi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anglais</a:t>
            </a:r>
            <a:r>
              <a:rPr lang="en-GB" sz="2400" dirty="0">
                <a:solidFill>
                  <a:schemeClr val="accent1">
                    <a:lumMod val="50000"/>
                  </a:schemeClr>
                </a:solidFill>
              </a:rPr>
              <a:t> ?</a:t>
            </a:r>
          </a:p>
        </p:txBody>
      </p:sp>
      <p:sp>
        <p:nvSpPr>
          <p:cNvPr id="13" name="TextBox 12"/>
          <p:cNvSpPr txBox="1"/>
          <p:nvPr/>
        </p:nvSpPr>
        <p:spPr>
          <a:xfrm rot="20949250">
            <a:off x="3454282" y="1242096"/>
            <a:ext cx="221704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read</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room</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728269" y="1181306"/>
            <a:ext cx="248731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close</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414523" y="5293909"/>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board</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752290" y="3719627"/>
            <a:ext cx="2529411"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window</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951660"/>
            <a:ext cx="3477415" cy="1446550"/>
          </a:xfrm>
          <a:prstGeom prst="rect">
            <a:avLst/>
          </a:prstGeom>
          <a:noFill/>
        </p:spPr>
        <p:txBody>
          <a:bodyPr wrap="square" rtlCol="0">
            <a:spAutoFit/>
          </a:bodyPr>
          <a:lstStyle/>
          <a:p>
            <a:pPr algn="ctr"/>
            <a:r>
              <a:rPr lang="es-CO" sz="4400" dirty="0" err="1">
                <a:solidFill>
                  <a:srgbClr val="002060"/>
                </a:solidFill>
                <a:latin typeface="Century Gothic" panose="020B0502020202020204" pitchFamily="34" charset="0"/>
                <a:cs typeface="Calibri" panose="020F0502020204030204" pitchFamily="34" charset="0"/>
              </a:rPr>
              <a:t>to</a:t>
            </a:r>
            <a:r>
              <a:rPr lang="es-CO" sz="4400" dirty="0">
                <a:solidFill>
                  <a:srgbClr val="002060"/>
                </a:solidFill>
                <a:latin typeface="Century Gothic" panose="020B0502020202020204" pitchFamily="34" charset="0"/>
                <a:cs typeface="Calibri" panose="020F0502020204030204" pitchFamily="34" charset="0"/>
              </a:rPr>
              <a:t> </a:t>
            </a:r>
            <a:r>
              <a:rPr lang="es-CO" sz="4400" dirty="0" err="1">
                <a:solidFill>
                  <a:srgbClr val="002060"/>
                </a:solidFill>
                <a:latin typeface="Century Gothic" panose="020B0502020202020204" pitchFamily="34" charset="0"/>
                <a:cs typeface="Calibri" panose="020F0502020204030204" pitchFamily="34" charset="0"/>
              </a:rPr>
              <a:t>watch</a:t>
            </a:r>
            <a:r>
              <a:rPr lang="es-CO" sz="4400" dirty="0">
                <a:solidFill>
                  <a:srgbClr val="002060"/>
                </a:solidFill>
                <a:latin typeface="Century Gothic" panose="020B0502020202020204" pitchFamily="34" charset="0"/>
                <a:cs typeface="Calibri" panose="020F0502020204030204" pitchFamily="34" charset="0"/>
              </a:rPr>
              <a:t>, look at</a:t>
            </a:r>
          </a:p>
        </p:txBody>
      </p:sp>
      <p:sp>
        <p:nvSpPr>
          <p:cNvPr id="20" name="TextBox 19"/>
          <p:cNvSpPr txBox="1"/>
          <p:nvPr/>
        </p:nvSpPr>
        <p:spPr>
          <a:xfrm rot="399586">
            <a:off x="621297" y="5341474"/>
            <a:ext cx="2615544"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door</a:t>
            </a:r>
            <a:endParaRPr lang="es-CO" sz="4400">
              <a:solidFill>
                <a:srgbClr val="002060"/>
              </a:solidFill>
              <a:latin typeface="Century Gothic" panose="020B0502020202020204" pitchFamily="34" charset="0"/>
              <a:cs typeface="Calibri" panose="020F0502020204030204" pitchFamily="34" charset="0"/>
            </a:endParaRPr>
          </a:p>
        </p:txBody>
      </p:sp>
      <p:sp>
        <p:nvSpPr>
          <p:cNvPr id="21" name="TextBox 20"/>
          <p:cNvSpPr txBox="1"/>
          <p:nvPr/>
        </p:nvSpPr>
        <p:spPr>
          <a:xfrm rot="399586">
            <a:off x="1008577" y="4117531"/>
            <a:ext cx="2850409"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class</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you</a:t>
            </a:r>
            <a:r>
              <a:rPr lang="es-CO" sz="4400">
                <a:solidFill>
                  <a:srgbClr val="002060"/>
                </a:solidFill>
                <a:latin typeface="Century Gothic" panose="020B0502020202020204" pitchFamily="34" charset="0"/>
                <a:cs typeface="Calibri" panose="020F0502020204030204" pitchFamily="34" charset="0"/>
              </a:rPr>
              <a:t> (pl.)</a:t>
            </a:r>
          </a:p>
        </p:txBody>
      </p:sp>
      <p:sp>
        <p:nvSpPr>
          <p:cNvPr id="23" name="TextBox 22"/>
          <p:cNvSpPr txBox="1"/>
          <p:nvPr/>
        </p:nvSpPr>
        <p:spPr>
          <a:xfrm rot="399586">
            <a:off x="737721" y="2593444"/>
            <a:ext cx="3194497"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shirt</a:t>
            </a:r>
            <a:endParaRPr lang="es-CO" sz="4400">
              <a:solidFill>
                <a:srgbClr val="002060"/>
              </a:solidFill>
              <a:latin typeface="Century Gothic" panose="020B0502020202020204" pitchFamily="34" charset="0"/>
              <a:cs typeface="Calibri" panose="020F0502020204030204" pitchFamily="34" charset="0"/>
            </a:endParaRPr>
          </a:p>
        </p:txBody>
      </p:sp>
      <p:sp>
        <p:nvSpPr>
          <p:cNvPr id="24" name="Oval 23"/>
          <p:cNvSpPr/>
          <p:nvPr/>
        </p:nvSpPr>
        <p:spPr>
          <a:xfrm>
            <a:off x="8458447" y="3545528"/>
            <a:ext cx="2971553"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4914856" y="2991832"/>
            <a:ext cx="2686110" cy="707886"/>
          </a:xfrm>
          <a:prstGeom prst="rect">
            <a:avLst/>
          </a:prstGeom>
          <a:noFill/>
        </p:spPr>
        <p:txBody>
          <a:bodyPr wrap="square" rtlCol="0">
            <a:spAutoFit/>
          </a:bodyPr>
          <a:lstStyle/>
          <a:p>
            <a:r>
              <a:rPr lang="fr-FR" sz="4000" dirty="0">
                <a:solidFill>
                  <a:schemeClr val="accent5">
                    <a:lumMod val="50000"/>
                  </a:schemeClr>
                </a:solidFill>
                <a:ea typeface="Calibri"/>
                <a:cs typeface="Calibri"/>
                <a:sym typeface="Calibri"/>
              </a:rPr>
              <a:t>la fenêtre</a:t>
            </a:r>
            <a:endParaRPr lang="en-GB" sz="4000" dirty="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49999" y="3052340"/>
            <a:ext cx="2449941" cy="769441"/>
          </a:xfrm>
          <a:prstGeom prst="rect">
            <a:avLst/>
          </a:prstGeom>
          <a:noFill/>
        </p:spPr>
        <p:txBody>
          <a:bodyPr wrap="square" rtlCol="0">
            <a:spAutoFit/>
          </a:bodyPr>
          <a:lstStyle/>
          <a:p>
            <a:r>
              <a:rPr lang="en-GB" sz="4400">
                <a:solidFill>
                  <a:schemeClr val="accent5">
                    <a:lumMod val="50000"/>
                  </a:schemeClr>
                </a:solidFill>
              </a:rPr>
              <a:t>to write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113570" y="4793544"/>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well</a:t>
            </a:r>
            <a:endParaRPr lang="es-CO" sz="4400">
              <a:solidFill>
                <a:srgbClr val="002060"/>
              </a:solidFill>
              <a:latin typeface="Century Gothic" panose="020B0502020202020204" pitchFamily="34" charset="0"/>
              <a:cs typeface="Calibri" panose="020F0502020204030204" pitchFamily="34" charset="0"/>
            </a:endParaRPr>
          </a:p>
        </p:txBody>
      </p:sp>
      <p:sp>
        <p:nvSpPr>
          <p:cNvPr id="3" name="Title 2"/>
          <p:cNvSpPr>
            <a:spLocks noGrp="1"/>
          </p:cNvSpPr>
          <p:nvPr>
            <p:ph type="title"/>
          </p:nvPr>
        </p:nvSpPr>
        <p:spPr>
          <a:xfrm>
            <a:off x="127000" y="-39560"/>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DD9FB501-F331-4757-9F01-A285CC8FB9E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F9ED0A00-35DB-4D13-8C42-8943A5B95442}"/>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A5DDD4BE-AE49-4D56-8192-0028F9C8373D}"/>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9986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577031" y="246041"/>
            <a:ext cx="5157216" cy="461665"/>
          </a:xfrm>
          <a:prstGeom prst="rect">
            <a:avLst/>
          </a:prstGeom>
          <a:noFill/>
        </p:spPr>
        <p:txBody>
          <a:bodyPr wrap="square" rtlCol="0">
            <a:spAutoFit/>
          </a:bodyPr>
          <a:lstStyle/>
          <a:p>
            <a:r>
              <a:rPr lang="en-GB" sz="2400" dirty="0" err="1">
                <a:solidFill>
                  <a:schemeClr val="accent1">
                    <a:lumMod val="50000"/>
                  </a:schemeClr>
                </a:solidFill>
              </a:rPr>
              <a:t>C'est</a:t>
            </a:r>
            <a:r>
              <a:rPr lang="en-GB" sz="2400" dirty="0">
                <a:solidFill>
                  <a:schemeClr val="accent1">
                    <a:lumMod val="50000"/>
                  </a:schemeClr>
                </a:solidFill>
              </a:rPr>
              <a:t> quoi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anglais</a:t>
            </a:r>
            <a:r>
              <a:rPr lang="en-GB" sz="2400" dirty="0">
                <a:solidFill>
                  <a:schemeClr val="accent1">
                    <a:lumMod val="50000"/>
                  </a:schemeClr>
                </a:solidFill>
              </a:rPr>
              <a:t> ?</a:t>
            </a:r>
          </a:p>
        </p:txBody>
      </p:sp>
      <p:sp>
        <p:nvSpPr>
          <p:cNvPr id="13" name="TextBox 12"/>
          <p:cNvSpPr txBox="1"/>
          <p:nvPr/>
        </p:nvSpPr>
        <p:spPr>
          <a:xfrm rot="20949250">
            <a:off x="3454282" y="1242096"/>
            <a:ext cx="221704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read</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room</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728269" y="1181306"/>
            <a:ext cx="248731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close</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414523" y="5293909"/>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board</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752290" y="3719627"/>
            <a:ext cx="2529411"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window</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951660"/>
            <a:ext cx="3477415" cy="1446550"/>
          </a:xfrm>
          <a:prstGeom prst="rect">
            <a:avLst/>
          </a:prstGeom>
          <a:noFill/>
        </p:spPr>
        <p:txBody>
          <a:bodyPr wrap="square" rtlCol="0">
            <a:spAutoFit/>
          </a:bodyPr>
          <a:lstStyle/>
          <a:p>
            <a:pPr algn="ctr"/>
            <a:r>
              <a:rPr lang="es-CO" sz="4400" dirty="0" err="1">
                <a:solidFill>
                  <a:srgbClr val="002060"/>
                </a:solidFill>
                <a:latin typeface="Century Gothic" panose="020B0502020202020204" pitchFamily="34" charset="0"/>
                <a:cs typeface="Calibri" panose="020F0502020204030204" pitchFamily="34" charset="0"/>
              </a:rPr>
              <a:t>to</a:t>
            </a:r>
            <a:r>
              <a:rPr lang="es-CO" sz="4400" dirty="0">
                <a:solidFill>
                  <a:srgbClr val="002060"/>
                </a:solidFill>
                <a:latin typeface="Century Gothic" panose="020B0502020202020204" pitchFamily="34" charset="0"/>
                <a:cs typeface="Calibri" panose="020F0502020204030204" pitchFamily="34" charset="0"/>
              </a:rPr>
              <a:t> </a:t>
            </a:r>
            <a:r>
              <a:rPr lang="es-CO" sz="4400" dirty="0" err="1">
                <a:solidFill>
                  <a:srgbClr val="002060"/>
                </a:solidFill>
                <a:latin typeface="Century Gothic" panose="020B0502020202020204" pitchFamily="34" charset="0"/>
                <a:cs typeface="Calibri" panose="020F0502020204030204" pitchFamily="34" charset="0"/>
              </a:rPr>
              <a:t>watch</a:t>
            </a:r>
            <a:r>
              <a:rPr lang="es-CO" sz="4400" dirty="0">
                <a:solidFill>
                  <a:srgbClr val="002060"/>
                </a:solidFill>
                <a:latin typeface="Century Gothic" panose="020B0502020202020204" pitchFamily="34" charset="0"/>
                <a:cs typeface="Calibri" panose="020F0502020204030204" pitchFamily="34" charset="0"/>
              </a:rPr>
              <a:t>, look at</a:t>
            </a:r>
          </a:p>
        </p:txBody>
      </p:sp>
      <p:sp>
        <p:nvSpPr>
          <p:cNvPr id="20" name="TextBox 19"/>
          <p:cNvSpPr txBox="1"/>
          <p:nvPr/>
        </p:nvSpPr>
        <p:spPr>
          <a:xfrm rot="399586">
            <a:off x="621297" y="5341474"/>
            <a:ext cx="2615544"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door</a:t>
            </a:r>
            <a:endParaRPr lang="es-CO" sz="4400">
              <a:solidFill>
                <a:srgbClr val="002060"/>
              </a:solidFill>
              <a:latin typeface="Century Gothic" panose="020B0502020202020204" pitchFamily="34" charset="0"/>
              <a:cs typeface="Calibri" panose="020F0502020204030204" pitchFamily="34" charset="0"/>
            </a:endParaRPr>
          </a:p>
        </p:txBody>
      </p:sp>
      <p:sp>
        <p:nvSpPr>
          <p:cNvPr id="21" name="TextBox 20"/>
          <p:cNvSpPr txBox="1"/>
          <p:nvPr/>
        </p:nvSpPr>
        <p:spPr>
          <a:xfrm rot="399586">
            <a:off x="1008577" y="4117531"/>
            <a:ext cx="2850409"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class</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you</a:t>
            </a:r>
            <a:r>
              <a:rPr lang="es-CO" sz="4400">
                <a:solidFill>
                  <a:srgbClr val="002060"/>
                </a:solidFill>
                <a:latin typeface="Century Gothic" panose="020B0502020202020204" pitchFamily="34" charset="0"/>
                <a:cs typeface="Calibri" panose="020F0502020204030204" pitchFamily="34" charset="0"/>
              </a:rPr>
              <a:t> (pl.)</a:t>
            </a:r>
          </a:p>
        </p:txBody>
      </p:sp>
      <p:sp>
        <p:nvSpPr>
          <p:cNvPr id="23" name="TextBox 22"/>
          <p:cNvSpPr txBox="1"/>
          <p:nvPr/>
        </p:nvSpPr>
        <p:spPr>
          <a:xfrm rot="399586">
            <a:off x="737721" y="2593444"/>
            <a:ext cx="3194497"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shirt</a:t>
            </a:r>
            <a:endParaRPr lang="es-CO" sz="4400">
              <a:solidFill>
                <a:srgbClr val="002060"/>
              </a:solidFill>
              <a:latin typeface="Century Gothic" panose="020B0502020202020204" pitchFamily="34" charset="0"/>
              <a:cs typeface="Calibri" panose="020F0502020204030204" pitchFamily="34" charset="0"/>
            </a:endParaRPr>
          </a:p>
        </p:txBody>
      </p:sp>
      <p:sp>
        <p:nvSpPr>
          <p:cNvPr id="24" name="Oval 23"/>
          <p:cNvSpPr/>
          <p:nvPr/>
        </p:nvSpPr>
        <p:spPr>
          <a:xfrm>
            <a:off x="2661537" y="4642324"/>
            <a:ext cx="2243725"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521323" y="3000183"/>
            <a:ext cx="1990462" cy="707886"/>
          </a:xfrm>
          <a:prstGeom prst="rect">
            <a:avLst/>
          </a:prstGeom>
          <a:noFill/>
        </p:spPr>
        <p:txBody>
          <a:bodyPr wrap="square" rtlCol="0">
            <a:spAutoFit/>
          </a:bodyPr>
          <a:lstStyle/>
          <a:p>
            <a:r>
              <a:rPr lang="fr-FR" sz="4000">
                <a:solidFill>
                  <a:schemeClr val="accent5">
                    <a:lumMod val="50000"/>
                  </a:schemeClr>
                </a:solidFill>
                <a:ea typeface="Calibri"/>
                <a:cs typeface="Calibri"/>
                <a:sym typeface="Calibri"/>
              </a:rPr>
              <a:t>bien</a:t>
            </a:r>
            <a:endParaRPr lang="en-GB" sz="400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49999" y="3052340"/>
            <a:ext cx="2449941" cy="769441"/>
          </a:xfrm>
          <a:prstGeom prst="rect">
            <a:avLst/>
          </a:prstGeom>
          <a:noFill/>
        </p:spPr>
        <p:txBody>
          <a:bodyPr wrap="square" rtlCol="0">
            <a:spAutoFit/>
          </a:bodyPr>
          <a:lstStyle/>
          <a:p>
            <a:r>
              <a:rPr lang="en-GB" sz="4400">
                <a:solidFill>
                  <a:schemeClr val="accent5">
                    <a:lumMod val="50000"/>
                  </a:schemeClr>
                </a:solidFill>
              </a:rPr>
              <a:t>to write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113570" y="4793544"/>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well</a:t>
            </a:r>
            <a:endParaRPr lang="es-CO" sz="4400">
              <a:solidFill>
                <a:srgbClr val="002060"/>
              </a:solidFill>
              <a:latin typeface="Century Gothic" panose="020B0502020202020204" pitchFamily="34" charset="0"/>
              <a:cs typeface="Calibri" panose="020F0502020204030204" pitchFamily="34" charset="0"/>
            </a:endParaRPr>
          </a:p>
        </p:txBody>
      </p:sp>
      <p:sp>
        <p:nvSpPr>
          <p:cNvPr id="3" name="Title 2"/>
          <p:cNvSpPr>
            <a:spLocks noGrp="1"/>
          </p:cNvSpPr>
          <p:nvPr>
            <p:ph type="title"/>
          </p:nvPr>
        </p:nvSpPr>
        <p:spPr>
          <a:xfrm>
            <a:off x="114300" y="-16334"/>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53477F7E-44EE-4D46-AA91-E92E636C809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30288ADF-7BB0-4DEB-9022-9C316CB98802}"/>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CC23E3E5-E89C-4A94-8100-1D04C8154089}"/>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578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601094" y="246041"/>
            <a:ext cx="5157216" cy="461665"/>
          </a:xfrm>
          <a:prstGeom prst="rect">
            <a:avLst/>
          </a:prstGeom>
          <a:noFill/>
        </p:spPr>
        <p:txBody>
          <a:bodyPr wrap="square" rtlCol="0">
            <a:spAutoFit/>
          </a:bodyPr>
          <a:lstStyle/>
          <a:p>
            <a:r>
              <a:rPr lang="en-GB" sz="2400" dirty="0" err="1">
                <a:solidFill>
                  <a:schemeClr val="accent1">
                    <a:lumMod val="50000"/>
                  </a:schemeClr>
                </a:solidFill>
              </a:rPr>
              <a:t>C'est</a:t>
            </a:r>
            <a:r>
              <a:rPr lang="en-GB" sz="2400" dirty="0">
                <a:solidFill>
                  <a:schemeClr val="accent1">
                    <a:lumMod val="50000"/>
                  </a:schemeClr>
                </a:solidFill>
              </a:rPr>
              <a:t> quoi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anglais</a:t>
            </a:r>
            <a:r>
              <a:rPr lang="en-GB" sz="2400" dirty="0">
                <a:solidFill>
                  <a:schemeClr val="accent1">
                    <a:lumMod val="50000"/>
                  </a:schemeClr>
                </a:solidFill>
              </a:rPr>
              <a:t> ?</a:t>
            </a:r>
          </a:p>
        </p:txBody>
      </p:sp>
      <p:sp>
        <p:nvSpPr>
          <p:cNvPr id="13" name="TextBox 12"/>
          <p:cNvSpPr txBox="1"/>
          <p:nvPr/>
        </p:nvSpPr>
        <p:spPr>
          <a:xfrm rot="20949250">
            <a:off x="3454282" y="1242096"/>
            <a:ext cx="221704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read</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room</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728269" y="1181306"/>
            <a:ext cx="248731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close</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414523" y="5293909"/>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board</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752290" y="3719627"/>
            <a:ext cx="2529411"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window</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951660"/>
            <a:ext cx="3477415" cy="1446550"/>
          </a:xfrm>
          <a:prstGeom prst="rect">
            <a:avLst/>
          </a:prstGeom>
          <a:noFill/>
        </p:spPr>
        <p:txBody>
          <a:bodyPr wrap="square" rtlCol="0">
            <a:spAutoFit/>
          </a:bodyPr>
          <a:lstStyle/>
          <a:p>
            <a:pPr algn="ctr"/>
            <a:r>
              <a:rPr lang="es-CO" sz="4400" dirty="0" err="1">
                <a:solidFill>
                  <a:srgbClr val="002060"/>
                </a:solidFill>
                <a:latin typeface="Century Gothic" panose="020B0502020202020204" pitchFamily="34" charset="0"/>
                <a:cs typeface="Calibri" panose="020F0502020204030204" pitchFamily="34" charset="0"/>
              </a:rPr>
              <a:t>to</a:t>
            </a:r>
            <a:r>
              <a:rPr lang="es-CO" sz="4400" dirty="0">
                <a:solidFill>
                  <a:srgbClr val="002060"/>
                </a:solidFill>
                <a:latin typeface="Century Gothic" panose="020B0502020202020204" pitchFamily="34" charset="0"/>
                <a:cs typeface="Calibri" panose="020F0502020204030204" pitchFamily="34" charset="0"/>
              </a:rPr>
              <a:t> </a:t>
            </a:r>
            <a:r>
              <a:rPr lang="es-CO" sz="4400" dirty="0" err="1">
                <a:solidFill>
                  <a:srgbClr val="002060"/>
                </a:solidFill>
                <a:latin typeface="Century Gothic" panose="020B0502020202020204" pitchFamily="34" charset="0"/>
                <a:cs typeface="Calibri" panose="020F0502020204030204" pitchFamily="34" charset="0"/>
              </a:rPr>
              <a:t>watch</a:t>
            </a:r>
            <a:r>
              <a:rPr lang="es-CO" sz="4400" dirty="0">
                <a:solidFill>
                  <a:srgbClr val="002060"/>
                </a:solidFill>
                <a:latin typeface="Century Gothic" panose="020B0502020202020204" pitchFamily="34" charset="0"/>
                <a:cs typeface="Calibri" panose="020F0502020204030204" pitchFamily="34" charset="0"/>
              </a:rPr>
              <a:t>, look at</a:t>
            </a:r>
          </a:p>
        </p:txBody>
      </p:sp>
      <p:sp>
        <p:nvSpPr>
          <p:cNvPr id="20" name="TextBox 19"/>
          <p:cNvSpPr txBox="1"/>
          <p:nvPr/>
        </p:nvSpPr>
        <p:spPr>
          <a:xfrm rot="399586">
            <a:off x="621297" y="5341474"/>
            <a:ext cx="2615544"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door</a:t>
            </a:r>
            <a:endParaRPr lang="es-CO" sz="4400">
              <a:solidFill>
                <a:srgbClr val="002060"/>
              </a:solidFill>
              <a:latin typeface="Century Gothic" panose="020B0502020202020204" pitchFamily="34" charset="0"/>
              <a:cs typeface="Calibri" panose="020F0502020204030204" pitchFamily="34" charset="0"/>
            </a:endParaRPr>
          </a:p>
        </p:txBody>
      </p:sp>
      <p:sp>
        <p:nvSpPr>
          <p:cNvPr id="21" name="TextBox 20"/>
          <p:cNvSpPr txBox="1"/>
          <p:nvPr/>
        </p:nvSpPr>
        <p:spPr>
          <a:xfrm rot="399586">
            <a:off x="1008577" y="4117531"/>
            <a:ext cx="2850409"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class</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you</a:t>
            </a:r>
            <a:r>
              <a:rPr lang="es-CO" sz="4400">
                <a:solidFill>
                  <a:srgbClr val="002060"/>
                </a:solidFill>
                <a:latin typeface="Century Gothic" panose="020B0502020202020204" pitchFamily="34" charset="0"/>
                <a:cs typeface="Calibri" panose="020F0502020204030204" pitchFamily="34" charset="0"/>
              </a:rPr>
              <a:t> (pl.)</a:t>
            </a:r>
          </a:p>
        </p:txBody>
      </p:sp>
      <p:sp>
        <p:nvSpPr>
          <p:cNvPr id="23" name="TextBox 22"/>
          <p:cNvSpPr txBox="1"/>
          <p:nvPr/>
        </p:nvSpPr>
        <p:spPr>
          <a:xfrm rot="399586">
            <a:off x="737721" y="2593444"/>
            <a:ext cx="3194497"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shirt</a:t>
            </a:r>
            <a:endParaRPr lang="es-CO" sz="4400">
              <a:solidFill>
                <a:srgbClr val="002060"/>
              </a:solidFill>
              <a:latin typeface="Century Gothic" panose="020B0502020202020204" pitchFamily="34" charset="0"/>
              <a:cs typeface="Calibri" panose="020F0502020204030204" pitchFamily="34" charset="0"/>
            </a:endParaRPr>
          </a:p>
        </p:txBody>
      </p:sp>
      <p:sp>
        <p:nvSpPr>
          <p:cNvPr id="24" name="Oval 23"/>
          <p:cNvSpPr/>
          <p:nvPr/>
        </p:nvSpPr>
        <p:spPr>
          <a:xfrm>
            <a:off x="9268407" y="5077520"/>
            <a:ext cx="2243725"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4863461" y="3083117"/>
            <a:ext cx="2819912" cy="707886"/>
          </a:xfrm>
          <a:prstGeom prst="rect">
            <a:avLst/>
          </a:prstGeom>
          <a:noFill/>
        </p:spPr>
        <p:txBody>
          <a:bodyPr wrap="square" rtlCol="0">
            <a:spAutoFit/>
          </a:bodyPr>
          <a:lstStyle/>
          <a:p>
            <a:r>
              <a:rPr lang="fr-FR" sz="4000" dirty="0">
                <a:solidFill>
                  <a:schemeClr val="accent5">
                    <a:lumMod val="50000"/>
                  </a:schemeClr>
                </a:solidFill>
                <a:ea typeface="Calibri"/>
                <a:cs typeface="Calibri"/>
                <a:sym typeface="Calibri"/>
              </a:rPr>
              <a:t>le tableau</a:t>
            </a:r>
            <a:endParaRPr lang="en-GB" sz="4000" dirty="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49999" y="3052340"/>
            <a:ext cx="2449941" cy="769441"/>
          </a:xfrm>
          <a:prstGeom prst="rect">
            <a:avLst/>
          </a:prstGeom>
          <a:noFill/>
        </p:spPr>
        <p:txBody>
          <a:bodyPr wrap="square" rtlCol="0">
            <a:spAutoFit/>
          </a:bodyPr>
          <a:lstStyle/>
          <a:p>
            <a:r>
              <a:rPr lang="en-GB" sz="4400">
                <a:solidFill>
                  <a:schemeClr val="accent5">
                    <a:lumMod val="50000"/>
                  </a:schemeClr>
                </a:solidFill>
              </a:rPr>
              <a:t>to write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113570" y="4793544"/>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well</a:t>
            </a:r>
            <a:endParaRPr lang="es-CO" sz="4400">
              <a:solidFill>
                <a:srgbClr val="002060"/>
              </a:solidFill>
              <a:latin typeface="Century Gothic" panose="020B0502020202020204" pitchFamily="34" charset="0"/>
              <a:cs typeface="Calibri" panose="020F0502020204030204" pitchFamily="34" charset="0"/>
            </a:endParaRPr>
          </a:p>
        </p:txBody>
      </p:sp>
      <p:sp>
        <p:nvSpPr>
          <p:cNvPr id="3" name="Title 2"/>
          <p:cNvSpPr>
            <a:spLocks noGrp="1"/>
          </p:cNvSpPr>
          <p:nvPr>
            <p:ph type="title"/>
          </p:nvPr>
        </p:nvSpPr>
        <p:spPr>
          <a:xfrm>
            <a:off x="127000" y="-53354"/>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6E27888C-52EE-43D9-8582-A0E886D11BC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C5AB58D6-F969-4FDC-A9F8-894DC3AF7AD8}"/>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2B76B6F9-B6E3-4DBF-BEC8-C63917ECD58C}"/>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9655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601094" y="246041"/>
            <a:ext cx="5157216" cy="461665"/>
          </a:xfrm>
          <a:prstGeom prst="rect">
            <a:avLst/>
          </a:prstGeom>
          <a:noFill/>
        </p:spPr>
        <p:txBody>
          <a:bodyPr wrap="square" rtlCol="0">
            <a:spAutoFit/>
          </a:bodyPr>
          <a:lstStyle/>
          <a:p>
            <a:r>
              <a:rPr lang="en-GB" sz="2400" dirty="0" err="1">
                <a:solidFill>
                  <a:schemeClr val="accent1">
                    <a:lumMod val="50000"/>
                  </a:schemeClr>
                </a:solidFill>
              </a:rPr>
              <a:t>C'est</a:t>
            </a:r>
            <a:r>
              <a:rPr lang="en-GB" sz="2400" dirty="0">
                <a:solidFill>
                  <a:schemeClr val="accent1">
                    <a:lumMod val="50000"/>
                  </a:schemeClr>
                </a:solidFill>
              </a:rPr>
              <a:t> quoi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anglais</a:t>
            </a:r>
            <a:r>
              <a:rPr lang="en-GB" sz="2400" dirty="0">
                <a:solidFill>
                  <a:schemeClr val="accent1">
                    <a:lumMod val="50000"/>
                  </a:schemeClr>
                </a:solidFill>
              </a:rPr>
              <a:t> ?</a:t>
            </a:r>
          </a:p>
        </p:txBody>
      </p:sp>
      <p:sp>
        <p:nvSpPr>
          <p:cNvPr id="13" name="TextBox 12"/>
          <p:cNvSpPr txBox="1"/>
          <p:nvPr/>
        </p:nvSpPr>
        <p:spPr>
          <a:xfrm rot="20949250">
            <a:off x="3454282" y="1242096"/>
            <a:ext cx="221704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read</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room</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728269" y="1181306"/>
            <a:ext cx="248731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close</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414523" y="5293909"/>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board</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752290" y="3719627"/>
            <a:ext cx="2529411"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window</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951660"/>
            <a:ext cx="3477415" cy="1446550"/>
          </a:xfrm>
          <a:prstGeom prst="rect">
            <a:avLst/>
          </a:prstGeom>
          <a:noFill/>
        </p:spPr>
        <p:txBody>
          <a:bodyPr wrap="square" rtlCol="0">
            <a:spAutoFit/>
          </a:bodyPr>
          <a:lstStyle/>
          <a:p>
            <a:pPr algn="ctr"/>
            <a:r>
              <a:rPr lang="es-CO" sz="4400" dirty="0" err="1">
                <a:solidFill>
                  <a:srgbClr val="002060"/>
                </a:solidFill>
                <a:latin typeface="Century Gothic" panose="020B0502020202020204" pitchFamily="34" charset="0"/>
                <a:cs typeface="Calibri" panose="020F0502020204030204" pitchFamily="34" charset="0"/>
              </a:rPr>
              <a:t>to</a:t>
            </a:r>
            <a:r>
              <a:rPr lang="es-CO" sz="4400" dirty="0">
                <a:solidFill>
                  <a:srgbClr val="002060"/>
                </a:solidFill>
                <a:latin typeface="Century Gothic" panose="020B0502020202020204" pitchFamily="34" charset="0"/>
                <a:cs typeface="Calibri" panose="020F0502020204030204" pitchFamily="34" charset="0"/>
              </a:rPr>
              <a:t> </a:t>
            </a:r>
            <a:r>
              <a:rPr lang="es-CO" sz="4400" dirty="0" err="1">
                <a:solidFill>
                  <a:srgbClr val="002060"/>
                </a:solidFill>
                <a:latin typeface="Century Gothic" panose="020B0502020202020204" pitchFamily="34" charset="0"/>
                <a:cs typeface="Calibri" panose="020F0502020204030204" pitchFamily="34" charset="0"/>
              </a:rPr>
              <a:t>watch</a:t>
            </a:r>
            <a:r>
              <a:rPr lang="es-CO" sz="4400" dirty="0">
                <a:solidFill>
                  <a:srgbClr val="002060"/>
                </a:solidFill>
                <a:latin typeface="Century Gothic" panose="020B0502020202020204" pitchFamily="34" charset="0"/>
                <a:cs typeface="Calibri" panose="020F0502020204030204" pitchFamily="34" charset="0"/>
              </a:rPr>
              <a:t>, look at</a:t>
            </a:r>
          </a:p>
        </p:txBody>
      </p:sp>
      <p:sp>
        <p:nvSpPr>
          <p:cNvPr id="20" name="TextBox 19"/>
          <p:cNvSpPr txBox="1"/>
          <p:nvPr/>
        </p:nvSpPr>
        <p:spPr>
          <a:xfrm rot="399586">
            <a:off x="621297" y="5341474"/>
            <a:ext cx="2615544"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door</a:t>
            </a:r>
            <a:endParaRPr lang="es-CO" sz="4400">
              <a:solidFill>
                <a:srgbClr val="002060"/>
              </a:solidFill>
              <a:latin typeface="Century Gothic" panose="020B0502020202020204" pitchFamily="34" charset="0"/>
              <a:cs typeface="Calibri" panose="020F0502020204030204" pitchFamily="34" charset="0"/>
            </a:endParaRPr>
          </a:p>
        </p:txBody>
      </p:sp>
      <p:sp>
        <p:nvSpPr>
          <p:cNvPr id="21" name="TextBox 20"/>
          <p:cNvSpPr txBox="1"/>
          <p:nvPr/>
        </p:nvSpPr>
        <p:spPr>
          <a:xfrm rot="399586">
            <a:off x="1008577" y="4117531"/>
            <a:ext cx="2850409"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class</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you</a:t>
            </a:r>
            <a:r>
              <a:rPr lang="es-CO" sz="4400">
                <a:solidFill>
                  <a:srgbClr val="002060"/>
                </a:solidFill>
                <a:latin typeface="Century Gothic" panose="020B0502020202020204" pitchFamily="34" charset="0"/>
                <a:cs typeface="Calibri" panose="020F0502020204030204" pitchFamily="34" charset="0"/>
              </a:rPr>
              <a:t> (pl.)</a:t>
            </a:r>
          </a:p>
        </p:txBody>
      </p:sp>
      <p:sp>
        <p:nvSpPr>
          <p:cNvPr id="23" name="TextBox 22"/>
          <p:cNvSpPr txBox="1"/>
          <p:nvPr/>
        </p:nvSpPr>
        <p:spPr>
          <a:xfrm rot="399586">
            <a:off x="737721" y="2593444"/>
            <a:ext cx="3194497"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shirt</a:t>
            </a:r>
            <a:endParaRPr lang="es-CO" sz="4400">
              <a:solidFill>
                <a:srgbClr val="002060"/>
              </a:solidFill>
              <a:latin typeface="Century Gothic" panose="020B0502020202020204" pitchFamily="34" charset="0"/>
              <a:cs typeface="Calibri" panose="020F0502020204030204" pitchFamily="34" charset="0"/>
            </a:endParaRPr>
          </a:p>
        </p:txBody>
      </p:sp>
      <p:sp>
        <p:nvSpPr>
          <p:cNvPr id="24" name="Oval 23"/>
          <p:cNvSpPr/>
          <p:nvPr/>
        </p:nvSpPr>
        <p:spPr>
          <a:xfrm>
            <a:off x="4562803" y="5181165"/>
            <a:ext cx="2243725"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315609" y="2988145"/>
            <a:ext cx="1990462" cy="707886"/>
          </a:xfrm>
          <a:prstGeom prst="rect">
            <a:avLst/>
          </a:prstGeom>
          <a:noFill/>
        </p:spPr>
        <p:txBody>
          <a:bodyPr wrap="square" rtlCol="0">
            <a:spAutoFit/>
          </a:bodyPr>
          <a:lstStyle/>
          <a:p>
            <a:r>
              <a:rPr lang="fr-FR" sz="4000">
                <a:solidFill>
                  <a:schemeClr val="accent5">
                    <a:lumMod val="50000"/>
                  </a:schemeClr>
                </a:solidFill>
                <a:ea typeface="Calibri"/>
                <a:cs typeface="Calibri"/>
                <a:sym typeface="Calibri"/>
              </a:rPr>
              <a:t>la salle</a:t>
            </a:r>
            <a:endParaRPr lang="en-GB" sz="400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49999" y="3052340"/>
            <a:ext cx="2449941" cy="769441"/>
          </a:xfrm>
          <a:prstGeom prst="rect">
            <a:avLst/>
          </a:prstGeom>
          <a:noFill/>
        </p:spPr>
        <p:txBody>
          <a:bodyPr wrap="square" rtlCol="0">
            <a:spAutoFit/>
          </a:bodyPr>
          <a:lstStyle/>
          <a:p>
            <a:r>
              <a:rPr lang="en-GB" sz="4400">
                <a:solidFill>
                  <a:schemeClr val="accent5">
                    <a:lumMod val="50000"/>
                  </a:schemeClr>
                </a:solidFill>
              </a:rPr>
              <a:t>to write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113570" y="4793544"/>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well</a:t>
            </a:r>
            <a:endParaRPr lang="es-CO" sz="4400">
              <a:solidFill>
                <a:srgbClr val="002060"/>
              </a:solidFill>
              <a:latin typeface="Century Gothic" panose="020B0502020202020204" pitchFamily="34" charset="0"/>
              <a:cs typeface="Calibri" panose="020F0502020204030204" pitchFamily="34" charset="0"/>
            </a:endParaRPr>
          </a:p>
        </p:txBody>
      </p:sp>
      <p:sp>
        <p:nvSpPr>
          <p:cNvPr id="3" name="Title 2"/>
          <p:cNvSpPr>
            <a:spLocks noGrp="1"/>
          </p:cNvSpPr>
          <p:nvPr>
            <p:ph type="title"/>
          </p:nvPr>
        </p:nvSpPr>
        <p:spPr>
          <a:xfrm>
            <a:off x="139700" y="-40248"/>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56D385C8-612E-467A-9D73-0725BBBDCAF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4C5A26A2-9182-45FC-80F7-F7CCEB81FEA8}"/>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D9059829-822D-49C2-B356-6C4AA4746B90}"/>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418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601094" y="246041"/>
            <a:ext cx="5157216" cy="461665"/>
          </a:xfrm>
          <a:prstGeom prst="rect">
            <a:avLst/>
          </a:prstGeom>
          <a:noFill/>
        </p:spPr>
        <p:txBody>
          <a:bodyPr wrap="square" rtlCol="0">
            <a:spAutoFit/>
          </a:bodyPr>
          <a:lstStyle/>
          <a:p>
            <a:r>
              <a:rPr lang="en-GB" sz="2400" dirty="0" err="1">
                <a:solidFill>
                  <a:schemeClr val="accent1">
                    <a:lumMod val="50000"/>
                  </a:schemeClr>
                </a:solidFill>
              </a:rPr>
              <a:t>C'est</a:t>
            </a:r>
            <a:r>
              <a:rPr lang="en-GB" sz="2400" dirty="0">
                <a:solidFill>
                  <a:schemeClr val="accent1">
                    <a:lumMod val="50000"/>
                  </a:schemeClr>
                </a:solidFill>
              </a:rPr>
              <a:t> quoi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anglais</a:t>
            </a:r>
            <a:r>
              <a:rPr lang="en-GB" sz="2400" dirty="0">
                <a:solidFill>
                  <a:schemeClr val="accent1">
                    <a:lumMod val="50000"/>
                  </a:schemeClr>
                </a:solidFill>
              </a:rPr>
              <a:t> ?</a:t>
            </a:r>
          </a:p>
        </p:txBody>
      </p:sp>
      <p:sp>
        <p:nvSpPr>
          <p:cNvPr id="13" name="TextBox 12"/>
          <p:cNvSpPr txBox="1"/>
          <p:nvPr/>
        </p:nvSpPr>
        <p:spPr>
          <a:xfrm rot="20949250">
            <a:off x="3454282" y="1242096"/>
            <a:ext cx="221704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read</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room</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728269" y="1181306"/>
            <a:ext cx="248731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close</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414523" y="5293909"/>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board</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752290" y="3719627"/>
            <a:ext cx="2529411"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window</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951660"/>
            <a:ext cx="3477415" cy="1446550"/>
          </a:xfrm>
          <a:prstGeom prst="rect">
            <a:avLst/>
          </a:prstGeom>
          <a:noFill/>
        </p:spPr>
        <p:txBody>
          <a:bodyPr wrap="square" rtlCol="0">
            <a:spAutoFit/>
          </a:bodyPr>
          <a:lstStyle/>
          <a:p>
            <a:pPr algn="ctr"/>
            <a:r>
              <a:rPr lang="es-CO" sz="4400" dirty="0" err="1">
                <a:solidFill>
                  <a:srgbClr val="002060"/>
                </a:solidFill>
                <a:latin typeface="Century Gothic" panose="020B0502020202020204" pitchFamily="34" charset="0"/>
                <a:cs typeface="Calibri" panose="020F0502020204030204" pitchFamily="34" charset="0"/>
              </a:rPr>
              <a:t>to</a:t>
            </a:r>
            <a:r>
              <a:rPr lang="es-CO" sz="4400" dirty="0">
                <a:solidFill>
                  <a:srgbClr val="002060"/>
                </a:solidFill>
                <a:latin typeface="Century Gothic" panose="020B0502020202020204" pitchFamily="34" charset="0"/>
                <a:cs typeface="Calibri" panose="020F0502020204030204" pitchFamily="34" charset="0"/>
              </a:rPr>
              <a:t> </a:t>
            </a:r>
            <a:r>
              <a:rPr lang="es-CO" sz="4400" dirty="0" err="1">
                <a:solidFill>
                  <a:srgbClr val="002060"/>
                </a:solidFill>
                <a:latin typeface="Century Gothic" panose="020B0502020202020204" pitchFamily="34" charset="0"/>
                <a:cs typeface="Calibri" panose="020F0502020204030204" pitchFamily="34" charset="0"/>
              </a:rPr>
              <a:t>watch</a:t>
            </a:r>
            <a:r>
              <a:rPr lang="es-CO" sz="4400" dirty="0">
                <a:solidFill>
                  <a:srgbClr val="002060"/>
                </a:solidFill>
                <a:latin typeface="Century Gothic" panose="020B0502020202020204" pitchFamily="34" charset="0"/>
                <a:cs typeface="Calibri" panose="020F0502020204030204" pitchFamily="34" charset="0"/>
              </a:rPr>
              <a:t>, look at</a:t>
            </a:r>
          </a:p>
        </p:txBody>
      </p:sp>
      <p:sp>
        <p:nvSpPr>
          <p:cNvPr id="20" name="TextBox 19"/>
          <p:cNvSpPr txBox="1"/>
          <p:nvPr/>
        </p:nvSpPr>
        <p:spPr>
          <a:xfrm rot="399586">
            <a:off x="621297" y="5341474"/>
            <a:ext cx="2615544"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door</a:t>
            </a:r>
            <a:endParaRPr lang="es-CO" sz="4400">
              <a:solidFill>
                <a:srgbClr val="002060"/>
              </a:solidFill>
              <a:latin typeface="Century Gothic" panose="020B0502020202020204" pitchFamily="34" charset="0"/>
              <a:cs typeface="Calibri" panose="020F0502020204030204" pitchFamily="34" charset="0"/>
            </a:endParaRPr>
          </a:p>
        </p:txBody>
      </p:sp>
      <p:sp>
        <p:nvSpPr>
          <p:cNvPr id="21" name="TextBox 20"/>
          <p:cNvSpPr txBox="1"/>
          <p:nvPr/>
        </p:nvSpPr>
        <p:spPr>
          <a:xfrm rot="399586">
            <a:off x="1008577" y="4117531"/>
            <a:ext cx="2850409"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class</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you</a:t>
            </a:r>
            <a:r>
              <a:rPr lang="es-CO" sz="4400">
                <a:solidFill>
                  <a:srgbClr val="002060"/>
                </a:solidFill>
                <a:latin typeface="Century Gothic" panose="020B0502020202020204" pitchFamily="34" charset="0"/>
                <a:cs typeface="Calibri" panose="020F0502020204030204" pitchFamily="34" charset="0"/>
              </a:rPr>
              <a:t> (pl.)</a:t>
            </a:r>
          </a:p>
        </p:txBody>
      </p:sp>
      <p:sp>
        <p:nvSpPr>
          <p:cNvPr id="23" name="TextBox 22"/>
          <p:cNvSpPr txBox="1"/>
          <p:nvPr/>
        </p:nvSpPr>
        <p:spPr>
          <a:xfrm rot="399586">
            <a:off x="737721" y="2593444"/>
            <a:ext cx="3194497"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shirt</a:t>
            </a:r>
            <a:endParaRPr lang="es-CO" sz="4400">
              <a:solidFill>
                <a:srgbClr val="002060"/>
              </a:solidFill>
              <a:latin typeface="Century Gothic" panose="020B0502020202020204" pitchFamily="34" charset="0"/>
              <a:cs typeface="Calibri" panose="020F0502020204030204" pitchFamily="34" charset="0"/>
            </a:endParaRPr>
          </a:p>
        </p:txBody>
      </p:sp>
      <p:sp>
        <p:nvSpPr>
          <p:cNvPr id="24" name="Oval 23"/>
          <p:cNvSpPr/>
          <p:nvPr/>
        </p:nvSpPr>
        <p:spPr>
          <a:xfrm>
            <a:off x="633551" y="1041124"/>
            <a:ext cx="2712842"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315609" y="2988145"/>
            <a:ext cx="1990462" cy="707886"/>
          </a:xfrm>
          <a:prstGeom prst="rect">
            <a:avLst/>
          </a:prstGeom>
          <a:noFill/>
        </p:spPr>
        <p:txBody>
          <a:bodyPr wrap="square" rtlCol="0">
            <a:spAutoFit/>
          </a:bodyPr>
          <a:lstStyle/>
          <a:p>
            <a:r>
              <a:rPr lang="fr-FR" sz="4000">
                <a:solidFill>
                  <a:schemeClr val="accent5">
                    <a:lumMod val="50000"/>
                  </a:schemeClr>
                </a:solidFill>
                <a:ea typeface="Calibri"/>
                <a:cs typeface="Calibri"/>
                <a:sym typeface="Calibri"/>
              </a:rPr>
              <a:t>fermer</a:t>
            </a:r>
            <a:endParaRPr lang="en-GB" sz="400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49999" y="3052340"/>
            <a:ext cx="2449941" cy="769441"/>
          </a:xfrm>
          <a:prstGeom prst="rect">
            <a:avLst/>
          </a:prstGeom>
          <a:noFill/>
        </p:spPr>
        <p:txBody>
          <a:bodyPr wrap="square" rtlCol="0">
            <a:spAutoFit/>
          </a:bodyPr>
          <a:lstStyle/>
          <a:p>
            <a:r>
              <a:rPr lang="en-GB" sz="4400">
                <a:solidFill>
                  <a:schemeClr val="accent5">
                    <a:lumMod val="50000"/>
                  </a:schemeClr>
                </a:solidFill>
              </a:rPr>
              <a:t>to write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113570" y="4793544"/>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well</a:t>
            </a:r>
            <a:endParaRPr lang="es-CO" sz="4400">
              <a:solidFill>
                <a:srgbClr val="002060"/>
              </a:solidFill>
              <a:latin typeface="Century Gothic" panose="020B0502020202020204" pitchFamily="34" charset="0"/>
              <a:cs typeface="Calibri" panose="020F0502020204030204" pitchFamily="34" charset="0"/>
            </a:endParaRPr>
          </a:p>
        </p:txBody>
      </p:sp>
      <p:sp>
        <p:nvSpPr>
          <p:cNvPr id="3" name="Title 2"/>
          <p:cNvSpPr>
            <a:spLocks noGrp="1"/>
          </p:cNvSpPr>
          <p:nvPr>
            <p:ph type="title"/>
          </p:nvPr>
        </p:nvSpPr>
        <p:spPr>
          <a:xfrm>
            <a:off x="127000" y="-39560"/>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8D30E70A-6D3E-4DC3-84A7-E897E4E7CB8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9D0D9859-6F6B-42D5-843F-7149AD2DC4A2}"/>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1B7DF2B3-5293-4E3B-BB6E-DCFF7FC5F082}"/>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1208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577031" y="246041"/>
            <a:ext cx="5157216" cy="461665"/>
          </a:xfrm>
          <a:prstGeom prst="rect">
            <a:avLst/>
          </a:prstGeom>
          <a:noFill/>
        </p:spPr>
        <p:txBody>
          <a:bodyPr wrap="square" rtlCol="0">
            <a:spAutoFit/>
          </a:bodyPr>
          <a:lstStyle/>
          <a:p>
            <a:r>
              <a:rPr lang="en-GB" sz="2400" err="1">
                <a:solidFill>
                  <a:schemeClr val="accent1">
                    <a:lumMod val="50000"/>
                  </a:schemeClr>
                </a:solidFill>
              </a:rPr>
              <a:t>C'est</a:t>
            </a:r>
            <a:r>
              <a:rPr lang="en-GB" sz="2400">
                <a:solidFill>
                  <a:schemeClr val="accent1">
                    <a:lumMod val="50000"/>
                  </a:schemeClr>
                </a:solidFill>
              </a:rPr>
              <a:t> quoi </a:t>
            </a:r>
            <a:r>
              <a:rPr lang="en-GB" sz="2400" err="1">
                <a:solidFill>
                  <a:schemeClr val="accent1">
                    <a:lumMod val="50000"/>
                  </a:schemeClr>
                </a:solidFill>
              </a:rPr>
              <a:t>en</a:t>
            </a:r>
            <a:r>
              <a:rPr lang="en-GB" sz="2400">
                <a:solidFill>
                  <a:schemeClr val="accent1">
                    <a:lumMod val="50000"/>
                  </a:schemeClr>
                </a:solidFill>
              </a:rPr>
              <a:t> </a:t>
            </a:r>
            <a:r>
              <a:rPr lang="en-GB" sz="2400" err="1">
                <a:solidFill>
                  <a:schemeClr val="accent1">
                    <a:lumMod val="50000"/>
                  </a:schemeClr>
                </a:solidFill>
              </a:rPr>
              <a:t>anglais</a:t>
            </a:r>
            <a:r>
              <a:rPr lang="en-GB" sz="2400">
                <a:solidFill>
                  <a:schemeClr val="accent1">
                    <a:lumMod val="50000"/>
                  </a:schemeClr>
                </a:solidFill>
              </a:rPr>
              <a:t> ?</a:t>
            </a:r>
          </a:p>
        </p:txBody>
      </p:sp>
      <p:sp>
        <p:nvSpPr>
          <p:cNvPr id="13" name="TextBox 12"/>
          <p:cNvSpPr txBox="1"/>
          <p:nvPr/>
        </p:nvSpPr>
        <p:spPr>
          <a:xfrm rot="20949250">
            <a:off x="3454282" y="1242096"/>
            <a:ext cx="221704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read</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room</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728269" y="1181306"/>
            <a:ext cx="248731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close</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414523" y="5293909"/>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board</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752290" y="3719627"/>
            <a:ext cx="2529411"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window</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951660"/>
            <a:ext cx="3477415" cy="1446550"/>
          </a:xfrm>
          <a:prstGeom prst="rect">
            <a:avLst/>
          </a:prstGeom>
          <a:noFill/>
        </p:spPr>
        <p:txBody>
          <a:bodyPr wrap="square" rtlCol="0">
            <a:spAutoFit/>
          </a:bodyPr>
          <a:lstStyle/>
          <a:p>
            <a:pPr algn="ctr"/>
            <a:r>
              <a:rPr lang="es-CO" sz="4400" dirty="0" err="1">
                <a:solidFill>
                  <a:srgbClr val="002060"/>
                </a:solidFill>
                <a:latin typeface="Century Gothic" panose="020B0502020202020204" pitchFamily="34" charset="0"/>
                <a:cs typeface="Calibri" panose="020F0502020204030204" pitchFamily="34" charset="0"/>
              </a:rPr>
              <a:t>to</a:t>
            </a:r>
            <a:r>
              <a:rPr lang="es-CO" sz="4400" dirty="0">
                <a:solidFill>
                  <a:srgbClr val="002060"/>
                </a:solidFill>
                <a:latin typeface="Century Gothic" panose="020B0502020202020204" pitchFamily="34" charset="0"/>
                <a:cs typeface="Calibri" panose="020F0502020204030204" pitchFamily="34" charset="0"/>
              </a:rPr>
              <a:t> </a:t>
            </a:r>
            <a:r>
              <a:rPr lang="es-CO" sz="4400" dirty="0" err="1">
                <a:solidFill>
                  <a:srgbClr val="002060"/>
                </a:solidFill>
                <a:latin typeface="Century Gothic" panose="020B0502020202020204" pitchFamily="34" charset="0"/>
                <a:cs typeface="Calibri" panose="020F0502020204030204" pitchFamily="34" charset="0"/>
              </a:rPr>
              <a:t>watch</a:t>
            </a:r>
            <a:r>
              <a:rPr lang="es-CO" sz="4400" dirty="0">
                <a:solidFill>
                  <a:srgbClr val="002060"/>
                </a:solidFill>
                <a:latin typeface="Century Gothic" panose="020B0502020202020204" pitchFamily="34" charset="0"/>
                <a:cs typeface="Calibri" panose="020F0502020204030204" pitchFamily="34" charset="0"/>
              </a:rPr>
              <a:t>, look at</a:t>
            </a:r>
          </a:p>
        </p:txBody>
      </p:sp>
      <p:sp>
        <p:nvSpPr>
          <p:cNvPr id="20" name="TextBox 19"/>
          <p:cNvSpPr txBox="1"/>
          <p:nvPr/>
        </p:nvSpPr>
        <p:spPr>
          <a:xfrm rot="399586">
            <a:off x="621297" y="5341474"/>
            <a:ext cx="2615544"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door</a:t>
            </a:r>
            <a:endParaRPr lang="es-CO" sz="4400">
              <a:solidFill>
                <a:srgbClr val="002060"/>
              </a:solidFill>
              <a:latin typeface="Century Gothic" panose="020B0502020202020204" pitchFamily="34" charset="0"/>
              <a:cs typeface="Calibri" panose="020F0502020204030204" pitchFamily="34" charset="0"/>
            </a:endParaRPr>
          </a:p>
        </p:txBody>
      </p:sp>
      <p:sp>
        <p:nvSpPr>
          <p:cNvPr id="21" name="TextBox 20"/>
          <p:cNvSpPr txBox="1"/>
          <p:nvPr/>
        </p:nvSpPr>
        <p:spPr>
          <a:xfrm rot="399586">
            <a:off x="1008577" y="4117531"/>
            <a:ext cx="2850409"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class</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you</a:t>
            </a:r>
            <a:r>
              <a:rPr lang="es-CO" sz="4400">
                <a:solidFill>
                  <a:srgbClr val="002060"/>
                </a:solidFill>
                <a:latin typeface="Century Gothic" panose="020B0502020202020204" pitchFamily="34" charset="0"/>
                <a:cs typeface="Calibri" panose="020F0502020204030204" pitchFamily="34" charset="0"/>
              </a:rPr>
              <a:t> (pl.)</a:t>
            </a:r>
          </a:p>
        </p:txBody>
      </p:sp>
      <p:sp>
        <p:nvSpPr>
          <p:cNvPr id="23" name="TextBox 22"/>
          <p:cNvSpPr txBox="1"/>
          <p:nvPr/>
        </p:nvSpPr>
        <p:spPr>
          <a:xfrm rot="399586">
            <a:off x="737721" y="2593444"/>
            <a:ext cx="3194497"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shirt</a:t>
            </a:r>
            <a:endParaRPr lang="es-CO" sz="4400">
              <a:solidFill>
                <a:srgbClr val="002060"/>
              </a:solidFill>
              <a:latin typeface="Century Gothic" panose="020B0502020202020204" pitchFamily="34" charset="0"/>
              <a:cs typeface="Calibri" panose="020F0502020204030204" pitchFamily="34" charset="0"/>
            </a:endParaRPr>
          </a:p>
        </p:txBody>
      </p:sp>
      <p:sp>
        <p:nvSpPr>
          <p:cNvPr id="24" name="Oval 23"/>
          <p:cNvSpPr/>
          <p:nvPr/>
        </p:nvSpPr>
        <p:spPr>
          <a:xfrm>
            <a:off x="682010" y="3784641"/>
            <a:ext cx="2243725"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110178" y="3080067"/>
            <a:ext cx="2466263" cy="707886"/>
          </a:xfrm>
          <a:prstGeom prst="rect">
            <a:avLst/>
          </a:prstGeom>
          <a:noFill/>
        </p:spPr>
        <p:txBody>
          <a:bodyPr wrap="square" rtlCol="0">
            <a:spAutoFit/>
          </a:bodyPr>
          <a:lstStyle/>
          <a:p>
            <a:r>
              <a:rPr lang="fr-FR" sz="4000" dirty="0">
                <a:solidFill>
                  <a:schemeClr val="accent5">
                    <a:lumMod val="50000"/>
                  </a:schemeClr>
                </a:solidFill>
                <a:ea typeface="Calibri"/>
                <a:cs typeface="Calibri"/>
                <a:sym typeface="Calibri"/>
              </a:rPr>
              <a:t>la classe</a:t>
            </a:r>
            <a:endParaRPr lang="en-GB" sz="4000" dirty="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49999" y="3052340"/>
            <a:ext cx="2449941" cy="769441"/>
          </a:xfrm>
          <a:prstGeom prst="rect">
            <a:avLst/>
          </a:prstGeom>
          <a:noFill/>
        </p:spPr>
        <p:txBody>
          <a:bodyPr wrap="square" rtlCol="0">
            <a:spAutoFit/>
          </a:bodyPr>
          <a:lstStyle/>
          <a:p>
            <a:r>
              <a:rPr lang="en-GB" sz="4400">
                <a:solidFill>
                  <a:schemeClr val="accent5">
                    <a:lumMod val="50000"/>
                  </a:schemeClr>
                </a:solidFill>
              </a:rPr>
              <a:t>to write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113570" y="4793544"/>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well</a:t>
            </a:r>
            <a:endParaRPr lang="es-CO" sz="4400">
              <a:solidFill>
                <a:srgbClr val="002060"/>
              </a:solidFill>
              <a:latin typeface="Century Gothic" panose="020B0502020202020204" pitchFamily="34" charset="0"/>
              <a:cs typeface="Calibri" panose="020F0502020204030204" pitchFamily="34" charset="0"/>
            </a:endParaRPr>
          </a:p>
        </p:txBody>
      </p:sp>
      <p:sp>
        <p:nvSpPr>
          <p:cNvPr id="3" name="Title 2"/>
          <p:cNvSpPr>
            <a:spLocks noGrp="1"/>
          </p:cNvSpPr>
          <p:nvPr>
            <p:ph type="title"/>
          </p:nvPr>
        </p:nvSpPr>
        <p:spPr>
          <a:xfrm>
            <a:off x="114300" y="-26221"/>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58FDD513-2A58-416E-96F2-81B8852809D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01F20936-1EBF-489B-99C9-E22F927FFCFE}"/>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8CD5C091-9C67-47CB-A243-36455B7737CB}"/>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561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601094" y="246041"/>
            <a:ext cx="5157216" cy="461665"/>
          </a:xfrm>
          <a:prstGeom prst="rect">
            <a:avLst/>
          </a:prstGeom>
          <a:noFill/>
        </p:spPr>
        <p:txBody>
          <a:bodyPr wrap="square" rtlCol="0">
            <a:spAutoFit/>
          </a:bodyPr>
          <a:lstStyle/>
          <a:p>
            <a:r>
              <a:rPr lang="en-GB" sz="2400" dirty="0" err="1">
                <a:solidFill>
                  <a:schemeClr val="accent1">
                    <a:lumMod val="50000"/>
                  </a:schemeClr>
                </a:solidFill>
              </a:rPr>
              <a:t>C'est</a:t>
            </a:r>
            <a:r>
              <a:rPr lang="en-GB" sz="2400" dirty="0">
                <a:solidFill>
                  <a:schemeClr val="accent1">
                    <a:lumMod val="50000"/>
                  </a:schemeClr>
                </a:solidFill>
              </a:rPr>
              <a:t> quoi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anglais</a:t>
            </a:r>
            <a:r>
              <a:rPr lang="en-GB" sz="2400" dirty="0">
                <a:solidFill>
                  <a:schemeClr val="accent1">
                    <a:lumMod val="50000"/>
                  </a:schemeClr>
                </a:solidFill>
              </a:rPr>
              <a:t> ?</a:t>
            </a:r>
          </a:p>
        </p:txBody>
      </p:sp>
      <p:sp>
        <p:nvSpPr>
          <p:cNvPr id="13" name="TextBox 12"/>
          <p:cNvSpPr txBox="1"/>
          <p:nvPr/>
        </p:nvSpPr>
        <p:spPr>
          <a:xfrm rot="20949250">
            <a:off x="3454282" y="1242096"/>
            <a:ext cx="221704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read</a:t>
            </a:r>
            <a:endParaRPr lang="es-CO" sz="4400">
              <a:solidFill>
                <a:srgbClr val="002060"/>
              </a:solidFill>
              <a:latin typeface="Century Gothic" panose="020B0502020202020204" pitchFamily="34" charset="0"/>
              <a:cs typeface="Calibri" panose="020F0502020204030204" pitchFamily="34" charset="0"/>
            </a:endParaRPr>
          </a:p>
        </p:txBody>
      </p:sp>
      <p:sp>
        <p:nvSpPr>
          <p:cNvPr id="14" name="TextBox 13"/>
          <p:cNvSpPr txBox="1"/>
          <p:nvPr/>
        </p:nvSpPr>
        <p:spPr>
          <a:xfrm rot="399586">
            <a:off x="9614485" y="1153710"/>
            <a:ext cx="3095138" cy="769441"/>
          </a:xfrm>
          <a:prstGeom prst="rect">
            <a:avLst/>
          </a:prstGeom>
          <a:noFill/>
        </p:spPr>
        <p:txBody>
          <a:bodyPr wrap="square" rtlCol="0">
            <a:spAutoFit/>
          </a:bodyPr>
          <a:lstStyle/>
          <a:p>
            <a:r>
              <a:rPr lang="es-CO" sz="4400" dirty="0" err="1">
                <a:solidFill>
                  <a:srgbClr val="002060"/>
                </a:solidFill>
                <a:latin typeface="Century Gothic" panose="020B0502020202020204" pitchFamily="34" charset="0"/>
                <a:cs typeface="Calibri" panose="020F0502020204030204" pitchFamily="34" charset="0"/>
              </a:rPr>
              <a:t>to</a:t>
            </a:r>
            <a:r>
              <a:rPr lang="es-CO" sz="4400" dirty="0">
                <a:solidFill>
                  <a:srgbClr val="002060"/>
                </a:solidFill>
                <a:latin typeface="Century Gothic" panose="020B0502020202020204" pitchFamily="34" charset="0"/>
                <a:cs typeface="Calibri" panose="020F0502020204030204" pitchFamily="34" charset="0"/>
              </a:rPr>
              <a:t> </a:t>
            </a:r>
            <a:r>
              <a:rPr lang="es-CO" sz="4400" dirty="0" err="1">
                <a:solidFill>
                  <a:srgbClr val="002060"/>
                </a:solidFill>
                <a:latin typeface="Century Gothic" panose="020B0502020202020204" pitchFamily="34" charset="0"/>
                <a:cs typeface="Calibri" panose="020F0502020204030204" pitchFamily="34" charset="0"/>
              </a:rPr>
              <a:t>close</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room</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728269" y="1181306"/>
            <a:ext cx="248731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close</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414523" y="5293909"/>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board</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752290" y="3719627"/>
            <a:ext cx="2529411"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window</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951660"/>
            <a:ext cx="3477415" cy="1446550"/>
          </a:xfrm>
          <a:prstGeom prst="rect">
            <a:avLst/>
          </a:prstGeom>
          <a:noFill/>
        </p:spPr>
        <p:txBody>
          <a:bodyPr wrap="square" rtlCol="0">
            <a:spAutoFit/>
          </a:bodyPr>
          <a:lstStyle/>
          <a:p>
            <a:pPr algn="ctr"/>
            <a:r>
              <a:rPr lang="es-CO" sz="4400" dirty="0" err="1">
                <a:solidFill>
                  <a:srgbClr val="002060"/>
                </a:solidFill>
                <a:latin typeface="Century Gothic" panose="020B0502020202020204" pitchFamily="34" charset="0"/>
                <a:cs typeface="Calibri" panose="020F0502020204030204" pitchFamily="34" charset="0"/>
              </a:rPr>
              <a:t>to</a:t>
            </a:r>
            <a:r>
              <a:rPr lang="es-CO" sz="4400" dirty="0">
                <a:solidFill>
                  <a:srgbClr val="002060"/>
                </a:solidFill>
                <a:latin typeface="Century Gothic" panose="020B0502020202020204" pitchFamily="34" charset="0"/>
                <a:cs typeface="Calibri" panose="020F0502020204030204" pitchFamily="34" charset="0"/>
              </a:rPr>
              <a:t> </a:t>
            </a:r>
            <a:r>
              <a:rPr lang="es-CO" sz="4400" dirty="0" err="1">
                <a:solidFill>
                  <a:srgbClr val="002060"/>
                </a:solidFill>
                <a:latin typeface="Century Gothic" panose="020B0502020202020204" pitchFamily="34" charset="0"/>
                <a:cs typeface="Calibri" panose="020F0502020204030204" pitchFamily="34" charset="0"/>
              </a:rPr>
              <a:t>watch</a:t>
            </a:r>
            <a:r>
              <a:rPr lang="es-CO" sz="4400" dirty="0">
                <a:solidFill>
                  <a:srgbClr val="002060"/>
                </a:solidFill>
                <a:latin typeface="Century Gothic" panose="020B0502020202020204" pitchFamily="34" charset="0"/>
                <a:cs typeface="Calibri" panose="020F0502020204030204" pitchFamily="34" charset="0"/>
              </a:rPr>
              <a:t>, look at</a:t>
            </a:r>
          </a:p>
        </p:txBody>
      </p:sp>
      <p:sp>
        <p:nvSpPr>
          <p:cNvPr id="20" name="TextBox 19"/>
          <p:cNvSpPr txBox="1"/>
          <p:nvPr/>
        </p:nvSpPr>
        <p:spPr>
          <a:xfrm rot="399586">
            <a:off x="621297" y="5341474"/>
            <a:ext cx="2615544"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door</a:t>
            </a:r>
            <a:endParaRPr lang="es-CO" sz="4400">
              <a:solidFill>
                <a:srgbClr val="002060"/>
              </a:solidFill>
              <a:latin typeface="Century Gothic" panose="020B0502020202020204" pitchFamily="34" charset="0"/>
              <a:cs typeface="Calibri" panose="020F0502020204030204" pitchFamily="34" charset="0"/>
            </a:endParaRPr>
          </a:p>
        </p:txBody>
      </p:sp>
      <p:sp>
        <p:nvSpPr>
          <p:cNvPr id="21" name="TextBox 20"/>
          <p:cNvSpPr txBox="1"/>
          <p:nvPr/>
        </p:nvSpPr>
        <p:spPr>
          <a:xfrm rot="399586">
            <a:off x="1008577" y="4117531"/>
            <a:ext cx="2850409"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class</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you</a:t>
            </a:r>
            <a:r>
              <a:rPr lang="es-CO" sz="4400">
                <a:solidFill>
                  <a:srgbClr val="002060"/>
                </a:solidFill>
                <a:latin typeface="Century Gothic" panose="020B0502020202020204" pitchFamily="34" charset="0"/>
                <a:cs typeface="Calibri" panose="020F0502020204030204" pitchFamily="34" charset="0"/>
              </a:rPr>
              <a:t> (pl.)</a:t>
            </a:r>
          </a:p>
        </p:txBody>
      </p:sp>
      <p:sp>
        <p:nvSpPr>
          <p:cNvPr id="23" name="TextBox 22"/>
          <p:cNvSpPr txBox="1"/>
          <p:nvPr/>
        </p:nvSpPr>
        <p:spPr>
          <a:xfrm rot="399586">
            <a:off x="737721" y="2593444"/>
            <a:ext cx="3194497"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shirt</a:t>
            </a:r>
            <a:endParaRPr lang="es-CO" sz="4400">
              <a:solidFill>
                <a:srgbClr val="002060"/>
              </a:solidFill>
              <a:latin typeface="Century Gothic" panose="020B0502020202020204" pitchFamily="34" charset="0"/>
              <a:cs typeface="Calibri" panose="020F0502020204030204" pitchFamily="34" charset="0"/>
            </a:endParaRPr>
          </a:p>
        </p:txBody>
      </p:sp>
      <p:sp>
        <p:nvSpPr>
          <p:cNvPr id="24" name="Oval 23"/>
          <p:cNvSpPr/>
          <p:nvPr/>
        </p:nvSpPr>
        <p:spPr>
          <a:xfrm>
            <a:off x="3387389" y="1064751"/>
            <a:ext cx="2549937"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797669" y="2948945"/>
            <a:ext cx="1990462" cy="707886"/>
          </a:xfrm>
          <a:prstGeom prst="rect">
            <a:avLst/>
          </a:prstGeom>
          <a:noFill/>
        </p:spPr>
        <p:txBody>
          <a:bodyPr wrap="square" rtlCol="0">
            <a:spAutoFit/>
          </a:bodyPr>
          <a:lstStyle/>
          <a:p>
            <a:r>
              <a:rPr lang="fr-FR" sz="4000">
                <a:solidFill>
                  <a:schemeClr val="accent5">
                    <a:lumMod val="50000"/>
                  </a:schemeClr>
                </a:solidFill>
                <a:ea typeface="Calibri"/>
                <a:cs typeface="Calibri"/>
                <a:sym typeface="Calibri"/>
              </a:rPr>
              <a:t>lire</a:t>
            </a:r>
            <a:endParaRPr lang="en-GB" sz="400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49999" y="3052340"/>
            <a:ext cx="2449941" cy="769441"/>
          </a:xfrm>
          <a:prstGeom prst="rect">
            <a:avLst/>
          </a:prstGeom>
          <a:noFill/>
        </p:spPr>
        <p:txBody>
          <a:bodyPr wrap="square" rtlCol="0">
            <a:spAutoFit/>
          </a:bodyPr>
          <a:lstStyle/>
          <a:p>
            <a:r>
              <a:rPr lang="en-GB" sz="4400">
                <a:solidFill>
                  <a:schemeClr val="accent5">
                    <a:lumMod val="50000"/>
                  </a:schemeClr>
                </a:solidFill>
              </a:rPr>
              <a:t>to write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113570" y="4793544"/>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well</a:t>
            </a:r>
            <a:endParaRPr lang="es-CO" sz="4400">
              <a:solidFill>
                <a:srgbClr val="002060"/>
              </a:solidFill>
              <a:latin typeface="Century Gothic" panose="020B0502020202020204" pitchFamily="34" charset="0"/>
              <a:cs typeface="Calibri" panose="020F0502020204030204" pitchFamily="34" charset="0"/>
            </a:endParaRPr>
          </a:p>
        </p:txBody>
      </p:sp>
      <p:sp>
        <p:nvSpPr>
          <p:cNvPr id="3" name="Title 2"/>
          <p:cNvSpPr>
            <a:spLocks noGrp="1"/>
          </p:cNvSpPr>
          <p:nvPr>
            <p:ph type="title"/>
          </p:nvPr>
        </p:nvSpPr>
        <p:spPr>
          <a:xfrm>
            <a:off x="114300" y="-63300"/>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0E4E9797-DAC8-426C-8B4B-7957E7B0278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CDC96A77-71B4-46D1-8729-33C631AC8872}"/>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C2B0B8DD-5032-4001-9726-0CEE0AD24C80}"/>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213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467" y="320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6528" y="1362391"/>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3339" y="3242343"/>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10" name="Picture 9" descr="small child">
            <a:extLst>
              <a:ext uri="{FF2B5EF4-FFF2-40B4-BE49-F238E27FC236}">
                <a16:creationId xmlns:a16="http://schemas.microsoft.com/office/drawing/2014/main" id="{D02B27DE-2B6E-C24A-A5BE-FFF7BB028EB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0979" y="1605396"/>
            <a:ext cx="1090041" cy="1740198"/>
          </a:xfrm>
          <a:prstGeom prst="rect">
            <a:avLst/>
          </a:prstGeom>
        </p:spPr>
      </p:pic>
    </p:spTree>
    <p:extLst>
      <p:ext uri="{BB962C8B-B14F-4D97-AF65-F5344CB8AC3E}">
        <p14:creationId xmlns:p14="http://schemas.microsoft.com/office/powerpoint/2010/main" val="102157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enfant.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en enfant.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7" name="en qu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8" name="en pen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9" name="en prendr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subTnLst>
                                    <p:audio>
                                      <p:cMediaNode>
                                        <p:cTn display="0" masterRel="sameClick">
                                          <p:stCondLst>
                                            <p:cond evt="begin" delay="0">
                                              <p:tn val="41"/>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P spid="6" grpId="0"/>
      <p:bldP spid="5" grpId="0"/>
      <p:bldP spid="15" grpId="0"/>
      <p:bldP spid="17" grpId="0"/>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577031" y="246041"/>
            <a:ext cx="5157216" cy="461665"/>
          </a:xfrm>
          <a:prstGeom prst="rect">
            <a:avLst/>
          </a:prstGeom>
          <a:noFill/>
        </p:spPr>
        <p:txBody>
          <a:bodyPr wrap="square" rtlCol="0">
            <a:spAutoFit/>
          </a:bodyPr>
          <a:lstStyle/>
          <a:p>
            <a:r>
              <a:rPr lang="en-GB" sz="2400" dirty="0" err="1">
                <a:solidFill>
                  <a:schemeClr val="accent1">
                    <a:lumMod val="50000"/>
                  </a:schemeClr>
                </a:solidFill>
              </a:rPr>
              <a:t>C'est</a:t>
            </a:r>
            <a:r>
              <a:rPr lang="en-GB" sz="2400" dirty="0">
                <a:solidFill>
                  <a:schemeClr val="accent1">
                    <a:lumMod val="50000"/>
                  </a:schemeClr>
                </a:solidFill>
              </a:rPr>
              <a:t> quoi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anglais</a:t>
            </a:r>
            <a:r>
              <a:rPr lang="en-GB" sz="2400" dirty="0">
                <a:solidFill>
                  <a:schemeClr val="accent1">
                    <a:lumMod val="50000"/>
                  </a:schemeClr>
                </a:solidFill>
              </a:rPr>
              <a:t> ?</a:t>
            </a:r>
          </a:p>
        </p:txBody>
      </p:sp>
      <p:sp>
        <p:nvSpPr>
          <p:cNvPr id="13" name="TextBox 12"/>
          <p:cNvSpPr txBox="1"/>
          <p:nvPr/>
        </p:nvSpPr>
        <p:spPr>
          <a:xfrm rot="20949250">
            <a:off x="3454282" y="1242096"/>
            <a:ext cx="221704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read</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room</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728269" y="1181306"/>
            <a:ext cx="248731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to </a:t>
            </a:r>
            <a:r>
              <a:rPr lang="es-CO" sz="4400" err="1">
                <a:solidFill>
                  <a:srgbClr val="002060"/>
                </a:solidFill>
                <a:latin typeface="Century Gothic" panose="020B0502020202020204" pitchFamily="34" charset="0"/>
                <a:cs typeface="Calibri" panose="020F0502020204030204" pitchFamily="34" charset="0"/>
              </a:rPr>
              <a:t>close</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414523" y="5293909"/>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board</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752290" y="3719627"/>
            <a:ext cx="2529411"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window</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951660"/>
            <a:ext cx="3477415" cy="1446550"/>
          </a:xfrm>
          <a:prstGeom prst="rect">
            <a:avLst/>
          </a:prstGeom>
          <a:noFill/>
        </p:spPr>
        <p:txBody>
          <a:bodyPr wrap="square" rtlCol="0">
            <a:spAutoFit/>
          </a:bodyPr>
          <a:lstStyle/>
          <a:p>
            <a:pPr algn="ctr"/>
            <a:r>
              <a:rPr lang="es-CO" sz="4400" dirty="0" err="1">
                <a:solidFill>
                  <a:srgbClr val="002060"/>
                </a:solidFill>
                <a:latin typeface="Century Gothic" panose="020B0502020202020204" pitchFamily="34" charset="0"/>
                <a:cs typeface="Calibri" panose="020F0502020204030204" pitchFamily="34" charset="0"/>
              </a:rPr>
              <a:t>to</a:t>
            </a:r>
            <a:r>
              <a:rPr lang="es-CO" sz="4400" dirty="0">
                <a:solidFill>
                  <a:srgbClr val="002060"/>
                </a:solidFill>
                <a:latin typeface="Century Gothic" panose="020B0502020202020204" pitchFamily="34" charset="0"/>
                <a:cs typeface="Calibri" panose="020F0502020204030204" pitchFamily="34" charset="0"/>
              </a:rPr>
              <a:t> </a:t>
            </a:r>
            <a:r>
              <a:rPr lang="es-CO" sz="4400" dirty="0" err="1">
                <a:solidFill>
                  <a:srgbClr val="002060"/>
                </a:solidFill>
                <a:latin typeface="Century Gothic" panose="020B0502020202020204" pitchFamily="34" charset="0"/>
                <a:cs typeface="Calibri" panose="020F0502020204030204" pitchFamily="34" charset="0"/>
              </a:rPr>
              <a:t>watch</a:t>
            </a:r>
            <a:r>
              <a:rPr lang="es-CO" sz="4400" dirty="0">
                <a:solidFill>
                  <a:srgbClr val="002060"/>
                </a:solidFill>
                <a:latin typeface="Century Gothic" panose="020B0502020202020204" pitchFamily="34" charset="0"/>
                <a:cs typeface="Calibri" panose="020F0502020204030204" pitchFamily="34" charset="0"/>
              </a:rPr>
              <a:t>, look at</a:t>
            </a:r>
          </a:p>
        </p:txBody>
      </p:sp>
      <p:sp>
        <p:nvSpPr>
          <p:cNvPr id="20" name="TextBox 19"/>
          <p:cNvSpPr txBox="1"/>
          <p:nvPr/>
        </p:nvSpPr>
        <p:spPr>
          <a:xfrm rot="399586">
            <a:off x="621297" y="5341474"/>
            <a:ext cx="2615544"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door</a:t>
            </a:r>
            <a:endParaRPr lang="es-CO" sz="4400">
              <a:solidFill>
                <a:srgbClr val="002060"/>
              </a:solidFill>
              <a:latin typeface="Century Gothic" panose="020B0502020202020204" pitchFamily="34" charset="0"/>
              <a:cs typeface="Calibri" panose="020F0502020204030204" pitchFamily="34" charset="0"/>
            </a:endParaRPr>
          </a:p>
        </p:txBody>
      </p:sp>
      <p:sp>
        <p:nvSpPr>
          <p:cNvPr id="21" name="TextBox 20"/>
          <p:cNvSpPr txBox="1"/>
          <p:nvPr/>
        </p:nvSpPr>
        <p:spPr>
          <a:xfrm rot="399586">
            <a:off x="1008577" y="4117531"/>
            <a:ext cx="2850409"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class</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you</a:t>
            </a:r>
            <a:r>
              <a:rPr lang="es-CO" sz="4400">
                <a:solidFill>
                  <a:srgbClr val="002060"/>
                </a:solidFill>
                <a:latin typeface="Century Gothic" panose="020B0502020202020204" pitchFamily="34" charset="0"/>
                <a:cs typeface="Calibri" panose="020F0502020204030204" pitchFamily="34" charset="0"/>
              </a:rPr>
              <a:t> (pl.)</a:t>
            </a:r>
          </a:p>
        </p:txBody>
      </p:sp>
      <p:sp>
        <p:nvSpPr>
          <p:cNvPr id="23" name="TextBox 22"/>
          <p:cNvSpPr txBox="1"/>
          <p:nvPr/>
        </p:nvSpPr>
        <p:spPr>
          <a:xfrm rot="399586">
            <a:off x="737721" y="2593444"/>
            <a:ext cx="3194497"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shirt</a:t>
            </a:r>
            <a:endParaRPr lang="es-CO" sz="4400">
              <a:solidFill>
                <a:srgbClr val="002060"/>
              </a:solidFill>
              <a:latin typeface="Century Gothic" panose="020B0502020202020204" pitchFamily="34" charset="0"/>
              <a:cs typeface="Calibri" panose="020F0502020204030204" pitchFamily="34" charset="0"/>
            </a:endParaRPr>
          </a:p>
        </p:txBody>
      </p:sp>
      <p:sp>
        <p:nvSpPr>
          <p:cNvPr id="24" name="Oval 23"/>
          <p:cNvSpPr/>
          <p:nvPr/>
        </p:nvSpPr>
        <p:spPr>
          <a:xfrm>
            <a:off x="298186" y="2238944"/>
            <a:ext cx="2243725"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603264" y="1847279"/>
            <a:ext cx="3411420" cy="309088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4888848" y="3046066"/>
            <a:ext cx="2931292" cy="707886"/>
          </a:xfrm>
          <a:prstGeom prst="rect">
            <a:avLst/>
          </a:prstGeom>
          <a:noFill/>
        </p:spPr>
        <p:txBody>
          <a:bodyPr wrap="square" rtlCol="0">
            <a:spAutoFit/>
          </a:bodyPr>
          <a:lstStyle/>
          <a:p>
            <a:r>
              <a:rPr lang="fr-FR" sz="4000" dirty="0">
                <a:solidFill>
                  <a:schemeClr val="accent5">
                    <a:lumMod val="50000"/>
                  </a:schemeClr>
                </a:solidFill>
                <a:ea typeface="Calibri"/>
                <a:cs typeface="Calibri"/>
                <a:sym typeface="Calibri"/>
              </a:rPr>
              <a:t>la chemise</a:t>
            </a:r>
            <a:endParaRPr lang="en-GB" sz="4000" dirty="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49999" y="3052340"/>
            <a:ext cx="2449941" cy="769441"/>
          </a:xfrm>
          <a:prstGeom prst="rect">
            <a:avLst/>
          </a:prstGeom>
          <a:noFill/>
        </p:spPr>
        <p:txBody>
          <a:bodyPr wrap="square" rtlCol="0">
            <a:spAutoFit/>
          </a:bodyPr>
          <a:lstStyle/>
          <a:p>
            <a:r>
              <a:rPr lang="en-GB" sz="4400">
                <a:solidFill>
                  <a:schemeClr val="accent5">
                    <a:lumMod val="50000"/>
                  </a:schemeClr>
                </a:solidFill>
              </a:rPr>
              <a:t>to write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113570" y="4793544"/>
            <a:ext cx="294310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well</a:t>
            </a:r>
            <a:endParaRPr lang="es-CO" sz="4400">
              <a:solidFill>
                <a:srgbClr val="002060"/>
              </a:solidFill>
              <a:latin typeface="Century Gothic" panose="020B0502020202020204" pitchFamily="34" charset="0"/>
              <a:cs typeface="Calibri" panose="020F0502020204030204" pitchFamily="34" charset="0"/>
            </a:endParaRPr>
          </a:p>
        </p:txBody>
      </p:sp>
      <p:sp>
        <p:nvSpPr>
          <p:cNvPr id="3" name="Title 2"/>
          <p:cNvSpPr>
            <a:spLocks noGrp="1"/>
          </p:cNvSpPr>
          <p:nvPr>
            <p:ph type="title"/>
          </p:nvPr>
        </p:nvSpPr>
        <p:spPr>
          <a:xfrm>
            <a:off x="114300" y="-63300"/>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245A5366-4F37-4875-82A7-3F09B764A6F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2F9EC3DE-96D6-497E-B04E-D5AC2E12E8EA}"/>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150661D2-5580-4036-93D6-2E99E6303488}"/>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8571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455226" y="271475"/>
            <a:ext cx="5157216" cy="461665"/>
          </a:xfrm>
          <a:prstGeom prst="rect">
            <a:avLst/>
          </a:prstGeom>
          <a:noFill/>
        </p:spPr>
        <p:txBody>
          <a:bodyPr wrap="square" rtlCol="0">
            <a:spAutoFit/>
          </a:bodyPr>
          <a:lstStyle/>
          <a:p>
            <a:r>
              <a:rPr lang="en-GB" sz="2400" dirty="0" err="1">
                <a:solidFill>
                  <a:schemeClr val="accent1">
                    <a:lumMod val="50000"/>
                  </a:schemeClr>
                </a:solidFill>
              </a:rPr>
              <a:t>C'est</a:t>
            </a:r>
            <a:r>
              <a:rPr lang="en-GB" sz="2400" dirty="0">
                <a:solidFill>
                  <a:schemeClr val="accent1">
                    <a:lumMod val="50000"/>
                  </a:schemeClr>
                </a:solidFill>
              </a:rPr>
              <a:t> quoi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fran</a:t>
            </a:r>
            <a:r>
              <a:rPr lang="en-GB" sz="2400" dirty="0" err="1">
                <a:solidFill>
                  <a:schemeClr val="accent1">
                    <a:lumMod val="50000"/>
                  </a:schemeClr>
                </a:solidFill>
                <a:latin typeface="Century Gothic" panose="020B0502020202020204" pitchFamily="34" charset="0"/>
                <a:cs typeface="Calibri" panose="020F0502020204030204" pitchFamily="34" charset="0"/>
              </a:rPr>
              <a:t>ç</a:t>
            </a:r>
            <a:r>
              <a:rPr lang="en-GB" sz="2400" dirty="0" err="1">
                <a:solidFill>
                  <a:schemeClr val="accent1">
                    <a:lumMod val="50000"/>
                  </a:schemeClr>
                </a:solidFill>
              </a:rPr>
              <a:t>ais</a:t>
            </a:r>
            <a:r>
              <a:rPr lang="en-GB" sz="2400" dirty="0">
                <a:solidFill>
                  <a:schemeClr val="accent1">
                    <a:lumMod val="50000"/>
                  </a:schemeClr>
                </a:solidFill>
              </a:rPr>
              <a:t> ?</a:t>
            </a:r>
          </a:p>
        </p:txBody>
      </p:sp>
      <p:sp>
        <p:nvSpPr>
          <p:cNvPr id="13" name="TextBox 12"/>
          <p:cNvSpPr txBox="1"/>
          <p:nvPr/>
        </p:nvSpPr>
        <p:spPr>
          <a:xfrm rot="20949250">
            <a:off x="4185593" y="1370539"/>
            <a:ext cx="2217042"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lire</a:t>
            </a:r>
            <a:endParaRPr lang="es-CO" sz="4400">
              <a:solidFill>
                <a:srgbClr val="002060"/>
              </a:solidFill>
              <a:latin typeface="Century Gothic" panose="020B0502020202020204" pitchFamily="34" charset="0"/>
              <a:cs typeface="Calibri" panose="020F0502020204030204" pitchFamily="34" charset="0"/>
            </a:endParaRPr>
          </a:p>
        </p:txBody>
      </p:sp>
      <p:sp>
        <p:nvSpPr>
          <p:cNvPr id="14" name="TextBox 13"/>
          <p:cNvSpPr txBox="1"/>
          <p:nvPr/>
        </p:nvSpPr>
        <p:spPr>
          <a:xfrm rot="399586">
            <a:off x="9614485" y="1153710"/>
            <a:ext cx="3095138" cy="769441"/>
          </a:xfrm>
          <a:prstGeom prst="rect">
            <a:avLst/>
          </a:prstGeom>
          <a:noFill/>
        </p:spPr>
        <p:txBody>
          <a:bodyPr wrap="square" rtlCol="0">
            <a:spAutoFit/>
          </a:bodyPr>
          <a:lstStyle/>
          <a:p>
            <a:r>
              <a:rPr lang="es-CO" sz="4400" dirty="0" err="1">
                <a:solidFill>
                  <a:srgbClr val="002060"/>
                </a:solidFill>
                <a:latin typeface="Century Gothic" panose="020B0502020202020204" pitchFamily="34" charset="0"/>
                <a:cs typeface="Calibri" panose="020F0502020204030204" pitchFamily="34" charset="0"/>
              </a:rPr>
              <a:t>fermer</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salle</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1607026" y="1243464"/>
            <a:ext cx="248731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fermer</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126510" y="5311816"/>
            <a:ext cx="323223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tableau</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348663" y="3470300"/>
            <a:ext cx="29075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fenêtre</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1290214"/>
            <a:ext cx="3477415" cy="769441"/>
          </a:xfrm>
          <a:prstGeom prst="rect">
            <a:avLst/>
          </a:prstGeom>
          <a:noFill/>
        </p:spPr>
        <p:txBody>
          <a:bodyPr wrap="square" rtlCol="0">
            <a:spAutoFit/>
          </a:bodyPr>
          <a:lstStyle/>
          <a:p>
            <a:pPr algn="ctr"/>
            <a:r>
              <a:rPr lang="es-CO" sz="4400" dirty="0" err="1">
                <a:solidFill>
                  <a:srgbClr val="002060"/>
                </a:solidFill>
                <a:latin typeface="Century Gothic" panose="020B0502020202020204" pitchFamily="34" charset="0"/>
                <a:cs typeface="Calibri" panose="020F0502020204030204" pitchFamily="34" charset="0"/>
              </a:rPr>
              <a:t>regarder</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20" name="TextBox 19"/>
          <p:cNvSpPr txBox="1"/>
          <p:nvPr/>
        </p:nvSpPr>
        <p:spPr>
          <a:xfrm rot="399586">
            <a:off x="1243487" y="5337766"/>
            <a:ext cx="2615544"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porte</a:t>
            </a:r>
          </a:p>
        </p:txBody>
      </p:sp>
      <p:sp>
        <p:nvSpPr>
          <p:cNvPr id="21" name="TextBox 20"/>
          <p:cNvSpPr txBox="1"/>
          <p:nvPr/>
        </p:nvSpPr>
        <p:spPr>
          <a:xfrm rot="399586">
            <a:off x="164512" y="4256565"/>
            <a:ext cx="2850409"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classe</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vous</a:t>
            </a:r>
            <a:endParaRPr lang="es-CO" sz="4400">
              <a:solidFill>
                <a:srgbClr val="002060"/>
              </a:solidFill>
              <a:latin typeface="Century Gothic" panose="020B0502020202020204" pitchFamily="34" charset="0"/>
              <a:cs typeface="Calibri" panose="020F0502020204030204" pitchFamily="34" charset="0"/>
            </a:endParaRPr>
          </a:p>
        </p:txBody>
      </p:sp>
      <p:sp>
        <p:nvSpPr>
          <p:cNvPr id="23" name="TextBox 22"/>
          <p:cNvSpPr txBox="1"/>
          <p:nvPr/>
        </p:nvSpPr>
        <p:spPr>
          <a:xfrm rot="399586">
            <a:off x="129678" y="2375464"/>
            <a:ext cx="3194497"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chemise</a:t>
            </a:r>
            <a:endParaRPr lang="es-CO" sz="4400">
              <a:solidFill>
                <a:srgbClr val="002060"/>
              </a:solidFill>
              <a:latin typeface="Century Gothic" panose="020B0502020202020204" pitchFamily="34" charset="0"/>
              <a:cs typeface="Calibri" panose="020F0502020204030204" pitchFamily="34" charset="0"/>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098417" y="3024794"/>
            <a:ext cx="2397204" cy="707886"/>
          </a:xfrm>
          <a:prstGeom prst="rect">
            <a:avLst/>
          </a:prstGeom>
          <a:noFill/>
        </p:spPr>
        <p:txBody>
          <a:bodyPr wrap="square" rtlCol="0">
            <a:spAutoFit/>
          </a:bodyPr>
          <a:lstStyle/>
          <a:p>
            <a:r>
              <a:rPr lang="fr-FR" sz="4000">
                <a:solidFill>
                  <a:schemeClr val="accent5">
                    <a:lumMod val="50000"/>
                  </a:schemeClr>
                </a:solidFill>
                <a:ea typeface="Calibri"/>
                <a:cs typeface="Calibri"/>
                <a:sym typeface="Calibri"/>
              </a:rPr>
              <a:t>to </a:t>
            </a:r>
            <a:r>
              <a:rPr lang="fr-FR" sz="4000" err="1">
                <a:solidFill>
                  <a:schemeClr val="accent5">
                    <a:lumMod val="50000"/>
                  </a:schemeClr>
                </a:solidFill>
                <a:ea typeface="Calibri"/>
                <a:cs typeface="Calibri"/>
                <a:sym typeface="Calibri"/>
              </a:rPr>
              <a:t>read</a:t>
            </a:r>
            <a:endParaRPr lang="en-GB" sz="400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10699" y="3265977"/>
            <a:ext cx="2449941" cy="769441"/>
          </a:xfrm>
          <a:prstGeom prst="rect">
            <a:avLst/>
          </a:prstGeom>
          <a:noFill/>
        </p:spPr>
        <p:txBody>
          <a:bodyPr wrap="square" rtlCol="0">
            <a:spAutoFit/>
          </a:bodyPr>
          <a:lstStyle/>
          <a:p>
            <a:r>
              <a:rPr lang="en-GB" sz="4400" err="1">
                <a:solidFill>
                  <a:schemeClr val="accent5">
                    <a:lumMod val="50000"/>
                  </a:schemeClr>
                </a:solidFill>
              </a:rPr>
              <a:t>écrire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542210" y="4495674"/>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bien</a:t>
            </a:r>
          </a:p>
        </p:txBody>
      </p:sp>
      <p:sp>
        <p:nvSpPr>
          <p:cNvPr id="24" name="Oval 23"/>
          <p:cNvSpPr/>
          <p:nvPr/>
        </p:nvSpPr>
        <p:spPr>
          <a:xfrm>
            <a:off x="3590508" y="1227941"/>
            <a:ext cx="2243725"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 name="Title 2"/>
          <p:cNvSpPr>
            <a:spLocks noGrp="1"/>
          </p:cNvSpPr>
          <p:nvPr>
            <p:ph type="title"/>
          </p:nvPr>
        </p:nvSpPr>
        <p:spPr>
          <a:xfrm>
            <a:off x="129511" y="-50873"/>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F8AAB538-204D-4E76-B812-5B4441F0EA0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E3D94943-E807-429C-94E0-360DA35ED97B}"/>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3369B978-B528-412E-89DE-B175759C4CEF}"/>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77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455226" y="244892"/>
            <a:ext cx="5157216" cy="461665"/>
          </a:xfrm>
          <a:prstGeom prst="rect">
            <a:avLst/>
          </a:prstGeom>
          <a:noFill/>
        </p:spPr>
        <p:txBody>
          <a:bodyPr wrap="square" rtlCol="0">
            <a:spAutoFit/>
          </a:bodyPr>
          <a:lstStyle/>
          <a:p>
            <a:r>
              <a:rPr lang="en-GB" sz="2400" err="1">
                <a:solidFill>
                  <a:schemeClr val="accent1">
                    <a:lumMod val="50000"/>
                  </a:schemeClr>
                </a:solidFill>
              </a:rPr>
              <a:t>C'est</a:t>
            </a:r>
            <a:r>
              <a:rPr lang="en-GB" sz="2400">
                <a:solidFill>
                  <a:schemeClr val="accent1">
                    <a:lumMod val="50000"/>
                  </a:schemeClr>
                </a:solidFill>
              </a:rPr>
              <a:t> quoi </a:t>
            </a:r>
            <a:r>
              <a:rPr lang="en-GB" sz="2400" err="1">
                <a:solidFill>
                  <a:schemeClr val="accent1">
                    <a:lumMod val="50000"/>
                  </a:schemeClr>
                </a:solidFill>
              </a:rPr>
              <a:t>en</a:t>
            </a:r>
            <a:r>
              <a:rPr lang="en-GB" sz="2400">
                <a:solidFill>
                  <a:schemeClr val="accent1">
                    <a:lumMod val="50000"/>
                  </a:schemeClr>
                </a:solidFill>
              </a:rPr>
              <a:t> </a:t>
            </a:r>
            <a:r>
              <a:rPr lang="en-GB" sz="2400" err="1">
                <a:solidFill>
                  <a:schemeClr val="accent1">
                    <a:lumMod val="50000"/>
                  </a:schemeClr>
                </a:solidFill>
              </a:rPr>
              <a:t>fran</a:t>
            </a:r>
            <a:r>
              <a:rPr lang="en-GB" sz="2400" err="1">
                <a:solidFill>
                  <a:schemeClr val="accent1">
                    <a:lumMod val="50000"/>
                  </a:schemeClr>
                </a:solidFill>
                <a:latin typeface="Century Gothic" panose="020B0502020202020204" pitchFamily="34" charset="0"/>
                <a:cs typeface="Calibri" panose="020F0502020204030204" pitchFamily="34" charset="0"/>
              </a:rPr>
              <a:t>ç</a:t>
            </a:r>
            <a:r>
              <a:rPr lang="en-GB" sz="2400" err="1">
                <a:solidFill>
                  <a:schemeClr val="accent1">
                    <a:lumMod val="50000"/>
                  </a:schemeClr>
                </a:solidFill>
              </a:rPr>
              <a:t>ais</a:t>
            </a:r>
            <a:r>
              <a:rPr lang="en-GB" sz="2400">
                <a:solidFill>
                  <a:schemeClr val="accent1">
                    <a:lumMod val="50000"/>
                  </a:schemeClr>
                </a:solidFill>
              </a:rPr>
              <a:t> ?</a:t>
            </a:r>
          </a:p>
        </p:txBody>
      </p:sp>
      <p:sp>
        <p:nvSpPr>
          <p:cNvPr id="13" name="TextBox 12"/>
          <p:cNvSpPr txBox="1"/>
          <p:nvPr/>
        </p:nvSpPr>
        <p:spPr>
          <a:xfrm rot="20949250">
            <a:off x="4185593" y="1370539"/>
            <a:ext cx="2217042"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lire</a:t>
            </a:r>
            <a:endParaRPr lang="es-CO" sz="4400">
              <a:solidFill>
                <a:srgbClr val="002060"/>
              </a:solidFill>
              <a:latin typeface="Century Gothic" panose="020B0502020202020204" pitchFamily="34" charset="0"/>
              <a:cs typeface="Calibri" panose="020F0502020204030204" pitchFamily="34" charset="0"/>
            </a:endParaRPr>
          </a:p>
        </p:txBody>
      </p:sp>
      <p:sp>
        <p:nvSpPr>
          <p:cNvPr id="14" name="TextBox 13"/>
          <p:cNvSpPr txBox="1"/>
          <p:nvPr/>
        </p:nvSpPr>
        <p:spPr>
          <a:xfrm rot="399586">
            <a:off x="9614485" y="1153710"/>
            <a:ext cx="3095138" cy="769441"/>
          </a:xfrm>
          <a:prstGeom prst="rect">
            <a:avLst/>
          </a:prstGeom>
          <a:noFill/>
        </p:spPr>
        <p:txBody>
          <a:bodyPr wrap="square" rtlCol="0">
            <a:spAutoFit/>
          </a:bodyPr>
          <a:lstStyle/>
          <a:p>
            <a:r>
              <a:rPr lang="es-CO" sz="4400" dirty="0" err="1">
                <a:solidFill>
                  <a:srgbClr val="002060"/>
                </a:solidFill>
                <a:latin typeface="Century Gothic" panose="020B0502020202020204" pitchFamily="34" charset="0"/>
                <a:cs typeface="Calibri" panose="020F0502020204030204" pitchFamily="34" charset="0"/>
              </a:rPr>
              <a:t>fermer</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salle</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1607026" y="1243464"/>
            <a:ext cx="248731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fermer</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126510" y="5311816"/>
            <a:ext cx="323223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tableau</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348663" y="3470300"/>
            <a:ext cx="29075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fenêtre</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1290214"/>
            <a:ext cx="3477415" cy="769441"/>
          </a:xfrm>
          <a:prstGeom prst="rect">
            <a:avLst/>
          </a:prstGeom>
          <a:noFill/>
        </p:spPr>
        <p:txBody>
          <a:bodyPr wrap="square" rtlCol="0">
            <a:spAutoFit/>
          </a:bodyPr>
          <a:lstStyle/>
          <a:p>
            <a:pPr algn="ctr"/>
            <a:r>
              <a:rPr lang="es-CO" sz="4400" dirty="0" err="1">
                <a:solidFill>
                  <a:srgbClr val="002060"/>
                </a:solidFill>
                <a:latin typeface="Century Gothic" panose="020B0502020202020204" pitchFamily="34" charset="0"/>
                <a:cs typeface="Calibri" panose="020F0502020204030204" pitchFamily="34" charset="0"/>
              </a:rPr>
              <a:t>regarder</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20" name="TextBox 19"/>
          <p:cNvSpPr txBox="1"/>
          <p:nvPr/>
        </p:nvSpPr>
        <p:spPr>
          <a:xfrm rot="399586">
            <a:off x="1243487" y="5337766"/>
            <a:ext cx="2615544"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porte</a:t>
            </a:r>
          </a:p>
        </p:txBody>
      </p:sp>
      <p:sp>
        <p:nvSpPr>
          <p:cNvPr id="21" name="TextBox 20"/>
          <p:cNvSpPr txBox="1"/>
          <p:nvPr/>
        </p:nvSpPr>
        <p:spPr>
          <a:xfrm rot="399586">
            <a:off x="164512" y="4256565"/>
            <a:ext cx="2850409"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classe</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vous</a:t>
            </a:r>
            <a:endParaRPr lang="es-CO" sz="4400">
              <a:solidFill>
                <a:srgbClr val="002060"/>
              </a:solidFill>
              <a:latin typeface="Century Gothic" panose="020B0502020202020204" pitchFamily="34" charset="0"/>
              <a:cs typeface="Calibri" panose="020F0502020204030204" pitchFamily="34" charset="0"/>
            </a:endParaRPr>
          </a:p>
        </p:txBody>
      </p:sp>
      <p:sp>
        <p:nvSpPr>
          <p:cNvPr id="23" name="TextBox 22"/>
          <p:cNvSpPr txBox="1"/>
          <p:nvPr/>
        </p:nvSpPr>
        <p:spPr>
          <a:xfrm rot="399586">
            <a:off x="129678" y="2375464"/>
            <a:ext cx="3194497"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chemise</a:t>
            </a:r>
            <a:endParaRPr lang="es-CO" sz="4400">
              <a:solidFill>
                <a:srgbClr val="002060"/>
              </a:solidFill>
              <a:latin typeface="Century Gothic" panose="020B0502020202020204" pitchFamily="34" charset="0"/>
              <a:cs typeface="Calibri" panose="020F0502020204030204" pitchFamily="34" charset="0"/>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098417" y="3024794"/>
            <a:ext cx="2397204" cy="707886"/>
          </a:xfrm>
          <a:prstGeom prst="rect">
            <a:avLst/>
          </a:prstGeom>
          <a:noFill/>
        </p:spPr>
        <p:txBody>
          <a:bodyPr wrap="square" rtlCol="0">
            <a:spAutoFit/>
          </a:bodyPr>
          <a:lstStyle/>
          <a:p>
            <a:r>
              <a:rPr lang="fr-FR" sz="4000" err="1">
                <a:solidFill>
                  <a:schemeClr val="accent5">
                    <a:lumMod val="50000"/>
                  </a:schemeClr>
                </a:solidFill>
                <a:ea typeface="Calibri"/>
                <a:cs typeface="Calibri"/>
                <a:sym typeface="Calibri"/>
              </a:rPr>
              <a:t>you</a:t>
            </a:r>
            <a:r>
              <a:rPr lang="fr-FR" sz="4000">
                <a:solidFill>
                  <a:schemeClr val="accent5">
                    <a:lumMod val="50000"/>
                  </a:schemeClr>
                </a:solidFill>
                <a:ea typeface="Calibri"/>
                <a:cs typeface="Calibri"/>
                <a:sym typeface="Calibri"/>
              </a:rPr>
              <a:t> (pl.)</a:t>
            </a:r>
            <a:endParaRPr lang="en-GB" sz="400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10699" y="3265977"/>
            <a:ext cx="2449941" cy="769441"/>
          </a:xfrm>
          <a:prstGeom prst="rect">
            <a:avLst/>
          </a:prstGeom>
          <a:noFill/>
        </p:spPr>
        <p:txBody>
          <a:bodyPr wrap="square" rtlCol="0">
            <a:spAutoFit/>
          </a:bodyPr>
          <a:lstStyle/>
          <a:p>
            <a:r>
              <a:rPr lang="en-GB" sz="4400" err="1">
                <a:solidFill>
                  <a:schemeClr val="accent5">
                    <a:lumMod val="50000"/>
                  </a:schemeClr>
                </a:solidFill>
              </a:rPr>
              <a:t>écrire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542210" y="4495674"/>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bien</a:t>
            </a:r>
          </a:p>
        </p:txBody>
      </p:sp>
      <p:sp>
        <p:nvSpPr>
          <p:cNvPr id="24" name="Oval 23"/>
          <p:cNvSpPr/>
          <p:nvPr/>
        </p:nvSpPr>
        <p:spPr>
          <a:xfrm>
            <a:off x="8918329" y="2104454"/>
            <a:ext cx="2243725"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 name="Title 2"/>
          <p:cNvSpPr>
            <a:spLocks noGrp="1"/>
          </p:cNvSpPr>
          <p:nvPr>
            <p:ph type="title"/>
          </p:nvPr>
        </p:nvSpPr>
        <p:spPr>
          <a:xfrm>
            <a:off x="129511" y="-65956"/>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E9494DB4-AAAD-4286-A5FA-D4EEE01DFCE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79CDECA9-77B7-4FFE-995A-A788FF73DD79}"/>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CD6ED8BA-DBB4-4D37-BA00-0C54384979B7}"/>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4309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480779" y="246041"/>
            <a:ext cx="5157216" cy="461665"/>
          </a:xfrm>
          <a:prstGeom prst="rect">
            <a:avLst/>
          </a:prstGeom>
          <a:noFill/>
        </p:spPr>
        <p:txBody>
          <a:bodyPr wrap="square" rtlCol="0">
            <a:spAutoFit/>
          </a:bodyPr>
          <a:lstStyle/>
          <a:p>
            <a:r>
              <a:rPr lang="en-GB" sz="2400" err="1">
                <a:solidFill>
                  <a:schemeClr val="accent1">
                    <a:lumMod val="50000"/>
                  </a:schemeClr>
                </a:solidFill>
              </a:rPr>
              <a:t>C'est</a:t>
            </a:r>
            <a:r>
              <a:rPr lang="en-GB" sz="2400">
                <a:solidFill>
                  <a:schemeClr val="accent1">
                    <a:lumMod val="50000"/>
                  </a:schemeClr>
                </a:solidFill>
              </a:rPr>
              <a:t> quoi </a:t>
            </a:r>
            <a:r>
              <a:rPr lang="en-GB" sz="2400" err="1">
                <a:solidFill>
                  <a:schemeClr val="accent1">
                    <a:lumMod val="50000"/>
                  </a:schemeClr>
                </a:solidFill>
              </a:rPr>
              <a:t>en</a:t>
            </a:r>
            <a:r>
              <a:rPr lang="en-GB" sz="2400">
                <a:solidFill>
                  <a:schemeClr val="accent1">
                    <a:lumMod val="50000"/>
                  </a:schemeClr>
                </a:solidFill>
              </a:rPr>
              <a:t> </a:t>
            </a:r>
            <a:r>
              <a:rPr lang="en-GB" sz="2400" err="1">
                <a:solidFill>
                  <a:schemeClr val="accent1">
                    <a:lumMod val="50000"/>
                  </a:schemeClr>
                </a:solidFill>
              </a:rPr>
              <a:t>fran</a:t>
            </a:r>
            <a:r>
              <a:rPr lang="en-GB" sz="2400" err="1">
                <a:solidFill>
                  <a:schemeClr val="accent1">
                    <a:lumMod val="50000"/>
                  </a:schemeClr>
                </a:solidFill>
                <a:latin typeface="Century Gothic" panose="020B0502020202020204" pitchFamily="34" charset="0"/>
                <a:cs typeface="Calibri" panose="020F0502020204030204" pitchFamily="34" charset="0"/>
              </a:rPr>
              <a:t>ç</a:t>
            </a:r>
            <a:r>
              <a:rPr lang="en-GB" sz="2400" err="1">
                <a:solidFill>
                  <a:schemeClr val="accent1">
                    <a:lumMod val="50000"/>
                  </a:schemeClr>
                </a:solidFill>
              </a:rPr>
              <a:t>ais</a:t>
            </a:r>
            <a:r>
              <a:rPr lang="en-GB" sz="2400">
                <a:solidFill>
                  <a:schemeClr val="accent1">
                    <a:lumMod val="50000"/>
                  </a:schemeClr>
                </a:solidFill>
              </a:rPr>
              <a:t> ?</a:t>
            </a:r>
          </a:p>
        </p:txBody>
      </p:sp>
      <p:sp>
        <p:nvSpPr>
          <p:cNvPr id="13" name="TextBox 12"/>
          <p:cNvSpPr txBox="1"/>
          <p:nvPr/>
        </p:nvSpPr>
        <p:spPr>
          <a:xfrm rot="20949250">
            <a:off x="4185593" y="1370539"/>
            <a:ext cx="2217042"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lire</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salle</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1607026" y="1243464"/>
            <a:ext cx="248731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fermer</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126510" y="5311816"/>
            <a:ext cx="323223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tableau</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348663" y="3470300"/>
            <a:ext cx="29075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fenêtre</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1290214"/>
            <a:ext cx="3477415" cy="769441"/>
          </a:xfrm>
          <a:prstGeom prst="rect">
            <a:avLst/>
          </a:prstGeom>
          <a:noFill/>
        </p:spPr>
        <p:txBody>
          <a:bodyPr wrap="square" rtlCol="0">
            <a:spAutoFit/>
          </a:bodyPr>
          <a:lstStyle/>
          <a:p>
            <a:pPr algn="ctr"/>
            <a:r>
              <a:rPr lang="es-CO" sz="4400" dirty="0" err="1">
                <a:solidFill>
                  <a:srgbClr val="002060"/>
                </a:solidFill>
                <a:latin typeface="Century Gothic" panose="020B0502020202020204" pitchFamily="34" charset="0"/>
                <a:cs typeface="Calibri" panose="020F0502020204030204" pitchFamily="34" charset="0"/>
              </a:rPr>
              <a:t>regarder</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20" name="TextBox 19"/>
          <p:cNvSpPr txBox="1"/>
          <p:nvPr/>
        </p:nvSpPr>
        <p:spPr>
          <a:xfrm rot="399586">
            <a:off x="1243487" y="5337766"/>
            <a:ext cx="2615544"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porte</a:t>
            </a:r>
          </a:p>
        </p:txBody>
      </p:sp>
      <p:sp>
        <p:nvSpPr>
          <p:cNvPr id="21" name="TextBox 20"/>
          <p:cNvSpPr txBox="1"/>
          <p:nvPr/>
        </p:nvSpPr>
        <p:spPr>
          <a:xfrm rot="399586">
            <a:off x="164512" y="4256565"/>
            <a:ext cx="2850409"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classe</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vous</a:t>
            </a:r>
            <a:endParaRPr lang="es-CO" sz="4400">
              <a:solidFill>
                <a:srgbClr val="002060"/>
              </a:solidFill>
              <a:latin typeface="Century Gothic" panose="020B0502020202020204" pitchFamily="34" charset="0"/>
              <a:cs typeface="Calibri" panose="020F0502020204030204" pitchFamily="34" charset="0"/>
            </a:endParaRPr>
          </a:p>
        </p:txBody>
      </p:sp>
      <p:sp>
        <p:nvSpPr>
          <p:cNvPr id="23" name="TextBox 22"/>
          <p:cNvSpPr txBox="1"/>
          <p:nvPr/>
        </p:nvSpPr>
        <p:spPr>
          <a:xfrm rot="399586">
            <a:off x="129678" y="2375464"/>
            <a:ext cx="3194497"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chemise</a:t>
            </a:r>
            <a:endParaRPr lang="es-CO" sz="4400">
              <a:solidFill>
                <a:srgbClr val="002060"/>
              </a:solidFill>
              <a:latin typeface="Century Gothic" panose="020B0502020202020204" pitchFamily="34" charset="0"/>
              <a:cs typeface="Calibri" panose="020F0502020204030204" pitchFamily="34" charset="0"/>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450617" y="2959915"/>
            <a:ext cx="2397204" cy="707886"/>
          </a:xfrm>
          <a:prstGeom prst="rect">
            <a:avLst/>
          </a:prstGeom>
          <a:noFill/>
        </p:spPr>
        <p:txBody>
          <a:bodyPr wrap="square" rtlCol="0">
            <a:spAutoFit/>
          </a:bodyPr>
          <a:lstStyle/>
          <a:p>
            <a:r>
              <a:rPr lang="fr-FR" sz="4000" err="1">
                <a:solidFill>
                  <a:schemeClr val="accent5">
                    <a:lumMod val="50000"/>
                  </a:schemeClr>
                </a:solidFill>
                <a:ea typeface="Calibri"/>
                <a:cs typeface="Calibri"/>
                <a:sym typeface="Calibri"/>
              </a:rPr>
              <a:t>door</a:t>
            </a:r>
            <a:endParaRPr lang="en-GB" sz="400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10699" y="3265977"/>
            <a:ext cx="2449941" cy="769441"/>
          </a:xfrm>
          <a:prstGeom prst="rect">
            <a:avLst/>
          </a:prstGeom>
          <a:noFill/>
        </p:spPr>
        <p:txBody>
          <a:bodyPr wrap="square" rtlCol="0">
            <a:spAutoFit/>
          </a:bodyPr>
          <a:lstStyle/>
          <a:p>
            <a:r>
              <a:rPr lang="en-GB" sz="4400" err="1">
                <a:solidFill>
                  <a:schemeClr val="accent5">
                    <a:lumMod val="50000"/>
                  </a:schemeClr>
                </a:solidFill>
              </a:rPr>
              <a:t>écrire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542210" y="4495674"/>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bien</a:t>
            </a:r>
          </a:p>
        </p:txBody>
      </p:sp>
      <p:sp>
        <p:nvSpPr>
          <p:cNvPr id="24" name="Oval 23"/>
          <p:cNvSpPr/>
          <p:nvPr/>
        </p:nvSpPr>
        <p:spPr>
          <a:xfrm>
            <a:off x="981548" y="5014955"/>
            <a:ext cx="2843743"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 name="Title 2"/>
          <p:cNvSpPr>
            <a:spLocks noGrp="1"/>
          </p:cNvSpPr>
          <p:nvPr>
            <p:ph type="title"/>
          </p:nvPr>
        </p:nvSpPr>
        <p:spPr>
          <a:xfrm>
            <a:off x="129511" y="-66293"/>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2E35DEF3-D1C1-4E58-B71E-7AD8DF98CB5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F6042878-757E-481C-8E73-99BE081D187C}"/>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D375A8DA-BA94-4824-8EA1-3BD9AA508D7E}"/>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850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480779" y="246041"/>
            <a:ext cx="5157216" cy="461665"/>
          </a:xfrm>
          <a:prstGeom prst="rect">
            <a:avLst/>
          </a:prstGeom>
          <a:noFill/>
        </p:spPr>
        <p:txBody>
          <a:bodyPr wrap="square" rtlCol="0">
            <a:spAutoFit/>
          </a:bodyPr>
          <a:lstStyle/>
          <a:p>
            <a:r>
              <a:rPr lang="en-GB" sz="2400" dirty="0" err="1">
                <a:solidFill>
                  <a:schemeClr val="accent1">
                    <a:lumMod val="50000"/>
                  </a:schemeClr>
                </a:solidFill>
              </a:rPr>
              <a:t>C'est</a:t>
            </a:r>
            <a:r>
              <a:rPr lang="en-GB" sz="2400" dirty="0">
                <a:solidFill>
                  <a:schemeClr val="accent1">
                    <a:lumMod val="50000"/>
                  </a:schemeClr>
                </a:solidFill>
              </a:rPr>
              <a:t> quoi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fran</a:t>
            </a:r>
            <a:r>
              <a:rPr lang="en-GB" sz="2400" dirty="0" err="1">
                <a:solidFill>
                  <a:schemeClr val="accent1">
                    <a:lumMod val="50000"/>
                  </a:schemeClr>
                </a:solidFill>
                <a:latin typeface="Century Gothic" panose="020B0502020202020204" pitchFamily="34" charset="0"/>
                <a:cs typeface="Calibri" panose="020F0502020204030204" pitchFamily="34" charset="0"/>
              </a:rPr>
              <a:t>ç</a:t>
            </a:r>
            <a:r>
              <a:rPr lang="en-GB" sz="2400" dirty="0" err="1">
                <a:solidFill>
                  <a:schemeClr val="accent1">
                    <a:lumMod val="50000"/>
                  </a:schemeClr>
                </a:solidFill>
              </a:rPr>
              <a:t>ais</a:t>
            </a:r>
            <a:r>
              <a:rPr lang="en-GB" sz="2400" dirty="0">
                <a:solidFill>
                  <a:schemeClr val="accent1">
                    <a:lumMod val="50000"/>
                  </a:schemeClr>
                </a:solidFill>
              </a:rPr>
              <a:t> ?</a:t>
            </a:r>
          </a:p>
        </p:txBody>
      </p:sp>
      <p:sp>
        <p:nvSpPr>
          <p:cNvPr id="13" name="TextBox 12"/>
          <p:cNvSpPr txBox="1"/>
          <p:nvPr/>
        </p:nvSpPr>
        <p:spPr>
          <a:xfrm rot="20949250">
            <a:off x="4185593" y="1370539"/>
            <a:ext cx="2217042"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lire</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salle</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1607026" y="1243464"/>
            <a:ext cx="248731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fermer</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126510" y="5311816"/>
            <a:ext cx="323223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tableau</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348663" y="3470300"/>
            <a:ext cx="29075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fenêtre</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1290214"/>
            <a:ext cx="3477415" cy="769441"/>
          </a:xfrm>
          <a:prstGeom prst="rect">
            <a:avLst/>
          </a:prstGeom>
          <a:noFill/>
        </p:spPr>
        <p:txBody>
          <a:bodyPr wrap="square" rtlCol="0">
            <a:spAutoFit/>
          </a:bodyPr>
          <a:lstStyle/>
          <a:p>
            <a:r>
              <a:rPr lang="es-CO" sz="4400" dirty="0" err="1">
                <a:solidFill>
                  <a:srgbClr val="002060"/>
                </a:solidFill>
                <a:latin typeface="Century Gothic" panose="020B0502020202020204" pitchFamily="34" charset="0"/>
                <a:cs typeface="Calibri" panose="020F0502020204030204" pitchFamily="34" charset="0"/>
              </a:rPr>
              <a:t>regarder</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20" name="TextBox 19"/>
          <p:cNvSpPr txBox="1"/>
          <p:nvPr/>
        </p:nvSpPr>
        <p:spPr>
          <a:xfrm rot="399586">
            <a:off x="1243487" y="5337766"/>
            <a:ext cx="2615544"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porte</a:t>
            </a:r>
          </a:p>
        </p:txBody>
      </p:sp>
      <p:sp>
        <p:nvSpPr>
          <p:cNvPr id="21" name="TextBox 20"/>
          <p:cNvSpPr txBox="1"/>
          <p:nvPr/>
        </p:nvSpPr>
        <p:spPr>
          <a:xfrm rot="399586">
            <a:off x="164512" y="4256565"/>
            <a:ext cx="2850409"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classe</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vous</a:t>
            </a:r>
            <a:endParaRPr lang="es-CO" sz="4400">
              <a:solidFill>
                <a:srgbClr val="002060"/>
              </a:solidFill>
              <a:latin typeface="Century Gothic" panose="020B0502020202020204" pitchFamily="34" charset="0"/>
              <a:cs typeface="Calibri" panose="020F0502020204030204" pitchFamily="34" charset="0"/>
            </a:endParaRPr>
          </a:p>
        </p:txBody>
      </p:sp>
      <p:sp>
        <p:nvSpPr>
          <p:cNvPr id="23" name="TextBox 22"/>
          <p:cNvSpPr txBox="1"/>
          <p:nvPr/>
        </p:nvSpPr>
        <p:spPr>
          <a:xfrm rot="399586">
            <a:off x="129678" y="2375464"/>
            <a:ext cx="3194497"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chemise</a:t>
            </a:r>
            <a:endParaRPr lang="es-CO" sz="4400">
              <a:solidFill>
                <a:srgbClr val="002060"/>
              </a:solidFill>
              <a:latin typeface="Century Gothic" panose="020B0502020202020204" pitchFamily="34" charset="0"/>
              <a:cs typeface="Calibri" panose="020F0502020204030204" pitchFamily="34" charset="0"/>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4838509" y="2804506"/>
            <a:ext cx="2898491" cy="1323439"/>
          </a:xfrm>
          <a:prstGeom prst="rect">
            <a:avLst/>
          </a:prstGeom>
          <a:noFill/>
        </p:spPr>
        <p:txBody>
          <a:bodyPr wrap="square" rtlCol="0">
            <a:spAutoFit/>
          </a:bodyPr>
          <a:lstStyle/>
          <a:p>
            <a:pPr algn="ctr"/>
            <a:r>
              <a:rPr lang="fr-FR" sz="4000" dirty="0">
                <a:solidFill>
                  <a:schemeClr val="accent5">
                    <a:lumMod val="50000"/>
                  </a:schemeClr>
                </a:solidFill>
                <a:ea typeface="Calibri"/>
                <a:cs typeface="Calibri"/>
                <a:sym typeface="Calibri"/>
              </a:rPr>
              <a:t>to </a:t>
            </a:r>
            <a:r>
              <a:rPr lang="fr-FR" sz="4000" dirty="0" err="1">
                <a:solidFill>
                  <a:schemeClr val="accent5">
                    <a:lumMod val="50000"/>
                  </a:schemeClr>
                </a:solidFill>
                <a:ea typeface="Calibri"/>
                <a:cs typeface="Calibri"/>
                <a:sym typeface="Calibri"/>
              </a:rPr>
              <a:t>watch</a:t>
            </a:r>
            <a:r>
              <a:rPr lang="fr-FR" sz="4000" dirty="0">
                <a:solidFill>
                  <a:schemeClr val="accent5">
                    <a:lumMod val="50000"/>
                  </a:schemeClr>
                </a:solidFill>
                <a:ea typeface="Calibri"/>
                <a:cs typeface="Calibri"/>
                <a:sym typeface="Calibri"/>
              </a:rPr>
              <a:t>, look at</a:t>
            </a:r>
            <a:endParaRPr lang="en-GB" sz="4000" dirty="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10699" y="3265977"/>
            <a:ext cx="2449941" cy="769441"/>
          </a:xfrm>
          <a:prstGeom prst="rect">
            <a:avLst/>
          </a:prstGeom>
          <a:noFill/>
        </p:spPr>
        <p:txBody>
          <a:bodyPr wrap="square" rtlCol="0">
            <a:spAutoFit/>
          </a:bodyPr>
          <a:lstStyle/>
          <a:p>
            <a:r>
              <a:rPr lang="en-GB" sz="4400" err="1">
                <a:solidFill>
                  <a:schemeClr val="accent5">
                    <a:lumMod val="50000"/>
                  </a:schemeClr>
                </a:solidFill>
              </a:rPr>
              <a:t>écrire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542210" y="4495674"/>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bien</a:t>
            </a:r>
          </a:p>
        </p:txBody>
      </p:sp>
      <p:sp>
        <p:nvSpPr>
          <p:cNvPr id="24" name="Oval 23"/>
          <p:cNvSpPr/>
          <p:nvPr/>
        </p:nvSpPr>
        <p:spPr>
          <a:xfrm>
            <a:off x="6164084" y="1063034"/>
            <a:ext cx="2843743"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 name="Title 2"/>
          <p:cNvSpPr>
            <a:spLocks noGrp="1"/>
          </p:cNvSpPr>
          <p:nvPr>
            <p:ph type="title"/>
          </p:nvPr>
        </p:nvSpPr>
        <p:spPr>
          <a:xfrm>
            <a:off x="36314" y="-76156"/>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D520E794-601C-4798-A69D-C76B6258125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DF1079CC-95FD-491D-B977-259E573DFB34}"/>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161B1247-269E-461B-926C-EEC996EBA75F}"/>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4506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456716" y="246041"/>
            <a:ext cx="5157216" cy="461665"/>
          </a:xfrm>
          <a:prstGeom prst="rect">
            <a:avLst/>
          </a:prstGeom>
          <a:noFill/>
        </p:spPr>
        <p:txBody>
          <a:bodyPr wrap="square" rtlCol="0">
            <a:spAutoFit/>
          </a:bodyPr>
          <a:lstStyle/>
          <a:p>
            <a:r>
              <a:rPr lang="en-GB" sz="2400" err="1">
                <a:solidFill>
                  <a:schemeClr val="accent1">
                    <a:lumMod val="50000"/>
                  </a:schemeClr>
                </a:solidFill>
              </a:rPr>
              <a:t>C'est</a:t>
            </a:r>
            <a:r>
              <a:rPr lang="en-GB" sz="2400">
                <a:solidFill>
                  <a:schemeClr val="accent1">
                    <a:lumMod val="50000"/>
                  </a:schemeClr>
                </a:solidFill>
              </a:rPr>
              <a:t> quoi </a:t>
            </a:r>
            <a:r>
              <a:rPr lang="en-GB" sz="2400" err="1">
                <a:solidFill>
                  <a:schemeClr val="accent1">
                    <a:lumMod val="50000"/>
                  </a:schemeClr>
                </a:solidFill>
              </a:rPr>
              <a:t>en</a:t>
            </a:r>
            <a:r>
              <a:rPr lang="en-GB" sz="2400">
                <a:solidFill>
                  <a:schemeClr val="accent1">
                    <a:lumMod val="50000"/>
                  </a:schemeClr>
                </a:solidFill>
              </a:rPr>
              <a:t> </a:t>
            </a:r>
            <a:r>
              <a:rPr lang="en-GB" sz="2400" err="1">
                <a:solidFill>
                  <a:schemeClr val="accent1">
                    <a:lumMod val="50000"/>
                  </a:schemeClr>
                </a:solidFill>
              </a:rPr>
              <a:t>fran</a:t>
            </a:r>
            <a:r>
              <a:rPr lang="en-GB" sz="2400" err="1">
                <a:solidFill>
                  <a:schemeClr val="accent1">
                    <a:lumMod val="50000"/>
                  </a:schemeClr>
                </a:solidFill>
                <a:latin typeface="Century Gothic" panose="020B0502020202020204" pitchFamily="34" charset="0"/>
                <a:cs typeface="Calibri" panose="020F0502020204030204" pitchFamily="34" charset="0"/>
              </a:rPr>
              <a:t>ç</a:t>
            </a:r>
            <a:r>
              <a:rPr lang="en-GB" sz="2400" err="1">
                <a:solidFill>
                  <a:schemeClr val="accent1">
                    <a:lumMod val="50000"/>
                  </a:schemeClr>
                </a:solidFill>
              </a:rPr>
              <a:t>ais</a:t>
            </a:r>
            <a:r>
              <a:rPr lang="en-GB" sz="2400">
                <a:solidFill>
                  <a:schemeClr val="accent1">
                    <a:lumMod val="50000"/>
                  </a:schemeClr>
                </a:solidFill>
              </a:rPr>
              <a:t> ?</a:t>
            </a:r>
          </a:p>
        </p:txBody>
      </p:sp>
      <p:sp>
        <p:nvSpPr>
          <p:cNvPr id="13" name="TextBox 12"/>
          <p:cNvSpPr txBox="1"/>
          <p:nvPr/>
        </p:nvSpPr>
        <p:spPr>
          <a:xfrm rot="20949250">
            <a:off x="4185593" y="1370539"/>
            <a:ext cx="2217042"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lire</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salle</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1607026" y="1243464"/>
            <a:ext cx="248731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fermer</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126510" y="5311816"/>
            <a:ext cx="323223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tableau</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348663" y="3470300"/>
            <a:ext cx="29075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fenêtre</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1290214"/>
            <a:ext cx="3477415" cy="769441"/>
          </a:xfrm>
          <a:prstGeom prst="rect">
            <a:avLst/>
          </a:prstGeom>
          <a:noFill/>
        </p:spPr>
        <p:txBody>
          <a:bodyPr wrap="square" rtlCol="0">
            <a:spAutoFit/>
          </a:bodyPr>
          <a:lstStyle/>
          <a:p>
            <a:r>
              <a:rPr lang="es-CO" sz="4400" dirty="0" err="1">
                <a:solidFill>
                  <a:srgbClr val="002060"/>
                </a:solidFill>
                <a:latin typeface="Century Gothic" panose="020B0502020202020204" pitchFamily="34" charset="0"/>
                <a:cs typeface="Calibri" panose="020F0502020204030204" pitchFamily="34" charset="0"/>
              </a:rPr>
              <a:t>regarder</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20" name="TextBox 19"/>
          <p:cNvSpPr txBox="1"/>
          <p:nvPr/>
        </p:nvSpPr>
        <p:spPr>
          <a:xfrm rot="399586">
            <a:off x="1243487" y="5337766"/>
            <a:ext cx="2615544"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porte</a:t>
            </a:r>
          </a:p>
        </p:txBody>
      </p:sp>
      <p:sp>
        <p:nvSpPr>
          <p:cNvPr id="21" name="TextBox 20"/>
          <p:cNvSpPr txBox="1"/>
          <p:nvPr/>
        </p:nvSpPr>
        <p:spPr>
          <a:xfrm rot="399586">
            <a:off x="164512" y="4256565"/>
            <a:ext cx="2850409"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classe</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vous</a:t>
            </a:r>
            <a:endParaRPr lang="es-CO" sz="4400">
              <a:solidFill>
                <a:srgbClr val="002060"/>
              </a:solidFill>
              <a:latin typeface="Century Gothic" panose="020B0502020202020204" pitchFamily="34" charset="0"/>
              <a:cs typeface="Calibri" panose="020F0502020204030204" pitchFamily="34" charset="0"/>
            </a:endParaRPr>
          </a:p>
        </p:txBody>
      </p:sp>
      <p:sp>
        <p:nvSpPr>
          <p:cNvPr id="23" name="TextBox 22"/>
          <p:cNvSpPr txBox="1"/>
          <p:nvPr/>
        </p:nvSpPr>
        <p:spPr>
          <a:xfrm rot="399586">
            <a:off x="129678" y="2375464"/>
            <a:ext cx="3194497"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chemise</a:t>
            </a:r>
            <a:endParaRPr lang="es-CO" sz="4400">
              <a:solidFill>
                <a:srgbClr val="002060"/>
              </a:solidFill>
              <a:latin typeface="Century Gothic" panose="020B0502020202020204" pitchFamily="34" charset="0"/>
              <a:cs typeface="Calibri" panose="020F0502020204030204" pitchFamily="34" charset="0"/>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450617" y="2959915"/>
            <a:ext cx="2397204" cy="707886"/>
          </a:xfrm>
          <a:prstGeom prst="rect">
            <a:avLst/>
          </a:prstGeom>
          <a:noFill/>
        </p:spPr>
        <p:txBody>
          <a:bodyPr wrap="square" rtlCol="0">
            <a:spAutoFit/>
          </a:bodyPr>
          <a:lstStyle/>
          <a:p>
            <a:r>
              <a:rPr lang="fr-FR" sz="4000">
                <a:solidFill>
                  <a:schemeClr val="accent5">
                    <a:lumMod val="50000"/>
                  </a:schemeClr>
                </a:solidFill>
                <a:ea typeface="Calibri"/>
                <a:cs typeface="Calibri"/>
                <a:sym typeface="Calibri"/>
              </a:rPr>
              <a:t>class</a:t>
            </a:r>
            <a:endParaRPr lang="en-GB" sz="400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10699" y="3265977"/>
            <a:ext cx="2449941" cy="769441"/>
          </a:xfrm>
          <a:prstGeom prst="rect">
            <a:avLst/>
          </a:prstGeom>
          <a:noFill/>
        </p:spPr>
        <p:txBody>
          <a:bodyPr wrap="square" rtlCol="0">
            <a:spAutoFit/>
          </a:bodyPr>
          <a:lstStyle/>
          <a:p>
            <a:r>
              <a:rPr lang="en-GB" sz="4400" err="1">
                <a:solidFill>
                  <a:schemeClr val="accent5">
                    <a:lumMod val="50000"/>
                  </a:schemeClr>
                </a:solidFill>
              </a:rPr>
              <a:t>écrire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542210" y="4495674"/>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bien</a:t>
            </a:r>
          </a:p>
        </p:txBody>
      </p:sp>
      <p:sp>
        <p:nvSpPr>
          <p:cNvPr id="24" name="Oval 23"/>
          <p:cNvSpPr/>
          <p:nvPr/>
        </p:nvSpPr>
        <p:spPr>
          <a:xfrm>
            <a:off x="57328" y="3997972"/>
            <a:ext cx="2843743"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 name="Title 2"/>
          <p:cNvSpPr>
            <a:spLocks noGrp="1"/>
          </p:cNvSpPr>
          <p:nvPr>
            <p:ph type="title"/>
          </p:nvPr>
        </p:nvSpPr>
        <p:spPr>
          <a:xfrm>
            <a:off x="57328" y="-76156"/>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B573A26F-D269-4CA2-9FF1-083B0EAE717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6EDF65D8-B0C9-485E-9445-B3FD976EA3C1}"/>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81790982-EB3E-441E-86DD-DD6C3B02F38E}"/>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4516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480779" y="246041"/>
            <a:ext cx="5157216" cy="461665"/>
          </a:xfrm>
          <a:prstGeom prst="rect">
            <a:avLst/>
          </a:prstGeom>
          <a:noFill/>
        </p:spPr>
        <p:txBody>
          <a:bodyPr wrap="square" rtlCol="0">
            <a:spAutoFit/>
          </a:bodyPr>
          <a:lstStyle/>
          <a:p>
            <a:r>
              <a:rPr lang="en-GB" sz="2400" dirty="0" err="1">
                <a:solidFill>
                  <a:schemeClr val="accent1">
                    <a:lumMod val="50000"/>
                  </a:schemeClr>
                </a:solidFill>
              </a:rPr>
              <a:t>C'est</a:t>
            </a:r>
            <a:r>
              <a:rPr lang="en-GB" sz="2400" dirty="0">
                <a:solidFill>
                  <a:schemeClr val="accent1">
                    <a:lumMod val="50000"/>
                  </a:schemeClr>
                </a:solidFill>
              </a:rPr>
              <a:t> quoi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fran</a:t>
            </a:r>
            <a:r>
              <a:rPr lang="en-GB" sz="2400" dirty="0" err="1">
                <a:solidFill>
                  <a:schemeClr val="accent1">
                    <a:lumMod val="50000"/>
                  </a:schemeClr>
                </a:solidFill>
                <a:latin typeface="Century Gothic" panose="020B0502020202020204" pitchFamily="34" charset="0"/>
                <a:cs typeface="Calibri" panose="020F0502020204030204" pitchFamily="34" charset="0"/>
              </a:rPr>
              <a:t>ç</a:t>
            </a:r>
            <a:r>
              <a:rPr lang="en-GB" sz="2400" dirty="0" err="1">
                <a:solidFill>
                  <a:schemeClr val="accent1">
                    <a:lumMod val="50000"/>
                  </a:schemeClr>
                </a:solidFill>
              </a:rPr>
              <a:t>ais</a:t>
            </a:r>
            <a:r>
              <a:rPr lang="en-GB" sz="2400" dirty="0">
                <a:solidFill>
                  <a:schemeClr val="accent1">
                    <a:lumMod val="50000"/>
                  </a:schemeClr>
                </a:solidFill>
              </a:rPr>
              <a:t> ?</a:t>
            </a:r>
          </a:p>
        </p:txBody>
      </p:sp>
      <p:sp>
        <p:nvSpPr>
          <p:cNvPr id="13" name="TextBox 12"/>
          <p:cNvSpPr txBox="1"/>
          <p:nvPr/>
        </p:nvSpPr>
        <p:spPr>
          <a:xfrm rot="20949250">
            <a:off x="4185593" y="1370539"/>
            <a:ext cx="2217042"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lire</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salle</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1607026" y="1243464"/>
            <a:ext cx="248731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fermer</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126510" y="5311816"/>
            <a:ext cx="323223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tableau</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348663" y="3470300"/>
            <a:ext cx="29075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fenêtre</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1290214"/>
            <a:ext cx="3477415" cy="769441"/>
          </a:xfrm>
          <a:prstGeom prst="rect">
            <a:avLst/>
          </a:prstGeom>
          <a:noFill/>
        </p:spPr>
        <p:txBody>
          <a:bodyPr wrap="square" rtlCol="0">
            <a:spAutoFit/>
          </a:bodyPr>
          <a:lstStyle/>
          <a:p>
            <a:r>
              <a:rPr lang="es-CO" sz="4400" dirty="0" err="1">
                <a:solidFill>
                  <a:srgbClr val="002060"/>
                </a:solidFill>
                <a:latin typeface="Century Gothic" panose="020B0502020202020204" pitchFamily="34" charset="0"/>
                <a:cs typeface="Calibri" panose="020F0502020204030204" pitchFamily="34" charset="0"/>
              </a:rPr>
              <a:t>regarder</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20" name="TextBox 19"/>
          <p:cNvSpPr txBox="1"/>
          <p:nvPr/>
        </p:nvSpPr>
        <p:spPr>
          <a:xfrm rot="399586">
            <a:off x="1243487" y="5337766"/>
            <a:ext cx="2615544"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porte</a:t>
            </a:r>
          </a:p>
        </p:txBody>
      </p:sp>
      <p:sp>
        <p:nvSpPr>
          <p:cNvPr id="21" name="TextBox 20"/>
          <p:cNvSpPr txBox="1"/>
          <p:nvPr/>
        </p:nvSpPr>
        <p:spPr>
          <a:xfrm rot="399586">
            <a:off x="164512" y="4256565"/>
            <a:ext cx="2850409"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classe</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vous</a:t>
            </a:r>
            <a:endParaRPr lang="es-CO" sz="4400">
              <a:solidFill>
                <a:srgbClr val="002060"/>
              </a:solidFill>
              <a:latin typeface="Century Gothic" panose="020B0502020202020204" pitchFamily="34" charset="0"/>
              <a:cs typeface="Calibri" panose="020F0502020204030204" pitchFamily="34" charset="0"/>
            </a:endParaRPr>
          </a:p>
        </p:txBody>
      </p:sp>
      <p:sp>
        <p:nvSpPr>
          <p:cNvPr id="23" name="TextBox 22"/>
          <p:cNvSpPr txBox="1"/>
          <p:nvPr/>
        </p:nvSpPr>
        <p:spPr>
          <a:xfrm rot="399586">
            <a:off x="129678" y="2375464"/>
            <a:ext cx="3194497"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chemise</a:t>
            </a:r>
            <a:endParaRPr lang="es-CO" sz="4400">
              <a:solidFill>
                <a:srgbClr val="002060"/>
              </a:solidFill>
              <a:latin typeface="Century Gothic" panose="020B0502020202020204" pitchFamily="34" charset="0"/>
              <a:cs typeface="Calibri" panose="020F0502020204030204" pitchFamily="34" charset="0"/>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450617" y="2959915"/>
            <a:ext cx="2397204" cy="707886"/>
          </a:xfrm>
          <a:prstGeom prst="rect">
            <a:avLst/>
          </a:prstGeom>
          <a:noFill/>
        </p:spPr>
        <p:txBody>
          <a:bodyPr wrap="square" rtlCol="0">
            <a:spAutoFit/>
          </a:bodyPr>
          <a:lstStyle/>
          <a:p>
            <a:r>
              <a:rPr lang="fr-FR" sz="4000">
                <a:solidFill>
                  <a:schemeClr val="accent5">
                    <a:lumMod val="50000"/>
                  </a:schemeClr>
                </a:solidFill>
                <a:ea typeface="Calibri"/>
                <a:cs typeface="Calibri"/>
                <a:sym typeface="Calibri"/>
              </a:rPr>
              <a:t>room</a:t>
            </a:r>
            <a:endParaRPr lang="en-GB" sz="400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10699" y="3265977"/>
            <a:ext cx="2449941" cy="769441"/>
          </a:xfrm>
          <a:prstGeom prst="rect">
            <a:avLst/>
          </a:prstGeom>
          <a:noFill/>
        </p:spPr>
        <p:txBody>
          <a:bodyPr wrap="square" rtlCol="0">
            <a:spAutoFit/>
          </a:bodyPr>
          <a:lstStyle/>
          <a:p>
            <a:r>
              <a:rPr lang="en-GB" sz="4400" err="1">
                <a:solidFill>
                  <a:schemeClr val="accent5">
                    <a:lumMod val="50000"/>
                  </a:schemeClr>
                </a:solidFill>
              </a:rPr>
              <a:t>écrire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542210" y="4495674"/>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bien</a:t>
            </a:r>
          </a:p>
        </p:txBody>
      </p:sp>
      <p:sp>
        <p:nvSpPr>
          <p:cNvPr id="24" name="Oval 23"/>
          <p:cNvSpPr/>
          <p:nvPr/>
        </p:nvSpPr>
        <p:spPr>
          <a:xfrm>
            <a:off x="4465035" y="5176591"/>
            <a:ext cx="2843743"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 name="Title 2"/>
          <p:cNvSpPr>
            <a:spLocks noGrp="1"/>
          </p:cNvSpPr>
          <p:nvPr>
            <p:ph type="title"/>
          </p:nvPr>
        </p:nvSpPr>
        <p:spPr>
          <a:xfrm>
            <a:off x="165705" y="-51127"/>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399236AB-AF8C-40D9-B550-1F317239B40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20FB63DE-FBBB-41EC-8AB2-F9AC1CBE27C6}"/>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7D2AA6DD-87BC-4384-A64F-0622CCF975CC}"/>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6110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480779" y="246041"/>
            <a:ext cx="5157216" cy="461665"/>
          </a:xfrm>
          <a:prstGeom prst="rect">
            <a:avLst/>
          </a:prstGeom>
          <a:noFill/>
        </p:spPr>
        <p:txBody>
          <a:bodyPr wrap="square" rtlCol="0">
            <a:spAutoFit/>
          </a:bodyPr>
          <a:lstStyle/>
          <a:p>
            <a:r>
              <a:rPr lang="en-GB" sz="2400" err="1">
                <a:solidFill>
                  <a:schemeClr val="accent1">
                    <a:lumMod val="50000"/>
                  </a:schemeClr>
                </a:solidFill>
              </a:rPr>
              <a:t>C'est</a:t>
            </a:r>
            <a:r>
              <a:rPr lang="en-GB" sz="2400">
                <a:solidFill>
                  <a:schemeClr val="accent1">
                    <a:lumMod val="50000"/>
                  </a:schemeClr>
                </a:solidFill>
              </a:rPr>
              <a:t> quoi </a:t>
            </a:r>
            <a:r>
              <a:rPr lang="en-GB" sz="2400" err="1">
                <a:solidFill>
                  <a:schemeClr val="accent1">
                    <a:lumMod val="50000"/>
                  </a:schemeClr>
                </a:solidFill>
              </a:rPr>
              <a:t>en</a:t>
            </a:r>
            <a:r>
              <a:rPr lang="en-GB" sz="2400">
                <a:solidFill>
                  <a:schemeClr val="accent1">
                    <a:lumMod val="50000"/>
                  </a:schemeClr>
                </a:solidFill>
              </a:rPr>
              <a:t> </a:t>
            </a:r>
            <a:r>
              <a:rPr lang="en-GB" sz="2400" err="1">
                <a:solidFill>
                  <a:schemeClr val="accent1">
                    <a:lumMod val="50000"/>
                  </a:schemeClr>
                </a:solidFill>
              </a:rPr>
              <a:t>fran</a:t>
            </a:r>
            <a:r>
              <a:rPr lang="en-GB" sz="2400" err="1">
                <a:solidFill>
                  <a:schemeClr val="accent1">
                    <a:lumMod val="50000"/>
                  </a:schemeClr>
                </a:solidFill>
                <a:latin typeface="Century Gothic" panose="020B0502020202020204" pitchFamily="34" charset="0"/>
                <a:cs typeface="Calibri" panose="020F0502020204030204" pitchFamily="34" charset="0"/>
              </a:rPr>
              <a:t>ç</a:t>
            </a:r>
            <a:r>
              <a:rPr lang="en-GB" sz="2400" err="1">
                <a:solidFill>
                  <a:schemeClr val="accent1">
                    <a:lumMod val="50000"/>
                  </a:schemeClr>
                </a:solidFill>
              </a:rPr>
              <a:t>ais</a:t>
            </a:r>
            <a:r>
              <a:rPr lang="en-GB" sz="2400">
                <a:solidFill>
                  <a:schemeClr val="accent1">
                    <a:lumMod val="50000"/>
                  </a:schemeClr>
                </a:solidFill>
              </a:rPr>
              <a:t> ?</a:t>
            </a:r>
          </a:p>
        </p:txBody>
      </p:sp>
      <p:sp>
        <p:nvSpPr>
          <p:cNvPr id="13" name="TextBox 12"/>
          <p:cNvSpPr txBox="1"/>
          <p:nvPr/>
        </p:nvSpPr>
        <p:spPr>
          <a:xfrm rot="20949250">
            <a:off x="4185593" y="1370539"/>
            <a:ext cx="2217042"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lire</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salle</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1607026" y="1243464"/>
            <a:ext cx="248731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fermer</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126510" y="5311816"/>
            <a:ext cx="323223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tableau</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348663" y="3470300"/>
            <a:ext cx="29075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fenêtre</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1290214"/>
            <a:ext cx="3477415" cy="769441"/>
          </a:xfrm>
          <a:prstGeom prst="rect">
            <a:avLst/>
          </a:prstGeom>
          <a:noFill/>
        </p:spPr>
        <p:txBody>
          <a:bodyPr wrap="square" rtlCol="0">
            <a:spAutoFit/>
          </a:bodyPr>
          <a:lstStyle/>
          <a:p>
            <a:r>
              <a:rPr lang="es-CO" sz="4400" dirty="0" err="1">
                <a:solidFill>
                  <a:srgbClr val="002060"/>
                </a:solidFill>
                <a:latin typeface="Century Gothic" panose="020B0502020202020204" pitchFamily="34" charset="0"/>
                <a:cs typeface="Calibri" panose="020F0502020204030204" pitchFamily="34" charset="0"/>
              </a:rPr>
              <a:t>regarder</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20" name="TextBox 19"/>
          <p:cNvSpPr txBox="1"/>
          <p:nvPr/>
        </p:nvSpPr>
        <p:spPr>
          <a:xfrm rot="399586">
            <a:off x="1243487" y="5337766"/>
            <a:ext cx="2615544"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porte</a:t>
            </a:r>
          </a:p>
        </p:txBody>
      </p:sp>
      <p:sp>
        <p:nvSpPr>
          <p:cNvPr id="21" name="TextBox 20"/>
          <p:cNvSpPr txBox="1"/>
          <p:nvPr/>
        </p:nvSpPr>
        <p:spPr>
          <a:xfrm rot="399586">
            <a:off x="164512" y="4256565"/>
            <a:ext cx="2850409"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classe</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vous</a:t>
            </a:r>
            <a:endParaRPr lang="es-CO" sz="4400">
              <a:solidFill>
                <a:srgbClr val="002060"/>
              </a:solidFill>
              <a:latin typeface="Century Gothic" panose="020B0502020202020204" pitchFamily="34" charset="0"/>
              <a:cs typeface="Calibri" panose="020F0502020204030204" pitchFamily="34" charset="0"/>
            </a:endParaRPr>
          </a:p>
        </p:txBody>
      </p:sp>
      <p:sp>
        <p:nvSpPr>
          <p:cNvPr id="23" name="TextBox 22"/>
          <p:cNvSpPr txBox="1"/>
          <p:nvPr/>
        </p:nvSpPr>
        <p:spPr>
          <a:xfrm rot="399586">
            <a:off x="129678" y="2375464"/>
            <a:ext cx="3194497"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chemise</a:t>
            </a:r>
            <a:endParaRPr lang="es-CO" sz="4400">
              <a:solidFill>
                <a:srgbClr val="002060"/>
              </a:solidFill>
              <a:latin typeface="Century Gothic" panose="020B0502020202020204" pitchFamily="34" charset="0"/>
              <a:cs typeface="Calibri" panose="020F0502020204030204" pitchFamily="34" charset="0"/>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209145" y="3012109"/>
            <a:ext cx="2397204" cy="707886"/>
          </a:xfrm>
          <a:prstGeom prst="rect">
            <a:avLst/>
          </a:prstGeom>
          <a:noFill/>
        </p:spPr>
        <p:txBody>
          <a:bodyPr wrap="square" rtlCol="0">
            <a:spAutoFit/>
          </a:bodyPr>
          <a:lstStyle/>
          <a:p>
            <a:r>
              <a:rPr lang="fr-FR" sz="4000">
                <a:solidFill>
                  <a:schemeClr val="accent5">
                    <a:lumMod val="50000"/>
                  </a:schemeClr>
                </a:solidFill>
                <a:ea typeface="Calibri"/>
                <a:cs typeface="Calibri"/>
                <a:sym typeface="Calibri"/>
              </a:rPr>
              <a:t>to </a:t>
            </a:r>
            <a:r>
              <a:rPr lang="fr-FR" sz="4000" err="1">
                <a:solidFill>
                  <a:schemeClr val="accent5">
                    <a:lumMod val="50000"/>
                  </a:schemeClr>
                </a:solidFill>
                <a:ea typeface="Calibri"/>
                <a:cs typeface="Calibri"/>
                <a:sym typeface="Calibri"/>
              </a:rPr>
              <a:t>write</a:t>
            </a:r>
            <a:endParaRPr lang="en-GB" sz="400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10699" y="3265977"/>
            <a:ext cx="2449941" cy="769441"/>
          </a:xfrm>
          <a:prstGeom prst="rect">
            <a:avLst/>
          </a:prstGeom>
          <a:noFill/>
        </p:spPr>
        <p:txBody>
          <a:bodyPr wrap="square" rtlCol="0">
            <a:spAutoFit/>
          </a:bodyPr>
          <a:lstStyle/>
          <a:p>
            <a:r>
              <a:rPr lang="en-GB" sz="4400" err="1">
                <a:solidFill>
                  <a:schemeClr val="accent5">
                    <a:lumMod val="50000"/>
                  </a:schemeClr>
                </a:solidFill>
              </a:rPr>
              <a:t>écrire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542210" y="4495674"/>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bien</a:t>
            </a:r>
          </a:p>
        </p:txBody>
      </p:sp>
      <p:sp>
        <p:nvSpPr>
          <p:cNvPr id="24" name="Oval 23"/>
          <p:cNvSpPr/>
          <p:nvPr/>
        </p:nvSpPr>
        <p:spPr>
          <a:xfrm>
            <a:off x="2004369" y="3120732"/>
            <a:ext cx="2843743"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 name="Title 2"/>
          <p:cNvSpPr>
            <a:spLocks noGrp="1"/>
          </p:cNvSpPr>
          <p:nvPr>
            <p:ph type="title"/>
          </p:nvPr>
        </p:nvSpPr>
        <p:spPr>
          <a:xfrm>
            <a:off x="95838" y="-89801"/>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0F1F3BBC-213D-42B4-AD05-BB5C99AF10A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376F5587-C66F-4B76-9F89-60D7AE99560D}"/>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96A90303-5FEE-459E-A53B-5F0EE550D640}"/>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4867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432653" y="246041"/>
            <a:ext cx="5157216" cy="461665"/>
          </a:xfrm>
          <a:prstGeom prst="rect">
            <a:avLst/>
          </a:prstGeom>
          <a:noFill/>
        </p:spPr>
        <p:txBody>
          <a:bodyPr wrap="square" rtlCol="0">
            <a:spAutoFit/>
          </a:bodyPr>
          <a:lstStyle/>
          <a:p>
            <a:r>
              <a:rPr lang="en-GB" sz="2400" dirty="0" err="1">
                <a:solidFill>
                  <a:schemeClr val="accent1">
                    <a:lumMod val="50000"/>
                  </a:schemeClr>
                </a:solidFill>
              </a:rPr>
              <a:t>C'est</a:t>
            </a:r>
            <a:r>
              <a:rPr lang="en-GB" sz="2400" dirty="0">
                <a:solidFill>
                  <a:schemeClr val="accent1">
                    <a:lumMod val="50000"/>
                  </a:schemeClr>
                </a:solidFill>
              </a:rPr>
              <a:t> quoi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fran</a:t>
            </a:r>
            <a:r>
              <a:rPr lang="en-GB" sz="2400" dirty="0" err="1">
                <a:solidFill>
                  <a:schemeClr val="accent1">
                    <a:lumMod val="50000"/>
                  </a:schemeClr>
                </a:solidFill>
                <a:latin typeface="Century Gothic" panose="020B0502020202020204" pitchFamily="34" charset="0"/>
                <a:cs typeface="Calibri" panose="020F0502020204030204" pitchFamily="34" charset="0"/>
              </a:rPr>
              <a:t>ç</a:t>
            </a:r>
            <a:r>
              <a:rPr lang="en-GB" sz="2400" dirty="0" err="1">
                <a:solidFill>
                  <a:schemeClr val="accent1">
                    <a:lumMod val="50000"/>
                  </a:schemeClr>
                </a:solidFill>
              </a:rPr>
              <a:t>ais</a:t>
            </a:r>
            <a:r>
              <a:rPr lang="en-GB" sz="2400" dirty="0">
                <a:solidFill>
                  <a:schemeClr val="accent1">
                    <a:lumMod val="50000"/>
                  </a:schemeClr>
                </a:solidFill>
              </a:rPr>
              <a:t> ?</a:t>
            </a:r>
          </a:p>
        </p:txBody>
      </p:sp>
      <p:sp>
        <p:nvSpPr>
          <p:cNvPr id="13" name="TextBox 12"/>
          <p:cNvSpPr txBox="1"/>
          <p:nvPr/>
        </p:nvSpPr>
        <p:spPr>
          <a:xfrm rot="20949250">
            <a:off x="4185593" y="1370539"/>
            <a:ext cx="2217042"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lire</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salle</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1607026" y="1243464"/>
            <a:ext cx="248731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fermer</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126510" y="5311816"/>
            <a:ext cx="323223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tableau</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348663" y="3470300"/>
            <a:ext cx="29075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fenêtre</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1290214"/>
            <a:ext cx="3477415" cy="769441"/>
          </a:xfrm>
          <a:prstGeom prst="rect">
            <a:avLst/>
          </a:prstGeom>
          <a:noFill/>
        </p:spPr>
        <p:txBody>
          <a:bodyPr wrap="square" rtlCol="0">
            <a:spAutoFit/>
          </a:bodyPr>
          <a:lstStyle/>
          <a:p>
            <a:r>
              <a:rPr lang="es-CO" sz="4400" dirty="0" err="1">
                <a:solidFill>
                  <a:srgbClr val="002060"/>
                </a:solidFill>
                <a:latin typeface="Century Gothic" panose="020B0502020202020204" pitchFamily="34" charset="0"/>
                <a:cs typeface="Calibri" panose="020F0502020204030204" pitchFamily="34" charset="0"/>
              </a:rPr>
              <a:t>regarder</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20" name="TextBox 19"/>
          <p:cNvSpPr txBox="1"/>
          <p:nvPr/>
        </p:nvSpPr>
        <p:spPr>
          <a:xfrm rot="399586">
            <a:off x="1243487" y="5337766"/>
            <a:ext cx="2615544"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porte</a:t>
            </a:r>
          </a:p>
        </p:txBody>
      </p:sp>
      <p:sp>
        <p:nvSpPr>
          <p:cNvPr id="21" name="TextBox 20"/>
          <p:cNvSpPr txBox="1"/>
          <p:nvPr/>
        </p:nvSpPr>
        <p:spPr>
          <a:xfrm rot="399586">
            <a:off x="164512" y="4256565"/>
            <a:ext cx="2850409"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classe</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vous</a:t>
            </a:r>
            <a:endParaRPr lang="es-CO" sz="4400">
              <a:solidFill>
                <a:srgbClr val="002060"/>
              </a:solidFill>
              <a:latin typeface="Century Gothic" panose="020B0502020202020204" pitchFamily="34" charset="0"/>
              <a:cs typeface="Calibri" panose="020F0502020204030204" pitchFamily="34" charset="0"/>
            </a:endParaRPr>
          </a:p>
        </p:txBody>
      </p:sp>
      <p:sp>
        <p:nvSpPr>
          <p:cNvPr id="23" name="TextBox 22"/>
          <p:cNvSpPr txBox="1"/>
          <p:nvPr/>
        </p:nvSpPr>
        <p:spPr>
          <a:xfrm rot="399586">
            <a:off x="129678" y="2375464"/>
            <a:ext cx="3194497"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chemise</a:t>
            </a:r>
            <a:endParaRPr lang="es-CO" sz="4400">
              <a:solidFill>
                <a:srgbClr val="002060"/>
              </a:solidFill>
              <a:latin typeface="Century Gothic" panose="020B0502020202020204" pitchFamily="34" charset="0"/>
              <a:cs typeface="Calibri" panose="020F0502020204030204" pitchFamily="34" charset="0"/>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209145" y="3012109"/>
            <a:ext cx="2397204" cy="707886"/>
          </a:xfrm>
          <a:prstGeom prst="rect">
            <a:avLst/>
          </a:prstGeom>
          <a:noFill/>
        </p:spPr>
        <p:txBody>
          <a:bodyPr wrap="square" rtlCol="0">
            <a:spAutoFit/>
          </a:bodyPr>
          <a:lstStyle/>
          <a:p>
            <a:r>
              <a:rPr lang="fr-FR" sz="4000">
                <a:solidFill>
                  <a:schemeClr val="accent5">
                    <a:lumMod val="50000"/>
                  </a:schemeClr>
                </a:solidFill>
                <a:ea typeface="Calibri"/>
                <a:cs typeface="Calibri"/>
                <a:sym typeface="Calibri"/>
              </a:rPr>
              <a:t>silence</a:t>
            </a:r>
            <a:endParaRPr lang="en-GB" sz="400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10699" y="3265977"/>
            <a:ext cx="2449941" cy="769441"/>
          </a:xfrm>
          <a:prstGeom prst="rect">
            <a:avLst/>
          </a:prstGeom>
          <a:noFill/>
        </p:spPr>
        <p:txBody>
          <a:bodyPr wrap="square" rtlCol="0">
            <a:spAutoFit/>
          </a:bodyPr>
          <a:lstStyle/>
          <a:p>
            <a:r>
              <a:rPr lang="en-GB" sz="4400" err="1">
                <a:solidFill>
                  <a:schemeClr val="accent5">
                    <a:lumMod val="50000"/>
                  </a:schemeClr>
                </a:solidFill>
              </a:rPr>
              <a:t>écrire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542210" y="4495674"/>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bien</a:t>
            </a:r>
          </a:p>
        </p:txBody>
      </p:sp>
      <p:sp>
        <p:nvSpPr>
          <p:cNvPr id="24" name="Oval 23"/>
          <p:cNvSpPr/>
          <p:nvPr/>
        </p:nvSpPr>
        <p:spPr>
          <a:xfrm>
            <a:off x="6958693" y="4483198"/>
            <a:ext cx="2843743"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 name="Title 2"/>
          <p:cNvSpPr>
            <a:spLocks noGrp="1"/>
          </p:cNvSpPr>
          <p:nvPr>
            <p:ph type="title"/>
          </p:nvPr>
        </p:nvSpPr>
        <p:spPr>
          <a:xfrm>
            <a:off x="129511" y="-65956"/>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EF19F023-F91E-48E0-AC1C-48AC0472606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FC3C8C8C-668C-4217-8527-83695D25A573}"/>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4514B7F7-56EB-49FB-8DED-70F6521EFBF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4888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480779" y="246041"/>
            <a:ext cx="5157216" cy="461665"/>
          </a:xfrm>
          <a:prstGeom prst="rect">
            <a:avLst/>
          </a:prstGeom>
          <a:noFill/>
        </p:spPr>
        <p:txBody>
          <a:bodyPr wrap="square" rtlCol="0">
            <a:spAutoFit/>
          </a:bodyPr>
          <a:lstStyle/>
          <a:p>
            <a:r>
              <a:rPr lang="en-GB" sz="2400" err="1">
                <a:solidFill>
                  <a:schemeClr val="accent1">
                    <a:lumMod val="50000"/>
                  </a:schemeClr>
                </a:solidFill>
              </a:rPr>
              <a:t>C'est</a:t>
            </a:r>
            <a:r>
              <a:rPr lang="en-GB" sz="2400">
                <a:solidFill>
                  <a:schemeClr val="accent1">
                    <a:lumMod val="50000"/>
                  </a:schemeClr>
                </a:solidFill>
              </a:rPr>
              <a:t> quoi </a:t>
            </a:r>
            <a:r>
              <a:rPr lang="en-GB" sz="2400" err="1">
                <a:solidFill>
                  <a:schemeClr val="accent1">
                    <a:lumMod val="50000"/>
                  </a:schemeClr>
                </a:solidFill>
              </a:rPr>
              <a:t>en</a:t>
            </a:r>
            <a:r>
              <a:rPr lang="en-GB" sz="2400">
                <a:solidFill>
                  <a:schemeClr val="accent1">
                    <a:lumMod val="50000"/>
                  </a:schemeClr>
                </a:solidFill>
              </a:rPr>
              <a:t> </a:t>
            </a:r>
            <a:r>
              <a:rPr lang="en-GB" sz="2400" err="1">
                <a:solidFill>
                  <a:schemeClr val="accent1">
                    <a:lumMod val="50000"/>
                  </a:schemeClr>
                </a:solidFill>
              </a:rPr>
              <a:t>fran</a:t>
            </a:r>
            <a:r>
              <a:rPr lang="en-GB" sz="2400" err="1">
                <a:solidFill>
                  <a:schemeClr val="accent1">
                    <a:lumMod val="50000"/>
                  </a:schemeClr>
                </a:solidFill>
                <a:latin typeface="Century Gothic" panose="020B0502020202020204" pitchFamily="34" charset="0"/>
                <a:cs typeface="Calibri" panose="020F0502020204030204" pitchFamily="34" charset="0"/>
              </a:rPr>
              <a:t>ç</a:t>
            </a:r>
            <a:r>
              <a:rPr lang="en-GB" sz="2400" err="1">
                <a:solidFill>
                  <a:schemeClr val="accent1">
                    <a:lumMod val="50000"/>
                  </a:schemeClr>
                </a:solidFill>
              </a:rPr>
              <a:t>ais</a:t>
            </a:r>
            <a:r>
              <a:rPr lang="en-GB" sz="2400">
                <a:solidFill>
                  <a:schemeClr val="accent1">
                    <a:lumMod val="50000"/>
                  </a:schemeClr>
                </a:solidFill>
              </a:rPr>
              <a:t> ?</a:t>
            </a:r>
          </a:p>
        </p:txBody>
      </p:sp>
      <p:sp>
        <p:nvSpPr>
          <p:cNvPr id="13" name="TextBox 12"/>
          <p:cNvSpPr txBox="1"/>
          <p:nvPr/>
        </p:nvSpPr>
        <p:spPr>
          <a:xfrm rot="20949250">
            <a:off x="4185593" y="1370539"/>
            <a:ext cx="2217042"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lire</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salle</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1607026" y="1243464"/>
            <a:ext cx="248731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fermer</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126510" y="5311816"/>
            <a:ext cx="323223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tableau</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348663" y="3470300"/>
            <a:ext cx="29075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fenêtre</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1290214"/>
            <a:ext cx="3477415" cy="769441"/>
          </a:xfrm>
          <a:prstGeom prst="rect">
            <a:avLst/>
          </a:prstGeom>
          <a:noFill/>
        </p:spPr>
        <p:txBody>
          <a:bodyPr wrap="square" rtlCol="0">
            <a:spAutoFit/>
          </a:bodyPr>
          <a:lstStyle/>
          <a:p>
            <a:r>
              <a:rPr lang="es-CO" sz="4400" dirty="0" err="1">
                <a:solidFill>
                  <a:srgbClr val="002060"/>
                </a:solidFill>
                <a:latin typeface="Century Gothic" panose="020B0502020202020204" pitchFamily="34" charset="0"/>
                <a:cs typeface="Calibri" panose="020F0502020204030204" pitchFamily="34" charset="0"/>
              </a:rPr>
              <a:t>regarder</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20" name="TextBox 19"/>
          <p:cNvSpPr txBox="1"/>
          <p:nvPr/>
        </p:nvSpPr>
        <p:spPr>
          <a:xfrm rot="399586">
            <a:off x="1243487" y="5337766"/>
            <a:ext cx="2615544"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porte</a:t>
            </a:r>
          </a:p>
        </p:txBody>
      </p:sp>
      <p:sp>
        <p:nvSpPr>
          <p:cNvPr id="21" name="TextBox 20"/>
          <p:cNvSpPr txBox="1"/>
          <p:nvPr/>
        </p:nvSpPr>
        <p:spPr>
          <a:xfrm rot="399586">
            <a:off x="164512" y="4256565"/>
            <a:ext cx="2850409"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classe</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vous</a:t>
            </a:r>
            <a:endParaRPr lang="es-CO" sz="4400">
              <a:solidFill>
                <a:srgbClr val="002060"/>
              </a:solidFill>
              <a:latin typeface="Century Gothic" panose="020B0502020202020204" pitchFamily="34" charset="0"/>
              <a:cs typeface="Calibri" panose="020F0502020204030204" pitchFamily="34" charset="0"/>
            </a:endParaRPr>
          </a:p>
        </p:txBody>
      </p:sp>
      <p:sp>
        <p:nvSpPr>
          <p:cNvPr id="23" name="TextBox 22"/>
          <p:cNvSpPr txBox="1"/>
          <p:nvPr/>
        </p:nvSpPr>
        <p:spPr>
          <a:xfrm rot="399586">
            <a:off x="129678" y="2375464"/>
            <a:ext cx="3194497"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chemise</a:t>
            </a:r>
            <a:endParaRPr lang="es-CO" sz="4400">
              <a:solidFill>
                <a:srgbClr val="002060"/>
              </a:solidFill>
              <a:latin typeface="Century Gothic" panose="020B0502020202020204" pitchFamily="34" charset="0"/>
              <a:cs typeface="Calibri" panose="020F0502020204030204" pitchFamily="34" charset="0"/>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209145" y="3012109"/>
            <a:ext cx="2397204" cy="707886"/>
          </a:xfrm>
          <a:prstGeom prst="rect">
            <a:avLst/>
          </a:prstGeom>
          <a:noFill/>
        </p:spPr>
        <p:txBody>
          <a:bodyPr wrap="square" rtlCol="0">
            <a:spAutoFit/>
          </a:bodyPr>
          <a:lstStyle/>
          <a:p>
            <a:r>
              <a:rPr lang="fr-FR" sz="4000" err="1">
                <a:solidFill>
                  <a:schemeClr val="accent5">
                    <a:lumMod val="50000"/>
                  </a:schemeClr>
                </a:solidFill>
                <a:ea typeface="Calibri"/>
                <a:cs typeface="Calibri"/>
                <a:sym typeface="Calibri"/>
              </a:rPr>
              <a:t>board</a:t>
            </a:r>
            <a:endParaRPr lang="en-GB" sz="400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10699" y="3265977"/>
            <a:ext cx="2449941" cy="769441"/>
          </a:xfrm>
          <a:prstGeom prst="rect">
            <a:avLst/>
          </a:prstGeom>
          <a:noFill/>
        </p:spPr>
        <p:txBody>
          <a:bodyPr wrap="square" rtlCol="0">
            <a:spAutoFit/>
          </a:bodyPr>
          <a:lstStyle/>
          <a:p>
            <a:r>
              <a:rPr lang="en-GB" sz="4400" err="1">
                <a:solidFill>
                  <a:schemeClr val="accent5">
                    <a:lumMod val="50000"/>
                  </a:schemeClr>
                </a:solidFill>
              </a:rPr>
              <a:t>écrire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542210" y="4495674"/>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bien</a:t>
            </a:r>
          </a:p>
        </p:txBody>
      </p:sp>
      <p:sp>
        <p:nvSpPr>
          <p:cNvPr id="24" name="Oval 23"/>
          <p:cNvSpPr/>
          <p:nvPr/>
        </p:nvSpPr>
        <p:spPr>
          <a:xfrm>
            <a:off x="8819831" y="5003800"/>
            <a:ext cx="3300567" cy="1445722"/>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 name="Title 2"/>
          <p:cNvSpPr>
            <a:spLocks noGrp="1"/>
          </p:cNvSpPr>
          <p:nvPr>
            <p:ph type="title"/>
          </p:nvPr>
        </p:nvSpPr>
        <p:spPr>
          <a:xfrm>
            <a:off x="129511" y="-16911"/>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FE0FB0B9-02DE-44F4-99B1-B77421273D5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23B02F6B-5827-483B-B68A-2A218F0EFDE5}"/>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B133FE33-B0E0-4A34-BF16-0E9530C29DE5}"/>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992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467" y="320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6528" y="1362391"/>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3339" y="3242343"/>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10" name="Picture 9" descr="small child">
            <a:extLst>
              <a:ext uri="{FF2B5EF4-FFF2-40B4-BE49-F238E27FC236}">
                <a16:creationId xmlns:a16="http://schemas.microsoft.com/office/drawing/2014/main" id="{D02B27DE-2B6E-C24A-A5BE-FFF7BB028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979" y="1605396"/>
            <a:ext cx="1090041" cy="1740198"/>
          </a:xfrm>
          <a:prstGeom prst="rect">
            <a:avLst/>
          </a:prstGeom>
        </p:spPr>
      </p:pic>
    </p:spTree>
    <p:extLst>
      <p:ext uri="{BB962C8B-B14F-4D97-AF65-F5344CB8AC3E}">
        <p14:creationId xmlns:p14="http://schemas.microsoft.com/office/powerpoint/2010/main" val="116977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P spid="6" grpId="0"/>
      <p:bldP spid="5" grpId="0"/>
      <p:bldP spid="15" grpId="0"/>
      <p:bldP spid="17" grpId="0"/>
      <p:bldP spid="2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408590" y="246041"/>
            <a:ext cx="5157216" cy="461665"/>
          </a:xfrm>
          <a:prstGeom prst="rect">
            <a:avLst/>
          </a:prstGeom>
          <a:noFill/>
        </p:spPr>
        <p:txBody>
          <a:bodyPr wrap="square" rtlCol="0">
            <a:spAutoFit/>
          </a:bodyPr>
          <a:lstStyle/>
          <a:p>
            <a:r>
              <a:rPr lang="en-GB" sz="2400" err="1">
                <a:solidFill>
                  <a:schemeClr val="accent1">
                    <a:lumMod val="50000"/>
                  </a:schemeClr>
                </a:solidFill>
              </a:rPr>
              <a:t>C'est</a:t>
            </a:r>
            <a:r>
              <a:rPr lang="en-GB" sz="2400">
                <a:solidFill>
                  <a:schemeClr val="accent1">
                    <a:lumMod val="50000"/>
                  </a:schemeClr>
                </a:solidFill>
              </a:rPr>
              <a:t> quoi </a:t>
            </a:r>
            <a:r>
              <a:rPr lang="en-GB" sz="2400" err="1">
                <a:solidFill>
                  <a:schemeClr val="accent1">
                    <a:lumMod val="50000"/>
                  </a:schemeClr>
                </a:solidFill>
              </a:rPr>
              <a:t>en</a:t>
            </a:r>
            <a:r>
              <a:rPr lang="en-GB" sz="2400">
                <a:solidFill>
                  <a:schemeClr val="accent1">
                    <a:lumMod val="50000"/>
                  </a:schemeClr>
                </a:solidFill>
              </a:rPr>
              <a:t> </a:t>
            </a:r>
            <a:r>
              <a:rPr lang="en-GB" sz="2400" err="1">
                <a:solidFill>
                  <a:schemeClr val="accent1">
                    <a:lumMod val="50000"/>
                  </a:schemeClr>
                </a:solidFill>
              </a:rPr>
              <a:t>fran</a:t>
            </a:r>
            <a:r>
              <a:rPr lang="en-GB" sz="2400" err="1">
                <a:solidFill>
                  <a:schemeClr val="accent1">
                    <a:lumMod val="50000"/>
                  </a:schemeClr>
                </a:solidFill>
                <a:latin typeface="Century Gothic" panose="020B0502020202020204" pitchFamily="34" charset="0"/>
                <a:cs typeface="Calibri" panose="020F0502020204030204" pitchFamily="34" charset="0"/>
              </a:rPr>
              <a:t>ç</a:t>
            </a:r>
            <a:r>
              <a:rPr lang="en-GB" sz="2400" err="1">
                <a:solidFill>
                  <a:schemeClr val="accent1">
                    <a:lumMod val="50000"/>
                  </a:schemeClr>
                </a:solidFill>
              </a:rPr>
              <a:t>ais</a:t>
            </a:r>
            <a:r>
              <a:rPr lang="en-GB" sz="2400">
                <a:solidFill>
                  <a:schemeClr val="accent1">
                    <a:lumMod val="50000"/>
                  </a:schemeClr>
                </a:solidFill>
              </a:rPr>
              <a:t> ?</a:t>
            </a:r>
          </a:p>
        </p:txBody>
      </p:sp>
      <p:sp>
        <p:nvSpPr>
          <p:cNvPr id="13" name="TextBox 12"/>
          <p:cNvSpPr txBox="1"/>
          <p:nvPr/>
        </p:nvSpPr>
        <p:spPr>
          <a:xfrm rot="20949250">
            <a:off x="4185593" y="1370539"/>
            <a:ext cx="2217042"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lire</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salle</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1607026" y="1243464"/>
            <a:ext cx="248731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fermer</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126510" y="5311816"/>
            <a:ext cx="323223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tableau</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348663" y="3470300"/>
            <a:ext cx="29075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fenêtre</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1290214"/>
            <a:ext cx="3477415" cy="769441"/>
          </a:xfrm>
          <a:prstGeom prst="rect">
            <a:avLst/>
          </a:prstGeom>
          <a:noFill/>
        </p:spPr>
        <p:txBody>
          <a:bodyPr wrap="square" rtlCol="0">
            <a:spAutoFit/>
          </a:bodyPr>
          <a:lstStyle/>
          <a:p>
            <a:r>
              <a:rPr lang="es-CO" sz="4400" dirty="0" err="1">
                <a:solidFill>
                  <a:srgbClr val="002060"/>
                </a:solidFill>
                <a:latin typeface="Century Gothic" panose="020B0502020202020204" pitchFamily="34" charset="0"/>
                <a:cs typeface="Calibri" panose="020F0502020204030204" pitchFamily="34" charset="0"/>
              </a:rPr>
              <a:t>regarder</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20" name="TextBox 19"/>
          <p:cNvSpPr txBox="1"/>
          <p:nvPr/>
        </p:nvSpPr>
        <p:spPr>
          <a:xfrm rot="399586">
            <a:off x="1243487" y="5337766"/>
            <a:ext cx="2615544"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porte</a:t>
            </a:r>
          </a:p>
        </p:txBody>
      </p:sp>
      <p:sp>
        <p:nvSpPr>
          <p:cNvPr id="21" name="TextBox 20"/>
          <p:cNvSpPr txBox="1"/>
          <p:nvPr/>
        </p:nvSpPr>
        <p:spPr>
          <a:xfrm rot="399586">
            <a:off x="164512" y="4256565"/>
            <a:ext cx="2850409"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classe</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vous</a:t>
            </a:r>
            <a:endParaRPr lang="es-CO" sz="4400">
              <a:solidFill>
                <a:srgbClr val="002060"/>
              </a:solidFill>
              <a:latin typeface="Century Gothic" panose="020B0502020202020204" pitchFamily="34" charset="0"/>
              <a:cs typeface="Calibri" panose="020F0502020204030204" pitchFamily="34" charset="0"/>
            </a:endParaRPr>
          </a:p>
        </p:txBody>
      </p:sp>
      <p:sp>
        <p:nvSpPr>
          <p:cNvPr id="23" name="TextBox 22"/>
          <p:cNvSpPr txBox="1"/>
          <p:nvPr/>
        </p:nvSpPr>
        <p:spPr>
          <a:xfrm rot="399586">
            <a:off x="129678" y="2375464"/>
            <a:ext cx="3194497"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chemise</a:t>
            </a:r>
            <a:endParaRPr lang="es-CO" sz="4400">
              <a:solidFill>
                <a:srgbClr val="002060"/>
              </a:solidFill>
              <a:latin typeface="Century Gothic" panose="020B0502020202020204" pitchFamily="34" charset="0"/>
              <a:cs typeface="Calibri" panose="020F0502020204030204" pitchFamily="34" charset="0"/>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598083" y="2959915"/>
            <a:ext cx="2397204" cy="707886"/>
          </a:xfrm>
          <a:prstGeom prst="rect">
            <a:avLst/>
          </a:prstGeom>
          <a:noFill/>
        </p:spPr>
        <p:txBody>
          <a:bodyPr wrap="square" rtlCol="0">
            <a:spAutoFit/>
          </a:bodyPr>
          <a:lstStyle/>
          <a:p>
            <a:r>
              <a:rPr lang="fr-FR" sz="4000" err="1">
                <a:solidFill>
                  <a:schemeClr val="accent5">
                    <a:lumMod val="50000"/>
                  </a:schemeClr>
                </a:solidFill>
                <a:ea typeface="Calibri"/>
                <a:cs typeface="Calibri"/>
                <a:sym typeface="Calibri"/>
              </a:rPr>
              <a:t>well</a:t>
            </a:r>
            <a:endParaRPr lang="en-GB" sz="400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10699" y="3265977"/>
            <a:ext cx="2449941" cy="769441"/>
          </a:xfrm>
          <a:prstGeom prst="rect">
            <a:avLst/>
          </a:prstGeom>
          <a:noFill/>
        </p:spPr>
        <p:txBody>
          <a:bodyPr wrap="square" rtlCol="0">
            <a:spAutoFit/>
          </a:bodyPr>
          <a:lstStyle/>
          <a:p>
            <a:r>
              <a:rPr lang="en-GB" sz="4400" err="1">
                <a:solidFill>
                  <a:schemeClr val="accent5">
                    <a:lumMod val="50000"/>
                  </a:schemeClr>
                </a:solidFill>
              </a:rPr>
              <a:t>écrire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542210" y="4495674"/>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bien</a:t>
            </a:r>
          </a:p>
        </p:txBody>
      </p:sp>
      <p:sp>
        <p:nvSpPr>
          <p:cNvPr id="24" name="Oval 23"/>
          <p:cNvSpPr/>
          <p:nvPr/>
        </p:nvSpPr>
        <p:spPr>
          <a:xfrm>
            <a:off x="2829314" y="4382115"/>
            <a:ext cx="2818139" cy="1228697"/>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 name="Title 2"/>
          <p:cNvSpPr>
            <a:spLocks noGrp="1"/>
          </p:cNvSpPr>
          <p:nvPr>
            <p:ph type="title"/>
          </p:nvPr>
        </p:nvSpPr>
        <p:spPr>
          <a:xfrm>
            <a:off x="129511" y="-28454"/>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F617B4F8-D07D-499B-9DC5-EFD5A40C450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428529A0-2799-4F3D-82D4-59FB054196BA}"/>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38A6AAB2-D737-4E5C-BAFB-25566D561370}"/>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3946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456716" y="246041"/>
            <a:ext cx="5157216" cy="461665"/>
          </a:xfrm>
          <a:prstGeom prst="rect">
            <a:avLst/>
          </a:prstGeom>
          <a:noFill/>
        </p:spPr>
        <p:txBody>
          <a:bodyPr wrap="square" rtlCol="0">
            <a:spAutoFit/>
          </a:bodyPr>
          <a:lstStyle/>
          <a:p>
            <a:r>
              <a:rPr lang="en-GB" sz="2400" err="1">
                <a:solidFill>
                  <a:schemeClr val="accent1">
                    <a:lumMod val="50000"/>
                  </a:schemeClr>
                </a:solidFill>
              </a:rPr>
              <a:t>C'est</a:t>
            </a:r>
            <a:r>
              <a:rPr lang="en-GB" sz="2400">
                <a:solidFill>
                  <a:schemeClr val="accent1">
                    <a:lumMod val="50000"/>
                  </a:schemeClr>
                </a:solidFill>
              </a:rPr>
              <a:t> quoi </a:t>
            </a:r>
            <a:r>
              <a:rPr lang="en-GB" sz="2400" err="1">
                <a:solidFill>
                  <a:schemeClr val="accent1">
                    <a:lumMod val="50000"/>
                  </a:schemeClr>
                </a:solidFill>
              </a:rPr>
              <a:t>en</a:t>
            </a:r>
            <a:r>
              <a:rPr lang="en-GB" sz="2400">
                <a:solidFill>
                  <a:schemeClr val="accent1">
                    <a:lumMod val="50000"/>
                  </a:schemeClr>
                </a:solidFill>
              </a:rPr>
              <a:t> </a:t>
            </a:r>
            <a:r>
              <a:rPr lang="en-GB" sz="2400" err="1">
                <a:solidFill>
                  <a:schemeClr val="accent1">
                    <a:lumMod val="50000"/>
                  </a:schemeClr>
                </a:solidFill>
              </a:rPr>
              <a:t>fran</a:t>
            </a:r>
            <a:r>
              <a:rPr lang="en-GB" sz="2400" err="1">
                <a:solidFill>
                  <a:schemeClr val="accent1">
                    <a:lumMod val="50000"/>
                  </a:schemeClr>
                </a:solidFill>
                <a:latin typeface="Century Gothic" panose="020B0502020202020204" pitchFamily="34" charset="0"/>
                <a:cs typeface="Calibri" panose="020F0502020204030204" pitchFamily="34" charset="0"/>
              </a:rPr>
              <a:t>ç</a:t>
            </a:r>
            <a:r>
              <a:rPr lang="en-GB" sz="2400" err="1">
                <a:solidFill>
                  <a:schemeClr val="accent1">
                    <a:lumMod val="50000"/>
                  </a:schemeClr>
                </a:solidFill>
              </a:rPr>
              <a:t>ais</a:t>
            </a:r>
            <a:r>
              <a:rPr lang="en-GB" sz="2400">
                <a:solidFill>
                  <a:schemeClr val="accent1">
                    <a:lumMod val="50000"/>
                  </a:schemeClr>
                </a:solidFill>
              </a:rPr>
              <a:t> ?</a:t>
            </a:r>
          </a:p>
        </p:txBody>
      </p:sp>
      <p:sp>
        <p:nvSpPr>
          <p:cNvPr id="13" name="TextBox 12"/>
          <p:cNvSpPr txBox="1"/>
          <p:nvPr/>
        </p:nvSpPr>
        <p:spPr>
          <a:xfrm rot="20949250">
            <a:off x="4185593" y="1370539"/>
            <a:ext cx="2217042"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lire</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salle</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1607026" y="1243464"/>
            <a:ext cx="248731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fermer</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126510" y="5311816"/>
            <a:ext cx="323223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tableau</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348663" y="3470300"/>
            <a:ext cx="29075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fenêtre</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1290214"/>
            <a:ext cx="3477415" cy="769441"/>
          </a:xfrm>
          <a:prstGeom prst="rect">
            <a:avLst/>
          </a:prstGeom>
          <a:noFill/>
        </p:spPr>
        <p:txBody>
          <a:bodyPr wrap="square" rtlCol="0">
            <a:spAutoFit/>
          </a:bodyPr>
          <a:lstStyle/>
          <a:p>
            <a:r>
              <a:rPr lang="es-CO" sz="4400" dirty="0" err="1">
                <a:solidFill>
                  <a:srgbClr val="002060"/>
                </a:solidFill>
                <a:latin typeface="Century Gothic" panose="020B0502020202020204" pitchFamily="34" charset="0"/>
                <a:cs typeface="Calibri" panose="020F0502020204030204" pitchFamily="34" charset="0"/>
              </a:rPr>
              <a:t>regarder</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20" name="TextBox 19"/>
          <p:cNvSpPr txBox="1"/>
          <p:nvPr/>
        </p:nvSpPr>
        <p:spPr>
          <a:xfrm rot="399586">
            <a:off x="1243487" y="5337766"/>
            <a:ext cx="2615544"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porte</a:t>
            </a:r>
          </a:p>
        </p:txBody>
      </p:sp>
      <p:sp>
        <p:nvSpPr>
          <p:cNvPr id="21" name="TextBox 20"/>
          <p:cNvSpPr txBox="1"/>
          <p:nvPr/>
        </p:nvSpPr>
        <p:spPr>
          <a:xfrm rot="399586">
            <a:off x="164512" y="4256565"/>
            <a:ext cx="2850409"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classe</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vous</a:t>
            </a:r>
            <a:endParaRPr lang="es-CO" sz="4400">
              <a:solidFill>
                <a:srgbClr val="002060"/>
              </a:solidFill>
              <a:latin typeface="Century Gothic" panose="020B0502020202020204" pitchFamily="34" charset="0"/>
              <a:cs typeface="Calibri" panose="020F0502020204030204" pitchFamily="34" charset="0"/>
            </a:endParaRPr>
          </a:p>
        </p:txBody>
      </p:sp>
      <p:sp>
        <p:nvSpPr>
          <p:cNvPr id="23" name="TextBox 22"/>
          <p:cNvSpPr txBox="1"/>
          <p:nvPr/>
        </p:nvSpPr>
        <p:spPr>
          <a:xfrm rot="399586">
            <a:off x="129678" y="2375464"/>
            <a:ext cx="3194497"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chemise</a:t>
            </a:r>
            <a:endParaRPr lang="es-CO" sz="4400">
              <a:solidFill>
                <a:srgbClr val="002060"/>
              </a:solidFill>
              <a:latin typeface="Century Gothic" panose="020B0502020202020204" pitchFamily="34" charset="0"/>
              <a:cs typeface="Calibri" panose="020F0502020204030204" pitchFamily="34" charset="0"/>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142219" y="2992838"/>
            <a:ext cx="2397204" cy="707886"/>
          </a:xfrm>
          <a:prstGeom prst="rect">
            <a:avLst/>
          </a:prstGeom>
          <a:noFill/>
        </p:spPr>
        <p:txBody>
          <a:bodyPr wrap="square" rtlCol="0">
            <a:spAutoFit/>
          </a:bodyPr>
          <a:lstStyle/>
          <a:p>
            <a:r>
              <a:rPr lang="fr-FR" sz="4000">
                <a:solidFill>
                  <a:schemeClr val="accent5">
                    <a:lumMod val="50000"/>
                  </a:schemeClr>
                </a:solidFill>
                <a:ea typeface="Calibri"/>
                <a:cs typeface="Calibri"/>
                <a:sym typeface="Calibri"/>
              </a:rPr>
              <a:t>to close</a:t>
            </a:r>
            <a:endParaRPr lang="en-GB" sz="400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10699" y="3265977"/>
            <a:ext cx="2449941" cy="769441"/>
          </a:xfrm>
          <a:prstGeom prst="rect">
            <a:avLst/>
          </a:prstGeom>
          <a:noFill/>
        </p:spPr>
        <p:txBody>
          <a:bodyPr wrap="square" rtlCol="0">
            <a:spAutoFit/>
          </a:bodyPr>
          <a:lstStyle/>
          <a:p>
            <a:r>
              <a:rPr lang="en-GB" sz="4400" err="1">
                <a:solidFill>
                  <a:schemeClr val="accent5">
                    <a:lumMod val="50000"/>
                  </a:schemeClr>
                </a:solidFill>
              </a:rPr>
              <a:t>écrire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542210" y="4495674"/>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bien</a:t>
            </a:r>
          </a:p>
        </p:txBody>
      </p:sp>
      <p:sp>
        <p:nvSpPr>
          <p:cNvPr id="24" name="Oval 23"/>
          <p:cNvSpPr/>
          <p:nvPr/>
        </p:nvSpPr>
        <p:spPr>
          <a:xfrm>
            <a:off x="1257787" y="1108439"/>
            <a:ext cx="2818139" cy="1228697"/>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 name="Title 2"/>
          <p:cNvSpPr>
            <a:spLocks noGrp="1"/>
          </p:cNvSpPr>
          <p:nvPr>
            <p:ph type="title"/>
          </p:nvPr>
        </p:nvSpPr>
        <p:spPr>
          <a:xfrm>
            <a:off x="95838" y="-65956"/>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E6FF9F81-899D-4D01-8F47-7DFE5320F9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20DA8E30-3A0B-4081-95B0-D14DE610DBAB}"/>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DD898924-D55F-47B0-AC74-4BB68BE59FB9}"/>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4582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408590" y="246041"/>
            <a:ext cx="5157216" cy="461665"/>
          </a:xfrm>
          <a:prstGeom prst="rect">
            <a:avLst/>
          </a:prstGeom>
          <a:noFill/>
        </p:spPr>
        <p:txBody>
          <a:bodyPr wrap="square" rtlCol="0">
            <a:spAutoFit/>
          </a:bodyPr>
          <a:lstStyle/>
          <a:p>
            <a:r>
              <a:rPr lang="en-GB" sz="2400" err="1">
                <a:solidFill>
                  <a:schemeClr val="accent1">
                    <a:lumMod val="50000"/>
                  </a:schemeClr>
                </a:solidFill>
              </a:rPr>
              <a:t>C'est</a:t>
            </a:r>
            <a:r>
              <a:rPr lang="en-GB" sz="2400">
                <a:solidFill>
                  <a:schemeClr val="accent1">
                    <a:lumMod val="50000"/>
                  </a:schemeClr>
                </a:solidFill>
              </a:rPr>
              <a:t> quoi </a:t>
            </a:r>
            <a:r>
              <a:rPr lang="en-GB" sz="2400" err="1">
                <a:solidFill>
                  <a:schemeClr val="accent1">
                    <a:lumMod val="50000"/>
                  </a:schemeClr>
                </a:solidFill>
              </a:rPr>
              <a:t>en</a:t>
            </a:r>
            <a:r>
              <a:rPr lang="en-GB" sz="2400">
                <a:solidFill>
                  <a:schemeClr val="accent1">
                    <a:lumMod val="50000"/>
                  </a:schemeClr>
                </a:solidFill>
              </a:rPr>
              <a:t> </a:t>
            </a:r>
            <a:r>
              <a:rPr lang="en-GB" sz="2400" err="1">
                <a:solidFill>
                  <a:schemeClr val="accent1">
                    <a:lumMod val="50000"/>
                  </a:schemeClr>
                </a:solidFill>
              </a:rPr>
              <a:t>fran</a:t>
            </a:r>
            <a:r>
              <a:rPr lang="en-GB" sz="2400" err="1">
                <a:solidFill>
                  <a:schemeClr val="accent1">
                    <a:lumMod val="50000"/>
                  </a:schemeClr>
                </a:solidFill>
                <a:latin typeface="Century Gothic" panose="020B0502020202020204" pitchFamily="34" charset="0"/>
                <a:cs typeface="Calibri" panose="020F0502020204030204" pitchFamily="34" charset="0"/>
              </a:rPr>
              <a:t>ç</a:t>
            </a:r>
            <a:r>
              <a:rPr lang="en-GB" sz="2400" err="1">
                <a:solidFill>
                  <a:schemeClr val="accent1">
                    <a:lumMod val="50000"/>
                  </a:schemeClr>
                </a:solidFill>
              </a:rPr>
              <a:t>ais</a:t>
            </a:r>
            <a:r>
              <a:rPr lang="en-GB" sz="2400">
                <a:solidFill>
                  <a:schemeClr val="accent1">
                    <a:lumMod val="50000"/>
                  </a:schemeClr>
                </a:solidFill>
              </a:rPr>
              <a:t> ?</a:t>
            </a:r>
          </a:p>
        </p:txBody>
      </p:sp>
      <p:sp>
        <p:nvSpPr>
          <p:cNvPr id="13" name="TextBox 12"/>
          <p:cNvSpPr txBox="1"/>
          <p:nvPr/>
        </p:nvSpPr>
        <p:spPr>
          <a:xfrm rot="20949250">
            <a:off x="4185593" y="1370539"/>
            <a:ext cx="2217042"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lire</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salle</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1607026" y="1243464"/>
            <a:ext cx="248731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fermer</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126510" y="5311816"/>
            <a:ext cx="323223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tableau</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348663" y="3470300"/>
            <a:ext cx="29075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fenêtre</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1290214"/>
            <a:ext cx="3477415" cy="769441"/>
          </a:xfrm>
          <a:prstGeom prst="rect">
            <a:avLst/>
          </a:prstGeom>
          <a:noFill/>
        </p:spPr>
        <p:txBody>
          <a:bodyPr wrap="square" rtlCol="0">
            <a:spAutoFit/>
          </a:bodyPr>
          <a:lstStyle/>
          <a:p>
            <a:r>
              <a:rPr lang="es-CO" sz="4400" dirty="0" err="1">
                <a:solidFill>
                  <a:srgbClr val="002060"/>
                </a:solidFill>
                <a:latin typeface="Century Gothic" panose="020B0502020202020204" pitchFamily="34" charset="0"/>
                <a:cs typeface="Calibri" panose="020F0502020204030204" pitchFamily="34" charset="0"/>
              </a:rPr>
              <a:t>regarder</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20" name="TextBox 19"/>
          <p:cNvSpPr txBox="1"/>
          <p:nvPr/>
        </p:nvSpPr>
        <p:spPr>
          <a:xfrm rot="399586">
            <a:off x="1243487" y="5337766"/>
            <a:ext cx="2615544"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porte</a:t>
            </a:r>
          </a:p>
        </p:txBody>
      </p:sp>
      <p:sp>
        <p:nvSpPr>
          <p:cNvPr id="21" name="TextBox 20"/>
          <p:cNvSpPr txBox="1"/>
          <p:nvPr/>
        </p:nvSpPr>
        <p:spPr>
          <a:xfrm rot="399586">
            <a:off x="164512" y="4256565"/>
            <a:ext cx="2850409"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classe</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vous</a:t>
            </a:r>
            <a:endParaRPr lang="es-CO" sz="4400">
              <a:solidFill>
                <a:srgbClr val="002060"/>
              </a:solidFill>
              <a:latin typeface="Century Gothic" panose="020B0502020202020204" pitchFamily="34" charset="0"/>
              <a:cs typeface="Calibri" panose="020F0502020204030204" pitchFamily="34" charset="0"/>
            </a:endParaRPr>
          </a:p>
        </p:txBody>
      </p:sp>
      <p:sp>
        <p:nvSpPr>
          <p:cNvPr id="23" name="TextBox 22"/>
          <p:cNvSpPr txBox="1"/>
          <p:nvPr/>
        </p:nvSpPr>
        <p:spPr>
          <a:xfrm rot="399586">
            <a:off x="129678" y="2375464"/>
            <a:ext cx="3194497"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chemise</a:t>
            </a:r>
            <a:endParaRPr lang="es-CO" sz="4400">
              <a:solidFill>
                <a:srgbClr val="002060"/>
              </a:solidFill>
              <a:latin typeface="Century Gothic" panose="020B0502020202020204" pitchFamily="34" charset="0"/>
              <a:cs typeface="Calibri" panose="020F0502020204030204" pitchFamily="34" charset="0"/>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641021" y="2948064"/>
            <a:ext cx="2397204" cy="707886"/>
          </a:xfrm>
          <a:prstGeom prst="rect">
            <a:avLst/>
          </a:prstGeom>
          <a:noFill/>
        </p:spPr>
        <p:txBody>
          <a:bodyPr wrap="square" rtlCol="0">
            <a:spAutoFit/>
          </a:bodyPr>
          <a:lstStyle/>
          <a:p>
            <a:r>
              <a:rPr lang="fr-FR" sz="4000" err="1">
                <a:solidFill>
                  <a:schemeClr val="accent5">
                    <a:lumMod val="50000"/>
                  </a:schemeClr>
                </a:solidFill>
                <a:ea typeface="Calibri"/>
                <a:cs typeface="Calibri"/>
                <a:sym typeface="Calibri"/>
              </a:rPr>
              <a:t>shirt</a:t>
            </a:r>
            <a:endParaRPr lang="en-GB" sz="400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10699" y="3265977"/>
            <a:ext cx="2449941" cy="769441"/>
          </a:xfrm>
          <a:prstGeom prst="rect">
            <a:avLst/>
          </a:prstGeom>
          <a:noFill/>
        </p:spPr>
        <p:txBody>
          <a:bodyPr wrap="square" rtlCol="0">
            <a:spAutoFit/>
          </a:bodyPr>
          <a:lstStyle/>
          <a:p>
            <a:r>
              <a:rPr lang="en-GB" sz="4400" err="1">
                <a:solidFill>
                  <a:schemeClr val="accent5">
                    <a:lumMod val="50000"/>
                  </a:schemeClr>
                </a:solidFill>
              </a:rPr>
              <a:t>écrire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496585" y="4489903"/>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bien</a:t>
            </a:r>
          </a:p>
        </p:txBody>
      </p:sp>
      <p:sp>
        <p:nvSpPr>
          <p:cNvPr id="24" name="Oval 23"/>
          <p:cNvSpPr/>
          <p:nvPr/>
        </p:nvSpPr>
        <p:spPr>
          <a:xfrm>
            <a:off x="49495" y="2029907"/>
            <a:ext cx="3344148" cy="1526093"/>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 name="Title 2"/>
          <p:cNvSpPr>
            <a:spLocks noGrp="1"/>
          </p:cNvSpPr>
          <p:nvPr>
            <p:ph type="title"/>
          </p:nvPr>
        </p:nvSpPr>
        <p:spPr>
          <a:xfrm>
            <a:off x="55822" y="-52988"/>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459949A4-024A-4913-AA09-259ADBF5793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80429999-D7C0-4D3A-BFB9-287489D66B19}"/>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19B0413C-6E71-4ED7-AD55-09721EAF52DC}"/>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7011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504842" y="246041"/>
            <a:ext cx="5157216" cy="461665"/>
          </a:xfrm>
          <a:prstGeom prst="rect">
            <a:avLst/>
          </a:prstGeom>
          <a:noFill/>
        </p:spPr>
        <p:txBody>
          <a:bodyPr wrap="square" rtlCol="0">
            <a:spAutoFit/>
          </a:bodyPr>
          <a:lstStyle/>
          <a:p>
            <a:r>
              <a:rPr lang="en-GB" sz="2400" err="1">
                <a:solidFill>
                  <a:schemeClr val="accent1">
                    <a:lumMod val="50000"/>
                  </a:schemeClr>
                </a:solidFill>
              </a:rPr>
              <a:t>C'est</a:t>
            </a:r>
            <a:r>
              <a:rPr lang="en-GB" sz="2400">
                <a:solidFill>
                  <a:schemeClr val="accent1">
                    <a:lumMod val="50000"/>
                  </a:schemeClr>
                </a:solidFill>
              </a:rPr>
              <a:t> quoi </a:t>
            </a:r>
            <a:r>
              <a:rPr lang="en-GB" sz="2400" err="1">
                <a:solidFill>
                  <a:schemeClr val="accent1">
                    <a:lumMod val="50000"/>
                  </a:schemeClr>
                </a:solidFill>
              </a:rPr>
              <a:t>en</a:t>
            </a:r>
            <a:r>
              <a:rPr lang="en-GB" sz="2400">
                <a:solidFill>
                  <a:schemeClr val="accent1">
                    <a:lumMod val="50000"/>
                  </a:schemeClr>
                </a:solidFill>
              </a:rPr>
              <a:t> </a:t>
            </a:r>
            <a:r>
              <a:rPr lang="en-GB" sz="2400" err="1">
                <a:solidFill>
                  <a:schemeClr val="accent1">
                    <a:lumMod val="50000"/>
                  </a:schemeClr>
                </a:solidFill>
              </a:rPr>
              <a:t>fran</a:t>
            </a:r>
            <a:r>
              <a:rPr lang="en-GB" sz="2400" err="1">
                <a:solidFill>
                  <a:schemeClr val="accent1">
                    <a:lumMod val="50000"/>
                  </a:schemeClr>
                </a:solidFill>
                <a:latin typeface="Century Gothic" panose="020B0502020202020204" pitchFamily="34" charset="0"/>
                <a:cs typeface="Calibri" panose="020F0502020204030204" pitchFamily="34" charset="0"/>
              </a:rPr>
              <a:t>ç</a:t>
            </a:r>
            <a:r>
              <a:rPr lang="en-GB" sz="2400" err="1">
                <a:solidFill>
                  <a:schemeClr val="accent1">
                    <a:lumMod val="50000"/>
                  </a:schemeClr>
                </a:solidFill>
              </a:rPr>
              <a:t>ais</a:t>
            </a:r>
            <a:r>
              <a:rPr lang="en-GB" sz="2400">
                <a:solidFill>
                  <a:schemeClr val="accent1">
                    <a:lumMod val="50000"/>
                  </a:schemeClr>
                </a:solidFill>
              </a:rPr>
              <a:t> ?</a:t>
            </a:r>
          </a:p>
        </p:txBody>
      </p:sp>
      <p:sp>
        <p:nvSpPr>
          <p:cNvPr id="13" name="TextBox 12"/>
          <p:cNvSpPr txBox="1"/>
          <p:nvPr/>
        </p:nvSpPr>
        <p:spPr>
          <a:xfrm rot="20949250">
            <a:off x="4185593" y="1370539"/>
            <a:ext cx="2217042"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lire</a:t>
            </a:r>
            <a:endParaRPr lang="es-CO" sz="4400">
              <a:solidFill>
                <a:srgbClr val="002060"/>
              </a:solidFill>
              <a:latin typeface="Century Gothic" panose="020B0502020202020204" pitchFamily="34" charset="0"/>
              <a:cs typeface="Calibri" panose="020F0502020204030204" pitchFamily="34" charset="0"/>
            </a:endParaRPr>
          </a:p>
        </p:txBody>
      </p:sp>
      <p:sp>
        <p:nvSpPr>
          <p:cNvPr id="15" name="TextBox 14"/>
          <p:cNvSpPr txBox="1"/>
          <p:nvPr/>
        </p:nvSpPr>
        <p:spPr>
          <a:xfrm rot="399586">
            <a:off x="4878338" y="5601363"/>
            <a:ext cx="48721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salle</a:t>
            </a:r>
            <a:endParaRPr lang="es-CO" sz="4400">
              <a:solidFill>
                <a:srgbClr val="002060"/>
              </a:solidFill>
              <a:latin typeface="Century Gothic" panose="020B0502020202020204" pitchFamily="34" charset="0"/>
              <a:cs typeface="Calibri" panose="020F0502020204030204" pitchFamily="34" charset="0"/>
            </a:endParaRPr>
          </a:p>
        </p:txBody>
      </p:sp>
      <p:sp>
        <p:nvSpPr>
          <p:cNvPr id="16" name="TextBox 15"/>
          <p:cNvSpPr txBox="1"/>
          <p:nvPr/>
        </p:nvSpPr>
        <p:spPr>
          <a:xfrm rot="20709794">
            <a:off x="1607026" y="1243464"/>
            <a:ext cx="2487315"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fermer</a:t>
            </a:r>
            <a:endParaRPr lang="es-CO" sz="4400">
              <a:solidFill>
                <a:srgbClr val="002060"/>
              </a:solidFill>
              <a:latin typeface="Century Gothic" panose="020B0502020202020204" pitchFamily="34" charset="0"/>
              <a:cs typeface="Calibri" panose="020F0502020204030204" pitchFamily="34" charset="0"/>
            </a:endParaRPr>
          </a:p>
        </p:txBody>
      </p:sp>
      <p:sp>
        <p:nvSpPr>
          <p:cNvPr id="17" name="TextBox 16"/>
          <p:cNvSpPr txBox="1"/>
          <p:nvPr/>
        </p:nvSpPr>
        <p:spPr>
          <a:xfrm rot="21173064">
            <a:off x="9126510" y="5311816"/>
            <a:ext cx="3232232"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tableau</a:t>
            </a:r>
            <a:endParaRPr lang="es-CO" sz="4400">
              <a:solidFill>
                <a:srgbClr val="002060"/>
              </a:solidFill>
              <a:latin typeface="Century Gothic" panose="020B0502020202020204" pitchFamily="34" charset="0"/>
              <a:cs typeface="Calibri" panose="020F0502020204030204" pitchFamily="34" charset="0"/>
            </a:endParaRPr>
          </a:p>
        </p:txBody>
      </p:sp>
      <p:sp>
        <p:nvSpPr>
          <p:cNvPr id="18" name="TextBox 17"/>
          <p:cNvSpPr txBox="1"/>
          <p:nvPr/>
        </p:nvSpPr>
        <p:spPr>
          <a:xfrm rot="21048927">
            <a:off x="8348663" y="3470300"/>
            <a:ext cx="2907546"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fenêtre</a:t>
            </a:r>
            <a:endParaRPr lang="es-CO" sz="4400">
              <a:solidFill>
                <a:srgbClr val="002060"/>
              </a:solidFill>
              <a:latin typeface="Century Gothic" panose="020B0502020202020204" pitchFamily="34" charset="0"/>
              <a:cs typeface="Calibri" panose="020F0502020204030204" pitchFamily="34" charset="0"/>
            </a:endParaRPr>
          </a:p>
        </p:txBody>
      </p:sp>
      <p:sp>
        <p:nvSpPr>
          <p:cNvPr id="19" name="TextBox 18"/>
          <p:cNvSpPr txBox="1"/>
          <p:nvPr/>
        </p:nvSpPr>
        <p:spPr>
          <a:xfrm rot="190434">
            <a:off x="6306388" y="1290214"/>
            <a:ext cx="3477415" cy="769441"/>
          </a:xfrm>
          <a:prstGeom prst="rect">
            <a:avLst/>
          </a:prstGeom>
          <a:noFill/>
        </p:spPr>
        <p:txBody>
          <a:bodyPr wrap="square" rtlCol="0">
            <a:spAutoFit/>
          </a:bodyPr>
          <a:lstStyle/>
          <a:p>
            <a:r>
              <a:rPr lang="es-CO" sz="4400" dirty="0" err="1">
                <a:solidFill>
                  <a:srgbClr val="002060"/>
                </a:solidFill>
                <a:latin typeface="Century Gothic" panose="020B0502020202020204" pitchFamily="34" charset="0"/>
                <a:cs typeface="Calibri" panose="020F0502020204030204" pitchFamily="34" charset="0"/>
              </a:rPr>
              <a:t>regarder</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20" name="TextBox 19"/>
          <p:cNvSpPr txBox="1"/>
          <p:nvPr/>
        </p:nvSpPr>
        <p:spPr>
          <a:xfrm rot="399586">
            <a:off x="1243487" y="5337766"/>
            <a:ext cx="2615544"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porte</a:t>
            </a:r>
          </a:p>
        </p:txBody>
      </p:sp>
      <p:sp>
        <p:nvSpPr>
          <p:cNvPr id="21" name="TextBox 20"/>
          <p:cNvSpPr txBox="1"/>
          <p:nvPr/>
        </p:nvSpPr>
        <p:spPr>
          <a:xfrm rot="399586">
            <a:off x="164512" y="4256565"/>
            <a:ext cx="2850409"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classe</a:t>
            </a:r>
            <a:endParaRPr lang="es-CO" sz="4400">
              <a:solidFill>
                <a:srgbClr val="002060"/>
              </a:solidFill>
              <a:latin typeface="Century Gothic" panose="020B0502020202020204" pitchFamily="34" charset="0"/>
              <a:cs typeface="Calibri" panose="020F0502020204030204" pitchFamily="34" charset="0"/>
            </a:endParaRPr>
          </a:p>
        </p:txBody>
      </p:sp>
      <p:sp>
        <p:nvSpPr>
          <p:cNvPr id="22" name="TextBox 21"/>
          <p:cNvSpPr txBox="1"/>
          <p:nvPr/>
        </p:nvSpPr>
        <p:spPr>
          <a:xfrm rot="21027610">
            <a:off x="9274078" y="2261486"/>
            <a:ext cx="2532450" cy="769441"/>
          </a:xfrm>
          <a:prstGeom prst="rect">
            <a:avLst/>
          </a:prstGeom>
          <a:noFill/>
        </p:spPr>
        <p:txBody>
          <a:bodyPr wrap="square" rtlCol="0">
            <a:spAutoFit/>
          </a:bodyPr>
          <a:lstStyle/>
          <a:p>
            <a:r>
              <a:rPr lang="es-CO" sz="4400" err="1">
                <a:solidFill>
                  <a:srgbClr val="002060"/>
                </a:solidFill>
                <a:latin typeface="Century Gothic" panose="020B0502020202020204" pitchFamily="34" charset="0"/>
                <a:cs typeface="Calibri" panose="020F0502020204030204" pitchFamily="34" charset="0"/>
              </a:rPr>
              <a:t>vous</a:t>
            </a:r>
            <a:endParaRPr lang="es-CO" sz="4400">
              <a:solidFill>
                <a:srgbClr val="002060"/>
              </a:solidFill>
              <a:latin typeface="Century Gothic" panose="020B0502020202020204" pitchFamily="34" charset="0"/>
              <a:cs typeface="Calibri" panose="020F0502020204030204" pitchFamily="34" charset="0"/>
            </a:endParaRPr>
          </a:p>
        </p:txBody>
      </p:sp>
      <p:sp>
        <p:nvSpPr>
          <p:cNvPr id="23" name="TextBox 22"/>
          <p:cNvSpPr txBox="1"/>
          <p:nvPr/>
        </p:nvSpPr>
        <p:spPr>
          <a:xfrm rot="399586">
            <a:off x="129678" y="2375464"/>
            <a:ext cx="3194497"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la </a:t>
            </a:r>
            <a:r>
              <a:rPr lang="es-CO" sz="4400" err="1">
                <a:solidFill>
                  <a:srgbClr val="002060"/>
                </a:solidFill>
                <a:latin typeface="Century Gothic" panose="020B0502020202020204" pitchFamily="34" charset="0"/>
                <a:cs typeface="Calibri" panose="020F0502020204030204" pitchFamily="34" charset="0"/>
              </a:rPr>
              <a:t>chemise</a:t>
            </a:r>
            <a:endParaRPr lang="es-CO" sz="4400">
              <a:solidFill>
                <a:srgbClr val="002060"/>
              </a:solidFill>
              <a:latin typeface="Century Gothic" panose="020B0502020202020204" pitchFamily="34" charset="0"/>
              <a:cs typeface="Calibri" panose="020F0502020204030204" pitchFamily="34" charset="0"/>
            </a:endParaRPr>
          </a:p>
        </p:txBody>
      </p:sp>
      <p:pic>
        <p:nvPicPr>
          <p:cNvPr id="25"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rot="21288482">
            <a:off x="5078819" y="2998609"/>
            <a:ext cx="2397204" cy="707886"/>
          </a:xfrm>
          <a:prstGeom prst="rect">
            <a:avLst/>
          </a:prstGeom>
          <a:noFill/>
        </p:spPr>
        <p:txBody>
          <a:bodyPr wrap="square" rtlCol="0">
            <a:spAutoFit/>
          </a:bodyPr>
          <a:lstStyle/>
          <a:p>
            <a:r>
              <a:rPr lang="fr-FR" sz="4000" err="1">
                <a:solidFill>
                  <a:schemeClr val="accent5">
                    <a:lumMod val="50000"/>
                  </a:schemeClr>
                </a:solidFill>
                <a:ea typeface="Calibri"/>
                <a:cs typeface="Calibri"/>
                <a:sym typeface="Calibri"/>
              </a:rPr>
              <a:t>window</a:t>
            </a:r>
            <a:endParaRPr lang="en-GB" sz="4000">
              <a:solidFill>
                <a:schemeClr val="accent5">
                  <a:lumMod val="50000"/>
                </a:schemeClr>
              </a:solidFill>
              <a:latin typeface="Century Gothic" panose="020B0502020202020204" pitchFamily="34" charset="0"/>
              <a:cs typeface="Calibri" panose="020F0502020204030204" pitchFamily="34" charset="0"/>
            </a:endParaRPr>
          </a:p>
        </p:txBody>
      </p:sp>
      <p:sp>
        <p:nvSpPr>
          <p:cNvPr id="2" name="TextBox 1"/>
          <p:cNvSpPr txBox="1"/>
          <p:nvPr/>
        </p:nvSpPr>
        <p:spPr>
          <a:xfrm rot="20980845">
            <a:off x="2510699" y="3265977"/>
            <a:ext cx="2449941" cy="769441"/>
          </a:xfrm>
          <a:prstGeom prst="rect">
            <a:avLst/>
          </a:prstGeom>
          <a:noFill/>
        </p:spPr>
        <p:txBody>
          <a:bodyPr wrap="square" rtlCol="0">
            <a:spAutoFit/>
          </a:bodyPr>
          <a:lstStyle/>
          <a:p>
            <a:r>
              <a:rPr lang="en-GB" sz="4400" err="1">
                <a:solidFill>
                  <a:schemeClr val="accent5">
                    <a:lumMod val="50000"/>
                  </a:schemeClr>
                </a:solidFill>
              </a:rPr>
              <a:t>écrire</a:t>
            </a:r>
            <a:endParaRPr lang="en-GB">
              <a:solidFill>
                <a:schemeClr val="accent5">
                  <a:lumMod val="50000"/>
                </a:schemeClr>
              </a:solidFill>
            </a:endParaRPr>
          </a:p>
        </p:txBody>
      </p:sp>
      <p:sp>
        <p:nvSpPr>
          <p:cNvPr id="29" name="TextBox 28"/>
          <p:cNvSpPr txBox="1"/>
          <p:nvPr/>
        </p:nvSpPr>
        <p:spPr>
          <a:xfrm rot="21173064">
            <a:off x="7041059" y="4708167"/>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le </a:t>
            </a:r>
            <a:r>
              <a:rPr lang="es-CO" sz="4400" err="1">
                <a:solidFill>
                  <a:srgbClr val="002060"/>
                </a:solidFill>
                <a:latin typeface="Century Gothic" panose="020B0502020202020204" pitchFamily="34" charset="0"/>
                <a:cs typeface="Calibri" panose="020F0502020204030204" pitchFamily="34" charset="0"/>
              </a:rPr>
              <a:t>silence</a:t>
            </a:r>
            <a:endParaRPr lang="es-CO" sz="4400">
              <a:solidFill>
                <a:srgbClr val="002060"/>
              </a:solidFill>
              <a:latin typeface="Century Gothic" panose="020B0502020202020204" pitchFamily="34" charset="0"/>
              <a:cs typeface="Calibri" panose="020F0502020204030204" pitchFamily="34" charset="0"/>
            </a:endParaRPr>
          </a:p>
        </p:txBody>
      </p:sp>
      <p:sp>
        <p:nvSpPr>
          <p:cNvPr id="32" name="TextBox 31"/>
          <p:cNvSpPr txBox="1"/>
          <p:nvPr/>
        </p:nvSpPr>
        <p:spPr>
          <a:xfrm rot="21173064">
            <a:off x="3496585" y="4489903"/>
            <a:ext cx="2943105" cy="769441"/>
          </a:xfrm>
          <a:prstGeom prst="rect">
            <a:avLst/>
          </a:prstGeom>
          <a:noFill/>
        </p:spPr>
        <p:txBody>
          <a:bodyPr wrap="square" rtlCol="0">
            <a:spAutoFit/>
          </a:bodyPr>
          <a:lstStyle/>
          <a:p>
            <a:r>
              <a:rPr lang="es-CO" sz="4400">
                <a:solidFill>
                  <a:srgbClr val="002060"/>
                </a:solidFill>
                <a:latin typeface="Century Gothic" panose="020B0502020202020204" pitchFamily="34" charset="0"/>
                <a:cs typeface="Calibri" panose="020F0502020204030204" pitchFamily="34" charset="0"/>
              </a:rPr>
              <a:t>bien</a:t>
            </a:r>
          </a:p>
        </p:txBody>
      </p:sp>
      <p:sp>
        <p:nvSpPr>
          <p:cNvPr id="24" name="Oval 23"/>
          <p:cNvSpPr/>
          <p:nvPr/>
        </p:nvSpPr>
        <p:spPr>
          <a:xfrm>
            <a:off x="8130362" y="3127892"/>
            <a:ext cx="3344148" cy="1526093"/>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 name="Title 2"/>
          <p:cNvSpPr>
            <a:spLocks noGrp="1"/>
          </p:cNvSpPr>
          <p:nvPr>
            <p:ph type="title"/>
          </p:nvPr>
        </p:nvSpPr>
        <p:spPr>
          <a:xfrm>
            <a:off x="95838" y="-51031"/>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1" name="Picture 30" descr="background rectangle">
            <a:extLst>
              <a:ext uri="{FF2B5EF4-FFF2-40B4-BE49-F238E27FC236}">
                <a16:creationId xmlns:a16="http://schemas.microsoft.com/office/drawing/2014/main" id="{12F2FE9A-A361-49BB-AA8A-FB89D510D84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5B71F649-1F14-46B2-A913-0D66BB052202}"/>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(révisions)  </a:t>
            </a:r>
            <a:endParaRPr lang="en-GB" sz="3600" b="1" dirty="0">
              <a:solidFill>
                <a:schemeClr val="bg1"/>
              </a:solidFill>
            </a:endParaRPr>
          </a:p>
        </p:txBody>
      </p:sp>
      <p:sp>
        <p:nvSpPr>
          <p:cNvPr id="34" name="Rounded Rectangle 46">
            <a:extLst>
              <a:ext uri="{FF2B5EF4-FFF2-40B4-BE49-F238E27FC236}">
                <a16:creationId xmlns:a16="http://schemas.microsoft.com/office/drawing/2014/main" id="{07FBDAED-1CAA-41C3-B38E-559AEFE9D988}"/>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9072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200810" y="1205353"/>
            <a:ext cx="113792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Remember, to say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town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or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city</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we use the preposition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à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on its own:</a:t>
            </a:r>
          </a:p>
        </p:txBody>
      </p:sp>
      <p:sp>
        <p:nvSpPr>
          <p:cNvPr id="24" name="TextBox 23"/>
          <p:cNvSpPr txBox="1"/>
          <p:nvPr/>
        </p:nvSpPr>
        <p:spPr>
          <a:xfrm>
            <a:off x="5460425" y="2058090"/>
            <a:ext cx="21958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to</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Paris</a:t>
            </a:r>
          </a:p>
        </p:txBody>
      </p:sp>
      <p:sp>
        <p:nvSpPr>
          <p:cNvPr id="4" name="Title 3"/>
          <p:cNvSpPr>
            <a:spLocks noGrp="1"/>
          </p:cNvSpPr>
          <p:nvPr>
            <p:ph type="title"/>
          </p:nvPr>
        </p:nvSpPr>
        <p:spPr>
          <a:xfrm>
            <a:off x="300038" y="338225"/>
            <a:ext cx="5265384" cy="707849"/>
          </a:xfrm>
        </p:spPr>
        <p:txBody>
          <a:bodyPr>
            <a:normAutofit/>
          </a:bodyPr>
          <a:lstStyle/>
          <a:p>
            <a:r>
              <a:rPr lang="en-GB" sz="2800" b="1" dirty="0">
                <a:solidFill>
                  <a:schemeClr val="bg1"/>
                </a:solidFill>
              </a:rPr>
              <a:t>Saying ‘to…’ in French</a:t>
            </a:r>
          </a:p>
        </p:txBody>
      </p:sp>
      <p:sp>
        <p:nvSpPr>
          <p:cNvPr id="60" name="TextBox 59"/>
          <p:cNvSpPr txBox="1"/>
          <p:nvPr/>
        </p:nvSpPr>
        <p:spPr>
          <a:xfrm>
            <a:off x="2949588" y="2011924"/>
            <a:ext cx="21958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à</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Paris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616" y="1767341"/>
            <a:ext cx="1251667" cy="1625542"/>
          </a:xfrm>
          <a:prstGeom prst="rect">
            <a:avLst/>
          </a:prstGeom>
        </p:spPr>
      </p:pic>
      <p:sp>
        <p:nvSpPr>
          <p:cNvPr id="10" name="TextBox 9"/>
          <p:cNvSpPr txBox="1"/>
          <p:nvPr/>
        </p:nvSpPr>
        <p:spPr>
          <a:xfrm>
            <a:off x="2949588" y="2877771"/>
            <a:ext cx="21958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à</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Londres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11" name="TextBox 10"/>
          <p:cNvSpPr txBox="1"/>
          <p:nvPr/>
        </p:nvSpPr>
        <p:spPr>
          <a:xfrm>
            <a:off x="5460425" y="2939080"/>
            <a:ext cx="21958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to</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London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9735" y="2061509"/>
            <a:ext cx="1024754" cy="1370956"/>
          </a:xfrm>
          <a:prstGeom prst="rect">
            <a:avLst/>
          </a:prstGeom>
        </p:spPr>
      </p:pic>
      <p:sp>
        <p:nvSpPr>
          <p:cNvPr id="13" name="TextBox 12">
            <a:extLst>
              <a:ext uri="{FF2B5EF4-FFF2-40B4-BE49-F238E27FC236}">
                <a16:creationId xmlns:a16="http://schemas.microsoft.com/office/drawing/2014/main" id="{425931E1-CC49-4B62-BEF9-5D891B1B4FAE}"/>
              </a:ext>
            </a:extLst>
          </p:cNvPr>
          <p:cNvSpPr txBox="1"/>
          <p:nvPr/>
        </p:nvSpPr>
        <p:spPr>
          <a:xfrm>
            <a:off x="215817" y="2415515"/>
            <a:ext cx="24188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vais</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p>
        </p:txBody>
      </p:sp>
      <p:sp>
        <p:nvSpPr>
          <p:cNvPr id="14" name="TextBox 13">
            <a:extLst>
              <a:ext uri="{FF2B5EF4-FFF2-40B4-BE49-F238E27FC236}">
                <a16:creationId xmlns:a16="http://schemas.microsoft.com/office/drawing/2014/main" id="{5F706664-3221-491F-9CA1-AADBF49C7ED9}"/>
              </a:ext>
            </a:extLst>
          </p:cNvPr>
          <p:cNvSpPr txBox="1"/>
          <p:nvPr/>
        </p:nvSpPr>
        <p:spPr>
          <a:xfrm>
            <a:off x="5445418" y="4641337"/>
            <a:ext cx="21958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to</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France</a:t>
            </a:r>
          </a:p>
        </p:txBody>
      </p:sp>
      <p:sp>
        <p:nvSpPr>
          <p:cNvPr id="15" name="TextBox 14">
            <a:extLst>
              <a:ext uri="{FF2B5EF4-FFF2-40B4-BE49-F238E27FC236}">
                <a16:creationId xmlns:a16="http://schemas.microsoft.com/office/drawing/2014/main" id="{EB695CFA-66D2-4B40-B3E1-493D3AD2F940}"/>
              </a:ext>
            </a:extLst>
          </p:cNvPr>
          <p:cNvSpPr txBox="1"/>
          <p:nvPr/>
        </p:nvSpPr>
        <p:spPr>
          <a:xfrm>
            <a:off x="2934580" y="4595171"/>
            <a:ext cx="24188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en</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France</a:t>
            </a:r>
          </a:p>
        </p:txBody>
      </p:sp>
      <p:sp>
        <p:nvSpPr>
          <p:cNvPr id="17" name="TextBox 16">
            <a:extLst>
              <a:ext uri="{FF2B5EF4-FFF2-40B4-BE49-F238E27FC236}">
                <a16:creationId xmlns:a16="http://schemas.microsoft.com/office/drawing/2014/main" id="{EB0049D0-E4CB-4422-817C-08CE46ABAC50}"/>
              </a:ext>
            </a:extLst>
          </p:cNvPr>
          <p:cNvSpPr txBox="1"/>
          <p:nvPr/>
        </p:nvSpPr>
        <p:spPr>
          <a:xfrm>
            <a:off x="2932730" y="5392654"/>
            <a:ext cx="24188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en</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Algérie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18" name="TextBox 17">
            <a:extLst>
              <a:ext uri="{FF2B5EF4-FFF2-40B4-BE49-F238E27FC236}">
                <a16:creationId xmlns:a16="http://schemas.microsoft.com/office/drawing/2014/main" id="{AC609A90-99C5-4906-A839-5AC218058108}"/>
              </a:ext>
            </a:extLst>
          </p:cNvPr>
          <p:cNvSpPr txBox="1"/>
          <p:nvPr/>
        </p:nvSpPr>
        <p:spPr>
          <a:xfrm>
            <a:off x="5460425" y="5486098"/>
            <a:ext cx="25916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to</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Algeria</a:t>
            </a:r>
          </a:p>
        </p:txBody>
      </p:sp>
      <p:sp>
        <p:nvSpPr>
          <p:cNvPr id="20" name="TextBox 19">
            <a:extLst>
              <a:ext uri="{FF2B5EF4-FFF2-40B4-BE49-F238E27FC236}">
                <a16:creationId xmlns:a16="http://schemas.microsoft.com/office/drawing/2014/main" id="{37A134FD-4DD7-4B7E-B2AD-00D5C679510A}"/>
              </a:ext>
            </a:extLst>
          </p:cNvPr>
          <p:cNvSpPr txBox="1"/>
          <p:nvPr/>
        </p:nvSpPr>
        <p:spPr>
          <a:xfrm>
            <a:off x="200810" y="4998762"/>
            <a:ext cx="24188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Tu vas…</a:t>
            </a:r>
          </a:p>
        </p:txBody>
      </p:sp>
      <p:sp>
        <p:nvSpPr>
          <p:cNvPr id="5" name="TextBox 4">
            <a:extLst>
              <a:ext uri="{FF2B5EF4-FFF2-40B4-BE49-F238E27FC236}">
                <a16:creationId xmlns:a16="http://schemas.microsoft.com/office/drawing/2014/main" id="{36E17B89-6D01-4684-B03C-95F5382A89B9}"/>
              </a:ext>
            </a:extLst>
          </p:cNvPr>
          <p:cNvSpPr txBox="1"/>
          <p:nvPr/>
        </p:nvSpPr>
        <p:spPr>
          <a:xfrm>
            <a:off x="200809" y="3856733"/>
            <a:ext cx="115144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Most countries ending in –e are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feminine.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say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 feminine country, we use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2" name="Oval Callout 1"/>
          <p:cNvSpPr/>
          <p:nvPr/>
        </p:nvSpPr>
        <p:spPr>
          <a:xfrm>
            <a:off x="6756263" y="945907"/>
            <a:ext cx="5265384" cy="2564061"/>
          </a:xfrm>
          <a:prstGeom prst="wedgeEllipseCallout">
            <a:avLst>
              <a:gd name="adj1" fmla="val 2333"/>
              <a:gd name="adj2" fmla="val -69771"/>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rPr>
              <a:t>‘</a:t>
            </a:r>
            <a: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à</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rPr>
              <a:t>’ and ‘</a:t>
            </a:r>
            <a:r>
              <a:rPr kumimoji="0" lang="en-GB" sz="2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en</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rPr>
              <a:t>’ also mean ‘at’ and  ‘in/by’. You have seen this before, in phrases such as ‘</a:t>
            </a:r>
            <a: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à la </a:t>
            </a:r>
            <a:r>
              <a:rPr kumimoji="0" lang="en-GB" sz="2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maison</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rPr>
              <a:t>’ (‘at home</a:t>
            </a:r>
            <a:r>
              <a:rPr lang="en-GB" sz="2000" b="1" dirty="0">
                <a:solidFill>
                  <a:srgbClr val="FFFFFF"/>
                </a:solidFill>
                <a:latin typeface="Century Gothic" panose="020B0502020202020204" pitchFamily="34" charset="0"/>
                <a:cs typeface="Arial"/>
                <a:sym typeface="Arial"/>
              </a:rPr>
              <a:t>’), ‘</a:t>
            </a:r>
            <a:r>
              <a:rPr lang="en-GB" sz="2000" b="1" dirty="0" err="1">
                <a:solidFill>
                  <a:srgbClr val="EE6000"/>
                </a:solidFill>
                <a:latin typeface="Century Gothic" panose="020B0502020202020204" pitchFamily="34" charset="0"/>
                <a:cs typeface="Arial"/>
                <a:sym typeface="Arial"/>
              </a:rPr>
              <a:t>en</a:t>
            </a:r>
            <a:r>
              <a:rPr lang="en-GB" sz="2000" b="1" dirty="0">
                <a:solidFill>
                  <a:srgbClr val="EE6000"/>
                </a:solidFill>
                <a:latin typeface="Century Gothic" panose="020B0502020202020204" pitchFamily="34" charset="0"/>
                <a:cs typeface="Arial"/>
                <a:sym typeface="Arial"/>
              </a:rPr>
              <a:t> </a:t>
            </a:r>
            <a:r>
              <a:rPr lang="en-GB" sz="2000" b="1" dirty="0" err="1">
                <a:solidFill>
                  <a:srgbClr val="EE6000"/>
                </a:solidFill>
                <a:latin typeface="Century Gothic" panose="020B0502020202020204" pitchFamily="34" charset="0"/>
                <a:cs typeface="Arial"/>
                <a:sym typeface="Arial"/>
              </a:rPr>
              <a:t>anglais</a:t>
            </a:r>
            <a:r>
              <a:rPr lang="en-GB" sz="2000" b="1" dirty="0">
                <a:solidFill>
                  <a:srgbClr val="FFFFFF"/>
                </a:solidFill>
                <a:latin typeface="Century Gothic" panose="020B0502020202020204" pitchFamily="34" charset="0"/>
                <a:cs typeface="Calibri" panose="020F0502020204030204" pitchFamily="34" charset="0"/>
                <a:sym typeface="Arial"/>
              </a:rPr>
              <a:t>’ (‘in English’).</a:t>
            </a:r>
            <a:endParaRPr lang="en-GB" sz="2000" b="1" dirty="0">
              <a:solidFill>
                <a:srgbClr val="FFFFFF"/>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rPr>
              <a:t> and</a:t>
            </a:r>
            <a:r>
              <a:rPr kumimoji="0" lang="en-GB" sz="2000" b="1" i="0" u="none" strike="noStrike" kern="1200" cap="none" spc="0" normalizeH="0" noProof="0" dirty="0">
                <a:ln>
                  <a:noFill/>
                </a:ln>
                <a:solidFill>
                  <a:srgbClr val="FFFFFF"/>
                </a:solidFill>
                <a:effectLst/>
                <a:uLnTx/>
                <a:uFillTx/>
                <a:latin typeface="Century Gothic" panose="020B0502020202020204" pitchFamily="34" charset="0"/>
                <a:ea typeface="+mn-ea"/>
                <a:cs typeface="Arial"/>
                <a:sym typeface="Arial"/>
              </a:rPr>
              <a:t> </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rPr>
              <a:t>‘</a:t>
            </a:r>
            <a:r>
              <a:rPr kumimoji="0" lang="en-GB" sz="2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en</a:t>
            </a:r>
            <a: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Arial"/>
                <a:sym typeface="Arial"/>
              </a:rPr>
              <a:t> voiture</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sym typeface="Arial"/>
              </a:rPr>
              <a:t>’ (‘by car’).</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2054" name="Picture 6" descr="Flag Of Algeria Clip Art">
            <a:extLst>
              <a:ext uri="{FF2B5EF4-FFF2-40B4-BE49-F238E27FC236}">
                <a16:creationId xmlns:a16="http://schemas.microsoft.com/office/drawing/2014/main" id="{A37F794E-805E-4F23-BA53-ED747721AF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7052" y="4871578"/>
            <a:ext cx="1414462" cy="9429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ance, Flag, National, Symbols, Tricolour, Blue, White">
            <a:extLst>
              <a:ext uri="{FF2B5EF4-FFF2-40B4-BE49-F238E27FC236}">
                <a16:creationId xmlns:a16="http://schemas.microsoft.com/office/drawing/2014/main" id="{50AEAD6F-302F-4D11-A44F-47457F2D68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1942" y="4874085"/>
            <a:ext cx="1414462" cy="9429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background rectangle">
            <a:extLst>
              <a:ext uri="{FF2B5EF4-FFF2-40B4-BE49-F238E27FC236}">
                <a16:creationId xmlns:a16="http://schemas.microsoft.com/office/drawing/2014/main" id="{CBE8F3DF-C76E-4197-8A7D-6B3659269EC2}"/>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a:extLst>
              <a:ext uri="{FF2B5EF4-FFF2-40B4-BE49-F238E27FC236}">
                <a16:creationId xmlns:a16="http://schemas.microsoft.com/office/drawing/2014/main" id="{380B763D-85DF-43FD-AE37-7E50D1F9F66A}"/>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a:solidFill>
                  <a:schemeClr val="bg1"/>
                </a:solidFill>
              </a:rPr>
              <a:t>saying ‘to…’</a:t>
            </a:r>
          </a:p>
        </p:txBody>
      </p:sp>
      <p:sp>
        <p:nvSpPr>
          <p:cNvPr id="25" name="Rounded Rectangle 46">
            <a:extLst>
              <a:ext uri="{FF2B5EF4-FFF2-40B4-BE49-F238E27FC236}">
                <a16:creationId xmlns:a16="http://schemas.microsoft.com/office/drawing/2014/main" id="{FECCE31A-7E0D-41C0-936C-72C67A7B7A70}"/>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32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5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0" grpId="0"/>
      <p:bldP spid="10" grpId="0"/>
      <p:bldP spid="11" grpId="0"/>
      <p:bldP spid="13" grpId="0"/>
      <p:bldP spid="14" grpId="0"/>
      <p:bldP spid="15" grpId="0"/>
      <p:bldP spid="17" grpId="0"/>
      <p:bldP spid="18" grpId="0"/>
      <p:bldP spid="5" grpId="0"/>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t>
            </a:r>
            <a:r>
              <a:rPr lang="en-GB" sz="3600" b="1" dirty="0" err="1">
                <a:solidFill>
                  <a:schemeClr val="bg1"/>
                </a:solidFill>
              </a:rPr>
              <a:t>va</a:t>
            </a:r>
            <a:r>
              <a:rPr lang="en-GB" sz="3600" b="1" dirty="0">
                <a:solidFill>
                  <a:schemeClr val="bg1"/>
                </a:solidFill>
              </a:rPr>
              <a:t> </a:t>
            </a:r>
            <a:r>
              <a:rPr lang="en-GB" sz="3600" b="1" dirty="0" err="1">
                <a:solidFill>
                  <a:schemeClr val="bg1"/>
                </a:solidFill>
              </a:rPr>
              <a:t>où</a:t>
            </a:r>
            <a:r>
              <a:rPr lang="en-GB" sz="3600" b="1" dirty="0">
                <a:solidFill>
                  <a:schemeClr val="bg1"/>
                </a:solidFill>
              </a:rPr>
              <a:t> ? </a:t>
            </a:r>
          </a:p>
        </p:txBody>
      </p:sp>
      <p:pic>
        <p:nvPicPr>
          <p:cNvPr id="5" name="Picture 4" descr="A close up of a toy&#10;&#10;Description automatically generated">
            <a:extLst>
              <a:ext uri="{FF2B5EF4-FFF2-40B4-BE49-F238E27FC236}">
                <a16:creationId xmlns:a16="http://schemas.microsoft.com/office/drawing/2014/main" id="{8E6F5383-7B2C-46D8-9389-E10963601D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41" y="1163992"/>
            <a:ext cx="1183675" cy="1183675"/>
          </a:xfrm>
          <a:prstGeom prst="rect">
            <a:avLst/>
          </a:prstGeom>
        </p:spPr>
      </p:pic>
      <p:pic>
        <p:nvPicPr>
          <p:cNvPr id="10" name="Picture 9" descr="A person wearing a suit and tie&#10;&#10;Description automatically generated">
            <a:extLst>
              <a:ext uri="{FF2B5EF4-FFF2-40B4-BE49-F238E27FC236}">
                <a16:creationId xmlns:a16="http://schemas.microsoft.com/office/drawing/2014/main" id="{E28DC2E7-FCCC-42BB-83AB-D8A1008601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69" y="2372935"/>
            <a:ext cx="1090547" cy="1090547"/>
          </a:xfrm>
          <a:prstGeom prst="rect">
            <a:avLst/>
          </a:prstGeom>
        </p:spPr>
      </p:pic>
      <p:sp>
        <p:nvSpPr>
          <p:cNvPr id="11" name="Speech Bubble: Rectangle with Corners Rounded 10">
            <a:extLst>
              <a:ext uri="{FF2B5EF4-FFF2-40B4-BE49-F238E27FC236}">
                <a16:creationId xmlns:a16="http://schemas.microsoft.com/office/drawing/2014/main" id="{A6DDF341-8032-4AF3-8620-F67A6C165423}"/>
              </a:ext>
            </a:extLst>
          </p:cNvPr>
          <p:cNvSpPr/>
          <p:nvPr/>
        </p:nvSpPr>
        <p:spPr>
          <a:xfrm>
            <a:off x="1581435" y="1403883"/>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1. Je </a:t>
            </a:r>
            <a:r>
              <a:rPr lang="en-GB" sz="2400" dirty="0" err="1">
                <a:solidFill>
                  <a:schemeClr val="accent1">
                    <a:lumMod val="50000"/>
                  </a:schemeClr>
                </a:solidFill>
              </a:rPr>
              <a:t>vais</a:t>
            </a:r>
            <a:r>
              <a:rPr lang="en-GB" sz="2400" dirty="0">
                <a:solidFill>
                  <a:schemeClr val="accent1">
                    <a:lumMod val="50000"/>
                  </a:schemeClr>
                </a:solidFill>
              </a:rPr>
              <a:t> </a:t>
            </a:r>
            <a:r>
              <a:rPr lang="en-GB" sz="2400" dirty="0" err="1">
                <a:solidFill>
                  <a:schemeClr val="accent1">
                    <a:lumMod val="50000"/>
                  </a:schemeClr>
                </a:solidFill>
              </a:rPr>
              <a:t>en</a:t>
            </a:r>
            <a:r>
              <a:rPr lang="en-GB" sz="2400" dirty="0">
                <a:solidFill>
                  <a:schemeClr val="accent1">
                    <a:lumMod val="50000"/>
                  </a:schemeClr>
                </a:solidFill>
              </a:rPr>
              <a:t> …</a:t>
            </a:r>
          </a:p>
          <a:p>
            <a:pPr algn="ctr"/>
            <a:r>
              <a:rPr lang="en-GB" sz="2400" dirty="0" err="1">
                <a:solidFill>
                  <a:schemeClr val="accent1">
                    <a:lumMod val="50000"/>
                  </a:schemeClr>
                </a:solidFill>
              </a:rPr>
              <a:t>Angleterre</a:t>
            </a:r>
            <a:r>
              <a:rPr lang="en-GB" sz="2400" dirty="0">
                <a:solidFill>
                  <a:schemeClr val="accent1">
                    <a:lumMod val="50000"/>
                  </a:schemeClr>
                </a:solidFill>
              </a:rPr>
              <a:t>. / York.</a:t>
            </a:r>
          </a:p>
        </p:txBody>
      </p:sp>
      <p:sp>
        <p:nvSpPr>
          <p:cNvPr id="13" name="Speech Bubble: Rectangle with Corners Rounded 12">
            <a:extLst>
              <a:ext uri="{FF2B5EF4-FFF2-40B4-BE49-F238E27FC236}">
                <a16:creationId xmlns:a16="http://schemas.microsoft.com/office/drawing/2014/main" id="{C5C247F9-ACCF-4D10-8015-3201B1FDB8D5}"/>
              </a:ext>
            </a:extLst>
          </p:cNvPr>
          <p:cNvSpPr/>
          <p:nvPr/>
        </p:nvSpPr>
        <p:spPr>
          <a:xfrm>
            <a:off x="1582517" y="2645199"/>
            <a:ext cx="3925782"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2. Je </a:t>
            </a:r>
            <a:r>
              <a:rPr lang="en-GB" sz="2400" dirty="0" err="1">
                <a:solidFill>
                  <a:schemeClr val="accent1">
                    <a:lumMod val="50000"/>
                  </a:schemeClr>
                </a:solidFill>
              </a:rPr>
              <a:t>vais</a:t>
            </a:r>
            <a:r>
              <a:rPr lang="en-GB" sz="2400" dirty="0">
                <a:solidFill>
                  <a:schemeClr val="accent1">
                    <a:lumMod val="50000"/>
                  </a:schemeClr>
                </a:solidFill>
              </a:rPr>
              <a:t> </a:t>
            </a:r>
            <a:r>
              <a:rPr lang="en-GB" sz="2400" dirty="0" err="1">
                <a:solidFill>
                  <a:schemeClr val="accent1">
                    <a:lumMod val="50000"/>
                  </a:schemeClr>
                </a:solidFill>
              </a:rPr>
              <a:t>en</a:t>
            </a:r>
            <a:r>
              <a:rPr lang="en-GB" sz="2400" dirty="0">
                <a:solidFill>
                  <a:schemeClr val="accent1">
                    <a:lumMod val="50000"/>
                  </a:schemeClr>
                </a:solidFill>
              </a:rPr>
              <a:t> …</a:t>
            </a:r>
          </a:p>
          <a:p>
            <a:pPr algn="ctr"/>
            <a:r>
              <a:rPr lang="en-GB" sz="2400" dirty="0" err="1">
                <a:solidFill>
                  <a:schemeClr val="accent1">
                    <a:lumMod val="50000"/>
                  </a:schemeClr>
                </a:solidFill>
              </a:rPr>
              <a:t>Écosse</a:t>
            </a:r>
            <a:r>
              <a:rPr lang="en-GB" sz="2400" dirty="0">
                <a:solidFill>
                  <a:schemeClr val="accent1">
                    <a:lumMod val="50000"/>
                  </a:schemeClr>
                </a:solidFill>
              </a:rPr>
              <a:t>. / Glasgow. </a:t>
            </a:r>
          </a:p>
        </p:txBody>
      </p:sp>
      <p:pic>
        <p:nvPicPr>
          <p:cNvPr id="15" name="Picture 14" descr="A close up of a person&#10;&#10;Description automatically generated">
            <a:extLst>
              <a:ext uri="{FF2B5EF4-FFF2-40B4-BE49-F238E27FC236}">
                <a16:creationId xmlns:a16="http://schemas.microsoft.com/office/drawing/2014/main" id="{64D73D4B-116A-47CF-979D-27B853F05A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25879"/>
            <a:ext cx="1419625" cy="1419625"/>
          </a:xfrm>
          <a:prstGeom prst="rect">
            <a:avLst/>
          </a:prstGeom>
        </p:spPr>
      </p:pic>
      <p:sp>
        <p:nvSpPr>
          <p:cNvPr id="17" name="Speech Bubble: Rectangle with Corners Rounded 16">
            <a:extLst>
              <a:ext uri="{FF2B5EF4-FFF2-40B4-BE49-F238E27FC236}">
                <a16:creationId xmlns:a16="http://schemas.microsoft.com/office/drawing/2014/main" id="{DA9CF97D-62BB-4FE0-B0D3-68AB015F122C}"/>
              </a:ext>
            </a:extLst>
          </p:cNvPr>
          <p:cNvSpPr/>
          <p:nvPr/>
        </p:nvSpPr>
        <p:spPr>
          <a:xfrm>
            <a:off x="1582517" y="3905824"/>
            <a:ext cx="3925782"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3. Je </a:t>
            </a:r>
            <a:r>
              <a:rPr lang="en-GB" sz="2400" dirty="0" err="1">
                <a:solidFill>
                  <a:schemeClr val="accent1">
                    <a:lumMod val="50000"/>
                  </a:schemeClr>
                </a:solidFill>
              </a:rPr>
              <a:t>vais</a:t>
            </a:r>
            <a:r>
              <a:rPr lang="en-GB" sz="2400" dirty="0">
                <a:solidFill>
                  <a:schemeClr val="accent1">
                    <a:lumMod val="50000"/>
                  </a:schemeClr>
                </a:solidFill>
              </a:rPr>
              <a:t> à …</a:t>
            </a:r>
          </a:p>
          <a:p>
            <a:pPr algn="ctr"/>
            <a:r>
              <a:rPr lang="en-GB" sz="2400" dirty="0">
                <a:solidFill>
                  <a:schemeClr val="accent1">
                    <a:lumMod val="50000"/>
                  </a:schemeClr>
                </a:solidFill>
              </a:rPr>
              <a:t>France. / Paris. </a:t>
            </a:r>
          </a:p>
        </p:txBody>
      </p:sp>
      <p:pic>
        <p:nvPicPr>
          <p:cNvPr id="19" name="Picture 18" descr="A picture containing clock&#10;&#10;Description automatically generated">
            <a:extLst>
              <a:ext uri="{FF2B5EF4-FFF2-40B4-BE49-F238E27FC236}">
                <a16:creationId xmlns:a16="http://schemas.microsoft.com/office/drawing/2014/main" id="{60F18277-ADAE-4A98-8F9B-E41452A6C7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 y="4725189"/>
            <a:ext cx="1419626" cy="1419626"/>
          </a:xfrm>
          <a:prstGeom prst="rect">
            <a:avLst/>
          </a:prstGeom>
        </p:spPr>
      </p:pic>
      <p:sp>
        <p:nvSpPr>
          <p:cNvPr id="21" name="Speech Bubble: Rectangle with Corners Rounded 20">
            <a:extLst>
              <a:ext uri="{FF2B5EF4-FFF2-40B4-BE49-F238E27FC236}">
                <a16:creationId xmlns:a16="http://schemas.microsoft.com/office/drawing/2014/main" id="{06752775-F410-4EAD-B0E4-35AEE6626AC2}"/>
              </a:ext>
            </a:extLst>
          </p:cNvPr>
          <p:cNvSpPr/>
          <p:nvPr/>
        </p:nvSpPr>
        <p:spPr>
          <a:xfrm>
            <a:off x="1582517" y="5125201"/>
            <a:ext cx="3925782"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4. Je </a:t>
            </a:r>
            <a:r>
              <a:rPr lang="en-GB" sz="2400" dirty="0" err="1">
                <a:solidFill>
                  <a:schemeClr val="accent1">
                    <a:lumMod val="50000"/>
                  </a:schemeClr>
                </a:solidFill>
              </a:rPr>
              <a:t>vais</a:t>
            </a:r>
            <a:r>
              <a:rPr lang="en-GB" sz="2400" dirty="0">
                <a:solidFill>
                  <a:schemeClr val="accent1">
                    <a:lumMod val="50000"/>
                  </a:schemeClr>
                </a:solidFill>
              </a:rPr>
              <a:t> </a:t>
            </a:r>
            <a:r>
              <a:rPr lang="en-GB" sz="2400" dirty="0" err="1">
                <a:solidFill>
                  <a:schemeClr val="accent1">
                    <a:lumMod val="50000"/>
                  </a:schemeClr>
                </a:solidFill>
              </a:rPr>
              <a:t>en</a:t>
            </a:r>
            <a:r>
              <a:rPr lang="en-GB" sz="2400" dirty="0">
                <a:solidFill>
                  <a:schemeClr val="accent1">
                    <a:lumMod val="50000"/>
                  </a:schemeClr>
                </a:solidFill>
              </a:rPr>
              <a:t> …</a:t>
            </a:r>
          </a:p>
          <a:p>
            <a:pPr algn="ctr"/>
            <a:r>
              <a:rPr lang="en-GB" sz="2400" dirty="0">
                <a:solidFill>
                  <a:schemeClr val="accent1">
                    <a:lumMod val="50000"/>
                  </a:schemeClr>
                </a:solidFill>
              </a:rPr>
              <a:t>Italie. / Rome. </a:t>
            </a:r>
          </a:p>
        </p:txBody>
      </p:sp>
      <p:pic>
        <p:nvPicPr>
          <p:cNvPr id="23" name="Picture 22" descr="A close up of a toy&#10;&#10;Description automatically generated">
            <a:extLst>
              <a:ext uri="{FF2B5EF4-FFF2-40B4-BE49-F238E27FC236}">
                <a16:creationId xmlns:a16="http://schemas.microsoft.com/office/drawing/2014/main" id="{2A466DB3-2107-49D3-AF18-4E6CA54BA5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982" y="3591585"/>
            <a:ext cx="1183675" cy="1183675"/>
          </a:xfrm>
          <a:prstGeom prst="rect">
            <a:avLst/>
          </a:prstGeom>
        </p:spPr>
      </p:pic>
      <p:pic>
        <p:nvPicPr>
          <p:cNvPr id="25" name="Picture 24" descr="A person wearing a suit and tie&#10;&#10;Description automatically generated">
            <a:extLst>
              <a:ext uri="{FF2B5EF4-FFF2-40B4-BE49-F238E27FC236}">
                <a16:creationId xmlns:a16="http://schemas.microsoft.com/office/drawing/2014/main" id="{D54677CF-A221-4498-BFF5-38137D82A6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0110" y="1253345"/>
            <a:ext cx="1090547" cy="1090547"/>
          </a:xfrm>
          <a:prstGeom prst="rect">
            <a:avLst/>
          </a:prstGeom>
        </p:spPr>
      </p:pic>
      <p:sp>
        <p:nvSpPr>
          <p:cNvPr id="27" name="Speech Bubble: Rectangle with Corners Rounded 26">
            <a:extLst>
              <a:ext uri="{FF2B5EF4-FFF2-40B4-BE49-F238E27FC236}">
                <a16:creationId xmlns:a16="http://schemas.microsoft.com/office/drawing/2014/main" id="{2803998C-96DF-4014-8675-5E7247733235}"/>
              </a:ext>
            </a:extLst>
          </p:cNvPr>
          <p:cNvSpPr/>
          <p:nvPr/>
        </p:nvSpPr>
        <p:spPr>
          <a:xfrm>
            <a:off x="7779859" y="1405205"/>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5. Tu vas à …</a:t>
            </a:r>
          </a:p>
          <a:p>
            <a:pPr algn="ctr"/>
            <a:r>
              <a:rPr lang="en-GB" sz="2400" dirty="0">
                <a:solidFill>
                  <a:schemeClr val="accent1">
                    <a:lumMod val="50000"/>
                  </a:schemeClr>
                </a:solidFill>
              </a:rPr>
              <a:t>Birmingham ? / France ? </a:t>
            </a:r>
          </a:p>
        </p:txBody>
      </p:sp>
      <p:sp>
        <p:nvSpPr>
          <p:cNvPr id="29" name="Speech Bubble: Rectangle with Corners Rounded 28">
            <a:extLst>
              <a:ext uri="{FF2B5EF4-FFF2-40B4-BE49-F238E27FC236}">
                <a16:creationId xmlns:a16="http://schemas.microsoft.com/office/drawing/2014/main" id="{3CE00CFD-9AC9-490B-9225-477161F0356F}"/>
              </a:ext>
            </a:extLst>
          </p:cNvPr>
          <p:cNvSpPr/>
          <p:nvPr/>
        </p:nvSpPr>
        <p:spPr>
          <a:xfrm>
            <a:off x="7779859" y="2645200"/>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6. Tu vas </a:t>
            </a:r>
            <a:r>
              <a:rPr lang="en-GB" sz="2400" dirty="0" err="1">
                <a:solidFill>
                  <a:schemeClr val="accent1">
                    <a:lumMod val="50000"/>
                  </a:schemeClr>
                </a:solidFill>
              </a:rPr>
              <a:t>en</a:t>
            </a:r>
            <a:r>
              <a:rPr lang="en-GB" sz="2400" dirty="0">
                <a:solidFill>
                  <a:schemeClr val="accent1">
                    <a:lumMod val="50000"/>
                  </a:schemeClr>
                </a:solidFill>
              </a:rPr>
              <a:t> …</a:t>
            </a:r>
          </a:p>
          <a:p>
            <a:pPr algn="ctr"/>
            <a:r>
              <a:rPr lang="en-GB" sz="2400" dirty="0" err="1">
                <a:solidFill>
                  <a:schemeClr val="accent1">
                    <a:lumMod val="50000"/>
                  </a:schemeClr>
                </a:solidFill>
              </a:rPr>
              <a:t>Irlande</a:t>
            </a:r>
            <a:r>
              <a:rPr lang="en-GB" sz="2400" dirty="0">
                <a:solidFill>
                  <a:schemeClr val="accent1">
                    <a:lumMod val="50000"/>
                  </a:schemeClr>
                </a:solidFill>
              </a:rPr>
              <a:t> ? / Dublin ? </a:t>
            </a:r>
          </a:p>
        </p:txBody>
      </p:sp>
      <p:pic>
        <p:nvPicPr>
          <p:cNvPr id="31" name="Picture 30" descr="A close up of a person&#10;&#10;Description automatically generated">
            <a:extLst>
              <a:ext uri="{FF2B5EF4-FFF2-40B4-BE49-F238E27FC236}">
                <a16:creationId xmlns:a16="http://schemas.microsoft.com/office/drawing/2014/main" id="{053D29D8-93A1-4F30-99F7-025DAC6B02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9058" y="4725190"/>
            <a:ext cx="1419625" cy="1419625"/>
          </a:xfrm>
          <a:prstGeom prst="rect">
            <a:avLst/>
          </a:prstGeom>
        </p:spPr>
      </p:pic>
      <p:sp>
        <p:nvSpPr>
          <p:cNvPr id="33" name="Speech Bubble: Rectangle with Corners Rounded 32">
            <a:extLst>
              <a:ext uri="{FF2B5EF4-FFF2-40B4-BE49-F238E27FC236}">
                <a16:creationId xmlns:a16="http://schemas.microsoft.com/office/drawing/2014/main" id="{59C1419B-DE30-432A-9FAB-085E438A50DA}"/>
              </a:ext>
            </a:extLst>
          </p:cNvPr>
          <p:cNvSpPr/>
          <p:nvPr/>
        </p:nvSpPr>
        <p:spPr>
          <a:xfrm>
            <a:off x="7780825" y="3885201"/>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7. Tu vas à …</a:t>
            </a:r>
          </a:p>
          <a:p>
            <a:pPr algn="ctr"/>
            <a:r>
              <a:rPr lang="en-GB" sz="2400" dirty="0">
                <a:solidFill>
                  <a:schemeClr val="accent1">
                    <a:lumMod val="50000"/>
                  </a:schemeClr>
                </a:solidFill>
              </a:rPr>
              <a:t>Italie ? / Manchester ?</a:t>
            </a:r>
          </a:p>
        </p:txBody>
      </p:sp>
      <p:pic>
        <p:nvPicPr>
          <p:cNvPr id="35" name="Picture 34" descr="A picture containing clock&#10;&#10;Description automatically generated">
            <a:extLst>
              <a:ext uri="{FF2B5EF4-FFF2-40B4-BE49-F238E27FC236}">
                <a16:creationId xmlns:a16="http://schemas.microsoft.com/office/drawing/2014/main" id="{FA1061F8-5692-4669-A3C2-A5AE98212B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5570" y="2167013"/>
            <a:ext cx="1419626" cy="1419626"/>
          </a:xfrm>
          <a:prstGeom prst="rect">
            <a:avLst/>
          </a:prstGeom>
        </p:spPr>
      </p:pic>
      <p:sp>
        <p:nvSpPr>
          <p:cNvPr id="37" name="Speech Bubble: Rectangle with Corners Rounded 36">
            <a:extLst>
              <a:ext uri="{FF2B5EF4-FFF2-40B4-BE49-F238E27FC236}">
                <a16:creationId xmlns:a16="http://schemas.microsoft.com/office/drawing/2014/main" id="{F87E145F-7570-459F-A522-DC69125990E9}"/>
              </a:ext>
            </a:extLst>
          </p:cNvPr>
          <p:cNvSpPr/>
          <p:nvPr/>
        </p:nvSpPr>
        <p:spPr>
          <a:xfrm>
            <a:off x="7779859" y="5125202"/>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8. Tu vas à …</a:t>
            </a:r>
          </a:p>
          <a:p>
            <a:pPr algn="ctr"/>
            <a:r>
              <a:rPr lang="en-GB" sz="2400" dirty="0">
                <a:solidFill>
                  <a:schemeClr val="accent1">
                    <a:lumMod val="50000"/>
                  </a:schemeClr>
                </a:solidFill>
              </a:rPr>
              <a:t>Nice ? / </a:t>
            </a:r>
            <a:r>
              <a:rPr lang="en-GB" sz="2400" dirty="0" err="1">
                <a:solidFill>
                  <a:schemeClr val="accent1">
                    <a:lumMod val="50000"/>
                  </a:schemeClr>
                </a:solidFill>
              </a:rPr>
              <a:t>Angleterre</a:t>
            </a:r>
            <a:r>
              <a:rPr lang="en-GB" sz="2400" dirty="0">
                <a:solidFill>
                  <a:schemeClr val="accent1">
                    <a:lumMod val="50000"/>
                  </a:schemeClr>
                </a:solidFill>
              </a:rPr>
              <a:t> ? </a:t>
            </a:r>
          </a:p>
        </p:txBody>
      </p:sp>
      <p:sp>
        <p:nvSpPr>
          <p:cNvPr id="38" name="Rectangle 37">
            <a:extLst>
              <a:ext uri="{FF2B5EF4-FFF2-40B4-BE49-F238E27FC236}">
                <a16:creationId xmlns:a16="http://schemas.microsoft.com/office/drawing/2014/main" id="{6BF3D897-47DF-40E6-8BF2-D63B3F0502A9}"/>
              </a:ext>
            </a:extLst>
          </p:cNvPr>
          <p:cNvSpPr/>
          <p:nvPr/>
        </p:nvSpPr>
        <p:spPr>
          <a:xfrm>
            <a:off x="3795610" y="1915012"/>
            <a:ext cx="1048390" cy="4579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A52303C9-6E9F-4624-9E75-11E908B0E600}"/>
              </a:ext>
            </a:extLst>
          </p:cNvPr>
          <p:cNvSpPr/>
          <p:nvPr/>
        </p:nvSpPr>
        <p:spPr>
          <a:xfrm>
            <a:off x="3271414" y="3165246"/>
            <a:ext cx="1993969" cy="421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extLst>
              <a:ext uri="{FF2B5EF4-FFF2-40B4-BE49-F238E27FC236}">
                <a16:creationId xmlns:a16="http://schemas.microsoft.com/office/drawing/2014/main" id="{DD574C1B-753A-48CB-B3B7-DDFF22BC7FF7}"/>
              </a:ext>
            </a:extLst>
          </p:cNvPr>
          <p:cNvSpPr/>
          <p:nvPr/>
        </p:nvSpPr>
        <p:spPr>
          <a:xfrm>
            <a:off x="1854333" y="4424110"/>
            <a:ext cx="1993969" cy="421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E3F7CAD6-EADD-4D2A-B4D3-DDC4FC7F8129}"/>
              </a:ext>
            </a:extLst>
          </p:cNvPr>
          <p:cNvSpPr/>
          <p:nvPr/>
        </p:nvSpPr>
        <p:spPr>
          <a:xfrm>
            <a:off x="3322820" y="5635007"/>
            <a:ext cx="1993969" cy="421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0E1B93A0-7B07-423B-90EC-E0001CD06809}"/>
              </a:ext>
            </a:extLst>
          </p:cNvPr>
          <p:cNvSpPr/>
          <p:nvPr/>
        </p:nvSpPr>
        <p:spPr>
          <a:xfrm>
            <a:off x="9967073" y="1899156"/>
            <a:ext cx="1631370" cy="444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76BD8EF4-6F42-4B96-AC9B-ADB74D1A2F3E}"/>
              </a:ext>
            </a:extLst>
          </p:cNvPr>
          <p:cNvSpPr/>
          <p:nvPr/>
        </p:nvSpPr>
        <p:spPr>
          <a:xfrm>
            <a:off x="9634868" y="3133755"/>
            <a:ext cx="1631370" cy="444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extLst>
              <a:ext uri="{FF2B5EF4-FFF2-40B4-BE49-F238E27FC236}">
                <a16:creationId xmlns:a16="http://schemas.microsoft.com/office/drawing/2014/main" id="{9E7D7E09-6E9C-4FED-B580-192AC5937548}"/>
              </a:ext>
            </a:extLst>
          </p:cNvPr>
          <p:cNvSpPr/>
          <p:nvPr/>
        </p:nvSpPr>
        <p:spPr>
          <a:xfrm>
            <a:off x="8003498" y="4356384"/>
            <a:ext cx="1272849" cy="489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799702E2-2B4B-4E9E-B59A-BF28E59151D9}"/>
              </a:ext>
            </a:extLst>
          </p:cNvPr>
          <p:cNvSpPr/>
          <p:nvPr/>
        </p:nvSpPr>
        <p:spPr>
          <a:xfrm>
            <a:off x="9168903" y="5579623"/>
            <a:ext cx="2192138" cy="489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 name="Picture 29" descr="background rectangle">
            <a:extLst>
              <a:ext uri="{FF2B5EF4-FFF2-40B4-BE49-F238E27FC236}">
                <a16:creationId xmlns:a16="http://schemas.microsoft.com/office/drawing/2014/main" id="{98FCD6AB-C887-405B-8DCB-D720F97C3B8A}"/>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FC0814E1-F9FC-40E3-ADC2-87A39E6C46CE}"/>
              </a:ext>
            </a:extLst>
          </p:cNvPr>
          <p:cNvSpPr txBox="1">
            <a:spLocks/>
          </p:cNvSpPr>
          <p:nvPr/>
        </p:nvSpPr>
        <p:spPr>
          <a:xfrm>
            <a:off x="0" y="296864"/>
            <a:ext cx="62738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Qui va o</a:t>
            </a:r>
            <a:r>
              <a:rPr lang="en-GB" sz="3600" b="1">
                <a:solidFill>
                  <a:schemeClr val="bg1"/>
                </a:solidFill>
                <a:latin typeface="Arial" panose="020B0604020202020204" pitchFamily="34" charset="0"/>
                <a:cs typeface="Arial" panose="020B0604020202020204" pitchFamily="34" charset="0"/>
              </a:rPr>
              <a:t>ù ?</a:t>
            </a:r>
            <a:endParaRPr lang="en-GB" sz="3600" b="1" dirty="0">
              <a:solidFill>
                <a:schemeClr val="bg1"/>
              </a:solidFill>
            </a:endParaRPr>
          </a:p>
        </p:txBody>
      </p:sp>
      <p:sp>
        <p:nvSpPr>
          <p:cNvPr id="34" name="Rounded Rectangle 46">
            <a:extLst>
              <a:ext uri="{FF2B5EF4-FFF2-40B4-BE49-F238E27FC236}">
                <a16:creationId xmlns:a16="http://schemas.microsoft.com/office/drawing/2014/main" id="{D10ECD8A-CBD4-4A97-984B-ECDF627738A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 name="Rectangle 3">
            <a:extLst>
              <a:ext uri="{FF2B5EF4-FFF2-40B4-BE49-F238E27FC236}">
                <a16:creationId xmlns:a16="http://schemas.microsoft.com/office/drawing/2014/main" id="{8132F48A-915B-4E31-8C93-5D8BB29C529D}"/>
              </a:ext>
            </a:extLst>
          </p:cNvPr>
          <p:cNvSpPr/>
          <p:nvPr/>
        </p:nvSpPr>
        <p:spPr>
          <a:xfrm>
            <a:off x="373857" y="1622427"/>
            <a:ext cx="1144428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177"/>
                </a:solidFill>
                <a:effectLst/>
                <a:uLnTx/>
                <a:uFillTx/>
                <a:latin typeface="Century Gothic" panose="020B0502020202020204" pitchFamily="34" charset="0"/>
              </a:rPr>
              <a:t>There is one other way</a:t>
            </a:r>
            <a:r>
              <a:rPr kumimoji="0" lang="en-GB" sz="2400" b="0" i="0" u="none" strike="noStrike" kern="1200" cap="none" spc="0" normalizeH="0" noProof="0" dirty="0">
                <a:ln>
                  <a:noFill/>
                </a:ln>
                <a:solidFill>
                  <a:srgbClr val="115177"/>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115177"/>
                </a:solidFill>
                <a:effectLst/>
                <a:uLnTx/>
                <a:uFillTx/>
                <a:latin typeface="Century Gothic" panose="020B0502020202020204" pitchFamily="34" charset="0"/>
              </a:rPr>
              <a:t>of saying ‘</a:t>
            </a:r>
            <a:r>
              <a:rPr kumimoji="0" lang="en-GB" sz="2400" b="1" i="0" u="none" strike="noStrike" kern="1200" cap="none" spc="0" normalizeH="0" baseline="0" noProof="0" dirty="0">
                <a:ln>
                  <a:noFill/>
                </a:ln>
                <a:solidFill>
                  <a:srgbClr val="115177"/>
                </a:solidFill>
                <a:effectLst/>
                <a:uLnTx/>
                <a:uFillTx/>
                <a:latin typeface="Century Gothic" panose="020B0502020202020204" pitchFamily="34" charset="0"/>
              </a:rPr>
              <a:t>to</a:t>
            </a:r>
            <a:r>
              <a:rPr kumimoji="0" lang="en-GB" sz="2400" i="0" u="none" strike="noStrike" kern="1200" cap="none" spc="0" normalizeH="0" baseline="0" noProof="0" dirty="0">
                <a:ln>
                  <a:noFill/>
                </a:ln>
                <a:solidFill>
                  <a:srgbClr val="115177"/>
                </a:solidFill>
                <a:effectLst/>
                <a:uLnTx/>
                <a:uFillTx/>
                <a:latin typeface="Century Gothic" panose="020B0502020202020204" pitchFamily="34" charset="0"/>
              </a:rPr>
              <a:t>’ (and similar ideas)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115177"/>
                </a:solidFill>
                <a:latin typeface="Century Gothic" panose="020B0502020202020204" pitchFamily="34" charset="0"/>
              </a:rPr>
              <a:t>If you want to talk about going to someone’s house, or to someone’s place, you use</a:t>
            </a:r>
            <a:r>
              <a:rPr lang="en-GB" sz="2400" b="0" dirty="0">
                <a:solidFill>
                  <a:srgbClr val="002060"/>
                </a:solidFill>
                <a:latin typeface="Century Gothic" panose="020B0502020202020204" pitchFamily="34" charset="0"/>
              </a:rPr>
              <a:t> </a:t>
            </a:r>
            <a:r>
              <a:rPr lang="en-GB" sz="2400" b="1" i="1" dirty="0">
                <a:solidFill>
                  <a:srgbClr val="EE6000"/>
                </a:solidFill>
                <a:latin typeface="Century Gothic" panose="020B0502020202020204" pitchFamily="34" charset="0"/>
              </a:rPr>
              <a:t>chez</a:t>
            </a:r>
            <a:r>
              <a:rPr lang="en-GB" sz="2400" b="0" dirty="0">
                <a:solidFill>
                  <a:srgbClr val="115177"/>
                </a:solidFill>
                <a:latin typeface="Century Gothic" panose="020B0502020202020204" pitchFamily="34" charset="0"/>
              </a:rPr>
              <a:t>. This includes going to the doctor’s, the dentist’s, etc.</a:t>
            </a:r>
          </a:p>
        </p:txBody>
      </p:sp>
      <p:sp>
        <p:nvSpPr>
          <p:cNvPr id="16" name="Title 15"/>
          <p:cNvSpPr>
            <a:spLocks noGrp="1"/>
          </p:cNvSpPr>
          <p:nvPr>
            <p:ph type="title"/>
          </p:nvPr>
        </p:nvSpPr>
        <p:spPr>
          <a:xfrm>
            <a:off x="161485" y="23491"/>
            <a:ext cx="5167184" cy="1325563"/>
          </a:xfrm>
        </p:spPr>
        <p:txBody>
          <a:bodyPr/>
          <a:lstStyle/>
          <a:p>
            <a:r>
              <a:rPr lang="en-GB" sz="3600" b="1" dirty="0">
                <a:solidFill>
                  <a:schemeClr val="bg1"/>
                </a:solidFill>
              </a:rPr>
              <a:t>Saying ‘to...’ in French</a:t>
            </a:r>
            <a:endParaRPr lang="en-GB" dirty="0">
              <a:effectLst/>
            </a:endParaRPr>
          </a:p>
        </p:txBody>
      </p:sp>
      <p:sp>
        <p:nvSpPr>
          <p:cNvPr id="14" name="TextBox 13">
            <a:extLst>
              <a:ext uri="{FF2B5EF4-FFF2-40B4-BE49-F238E27FC236}">
                <a16:creationId xmlns:a16="http://schemas.microsoft.com/office/drawing/2014/main" id="{829ABE20-583E-4FFA-A34C-A512B8D2D5E2}"/>
              </a:ext>
            </a:extLst>
          </p:cNvPr>
          <p:cNvSpPr txBox="1"/>
          <p:nvPr/>
        </p:nvSpPr>
        <p:spPr>
          <a:xfrm>
            <a:off x="841002" y="3759530"/>
            <a:ext cx="431363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a:t>
            </a: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vais</a:t>
            </a:r>
            <a:r>
              <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chez</a:t>
            </a:r>
            <a:r>
              <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Léa</a:t>
            </a:r>
            <a:r>
              <a:rPr kumimoji="0" lang="en-GB" sz="3200" b="1"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9E0B19B6-3AF3-4C6B-BF9A-BFD1157B71F1}"/>
              </a:ext>
            </a:extLst>
          </p:cNvPr>
          <p:cNvSpPr txBox="1"/>
          <p:nvPr/>
        </p:nvSpPr>
        <p:spPr>
          <a:xfrm>
            <a:off x="5498656" y="3804412"/>
            <a:ext cx="644280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go / I am going </a:t>
            </a: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to</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15177"/>
                </a:solidFill>
                <a:effectLst/>
                <a:uLnTx/>
                <a:uFillTx/>
                <a:latin typeface="Century Gothic" panose="020B0502020202020204" pitchFamily="34" charset="0"/>
                <a:ea typeface="+mn-ea"/>
                <a:cs typeface="+mn-cs"/>
              </a:rPr>
              <a:t>Léa</a:t>
            </a:r>
            <a:r>
              <a:rPr kumimoji="0" lang="en-GB" sz="24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t>
            </a: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house </a:t>
            </a:r>
          </a:p>
        </p:txBody>
      </p:sp>
      <p:sp>
        <p:nvSpPr>
          <p:cNvPr id="17" name="TextBox 16">
            <a:extLst>
              <a:ext uri="{FF2B5EF4-FFF2-40B4-BE49-F238E27FC236}">
                <a16:creationId xmlns:a16="http://schemas.microsoft.com/office/drawing/2014/main" id="{51785505-E840-45D2-8EFC-A07818020BB4}"/>
              </a:ext>
            </a:extLst>
          </p:cNvPr>
          <p:cNvSpPr txBox="1"/>
          <p:nvPr/>
        </p:nvSpPr>
        <p:spPr>
          <a:xfrm>
            <a:off x="384569" y="4445994"/>
            <a:ext cx="5078127" cy="584775"/>
          </a:xfrm>
          <a:prstGeom prst="rect">
            <a:avLst/>
          </a:prstGeom>
          <a:noFill/>
        </p:spPr>
        <p:txBody>
          <a:bodyPr wrap="square" rtlCol="0">
            <a:spAutoFit/>
          </a:bodyPr>
          <a:lstStyle/>
          <a:p>
            <a:r>
              <a:rPr lang="en-GB" sz="3200" b="1" dirty="0" err="1">
                <a:solidFill>
                  <a:srgbClr val="5B9BD5">
                    <a:lumMod val="50000"/>
                  </a:srgbClr>
                </a:solidFill>
                <a:latin typeface="Century Gothic" panose="020B0502020202020204" pitchFamily="34" charset="0"/>
              </a:rPr>
              <a:t>tu</a:t>
            </a:r>
            <a:r>
              <a:rPr lang="en-GB" sz="3200" b="1" dirty="0">
                <a:solidFill>
                  <a:srgbClr val="5B9BD5">
                    <a:lumMod val="50000"/>
                  </a:srgbClr>
                </a:solidFill>
                <a:latin typeface="Century Gothic" panose="020B0502020202020204" pitchFamily="34" charset="0"/>
              </a:rPr>
              <a:t> vas </a:t>
            </a:r>
            <a:r>
              <a:rPr lang="en-GB" sz="3200" b="1" dirty="0">
                <a:solidFill>
                  <a:srgbClr val="EE6000"/>
                </a:solidFill>
                <a:latin typeface="Century Gothic" panose="020B0502020202020204" pitchFamily="34" charset="0"/>
              </a:rPr>
              <a:t>chez</a:t>
            </a:r>
            <a:r>
              <a:rPr lang="en-GB" sz="3200" b="1" dirty="0">
                <a:solidFill>
                  <a:schemeClr val="accent5">
                    <a:lumMod val="50000"/>
                  </a:schemeClr>
                </a:solidFill>
                <a:latin typeface="Century Gothic" panose="020B0502020202020204" pitchFamily="34" charset="0"/>
              </a:rPr>
              <a:t> </a:t>
            </a:r>
            <a:r>
              <a:rPr lang="en-GB" sz="3200" b="1" dirty="0">
                <a:solidFill>
                  <a:srgbClr val="5B9BD5">
                    <a:lumMod val="50000"/>
                  </a:srgbClr>
                </a:solidFill>
                <a:latin typeface="Century Gothic" panose="020B0502020202020204" pitchFamily="34" charset="0"/>
              </a:rPr>
              <a:t>le </a:t>
            </a:r>
            <a:r>
              <a:rPr lang="en-GB" sz="3200" b="1" dirty="0" err="1">
                <a:solidFill>
                  <a:srgbClr val="5B9BD5">
                    <a:lumMod val="50000"/>
                  </a:srgbClr>
                </a:solidFill>
                <a:latin typeface="Century Gothic" panose="020B0502020202020204" pitchFamily="34" charset="0"/>
              </a:rPr>
              <a:t>médecin</a:t>
            </a:r>
            <a:endParaRPr lang="en-GB" sz="3200" b="1" dirty="0">
              <a:solidFill>
                <a:schemeClr val="accent5">
                  <a:lumMod val="50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5C2CD311-430F-47DC-AB63-9F70C17F3870}"/>
              </a:ext>
            </a:extLst>
          </p:cNvPr>
          <p:cNvSpPr txBox="1"/>
          <p:nvPr/>
        </p:nvSpPr>
        <p:spPr>
          <a:xfrm>
            <a:off x="5522166" y="4490233"/>
            <a:ext cx="6144439"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115177"/>
                </a:solidFill>
                <a:latin typeface="Century Gothic" panose="020B0502020202020204" pitchFamily="34" charset="0"/>
                <a:ea typeface="+mn-ea"/>
                <a:cs typeface="+mn-cs"/>
              </a:rPr>
              <a:t>you </a:t>
            </a:r>
            <a:r>
              <a:rPr kumimoji="0" lang="en-GB" sz="2400" b="1"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go / </a:t>
            </a:r>
            <a:r>
              <a:rPr lang="en-GB" sz="2400" b="1" kern="1200" dirty="0">
                <a:solidFill>
                  <a:srgbClr val="115177"/>
                </a:solidFill>
                <a:latin typeface="Century Gothic" panose="020B0502020202020204" pitchFamily="34" charset="0"/>
                <a:ea typeface="+mn-ea"/>
                <a:cs typeface="+mn-cs"/>
              </a:rPr>
              <a:t>y</a:t>
            </a:r>
            <a:r>
              <a:rPr kumimoji="0" lang="en-GB" sz="2400" b="1" i="0" u="none" strike="noStrike" kern="1200" cap="none" spc="0" normalizeH="0" baseline="0" noProof="0" dirty="0" err="1">
                <a:ln>
                  <a:noFill/>
                </a:ln>
                <a:solidFill>
                  <a:srgbClr val="115177"/>
                </a:solidFill>
                <a:effectLst/>
                <a:uLnTx/>
                <a:uFillTx/>
                <a:latin typeface="Century Gothic" panose="020B0502020202020204" pitchFamily="34" charset="0"/>
                <a:ea typeface="+mn-ea"/>
                <a:cs typeface="+mn-cs"/>
              </a:rPr>
              <a:t>ou</a:t>
            </a:r>
            <a:r>
              <a:rPr kumimoji="0" lang="en-GB" sz="2400" b="1" i="0" u="none" strike="noStrike" kern="1200" cap="none" spc="0" normalizeH="0" noProof="0" dirty="0">
                <a:ln>
                  <a:noFill/>
                </a:ln>
                <a:solidFill>
                  <a:srgbClr val="115177"/>
                </a:solidFill>
                <a:effectLst/>
                <a:uLnTx/>
                <a:uFillTx/>
                <a:latin typeface="Century Gothic" panose="020B0502020202020204" pitchFamily="34" charset="0"/>
                <a:ea typeface="+mn-ea"/>
                <a:cs typeface="+mn-cs"/>
              </a:rPr>
              <a:t> are </a:t>
            </a:r>
            <a:r>
              <a:rPr kumimoji="0" lang="en-GB" sz="2400" b="1"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going </a:t>
            </a: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to</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the doctor</a:t>
            </a: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p>
        </p:txBody>
      </p:sp>
      <p:pic>
        <p:nvPicPr>
          <p:cNvPr id="10" name="Picture 9" descr="background rectangle">
            <a:extLst>
              <a:ext uri="{FF2B5EF4-FFF2-40B4-BE49-F238E27FC236}">
                <a16:creationId xmlns:a16="http://schemas.microsoft.com/office/drawing/2014/main" id="{5D5CDEBA-4DEF-4E54-8E38-AEA5BBE2073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C3BC0F71-F34E-4ACD-8B81-F91D9380163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Saying ‘to…’ in French</a:t>
            </a:r>
          </a:p>
        </p:txBody>
      </p:sp>
      <p:sp>
        <p:nvSpPr>
          <p:cNvPr id="12" name="Rounded Rectangle 46">
            <a:extLst>
              <a:ext uri="{FF2B5EF4-FFF2-40B4-BE49-F238E27FC236}">
                <a16:creationId xmlns:a16="http://schemas.microsoft.com/office/drawing/2014/main" id="{382C65DA-868D-483C-AFCF-543B850EDED1}"/>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1370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5" grpId="0" animBg="1"/>
      <p:bldP spid="17" grpId="0"/>
      <p:bldP spid="2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 name="Rectangle 3">
            <a:extLst>
              <a:ext uri="{FF2B5EF4-FFF2-40B4-BE49-F238E27FC236}">
                <a16:creationId xmlns:a16="http://schemas.microsoft.com/office/drawing/2014/main" id="{8132F48A-915B-4E31-8C93-5D8BB29C529D}"/>
              </a:ext>
            </a:extLst>
          </p:cNvPr>
          <p:cNvSpPr/>
          <p:nvPr/>
        </p:nvSpPr>
        <p:spPr>
          <a:xfrm>
            <a:off x="715522" y="1622427"/>
            <a:ext cx="729238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We use the preposition </a:t>
            </a:r>
            <a:r>
              <a:rPr lang="en-GB" sz="2400" b="1" i="1"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when talking about...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BD7264A-35DF-4C40-9411-9E88464091E4}"/>
              </a:ext>
            </a:extLst>
          </p:cNvPr>
          <p:cNvSpPr txBox="1"/>
          <p:nvPr/>
        </p:nvSpPr>
        <p:spPr>
          <a:xfrm>
            <a:off x="394199" y="2855340"/>
            <a:ext cx="3688672" cy="58477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_____</a:t>
            </a: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en</a:t>
            </a:r>
            <a:r>
              <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Écosse</a:t>
            </a:r>
            <a:r>
              <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8" name="TextBox 7">
            <a:extLst>
              <a:ext uri="{FF2B5EF4-FFF2-40B4-BE49-F238E27FC236}">
                <a16:creationId xmlns:a16="http://schemas.microsoft.com/office/drawing/2014/main" id="{EA45B3FD-5539-4D9F-AF5F-438E11F004DA}"/>
              </a:ext>
            </a:extLst>
          </p:cNvPr>
          <p:cNvSpPr txBox="1"/>
          <p:nvPr/>
        </p:nvSpPr>
        <p:spPr>
          <a:xfrm>
            <a:off x="5296819" y="4258836"/>
            <a:ext cx="657013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she goes / she is going </a:t>
            </a:r>
            <a:r>
              <a:rPr kumimoji="0" lang="en-GB" sz="2400" b="1" i="0" u="none" strike="noStrike" kern="1200" cap="none" spc="0" normalizeH="0" baseline="0" noProof="0">
                <a:ln>
                  <a:noFill/>
                </a:ln>
                <a:solidFill>
                  <a:srgbClr val="EE6000"/>
                </a:solidFill>
                <a:effectLst/>
                <a:uLnTx/>
                <a:uFillTx/>
                <a:latin typeface="Century Gothic" panose="020B0502020202020204" pitchFamily="34" charset="0"/>
                <a:ea typeface="+mn-ea"/>
                <a:cs typeface="+mn-cs"/>
              </a:rPr>
              <a:t>into</a:t>
            </a:r>
            <a:r>
              <a:rPr kumimoji="0" lang="en-GB" sz="24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town</a:t>
            </a:r>
          </a:p>
        </p:txBody>
      </p:sp>
      <p:sp>
        <p:nvSpPr>
          <p:cNvPr id="9" name="TextBox 8">
            <a:extLst>
              <a:ext uri="{FF2B5EF4-FFF2-40B4-BE49-F238E27FC236}">
                <a16:creationId xmlns:a16="http://schemas.microsoft.com/office/drawing/2014/main" id="{877AE412-E859-4B58-9311-A8F4A4DC56FC}"/>
              </a:ext>
            </a:extLst>
          </p:cNvPr>
          <p:cNvSpPr txBox="1"/>
          <p:nvPr/>
        </p:nvSpPr>
        <p:spPr>
          <a:xfrm>
            <a:off x="5296819" y="2918372"/>
            <a:ext cx="5932864"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he goes / he is going </a:t>
            </a:r>
            <a:r>
              <a:rPr kumimoji="0" lang="en-GB" sz="2400" b="1" i="0" u="none" strike="noStrike" kern="1200" cap="none" spc="0" normalizeH="0" baseline="0" noProof="0">
                <a:ln>
                  <a:noFill/>
                </a:ln>
                <a:solidFill>
                  <a:srgbClr val="EE6000"/>
                </a:solidFill>
                <a:effectLst/>
                <a:uLnTx/>
                <a:uFillTx/>
                <a:latin typeface="Century Gothic" panose="020B0502020202020204" pitchFamily="34" charset="0"/>
                <a:ea typeface="+mn-ea"/>
                <a:cs typeface="+mn-cs"/>
              </a:rPr>
              <a:t>to</a:t>
            </a:r>
            <a:r>
              <a:rPr kumimoji="0" lang="en-GB" sz="24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Scotland</a:t>
            </a:r>
          </a:p>
        </p:txBody>
      </p:sp>
      <p:sp>
        <p:nvSpPr>
          <p:cNvPr id="10" name="Rectangle 9">
            <a:extLst>
              <a:ext uri="{FF2B5EF4-FFF2-40B4-BE49-F238E27FC236}">
                <a16:creationId xmlns:a16="http://schemas.microsoft.com/office/drawing/2014/main" id="{618442BA-8AE7-4F81-8308-5BDF92A8A587}"/>
              </a:ext>
            </a:extLst>
          </p:cNvPr>
          <p:cNvSpPr/>
          <p:nvPr/>
        </p:nvSpPr>
        <p:spPr>
          <a:xfrm>
            <a:off x="702390" y="4296650"/>
            <a:ext cx="3147016" cy="58477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_______ </a:t>
            </a:r>
            <a:r>
              <a:rPr kumimoji="0" lang="en-GB" sz="3200" b="1" i="0" u="none" strike="noStrike" kern="1200" cap="none" spc="0" normalizeH="0" baseline="0" noProof="0">
                <a:ln>
                  <a:noFill/>
                </a:ln>
                <a:solidFill>
                  <a:srgbClr val="EE6000"/>
                </a:solidFill>
                <a:effectLst/>
                <a:uLnTx/>
                <a:uFillTx/>
                <a:latin typeface="Century Gothic" panose="020B0502020202020204" pitchFamily="34" charset="0"/>
                <a:ea typeface="+mn-ea"/>
                <a:cs typeface="+mn-cs"/>
              </a:rPr>
              <a:t>en</a:t>
            </a:r>
            <a:r>
              <a:rPr kumimoji="0" lang="en-GB" sz="32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mn-cs"/>
              </a:rPr>
              <a:t>ville</a:t>
            </a:r>
            <a:endParaRPr kumimoji="0" lang="en-GB" sz="32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829ABE20-583E-4FFA-A34C-A512B8D2D5E2}"/>
              </a:ext>
            </a:extLst>
          </p:cNvPr>
          <p:cNvSpPr txBox="1"/>
          <p:nvPr/>
        </p:nvSpPr>
        <p:spPr>
          <a:xfrm>
            <a:off x="439861" y="5529471"/>
            <a:ext cx="5577521"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___________</a:t>
            </a:r>
            <a:r>
              <a:rPr kumimoji="0" lang="en-GB" sz="3200" b="1" i="0" u="none" strike="noStrike" kern="1200" cap="none" spc="0" normalizeH="0" noProof="0">
                <a:ln>
                  <a:noFill/>
                </a:ln>
                <a:solidFill>
                  <a:srgbClr val="5B9BD5">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a:ln>
                  <a:noFill/>
                </a:ln>
                <a:solidFill>
                  <a:srgbClr val="EE6000"/>
                </a:solidFill>
                <a:effectLst/>
                <a:uLnTx/>
                <a:uFillTx/>
                <a:latin typeface="Century Gothic" panose="020B0502020202020204" pitchFamily="34" charset="0"/>
                <a:ea typeface="+mn-ea"/>
                <a:cs typeface="+mn-cs"/>
              </a:rPr>
              <a:t>en</a:t>
            </a:r>
            <a:r>
              <a:rPr kumimoji="0" lang="en-GB" sz="32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mn-cs"/>
              </a:rPr>
              <a:t>vacances</a:t>
            </a:r>
            <a:endParaRPr kumimoji="0" lang="en-GB" sz="32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C2CD311-430F-47DC-AB63-9F70C17F3870}"/>
              </a:ext>
            </a:extLst>
          </p:cNvPr>
          <p:cNvSpPr txBox="1"/>
          <p:nvPr/>
        </p:nvSpPr>
        <p:spPr>
          <a:xfrm>
            <a:off x="6295115" y="5565822"/>
            <a:ext cx="5646343"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kern="1200">
                <a:solidFill>
                  <a:schemeClr val="accent5">
                    <a:lumMod val="50000"/>
                  </a:schemeClr>
                </a:solidFill>
                <a:latin typeface="Century Gothic" panose="020B0502020202020204" pitchFamily="34" charset="0"/>
                <a:ea typeface="+mn-ea"/>
                <a:cs typeface="+mn-cs"/>
              </a:rPr>
              <a:t>we </a:t>
            </a:r>
            <a:r>
              <a:rPr kumimoji="0" lang="en-GB" sz="24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go / </a:t>
            </a:r>
            <a:r>
              <a:rPr lang="en-GB" sz="2400" b="1" kern="1200">
                <a:solidFill>
                  <a:schemeClr val="accent5">
                    <a:lumMod val="50000"/>
                  </a:schemeClr>
                </a:solidFill>
                <a:latin typeface="Century Gothic" panose="020B0502020202020204" pitchFamily="34" charset="0"/>
                <a:ea typeface="+mn-ea"/>
                <a:cs typeface="+mn-cs"/>
              </a:rPr>
              <a:t>we</a:t>
            </a:r>
            <a:r>
              <a:rPr kumimoji="0" lang="en-GB" sz="2400" b="1" i="0" u="none" strike="noStrike" kern="1200" cap="none" spc="0" normalizeH="0" noProof="0">
                <a:ln>
                  <a:noFill/>
                </a:ln>
                <a:solidFill>
                  <a:schemeClr val="accent5">
                    <a:lumMod val="50000"/>
                  </a:schemeClr>
                </a:solidFill>
                <a:effectLst/>
                <a:uLnTx/>
                <a:uFillTx/>
                <a:latin typeface="Century Gothic" panose="020B0502020202020204" pitchFamily="34" charset="0"/>
                <a:ea typeface="+mn-ea"/>
                <a:cs typeface="+mn-cs"/>
              </a:rPr>
              <a:t> are </a:t>
            </a:r>
            <a:r>
              <a:rPr kumimoji="0" lang="en-GB" sz="24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going </a:t>
            </a:r>
            <a:r>
              <a:rPr kumimoji="0" lang="en-GB" sz="2400" b="1" i="0" u="none" strike="noStrike" kern="1200" cap="none" spc="0" normalizeH="0" baseline="0" noProof="0">
                <a:ln>
                  <a:noFill/>
                </a:ln>
                <a:solidFill>
                  <a:srgbClr val="EE6000"/>
                </a:solidFill>
                <a:effectLst/>
                <a:uLnTx/>
                <a:uFillTx/>
                <a:latin typeface="Century Gothic" panose="020B0502020202020204" pitchFamily="34" charset="0"/>
                <a:ea typeface="+mn-ea"/>
                <a:cs typeface="+mn-cs"/>
              </a:rPr>
              <a:t>on</a:t>
            </a:r>
            <a:r>
              <a:rPr kumimoji="0" lang="en-GB" sz="24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holiday</a:t>
            </a:r>
          </a:p>
        </p:txBody>
      </p:sp>
      <p:sp>
        <p:nvSpPr>
          <p:cNvPr id="16" name="Title 15"/>
          <p:cNvSpPr>
            <a:spLocks noGrp="1"/>
          </p:cNvSpPr>
          <p:nvPr>
            <p:ph type="title"/>
          </p:nvPr>
        </p:nvSpPr>
        <p:spPr>
          <a:xfrm>
            <a:off x="161485" y="23491"/>
            <a:ext cx="5167184" cy="1325563"/>
          </a:xfrm>
        </p:spPr>
        <p:txBody>
          <a:bodyPr/>
          <a:lstStyle/>
          <a:p>
            <a:r>
              <a:rPr lang="en-GB" sz="3600" b="1" dirty="0">
                <a:solidFill>
                  <a:schemeClr val="bg1"/>
                </a:solidFill>
              </a:rPr>
              <a:t>Saying ‘to...’ in French</a:t>
            </a:r>
            <a:endParaRPr lang="en-GB" dirty="0">
              <a:effectLst/>
            </a:endParaRPr>
          </a:p>
        </p:txBody>
      </p:sp>
      <p:sp>
        <p:nvSpPr>
          <p:cNvPr id="12" name="Rectangle 11">
            <a:extLst>
              <a:ext uri="{FF2B5EF4-FFF2-40B4-BE49-F238E27FC236}">
                <a16:creationId xmlns:a16="http://schemas.microsoft.com/office/drawing/2014/main" id="{8132F48A-915B-4E31-8C93-5D8BB29C529D}"/>
              </a:ext>
            </a:extLst>
          </p:cNvPr>
          <p:cNvSpPr/>
          <p:nvPr/>
        </p:nvSpPr>
        <p:spPr>
          <a:xfrm>
            <a:off x="657802" y="2228256"/>
            <a:ext cx="41040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002060"/>
                </a:solidFill>
                <a:latin typeface="Century Gothic" panose="020B0502020202020204" pitchFamily="34" charset="0"/>
              </a:rPr>
              <a:t>...going to most countries:</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8132F48A-915B-4E31-8C93-5D8BB29C529D}"/>
              </a:ext>
            </a:extLst>
          </p:cNvPr>
          <p:cNvSpPr/>
          <p:nvPr/>
        </p:nvSpPr>
        <p:spPr>
          <a:xfrm>
            <a:off x="715521" y="3700227"/>
            <a:ext cx="286328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002060"/>
                </a:solidFill>
                <a:latin typeface="Century Gothic" panose="020B0502020202020204" pitchFamily="34" charset="0"/>
              </a:rPr>
              <a:t>...going into town:</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8132F48A-915B-4E31-8C93-5D8BB29C529D}"/>
              </a:ext>
            </a:extLst>
          </p:cNvPr>
          <p:cNvSpPr/>
          <p:nvPr/>
        </p:nvSpPr>
        <p:spPr>
          <a:xfrm>
            <a:off x="715522" y="5013479"/>
            <a:ext cx="304602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002060"/>
                </a:solidFill>
                <a:latin typeface="Century Gothic" panose="020B0502020202020204" pitchFamily="34" charset="0"/>
              </a:rPr>
              <a:t>...going on holiday:</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3" name="TextBox 2"/>
          <p:cNvSpPr txBox="1"/>
          <p:nvPr/>
        </p:nvSpPr>
        <p:spPr>
          <a:xfrm>
            <a:off x="837984" y="2776467"/>
            <a:ext cx="1908313" cy="584775"/>
          </a:xfrm>
          <a:prstGeom prst="rect">
            <a:avLst/>
          </a:prstGeom>
          <a:noFill/>
        </p:spPr>
        <p:txBody>
          <a:bodyPr wrap="square" rtlCol="0">
            <a:spAutoFit/>
          </a:bodyPr>
          <a:lstStyle/>
          <a:p>
            <a:r>
              <a:rPr lang="en-GB" sz="3200" b="1" dirty="0" err="1">
                <a:solidFill>
                  <a:srgbClr val="5B9BD5">
                    <a:lumMod val="50000"/>
                  </a:srgbClr>
                </a:solidFill>
                <a:latin typeface="Century Gothic" panose="020B0502020202020204" pitchFamily="34" charset="0"/>
              </a:rPr>
              <a:t>il</a:t>
            </a:r>
            <a:r>
              <a:rPr lang="en-GB" sz="3200" b="1" dirty="0">
                <a:solidFill>
                  <a:srgbClr val="5B9BD5">
                    <a:lumMod val="50000"/>
                  </a:srgbClr>
                </a:solidFill>
                <a:latin typeface="Century Gothic" panose="020B0502020202020204" pitchFamily="34" charset="0"/>
              </a:rPr>
              <a:t> </a:t>
            </a:r>
            <a:r>
              <a:rPr lang="en-GB" sz="3200" b="1" dirty="0" err="1">
                <a:solidFill>
                  <a:srgbClr val="5B9BD5">
                    <a:lumMod val="50000"/>
                  </a:srgbClr>
                </a:solidFill>
                <a:latin typeface="Century Gothic" panose="020B0502020202020204" pitchFamily="34" charset="0"/>
              </a:rPr>
              <a:t>va</a:t>
            </a:r>
            <a:endParaRPr lang="en-GB" sz="3200" dirty="0"/>
          </a:p>
        </p:txBody>
      </p:sp>
      <p:sp>
        <p:nvSpPr>
          <p:cNvPr id="19" name="TextBox 18"/>
          <p:cNvSpPr txBox="1"/>
          <p:nvPr/>
        </p:nvSpPr>
        <p:spPr>
          <a:xfrm>
            <a:off x="756146" y="4263220"/>
            <a:ext cx="1953660" cy="584775"/>
          </a:xfrm>
          <a:prstGeom prst="rect">
            <a:avLst/>
          </a:prstGeom>
          <a:noFill/>
        </p:spPr>
        <p:txBody>
          <a:bodyPr wrap="square" rtlCol="0">
            <a:spAutoFit/>
          </a:bodyPr>
          <a:lstStyle/>
          <a:p>
            <a:r>
              <a:rPr lang="en-GB" sz="3200" b="1">
                <a:solidFill>
                  <a:srgbClr val="5B9BD5">
                    <a:lumMod val="50000"/>
                  </a:srgbClr>
                </a:solidFill>
                <a:latin typeface="Century Gothic" panose="020B0502020202020204" pitchFamily="34" charset="0"/>
              </a:rPr>
              <a:t>elle va</a:t>
            </a:r>
            <a:endParaRPr lang="en-GB" sz="3200"/>
          </a:p>
        </p:txBody>
      </p:sp>
      <p:sp>
        <p:nvSpPr>
          <p:cNvPr id="20" name="TextBox 19"/>
          <p:cNvSpPr txBox="1"/>
          <p:nvPr/>
        </p:nvSpPr>
        <p:spPr>
          <a:xfrm>
            <a:off x="657802" y="5529470"/>
            <a:ext cx="2671231" cy="584775"/>
          </a:xfrm>
          <a:prstGeom prst="rect">
            <a:avLst/>
          </a:prstGeom>
          <a:noFill/>
        </p:spPr>
        <p:txBody>
          <a:bodyPr wrap="square" rtlCol="0">
            <a:spAutoFit/>
          </a:bodyPr>
          <a:lstStyle/>
          <a:p>
            <a:r>
              <a:rPr lang="en-GB" sz="3200" b="1">
                <a:solidFill>
                  <a:srgbClr val="5B9BD5">
                    <a:lumMod val="50000"/>
                  </a:srgbClr>
                </a:solidFill>
                <a:latin typeface="Century Gothic" panose="020B0502020202020204" pitchFamily="34" charset="0"/>
              </a:rPr>
              <a:t>nous allons</a:t>
            </a:r>
            <a:endParaRPr lang="en-GB" sz="3200"/>
          </a:p>
        </p:txBody>
      </p:sp>
      <p:sp>
        <p:nvSpPr>
          <p:cNvPr id="5" name="Oval Callout 4"/>
          <p:cNvSpPr/>
          <p:nvPr/>
        </p:nvSpPr>
        <p:spPr>
          <a:xfrm>
            <a:off x="6084470" y="2009313"/>
            <a:ext cx="5238750" cy="3787341"/>
          </a:xfrm>
          <a:prstGeom prst="wedgeEllipseCallout">
            <a:avLst>
              <a:gd name="adj1" fmla="val -76106"/>
              <a:gd name="adj2" fmla="val -51065"/>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Prepositions don’t</a:t>
            </a:r>
          </a:p>
          <a:p>
            <a:pPr algn="ctr"/>
            <a:r>
              <a:rPr lang="en-GB" sz="2400"/>
              <a:t>always translate word for word across languages, and often have more than one meaning,</a:t>
            </a:r>
          </a:p>
          <a:p>
            <a:pPr algn="ctr"/>
            <a:r>
              <a:rPr lang="en-GB" sz="2400"/>
              <a:t>e.g. ‘en’ translates as ‘to’, ‘into’ and ‘on’ in English.</a:t>
            </a:r>
          </a:p>
        </p:txBody>
      </p:sp>
      <p:pic>
        <p:nvPicPr>
          <p:cNvPr id="21" name="Picture 20" descr="background rectangle">
            <a:extLst>
              <a:ext uri="{FF2B5EF4-FFF2-40B4-BE49-F238E27FC236}">
                <a16:creationId xmlns:a16="http://schemas.microsoft.com/office/drawing/2014/main" id="{908A5A0D-46C7-4EEB-B3ED-B9586E1B105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5D9F8A44-43CD-438F-AB10-7AD929637B4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Saying ‘to…’ in French</a:t>
            </a:r>
          </a:p>
        </p:txBody>
      </p:sp>
      <p:sp>
        <p:nvSpPr>
          <p:cNvPr id="23" name="Rounded Rectangle 46">
            <a:extLst>
              <a:ext uri="{FF2B5EF4-FFF2-40B4-BE49-F238E27FC236}">
                <a16:creationId xmlns:a16="http://schemas.microsoft.com/office/drawing/2014/main" id="{9A724A8C-BC03-46BF-B8DE-40429AC192A3}"/>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8562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5" grpId="0" animBg="1"/>
      <p:bldP spid="17" grpId="0" animBg="1"/>
      <p:bldP spid="12" grpId="0"/>
      <p:bldP spid="14" grpId="0"/>
      <p:bldP spid="18" grpId="0"/>
      <p:bldP spid="3" grpId="0"/>
      <p:bldP spid="19" grpId="0"/>
      <p:bldP spid="20" grpId="0"/>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TextBox 17">
            <a:extLst>
              <a:ext uri="{FF2B5EF4-FFF2-40B4-BE49-F238E27FC236}">
                <a16:creationId xmlns:a16="http://schemas.microsoft.com/office/drawing/2014/main" id="{829ABE20-583E-4FFA-A34C-A512B8D2D5E2}"/>
              </a:ext>
            </a:extLst>
          </p:cNvPr>
          <p:cNvSpPr txBox="1"/>
          <p:nvPr/>
        </p:nvSpPr>
        <p:spPr>
          <a:xfrm>
            <a:off x="1329898" y="5533707"/>
            <a:ext cx="3678781"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mn-cs"/>
              </a:rPr>
              <a:t>vous</a:t>
            </a:r>
            <a:r>
              <a:rPr kumimoji="0" lang="en-GB" sz="4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kumimoji="0" lang="en-GB" sz="4000" b="1"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mn-cs"/>
              </a:rPr>
              <a:t>allez</a:t>
            </a:r>
            <a:endParaRPr kumimoji="0" lang="en-GB" sz="4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8132F48A-915B-4E31-8C93-5D8BB29C529D}"/>
              </a:ext>
            </a:extLst>
          </p:cNvPr>
          <p:cNvSpPr/>
          <p:nvPr/>
        </p:nvSpPr>
        <p:spPr>
          <a:xfrm>
            <a:off x="574556" y="1223821"/>
            <a:ext cx="85795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Remember,</a:t>
            </a:r>
            <a:r>
              <a:rPr kumimoji="0" lang="en-GB" sz="2400" b="0" i="0" u="none" strike="noStrike" kern="1200" cap="none" spc="0" normalizeH="0" noProof="0" dirty="0">
                <a:ln>
                  <a:noFill/>
                </a:ln>
                <a:solidFill>
                  <a:srgbClr val="115177"/>
                </a:solidFill>
                <a:effectLst/>
                <a:uLnTx/>
                <a:uFillTx/>
                <a:latin typeface="Century Gothic" panose="020B0502020202020204" pitchFamily="34" charset="0"/>
                <a:ea typeface="+mn-ea"/>
                <a:cs typeface="+mn-cs"/>
              </a:rPr>
              <a:t> in</a:t>
            </a:r>
            <a:r>
              <a:rPr kumimoji="0" lang="en-GB" sz="2400" b="0"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 French we use the verb </a:t>
            </a:r>
            <a:r>
              <a:rPr kumimoji="0" lang="en-GB" sz="2400" b="1" i="0" u="none" strike="noStrike" kern="1200" cap="none" spc="0" normalizeH="0" baseline="0" noProof="0" dirty="0" err="1">
                <a:ln>
                  <a:noFill/>
                </a:ln>
                <a:solidFill>
                  <a:srgbClr val="115177"/>
                </a:solidFill>
                <a:effectLst/>
                <a:uLnTx/>
                <a:uFillTx/>
                <a:latin typeface="Century Gothic" panose="020B0502020202020204" pitchFamily="34" charset="0"/>
                <a:ea typeface="+mn-ea"/>
                <a:cs typeface="+mn-cs"/>
              </a:rPr>
              <a:t>aller</a:t>
            </a:r>
            <a:r>
              <a:rPr kumimoji="0" lang="en-GB" sz="2400" b="1"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to say </a:t>
            </a:r>
            <a:r>
              <a:rPr kumimoji="0" lang="en-GB" sz="2400" b="1" i="1"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to go</a:t>
            </a:r>
            <a:r>
              <a:rPr kumimoji="0" lang="en-GB" sz="2400" b="0"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 </a:t>
            </a:r>
          </a:p>
        </p:txBody>
      </p:sp>
      <p:sp>
        <p:nvSpPr>
          <p:cNvPr id="5" name="TextBox 4">
            <a:extLst>
              <a:ext uri="{FF2B5EF4-FFF2-40B4-BE49-F238E27FC236}">
                <a16:creationId xmlns:a16="http://schemas.microsoft.com/office/drawing/2014/main" id="{829ABE20-583E-4FFA-A34C-A512B8D2D5E2}"/>
              </a:ext>
            </a:extLst>
          </p:cNvPr>
          <p:cNvSpPr txBox="1"/>
          <p:nvPr/>
        </p:nvSpPr>
        <p:spPr>
          <a:xfrm>
            <a:off x="1662022" y="1696711"/>
            <a:ext cx="3346657"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a:t>
            </a:r>
            <a:r>
              <a:rPr kumimoji="0" lang="en-GB" sz="4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vais</a:t>
            </a:r>
            <a:endPar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E0B19B6-3AF3-4C6B-BF9A-BFD1157B71F1}"/>
              </a:ext>
            </a:extLst>
          </p:cNvPr>
          <p:cNvSpPr txBox="1"/>
          <p:nvPr/>
        </p:nvSpPr>
        <p:spPr>
          <a:xfrm>
            <a:off x="5083774" y="1871839"/>
            <a:ext cx="644280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 go / I am going</a:t>
            </a:r>
          </a:p>
        </p:txBody>
      </p:sp>
      <p:sp>
        <p:nvSpPr>
          <p:cNvPr id="7" name="TextBox 6">
            <a:extLst>
              <a:ext uri="{FF2B5EF4-FFF2-40B4-BE49-F238E27FC236}">
                <a16:creationId xmlns:a16="http://schemas.microsoft.com/office/drawing/2014/main" id="{CBD7264A-35DF-4C40-9411-9E88464091E4}"/>
              </a:ext>
            </a:extLst>
          </p:cNvPr>
          <p:cNvSpPr txBox="1"/>
          <p:nvPr/>
        </p:nvSpPr>
        <p:spPr>
          <a:xfrm>
            <a:off x="574556" y="3035391"/>
            <a:ext cx="3688672" cy="707886"/>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mn-cs"/>
              </a:rPr>
              <a:t>il</a:t>
            </a:r>
            <a:r>
              <a:rPr kumimoji="0" lang="en-GB" sz="4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kumimoji="0" lang="en-GB" sz="4000" b="1"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mn-cs"/>
              </a:rPr>
              <a:t>va</a:t>
            </a:r>
            <a:r>
              <a:rPr kumimoji="0" lang="en-GB" sz="4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p>
        </p:txBody>
      </p:sp>
      <p:sp>
        <p:nvSpPr>
          <p:cNvPr id="8" name="TextBox 7">
            <a:extLst>
              <a:ext uri="{FF2B5EF4-FFF2-40B4-BE49-F238E27FC236}">
                <a16:creationId xmlns:a16="http://schemas.microsoft.com/office/drawing/2014/main" id="{EA45B3FD-5539-4D9F-AF5F-438E11F004DA}"/>
              </a:ext>
            </a:extLst>
          </p:cNvPr>
          <p:cNvSpPr txBox="1"/>
          <p:nvPr/>
        </p:nvSpPr>
        <p:spPr>
          <a:xfrm>
            <a:off x="5044442" y="3901170"/>
            <a:ext cx="7088727"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she goes / she is going</a:t>
            </a:r>
          </a:p>
        </p:txBody>
      </p:sp>
      <p:sp>
        <p:nvSpPr>
          <p:cNvPr id="9" name="TextBox 8">
            <a:extLst>
              <a:ext uri="{FF2B5EF4-FFF2-40B4-BE49-F238E27FC236}">
                <a16:creationId xmlns:a16="http://schemas.microsoft.com/office/drawing/2014/main" id="{877AE412-E859-4B58-9311-A8F4A4DC56FC}"/>
              </a:ext>
            </a:extLst>
          </p:cNvPr>
          <p:cNvSpPr txBox="1"/>
          <p:nvPr/>
        </p:nvSpPr>
        <p:spPr>
          <a:xfrm>
            <a:off x="5066882" y="3208649"/>
            <a:ext cx="696996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he goes / he is going</a:t>
            </a:r>
          </a:p>
        </p:txBody>
      </p:sp>
      <p:sp>
        <p:nvSpPr>
          <p:cNvPr id="10" name="Rectangle 9">
            <a:extLst>
              <a:ext uri="{FF2B5EF4-FFF2-40B4-BE49-F238E27FC236}">
                <a16:creationId xmlns:a16="http://schemas.microsoft.com/office/drawing/2014/main" id="{618442BA-8AE7-4F81-8308-5BDF92A8A587}"/>
              </a:ext>
            </a:extLst>
          </p:cNvPr>
          <p:cNvSpPr/>
          <p:nvPr/>
        </p:nvSpPr>
        <p:spPr>
          <a:xfrm>
            <a:off x="2466234" y="3743805"/>
            <a:ext cx="1858201" cy="707886"/>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mn-cs"/>
              </a:rPr>
              <a:t>elle</a:t>
            </a:r>
            <a:r>
              <a:rPr kumimoji="0" lang="en-GB" sz="4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kumimoji="0" lang="en-GB" sz="4000" b="1"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mn-cs"/>
              </a:rPr>
              <a:t>va</a:t>
            </a:r>
            <a:endParaRPr kumimoji="0" lang="en-GB" sz="4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51785505-E840-45D2-8EFC-A07818020BB4}"/>
              </a:ext>
            </a:extLst>
          </p:cNvPr>
          <p:cNvSpPr txBox="1"/>
          <p:nvPr/>
        </p:nvSpPr>
        <p:spPr>
          <a:xfrm>
            <a:off x="2615354" y="2378398"/>
            <a:ext cx="2946640" cy="707886"/>
          </a:xfrm>
          <a:prstGeom prst="rect">
            <a:avLst/>
          </a:prstGeom>
          <a:noFill/>
        </p:spPr>
        <p:txBody>
          <a:bodyPr wrap="square" rtlCol="0">
            <a:spAutoFit/>
          </a:bodyPr>
          <a:lstStyle/>
          <a:p>
            <a:r>
              <a:rPr lang="en-GB" sz="4000" b="1" dirty="0" err="1">
                <a:solidFill>
                  <a:srgbClr val="115177"/>
                </a:solidFill>
                <a:latin typeface="Century Gothic" panose="020B0502020202020204" pitchFamily="34" charset="0"/>
              </a:rPr>
              <a:t>tu</a:t>
            </a:r>
            <a:r>
              <a:rPr lang="en-GB" sz="4000" b="1" dirty="0">
                <a:solidFill>
                  <a:srgbClr val="115177"/>
                </a:solidFill>
                <a:latin typeface="Century Gothic" panose="020B0502020202020204" pitchFamily="34" charset="0"/>
              </a:rPr>
              <a:t> vas</a:t>
            </a:r>
          </a:p>
        </p:txBody>
      </p:sp>
      <p:sp>
        <p:nvSpPr>
          <p:cNvPr id="12" name="TextBox 11">
            <a:extLst>
              <a:ext uri="{FF2B5EF4-FFF2-40B4-BE49-F238E27FC236}">
                <a16:creationId xmlns:a16="http://schemas.microsoft.com/office/drawing/2014/main" id="{5C2CD311-430F-47DC-AB63-9F70C17F3870}"/>
              </a:ext>
            </a:extLst>
          </p:cNvPr>
          <p:cNvSpPr txBox="1"/>
          <p:nvPr/>
        </p:nvSpPr>
        <p:spPr>
          <a:xfrm>
            <a:off x="5044442" y="2540244"/>
            <a:ext cx="6730613"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a:solidFill>
                  <a:schemeClr val="accent5">
                    <a:lumMod val="50000"/>
                  </a:schemeClr>
                </a:solidFill>
                <a:latin typeface="Century Gothic" panose="020B0502020202020204" pitchFamily="34" charset="0"/>
                <a:ea typeface="+mn-ea"/>
                <a:cs typeface="+mn-cs"/>
              </a:rPr>
              <a:t>you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go / </a:t>
            </a:r>
            <a:r>
              <a:rPr lang="en-GB" sz="2400" kern="1200">
                <a:solidFill>
                  <a:schemeClr val="accent5">
                    <a:lumMod val="50000"/>
                  </a:schemeClr>
                </a:solidFill>
                <a:latin typeface="Century Gothic" panose="020B0502020202020204" pitchFamily="34" charset="0"/>
                <a:ea typeface="+mn-ea"/>
                <a:cs typeface="+mn-cs"/>
              </a:rPr>
              <a:t>y</a:t>
            </a:r>
            <a:r>
              <a:rPr kumimoji="0" lang="en-GB" sz="2400" b="0" i="0" u="none" strike="noStrike" kern="1200" cap="none" spc="0" normalizeH="0" baseline="0" noProof="0" err="1">
                <a:ln>
                  <a:noFill/>
                </a:ln>
                <a:solidFill>
                  <a:schemeClr val="accent5">
                    <a:lumMod val="50000"/>
                  </a:schemeClr>
                </a:solidFill>
                <a:effectLst/>
                <a:uLnTx/>
                <a:uFillTx/>
                <a:latin typeface="Century Gothic" panose="020B0502020202020204" pitchFamily="34" charset="0"/>
                <a:ea typeface="+mn-ea"/>
                <a:cs typeface="+mn-cs"/>
              </a:rPr>
              <a:t>ou</a:t>
            </a:r>
            <a:r>
              <a:rPr kumimoji="0" lang="en-GB" sz="2400" b="0" i="0" u="none" strike="noStrike" kern="1200" cap="none" spc="0" normalizeH="0" noProof="0">
                <a:ln>
                  <a:noFill/>
                </a:ln>
                <a:solidFill>
                  <a:schemeClr val="accent5">
                    <a:lumMod val="50000"/>
                  </a:schemeClr>
                </a:solidFill>
                <a:effectLst/>
                <a:uLnTx/>
                <a:uFillTx/>
                <a:latin typeface="Century Gothic" panose="020B0502020202020204" pitchFamily="34" charset="0"/>
                <a:ea typeface="+mn-ea"/>
                <a:cs typeface="+mn-cs"/>
              </a:rPr>
              <a:t> are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going</a:t>
            </a:r>
          </a:p>
        </p:txBody>
      </p:sp>
      <p:sp>
        <p:nvSpPr>
          <p:cNvPr id="14" name="Rectangle 13">
            <a:extLst>
              <a:ext uri="{FF2B5EF4-FFF2-40B4-BE49-F238E27FC236}">
                <a16:creationId xmlns:a16="http://schemas.microsoft.com/office/drawing/2014/main" id="{8132F48A-915B-4E31-8C93-5D8BB29C529D}"/>
              </a:ext>
            </a:extLst>
          </p:cNvPr>
          <p:cNvSpPr/>
          <p:nvPr/>
        </p:nvSpPr>
        <p:spPr>
          <a:xfrm>
            <a:off x="574556" y="5132191"/>
            <a:ext cx="632737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To</a:t>
            </a:r>
            <a:r>
              <a:rPr kumimoji="0" lang="en-GB" sz="2400" b="0" i="0" u="none" strike="noStrike" kern="1200" cap="none" spc="0" normalizeH="0" noProof="0" dirty="0">
                <a:ln>
                  <a:noFill/>
                </a:ln>
                <a:solidFill>
                  <a:srgbClr val="115177"/>
                </a:solidFill>
                <a:effectLst/>
                <a:uLnTx/>
                <a:uFillTx/>
                <a:latin typeface="Century Gothic" panose="020B0502020202020204" pitchFamily="34" charset="0"/>
                <a:ea typeface="+mn-ea"/>
                <a:cs typeface="+mn-cs"/>
              </a:rPr>
              <a:t> say </a:t>
            </a:r>
            <a:r>
              <a:rPr kumimoji="0" lang="en-GB" sz="2400" b="1" i="0" u="none" strike="noStrike" kern="1200" cap="none" spc="0" normalizeH="0" noProof="0" dirty="0">
                <a:ln>
                  <a:noFill/>
                </a:ln>
                <a:solidFill>
                  <a:srgbClr val="115177"/>
                </a:solidFill>
                <a:effectLst/>
                <a:uLnTx/>
                <a:uFillTx/>
                <a:latin typeface="Century Gothic" panose="020B0502020202020204" pitchFamily="34" charset="0"/>
                <a:ea typeface="+mn-ea"/>
                <a:cs typeface="+mn-cs"/>
              </a:rPr>
              <a:t>you (plural) go</a:t>
            </a:r>
            <a:r>
              <a:rPr kumimoji="0" lang="en-GB" sz="2400" b="0" i="0" u="none" strike="noStrike" kern="1200" cap="none" spc="0" normalizeH="0" noProof="0" dirty="0">
                <a:ln>
                  <a:noFill/>
                </a:ln>
                <a:solidFill>
                  <a:srgbClr val="115177"/>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we use </a:t>
            </a:r>
            <a:r>
              <a:rPr kumimoji="0" lang="en-GB" sz="2400" b="1" i="0" u="none" strike="noStrike" kern="1200" cap="none" spc="0" normalizeH="0" baseline="0" noProof="0" dirty="0" err="1">
                <a:ln>
                  <a:noFill/>
                </a:ln>
                <a:solidFill>
                  <a:srgbClr val="115177"/>
                </a:solidFill>
                <a:effectLst/>
                <a:uLnTx/>
                <a:uFillTx/>
                <a:latin typeface="Century Gothic" panose="020B0502020202020204" pitchFamily="34" charset="0"/>
                <a:ea typeface="+mn-ea"/>
                <a:cs typeface="+mn-cs"/>
              </a:rPr>
              <a:t>vous</a:t>
            </a:r>
            <a:r>
              <a:rPr kumimoji="0" lang="en-GB" sz="2400" b="1" i="0" u="none" strike="noStrike" kern="1200" cap="none" spc="0" normalizeH="0" noProof="0" dirty="0">
                <a:ln>
                  <a:noFill/>
                </a:ln>
                <a:solidFill>
                  <a:srgbClr val="115177"/>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115177"/>
                </a:solidFill>
                <a:effectLst/>
                <a:uLnTx/>
                <a:uFillTx/>
                <a:latin typeface="Century Gothic" panose="020B0502020202020204" pitchFamily="34" charset="0"/>
                <a:ea typeface="+mn-ea"/>
                <a:cs typeface="+mn-cs"/>
              </a:rPr>
              <a:t>allez</a:t>
            </a:r>
            <a:r>
              <a:rPr kumimoji="0" lang="en-GB" sz="2400" b="0" i="0" u="none" strike="noStrike" kern="1200" cap="none" spc="0" normalizeH="0" noProof="0" dirty="0">
                <a:ln>
                  <a:noFill/>
                </a:ln>
                <a:solidFill>
                  <a:srgbClr val="115177"/>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 </a:t>
            </a:r>
          </a:p>
        </p:txBody>
      </p:sp>
      <p:sp>
        <p:nvSpPr>
          <p:cNvPr id="15" name="TextBox 14">
            <a:extLst>
              <a:ext uri="{FF2B5EF4-FFF2-40B4-BE49-F238E27FC236}">
                <a16:creationId xmlns:a16="http://schemas.microsoft.com/office/drawing/2014/main" id="{829ABE20-583E-4FFA-A34C-A512B8D2D5E2}"/>
              </a:ext>
            </a:extLst>
          </p:cNvPr>
          <p:cNvSpPr txBox="1"/>
          <p:nvPr/>
        </p:nvSpPr>
        <p:spPr>
          <a:xfrm>
            <a:off x="1015113" y="4413495"/>
            <a:ext cx="3849239"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nous </a:t>
            </a:r>
            <a:r>
              <a:rPr kumimoji="0" lang="en-GB" sz="4000" b="1"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mn-cs"/>
              </a:rPr>
              <a:t>allons</a:t>
            </a:r>
            <a:endParaRPr kumimoji="0" lang="en-GB" sz="4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C2CD311-430F-47DC-AB63-9F70C17F3870}"/>
              </a:ext>
            </a:extLst>
          </p:cNvPr>
          <p:cNvSpPr txBox="1"/>
          <p:nvPr/>
        </p:nvSpPr>
        <p:spPr>
          <a:xfrm>
            <a:off x="5083774" y="4548161"/>
            <a:ext cx="6730613"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a:solidFill>
                  <a:schemeClr val="accent5">
                    <a:lumMod val="50000"/>
                  </a:schemeClr>
                </a:solidFill>
                <a:latin typeface="Century Gothic" panose="020B0502020202020204" pitchFamily="34" charset="0"/>
                <a:ea typeface="+mn-ea"/>
                <a:cs typeface="+mn-cs"/>
              </a:rPr>
              <a:t>we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go / </a:t>
            </a:r>
            <a:r>
              <a:rPr lang="en-GB" sz="2400" kern="1200">
                <a:solidFill>
                  <a:schemeClr val="accent5">
                    <a:lumMod val="50000"/>
                  </a:schemeClr>
                </a:solidFill>
                <a:latin typeface="Century Gothic" panose="020B0502020202020204" pitchFamily="34" charset="0"/>
                <a:ea typeface="+mn-ea"/>
                <a:cs typeface="+mn-cs"/>
              </a:rPr>
              <a:t>we</a:t>
            </a:r>
            <a:r>
              <a:rPr kumimoji="0" lang="en-GB" sz="2400" b="0" i="0" u="none" strike="noStrike" kern="1200" cap="none" spc="0" normalizeH="0" noProof="0">
                <a:ln>
                  <a:noFill/>
                </a:ln>
                <a:solidFill>
                  <a:schemeClr val="accent5">
                    <a:lumMod val="50000"/>
                  </a:schemeClr>
                </a:solidFill>
                <a:effectLst/>
                <a:uLnTx/>
                <a:uFillTx/>
                <a:latin typeface="Century Gothic" panose="020B0502020202020204" pitchFamily="34" charset="0"/>
                <a:ea typeface="+mn-ea"/>
                <a:cs typeface="+mn-cs"/>
              </a:rPr>
              <a:t> are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going</a:t>
            </a:r>
          </a:p>
        </p:txBody>
      </p:sp>
      <p:sp>
        <p:nvSpPr>
          <p:cNvPr id="16" name="Title 15"/>
          <p:cNvSpPr>
            <a:spLocks noGrp="1"/>
          </p:cNvSpPr>
          <p:nvPr>
            <p:ph type="title"/>
          </p:nvPr>
        </p:nvSpPr>
        <p:spPr>
          <a:xfrm>
            <a:off x="161485" y="23491"/>
            <a:ext cx="5167184" cy="1325563"/>
          </a:xfrm>
        </p:spPr>
        <p:txBody>
          <a:bodyPr/>
          <a:lstStyle/>
          <a:p>
            <a:pPr rtl="0" eaLnBrk="1" fontAlgn="auto" latinLnBrk="0" hangingPunct="1"/>
            <a:r>
              <a:rPr lang="en-GB" sz="3600" b="1" i="0" spc="0" baseline="0" dirty="0">
                <a:ln>
                  <a:noFill/>
                </a:ln>
                <a:solidFill>
                  <a:srgbClr val="FFFFFF"/>
                </a:solidFill>
                <a:effectLst/>
                <a:latin typeface="Century Gothic" panose="020B0502020202020204" pitchFamily="34" charset="0"/>
                <a:ea typeface="+mn-ea"/>
                <a:cs typeface="+mn-cs"/>
              </a:rPr>
              <a:t>The verb ‘</a:t>
            </a:r>
            <a:r>
              <a:rPr lang="en-GB" sz="3600" b="1" i="0" spc="0" baseline="0" dirty="0" err="1">
                <a:ln>
                  <a:noFill/>
                </a:ln>
                <a:solidFill>
                  <a:srgbClr val="FFFFFF"/>
                </a:solidFill>
                <a:effectLst/>
                <a:latin typeface="Century Gothic" panose="020B0502020202020204" pitchFamily="34" charset="0"/>
                <a:ea typeface="+mn-ea"/>
                <a:cs typeface="+mn-cs"/>
              </a:rPr>
              <a:t>aller</a:t>
            </a:r>
            <a:r>
              <a:rPr lang="en-GB" sz="3600" b="1" i="0" spc="0" baseline="0" dirty="0">
                <a:ln>
                  <a:noFill/>
                </a:ln>
                <a:solidFill>
                  <a:srgbClr val="FFFFFF"/>
                </a:solidFill>
                <a:effectLst/>
                <a:latin typeface="Century Gothic" panose="020B0502020202020204" pitchFamily="34" charset="0"/>
                <a:ea typeface="+mn-ea"/>
                <a:cs typeface="+mn-cs"/>
              </a:rPr>
              <a:t>’ – to go</a:t>
            </a:r>
            <a:endParaRPr lang="en-GB" dirty="0">
              <a:effectLst/>
            </a:endParaRPr>
          </a:p>
        </p:txBody>
      </p:sp>
      <p:sp>
        <p:nvSpPr>
          <p:cNvPr id="22" name="TextBox 21">
            <a:extLst>
              <a:ext uri="{FF2B5EF4-FFF2-40B4-BE49-F238E27FC236}">
                <a16:creationId xmlns:a16="http://schemas.microsoft.com/office/drawing/2014/main" id="{5C2CD311-430F-47DC-AB63-9F70C17F3870}"/>
              </a:ext>
            </a:extLst>
          </p:cNvPr>
          <p:cNvSpPr txBox="1"/>
          <p:nvPr/>
        </p:nvSpPr>
        <p:spPr>
          <a:xfrm>
            <a:off x="5186555" y="5656818"/>
            <a:ext cx="700544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a:solidFill>
                  <a:schemeClr val="accent5">
                    <a:lumMod val="50000"/>
                  </a:schemeClr>
                </a:solidFill>
                <a:latin typeface="Century Gothic" panose="020B0502020202020204" pitchFamily="34" charset="0"/>
                <a:ea typeface="+mn-ea"/>
                <a:cs typeface="+mn-cs"/>
              </a:rPr>
              <a:t>you (plural)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go / </a:t>
            </a:r>
            <a:r>
              <a:rPr lang="en-GB" sz="2400" kern="1200">
                <a:solidFill>
                  <a:schemeClr val="accent5">
                    <a:lumMod val="50000"/>
                  </a:schemeClr>
                </a:solidFill>
                <a:latin typeface="Century Gothic" panose="020B0502020202020204" pitchFamily="34" charset="0"/>
                <a:ea typeface="+mn-ea"/>
                <a:cs typeface="+mn-cs"/>
              </a:rPr>
              <a:t>you</a:t>
            </a:r>
            <a:r>
              <a:rPr kumimoji="0" lang="en-GB" sz="2400" b="0" i="0" u="none" strike="noStrike" kern="1200" cap="none" spc="0" normalizeH="0" noProof="0">
                <a:ln>
                  <a:noFill/>
                </a:ln>
                <a:solidFill>
                  <a:schemeClr val="accent5">
                    <a:lumMod val="50000"/>
                  </a:schemeClr>
                </a:solidFill>
                <a:effectLst/>
                <a:uLnTx/>
                <a:uFillTx/>
                <a:latin typeface="Century Gothic" panose="020B0502020202020204" pitchFamily="34" charset="0"/>
                <a:ea typeface="+mn-ea"/>
                <a:cs typeface="+mn-cs"/>
              </a:rPr>
              <a:t> (plural) are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going</a:t>
            </a:r>
          </a:p>
        </p:txBody>
      </p:sp>
      <p:pic>
        <p:nvPicPr>
          <p:cNvPr id="19" name="Picture 18" descr="background rectangle">
            <a:extLst>
              <a:ext uri="{FF2B5EF4-FFF2-40B4-BE49-F238E27FC236}">
                <a16:creationId xmlns:a16="http://schemas.microsoft.com/office/drawing/2014/main" id="{C3B7984C-303E-4A35-81B0-C3B5A91BD4D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7B3B3183-9133-49E6-AE70-1D0878A85CA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The verb ‘aller’ – to go</a:t>
            </a:r>
            <a:endParaRPr lang="en-GB" sz="3600" b="1" dirty="0">
              <a:solidFill>
                <a:schemeClr val="bg1"/>
              </a:solidFill>
            </a:endParaRPr>
          </a:p>
        </p:txBody>
      </p:sp>
      <p:sp>
        <p:nvSpPr>
          <p:cNvPr id="21" name="Rounded Rectangle 46">
            <a:extLst>
              <a:ext uri="{FF2B5EF4-FFF2-40B4-BE49-F238E27FC236}">
                <a16:creationId xmlns:a16="http://schemas.microsoft.com/office/drawing/2014/main" id="{E812705E-2F42-41A5-9B5F-5558A3FD399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4445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animBg="1"/>
      <p:bldP spid="6" grpId="0" animBg="1"/>
      <p:bldP spid="7" grpId="0" animBg="1"/>
      <p:bldP spid="8" grpId="0" animBg="1"/>
      <p:bldP spid="9" grpId="0" animBg="1"/>
      <p:bldP spid="10" grpId="0"/>
      <p:bldP spid="11" grpId="0"/>
      <p:bldP spid="12" grpId="0" animBg="1"/>
      <p:bldP spid="14" grpId="0"/>
      <p:bldP spid="15" grpId="0" animBg="1"/>
      <p:bldP spid="17" grpId="0" animBg="1"/>
      <p:bldP spid="2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6840508"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200" b="1" dirty="0">
                <a:solidFill>
                  <a:schemeClr val="lt1"/>
                </a:solidFill>
              </a:rPr>
              <a:t>Saying where you go / are going</a:t>
            </a:r>
            <a:endParaRPr sz="3200" b="1" dirty="0">
              <a:solidFill>
                <a:schemeClr val="lt1"/>
              </a:solidFill>
            </a:endParaRPr>
          </a:p>
        </p:txBody>
      </p:sp>
      <p:sp>
        <p:nvSpPr>
          <p:cNvPr id="9" name="TextBox 8"/>
          <p:cNvSpPr txBox="1"/>
          <p:nvPr/>
        </p:nvSpPr>
        <p:spPr>
          <a:xfrm>
            <a:off x="1993464" y="1624209"/>
            <a:ext cx="10854519" cy="2154436"/>
          </a:xfrm>
          <a:prstGeom prst="rect">
            <a:avLst/>
          </a:prstGeom>
          <a:noFill/>
        </p:spPr>
        <p:txBody>
          <a:bodyPr wrap="square" rtlCol="0">
            <a:spAutoFit/>
          </a:bodyPr>
          <a:lstStyle/>
          <a:p>
            <a:r>
              <a:rPr lang="en-GB" sz="13400" b="1">
                <a:solidFill>
                  <a:schemeClr val="accent1">
                    <a:lumMod val="50000"/>
                  </a:schemeClr>
                </a:solidFill>
                <a:latin typeface="Century Gothic" panose="020B0502020202020204" pitchFamily="34" charset="0"/>
              </a:rPr>
              <a:t>vou</a:t>
            </a:r>
            <a:r>
              <a:rPr lang="en-GB" sz="13400" b="1">
                <a:solidFill>
                  <a:srgbClr val="EE6000"/>
                </a:solidFill>
                <a:latin typeface="Century Gothic" panose="020B0502020202020204" pitchFamily="34" charset="0"/>
              </a:rPr>
              <a:t>s</a:t>
            </a:r>
            <a:r>
              <a:rPr lang="en-GB" sz="13400" b="1">
                <a:solidFill>
                  <a:schemeClr val="accent1">
                    <a:lumMod val="50000"/>
                  </a:schemeClr>
                </a:solidFill>
                <a:latin typeface="Century Gothic" panose="020B0502020202020204" pitchFamily="34" charset="0"/>
              </a:rPr>
              <a:t> </a:t>
            </a:r>
            <a:r>
              <a:rPr lang="en-GB" sz="13400" b="1">
                <a:solidFill>
                  <a:srgbClr val="EE6000"/>
                </a:solidFill>
                <a:latin typeface="Century Gothic" panose="020B0502020202020204" pitchFamily="34" charset="0"/>
              </a:rPr>
              <a:t>a</a:t>
            </a:r>
            <a:r>
              <a:rPr lang="en-GB" sz="13400" b="1">
                <a:solidFill>
                  <a:schemeClr val="accent1">
                    <a:lumMod val="50000"/>
                  </a:schemeClr>
                </a:solidFill>
                <a:latin typeface="Century Gothic" panose="020B0502020202020204" pitchFamily="34" charset="0"/>
              </a:rPr>
              <a:t>llez</a:t>
            </a:r>
            <a:endParaRPr lang="en-GB" sz="13400" b="1" dirty="0">
              <a:solidFill>
                <a:schemeClr val="accent1">
                  <a:lumMod val="50000"/>
                </a:schemeClr>
              </a:solidFill>
              <a:latin typeface="Century Gothic" panose="020B0502020202020204" pitchFamily="34" charset="0"/>
            </a:endParaRPr>
          </a:p>
        </p:txBody>
      </p:sp>
      <p:sp>
        <p:nvSpPr>
          <p:cNvPr id="10" name="Arc 9"/>
          <p:cNvSpPr/>
          <p:nvPr/>
        </p:nvSpPr>
        <p:spPr>
          <a:xfrm rot="7925323">
            <a:off x="5147729" y="1821162"/>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Action Button: Forward or Next 10">
            <a:hlinkClick r:id="" action="ppaction://noaction" highlightClick="1">
              <a:snd r:embed="rId3" name="Slide 75_item 1.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algn="ctr"/>
            <a:r>
              <a:rPr lang="en-GB" sz="3600" b="1">
                <a:solidFill>
                  <a:schemeClr val="accent1">
                    <a:lumMod val="50000"/>
                  </a:schemeClr>
                </a:solidFill>
                <a:latin typeface="Century Gothic" panose="020B0502020202020204" pitchFamily="34" charset="0"/>
              </a:rPr>
              <a:t>you (pl) go / are going</a:t>
            </a:r>
            <a:endParaRPr lang="en-GB" sz="3600" b="1" dirty="0">
              <a:solidFill>
                <a:schemeClr val="accent1">
                  <a:lumMod val="50000"/>
                </a:schemeClr>
              </a:solidFill>
              <a:latin typeface="Century Gothic" panose="020B0502020202020204" pitchFamily="34" charset="0"/>
            </a:endParaRPr>
          </a:p>
        </p:txBody>
      </p:sp>
      <p:pic>
        <p:nvPicPr>
          <p:cNvPr id="12" name="Picture 11" descr="background rectangle">
            <a:extLst>
              <a:ext uri="{FF2B5EF4-FFF2-40B4-BE49-F238E27FC236}">
                <a16:creationId xmlns:a16="http://schemas.microsoft.com/office/drawing/2014/main" id="{EF1F42D6-59A8-4A35-8433-8C517970400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672C6BFA-D78E-4598-A058-F7C99A6062E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kern="0">
                <a:solidFill>
                  <a:schemeClr val="bg1"/>
                </a:solidFill>
              </a:rPr>
              <a:t>Saying where you go </a:t>
            </a:r>
            <a:endParaRPr lang="en-GB" sz="3600" b="1" kern="0" dirty="0">
              <a:solidFill>
                <a:schemeClr val="bg1"/>
              </a:solidFill>
            </a:endParaRPr>
          </a:p>
        </p:txBody>
      </p:sp>
      <p:sp>
        <p:nvSpPr>
          <p:cNvPr id="14" name="Rounded Rectangle 46">
            <a:extLst>
              <a:ext uri="{FF2B5EF4-FFF2-40B4-BE49-F238E27FC236}">
                <a16:creationId xmlns:a16="http://schemas.microsoft.com/office/drawing/2014/main" id="{FA9613A0-29F1-4D6C-AD34-88B712759CA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0696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128692" y="4289814"/>
            <a:ext cx="4449226" cy="677108"/>
          </a:xfrm>
          <a:prstGeom prst="rect">
            <a:avLst/>
          </a:prstGeom>
          <a:noFill/>
        </p:spPr>
        <p:txBody>
          <a:bodyPr wrap="square" rtlCol="0">
            <a:spAutoFit/>
          </a:bodyPr>
          <a:lstStyle/>
          <a:p>
            <a:r>
              <a:rPr lang="en-GB" sz="3800">
                <a:solidFill>
                  <a:srgbClr val="115076"/>
                </a:solidFill>
                <a:latin typeface="Century Gothic" panose="020B0502020202020204" pitchFamily="34" charset="0"/>
                <a:cs typeface="Calibri" panose="020F0502020204030204" pitchFamily="34" charset="0"/>
              </a:rPr>
              <a:t>__ pont </a:t>
            </a:r>
            <a:r>
              <a:rPr lang="en-GB" sz="2800">
                <a:solidFill>
                  <a:srgbClr val="EE6000"/>
                </a:solidFill>
                <a:latin typeface="Century Gothic" panose="020B0502020202020204" pitchFamily="34" charset="0"/>
                <a:cs typeface="Calibri" panose="020F0502020204030204" pitchFamily="34" charset="0"/>
              </a:rPr>
              <a:t>bridge</a:t>
            </a:r>
            <a:endParaRPr lang="en-GB" sz="2800" dirty="0">
              <a:solidFill>
                <a:srgbClr val="EE6000"/>
              </a:solidFill>
              <a:latin typeface="Century Gothic" panose="020B0502020202020204" pitchFamily="34" charset="0"/>
              <a:cs typeface="Calibri" panose="020F0502020204030204" pitchFamily="34" charset="0"/>
            </a:endParaRPr>
          </a:p>
        </p:txBody>
      </p:sp>
      <p:sp>
        <p:nvSpPr>
          <p:cNvPr id="20" name="TextBox 19"/>
          <p:cNvSpPr txBox="1"/>
          <p:nvPr/>
        </p:nvSpPr>
        <p:spPr>
          <a:xfrm>
            <a:off x="7128691" y="4935359"/>
            <a:ext cx="4180285" cy="677108"/>
          </a:xfrm>
          <a:prstGeom prst="rect">
            <a:avLst/>
          </a:prstGeom>
          <a:noFill/>
        </p:spPr>
        <p:txBody>
          <a:bodyPr wrap="square" rtlCol="0">
            <a:spAutoFit/>
          </a:bodyPr>
          <a:lstStyle/>
          <a:p>
            <a:r>
              <a:rPr lang="en-GB" sz="3800">
                <a:solidFill>
                  <a:schemeClr val="accent5">
                    <a:lumMod val="50000"/>
                  </a:schemeClr>
                </a:solidFill>
                <a:latin typeface="Century Gothic" panose="020B0502020202020204" pitchFamily="34" charset="0"/>
                <a:cs typeface="Calibri" panose="020F0502020204030204" pitchFamily="34" charset="0"/>
              </a:rPr>
              <a:t>__ sont </a:t>
            </a:r>
            <a:r>
              <a:rPr lang="en-GB" sz="2800">
                <a:solidFill>
                  <a:srgbClr val="EE6000"/>
                </a:solidFill>
                <a:latin typeface="Century Gothic" panose="020B0502020202020204" pitchFamily="34" charset="0"/>
                <a:cs typeface="Calibri" panose="020F0502020204030204" pitchFamily="34" charset="0"/>
              </a:rPr>
              <a:t>(they) are</a:t>
            </a:r>
            <a:endParaRPr lang="en-GB" sz="2800" dirty="0">
              <a:solidFill>
                <a:srgbClr val="EE6000"/>
              </a:solidFill>
              <a:latin typeface="Century Gothic" panose="020B0502020202020204" pitchFamily="34" charset="0"/>
              <a:cs typeface="Calibri" panose="020F0502020204030204" pitchFamily="34" charset="0"/>
            </a:endParaRPr>
          </a:p>
        </p:txBody>
      </p:sp>
      <p:sp>
        <p:nvSpPr>
          <p:cNvPr id="21" name="TextBox 20"/>
          <p:cNvSpPr txBox="1"/>
          <p:nvPr/>
        </p:nvSpPr>
        <p:spPr>
          <a:xfrm>
            <a:off x="6480678" y="1603195"/>
            <a:ext cx="3419967" cy="769441"/>
          </a:xfrm>
          <a:prstGeom prst="rect">
            <a:avLst/>
          </a:prstGeom>
          <a:noFill/>
        </p:spPr>
        <p:txBody>
          <a:bodyPr wrap="square" rtlCol="0">
            <a:spAutoFit/>
          </a:bodyPr>
          <a:lstStyle/>
          <a:p>
            <a:pPr algn="ctr"/>
            <a:r>
              <a:rPr lang="en-GB" sz="4400" b="1" dirty="0">
                <a:solidFill>
                  <a:srgbClr val="115076"/>
                </a:solidFill>
                <a:latin typeface="Century Gothic" panose="020B0502020202020204" pitchFamily="34" charset="0"/>
                <a:cs typeface="Calibri" panose="020F0502020204030204" pitchFamily="34" charset="0"/>
              </a:rPr>
              <a:t> on</a:t>
            </a:r>
          </a:p>
        </p:txBody>
      </p:sp>
      <p:sp>
        <p:nvSpPr>
          <p:cNvPr id="30" name="TextBox 29"/>
          <p:cNvSpPr txBox="1"/>
          <p:nvPr/>
        </p:nvSpPr>
        <p:spPr>
          <a:xfrm>
            <a:off x="1972410" y="1603195"/>
            <a:ext cx="3410469" cy="769441"/>
          </a:xfrm>
          <a:prstGeom prst="rect">
            <a:avLst/>
          </a:prstGeom>
          <a:noFill/>
        </p:spPr>
        <p:txBody>
          <a:bodyPr wrap="square" rtlCol="0">
            <a:spAutoFit/>
          </a:bodyPr>
          <a:lstStyle/>
          <a:p>
            <a:pPr algn="ctr"/>
            <a:r>
              <a:rPr lang="en-GB" sz="4400" b="1" dirty="0">
                <a:solidFill>
                  <a:srgbClr val="115076"/>
                </a:solidFill>
                <a:latin typeface="Century Gothic" panose="020B0502020202020204" pitchFamily="34" charset="0"/>
                <a:cs typeface="Calibri" panose="020F0502020204030204" pitchFamily="34" charset="0"/>
              </a:rPr>
              <a:t>e/an</a:t>
            </a:r>
          </a:p>
        </p:txBody>
      </p:sp>
      <p:sp>
        <p:nvSpPr>
          <p:cNvPr id="31" name="TextBox 30"/>
          <p:cNvSpPr txBox="1"/>
          <p:nvPr/>
        </p:nvSpPr>
        <p:spPr>
          <a:xfrm>
            <a:off x="140409" y="1103157"/>
            <a:ext cx="10013696" cy="430887"/>
          </a:xfrm>
          <a:prstGeom prst="rect">
            <a:avLst/>
          </a:prstGeom>
          <a:noFill/>
        </p:spPr>
        <p:txBody>
          <a:bodyPr wrap="square" rtlCol="0">
            <a:spAutoFit/>
          </a:bodyPr>
          <a:lstStyle/>
          <a:p>
            <a:r>
              <a:rPr lang="en-GB" sz="2200" b="1" dirty="0">
                <a:solidFill>
                  <a:srgbClr val="115076"/>
                </a:solidFill>
                <a:latin typeface="Century Gothic" panose="020B0502020202020204" pitchFamily="34" charset="0"/>
                <a:cs typeface="Calibri" panose="020F0502020204030204" pitchFamily="34" charset="0"/>
              </a:rPr>
              <a:t>Mets les mots </a:t>
            </a:r>
            <a:r>
              <a:rPr lang="en-GB" sz="2200" b="1" dirty="0" err="1">
                <a:solidFill>
                  <a:srgbClr val="115076"/>
                </a:solidFill>
                <a:latin typeface="Century Gothic" panose="020B0502020202020204" pitchFamily="34" charset="0"/>
                <a:cs typeface="Calibri" panose="020F0502020204030204" pitchFamily="34" charset="0"/>
              </a:rPr>
              <a:t>en</a:t>
            </a:r>
            <a:r>
              <a:rPr lang="en-GB" sz="2200" b="1" dirty="0">
                <a:solidFill>
                  <a:srgbClr val="115076"/>
                </a:solidFill>
                <a:latin typeface="Century Gothic" panose="020B0502020202020204" pitchFamily="34" charset="0"/>
                <a:cs typeface="Calibri" panose="020F0502020204030204" pitchFamily="34" charset="0"/>
              </a:rPr>
              <a:t> </a:t>
            </a:r>
            <a:r>
              <a:rPr lang="en-GB" sz="2200" b="1" dirty="0" err="1">
                <a:solidFill>
                  <a:srgbClr val="115076"/>
                </a:solidFill>
                <a:latin typeface="Century Gothic" panose="020B0502020202020204" pitchFamily="34" charset="0"/>
                <a:cs typeface="Calibri" panose="020F0502020204030204" pitchFamily="34" charset="0"/>
              </a:rPr>
              <a:t>ordre</a:t>
            </a:r>
            <a:r>
              <a:rPr lang="en-GB" sz="2200" b="1" dirty="0">
                <a:solidFill>
                  <a:srgbClr val="115076"/>
                </a:solidFill>
                <a:latin typeface="Century Gothic" panose="020B0502020202020204" pitchFamily="34" charset="0"/>
                <a:cs typeface="Calibri" panose="020F0502020204030204" pitchFamily="34" charset="0"/>
              </a:rPr>
              <a:t>. </a:t>
            </a:r>
            <a:r>
              <a:rPr lang="en-GB" sz="2200" b="1" dirty="0" err="1">
                <a:solidFill>
                  <a:srgbClr val="115076"/>
                </a:solidFill>
                <a:latin typeface="Century Gothic" panose="020B0502020202020204" pitchFamily="34" charset="0"/>
                <a:cs typeface="Calibri" panose="020F0502020204030204" pitchFamily="34" charset="0"/>
              </a:rPr>
              <a:t>Écris</a:t>
            </a:r>
            <a:r>
              <a:rPr lang="en-GB" sz="2200" b="1" dirty="0">
                <a:solidFill>
                  <a:srgbClr val="115076"/>
                </a:solidFill>
                <a:latin typeface="Century Gothic" panose="020B0502020202020204" pitchFamily="34" charset="0"/>
                <a:cs typeface="Calibri" panose="020F0502020204030204" pitchFamily="34" charset="0"/>
              </a:rPr>
              <a:t> ‘1’ </a:t>
            </a:r>
            <a:r>
              <a:rPr lang="en-GB" sz="2200" b="1" dirty="0" err="1">
                <a:solidFill>
                  <a:srgbClr val="115076"/>
                </a:solidFill>
                <a:latin typeface="Century Gothic" panose="020B0502020202020204" pitchFamily="34" charset="0"/>
                <a:cs typeface="Calibri" panose="020F0502020204030204" pitchFamily="34" charset="0"/>
              </a:rPr>
              <a:t>ou</a:t>
            </a:r>
            <a:r>
              <a:rPr lang="en-GB" sz="2200" b="1" dirty="0">
                <a:solidFill>
                  <a:srgbClr val="115076"/>
                </a:solidFill>
                <a:latin typeface="Century Gothic" panose="020B0502020202020204" pitchFamily="34" charset="0"/>
                <a:cs typeface="Calibri" panose="020F0502020204030204" pitchFamily="34" charset="0"/>
              </a:rPr>
              <a:t> ‘2’.</a:t>
            </a:r>
          </a:p>
        </p:txBody>
      </p:sp>
      <p:sp>
        <p:nvSpPr>
          <p:cNvPr id="54" name="Title 1">
            <a:extLst>
              <a:ext uri="{FF2B5EF4-FFF2-40B4-BE49-F238E27FC236}">
                <a16:creationId xmlns:a16="http://schemas.microsoft.com/office/drawing/2014/main" id="{E80F86C4-99FC-7443-A605-C9F1CE10427C}"/>
              </a:ext>
            </a:extLst>
          </p:cNvPr>
          <p:cNvSpPr txBox="1">
            <a:spLocks/>
          </p:cNvSpPr>
          <p:nvPr/>
        </p:nvSpPr>
        <p:spPr>
          <a:xfrm>
            <a:off x="10254943" y="270713"/>
            <a:ext cx="1679557" cy="321054"/>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00000"/>
              </a:lnSpc>
              <a:defRPr/>
            </a:pPr>
            <a:r>
              <a:rPr lang="en-GB" sz="1800" b="1" err="1">
                <a:solidFill>
                  <a:prstClr val="white"/>
                </a:solidFill>
              </a:rPr>
              <a:t>écouter</a:t>
            </a:r>
            <a:endParaRPr lang="en-US"/>
          </a:p>
        </p:txBody>
      </p:sp>
      <p:sp>
        <p:nvSpPr>
          <p:cNvPr id="32" name="Action Button: Custom 21">
            <a:hlinkClick r:id="" action="ppaction://noaction" highlightClick="1">
              <a:snd r:embed="rId3" name="Slide 3_item e.wav"/>
            </a:hlinkClick>
            <a:extLst>
              <a:ext uri="{FF2B5EF4-FFF2-40B4-BE49-F238E27FC236}">
                <a16:creationId xmlns:a16="http://schemas.microsoft.com/office/drawing/2014/main" id="{9B8DD0CF-B6B8-460B-B44C-809C55C6AC3E}"/>
              </a:ext>
            </a:extLst>
          </p:cNvPr>
          <p:cNvSpPr/>
          <p:nvPr/>
        </p:nvSpPr>
        <p:spPr>
          <a:xfrm>
            <a:off x="1529767" y="5069346"/>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e</a:t>
            </a:r>
          </a:p>
        </p:txBody>
      </p:sp>
      <p:sp>
        <p:nvSpPr>
          <p:cNvPr id="33" name="Action Button: Custom 21">
            <a:hlinkClick r:id="" action="ppaction://noaction" highlightClick="1">
              <a:snd r:embed="rId4" name="Slide 3_item d.wav"/>
            </a:hlinkClick>
            <a:extLst>
              <a:ext uri="{FF2B5EF4-FFF2-40B4-BE49-F238E27FC236}">
                <a16:creationId xmlns:a16="http://schemas.microsoft.com/office/drawing/2014/main" id="{9B8DD0CF-B6B8-460B-B44C-809C55C6AC3E}"/>
              </a:ext>
            </a:extLst>
          </p:cNvPr>
          <p:cNvSpPr/>
          <p:nvPr/>
        </p:nvSpPr>
        <p:spPr>
          <a:xfrm>
            <a:off x="1529767" y="4445702"/>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d</a:t>
            </a:r>
          </a:p>
        </p:txBody>
      </p:sp>
      <p:sp>
        <p:nvSpPr>
          <p:cNvPr id="34" name="Action Button: Custom 21">
            <a:hlinkClick r:id="" action="ppaction://noaction" highlightClick="1">
              <a:snd r:embed="rId5" name="Slide 3_item c.wav"/>
            </a:hlinkClick>
            <a:extLst>
              <a:ext uri="{FF2B5EF4-FFF2-40B4-BE49-F238E27FC236}">
                <a16:creationId xmlns:a16="http://schemas.microsoft.com/office/drawing/2014/main" id="{9B8DD0CF-B6B8-460B-B44C-809C55C6AC3E}"/>
              </a:ext>
            </a:extLst>
          </p:cNvPr>
          <p:cNvSpPr/>
          <p:nvPr/>
        </p:nvSpPr>
        <p:spPr>
          <a:xfrm>
            <a:off x="1534346" y="382205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c</a:t>
            </a:r>
          </a:p>
        </p:txBody>
      </p:sp>
      <p:sp>
        <p:nvSpPr>
          <p:cNvPr id="35" name="Action Button: Custom 21">
            <a:hlinkClick r:id="" action="ppaction://noaction" highlightClick="1">
              <a:snd r:embed="rId6" name="Slide 3_item b.wav"/>
            </a:hlinkClick>
            <a:extLst>
              <a:ext uri="{FF2B5EF4-FFF2-40B4-BE49-F238E27FC236}">
                <a16:creationId xmlns:a16="http://schemas.microsoft.com/office/drawing/2014/main" id="{9B8DD0CF-B6B8-460B-B44C-809C55C6AC3E}"/>
              </a:ext>
            </a:extLst>
          </p:cNvPr>
          <p:cNvSpPr/>
          <p:nvPr/>
        </p:nvSpPr>
        <p:spPr>
          <a:xfrm>
            <a:off x="1534346" y="319841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b</a:t>
            </a:r>
          </a:p>
        </p:txBody>
      </p:sp>
      <p:sp>
        <p:nvSpPr>
          <p:cNvPr id="36" name="Action Button: Custom 21">
            <a:hlinkClick r:id="" action="ppaction://noaction" highlightClick="1">
              <a:snd r:embed="rId7" name="Slide 3_item a.wav"/>
            </a:hlinkClick>
            <a:extLst>
              <a:ext uri="{FF2B5EF4-FFF2-40B4-BE49-F238E27FC236}">
                <a16:creationId xmlns:a16="http://schemas.microsoft.com/office/drawing/2014/main" id="{9B8DD0CF-B6B8-460B-B44C-809C55C6AC3E}"/>
              </a:ext>
            </a:extLst>
          </p:cNvPr>
          <p:cNvSpPr/>
          <p:nvPr/>
        </p:nvSpPr>
        <p:spPr>
          <a:xfrm>
            <a:off x="1534346" y="257477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a</a:t>
            </a:r>
          </a:p>
        </p:txBody>
      </p:sp>
      <p:sp>
        <p:nvSpPr>
          <p:cNvPr id="38" name="TextBox 37"/>
          <p:cNvSpPr txBox="1"/>
          <p:nvPr/>
        </p:nvSpPr>
        <p:spPr>
          <a:xfrm>
            <a:off x="7128693" y="2353179"/>
            <a:ext cx="3346566" cy="677108"/>
          </a:xfrm>
          <a:prstGeom prst="rect">
            <a:avLst/>
          </a:prstGeom>
          <a:noFill/>
        </p:spPr>
        <p:txBody>
          <a:bodyPr wrap="square" rtlCol="0">
            <a:spAutoFit/>
          </a:bodyPr>
          <a:lstStyle/>
          <a:p>
            <a:r>
              <a:rPr lang="en-GB" sz="3800">
                <a:solidFill>
                  <a:srgbClr val="115076"/>
                </a:solidFill>
                <a:latin typeface="Century Gothic" panose="020B0502020202020204" pitchFamily="34" charset="0"/>
                <a:cs typeface="Calibri" panose="020F0502020204030204" pitchFamily="34" charset="0"/>
              </a:rPr>
              <a:t>__ son </a:t>
            </a:r>
            <a:r>
              <a:rPr lang="en-GB" sz="2800">
                <a:solidFill>
                  <a:srgbClr val="EE6000"/>
                </a:solidFill>
                <a:latin typeface="Century Gothic" panose="020B0502020202020204" pitchFamily="34" charset="0"/>
                <a:cs typeface="Calibri" panose="020F0502020204030204" pitchFamily="34" charset="0"/>
              </a:rPr>
              <a:t>sound</a:t>
            </a:r>
            <a:endParaRPr lang="en-GB" sz="2800" dirty="0">
              <a:solidFill>
                <a:srgbClr val="EE6000"/>
              </a:solidFill>
              <a:latin typeface="Century Gothic" panose="020B0502020202020204" pitchFamily="34" charset="0"/>
              <a:cs typeface="Calibri" panose="020F0502020204030204" pitchFamily="34" charset="0"/>
            </a:endParaRPr>
          </a:p>
        </p:txBody>
      </p:sp>
      <p:sp>
        <p:nvSpPr>
          <p:cNvPr id="43" name="TextBox 42"/>
          <p:cNvSpPr txBox="1"/>
          <p:nvPr/>
        </p:nvSpPr>
        <p:spPr>
          <a:xfrm>
            <a:off x="7128693" y="3644269"/>
            <a:ext cx="3300985" cy="677108"/>
          </a:xfrm>
          <a:prstGeom prst="rect">
            <a:avLst/>
          </a:prstGeom>
          <a:noFill/>
        </p:spPr>
        <p:txBody>
          <a:bodyPr wrap="square" rtlCol="0">
            <a:spAutoFit/>
          </a:bodyPr>
          <a:lstStyle/>
          <a:p>
            <a:r>
              <a:rPr lang="en-GB" sz="3800">
                <a:solidFill>
                  <a:srgbClr val="115076"/>
                </a:solidFill>
                <a:latin typeface="Century Gothic" panose="020B0502020202020204" pitchFamily="34" charset="0"/>
                <a:cs typeface="Calibri" panose="020F0502020204030204" pitchFamily="34" charset="0"/>
              </a:rPr>
              <a:t>__ don </a:t>
            </a:r>
            <a:r>
              <a:rPr lang="en-GB" sz="2800">
                <a:solidFill>
                  <a:srgbClr val="EE6000"/>
                </a:solidFill>
                <a:latin typeface="Century Gothic" panose="020B0502020202020204" pitchFamily="34" charset="0"/>
                <a:cs typeface="Calibri" panose="020F0502020204030204" pitchFamily="34" charset="0"/>
              </a:rPr>
              <a:t>gift</a:t>
            </a:r>
            <a:endParaRPr lang="en-GB" sz="2800" dirty="0">
              <a:solidFill>
                <a:srgbClr val="EE6000"/>
              </a:solidFill>
              <a:latin typeface="Century Gothic" panose="020B0502020202020204" pitchFamily="34" charset="0"/>
              <a:cs typeface="Calibri" panose="020F0502020204030204" pitchFamily="34" charset="0"/>
            </a:endParaRPr>
          </a:p>
        </p:txBody>
      </p:sp>
      <p:sp>
        <p:nvSpPr>
          <p:cNvPr id="46" name="TextBox 45"/>
          <p:cNvSpPr txBox="1"/>
          <p:nvPr/>
        </p:nvSpPr>
        <p:spPr>
          <a:xfrm>
            <a:off x="7128693" y="2998724"/>
            <a:ext cx="3346566" cy="677108"/>
          </a:xfrm>
          <a:prstGeom prst="rect">
            <a:avLst/>
          </a:prstGeom>
          <a:noFill/>
        </p:spPr>
        <p:txBody>
          <a:bodyPr wrap="square" rtlCol="0">
            <a:spAutoFit/>
          </a:bodyPr>
          <a:lstStyle/>
          <a:p>
            <a:r>
              <a:rPr lang="en-GB" sz="3800">
                <a:solidFill>
                  <a:srgbClr val="115076"/>
                </a:solidFill>
                <a:latin typeface="Century Gothic" panose="020B0502020202020204" pitchFamily="34" charset="0"/>
                <a:cs typeface="Calibri" panose="020F0502020204030204" pitchFamily="34" charset="0"/>
              </a:rPr>
              <a:t>__ on </a:t>
            </a:r>
            <a:r>
              <a:rPr lang="en-GB" sz="2800">
                <a:solidFill>
                  <a:srgbClr val="EE6000"/>
                </a:solidFill>
                <a:latin typeface="Century Gothic" panose="020B0502020202020204" pitchFamily="34" charset="0"/>
                <a:cs typeface="Calibri" panose="020F0502020204030204" pitchFamily="34" charset="0"/>
              </a:rPr>
              <a:t>we/one</a:t>
            </a:r>
            <a:endParaRPr lang="en-GB" sz="2800" dirty="0">
              <a:solidFill>
                <a:srgbClr val="EE6000"/>
              </a:solidFill>
              <a:latin typeface="Calibri" panose="020F0502020204030204" pitchFamily="34" charset="0"/>
              <a:cs typeface="Calibri" panose="020F0502020204030204" pitchFamily="34" charset="0"/>
            </a:endParaRPr>
          </a:p>
        </p:txBody>
      </p:sp>
      <p:sp>
        <p:nvSpPr>
          <p:cNvPr id="47" name="TextBox 46"/>
          <p:cNvSpPr txBox="1"/>
          <p:nvPr/>
        </p:nvSpPr>
        <p:spPr>
          <a:xfrm>
            <a:off x="2495449" y="2361876"/>
            <a:ext cx="2887430" cy="677108"/>
          </a:xfrm>
          <a:prstGeom prst="rect">
            <a:avLst/>
          </a:prstGeom>
          <a:noFill/>
        </p:spPr>
        <p:txBody>
          <a:bodyPr wrap="square" rtlCol="0">
            <a:spAutoFit/>
          </a:bodyPr>
          <a:lstStyle/>
          <a:p>
            <a:r>
              <a:rPr lang="en-GB" sz="3800">
                <a:solidFill>
                  <a:srgbClr val="115076"/>
                </a:solidFill>
                <a:latin typeface="Century Gothic" panose="020B0502020202020204" pitchFamily="34" charset="0"/>
                <a:cs typeface="Calibri" panose="020F0502020204030204" pitchFamily="34" charset="0"/>
              </a:rPr>
              <a:t>__ cent </a:t>
            </a:r>
            <a:r>
              <a:rPr lang="en-GB" sz="2800">
                <a:solidFill>
                  <a:srgbClr val="EE6000"/>
                </a:solidFill>
                <a:latin typeface="Century Gothic" panose="020B0502020202020204" pitchFamily="34" charset="0"/>
                <a:cs typeface="Calibri" panose="020F0502020204030204" pitchFamily="34" charset="0"/>
              </a:rPr>
              <a:t>100</a:t>
            </a:r>
            <a:endParaRPr lang="en-GB" sz="2800" dirty="0">
              <a:solidFill>
                <a:srgbClr val="EE6000"/>
              </a:solidFill>
              <a:latin typeface="Century Gothic" panose="020B0502020202020204" pitchFamily="34" charset="0"/>
              <a:cs typeface="Calibri" panose="020F0502020204030204" pitchFamily="34" charset="0"/>
            </a:endParaRPr>
          </a:p>
        </p:txBody>
      </p:sp>
      <p:sp>
        <p:nvSpPr>
          <p:cNvPr id="55" name="TextBox 54"/>
          <p:cNvSpPr txBox="1"/>
          <p:nvPr/>
        </p:nvSpPr>
        <p:spPr>
          <a:xfrm>
            <a:off x="2495449" y="2996944"/>
            <a:ext cx="3142086" cy="677108"/>
          </a:xfrm>
          <a:prstGeom prst="rect">
            <a:avLst/>
          </a:prstGeom>
          <a:noFill/>
        </p:spPr>
        <p:txBody>
          <a:bodyPr wrap="square" rtlCol="0">
            <a:spAutoFit/>
          </a:bodyPr>
          <a:lstStyle/>
          <a:p>
            <a:r>
              <a:rPr lang="en-GB" sz="3800">
                <a:solidFill>
                  <a:srgbClr val="115076"/>
                </a:solidFill>
                <a:latin typeface="Century Gothic" panose="020B0502020202020204" pitchFamily="34" charset="0"/>
                <a:cs typeface="Calibri" panose="020F0502020204030204" pitchFamily="34" charset="0"/>
              </a:rPr>
              <a:t>__ en </a:t>
            </a:r>
            <a:r>
              <a:rPr lang="en-GB" sz="2800">
                <a:solidFill>
                  <a:srgbClr val="EE6000"/>
                </a:solidFill>
                <a:latin typeface="Century Gothic" panose="020B0502020202020204" pitchFamily="34" charset="0"/>
                <a:cs typeface="Calibri" panose="020F0502020204030204" pitchFamily="34" charset="0"/>
              </a:rPr>
              <a:t>in/by/to</a:t>
            </a:r>
            <a:endParaRPr lang="en-GB" sz="2800" dirty="0">
              <a:solidFill>
                <a:srgbClr val="EE6000"/>
              </a:solidFill>
              <a:latin typeface="Calibri" panose="020F0502020204030204" pitchFamily="34" charset="0"/>
              <a:cs typeface="Calibri" panose="020F0502020204030204" pitchFamily="34" charset="0"/>
            </a:endParaRPr>
          </a:p>
        </p:txBody>
      </p:sp>
      <p:sp>
        <p:nvSpPr>
          <p:cNvPr id="56" name="TextBox 55"/>
          <p:cNvSpPr txBox="1"/>
          <p:nvPr/>
        </p:nvSpPr>
        <p:spPr>
          <a:xfrm>
            <a:off x="2495448" y="3632012"/>
            <a:ext cx="2634773" cy="677108"/>
          </a:xfrm>
          <a:prstGeom prst="rect">
            <a:avLst/>
          </a:prstGeom>
          <a:noFill/>
        </p:spPr>
        <p:txBody>
          <a:bodyPr wrap="square" rtlCol="0">
            <a:spAutoFit/>
          </a:bodyPr>
          <a:lstStyle/>
          <a:p>
            <a:r>
              <a:rPr lang="en-GB" sz="3800">
                <a:solidFill>
                  <a:srgbClr val="115076"/>
                </a:solidFill>
                <a:latin typeface="Century Gothic" panose="020B0502020202020204" pitchFamily="34" charset="0"/>
                <a:cs typeface="Calibri" panose="020F0502020204030204" pitchFamily="34" charset="0"/>
              </a:rPr>
              <a:t>__ dans </a:t>
            </a:r>
            <a:r>
              <a:rPr lang="en-GB" sz="2800">
                <a:solidFill>
                  <a:srgbClr val="EE6000"/>
                </a:solidFill>
                <a:latin typeface="Century Gothic" panose="020B0502020202020204" pitchFamily="34" charset="0"/>
                <a:cs typeface="Calibri" panose="020F0502020204030204" pitchFamily="34" charset="0"/>
              </a:rPr>
              <a:t>in</a:t>
            </a:r>
            <a:endParaRPr lang="en-GB" sz="2800" dirty="0">
              <a:solidFill>
                <a:srgbClr val="EE6000"/>
              </a:solidFill>
              <a:latin typeface="Century Gothic" panose="020B0502020202020204" pitchFamily="34" charset="0"/>
              <a:cs typeface="Calibri" panose="020F0502020204030204" pitchFamily="34" charset="0"/>
            </a:endParaRPr>
          </a:p>
        </p:txBody>
      </p:sp>
      <p:sp>
        <p:nvSpPr>
          <p:cNvPr id="57" name="TextBox 56"/>
          <p:cNvSpPr txBox="1"/>
          <p:nvPr/>
        </p:nvSpPr>
        <p:spPr>
          <a:xfrm>
            <a:off x="2495449" y="4267080"/>
            <a:ext cx="3485002" cy="677108"/>
          </a:xfrm>
          <a:prstGeom prst="rect">
            <a:avLst/>
          </a:prstGeom>
          <a:noFill/>
        </p:spPr>
        <p:txBody>
          <a:bodyPr wrap="square" rtlCol="0">
            <a:spAutoFit/>
          </a:bodyPr>
          <a:lstStyle/>
          <a:p>
            <a:r>
              <a:rPr lang="en-GB" sz="3800">
                <a:solidFill>
                  <a:srgbClr val="115076"/>
                </a:solidFill>
                <a:latin typeface="Century Gothic" panose="020B0502020202020204" pitchFamily="34" charset="0"/>
                <a:cs typeface="Calibri" panose="020F0502020204030204" pitchFamily="34" charset="0"/>
              </a:rPr>
              <a:t>__ pan </a:t>
            </a:r>
            <a:r>
              <a:rPr lang="en-GB" sz="2800">
                <a:solidFill>
                  <a:srgbClr val="EE6000"/>
                </a:solidFill>
                <a:latin typeface="Century Gothic" panose="020B0502020202020204" pitchFamily="34" charset="0"/>
                <a:cs typeface="Calibri" panose="020F0502020204030204" pitchFamily="34" charset="0"/>
              </a:rPr>
              <a:t>part</a:t>
            </a:r>
            <a:endParaRPr lang="en-GB" sz="2800" dirty="0">
              <a:solidFill>
                <a:srgbClr val="EE6000"/>
              </a:solidFill>
              <a:latin typeface="Century Gothic" panose="020B0502020202020204" pitchFamily="34" charset="0"/>
              <a:cs typeface="Calibri" panose="020F0502020204030204" pitchFamily="34" charset="0"/>
            </a:endParaRPr>
          </a:p>
        </p:txBody>
      </p:sp>
      <p:sp>
        <p:nvSpPr>
          <p:cNvPr id="58" name="TextBox 57"/>
          <p:cNvSpPr txBox="1"/>
          <p:nvPr/>
        </p:nvSpPr>
        <p:spPr>
          <a:xfrm>
            <a:off x="2495448" y="4902148"/>
            <a:ext cx="3849988" cy="677108"/>
          </a:xfrm>
          <a:prstGeom prst="rect">
            <a:avLst/>
          </a:prstGeom>
          <a:noFill/>
        </p:spPr>
        <p:txBody>
          <a:bodyPr wrap="square" rtlCol="0">
            <a:spAutoFit/>
          </a:bodyPr>
          <a:lstStyle/>
          <a:p>
            <a:r>
              <a:rPr lang="en-GB" sz="3800">
                <a:solidFill>
                  <a:schemeClr val="accent5">
                    <a:lumMod val="50000"/>
                  </a:schemeClr>
                </a:solidFill>
                <a:latin typeface="Century Gothic" panose="020B0502020202020204" pitchFamily="34" charset="0"/>
                <a:cs typeface="Calibri" panose="020F0502020204030204" pitchFamily="34" charset="0"/>
              </a:rPr>
              <a:t>__ sans </a:t>
            </a:r>
            <a:r>
              <a:rPr lang="en-GB" sz="2800">
                <a:solidFill>
                  <a:srgbClr val="EE6000"/>
                </a:solidFill>
                <a:latin typeface="Century Gothic" panose="020B0502020202020204" pitchFamily="34" charset="0"/>
                <a:cs typeface="Calibri" panose="020F0502020204030204" pitchFamily="34" charset="0"/>
              </a:rPr>
              <a:t>without</a:t>
            </a:r>
            <a:endParaRPr lang="en-GB" sz="2800" dirty="0">
              <a:solidFill>
                <a:srgbClr val="EE6000"/>
              </a:solidFill>
              <a:latin typeface="Century Gothic" panose="020B0502020202020204" pitchFamily="34" charset="0"/>
              <a:cs typeface="Calibri" panose="020F0502020204030204" pitchFamily="34" charset="0"/>
            </a:endParaRPr>
          </a:p>
        </p:txBody>
      </p:sp>
      <p:sp>
        <p:nvSpPr>
          <p:cNvPr id="4" name="Title 3"/>
          <p:cNvSpPr>
            <a:spLocks noGrp="1"/>
          </p:cNvSpPr>
          <p:nvPr>
            <p:ph type="title" idx="4294967295"/>
          </p:nvPr>
        </p:nvSpPr>
        <p:spPr>
          <a:xfrm>
            <a:off x="95507" y="-151105"/>
            <a:ext cx="2881184" cy="1325563"/>
          </a:xfrm>
        </p:spPr>
        <p:txBody>
          <a:bodyPr/>
          <a:lstStyle/>
          <a:p>
            <a:pPr rtl="0" eaLnBrk="1" latinLnBrk="0" hangingPunct="1"/>
            <a:r>
              <a:rPr lang="en-GB" sz="3600" b="1" kern="1200" dirty="0" err="1">
                <a:solidFill>
                  <a:srgbClr val="FFFFFF"/>
                </a:solidFill>
                <a:effectLst/>
                <a:latin typeface="Century Gothic" panose="020B0502020202020204" pitchFamily="34" charset="0"/>
                <a:ea typeface="+mn-ea"/>
                <a:cs typeface="+mn-cs"/>
              </a:rPr>
              <a:t>Phonétique</a:t>
            </a:r>
            <a:endParaRPr lang="en-GB" dirty="0">
              <a:effectLst/>
            </a:endParaRPr>
          </a:p>
        </p:txBody>
      </p:sp>
      <p:sp>
        <p:nvSpPr>
          <p:cNvPr id="2" name="TextBox 1">
            <a:extLst>
              <a:ext uri="{FF2B5EF4-FFF2-40B4-BE49-F238E27FC236}">
                <a16:creationId xmlns:a16="http://schemas.microsoft.com/office/drawing/2014/main" id="{5DEDDF5B-8ECA-4508-8A5E-1BFCB2F30AB0}"/>
              </a:ext>
            </a:extLst>
          </p:cNvPr>
          <p:cNvSpPr txBox="1"/>
          <p:nvPr/>
        </p:nvSpPr>
        <p:spPr>
          <a:xfrm>
            <a:off x="2495449" y="2479896"/>
            <a:ext cx="641156" cy="430887"/>
          </a:xfrm>
          <a:prstGeom prst="rect">
            <a:avLst/>
          </a:prstGeom>
          <a:noFill/>
        </p:spPr>
        <p:txBody>
          <a:bodyPr wrap="square" lIns="0" tIns="0" rIns="0" bIns="0" rtlCol="0">
            <a:spAutoFit/>
          </a:bodyPr>
          <a:lstStyle/>
          <a:p>
            <a:pPr algn="ctr"/>
            <a:r>
              <a:rPr lang="en-GB" sz="2800" b="1" dirty="0">
                <a:solidFill>
                  <a:srgbClr val="EE6000"/>
                </a:solidFill>
              </a:rPr>
              <a:t>1</a:t>
            </a:r>
          </a:p>
        </p:txBody>
      </p:sp>
      <p:sp>
        <p:nvSpPr>
          <p:cNvPr id="37" name="TextBox 36">
            <a:extLst>
              <a:ext uri="{FF2B5EF4-FFF2-40B4-BE49-F238E27FC236}">
                <a16:creationId xmlns:a16="http://schemas.microsoft.com/office/drawing/2014/main" id="{DDF987B6-1158-4EFB-A624-4F9D33EA7E14}"/>
              </a:ext>
            </a:extLst>
          </p:cNvPr>
          <p:cNvSpPr txBox="1"/>
          <p:nvPr/>
        </p:nvSpPr>
        <p:spPr>
          <a:xfrm>
            <a:off x="7128691" y="2437063"/>
            <a:ext cx="641156" cy="430887"/>
          </a:xfrm>
          <a:prstGeom prst="rect">
            <a:avLst/>
          </a:prstGeom>
          <a:noFill/>
        </p:spPr>
        <p:txBody>
          <a:bodyPr wrap="square" lIns="0" tIns="0" rIns="0" bIns="0" rtlCol="0">
            <a:spAutoFit/>
          </a:bodyPr>
          <a:lstStyle/>
          <a:p>
            <a:pPr algn="ctr"/>
            <a:r>
              <a:rPr lang="en-GB" sz="2800" b="1" dirty="0">
                <a:solidFill>
                  <a:srgbClr val="EE6000"/>
                </a:solidFill>
              </a:rPr>
              <a:t>2</a:t>
            </a:r>
          </a:p>
        </p:txBody>
      </p:sp>
      <p:sp>
        <p:nvSpPr>
          <p:cNvPr id="39" name="TextBox 38">
            <a:extLst>
              <a:ext uri="{FF2B5EF4-FFF2-40B4-BE49-F238E27FC236}">
                <a16:creationId xmlns:a16="http://schemas.microsoft.com/office/drawing/2014/main" id="{5DEDDF5B-8ECA-4508-8A5E-1BFCB2F30AB0}"/>
              </a:ext>
            </a:extLst>
          </p:cNvPr>
          <p:cNvSpPr txBox="1"/>
          <p:nvPr/>
        </p:nvSpPr>
        <p:spPr>
          <a:xfrm>
            <a:off x="2523792" y="3049457"/>
            <a:ext cx="641156" cy="430887"/>
          </a:xfrm>
          <a:prstGeom prst="rect">
            <a:avLst/>
          </a:prstGeom>
          <a:noFill/>
        </p:spPr>
        <p:txBody>
          <a:bodyPr wrap="square" lIns="0" tIns="0" rIns="0" bIns="0" rtlCol="0">
            <a:spAutoFit/>
          </a:bodyPr>
          <a:lstStyle/>
          <a:p>
            <a:pPr algn="ctr"/>
            <a:r>
              <a:rPr lang="en-GB" sz="2800" b="1">
                <a:solidFill>
                  <a:srgbClr val="EE6000"/>
                </a:solidFill>
              </a:rPr>
              <a:t>2</a:t>
            </a:r>
            <a:endParaRPr lang="en-GB" sz="2800" b="1" dirty="0">
              <a:solidFill>
                <a:srgbClr val="EE6000"/>
              </a:solidFill>
            </a:endParaRPr>
          </a:p>
        </p:txBody>
      </p:sp>
      <p:sp>
        <p:nvSpPr>
          <p:cNvPr id="40" name="TextBox 39">
            <a:extLst>
              <a:ext uri="{FF2B5EF4-FFF2-40B4-BE49-F238E27FC236}">
                <a16:creationId xmlns:a16="http://schemas.microsoft.com/office/drawing/2014/main" id="{5DEDDF5B-8ECA-4508-8A5E-1BFCB2F30AB0}"/>
              </a:ext>
            </a:extLst>
          </p:cNvPr>
          <p:cNvSpPr txBox="1"/>
          <p:nvPr/>
        </p:nvSpPr>
        <p:spPr>
          <a:xfrm>
            <a:off x="2560693" y="3712655"/>
            <a:ext cx="641156" cy="430887"/>
          </a:xfrm>
          <a:prstGeom prst="rect">
            <a:avLst/>
          </a:prstGeom>
          <a:noFill/>
        </p:spPr>
        <p:txBody>
          <a:bodyPr wrap="square" lIns="0" tIns="0" rIns="0" bIns="0" rtlCol="0">
            <a:spAutoFit/>
          </a:bodyPr>
          <a:lstStyle/>
          <a:p>
            <a:pPr algn="ctr"/>
            <a:r>
              <a:rPr lang="en-GB" sz="2800" b="1">
                <a:solidFill>
                  <a:srgbClr val="EE6000"/>
                </a:solidFill>
              </a:rPr>
              <a:t>2</a:t>
            </a:r>
            <a:endParaRPr lang="en-GB" sz="2800" b="1" dirty="0">
              <a:solidFill>
                <a:srgbClr val="EE6000"/>
              </a:solidFill>
            </a:endParaRPr>
          </a:p>
        </p:txBody>
      </p:sp>
      <p:sp>
        <p:nvSpPr>
          <p:cNvPr id="41" name="TextBox 40">
            <a:extLst>
              <a:ext uri="{FF2B5EF4-FFF2-40B4-BE49-F238E27FC236}">
                <a16:creationId xmlns:a16="http://schemas.microsoft.com/office/drawing/2014/main" id="{5DEDDF5B-8ECA-4508-8A5E-1BFCB2F30AB0}"/>
              </a:ext>
            </a:extLst>
          </p:cNvPr>
          <p:cNvSpPr txBox="1"/>
          <p:nvPr/>
        </p:nvSpPr>
        <p:spPr>
          <a:xfrm>
            <a:off x="2561737" y="4350082"/>
            <a:ext cx="641156" cy="430887"/>
          </a:xfrm>
          <a:prstGeom prst="rect">
            <a:avLst/>
          </a:prstGeom>
          <a:noFill/>
        </p:spPr>
        <p:txBody>
          <a:bodyPr wrap="square" lIns="0" tIns="0" rIns="0" bIns="0" rtlCol="0">
            <a:spAutoFit/>
          </a:bodyPr>
          <a:lstStyle/>
          <a:p>
            <a:pPr algn="ctr"/>
            <a:r>
              <a:rPr lang="en-GB" sz="2800" b="1" dirty="0">
                <a:solidFill>
                  <a:srgbClr val="EE6000"/>
                </a:solidFill>
              </a:rPr>
              <a:t>1</a:t>
            </a:r>
          </a:p>
        </p:txBody>
      </p:sp>
      <p:sp>
        <p:nvSpPr>
          <p:cNvPr id="42" name="TextBox 41">
            <a:extLst>
              <a:ext uri="{FF2B5EF4-FFF2-40B4-BE49-F238E27FC236}">
                <a16:creationId xmlns:a16="http://schemas.microsoft.com/office/drawing/2014/main" id="{5DEDDF5B-8ECA-4508-8A5E-1BFCB2F30AB0}"/>
              </a:ext>
            </a:extLst>
          </p:cNvPr>
          <p:cNvSpPr txBox="1"/>
          <p:nvPr/>
        </p:nvSpPr>
        <p:spPr>
          <a:xfrm>
            <a:off x="2552770" y="4967654"/>
            <a:ext cx="641156" cy="430887"/>
          </a:xfrm>
          <a:prstGeom prst="rect">
            <a:avLst/>
          </a:prstGeom>
          <a:noFill/>
        </p:spPr>
        <p:txBody>
          <a:bodyPr wrap="square" lIns="0" tIns="0" rIns="0" bIns="0" rtlCol="0">
            <a:spAutoFit/>
          </a:bodyPr>
          <a:lstStyle/>
          <a:p>
            <a:pPr algn="ctr"/>
            <a:r>
              <a:rPr lang="en-GB" sz="2800" b="1" dirty="0">
                <a:solidFill>
                  <a:srgbClr val="EE6000"/>
                </a:solidFill>
              </a:rPr>
              <a:t>1</a:t>
            </a:r>
          </a:p>
        </p:txBody>
      </p:sp>
      <p:sp>
        <p:nvSpPr>
          <p:cNvPr id="45" name="TextBox 44">
            <a:extLst>
              <a:ext uri="{FF2B5EF4-FFF2-40B4-BE49-F238E27FC236}">
                <a16:creationId xmlns:a16="http://schemas.microsoft.com/office/drawing/2014/main" id="{5DEDDF5B-8ECA-4508-8A5E-1BFCB2F30AB0}"/>
              </a:ext>
            </a:extLst>
          </p:cNvPr>
          <p:cNvSpPr txBox="1"/>
          <p:nvPr/>
        </p:nvSpPr>
        <p:spPr>
          <a:xfrm>
            <a:off x="7105237" y="3031205"/>
            <a:ext cx="641156" cy="430887"/>
          </a:xfrm>
          <a:prstGeom prst="rect">
            <a:avLst/>
          </a:prstGeom>
          <a:noFill/>
        </p:spPr>
        <p:txBody>
          <a:bodyPr wrap="square" lIns="0" tIns="0" rIns="0" bIns="0" rtlCol="0">
            <a:spAutoFit/>
          </a:bodyPr>
          <a:lstStyle/>
          <a:p>
            <a:pPr algn="ctr"/>
            <a:r>
              <a:rPr lang="en-GB" sz="2800" b="1" dirty="0">
                <a:solidFill>
                  <a:srgbClr val="EE6000"/>
                </a:solidFill>
              </a:rPr>
              <a:t>1</a:t>
            </a:r>
          </a:p>
        </p:txBody>
      </p:sp>
      <p:sp>
        <p:nvSpPr>
          <p:cNvPr id="48" name="TextBox 47">
            <a:extLst>
              <a:ext uri="{FF2B5EF4-FFF2-40B4-BE49-F238E27FC236}">
                <a16:creationId xmlns:a16="http://schemas.microsoft.com/office/drawing/2014/main" id="{5DEDDF5B-8ECA-4508-8A5E-1BFCB2F30AB0}"/>
              </a:ext>
            </a:extLst>
          </p:cNvPr>
          <p:cNvSpPr txBox="1"/>
          <p:nvPr/>
        </p:nvSpPr>
        <p:spPr>
          <a:xfrm>
            <a:off x="7128691" y="3675046"/>
            <a:ext cx="641156" cy="430887"/>
          </a:xfrm>
          <a:prstGeom prst="rect">
            <a:avLst/>
          </a:prstGeom>
          <a:noFill/>
        </p:spPr>
        <p:txBody>
          <a:bodyPr wrap="square" lIns="0" tIns="0" rIns="0" bIns="0" rtlCol="0">
            <a:spAutoFit/>
          </a:bodyPr>
          <a:lstStyle/>
          <a:p>
            <a:pPr algn="ctr"/>
            <a:r>
              <a:rPr lang="en-GB" sz="2800" b="1" dirty="0">
                <a:solidFill>
                  <a:srgbClr val="EE6000"/>
                </a:solidFill>
              </a:rPr>
              <a:t>1</a:t>
            </a:r>
          </a:p>
        </p:txBody>
      </p:sp>
      <p:sp>
        <p:nvSpPr>
          <p:cNvPr id="49" name="TextBox 48">
            <a:extLst>
              <a:ext uri="{FF2B5EF4-FFF2-40B4-BE49-F238E27FC236}">
                <a16:creationId xmlns:a16="http://schemas.microsoft.com/office/drawing/2014/main" id="{5DEDDF5B-8ECA-4508-8A5E-1BFCB2F30AB0}"/>
              </a:ext>
            </a:extLst>
          </p:cNvPr>
          <p:cNvSpPr txBox="1"/>
          <p:nvPr/>
        </p:nvSpPr>
        <p:spPr>
          <a:xfrm>
            <a:off x="7128691" y="4315354"/>
            <a:ext cx="641156" cy="430887"/>
          </a:xfrm>
          <a:prstGeom prst="rect">
            <a:avLst/>
          </a:prstGeom>
          <a:noFill/>
        </p:spPr>
        <p:txBody>
          <a:bodyPr wrap="square" lIns="0" tIns="0" rIns="0" bIns="0" rtlCol="0">
            <a:spAutoFit/>
          </a:bodyPr>
          <a:lstStyle/>
          <a:p>
            <a:pPr algn="ctr"/>
            <a:r>
              <a:rPr lang="en-GB" sz="2800" b="1">
                <a:solidFill>
                  <a:srgbClr val="EE6000"/>
                </a:solidFill>
              </a:rPr>
              <a:t>2</a:t>
            </a:r>
            <a:endParaRPr lang="en-GB" sz="2800" b="1" dirty="0">
              <a:solidFill>
                <a:srgbClr val="EE6000"/>
              </a:solidFill>
            </a:endParaRPr>
          </a:p>
        </p:txBody>
      </p:sp>
      <p:sp>
        <p:nvSpPr>
          <p:cNvPr id="50" name="TextBox 49">
            <a:extLst>
              <a:ext uri="{FF2B5EF4-FFF2-40B4-BE49-F238E27FC236}">
                <a16:creationId xmlns:a16="http://schemas.microsoft.com/office/drawing/2014/main" id="{5DEDDF5B-8ECA-4508-8A5E-1BFCB2F30AB0}"/>
              </a:ext>
            </a:extLst>
          </p:cNvPr>
          <p:cNvSpPr txBox="1"/>
          <p:nvPr/>
        </p:nvSpPr>
        <p:spPr>
          <a:xfrm>
            <a:off x="7128691" y="5013240"/>
            <a:ext cx="641156" cy="430887"/>
          </a:xfrm>
          <a:prstGeom prst="rect">
            <a:avLst/>
          </a:prstGeom>
          <a:noFill/>
        </p:spPr>
        <p:txBody>
          <a:bodyPr wrap="square" lIns="0" tIns="0" rIns="0" bIns="0" rtlCol="0">
            <a:spAutoFit/>
          </a:bodyPr>
          <a:lstStyle/>
          <a:p>
            <a:pPr algn="ctr"/>
            <a:r>
              <a:rPr lang="en-GB" sz="2800" b="1">
                <a:solidFill>
                  <a:srgbClr val="EE6000"/>
                </a:solidFill>
              </a:rPr>
              <a:t>2</a:t>
            </a:r>
            <a:endParaRPr lang="en-GB" sz="2800" b="1" dirty="0">
              <a:solidFill>
                <a:srgbClr val="EE6000"/>
              </a:solidFill>
            </a:endParaRPr>
          </a:p>
        </p:txBody>
      </p:sp>
      <p:sp>
        <p:nvSpPr>
          <p:cNvPr id="51" name="Title 3">
            <a:extLst>
              <a:ext uri="{FF2B5EF4-FFF2-40B4-BE49-F238E27FC236}">
                <a16:creationId xmlns:a16="http://schemas.microsoft.com/office/drawing/2014/main" id="{4CA4DBF9-0F10-4215-8384-2DFD7138DDA3}"/>
              </a:ext>
            </a:extLst>
          </p:cNvPr>
          <p:cNvSpPr txBox="1">
            <a:spLocks/>
          </p:cNvSpPr>
          <p:nvPr/>
        </p:nvSpPr>
        <p:spPr>
          <a:xfrm>
            <a:off x="0" y="296864"/>
            <a:ext cx="5265384"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Phonétique</a:t>
            </a:r>
            <a:endParaRPr lang="en-GB" sz="3600" b="1" dirty="0">
              <a:solidFill>
                <a:schemeClr val="bg1"/>
              </a:solidFill>
            </a:endParaRPr>
          </a:p>
        </p:txBody>
      </p:sp>
      <p:pic>
        <p:nvPicPr>
          <p:cNvPr id="59" name="Picture 58" descr="background rectangle">
            <a:extLst>
              <a:ext uri="{FF2B5EF4-FFF2-40B4-BE49-F238E27FC236}">
                <a16:creationId xmlns:a16="http://schemas.microsoft.com/office/drawing/2014/main" id="{F8BEDA2F-2F30-4B87-896C-74B24900A748}"/>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0" name="Title 3">
            <a:extLst>
              <a:ext uri="{FF2B5EF4-FFF2-40B4-BE49-F238E27FC236}">
                <a16:creationId xmlns:a16="http://schemas.microsoft.com/office/drawing/2014/main" id="{DE7A7B12-A51C-45B9-8355-7696E81F35DD}"/>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Phonétique</a:t>
            </a:r>
            <a:endParaRPr lang="en-GB" sz="3600" b="1" dirty="0">
              <a:solidFill>
                <a:schemeClr val="bg1"/>
              </a:solidFill>
            </a:endParaRPr>
          </a:p>
        </p:txBody>
      </p:sp>
      <p:sp>
        <p:nvSpPr>
          <p:cNvPr id="61" name="Rounded Rectangle 46">
            <a:extLst>
              <a:ext uri="{FF2B5EF4-FFF2-40B4-BE49-F238E27FC236}">
                <a16:creationId xmlns:a16="http://schemas.microsoft.com/office/drawing/2014/main" id="{AA338BDE-DAB9-476C-93FF-39A4F0ECEF1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7988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39" grpId="0"/>
      <p:bldP spid="40" grpId="0"/>
      <p:bldP spid="41" grpId="0"/>
      <p:bldP spid="42" grpId="0"/>
      <p:bldP spid="45" grpId="0"/>
      <p:bldP spid="48" grpId="0"/>
      <p:bldP spid="49" grpId="0"/>
      <p:bldP spid="5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6935758" cy="7078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200" b="1">
                <a:solidFill>
                  <a:schemeClr val="lt1"/>
                </a:solidFill>
              </a:rPr>
              <a:t>Saying</a:t>
            </a:r>
            <a:r>
              <a:rPr lang="en-GB" sz="3200" b="1" baseline="0">
                <a:solidFill>
                  <a:schemeClr val="lt1"/>
                </a:solidFill>
              </a:rPr>
              <a:t> where you go / are going</a:t>
            </a:r>
            <a:endParaRPr sz="3200" b="1">
              <a:solidFill>
                <a:schemeClr val="lt1"/>
              </a:solidFill>
            </a:endParaRPr>
          </a:p>
        </p:txBody>
      </p:sp>
      <p:sp>
        <p:nvSpPr>
          <p:cNvPr id="6" name="TextBox 5"/>
          <p:cNvSpPr txBox="1"/>
          <p:nvPr/>
        </p:nvSpPr>
        <p:spPr>
          <a:xfrm>
            <a:off x="1769165" y="1756065"/>
            <a:ext cx="9601200"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Vou</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llez</a:t>
            </a:r>
            <a:r>
              <a:rPr lang="en-GB" sz="7200" b="1" dirty="0">
                <a:solidFill>
                  <a:schemeClr val="accent1">
                    <a:lumMod val="50000"/>
                  </a:schemeClr>
                </a:solidFill>
                <a:latin typeface="Century Gothic" panose="020B0502020202020204" pitchFamily="34" charset="0"/>
              </a:rPr>
              <a:t> </a:t>
            </a:r>
            <a:r>
              <a:rPr lang="en-GB" sz="7200" b="1" dirty="0">
                <a:solidFill>
                  <a:srgbClr val="115177"/>
                </a:solidFill>
                <a:latin typeface="Century Gothic" panose="020B0502020202020204" pitchFamily="34" charset="0"/>
              </a:rPr>
              <a:t>à </a:t>
            </a:r>
            <a:r>
              <a:rPr lang="en-GB" sz="7200" b="1" dirty="0" err="1">
                <a:solidFill>
                  <a:srgbClr val="115177"/>
                </a:solidFill>
                <a:latin typeface="Century Gothic" panose="020B0502020202020204" pitchFamily="34" charset="0"/>
              </a:rPr>
              <a:t>Londres</a:t>
            </a:r>
            <a:r>
              <a:rPr lang="en-GB" sz="7200" b="1" dirty="0">
                <a:solidFill>
                  <a:srgbClr val="115177"/>
                </a:solidFill>
                <a:latin typeface="Century Gothic" panose="020B0502020202020204" pitchFamily="34" charset="0"/>
              </a:rPr>
              <a:t>.</a:t>
            </a:r>
          </a:p>
        </p:txBody>
      </p:sp>
      <p:sp>
        <p:nvSpPr>
          <p:cNvPr id="7" name="Action Button: Forward or Next 6">
            <a:hlinkClick r:id="" action="ppaction://noaction" highlightClick="1">
              <a:snd r:embed="rId3" name="Slide 76_item 1.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3727052" y="1908405"/>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FB2DCB1B-0351-4A62-86B4-A5D8AD159979}"/>
              </a:ext>
            </a:extLst>
          </p:cNvPr>
          <p:cNvSpPr txBox="1"/>
          <p:nvPr/>
        </p:nvSpPr>
        <p:spPr>
          <a:xfrm>
            <a:off x="2524800" y="3235147"/>
            <a:ext cx="7142400" cy="646331"/>
          </a:xfrm>
          <a:prstGeom prst="rect">
            <a:avLst/>
          </a:prstGeom>
          <a:noFill/>
        </p:spPr>
        <p:txBody>
          <a:bodyPr wrap="square" rtlCol="0">
            <a:spAutoFit/>
          </a:bodyPr>
          <a:lstStyle/>
          <a:p>
            <a:pPr algn="ctr"/>
            <a:r>
              <a:rPr lang="en-GB" sz="3600" b="1">
                <a:solidFill>
                  <a:schemeClr val="accent1">
                    <a:lumMod val="50000"/>
                  </a:schemeClr>
                </a:solidFill>
                <a:latin typeface="Century Gothic" panose="020B0502020202020204" pitchFamily="34" charset="0"/>
              </a:rPr>
              <a:t>You are going to London.</a:t>
            </a:r>
            <a:endParaRPr lang="en-GB" sz="3600" b="1" dirty="0">
              <a:solidFill>
                <a:schemeClr val="accent1">
                  <a:lumMod val="50000"/>
                </a:schemeClr>
              </a:solidFill>
              <a:latin typeface="Century Gothic" panose="020B0502020202020204" pitchFamily="34" charset="0"/>
            </a:endParaRPr>
          </a:p>
        </p:txBody>
      </p:sp>
      <p:pic>
        <p:nvPicPr>
          <p:cNvPr id="9" name="Picture 8" descr="background rectangle">
            <a:extLst>
              <a:ext uri="{FF2B5EF4-FFF2-40B4-BE49-F238E27FC236}">
                <a16:creationId xmlns:a16="http://schemas.microsoft.com/office/drawing/2014/main" id="{E85B8D6A-2EC8-4C5A-8190-70F450C2F84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1FD99766-EC00-42D7-A5D7-AF676A94CB47}"/>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kern="0">
                <a:solidFill>
                  <a:schemeClr val="bg1"/>
                </a:solidFill>
              </a:rPr>
              <a:t>Saying where you go </a:t>
            </a:r>
            <a:endParaRPr lang="en-GB" sz="3600" b="1" kern="0" dirty="0">
              <a:solidFill>
                <a:schemeClr val="bg1"/>
              </a:solidFill>
            </a:endParaRPr>
          </a:p>
        </p:txBody>
      </p:sp>
      <p:sp>
        <p:nvSpPr>
          <p:cNvPr id="12" name="Rounded Rectangle 46">
            <a:extLst>
              <a:ext uri="{FF2B5EF4-FFF2-40B4-BE49-F238E27FC236}">
                <a16:creationId xmlns:a16="http://schemas.microsoft.com/office/drawing/2014/main" id="{9F785585-A929-4A83-A85C-89BC52F7BDB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57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6916708" cy="7078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200" b="1">
                <a:solidFill>
                  <a:schemeClr val="lt1"/>
                </a:solidFill>
              </a:rPr>
              <a:t>Saying</a:t>
            </a:r>
            <a:r>
              <a:rPr lang="en-GB" sz="3200" b="1" baseline="0">
                <a:solidFill>
                  <a:schemeClr val="lt1"/>
                </a:solidFill>
              </a:rPr>
              <a:t> where you go / are going</a:t>
            </a:r>
            <a:endParaRPr sz="3200" b="1">
              <a:solidFill>
                <a:schemeClr val="lt1"/>
              </a:solidFill>
            </a:endParaRPr>
          </a:p>
        </p:txBody>
      </p:sp>
      <p:sp>
        <p:nvSpPr>
          <p:cNvPr id="6" name="TextBox 5"/>
          <p:cNvSpPr txBox="1"/>
          <p:nvPr/>
        </p:nvSpPr>
        <p:spPr>
          <a:xfrm>
            <a:off x="2156578" y="1743110"/>
            <a:ext cx="10035422"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Vou</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llez</a:t>
            </a:r>
            <a:r>
              <a:rPr lang="en-GB" sz="7200" b="1" dirty="0">
                <a:solidFill>
                  <a:schemeClr val="accent1">
                    <a:lumMod val="50000"/>
                  </a:schemeClr>
                </a:solidFill>
                <a:latin typeface="Century Gothic" panose="020B0502020202020204" pitchFamily="34" charset="0"/>
              </a:rPr>
              <a:t> </a:t>
            </a:r>
            <a:r>
              <a:rPr lang="en-GB" sz="7200" b="1" dirty="0">
                <a:solidFill>
                  <a:srgbClr val="115177"/>
                </a:solidFill>
                <a:latin typeface="Century Gothic" panose="020B0502020202020204" pitchFamily="34" charset="0"/>
              </a:rPr>
              <a:t>à Paris.</a:t>
            </a:r>
          </a:p>
        </p:txBody>
      </p:sp>
      <p:sp>
        <p:nvSpPr>
          <p:cNvPr id="7" name="Action Button: Forward or Next 6">
            <a:hlinkClick r:id="" action="ppaction://noaction" highlightClick="1">
              <a:snd r:embed="rId3" name="Slide 77_item 1.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4049367" y="1895450"/>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FB2DCB1B-0351-4A62-86B4-A5D8AD159979}"/>
              </a:ext>
            </a:extLst>
          </p:cNvPr>
          <p:cNvSpPr txBox="1"/>
          <p:nvPr/>
        </p:nvSpPr>
        <p:spPr>
          <a:xfrm>
            <a:off x="2524800" y="3235147"/>
            <a:ext cx="7142400" cy="646331"/>
          </a:xfrm>
          <a:prstGeom prst="rect">
            <a:avLst/>
          </a:prstGeom>
          <a:noFill/>
        </p:spPr>
        <p:txBody>
          <a:bodyPr wrap="square" rtlCol="0">
            <a:spAutoFit/>
          </a:bodyPr>
          <a:lstStyle/>
          <a:p>
            <a:pPr algn="ctr"/>
            <a:r>
              <a:rPr lang="en-GB" sz="3600" b="1">
                <a:solidFill>
                  <a:schemeClr val="accent1">
                    <a:lumMod val="50000"/>
                  </a:schemeClr>
                </a:solidFill>
                <a:latin typeface="Century Gothic" panose="020B0502020202020204" pitchFamily="34" charset="0"/>
              </a:rPr>
              <a:t>You are going to Paris.</a:t>
            </a:r>
            <a:endParaRPr lang="en-GB" sz="3600" b="1" dirty="0">
              <a:solidFill>
                <a:schemeClr val="accent1">
                  <a:lumMod val="50000"/>
                </a:schemeClr>
              </a:solidFill>
              <a:latin typeface="Century Gothic" panose="020B0502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4326" y="4231901"/>
            <a:ext cx="1215051" cy="1625542"/>
          </a:xfrm>
          <a:prstGeom prst="rect">
            <a:avLst/>
          </a:prstGeom>
        </p:spPr>
      </p:pic>
      <p:pic>
        <p:nvPicPr>
          <p:cNvPr id="12" name="Picture 11" descr="background rectangle">
            <a:extLst>
              <a:ext uri="{FF2B5EF4-FFF2-40B4-BE49-F238E27FC236}">
                <a16:creationId xmlns:a16="http://schemas.microsoft.com/office/drawing/2014/main" id="{0B26F84E-BBB3-422F-9023-F1CFCD202DC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B0DDCFA0-59AD-47A6-9902-3EDBD5FA4F69}"/>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kern="0">
                <a:solidFill>
                  <a:schemeClr val="bg1"/>
                </a:solidFill>
              </a:rPr>
              <a:t>Saying where you go </a:t>
            </a:r>
            <a:endParaRPr lang="en-GB" sz="3600" b="1" kern="0" dirty="0">
              <a:solidFill>
                <a:schemeClr val="bg1"/>
              </a:solidFill>
            </a:endParaRPr>
          </a:p>
        </p:txBody>
      </p:sp>
      <p:sp>
        <p:nvSpPr>
          <p:cNvPr id="14" name="Rounded Rectangle 46">
            <a:extLst>
              <a:ext uri="{FF2B5EF4-FFF2-40B4-BE49-F238E27FC236}">
                <a16:creationId xmlns:a16="http://schemas.microsoft.com/office/drawing/2014/main" id="{17493B39-1F59-4224-B952-C9FB90B403F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1754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6992908" cy="7078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200" b="1">
                <a:solidFill>
                  <a:schemeClr val="lt1"/>
                </a:solidFill>
              </a:rPr>
              <a:t>Saying where you go / are going</a:t>
            </a:r>
            <a:endParaRPr sz="3200" b="1">
              <a:solidFill>
                <a:schemeClr val="lt1"/>
              </a:solidFill>
            </a:endParaRPr>
          </a:p>
        </p:txBody>
      </p:sp>
      <p:sp>
        <p:nvSpPr>
          <p:cNvPr id="6" name="TextBox 5"/>
          <p:cNvSpPr txBox="1"/>
          <p:nvPr/>
        </p:nvSpPr>
        <p:spPr>
          <a:xfrm>
            <a:off x="1078288" y="1753827"/>
            <a:ext cx="11113711"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Vou</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llez</a:t>
            </a:r>
            <a:r>
              <a:rPr lang="en-GB" sz="7200" b="1" dirty="0">
                <a:solidFill>
                  <a:schemeClr val="accent1">
                    <a:lumMod val="50000"/>
                  </a:schemeClr>
                </a:solidFill>
                <a:latin typeface="Century Gothic" panose="020B0502020202020204" pitchFamily="34" charset="0"/>
              </a:rPr>
              <a:t> </a:t>
            </a:r>
            <a:r>
              <a:rPr lang="en-GB" sz="7200" b="1" dirty="0">
                <a:solidFill>
                  <a:srgbClr val="115177"/>
                </a:solidFill>
                <a:latin typeface="Century Gothic" panose="020B0502020202020204" pitchFamily="34" charset="0"/>
              </a:rPr>
              <a:t>au </a:t>
            </a:r>
            <a:r>
              <a:rPr lang="en-GB" sz="7200" b="1" dirty="0" err="1">
                <a:solidFill>
                  <a:srgbClr val="115177"/>
                </a:solidFill>
                <a:latin typeface="Century Gothic" panose="020B0502020202020204" pitchFamily="34" charset="0"/>
              </a:rPr>
              <a:t>magasin</a:t>
            </a:r>
            <a:r>
              <a:rPr lang="en-GB" sz="7200" b="1" dirty="0">
                <a:solidFill>
                  <a:srgbClr val="115177"/>
                </a:solidFill>
                <a:latin typeface="Century Gothic" panose="020B0502020202020204" pitchFamily="34" charset="0"/>
              </a:rPr>
              <a:t>.</a:t>
            </a:r>
          </a:p>
        </p:txBody>
      </p:sp>
      <p:sp>
        <p:nvSpPr>
          <p:cNvPr id="7" name="Action Button: Forward or Next 6">
            <a:hlinkClick r:id="" action="ppaction://noaction" highlightClick="1">
              <a:snd r:embed="rId3" name="Slide 78_item 1.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3000421" y="1895451"/>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FB2DCB1B-0351-4A62-86B4-A5D8AD159979}"/>
              </a:ext>
            </a:extLst>
          </p:cNvPr>
          <p:cNvSpPr txBox="1"/>
          <p:nvPr/>
        </p:nvSpPr>
        <p:spPr>
          <a:xfrm>
            <a:off x="2524800" y="3235147"/>
            <a:ext cx="7142400" cy="646331"/>
          </a:xfrm>
          <a:prstGeom prst="rect">
            <a:avLst/>
          </a:prstGeom>
          <a:noFill/>
        </p:spPr>
        <p:txBody>
          <a:bodyPr wrap="square" rtlCol="0">
            <a:spAutoFit/>
          </a:bodyPr>
          <a:lstStyle/>
          <a:p>
            <a:pPr algn="ctr"/>
            <a:r>
              <a:rPr lang="en-GB" sz="3600" b="1">
                <a:solidFill>
                  <a:schemeClr val="accent1">
                    <a:lumMod val="50000"/>
                  </a:schemeClr>
                </a:solidFill>
                <a:latin typeface="Century Gothic" panose="020B0502020202020204" pitchFamily="34" charset="0"/>
              </a:rPr>
              <a:t>You are going to the shop.</a:t>
            </a:r>
            <a:endParaRPr lang="en-GB" sz="3600" b="1" dirty="0">
              <a:solidFill>
                <a:schemeClr val="accent1">
                  <a:lumMod val="50000"/>
                </a:schemeClr>
              </a:solidFill>
              <a:latin typeface="Century Gothic" panose="020B0502020202020204" pitchFamily="34" charset="0"/>
            </a:endParaRPr>
          </a:p>
        </p:txBody>
      </p:sp>
      <p:pic>
        <p:nvPicPr>
          <p:cNvPr id="12" name="Picture 11" descr="background rectangle">
            <a:extLst>
              <a:ext uri="{FF2B5EF4-FFF2-40B4-BE49-F238E27FC236}">
                <a16:creationId xmlns:a16="http://schemas.microsoft.com/office/drawing/2014/main" id="{3015DF15-6882-4F47-95C5-560E10E5830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D294A74E-76CB-43AE-8FF3-B0F61D5DF88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kern="0">
                <a:solidFill>
                  <a:schemeClr val="bg1"/>
                </a:solidFill>
              </a:rPr>
              <a:t>Saying where you go </a:t>
            </a:r>
            <a:endParaRPr lang="en-GB" sz="3600" b="1" kern="0" dirty="0">
              <a:solidFill>
                <a:schemeClr val="bg1"/>
              </a:solidFill>
            </a:endParaRPr>
          </a:p>
        </p:txBody>
      </p:sp>
      <p:sp>
        <p:nvSpPr>
          <p:cNvPr id="14" name="Rounded Rectangle 46">
            <a:extLst>
              <a:ext uri="{FF2B5EF4-FFF2-40B4-BE49-F238E27FC236}">
                <a16:creationId xmlns:a16="http://schemas.microsoft.com/office/drawing/2014/main" id="{AA3EA0C3-B3D8-48D0-8543-DB5546C0BC5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Shopping Basket Clip Art">
            <a:extLst>
              <a:ext uri="{FF2B5EF4-FFF2-40B4-BE49-F238E27FC236}">
                <a16:creationId xmlns:a16="http://schemas.microsoft.com/office/drawing/2014/main" id="{EB880F23-750E-4363-A2B0-B552527F3D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8700" y="3881478"/>
            <a:ext cx="2514600" cy="2388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4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6992908" cy="7078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Century Gothic"/>
              <a:buNone/>
            </a:pPr>
            <a:r>
              <a:rPr lang="en-GB" sz="3200" b="1">
                <a:solidFill>
                  <a:schemeClr val="lt1"/>
                </a:solidFill>
              </a:rPr>
              <a:t>Saying</a:t>
            </a:r>
            <a:r>
              <a:rPr lang="en-GB" sz="3200" b="1" baseline="0">
                <a:solidFill>
                  <a:schemeClr val="lt1"/>
                </a:solidFill>
              </a:rPr>
              <a:t> where you go / are going</a:t>
            </a:r>
            <a:endParaRPr sz="3200" b="1">
              <a:solidFill>
                <a:schemeClr val="lt1"/>
              </a:solidFill>
            </a:endParaRPr>
          </a:p>
        </p:txBody>
      </p:sp>
      <p:sp>
        <p:nvSpPr>
          <p:cNvPr id="6" name="TextBox 5"/>
          <p:cNvSpPr txBox="1"/>
          <p:nvPr/>
        </p:nvSpPr>
        <p:spPr>
          <a:xfrm>
            <a:off x="1106915" y="1684396"/>
            <a:ext cx="11085085"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Vou</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llez</a:t>
            </a:r>
            <a:r>
              <a:rPr lang="en-GB" sz="7200" b="1" dirty="0">
                <a:solidFill>
                  <a:schemeClr val="accent1">
                    <a:lumMod val="50000"/>
                  </a:schemeClr>
                </a:solidFill>
                <a:latin typeface="Century Gothic" panose="020B0502020202020204" pitchFamily="34" charset="0"/>
              </a:rPr>
              <a:t> </a:t>
            </a:r>
            <a:r>
              <a:rPr lang="en-GB" sz="7200" b="1" dirty="0">
                <a:solidFill>
                  <a:srgbClr val="115177"/>
                </a:solidFill>
                <a:latin typeface="Century Gothic" panose="020B0502020202020204" pitchFamily="34" charset="0"/>
              </a:rPr>
              <a:t>à la poste.</a:t>
            </a:r>
          </a:p>
        </p:txBody>
      </p:sp>
      <p:sp>
        <p:nvSpPr>
          <p:cNvPr id="7" name="Action Button: Forward or Next 6">
            <a:hlinkClick r:id="" action="ppaction://noaction" highlightClick="1">
              <a:snd r:embed="rId3" name="Slide 79_item 1.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3076393" y="1804865"/>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FB2DCB1B-0351-4A62-86B4-A5D8AD159979}"/>
              </a:ext>
            </a:extLst>
          </p:cNvPr>
          <p:cNvSpPr txBox="1"/>
          <p:nvPr/>
        </p:nvSpPr>
        <p:spPr>
          <a:xfrm>
            <a:off x="2524799" y="3235147"/>
            <a:ext cx="7712505" cy="646331"/>
          </a:xfrm>
          <a:prstGeom prst="rect">
            <a:avLst/>
          </a:prstGeom>
          <a:noFill/>
        </p:spPr>
        <p:txBody>
          <a:bodyPr wrap="square" rtlCol="0">
            <a:spAutoFit/>
          </a:bodyPr>
          <a:lstStyle/>
          <a:p>
            <a:pPr algn="ctr"/>
            <a:r>
              <a:rPr lang="en-GB" sz="3600" b="1">
                <a:solidFill>
                  <a:schemeClr val="accent1">
                    <a:lumMod val="50000"/>
                  </a:schemeClr>
                </a:solidFill>
                <a:latin typeface="Century Gothic" panose="020B0502020202020204" pitchFamily="34" charset="0"/>
              </a:rPr>
              <a:t>You are going to the post office.</a:t>
            </a:r>
            <a:endParaRPr lang="en-GB" sz="3600" b="1" dirty="0">
              <a:solidFill>
                <a:schemeClr val="accent1">
                  <a:lumMod val="50000"/>
                </a:schemeClr>
              </a:solidFill>
              <a:latin typeface="Century Gothic" panose="020B0502020202020204" pitchFamily="34" charset="0"/>
            </a:endParaRPr>
          </a:p>
        </p:txBody>
      </p:sp>
      <p:pic>
        <p:nvPicPr>
          <p:cNvPr id="11" name="Picture 10" descr="background rectangle">
            <a:extLst>
              <a:ext uri="{FF2B5EF4-FFF2-40B4-BE49-F238E27FC236}">
                <a16:creationId xmlns:a16="http://schemas.microsoft.com/office/drawing/2014/main" id="{E241B41F-4B32-455A-A411-8E34B6E187D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8D2516E6-E5FF-4579-9132-99A4310C250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kern="0">
                <a:solidFill>
                  <a:schemeClr val="bg1"/>
                </a:solidFill>
              </a:rPr>
              <a:t>Saying where you go </a:t>
            </a:r>
            <a:endParaRPr lang="en-GB" sz="3600" b="1" kern="0" dirty="0">
              <a:solidFill>
                <a:schemeClr val="bg1"/>
              </a:solidFill>
            </a:endParaRPr>
          </a:p>
        </p:txBody>
      </p:sp>
      <p:sp>
        <p:nvSpPr>
          <p:cNvPr id="14" name="Rounded Rectangle 46">
            <a:extLst>
              <a:ext uri="{FF2B5EF4-FFF2-40B4-BE49-F238E27FC236}">
                <a16:creationId xmlns:a16="http://schemas.microsoft.com/office/drawing/2014/main" id="{8A6DF78B-D056-446C-B7CC-8CC791FAA07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descr="Mail Box Clip Art">
            <a:extLst>
              <a:ext uri="{FF2B5EF4-FFF2-40B4-BE49-F238E27FC236}">
                <a16:creationId xmlns:a16="http://schemas.microsoft.com/office/drawing/2014/main" id="{2BA94F1A-33EA-4FDE-9539-BD05C858E4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8485" y="3986157"/>
            <a:ext cx="1136547" cy="203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35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375669" y="1981760"/>
            <a:ext cx="1701479" cy="6124754"/>
          </a:xfrm>
          <a:prstGeom prst="rect">
            <a:avLst/>
          </a:prstGeom>
          <a:noFill/>
        </p:spPr>
        <p:txBody>
          <a:bodyPr wrap="square" rtlCol="0">
            <a:spAutoFit/>
          </a:bodyPr>
          <a:lstStyle/>
          <a:p>
            <a:r>
              <a:rPr lang="en-GB" sz="19600" dirty="0">
                <a:solidFill>
                  <a:schemeClr val="accent5">
                    <a:lumMod val="50000"/>
                  </a:schemeClr>
                </a:solidFill>
                <a:latin typeface="Calibri Light" panose="020F0302020204030204" pitchFamily="34" charset="0"/>
                <a:cs typeface="Calibri Light" panose="020F0302020204030204" pitchFamily="34" charset="0"/>
              </a:rPr>
              <a:t>󠇯</a:t>
            </a:r>
          </a:p>
        </p:txBody>
      </p:sp>
      <p:sp>
        <p:nvSpPr>
          <p:cNvPr id="4" name="Action Button: Custom 3">
            <a:hlinkClick r:id="" action="ppaction://noaction" highlightClick="1">
              <a:snd r:embed="rId3" name="Slide 80_item 1.wav"/>
            </a:hlinkClick>
          </p:cNvPr>
          <p:cNvSpPr/>
          <p:nvPr/>
        </p:nvSpPr>
        <p:spPr>
          <a:xfrm>
            <a:off x="260973" y="1277397"/>
            <a:ext cx="705584" cy="617494"/>
          </a:xfrm>
          <a:prstGeom prst="actionButtonBlank">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Century Gothic" panose="020B0502020202020204" pitchFamily="34" charset="0"/>
              </a:rPr>
              <a:t>1</a:t>
            </a:r>
          </a:p>
        </p:txBody>
      </p:sp>
      <p:sp>
        <p:nvSpPr>
          <p:cNvPr id="5" name="Title 4"/>
          <p:cNvSpPr>
            <a:spLocks noGrp="1"/>
          </p:cNvSpPr>
          <p:nvPr>
            <p:ph type="title" idx="4294967295"/>
          </p:nvPr>
        </p:nvSpPr>
        <p:spPr>
          <a:xfrm>
            <a:off x="1248318" y="299441"/>
            <a:ext cx="3611880" cy="882807"/>
          </a:xfrm>
        </p:spPr>
        <p:txBody>
          <a:bodyPr/>
          <a:lstStyle/>
          <a:p>
            <a:r>
              <a:rPr lang="en-GB" b="1" dirty="0"/>
              <a:t>Tu </a:t>
            </a:r>
            <a:r>
              <a:rPr lang="en-GB" b="1" dirty="0" err="1"/>
              <a:t>ou</a:t>
            </a:r>
            <a:r>
              <a:rPr lang="en-GB" b="1" dirty="0"/>
              <a:t> </a:t>
            </a:r>
            <a:r>
              <a:rPr lang="en-GB" b="1" dirty="0" err="1"/>
              <a:t>vous</a:t>
            </a:r>
            <a:r>
              <a:rPr lang="en-GB" b="1" dirty="0"/>
              <a:t> </a:t>
            </a:r>
            <a:r>
              <a:rPr lang="en-GB" b="1" baseline="0" dirty="0"/>
              <a:t>?</a:t>
            </a:r>
            <a:endParaRPr lang="en-GB" b="1" dirty="0"/>
          </a:p>
        </p:txBody>
      </p:sp>
      <p:sp>
        <p:nvSpPr>
          <p:cNvPr id="8" name="TextBox 7"/>
          <p:cNvSpPr txBox="1"/>
          <p:nvPr/>
        </p:nvSpPr>
        <p:spPr>
          <a:xfrm>
            <a:off x="966557" y="4934272"/>
            <a:ext cx="5810250" cy="646331"/>
          </a:xfrm>
          <a:prstGeom prst="rect">
            <a:avLst/>
          </a:prstGeom>
          <a:noFill/>
        </p:spPr>
        <p:txBody>
          <a:bodyPr wrap="square" rtlCol="0">
            <a:spAutoFit/>
          </a:bodyPr>
          <a:lstStyle/>
          <a:p>
            <a:r>
              <a:rPr lang="en-GB" sz="3600" dirty="0" err="1">
                <a:solidFill>
                  <a:schemeClr val="accent5">
                    <a:lumMod val="50000"/>
                  </a:schemeClr>
                </a:solidFill>
                <a:latin typeface="Century Gothic" panose="020B0502020202020204" pitchFamily="34" charset="0"/>
              </a:rPr>
              <a:t>Tu</a:t>
            </a:r>
            <a:r>
              <a:rPr lang="en-GB" sz="3600" dirty="0">
                <a:solidFill>
                  <a:schemeClr val="accent5">
                    <a:lumMod val="50000"/>
                  </a:schemeClr>
                </a:solidFill>
                <a:latin typeface="Century Gothic" panose="020B0502020202020204" pitchFamily="34" charset="0"/>
              </a:rPr>
              <a:t> vas au </a:t>
            </a:r>
            <a:r>
              <a:rPr lang="en-GB" sz="3600" dirty="0" err="1">
                <a:solidFill>
                  <a:schemeClr val="accent5">
                    <a:lumMod val="50000"/>
                  </a:schemeClr>
                </a:solidFill>
                <a:latin typeface="Century Gothic" panose="020B0502020202020204" pitchFamily="34" charset="0"/>
              </a:rPr>
              <a:t>parc</a:t>
            </a:r>
            <a:r>
              <a:rPr lang="en-GB" sz="3600" dirty="0">
                <a:solidFill>
                  <a:schemeClr val="accent5">
                    <a:lumMod val="50000"/>
                  </a:schemeClr>
                </a:solidFill>
                <a:latin typeface="Century Gothic" panose="020B0502020202020204" pitchFamily="34" charset="0"/>
              </a:rPr>
              <a:t>.</a:t>
            </a:r>
            <a:endParaRPr lang="en-GB" dirty="0"/>
          </a:p>
        </p:txBody>
      </p:sp>
      <p:pic>
        <p:nvPicPr>
          <p:cNvPr id="9"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0133" y="2632790"/>
            <a:ext cx="2347727" cy="206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wdj\Google Drive\Primary\Y5 SoW\From Tracy\Pronouns\you-plur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9577" y="2660222"/>
            <a:ext cx="2434595" cy="203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background rectangle">
            <a:extLst>
              <a:ext uri="{FF2B5EF4-FFF2-40B4-BE49-F238E27FC236}">
                <a16:creationId xmlns:a16="http://schemas.microsoft.com/office/drawing/2014/main" id="{82BC0B0B-AF9E-482C-AE2F-F8C2A0E9EC5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DC7885AF-DA0B-4D58-B083-5C88B62C9B13}"/>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Tu </a:t>
            </a:r>
            <a:r>
              <a:rPr lang="en-GB" sz="3600" b="1" dirty="0" err="1">
                <a:solidFill>
                  <a:schemeClr val="bg1"/>
                </a:solidFill>
              </a:rPr>
              <a:t>ou</a:t>
            </a:r>
            <a:r>
              <a:rPr lang="en-GB" sz="3600" b="1" dirty="0">
                <a:solidFill>
                  <a:schemeClr val="bg1"/>
                </a:solidFill>
              </a:rPr>
              <a:t> </a:t>
            </a:r>
            <a:r>
              <a:rPr lang="en-GB" sz="3600" b="1" dirty="0" err="1">
                <a:solidFill>
                  <a:schemeClr val="bg1"/>
                </a:solidFill>
              </a:rPr>
              <a:t>vous</a:t>
            </a:r>
            <a:r>
              <a:rPr lang="en-GB" sz="3600" b="1" dirty="0">
                <a:solidFill>
                  <a:schemeClr val="bg1"/>
                </a:solidFill>
              </a:rPr>
              <a:t> ?</a:t>
            </a:r>
          </a:p>
        </p:txBody>
      </p:sp>
      <p:sp>
        <p:nvSpPr>
          <p:cNvPr id="15" name="Rounded Rectangle 46">
            <a:extLst>
              <a:ext uri="{FF2B5EF4-FFF2-40B4-BE49-F238E27FC236}">
                <a16:creationId xmlns:a16="http://schemas.microsoft.com/office/drawing/2014/main" id="{A2C5301D-DC80-4510-A341-D39ECAFE97C0}"/>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3952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60" y="1704996"/>
            <a:ext cx="1701479" cy="6124754"/>
          </a:xfrm>
          <a:prstGeom prst="rect">
            <a:avLst/>
          </a:prstGeom>
          <a:noFill/>
        </p:spPr>
        <p:txBody>
          <a:bodyPr wrap="square" rtlCol="0">
            <a:spAutoFit/>
          </a:bodyPr>
          <a:lstStyle/>
          <a:p>
            <a:r>
              <a:rPr lang="en-GB" sz="19600">
                <a:solidFill>
                  <a:schemeClr val="accent5">
                    <a:lumMod val="50000"/>
                  </a:schemeClr>
                </a:solidFill>
                <a:latin typeface="Calibri Light" panose="020F0302020204030204" pitchFamily="34" charset="0"/>
                <a:cs typeface="Calibri Light" panose="020F0302020204030204" pitchFamily="34" charset="0"/>
              </a:rPr>
              <a:t>󠇯</a:t>
            </a:r>
          </a:p>
        </p:txBody>
      </p:sp>
      <p:sp>
        <p:nvSpPr>
          <p:cNvPr id="4" name="Action Button: Custom 3">
            <a:hlinkClick r:id="" action="ppaction://noaction" highlightClick="1">
              <a:snd r:embed="rId3" name="Slide 81_item 1.wav"/>
            </a:hlinkClick>
          </p:cNvPr>
          <p:cNvSpPr/>
          <p:nvPr/>
        </p:nvSpPr>
        <p:spPr>
          <a:xfrm>
            <a:off x="373133" y="1396249"/>
            <a:ext cx="705584" cy="617494"/>
          </a:xfrm>
          <a:prstGeom prst="actionButtonBlank">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Century Gothic" panose="020B0502020202020204" pitchFamily="34" charset="0"/>
              </a:rPr>
              <a:t>2</a:t>
            </a:r>
          </a:p>
        </p:txBody>
      </p:sp>
      <p:sp>
        <p:nvSpPr>
          <p:cNvPr id="5" name="Title 4"/>
          <p:cNvSpPr>
            <a:spLocks noGrp="1"/>
          </p:cNvSpPr>
          <p:nvPr>
            <p:ph type="title" idx="4294967295"/>
          </p:nvPr>
        </p:nvSpPr>
        <p:spPr>
          <a:xfrm>
            <a:off x="492992" y="299441"/>
            <a:ext cx="3611880" cy="882807"/>
          </a:xfrm>
        </p:spPr>
        <p:txBody>
          <a:bodyPr/>
          <a:lstStyle/>
          <a:p>
            <a:r>
              <a:rPr lang="en-GB" b="1" dirty="0"/>
              <a:t>Tu </a:t>
            </a:r>
            <a:r>
              <a:rPr lang="en-GB" b="1" dirty="0" err="1"/>
              <a:t>ou</a:t>
            </a:r>
            <a:r>
              <a:rPr lang="en-GB" b="1" dirty="0"/>
              <a:t> </a:t>
            </a:r>
            <a:r>
              <a:rPr lang="en-GB" b="1" dirty="0" err="1"/>
              <a:t>vous</a:t>
            </a:r>
            <a:r>
              <a:rPr lang="en-GB" b="1" dirty="0"/>
              <a:t> </a:t>
            </a:r>
            <a:r>
              <a:rPr lang="en-GB" b="1" baseline="0" dirty="0"/>
              <a:t>?</a:t>
            </a:r>
            <a:endParaRPr lang="en-GB" b="1" dirty="0"/>
          </a:p>
        </p:txBody>
      </p:sp>
      <p:sp>
        <p:nvSpPr>
          <p:cNvPr id="8" name="TextBox 7"/>
          <p:cNvSpPr txBox="1"/>
          <p:nvPr/>
        </p:nvSpPr>
        <p:spPr>
          <a:xfrm>
            <a:off x="7253057" y="5150172"/>
            <a:ext cx="5810250" cy="646331"/>
          </a:xfrm>
          <a:prstGeom prst="rect">
            <a:avLst/>
          </a:prstGeom>
          <a:noFill/>
        </p:spPr>
        <p:txBody>
          <a:bodyPr wrap="square" rtlCol="0">
            <a:spAutoFit/>
          </a:bodyPr>
          <a:lstStyle/>
          <a:p>
            <a:r>
              <a:rPr lang="en-GB" sz="3600" dirty="0" err="1">
                <a:solidFill>
                  <a:schemeClr val="accent5">
                    <a:lumMod val="50000"/>
                  </a:schemeClr>
                </a:solidFill>
                <a:latin typeface="Century Gothic" panose="020B0502020202020204" pitchFamily="34" charset="0"/>
              </a:rPr>
              <a:t>Vous</a:t>
            </a:r>
            <a:r>
              <a:rPr lang="en-GB" sz="3600" dirty="0">
                <a:solidFill>
                  <a:schemeClr val="accent5">
                    <a:lumMod val="50000"/>
                  </a:schemeClr>
                </a:solidFill>
                <a:latin typeface="Century Gothic" panose="020B0502020202020204" pitchFamily="34" charset="0"/>
              </a:rPr>
              <a:t> </a:t>
            </a:r>
            <a:r>
              <a:rPr lang="en-GB" sz="3600" dirty="0" err="1">
                <a:solidFill>
                  <a:schemeClr val="accent5">
                    <a:lumMod val="50000"/>
                  </a:schemeClr>
                </a:solidFill>
                <a:latin typeface="Century Gothic" panose="020B0502020202020204" pitchFamily="34" charset="0"/>
              </a:rPr>
              <a:t>allez</a:t>
            </a:r>
            <a:r>
              <a:rPr lang="en-GB" sz="3600" dirty="0">
                <a:solidFill>
                  <a:schemeClr val="accent5">
                    <a:lumMod val="50000"/>
                  </a:schemeClr>
                </a:solidFill>
                <a:latin typeface="Century Gothic" panose="020B0502020202020204" pitchFamily="34" charset="0"/>
              </a:rPr>
              <a:t> </a:t>
            </a:r>
            <a:r>
              <a:rPr lang="en-GB" sz="3600" dirty="0" err="1">
                <a:solidFill>
                  <a:schemeClr val="accent5">
                    <a:lumMod val="50000"/>
                  </a:schemeClr>
                </a:solidFill>
                <a:latin typeface="Century Gothic" panose="020B0502020202020204" pitchFamily="34" charset="0"/>
              </a:rPr>
              <a:t>en</a:t>
            </a:r>
            <a:r>
              <a:rPr lang="en-GB" sz="3600" dirty="0">
                <a:solidFill>
                  <a:schemeClr val="accent5">
                    <a:lumMod val="50000"/>
                  </a:schemeClr>
                </a:solidFill>
                <a:latin typeface="Century Gothic" panose="020B0502020202020204" pitchFamily="34" charset="0"/>
              </a:rPr>
              <a:t> </a:t>
            </a:r>
            <a:r>
              <a:rPr lang="en-GB" sz="3600" dirty="0" err="1">
                <a:solidFill>
                  <a:schemeClr val="accent5">
                    <a:lumMod val="50000"/>
                  </a:schemeClr>
                </a:solidFill>
                <a:latin typeface="Century Gothic" panose="020B0502020202020204" pitchFamily="34" charset="0"/>
              </a:rPr>
              <a:t>ville</a:t>
            </a:r>
            <a:r>
              <a:rPr lang="en-GB" sz="3600" dirty="0">
                <a:solidFill>
                  <a:schemeClr val="accent5">
                    <a:lumMod val="50000"/>
                  </a:schemeClr>
                </a:solidFill>
                <a:latin typeface="Century Gothic" panose="020B0502020202020204" pitchFamily="34" charset="0"/>
              </a:rPr>
              <a:t>.</a:t>
            </a:r>
            <a:endParaRPr lang="en-GB" dirty="0"/>
          </a:p>
        </p:txBody>
      </p:sp>
      <p:pic>
        <p:nvPicPr>
          <p:cNvPr id="9"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0133" y="2632790"/>
            <a:ext cx="2347727" cy="206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wdj\Google Drive\Primary\Y5 SoW\From Tracy\Pronouns\you-plur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9577" y="2660222"/>
            <a:ext cx="2434595" cy="203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background rectangle">
            <a:extLst>
              <a:ext uri="{FF2B5EF4-FFF2-40B4-BE49-F238E27FC236}">
                <a16:creationId xmlns:a16="http://schemas.microsoft.com/office/drawing/2014/main" id="{5549A73B-834B-4986-A0EE-3087588F63A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29099C2A-14D7-4C7F-A563-1EABAB7BC95B}"/>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Tu ou vous ?</a:t>
            </a:r>
            <a:endParaRPr lang="en-GB" sz="3600" b="1" dirty="0">
              <a:solidFill>
                <a:schemeClr val="bg1"/>
              </a:solidFill>
            </a:endParaRPr>
          </a:p>
        </p:txBody>
      </p:sp>
      <p:sp>
        <p:nvSpPr>
          <p:cNvPr id="15" name="Rounded Rectangle 46">
            <a:extLst>
              <a:ext uri="{FF2B5EF4-FFF2-40B4-BE49-F238E27FC236}">
                <a16:creationId xmlns:a16="http://schemas.microsoft.com/office/drawing/2014/main" id="{89B304AF-A296-42D2-9F6A-87363A79A7D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563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60" y="1564691"/>
            <a:ext cx="1701479" cy="6124754"/>
          </a:xfrm>
          <a:prstGeom prst="rect">
            <a:avLst/>
          </a:prstGeom>
          <a:noFill/>
        </p:spPr>
        <p:txBody>
          <a:bodyPr wrap="square" rtlCol="0">
            <a:spAutoFit/>
          </a:bodyPr>
          <a:lstStyle/>
          <a:p>
            <a:r>
              <a:rPr lang="en-GB" sz="19600">
                <a:solidFill>
                  <a:schemeClr val="accent5">
                    <a:lumMod val="50000"/>
                  </a:schemeClr>
                </a:solidFill>
                <a:latin typeface="Calibri Light" panose="020F0302020204030204" pitchFamily="34" charset="0"/>
                <a:cs typeface="Calibri Light" panose="020F0302020204030204" pitchFamily="34" charset="0"/>
              </a:rPr>
              <a:t>󠇯</a:t>
            </a:r>
          </a:p>
        </p:txBody>
      </p:sp>
      <p:sp>
        <p:nvSpPr>
          <p:cNvPr id="4" name="Action Button: Custom 3">
            <a:hlinkClick r:id="" action="ppaction://noaction" highlightClick="1">
              <a:snd r:embed="rId3" name="Slide 82_item 1.wav"/>
            </a:hlinkClick>
          </p:cNvPr>
          <p:cNvSpPr/>
          <p:nvPr/>
        </p:nvSpPr>
        <p:spPr>
          <a:xfrm>
            <a:off x="397197" y="1564691"/>
            <a:ext cx="705584" cy="617494"/>
          </a:xfrm>
          <a:prstGeom prst="actionButtonBlank">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Century Gothic" panose="020B0502020202020204" pitchFamily="34" charset="0"/>
              </a:rPr>
              <a:t>3</a:t>
            </a:r>
          </a:p>
        </p:txBody>
      </p:sp>
      <p:sp>
        <p:nvSpPr>
          <p:cNvPr id="5" name="Title 4"/>
          <p:cNvSpPr>
            <a:spLocks noGrp="1"/>
          </p:cNvSpPr>
          <p:nvPr>
            <p:ph type="title" idx="4294967295"/>
          </p:nvPr>
        </p:nvSpPr>
        <p:spPr>
          <a:xfrm>
            <a:off x="749989" y="299441"/>
            <a:ext cx="3611880" cy="882807"/>
          </a:xfrm>
        </p:spPr>
        <p:txBody>
          <a:bodyPr/>
          <a:lstStyle/>
          <a:p>
            <a:r>
              <a:rPr lang="en-GB" b="1" dirty="0"/>
              <a:t>Tu </a:t>
            </a:r>
            <a:r>
              <a:rPr lang="en-GB" b="1" dirty="0" err="1"/>
              <a:t>ou</a:t>
            </a:r>
            <a:r>
              <a:rPr lang="en-GB" b="1" dirty="0"/>
              <a:t> </a:t>
            </a:r>
            <a:r>
              <a:rPr lang="en-GB" b="1" dirty="0" err="1"/>
              <a:t>vous</a:t>
            </a:r>
            <a:r>
              <a:rPr lang="en-GB" b="1" dirty="0"/>
              <a:t> </a:t>
            </a:r>
            <a:r>
              <a:rPr lang="en-GB" b="1" baseline="0" dirty="0"/>
              <a:t>?</a:t>
            </a:r>
            <a:endParaRPr lang="en-GB" b="1" dirty="0"/>
          </a:p>
        </p:txBody>
      </p:sp>
      <p:sp>
        <p:nvSpPr>
          <p:cNvPr id="8" name="TextBox 7"/>
          <p:cNvSpPr txBox="1"/>
          <p:nvPr/>
        </p:nvSpPr>
        <p:spPr>
          <a:xfrm>
            <a:off x="5854700" y="5150172"/>
            <a:ext cx="7208607" cy="646331"/>
          </a:xfrm>
          <a:prstGeom prst="rect">
            <a:avLst/>
          </a:prstGeom>
          <a:noFill/>
        </p:spPr>
        <p:txBody>
          <a:bodyPr wrap="square" rtlCol="0">
            <a:spAutoFit/>
          </a:bodyPr>
          <a:lstStyle/>
          <a:p>
            <a:r>
              <a:rPr lang="en-GB" sz="3600" dirty="0" err="1">
                <a:solidFill>
                  <a:schemeClr val="accent5">
                    <a:lumMod val="50000"/>
                  </a:schemeClr>
                </a:solidFill>
                <a:latin typeface="Century Gothic" panose="020B0502020202020204" pitchFamily="34" charset="0"/>
              </a:rPr>
              <a:t>Vous</a:t>
            </a:r>
            <a:r>
              <a:rPr lang="en-GB" sz="3600" dirty="0">
                <a:solidFill>
                  <a:schemeClr val="accent5">
                    <a:lumMod val="50000"/>
                  </a:schemeClr>
                </a:solidFill>
                <a:latin typeface="Century Gothic" panose="020B0502020202020204" pitchFamily="34" charset="0"/>
              </a:rPr>
              <a:t> </a:t>
            </a:r>
            <a:r>
              <a:rPr lang="en-GB" sz="3600" dirty="0" err="1">
                <a:solidFill>
                  <a:schemeClr val="accent5">
                    <a:lumMod val="50000"/>
                  </a:schemeClr>
                </a:solidFill>
                <a:latin typeface="Century Gothic" panose="020B0502020202020204" pitchFamily="34" charset="0"/>
              </a:rPr>
              <a:t>allez</a:t>
            </a:r>
            <a:r>
              <a:rPr lang="en-GB" sz="3600" dirty="0">
                <a:solidFill>
                  <a:schemeClr val="accent5">
                    <a:lumMod val="50000"/>
                  </a:schemeClr>
                </a:solidFill>
                <a:latin typeface="Century Gothic" panose="020B0502020202020204" pitchFamily="34" charset="0"/>
              </a:rPr>
              <a:t> chez le </a:t>
            </a:r>
            <a:r>
              <a:rPr lang="en-GB" sz="3600" dirty="0" err="1">
                <a:solidFill>
                  <a:schemeClr val="accent5">
                    <a:lumMod val="50000"/>
                  </a:schemeClr>
                </a:solidFill>
                <a:latin typeface="Century Gothic" panose="020B0502020202020204" pitchFamily="34" charset="0"/>
              </a:rPr>
              <a:t>médecin</a:t>
            </a:r>
            <a:r>
              <a:rPr lang="en-GB" sz="3600" dirty="0">
                <a:solidFill>
                  <a:schemeClr val="accent5">
                    <a:lumMod val="50000"/>
                  </a:schemeClr>
                </a:solidFill>
                <a:latin typeface="Century Gothic" panose="020B0502020202020204" pitchFamily="34" charset="0"/>
              </a:rPr>
              <a:t>.</a:t>
            </a:r>
            <a:endParaRPr lang="en-GB" dirty="0"/>
          </a:p>
        </p:txBody>
      </p:sp>
      <p:pic>
        <p:nvPicPr>
          <p:cNvPr id="9"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0133" y="2632790"/>
            <a:ext cx="2347727" cy="206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wdj\Google Drive\Primary\Y5 SoW\From Tracy\Pronouns\you-plur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9577" y="2660222"/>
            <a:ext cx="2434595" cy="203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background rectangle">
            <a:extLst>
              <a:ext uri="{FF2B5EF4-FFF2-40B4-BE49-F238E27FC236}">
                <a16:creationId xmlns:a16="http://schemas.microsoft.com/office/drawing/2014/main" id="{604DEBDE-8126-4FD1-BAB1-3D9126ABF7C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9F6DA4F8-E53A-464F-A0AE-941FFBBC1B7E}"/>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Tu ou vous ?</a:t>
            </a:r>
            <a:endParaRPr lang="en-GB" sz="3600" b="1" dirty="0">
              <a:solidFill>
                <a:schemeClr val="bg1"/>
              </a:solidFill>
            </a:endParaRPr>
          </a:p>
        </p:txBody>
      </p:sp>
      <p:sp>
        <p:nvSpPr>
          <p:cNvPr id="15" name="Rounded Rectangle 46">
            <a:extLst>
              <a:ext uri="{FF2B5EF4-FFF2-40B4-BE49-F238E27FC236}">
                <a16:creationId xmlns:a16="http://schemas.microsoft.com/office/drawing/2014/main" id="{600764D2-791D-4719-B842-B8EF3A7045D0}"/>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7196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60" y="1766041"/>
            <a:ext cx="1701479" cy="6124754"/>
          </a:xfrm>
          <a:prstGeom prst="rect">
            <a:avLst/>
          </a:prstGeom>
          <a:noFill/>
        </p:spPr>
        <p:txBody>
          <a:bodyPr wrap="square" rtlCol="0">
            <a:spAutoFit/>
          </a:bodyPr>
          <a:lstStyle/>
          <a:p>
            <a:r>
              <a:rPr lang="en-GB" sz="19600">
                <a:solidFill>
                  <a:schemeClr val="accent5">
                    <a:lumMod val="50000"/>
                  </a:schemeClr>
                </a:solidFill>
                <a:latin typeface="Calibri Light" panose="020F0302020204030204" pitchFamily="34" charset="0"/>
                <a:cs typeface="Calibri Light" panose="020F0302020204030204" pitchFamily="34" charset="0"/>
              </a:rPr>
              <a:t>󠇯</a:t>
            </a:r>
          </a:p>
        </p:txBody>
      </p:sp>
      <p:sp>
        <p:nvSpPr>
          <p:cNvPr id="4" name="Action Button: Custom 3">
            <a:hlinkClick r:id="" action="ppaction://noaction" highlightClick="1">
              <a:snd r:embed="rId3" name="Slide 83_item 1.wav"/>
            </a:hlinkClick>
          </p:cNvPr>
          <p:cNvSpPr/>
          <p:nvPr/>
        </p:nvSpPr>
        <p:spPr>
          <a:xfrm>
            <a:off x="444500" y="1475281"/>
            <a:ext cx="705584" cy="617494"/>
          </a:xfrm>
          <a:prstGeom prst="actionButtonBlank">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Century Gothic" panose="020B0502020202020204" pitchFamily="34" charset="0"/>
              </a:rPr>
              <a:t>4</a:t>
            </a:r>
          </a:p>
        </p:txBody>
      </p:sp>
      <p:sp>
        <p:nvSpPr>
          <p:cNvPr id="5" name="Title 4"/>
          <p:cNvSpPr>
            <a:spLocks noGrp="1"/>
          </p:cNvSpPr>
          <p:nvPr>
            <p:ph type="title" idx="4294967295"/>
          </p:nvPr>
        </p:nvSpPr>
        <p:spPr>
          <a:xfrm>
            <a:off x="436923" y="405157"/>
            <a:ext cx="3611880" cy="882807"/>
          </a:xfrm>
        </p:spPr>
        <p:txBody>
          <a:bodyPr/>
          <a:lstStyle/>
          <a:p>
            <a:r>
              <a:rPr lang="en-GB" b="1" dirty="0"/>
              <a:t>Tu </a:t>
            </a:r>
            <a:r>
              <a:rPr lang="en-GB" b="1" dirty="0" err="1"/>
              <a:t>ou</a:t>
            </a:r>
            <a:r>
              <a:rPr lang="en-GB" b="1" dirty="0"/>
              <a:t> </a:t>
            </a:r>
            <a:r>
              <a:rPr lang="en-GB" b="1" dirty="0" err="1"/>
              <a:t>vous</a:t>
            </a:r>
            <a:r>
              <a:rPr lang="en-GB" b="1" dirty="0"/>
              <a:t> </a:t>
            </a:r>
            <a:r>
              <a:rPr lang="en-GB" b="1" baseline="0" dirty="0"/>
              <a:t>?</a:t>
            </a:r>
            <a:endParaRPr lang="en-GB" b="1" dirty="0"/>
          </a:p>
        </p:txBody>
      </p:sp>
      <p:sp>
        <p:nvSpPr>
          <p:cNvPr id="8" name="TextBox 7"/>
          <p:cNvSpPr txBox="1"/>
          <p:nvPr/>
        </p:nvSpPr>
        <p:spPr>
          <a:xfrm>
            <a:off x="444500" y="5073972"/>
            <a:ext cx="7208607" cy="646331"/>
          </a:xfrm>
          <a:prstGeom prst="rect">
            <a:avLst/>
          </a:prstGeom>
          <a:noFill/>
        </p:spPr>
        <p:txBody>
          <a:bodyPr wrap="square" rtlCol="0">
            <a:spAutoFit/>
          </a:bodyPr>
          <a:lstStyle/>
          <a:p>
            <a:r>
              <a:rPr lang="en-GB" sz="3600" dirty="0" err="1">
                <a:solidFill>
                  <a:schemeClr val="accent5">
                    <a:lumMod val="50000"/>
                  </a:schemeClr>
                </a:solidFill>
                <a:latin typeface="Century Gothic" panose="020B0502020202020204" pitchFamily="34" charset="0"/>
              </a:rPr>
              <a:t>Tu</a:t>
            </a:r>
            <a:r>
              <a:rPr lang="en-GB" sz="3600" dirty="0">
                <a:solidFill>
                  <a:schemeClr val="accent5">
                    <a:lumMod val="50000"/>
                  </a:schemeClr>
                </a:solidFill>
                <a:latin typeface="Century Gothic" panose="020B0502020202020204" pitchFamily="34" charset="0"/>
              </a:rPr>
              <a:t> vas </a:t>
            </a:r>
            <a:r>
              <a:rPr lang="en-GB" sz="3600" dirty="0" err="1">
                <a:solidFill>
                  <a:schemeClr val="accent5">
                    <a:lumMod val="50000"/>
                  </a:schemeClr>
                </a:solidFill>
                <a:latin typeface="Century Gothic" panose="020B0502020202020204" pitchFamily="34" charset="0"/>
              </a:rPr>
              <a:t>en</a:t>
            </a:r>
            <a:r>
              <a:rPr lang="en-GB" sz="3600" dirty="0">
                <a:solidFill>
                  <a:schemeClr val="accent5">
                    <a:lumMod val="50000"/>
                  </a:schemeClr>
                </a:solidFill>
                <a:latin typeface="Century Gothic" panose="020B0502020202020204" pitchFamily="34" charset="0"/>
              </a:rPr>
              <a:t> </a:t>
            </a:r>
            <a:r>
              <a:rPr lang="en-GB" sz="3600" dirty="0" err="1">
                <a:solidFill>
                  <a:schemeClr val="accent5">
                    <a:lumMod val="50000"/>
                  </a:schemeClr>
                </a:solidFill>
                <a:latin typeface="Century Gothic" panose="020B0502020202020204" pitchFamily="34" charset="0"/>
              </a:rPr>
              <a:t>vacances</a:t>
            </a:r>
            <a:r>
              <a:rPr lang="en-GB" sz="3600" dirty="0">
                <a:solidFill>
                  <a:schemeClr val="accent5">
                    <a:lumMod val="50000"/>
                  </a:schemeClr>
                </a:solidFill>
                <a:latin typeface="Century Gothic" panose="020B0502020202020204" pitchFamily="34" charset="0"/>
              </a:rPr>
              <a:t>.</a:t>
            </a:r>
            <a:endParaRPr lang="en-GB" dirty="0"/>
          </a:p>
        </p:txBody>
      </p:sp>
      <p:pic>
        <p:nvPicPr>
          <p:cNvPr id="9"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0133" y="2632790"/>
            <a:ext cx="2347727" cy="206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wdj\Google Drive\Primary\Y5 SoW\From Tracy\Pronouns\you-plur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9577" y="2660222"/>
            <a:ext cx="2434595" cy="203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background rectangle">
            <a:extLst>
              <a:ext uri="{FF2B5EF4-FFF2-40B4-BE49-F238E27FC236}">
                <a16:creationId xmlns:a16="http://schemas.microsoft.com/office/drawing/2014/main" id="{743FF162-E303-4028-8140-696788EFDE7A}"/>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1F8AF734-000D-4211-B275-98ADDA42D4C7}"/>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Tu ou vous ?</a:t>
            </a:r>
            <a:endParaRPr lang="en-GB" sz="3600" b="1" dirty="0">
              <a:solidFill>
                <a:schemeClr val="bg1"/>
              </a:solidFill>
            </a:endParaRPr>
          </a:p>
        </p:txBody>
      </p:sp>
      <p:sp>
        <p:nvSpPr>
          <p:cNvPr id="15" name="Rounded Rectangle 46">
            <a:extLst>
              <a:ext uri="{FF2B5EF4-FFF2-40B4-BE49-F238E27FC236}">
                <a16:creationId xmlns:a16="http://schemas.microsoft.com/office/drawing/2014/main" id="{8DEEF2E3-652D-4200-8CDE-91CA261780D9}"/>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5079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60" y="1475281"/>
            <a:ext cx="1701479" cy="6124754"/>
          </a:xfrm>
          <a:prstGeom prst="rect">
            <a:avLst/>
          </a:prstGeom>
          <a:noFill/>
        </p:spPr>
        <p:txBody>
          <a:bodyPr wrap="square" rtlCol="0">
            <a:spAutoFit/>
          </a:bodyPr>
          <a:lstStyle/>
          <a:p>
            <a:r>
              <a:rPr lang="en-GB" sz="19600">
                <a:solidFill>
                  <a:schemeClr val="accent5">
                    <a:lumMod val="50000"/>
                  </a:schemeClr>
                </a:solidFill>
                <a:latin typeface="Calibri Light" panose="020F0302020204030204" pitchFamily="34" charset="0"/>
                <a:cs typeface="Calibri Light" panose="020F0302020204030204" pitchFamily="34" charset="0"/>
              </a:rPr>
              <a:t>󠇯</a:t>
            </a:r>
          </a:p>
        </p:txBody>
      </p:sp>
      <p:sp>
        <p:nvSpPr>
          <p:cNvPr id="4" name="Action Button: Custom 3">
            <a:hlinkClick r:id="" action="ppaction://noaction" highlightClick="1">
              <a:snd r:embed="rId3" name="Slide 84_item 1.wav"/>
            </a:hlinkClick>
          </p:cNvPr>
          <p:cNvSpPr/>
          <p:nvPr/>
        </p:nvSpPr>
        <p:spPr>
          <a:xfrm>
            <a:off x="402928" y="1475281"/>
            <a:ext cx="705584" cy="617494"/>
          </a:xfrm>
          <a:prstGeom prst="actionButtonBlank">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Century Gothic" panose="020B0502020202020204" pitchFamily="34" charset="0"/>
              </a:rPr>
              <a:t>5</a:t>
            </a:r>
          </a:p>
        </p:txBody>
      </p:sp>
      <p:sp>
        <p:nvSpPr>
          <p:cNvPr id="5" name="Title 4"/>
          <p:cNvSpPr>
            <a:spLocks noGrp="1"/>
          </p:cNvSpPr>
          <p:nvPr>
            <p:ph type="title" idx="4294967295"/>
          </p:nvPr>
        </p:nvSpPr>
        <p:spPr>
          <a:xfrm>
            <a:off x="402928" y="405157"/>
            <a:ext cx="3611880" cy="882807"/>
          </a:xfrm>
        </p:spPr>
        <p:txBody>
          <a:bodyPr/>
          <a:lstStyle/>
          <a:p>
            <a:r>
              <a:rPr lang="en-GB" b="1" dirty="0"/>
              <a:t>Tu </a:t>
            </a:r>
            <a:r>
              <a:rPr lang="en-GB" b="1" dirty="0" err="1"/>
              <a:t>ou</a:t>
            </a:r>
            <a:r>
              <a:rPr lang="en-GB" b="1" dirty="0"/>
              <a:t> </a:t>
            </a:r>
            <a:r>
              <a:rPr lang="en-GB" b="1" dirty="0" err="1"/>
              <a:t>vous</a:t>
            </a:r>
            <a:r>
              <a:rPr lang="en-GB" b="1" dirty="0"/>
              <a:t> </a:t>
            </a:r>
            <a:r>
              <a:rPr lang="en-GB" b="1" baseline="0" dirty="0"/>
              <a:t>?</a:t>
            </a:r>
            <a:endParaRPr lang="en-GB" b="1" dirty="0"/>
          </a:p>
        </p:txBody>
      </p:sp>
      <p:sp>
        <p:nvSpPr>
          <p:cNvPr id="8" name="TextBox 7"/>
          <p:cNvSpPr txBox="1"/>
          <p:nvPr/>
        </p:nvSpPr>
        <p:spPr>
          <a:xfrm>
            <a:off x="444500" y="5073972"/>
            <a:ext cx="7208607" cy="646331"/>
          </a:xfrm>
          <a:prstGeom prst="rect">
            <a:avLst/>
          </a:prstGeom>
          <a:noFill/>
        </p:spPr>
        <p:txBody>
          <a:bodyPr wrap="square" rtlCol="0">
            <a:spAutoFit/>
          </a:bodyPr>
          <a:lstStyle/>
          <a:p>
            <a:r>
              <a:rPr lang="en-GB" sz="3600" err="1">
                <a:solidFill>
                  <a:schemeClr val="accent5">
                    <a:lumMod val="50000"/>
                  </a:schemeClr>
                </a:solidFill>
                <a:latin typeface="Century Gothic" panose="020B0502020202020204" pitchFamily="34" charset="0"/>
              </a:rPr>
              <a:t>Tu</a:t>
            </a:r>
            <a:r>
              <a:rPr lang="en-GB" sz="3600">
                <a:solidFill>
                  <a:schemeClr val="accent5">
                    <a:lumMod val="50000"/>
                  </a:schemeClr>
                </a:solidFill>
                <a:latin typeface="Century Gothic" panose="020B0502020202020204" pitchFamily="34" charset="0"/>
              </a:rPr>
              <a:t> vas chez </a:t>
            </a:r>
            <a:r>
              <a:rPr lang="en-GB" sz="3600" err="1">
                <a:solidFill>
                  <a:schemeClr val="accent5">
                    <a:lumMod val="50000"/>
                  </a:schemeClr>
                </a:solidFill>
                <a:latin typeface="Century Gothic" panose="020B0502020202020204" pitchFamily="34" charset="0"/>
              </a:rPr>
              <a:t>Léa</a:t>
            </a:r>
            <a:r>
              <a:rPr lang="en-GB"/>
              <a:t>.</a:t>
            </a:r>
          </a:p>
        </p:txBody>
      </p:sp>
      <p:pic>
        <p:nvPicPr>
          <p:cNvPr id="9"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0133" y="2632790"/>
            <a:ext cx="2347727" cy="206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wdj\Google Drive\Primary\Y5 SoW\From Tracy\Pronouns\you-plur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9577" y="2660222"/>
            <a:ext cx="2434595" cy="203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background rectangle">
            <a:extLst>
              <a:ext uri="{FF2B5EF4-FFF2-40B4-BE49-F238E27FC236}">
                <a16:creationId xmlns:a16="http://schemas.microsoft.com/office/drawing/2014/main" id="{680B1D6B-4B6B-4E67-ABCB-7E2894E2B95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A4CC01A1-5137-4BEB-850E-DFD0D48D9A79}"/>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Tu ou vous ?</a:t>
            </a:r>
            <a:endParaRPr lang="en-GB" sz="3600" b="1" dirty="0">
              <a:solidFill>
                <a:schemeClr val="bg1"/>
              </a:solidFill>
            </a:endParaRPr>
          </a:p>
        </p:txBody>
      </p:sp>
      <p:sp>
        <p:nvSpPr>
          <p:cNvPr id="15" name="Rounded Rectangle 46">
            <a:extLst>
              <a:ext uri="{FF2B5EF4-FFF2-40B4-BE49-F238E27FC236}">
                <a16:creationId xmlns:a16="http://schemas.microsoft.com/office/drawing/2014/main" id="{0AB1A4F1-6D41-44FB-B90C-794B45B6F39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371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60" y="1636962"/>
            <a:ext cx="1701479" cy="6124754"/>
          </a:xfrm>
          <a:prstGeom prst="rect">
            <a:avLst/>
          </a:prstGeom>
          <a:noFill/>
        </p:spPr>
        <p:txBody>
          <a:bodyPr wrap="square" rtlCol="0">
            <a:spAutoFit/>
          </a:bodyPr>
          <a:lstStyle/>
          <a:p>
            <a:r>
              <a:rPr lang="en-GB" sz="19600">
                <a:solidFill>
                  <a:schemeClr val="accent5">
                    <a:lumMod val="50000"/>
                  </a:schemeClr>
                </a:solidFill>
                <a:latin typeface="Calibri Light" panose="020F0302020204030204" pitchFamily="34" charset="0"/>
                <a:cs typeface="Calibri Light" panose="020F0302020204030204" pitchFamily="34" charset="0"/>
              </a:rPr>
              <a:t>󠇯</a:t>
            </a:r>
          </a:p>
        </p:txBody>
      </p:sp>
      <p:sp>
        <p:nvSpPr>
          <p:cNvPr id="4" name="Action Button: Custom 3">
            <a:hlinkClick r:id="" action="ppaction://noaction" highlightClick="1">
              <a:snd r:embed="rId3" name="Slide 85_item 1.wav"/>
            </a:hlinkClick>
          </p:cNvPr>
          <p:cNvSpPr/>
          <p:nvPr/>
        </p:nvSpPr>
        <p:spPr>
          <a:xfrm>
            <a:off x="397196" y="1540627"/>
            <a:ext cx="705584" cy="617494"/>
          </a:xfrm>
          <a:prstGeom prst="actionButtonBlank">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Century Gothic" panose="020B0502020202020204" pitchFamily="34" charset="0"/>
              </a:rPr>
              <a:t>6</a:t>
            </a:r>
          </a:p>
        </p:txBody>
      </p:sp>
      <p:sp>
        <p:nvSpPr>
          <p:cNvPr id="5" name="Title 4"/>
          <p:cNvSpPr>
            <a:spLocks noGrp="1"/>
          </p:cNvSpPr>
          <p:nvPr>
            <p:ph type="title" idx="4294967295"/>
          </p:nvPr>
        </p:nvSpPr>
        <p:spPr>
          <a:xfrm>
            <a:off x="402928" y="299441"/>
            <a:ext cx="3611880" cy="882807"/>
          </a:xfrm>
        </p:spPr>
        <p:txBody>
          <a:bodyPr/>
          <a:lstStyle/>
          <a:p>
            <a:r>
              <a:rPr lang="en-GB" b="1" err="1"/>
              <a:t>Tu</a:t>
            </a:r>
            <a:r>
              <a:rPr lang="en-GB" b="1"/>
              <a:t> </a:t>
            </a:r>
            <a:r>
              <a:rPr lang="en-GB" b="1" err="1"/>
              <a:t>ou</a:t>
            </a:r>
            <a:r>
              <a:rPr lang="en-GB" b="1"/>
              <a:t> </a:t>
            </a:r>
            <a:r>
              <a:rPr lang="en-GB" b="1" err="1"/>
              <a:t>vous</a:t>
            </a:r>
            <a:r>
              <a:rPr lang="en-GB" b="1"/>
              <a:t> </a:t>
            </a:r>
            <a:r>
              <a:rPr lang="en-GB" b="1" baseline="0"/>
              <a:t>?</a:t>
            </a:r>
            <a:endParaRPr lang="en-GB" b="1"/>
          </a:p>
        </p:txBody>
      </p:sp>
      <p:sp>
        <p:nvSpPr>
          <p:cNvPr id="8" name="TextBox 7"/>
          <p:cNvSpPr txBox="1"/>
          <p:nvPr/>
        </p:nvSpPr>
        <p:spPr>
          <a:xfrm>
            <a:off x="7416800" y="5099372"/>
            <a:ext cx="7208607" cy="646331"/>
          </a:xfrm>
          <a:prstGeom prst="rect">
            <a:avLst/>
          </a:prstGeom>
          <a:noFill/>
        </p:spPr>
        <p:txBody>
          <a:bodyPr wrap="square" rtlCol="0">
            <a:spAutoFit/>
          </a:bodyPr>
          <a:lstStyle/>
          <a:p>
            <a:r>
              <a:rPr lang="en-GB" sz="3600" err="1">
                <a:solidFill>
                  <a:schemeClr val="accent5">
                    <a:lumMod val="50000"/>
                  </a:schemeClr>
                </a:solidFill>
              </a:rPr>
              <a:t>Vous</a:t>
            </a:r>
            <a:r>
              <a:rPr lang="en-GB" sz="3600">
                <a:solidFill>
                  <a:schemeClr val="accent5">
                    <a:lumMod val="50000"/>
                  </a:schemeClr>
                </a:solidFill>
              </a:rPr>
              <a:t> </a:t>
            </a:r>
            <a:r>
              <a:rPr lang="en-GB" sz="3600" err="1">
                <a:solidFill>
                  <a:schemeClr val="accent5">
                    <a:lumMod val="50000"/>
                  </a:schemeClr>
                </a:solidFill>
              </a:rPr>
              <a:t>allez</a:t>
            </a:r>
            <a:r>
              <a:rPr lang="en-GB" sz="3600">
                <a:solidFill>
                  <a:schemeClr val="accent5">
                    <a:lumMod val="50000"/>
                  </a:schemeClr>
                </a:solidFill>
              </a:rPr>
              <a:t> à Paris</a:t>
            </a:r>
            <a:r>
              <a:rPr lang="en-GB">
                <a:solidFill>
                  <a:schemeClr val="accent5">
                    <a:lumMod val="50000"/>
                  </a:schemeClr>
                </a:solidFill>
              </a:rPr>
              <a:t>.</a:t>
            </a:r>
          </a:p>
        </p:txBody>
      </p:sp>
      <p:pic>
        <p:nvPicPr>
          <p:cNvPr id="9"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0133" y="2632790"/>
            <a:ext cx="2347727" cy="206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wdj\Google Drive\Primary\Y5 SoW\From Tracy\Pronouns\you-plur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9577" y="2660222"/>
            <a:ext cx="2434595" cy="203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background rectangle">
            <a:extLst>
              <a:ext uri="{FF2B5EF4-FFF2-40B4-BE49-F238E27FC236}">
                <a16:creationId xmlns:a16="http://schemas.microsoft.com/office/drawing/2014/main" id="{46D84D49-1C59-4FBD-9C28-0EB8DDFB5D1A}"/>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177E378F-A964-49A0-8222-212A66F7E587}"/>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Tu ou vous ?</a:t>
            </a:r>
            <a:endParaRPr lang="en-GB" sz="3600" b="1" dirty="0">
              <a:solidFill>
                <a:schemeClr val="bg1"/>
              </a:solidFill>
            </a:endParaRPr>
          </a:p>
        </p:txBody>
      </p:sp>
      <p:sp>
        <p:nvSpPr>
          <p:cNvPr id="15" name="Rounded Rectangle 46">
            <a:extLst>
              <a:ext uri="{FF2B5EF4-FFF2-40B4-BE49-F238E27FC236}">
                <a16:creationId xmlns:a16="http://schemas.microsoft.com/office/drawing/2014/main" id="{85D128FF-18B5-4353-ADB1-F2B05F586E6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406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 name="Rectangle 13">
            <a:extLst>
              <a:ext uri="{FF2B5EF4-FFF2-40B4-BE49-F238E27FC236}">
                <a16:creationId xmlns:a16="http://schemas.microsoft.com/office/drawing/2014/main" id="{9A2E145D-7421-4A0D-9E26-33875CDCBFA6}"/>
              </a:ext>
            </a:extLst>
          </p:cNvPr>
          <p:cNvSpPr/>
          <p:nvPr/>
        </p:nvSpPr>
        <p:spPr>
          <a:xfrm>
            <a:off x="3969479" y="4610185"/>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samedi</a:t>
            </a:r>
            <a:endPar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BFED44FD-7EEB-4E70-A36B-E2920A558801}"/>
              </a:ext>
            </a:extLst>
          </p:cNvPr>
          <p:cNvSpPr/>
          <p:nvPr/>
        </p:nvSpPr>
        <p:spPr>
          <a:xfrm>
            <a:off x="1607279" y="4610185"/>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la poste</a:t>
            </a:r>
          </a:p>
        </p:txBody>
      </p:sp>
      <p:sp>
        <p:nvSpPr>
          <p:cNvPr id="16" name="Rectangle 15">
            <a:extLst>
              <a:ext uri="{FF2B5EF4-FFF2-40B4-BE49-F238E27FC236}">
                <a16:creationId xmlns:a16="http://schemas.microsoft.com/office/drawing/2014/main" id="{303E3AC6-B808-4321-BE75-E50B4E573C50}"/>
              </a:ext>
            </a:extLst>
          </p:cNvPr>
          <p:cNvSpPr/>
          <p:nvPr/>
        </p:nvSpPr>
        <p:spPr>
          <a:xfrm>
            <a:off x="3962497" y="2996312"/>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le parc</a:t>
            </a:r>
          </a:p>
        </p:txBody>
      </p:sp>
      <p:sp>
        <p:nvSpPr>
          <p:cNvPr id="17" name="Rectangle 16">
            <a:extLst>
              <a:ext uri="{FF2B5EF4-FFF2-40B4-BE49-F238E27FC236}">
                <a16:creationId xmlns:a16="http://schemas.microsoft.com/office/drawing/2014/main" id="{75F486EB-1AB4-496C-9749-24AAA41B872A}"/>
              </a:ext>
            </a:extLst>
          </p:cNvPr>
          <p:cNvSpPr/>
          <p:nvPr/>
        </p:nvSpPr>
        <p:spPr>
          <a:xfrm>
            <a:off x="1607279" y="298629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le jour</a:t>
            </a:r>
          </a:p>
        </p:txBody>
      </p:sp>
      <p:sp>
        <p:nvSpPr>
          <p:cNvPr id="18" name="Rectangle 17">
            <a:extLst>
              <a:ext uri="{FF2B5EF4-FFF2-40B4-BE49-F238E27FC236}">
                <a16:creationId xmlns:a16="http://schemas.microsoft.com/office/drawing/2014/main" id="{6AFF2C97-6B0A-434B-ABE9-C69F66546139}"/>
              </a:ext>
            </a:extLst>
          </p:cNvPr>
          <p:cNvSpPr/>
          <p:nvPr/>
        </p:nvSpPr>
        <p:spPr>
          <a:xfrm>
            <a:off x="3977737" y="1386939"/>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le</a:t>
            </a:r>
            <a:r>
              <a:rPr kumimoji="0" lang="en-GB" sz="32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collège</a:t>
            </a:r>
          </a:p>
        </p:txBody>
      </p:sp>
      <p:sp>
        <p:nvSpPr>
          <p:cNvPr id="19" name="Rectangle 18">
            <a:extLst>
              <a:ext uri="{FF2B5EF4-FFF2-40B4-BE49-F238E27FC236}">
                <a16:creationId xmlns:a16="http://schemas.microsoft.com/office/drawing/2014/main" id="{FFEF1B2A-FB22-4837-BECF-21CEAC0715CE}"/>
              </a:ext>
            </a:extLst>
          </p:cNvPr>
          <p:cNvSpPr/>
          <p:nvPr/>
        </p:nvSpPr>
        <p:spPr>
          <a:xfrm>
            <a:off x="1615537" y="1386939"/>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caisse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CE622894-8A90-46A3-B2DE-9C91338F88C1}"/>
              </a:ext>
            </a:extLst>
          </p:cNvPr>
          <p:cNvSpPr/>
          <p:nvPr/>
        </p:nvSpPr>
        <p:spPr>
          <a:xfrm>
            <a:off x="3977737" y="4602649"/>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F</a:t>
            </a:r>
          </a:p>
        </p:txBody>
      </p:sp>
      <p:sp>
        <p:nvSpPr>
          <p:cNvPr id="21" name="Rectangle 20">
            <a:extLst>
              <a:ext uri="{FF2B5EF4-FFF2-40B4-BE49-F238E27FC236}">
                <a16:creationId xmlns:a16="http://schemas.microsoft.com/office/drawing/2014/main" id="{820F173D-D255-494B-B07A-6A083ECA3BF0}"/>
              </a:ext>
            </a:extLst>
          </p:cNvPr>
          <p:cNvSpPr/>
          <p:nvPr/>
        </p:nvSpPr>
        <p:spPr>
          <a:xfrm>
            <a:off x="1600761" y="4610185"/>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a:t>
            </a:r>
          </a:p>
        </p:txBody>
      </p:sp>
      <p:sp>
        <p:nvSpPr>
          <p:cNvPr id="22" name="Rectangle 21">
            <a:extLst>
              <a:ext uri="{FF2B5EF4-FFF2-40B4-BE49-F238E27FC236}">
                <a16:creationId xmlns:a16="http://schemas.microsoft.com/office/drawing/2014/main" id="{55156CD9-8221-4D3E-B1C1-B480D8C2027E}"/>
              </a:ext>
            </a:extLst>
          </p:cNvPr>
          <p:cNvSpPr/>
          <p:nvPr/>
        </p:nvSpPr>
        <p:spPr>
          <a:xfrm>
            <a:off x="3969479" y="3011552"/>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D</a:t>
            </a:r>
          </a:p>
        </p:txBody>
      </p:sp>
      <p:sp>
        <p:nvSpPr>
          <p:cNvPr id="23" name="Rectangle 22">
            <a:extLst>
              <a:ext uri="{FF2B5EF4-FFF2-40B4-BE49-F238E27FC236}">
                <a16:creationId xmlns:a16="http://schemas.microsoft.com/office/drawing/2014/main" id="{023C2B87-040C-4F1D-87D4-B1D839C75F85}"/>
              </a:ext>
            </a:extLst>
          </p:cNvPr>
          <p:cNvSpPr/>
          <p:nvPr/>
        </p:nvSpPr>
        <p:spPr>
          <a:xfrm>
            <a:off x="1607279" y="2979306"/>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C</a:t>
            </a:r>
          </a:p>
        </p:txBody>
      </p:sp>
      <p:sp>
        <p:nvSpPr>
          <p:cNvPr id="24" name="Rectangle 23">
            <a:extLst>
              <a:ext uri="{FF2B5EF4-FFF2-40B4-BE49-F238E27FC236}">
                <a16:creationId xmlns:a16="http://schemas.microsoft.com/office/drawing/2014/main" id="{713E4ADC-DAE9-41E9-89AB-E2FA260FD47B}"/>
              </a:ext>
            </a:extLst>
          </p:cNvPr>
          <p:cNvSpPr/>
          <p:nvPr/>
        </p:nvSpPr>
        <p:spPr>
          <a:xfrm>
            <a:off x="3977737" y="1395194"/>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B</a:t>
            </a:r>
          </a:p>
        </p:txBody>
      </p:sp>
      <p:sp>
        <p:nvSpPr>
          <p:cNvPr id="25" name="Rectangle 24">
            <a:extLst>
              <a:ext uri="{FF2B5EF4-FFF2-40B4-BE49-F238E27FC236}">
                <a16:creationId xmlns:a16="http://schemas.microsoft.com/office/drawing/2014/main" id="{FFB98865-77D5-4B77-91F6-02C2F9159A0C}"/>
              </a:ext>
            </a:extLst>
          </p:cNvPr>
          <p:cNvSpPr/>
          <p:nvPr/>
        </p:nvSpPr>
        <p:spPr>
          <a:xfrm>
            <a:off x="1615537" y="1395194"/>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A</a:t>
            </a:r>
          </a:p>
        </p:txBody>
      </p:sp>
      <p:sp>
        <p:nvSpPr>
          <p:cNvPr id="2" name="Rectangle 1">
            <a:extLst>
              <a:ext uri="{FF2B5EF4-FFF2-40B4-BE49-F238E27FC236}">
                <a16:creationId xmlns:a16="http://schemas.microsoft.com/office/drawing/2014/main" id="{EECA9E9D-192A-4ECE-B876-DF3756DF6A15}"/>
              </a:ext>
            </a:extLst>
          </p:cNvPr>
          <p:cNvSpPr/>
          <p:nvPr/>
        </p:nvSpPr>
        <p:spPr>
          <a:xfrm>
            <a:off x="8785149" y="4610354"/>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day</a:t>
            </a:r>
          </a:p>
        </p:txBody>
      </p:sp>
      <p:sp>
        <p:nvSpPr>
          <p:cNvPr id="3" name="Rectangle 2">
            <a:extLst>
              <a:ext uri="{FF2B5EF4-FFF2-40B4-BE49-F238E27FC236}">
                <a16:creationId xmlns:a16="http://schemas.microsoft.com/office/drawing/2014/main" id="{736EAB20-72AC-4A95-BFD6-B7A104DF775A}"/>
              </a:ext>
            </a:extLst>
          </p:cNvPr>
          <p:cNvSpPr/>
          <p:nvPr/>
        </p:nvSpPr>
        <p:spPr>
          <a:xfrm>
            <a:off x="6458077" y="4610185"/>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checkout</a:t>
            </a:r>
          </a:p>
        </p:txBody>
      </p:sp>
      <p:sp>
        <p:nvSpPr>
          <p:cNvPr id="4" name="Rectangle 3">
            <a:extLst>
              <a:ext uri="{FF2B5EF4-FFF2-40B4-BE49-F238E27FC236}">
                <a16:creationId xmlns:a16="http://schemas.microsoft.com/office/drawing/2014/main" id="{366A5393-5822-4406-860E-C370A0D49ABB}"/>
              </a:ext>
            </a:extLst>
          </p:cNvPr>
          <p:cNvSpPr/>
          <p:nvPr/>
        </p:nvSpPr>
        <p:spPr>
          <a:xfrm>
            <a:off x="8785149" y="303829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Saturday</a:t>
            </a:r>
          </a:p>
        </p:txBody>
      </p:sp>
      <p:sp>
        <p:nvSpPr>
          <p:cNvPr id="5" name="Rectangle 4">
            <a:extLst>
              <a:ext uri="{FF2B5EF4-FFF2-40B4-BE49-F238E27FC236}">
                <a16:creationId xmlns:a16="http://schemas.microsoft.com/office/drawing/2014/main" id="{102FE2B4-0231-4FE7-B1FB-99A25E6219DC}"/>
              </a:ext>
            </a:extLst>
          </p:cNvPr>
          <p:cNvSpPr/>
          <p:nvPr/>
        </p:nvSpPr>
        <p:spPr>
          <a:xfrm>
            <a:off x="6458077" y="303829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park</a:t>
            </a:r>
          </a:p>
        </p:txBody>
      </p:sp>
      <p:sp>
        <p:nvSpPr>
          <p:cNvPr id="6" name="Rectangle 5">
            <a:extLst>
              <a:ext uri="{FF2B5EF4-FFF2-40B4-BE49-F238E27FC236}">
                <a16:creationId xmlns:a16="http://schemas.microsoft.com/office/drawing/2014/main" id="{1E12846B-5BD9-4DA8-A6C7-287DBBBF2330}"/>
              </a:ext>
            </a:extLst>
          </p:cNvPr>
          <p:cNvSpPr/>
          <p:nvPr/>
        </p:nvSpPr>
        <p:spPr>
          <a:xfrm>
            <a:off x="8785149" y="1395194"/>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secondary school</a:t>
            </a:r>
          </a:p>
        </p:txBody>
      </p:sp>
      <p:sp>
        <p:nvSpPr>
          <p:cNvPr id="7" name="Rectangle 6">
            <a:extLst>
              <a:ext uri="{FF2B5EF4-FFF2-40B4-BE49-F238E27FC236}">
                <a16:creationId xmlns:a16="http://schemas.microsoft.com/office/drawing/2014/main" id="{CA53261F-D1A4-468C-981D-C4FF859EA7C2}"/>
              </a:ext>
            </a:extLst>
          </p:cNvPr>
          <p:cNvSpPr/>
          <p:nvPr/>
        </p:nvSpPr>
        <p:spPr>
          <a:xfrm>
            <a:off x="6422949" y="1395194"/>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post office</a:t>
            </a:r>
          </a:p>
        </p:txBody>
      </p:sp>
      <p:sp>
        <p:nvSpPr>
          <p:cNvPr id="8" name="Rectangle 7">
            <a:extLst>
              <a:ext uri="{FF2B5EF4-FFF2-40B4-BE49-F238E27FC236}">
                <a16:creationId xmlns:a16="http://schemas.microsoft.com/office/drawing/2014/main" id="{9C6D4044-9FD3-4A35-A9A6-C8A5B2427959}"/>
              </a:ext>
            </a:extLst>
          </p:cNvPr>
          <p:cNvSpPr/>
          <p:nvPr/>
        </p:nvSpPr>
        <p:spPr>
          <a:xfrm>
            <a:off x="8785149" y="4610354"/>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a:t>
            </a:r>
          </a:p>
        </p:txBody>
      </p:sp>
      <p:sp>
        <p:nvSpPr>
          <p:cNvPr id="9" name="Rectangle 8">
            <a:extLst>
              <a:ext uri="{FF2B5EF4-FFF2-40B4-BE49-F238E27FC236}">
                <a16:creationId xmlns:a16="http://schemas.microsoft.com/office/drawing/2014/main" id="{B9EC89DC-3709-40F7-B683-C07BF71DFBB0}"/>
              </a:ext>
            </a:extLst>
          </p:cNvPr>
          <p:cNvSpPr/>
          <p:nvPr/>
        </p:nvSpPr>
        <p:spPr>
          <a:xfrm>
            <a:off x="6458077" y="4610185"/>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K</a:t>
            </a:r>
          </a:p>
        </p:txBody>
      </p:sp>
      <p:sp>
        <p:nvSpPr>
          <p:cNvPr id="10" name="Rectangle 9">
            <a:extLst>
              <a:ext uri="{FF2B5EF4-FFF2-40B4-BE49-F238E27FC236}">
                <a16:creationId xmlns:a16="http://schemas.microsoft.com/office/drawing/2014/main" id="{0D3135DC-0104-45DC-9E57-FCAB31B4A0A0}"/>
              </a:ext>
            </a:extLst>
          </p:cNvPr>
          <p:cNvSpPr/>
          <p:nvPr/>
        </p:nvSpPr>
        <p:spPr>
          <a:xfrm>
            <a:off x="8785149" y="3038291"/>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J</a:t>
            </a:r>
          </a:p>
        </p:txBody>
      </p:sp>
      <p:sp>
        <p:nvSpPr>
          <p:cNvPr id="11" name="Rectangle 10">
            <a:extLst>
              <a:ext uri="{FF2B5EF4-FFF2-40B4-BE49-F238E27FC236}">
                <a16:creationId xmlns:a16="http://schemas.microsoft.com/office/drawing/2014/main" id="{F1B38EC5-D81B-4D4E-B591-3469573477AA}"/>
              </a:ext>
            </a:extLst>
          </p:cNvPr>
          <p:cNvSpPr/>
          <p:nvPr/>
        </p:nvSpPr>
        <p:spPr>
          <a:xfrm>
            <a:off x="6458077" y="3038291"/>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I</a:t>
            </a:r>
          </a:p>
        </p:txBody>
      </p:sp>
      <p:sp>
        <p:nvSpPr>
          <p:cNvPr id="12" name="Rectangle 11">
            <a:extLst>
              <a:ext uri="{FF2B5EF4-FFF2-40B4-BE49-F238E27FC236}">
                <a16:creationId xmlns:a16="http://schemas.microsoft.com/office/drawing/2014/main" id="{04EFE8C4-C0AD-4F45-85F5-7794664F255B}"/>
              </a:ext>
            </a:extLst>
          </p:cNvPr>
          <p:cNvSpPr/>
          <p:nvPr/>
        </p:nvSpPr>
        <p:spPr>
          <a:xfrm>
            <a:off x="8785149" y="1395194"/>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t>
            </a:r>
          </a:p>
        </p:txBody>
      </p:sp>
      <p:sp>
        <p:nvSpPr>
          <p:cNvPr id="13" name="Rectangle 12">
            <a:extLst>
              <a:ext uri="{FF2B5EF4-FFF2-40B4-BE49-F238E27FC236}">
                <a16:creationId xmlns:a16="http://schemas.microsoft.com/office/drawing/2014/main" id="{2C239AD4-AFDB-4356-8F53-3E9DB1A15606}"/>
              </a:ext>
            </a:extLst>
          </p:cNvPr>
          <p:cNvSpPr/>
          <p:nvPr/>
        </p:nvSpPr>
        <p:spPr>
          <a:xfrm>
            <a:off x="6422949" y="140556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a:t>
            </a:r>
          </a:p>
        </p:txBody>
      </p:sp>
      <p:sp>
        <p:nvSpPr>
          <p:cNvPr id="26" name="TextBox 25">
            <a:extLst>
              <a:ext uri="{FF2B5EF4-FFF2-40B4-BE49-F238E27FC236}">
                <a16:creationId xmlns:a16="http://schemas.microsoft.com/office/drawing/2014/main" id="{D0F3FC75-B0C5-4D58-B023-A44F13400CD7}"/>
              </a:ext>
            </a:extLst>
          </p:cNvPr>
          <p:cNvSpPr txBox="1"/>
          <p:nvPr/>
        </p:nvSpPr>
        <p:spPr>
          <a:xfrm rot="10800000">
            <a:off x="565269" y="2212630"/>
            <a:ext cx="615553" cy="3083882"/>
          </a:xfrm>
          <a:prstGeom prst="rect">
            <a:avLst/>
          </a:prstGeom>
          <a:noFill/>
        </p:spPr>
        <p:txBody>
          <a:bodyPr vert="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mots </a:t>
            </a:r>
            <a:r>
              <a:rPr kumimoji="0" lang="en-GB" sz="28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français</a:t>
            </a:r>
            <a:endPar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A128D0F7-F5DE-486C-AD4E-A4C786B39E18}"/>
              </a:ext>
            </a:extLst>
          </p:cNvPr>
          <p:cNvSpPr txBox="1"/>
          <p:nvPr/>
        </p:nvSpPr>
        <p:spPr>
          <a:xfrm rot="5400000">
            <a:off x="10074873" y="3440961"/>
            <a:ext cx="29209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mots </a:t>
            </a:r>
            <a:r>
              <a:rPr kumimoji="0" lang="en-GB" sz="28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anglais</a:t>
            </a:r>
            <a:endParaRPr kumimoji="0" lang="en-GB" sz="28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p:txBody>
      </p:sp>
      <p:sp>
        <p:nvSpPr>
          <p:cNvPr id="31" name="Title 30"/>
          <p:cNvSpPr>
            <a:spLocks noGrp="1"/>
          </p:cNvSpPr>
          <p:nvPr>
            <p:ph type="title"/>
          </p:nvPr>
        </p:nvSpPr>
        <p:spPr>
          <a:xfrm>
            <a:off x="243840" y="0"/>
            <a:ext cx="10515600" cy="1325563"/>
          </a:xfrm>
        </p:spPr>
        <p:txBody>
          <a:bodyPr/>
          <a:lstStyle/>
          <a:p>
            <a:pPr rtl="0" eaLnBrk="1" fontAlgn="auto" latinLnBrk="0" hangingPunct="1"/>
            <a:r>
              <a:rPr lang="en-GB" sz="3200" b="1" i="0" kern="1200" spc="0" baseline="0" dirty="0" err="1">
                <a:ln>
                  <a:noFill/>
                </a:ln>
                <a:solidFill>
                  <a:srgbClr val="FFFFFF"/>
                </a:solidFill>
                <a:effectLst/>
                <a:latin typeface="Century Gothic" panose="020B0502020202020204" pitchFamily="34" charset="0"/>
                <a:ea typeface="+mn-ea"/>
                <a:cs typeface="+mn-cs"/>
              </a:rPr>
              <a:t>Vocabulaire</a:t>
            </a:r>
            <a:r>
              <a:rPr lang="en-GB" sz="3200" b="1" i="0" kern="1200" spc="0" baseline="0" dirty="0">
                <a:ln>
                  <a:noFill/>
                </a:ln>
                <a:solidFill>
                  <a:srgbClr val="FFFFFF"/>
                </a:solidFill>
                <a:effectLst/>
                <a:latin typeface="Century Gothic" panose="020B0502020202020204" pitchFamily="34" charset="0"/>
                <a:ea typeface="+mn-ea"/>
                <a:cs typeface="+mn-cs"/>
              </a:rPr>
              <a:t> - </a:t>
            </a:r>
            <a:r>
              <a:rPr lang="en-GB" sz="3200" b="1" i="0" kern="1200" spc="0" baseline="0" dirty="0" err="1">
                <a:ln>
                  <a:noFill/>
                </a:ln>
                <a:solidFill>
                  <a:srgbClr val="FFFFFF"/>
                </a:solidFill>
                <a:effectLst/>
                <a:latin typeface="Century Gothic" panose="020B0502020202020204" pitchFamily="34" charset="0"/>
                <a:ea typeface="+mn-ea"/>
                <a:cs typeface="+mn-cs"/>
              </a:rPr>
              <a:t>révisions</a:t>
            </a:r>
            <a:endParaRPr lang="en-GB" dirty="0">
              <a:effectLst/>
            </a:endParaRPr>
          </a:p>
        </p:txBody>
      </p:sp>
      <p:pic>
        <p:nvPicPr>
          <p:cNvPr id="32" name="Picture 31" descr="background rectangle">
            <a:extLst>
              <a:ext uri="{FF2B5EF4-FFF2-40B4-BE49-F238E27FC236}">
                <a16:creationId xmlns:a16="http://schemas.microsoft.com/office/drawing/2014/main" id="{B5676072-EB81-459C-A65E-B1F8FAB14FE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E91C6B85-615F-46B2-86A6-7721936B287D}"/>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Vocabulaire</a:t>
            </a:r>
            <a:r>
              <a:rPr lang="en-GB" sz="3600" b="1" dirty="0">
                <a:solidFill>
                  <a:schemeClr val="bg1"/>
                </a:solidFill>
              </a:rPr>
              <a:t> (</a:t>
            </a:r>
            <a:r>
              <a:rPr lang="en-GB" sz="3600" b="1" dirty="0" err="1">
                <a:solidFill>
                  <a:schemeClr val="bg1"/>
                </a:solidFill>
              </a:rPr>
              <a:t>révisions</a:t>
            </a:r>
            <a:r>
              <a:rPr lang="en-GB" sz="3600" b="1" dirty="0">
                <a:solidFill>
                  <a:schemeClr val="bg1"/>
                </a:solidFill>
              </a:rPr>
              <a:t>)  </a:t>
            </a:r>
          </a:p>
        </p:txBody>
      </p:sp>
      <p:sp>
        <p:nvSpPr>
          <p:cNvPr id="34" name="Rounded Rectangle 46">
            <a:extLst>
              <a:ext uri="{FF2B5EF4-FFF2-40B4-BE49-F238E27FC236}">
                <a16:creationId xmlns:a16="http://schemas.microsoft.com/office/drawing/2014/main" id="{23ED57BE-5432-4584-8825-8899EE05321B}"/>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26831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1"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57" restart="whenNotActive" fill="hold" evtFilter="cancelBubble" nodeType="interactiveSeq">
                <p:stCondLst>
                  <p:cond evt="onClick" delay="0">
                    <p:tgtEl>
                      <p:spTgt spid="1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grpId="1" nodeType="click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9" restart="whenNotActive" fill="hold" evtFilter="cancelBubble" nodeType="interactiveSeq">
                <p:stCondLst>
                  <p:cond evt="onClick" delay="0">
                    <p:tgtEl>
                      <p:spTgt spid="22"/>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22"/>
                                        </p:tgtEl>
                                      </p:cBhvr>
                                    </p:animEffect>
                                    <p:set>
                                      <p:cBhvr>
                                        <p:cTn id="8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5" restart="whenNotActive" fill="hold" evtFilter="cancelBubble" nodeType="interactiveSeq">
                <p:stCondLst>
                  <p:cond evt="onClick" delay="0">
                    <p:tgtEl>
                      <p:spTgt spid="16"/>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grpId="1" nodeType="clickEffect">
                                  <p:stCondLst>
                                    <p:cond delay="0"/>
                                  </p:stCondLst>
                                  <p:childTnLst>
                                    <p:set>
                                      <p:cBhvr>
                                        <p:cTn id="89"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90" restart="whenNotActive" fill="hold" evtFilter="cancelBubble" nodeType="interactiveSeq">
                <p:stCondLst>
                  <p:cond evt="onClick" delay="0">
                    <p:tgtEl>
                      <p:spTgt spid="24"/>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24"/>
                                        </p:tgtEl>
                                      </p:cBhvr>
                                    </p:animEffect>
                                    <p:set>
                                      <p:cBhvr>
                                        <p:cTn id="9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6" restart="whenNotActive" fill="hold" evtFilter="cancelBubble" nodeType="interactiveSeq">
                <p:stCondLst>
                  <p:cond evt="onClick" delay="0">
                    <p:tgtEl>
                      <p:spTgt spid="18"/>
                    </p:tgtEl>
                  </p:cond>
                </p:stCondLst>
                <p:endSync evt="end" delay="0">
                  <p:rtn val="all"/>
                </p:endSync>
                <p:childTnLst>
                  <p:par>
                    <p:cTn id="97" fill="hold">
                      <p:stCondLst>
                        <p:cond delay="0"/>
                      </p:stCondLst>
                      <p:childTnLst>
                        <p:par>
                          <p:cTn id="98" fill="hold">
                            <p:stCondLst>
                              <p:cond delay="0"/>
                            </p:stCondLst>
                            <p:childTnLst>
                              <p:par>
                                <p:cTn id="99" presetID="1" presetClass="entr" presetSubtype="0" fill="hold" grpId="1" nodeType="clickEffect">
                                  <p:stCondLst>
                                    <p:cond delay="0"/>
                                  </p:stCondLst>
                                  <p:childTnLst>
                                    <p:set>
                                      <p:cBhvr>
                                        <p:cTn id="100"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01" restart="whenNotActive" fill="hold" evtFilter="cancelBubble" nodeType="interactiveSeq">
                <p:stCondLst>
                  <p:cond evt="onClick" delay="0">
                    <p:tgtEl>
                      <p:spTgt spid="21"/>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21"/>
                                        </p:tgtEl>
                                      </p:cBhvr>
                                    </p:animEffect>
                                    <p:set>
                                      <p:cBhvr>
                                        <p:cTn id="10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1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1" nodeType="clickEffect">
                                  <p:stCondLst>
                                    <p:cond delay="0"/>
                                  </p:stCondLst>
                                  <p:childTnLst>
                                    <p:set>
                                      <p:cBhvr>
                                        <p:cTn id="111"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112" restart="whenNotActive" fill="hold" evtFilter="cancelBubble" nodeType="interactiveSeq">
                <p:stCondLst>
                  <p:cond evt="onClick" delay="0">
                    <p:tgtEl>
                      <p:spTgt spid="20"/>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20"/>
                                        </p:tgtEl>
                                      </p:cBhvr>
                                    </p:animEffect>
                                    <p:set>
                                      <p:cBhvr>
                                        <p:cTn id="1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18" restart="whenNotActive" fill="hold" evtFilter="cancelBubble" nodeType="interactiveSeq">
                <p:stCondLst>
                  <p:cond evt="onClick" delay="0">
                    <p:tgtEl>
                      <p:spTgt spid="14"/>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23" restart="whenNotActive" fill="hold" evtFilter="cancelBubble" nodeType="interactiveSeq">
                <p:stCondLst>
                  <p:cond evt="onClick" delay="0">
                    <p:tgtEl>
                      <p:spTgt spid="23"/>
                    </p:tgtEl>
                  </p:cond>
                </p:stCondLst>
                <p:endSync evt="end" delay="0">
                  <p:rtn val="all"/>
                </p:endSync>
                <p:childTnLst>
                  <p:par>
                    <p:cTn id="124" fill="hold">
                      <p:stCondLst>
                        <p:cond delay="0"/>
                      </p:stCondLst>
                      <p:childTnLst>
                        <p:par>
                          <p:cTn id="125" fill="hold">
                            <p:stCondLst>
                              <p:cond delay="0"/>
                            </p:stCondLst>
                            <p:childTnLst>
                              <p:par>
                                <p:cTn id="126" presetID="10" presetClass="exit" presetSubtype="0" fill="hold" grpId="0" nodeType="clickEffect">
                                  <p:stCondLst>
                                    <p:cond delay="0"/>
                                  </p:stCondLst>
                                  <p:childTnLst>
                                    <p:animEffect transition="out" filter="fade">
                                      <p:cBhvr>
                                        <p:cTn id="127" dur="500"/>
                                        <p:tgtEl>
                                          <p:spTgt spid="23"/>
                                        </p:tgtEl>
                                      </p:cBhvr>
                                    </p:animEffect>
                                    <p:set>
                                      <p:cBhvr>
                                        <p:cTn id="12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29" restart="whenNotActive" fill="hold" evtFilter="cancelBubble" nodeType="interactiveSeq">
                <p:stCondLst>
                  <p:cond evt="onClick" delay="0">
                    <p:tgtEl>
                      <p:spTgt spid="17"/>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1" nodeType="clickEffect">
                                  <p:stCondLst>
                                    <p:cond delay="0"/>
                                  </p:stCondLst>
                                  <p:childTnLst>
                                    <p:set>
                                      <p:cBhvr>
                                        <p:cTn id="133"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552401" y="1733228"/>
            <a:ext cx="1701479" cy="6124754"/>
          </a:xfrm>
          <a:prstGeom prst="rect">
            <a:avLst/>
          </a:prstGeom>
          <a:noFill/>
        </p:spPr>
        <p:txBody>
          <a:bodyPr wrap="square" rtlCol="0">
            <a:spAutoFit/>
          </a:bodyPr>
          <a:lstStyle/>
          <a:p>
            <a:r>
              <a:rPr lang="en-GB" sz="19600">
                <a:solidFill>
                  <a:schemeClr val="accent5">
                    <a:lumMod val="50000"/>
                  </a:schemeClr>
                </a:solidFill>
                <a:latin typeface="Calibri Light" panose="020F0302020204030204" pitchFamily="34" charset="0"/>
                <a:cs typeface="Calibri Light" panose="020F0302020204030204" pitchFamily="34" charset="0"/>
              </a:rPr>
              <a:t>󠇯</a:t>
            </a:r>
          </a:p>
        </p:txBody>
      </p:sp>
      <p:sp>
        <p:nvSpPr>
          <p:cNvPr id="4" name="Action Button: Custom 3">
            <a:hlinkClick r:id="" action="ppaction://noaction" highlightClick="1">
              <a:snd r:embed="rId3" name="Slide 86_item 1.wav"/>
            </a:hlinkClick>
          </p:cNvPr>
          <p:cNvSpPr/>
          <p:nvPr/>
        </p:nvSpPr>
        <p:spPr>
          <a:xfrm>
            <a:off x="293188" y="1424481"/>
            <a:ext cx="705584" cy="617494"/>
          </a:xfrm>
          <a:prstGeom prst="actionButtonBlank">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Century Gothic" panose="020B0502020202020204" pitchFamily="34" charset="0"/>
              </a:rPr>
              <a:t>7</a:t>
            </a:r>
          </a:p>
        </p:txBody>
      </p:sp>
      <p:sp>
        <p:nvSpPr>
          <p:cNvPr id="5" name="Title 4"/>
          <p:cNvSpPr>
            <a:spLocks noGrp="1"/>
          </p:cNvSpPr>
          <p:nvPr>
            <p:ph type="title" idx="4294967295"/>
          </p:nvPr>
        </p:nvSpPr>
        <p:spPr>
          <a:xfrm>
            <a:off x="645980" y="505912"/>
            <a:ext cx="3611880" cy="882807"/>
          </a:xfrm>
        </p:spPr>
        <p:txBody>
          <a:bodyPr/>
          <a:lstStyle/>
          <a:p>
            <a:r>
              <a:rPr lang="en-GB" b="1" dirty="0"/>
              <a:t>Tu </a:t>
            </a:r>
            <a:r>
              <a:rPr lang="en-GB" b="1" dirty="0" err="1"/>
              <a:t>ou</a:t>
            </a:r>
            <a:r>
              <a:rPr lang="en-GB" b="1" dirty="0"/>
              <a:t> </a:t>
            </a:r>
            <a:r>
              <a:rPr lang="en-GB" b="1" dirty="0" err="1"/>
              <a:t>vous</a:t>
            </a:r>
            <a:r>
              <a:rPr lang="en-GB" b="1" dirty="0"/>
              <a:t> </a:t>
            </a:r>
            <a:r>
              <a:rPr lang="en-GB" b="1" baseline="0" dirty="0"/>
              <a:t>?</a:t>
            </a:r>
            <a:endParaRPr lang="en-GB" b="1" dirty="0"/>
          </a:p>
        </p:txBody>
      </p:sp>
      <p:sp>
        <p:nvSpPr>
          <p:cNvPr id="8" name="TextBox 7"/>
          <p:cNvSpPr txBox="1"/>
          <p:nvPr/>
        </p:nvSpPr>
        <p:spPr>
          <a:xfrm>
            <a:off x="613765" y="5124772"/>
            <a:ext cx="7208607" cy="646331"/>
          </a:xfrm>
          <a:prstGeom prst="rect">
            <a:avLst/>
          </a:prstGeom>
          <a:noFill/>
        </p:spPr>
        <p:txBody>
          <a:bodyPr wrap="square" rtlCol="0">
            <a:spAutoFit/>
          </a:bodyPr>
          <a:lstStyle/>
          <a:p>
            <a:r>
              <a:rPr lang="en-GB" sz="3600" err="1">
                <a:solidFill>
                  <a:schemeClr val="accent5">
                    <a:lumMod val="50000"/>
                  </a:schemeClr>
                </a:solidFill>
              </a:rPr>
              <a:t>Tu</a:t>
            </a:r>
            <a:r>
              <a:rPr lang="en-GB" sz="3600">
                <a:solidFill>
                  <a:schemeClr val="accent5">
                    <a:lumMod val="50000"/>
                  </a:schemeClr>
                </a:solidFill>
              </a:rPr>
              <a:t> vas à </a:t>
            </a:r>
            <a:r>
              <a:rPr lang="en-GB" sz="3600" err="1">
                <a:solidFill>
                  <a:schemeClr val="accent5">
                    <a:lumMod val="50000"/>
                  </a:schemeClr>
                </a:solidFill>
              </a:rPr>
              <a:t>Londres</a:t>
            </a:r>
            <a:r>
              <a:rPr lang="en-GB">
                <a:solidFill>
                  <a:schemeClr val="accent5">
                    <a:lumMod val="50000"/>
                  </a:schemeClr>
                </a:solidFill>
              </a:rPr>
              <a:t>.</a:t>
            </a:r>
          </a:p>
        </p:txBody>
      </p:sp>
      <p:pic>
        <p:nvPicPr>
          <p:cNvPr id="9"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0133" y="2632790"/>
            <a:ext cx="2347727" cy="206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wdj\Google Drive\Primary\Y5 SoW\From Tracy\Pronouns\you-plur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9577" y="2660222"/>
            <a:ext cx="2434595" cy="203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background rectangle">
            <a:extLst>
              <a:ext uri="{FF2B5EF4-FFF2-40B4-BE49-F238E27FC236}">
                <a16:creationId xmlns:a16="http://schemas.microsoft.com/office/drawing/2014/main" id="{533F0597-F9CD-4E86-981E-725E4C79F44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82BB8CC0-ACAB-4D9A-8244-5830764533DB}"/>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Tu </a:t>
            </a:r>
            <a:r>
              <a:rPr lang="en-GB" sz="3600" b="1" dirty="0" err="1">
                <a:solidFill>
                  <a:schemeClr val="bg1"/>
                </a:solidFill>
              </a:rPr>
              <a:t>ou</a:t>
            </a:r>
            <a:r>
              <a:rPr lang="en-GB" sz="3600" b="1" dirty="0">
                <a:solidFill>
                  <a:schemeClr val="bg1"/>
                </a:solidFill>
              </a:rPr>
              <a:t> </a:t>
            </a:r>
            <a:r>
              <a:rPr lang="en-GB" sz="3600" b="1" dirty="0" err="1">
                <a:solidFill>
                  <a:schemeClr val="bg1"/>
                </a:solidFill>
              </a:rPr>
              <a:t>vous</a:t>
            </a:r>
            <a:r>
              <a:rPr lang="en-GB" sz="3600" b="1" dirty="0">
                <a:solidFill>
                  <a:schemeClr val="bg1"/>
                </a:solidFill>
              </a:rPr>
              <a:t> ?</a:t>
            </a:r>
          </a:p>
        </p:txBody>
      </p:sp>
      <p:sp>
        <p:nvSpPr>
          <p:cNvPr id="15" name="Rounded Rectangle 46">
            <a:extLst>
              <a:ext uri="{FF2B5EF4-FFF2-40B4-BE49-F238E27FC236}">
                <a16:creationId xmlns:a16="http://schemas.microsoft.com/office/drawing/2014/main" id="{16A8E13D-C499-4A2E-B373-E7DC4702AD0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4352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191453" y="1745928"/>
            <a:ext cx="1701479" cy="6124754"/>
          </a:xfrm>
          <a:prstGeom prst="rect">
            <a:avLst/>
          </a:prstGeom>
          <a:noFill/>
        </p:spPr>
        <p:txBody>
          <a:bodyPr wrap="square" rtlCol="0">
            <a:spAutoFit/>
          </a:bodyPr>
          <a:lstStyle/>
          <a:p>
            <a:r>
              <a:rPr lang="en-GB" sz="19600">
                <a:solidFill>
                  <a:schemeClr val="accent5">
                    <a:lumMod val="50000"/>
                  </a:schemeClr>
                </a:solidFill>
                <a:latin typeface="Calibri Light" panose="020F0302020204030204" pitchFamily="34" charset="0"/>
                <a:cs typeface="Calibri Light" panose="020F0302020204030204" pitchFamily="34" charset="0"/>
              </a:rPr>
              <a:t>󠇯</a:t>
            </a:r>
          </a:p>
        </p:txBody>
      </p:sp>
      <p:sp>
        <p:nvSpPr>
          <p:cNvPr id="4" name="Action Button: Custom 3">
            <a:hlinkClick r:id="" action="ppaction://noaction" highlightClick="1">
              <a:snd r:embed="rId3" name="Slide 87_item 1.wav"/>
            </a:hlinkClick>
          </p:cNvPr>
          <p:cNvSpPr/>
          <p:nvPr/>
        </p:nvSpPr>
        <p:spPr>
          <a:xfrm>
            <a:off x="310722" y="1421237"/>
            <a:ext cx="705584" cy="617494"/>
          </a:xfrm>
          <a:prstGeom prst="actionButtonBlank">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Century Gothic" panose="020B0502020202020204" pitchFamily="34" charset="0"/>
              </a:rPr>
              <a:t>8</a:t>
            </a:r>
          </a:p>
        </p:txBody>
      </p:sp>
      <p:sp>
        <p:nvSpPr>
          <p:cNvPr id="5" name="Title 4"/>
          <p:cNvSpPr>
            <a:spLocks noGrp="1"/>
          </p:cNvSpPr>
          <p:nvPr>
            <p:ph type="title" idx="4294967295"/>
          </p:nvPr>
        </p:nvSpPr>
        <p:spPr>
          <a:xfrm>
            <a:off x="194531" y="299441"/>
            <a:ext cx="3611880" cy="882807"/>
          </a:xfrm>
        </p:spPr>
        <p:txBody>
          <a:bodyPr/>
          <a:lstStyle/>
          <a:p>
            <a:r>
              <a:rPr lang="en-GB" b="1" dirty="0"/>
              <a:t>Tu </a:t>
            </a:r>
            <a:r>
              <a:rPr lang="en-GB" b="1" dirty="0" err="1"/>
              <a:t>ou</a:t>
            </a:r>
            <a:r>
              <a:rPr lang="en-GB" b="1" dirty="0"/>
              <a:t> </a:t>
            </a:r>
            <a:r>
              <a:rPr lang="en-GB" b="1" dirty="0" err="1"/>
              <a:t>vous</a:t>
            </a:r>
            <a:r>
              <a:rPr lang="en-GB" b="1" dirty="0"/>
              <a:t> </a:t>
            </a:r>
            <a:r>
              <a:rPr lang="en-GB" b="1" baseline="0" dirty="0"/>
              <a:t>?</a:t>
            </a:r>
            <a:endParaRPr lang="en-GB" b="1" dirty="0"/>
          </a:p>
        </p:txBody>
      </p:sp>
      <p:sp>
        <p:nvSpPr>
          <p:cNvPr id="8" name="TextBox 7"/>
          <p:cNvSpPr txBox="1"/>
          <p:nvPr/>
        </p:nvSpPr>
        <p:spPr>
          <a:xfrm>
            <a:off x="6892932" y="5112072"/>
            <a:ext cx="7208607" cy="646331"/>
          </a:xfrm>
          <a:prstGeom prst="rect">
            <a:avLst/>
          </a:prstGeom>
          <a:noFill/>
        </p:spPr>
        <p:txBody>
          <a:bodyPr wrap="square" rtlCol="0">
            <a:spAutoFit/>
          </a:bodyPr>
          <a:lstStyle/>
          <a:p>
            <a:r>
              <a:rPr lang="en-GB" sz="3600" err="1">
                <a:solidFill>
                  <a:schemeClr val="accent5">
                    <a:lumMod val="50000"/>
                  </a:schemeClr>
                </a:solidFill>
              </a:rPr>
              <a:t>Vous</a:t>
            </a:r>
            <a:r>
              <a:rPr lang="en-GB" sz="3600">
                <a:solidFill>
                  <a:schemeClr val="accent5">
                    <a:lumMod val="50000"/>
                  </a:schemeClr>
                </a:solidFill>
              </a:rPr>
              <a:t> </a:t>
            </a:r>
            <a:r>
              <a:rPr lang="en-GB" sz="3600" err="1">
                <a:solidFill>
                  <a:schemeClr val="accent5">
                    <a:lumMod val="50000"/>
                  </a:schemeClr>
                </a:solidFill>
              </a:rPr>
              <a:t>allez</a:t>
            </a:r>
            <a:r>
              <a:rPr lang="en-GB" sz="3600">
                <a:solidFill>
                  <a:schemeClr val="accent5">
                    <a:lumMod val="50000"/>
                  </a:schemeClr>
                </a:solidFill>
              </a:rPr>
              <a:t> à la poste.</a:t>
            </a:r>
            <a:endParaRPr lang="en-GB">
              <a:solidFill>
                <a:schemeClr val="accent5">
                  <a:lumMod val="50000"/>
                </a:schemeClr>
              </a:solidFill>
            </a:endParaRPr>
          </a:p>
        </p:txBody>
      </p:sp>
      <p:pic>
        <p:nvPicPr>
          <p:cNvPr id="9"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0133" y="2632790"/>
            <a:ext cx="2347727" cy="206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wdj\Google Drive\Primary\Y5 SoW\From Tracy\Pronouns\you-plur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9577" y="2660222"/>
            <a:ext cx="2434595" cy="203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background rectangle">
            <a:extLst>
              <a:ext uri="{FF2B5EF4-FFF2-40B4-BE49-F238E27FC236}">
                <a16:creationId xmlns:a16="http://schemas.microsoft.com/office/drawing/2014/main" id="{C6830159-9789-4877-A0F1-EFA8CB1CA1EF}"/>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9AC5CDE9-7D59-4CD2-AE1F-74581EFD1554}"/>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Tu ou vous ?</a:t>
            </a:r>
            <a:endParaRPr lang="en-GB" sz="3600" b="1" dirty="0">
              <a:solidFill>
                <a:schemeClr val="bg1"/>
              </a:solidFill>
            </a:endParaRPr>
          </a:p>
        </p:txBody>
      </p:sp>
      <p:sp>
        <p:nvSpPr>
          <p:cNvPr id="15" name="Rounded Rectangle 46">
            <a:extLst>
              <a:ext uri="{FF2B5EF4-FFF2-40B4-BE49-F238E27FC236}">
                <a16:creationId xmlns:a16="http://schemas.microsoft.com/office/drawing/2014/main" id="{5965CB96-A050-4D2A-8439-B0475AA27DDB}"/>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6248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09609" y="1294000"/>
            <a:ext cx="11379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Lis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les phrases. </a:t>
            </a:r>
            <a:r>
              <a:rPr lang="en-GB" sz="2400" b="1" dirty="0">
                <a:solidFill>
                  <a:srgbClr val="002060"/>
                </a:solidFill>
                <a:latin typeface="Century Gothic" panose="020B0502020202020204" pitchFamily="34" charset="0"/>
                <a:cs typeface="Arial"/>
                <a:sym typeface="Arial"/>
              </a:rPr>
              <a:t>Coche </a:t>
            </a:r>
            <a:r>
              <a:rPr lang="en-GB" sz="2400" b="1">
                <a:solidFill>
                  <a:srgbClr val="002060"/>
                </a:solidFill>
                <a:latin typeface="Century Gothic" panose="020B0502020202020204" pitchFamily="34" charset="0"/>
                <a:cs typeface="Arial"/>
                <a:sym typeface="Arial"/>
              </a:rPr>
              <a:t>la réponse correcte.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270713"/>
            <a:ext cx="1062928" cy="344718"/>
          </a:xfrm>
        </p:spPr>
        <p:txBody>
          <a:bodyPr>
            <a:normAutofit fontScale="90000"/>
          </a:bodyPr>
          <a:lstStyle/>
          <a:p>
            <a:pPr lvl="0" algn="ctr">
              <a:lnSpc>
                <a:spcPct val="100000"/>
              </a:lnSpc>
              <a:spcBef>
                <a:spcPts val="0"/>
              </a:spcBef>
              <a:defRPr/>
            </a:pPr>
            <a:r>
              <a:rPr lang="en-GB" sz="1800" b="1" dirty="0">
                <a:solidFill>
                  <a:prstClr val="white"/>
                </a:solidFill>
                <a:ea typeface="+mn-ea"/>
                <a:cs typeface="+mn-cs"/>
              </a:rPr>
              <a:t>Qui </a:t>
            </a:r>
            <a:r>
              <a:rPr lang="en-GB" sz="1800" b="1" dirty="0" err="1">
                <a:solidFill>
                  <a:prstClr val="white"/>
                </a:solidFill>
                <a:ea typeface="+mn-ea"/>
                <a:cs typeface="+mn-cs"/>
              </a:rPr>
              <a:t>va</a:t>
            </a:r>
            <a:r>
              <a:rPr lang="en-GB" sz="1800" b="1" dirty="0">
                <a:solidFill>
                  <a:prstClr val="white"/>
                </a:solidFill>
                <a:ea typeface="+mn-ea"/>
                <a:cs typeface="+mn-cs"/>
              </a:rPr>
              <a:t> </a:t>
            </a:r>
            <a:r>
              <a:rPr lang="en-GB" sz="1800" b="1" dirty="0" err="1">
                <a:solidFill>
                  <a:prstClr val="white"/>
                </a:solidFill>
                <a:ea typeface="+mn-ea"/>
                <a:cs typeface="+mn-cs"/>
              </a:rPr>
              <a:t>où</a:t>
            </a:r>
            <a:r>
              <a:rPr lang="en-GB" sz="1800" b="1" dirty="0">
                <a:solidFill>
                  <a:prstClr val="white"/>
                </a:solidFill>
                <a:ea typeface="+mn-ea"/>
                <a:cs typeface="+mn-cs"/>
              </a:rPr>
              <a:t>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854964684"/>
              </p:ext>
            </p:extLst>
          </p:nvPr>
        </p:nvGraphicFramePr>
        <p:xfrm>
          <a:off x="939529" y="2053103"/>
          <a:ext cx="5324151" cy="3200400"/>
        </p:xfrm>
        <a:graphic>
          <a:graphicData uri="http://schemas.openxmlformats.org/drawingml/2006/table">
            <a:tbl>
              <a:tblPr firstRow="1" bandRow="1">
                <a:tableStyleId>{7DF18680-E054-41AD-8BC1-D1AEF772440D}</a:tableStyleId>
              </a:tblPr>
              <a:tblGrid>
                <a:gridCol w="552944">
                  <a:extLst>
                    <a:ext uri="{9D8B030D-6E8A-4147-A177-3AD203B41FA5}">
                      <a16:colId xmlns:a16="http://schemas.microsoft.com/office/drawing/2014/main" val="2767204857"/>
                    </a:ext>
                  </a:extLst>
                </a:gridCol>
                <a:gridCol w="2901727">
                  <a:extLst>
                    <a:ext uri="{9D8B030D-6E8A-4147-A177-3AD203B41FA5}">
                      <a16:colId xmlns:a16="http://schemas.microsoft.com/office/drawing/2014/main" val="3780212547"/>
                    </a:ext>
                  </a:extLst>
                </a:gridCol>
                <a:gridCol w="952500">
                  <a:extLst>
                    <a:ext uri="{9D8B030D-6E8A-4147-A177-3AD203B41FA5}">
                      <a16:colId xmlns:a16="http://schemas.microsoft.com/office/drawing/2014/main" val="204335300"/>
                    </a:ext>
                  </a:extLst>
                </a:gridCol>
                <a:gridCol w="916980">
                  <a:extLst>
                    <a:ext uri="{9D8B030D-6E8A-4147-A177-3AD203B41FA5}">
                      <a16:colId xmlns:a16="http://schemas.microsoft.com/office/drawing/2014/main" val="1017331559"/>
                    </a:ext>
                  </a:extLst>
                </a:gridCol>
              </a:tblGrid>
              <a:tr h="370840">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err="1">
                          <a:solidFill>
                            <a:schemeClr val="accent5">
                              <a:lumMod val="50000"/>
                            </a:schemeClr>
                          </a:solidFill>
                          <a:latin typeface="Century Gothic" panose="020B0502020202020204" pitchFamily="34" charset="0"/>
                        </a:rPr>
                        <a:t>tu</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err="1">
                          <a:solidFill>
                            <a:schemeClr val="accent5">
                              <a:lumMod val="50000"/>
                            </a:schemeClr>
                          </a:solidFill>
                          <a:latin typeface="Century Gothic" panose="020B0502020202020204" pitchFamily="34" charset="0"/>
                        </a:rPr>
                        <a:t>vous</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370840">
                <a:tc>
                  <a:txBody>
                    <a:bodyPr/>
                    <a:lstStyle/>
                    <a:p>
                      <a:pPr algn="ctr"/>
                      <a:r>
                        <a:rPr lang="en-GB" sz="2000" b="1">
                          <a:solidFill>
                            <a:schemeClr val="accent5">
                              <a:lumMod val="50000"/>
                            </a:schemeClr>
                          </a:solidFill>
                          <a:latin typeface="Century Gothic" panose="020B0502020202020204" pitchFamily="34" charset="0"/>
                        </a:rPr>
                        <a:t>1</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a:solidFill>
                            <a:schemeClr val="accent5">
                              <a:lumMod val="50000"/>
                            </a:schemeClr>
                          </a:solidFill>
                          <a:latin typeface="Century Gothic" panose="020B0502020202020204" pitchFamily="34" charset="0"/>
                        </a:rPr>
                        <a:t>... vas à Paris</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000">
                        <a:solidFill>
                          <a:schemeClr val="accent5">
                            <a:lumMod val="50000"/>
                          </a:schemeClr>
                        </a:solidFill>
                        <a:latin typeface="Century Gothic" panose="020B0502020202020204" pitchFamily="34" charset="0"/>
                      </a:endParaRPr>
                    </a:p>
                    <a:p>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370840">
                <a:tc>
                  <a:txBody>
                    <a:bodyPr/>
                    <a:lstStyle/>
                    <a:p>
                      <a:pPr algn="ctr"/>
                      <a:r>
                        <a:rPr lang="en-GB" sz="2000" b="1">
                          <a:solidFill>
                            <a:schemeClr val="accent5">
                              <a:lumMod val="50000"/>
                            </a:schemeClr>
                          </a:solidFill>
                          <a:latin typeface="Century Gothic" panose="020B0502020202020204" pitchFamily="34" charset="0"/>
                        </a:rPr>
                        <a:t>2</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r>
                        <a:rPr lang="en-GB" sz="2000">
                          <a:solidFill>
                            <a:schemeClr val="accent5">
                              <a:lumMod val="50000"/>
                            </a:schemeClr>
                          </a:solidFill>
                          <a:latin typeface="Century Gothic" panose="020B0502020202020204" pitchFamily="34" charset="0"/>
                        </a:rPr>
                        <a:t>... vas au </a:t>
                      </a:r>
                      <a:r>
                        <a:rPr lang="en-GB" sz="2000" err="1">
                          <a:solidFill>
                            <a:schemeClr val="accent5">
                              <a:lumMod val="50000"/>
                            </a:schemeClr>
                          </a:solidFill>
                          <a:latin typeface="Century Gothic" panose="020B0502020202020204" pitchFamily="34" charset="0"/>
                        </a:rPr>
                        <a:t>magasin</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000">
                        <a:solidFill>
                          <a:schemeClr val="accent5">
                            <a:lumMod val="50000"/>
                          </a:schemeClr>
                        </a:solidFill>
                        <a:latin typeface="Century Gothic" panose="020B0502020202020204" pitchFamily="34" charset="0"/>
                      </a:endParaRPr>
                    </a:p>
                    <a:p>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370840">
                <a:tc>
                  <a:txBody>
                    <a:bodyPr/>
                    <a:lstStyle/>
                    <a:p>
                      <a:pPr algn="ctr"/>
                      <a:r>
                        <a:rPr lang="en-GB" sz="2000" b="1">
                          <a:solidFill>
                            <a:schemeClr val="accent5">
                              <a:lumMod val="50000"/>
                            </a:schemeClr>
                          </a:solidFill>
                          <a:latin typeface="Century Gothic" panose="020B0502020202020204" pitchFamily="34" charset="0"/>
                        </a:rPr>
                        <a:t>3</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r>
                        <a:rPr lang="en-GB" sz="2000" b="0">
                          <a:solidFill>
                            <a:schemeClr val="accent5">
                              <a:lumMod val="50000"/>
                            </a:schemeClr>
                          </a:solidFill>
                          <a:latin typeface="Century Gothic" panose="020B0502020202020204" pitchFamily="34" charset="0"/>
                        </a:rPr>
                        <a:t>... </a:t>
                      </a:r>
                      <a:r>
                        <a:rPr lang="en-GB" sz="2000" b="0" err="1">
                          <a:solidFill>
                            <a:schemeClr val="accent5">
                              <a:lumMod val="50000"/>
                            </a:schemeClr>
                          </a:solidFill>
                          <a:latin typeface="Century Gothic" panose="020B0502020202020204" pitchFamily="34" charset="0"/>
                        </a:rPr>
                        <a:t>allez</a:t>
                      </a:r>
                      <a:r>
                        <a:rPr lang="en-GB" sz="2000" b="0">
                          <a:solidFill>
                            <a:schemeClr val="accent5">
                              <a:lumMod val="50000"/>
                            </a:schemeClr>
                          </a:solidFill>
                          <a:latin typeface="Century Gothic" panose="020B0502020202020204" pitchFamily="34" charset="0"/>
                        </a:rPr>
                        <a:t> </a:t>
                      </a:r>
                      <a:r>
                        <a:rPr lang="en-GB" sz="2000">
                          <a:solidFill>
                            <a:schemeClr val="accent5">
                              <a:lumMod val="50000"/>
                            </a:schemeClr>
                          </a:solidFill>
                          <a:latin typeface="Century Gothic" panose="020B0502020202020204" pitchFamily="34" charset="0"/>
                        </a:rPr>
                        <a:t>à la poste ?</a:t>
                      </a:r>
                      <a:endParaRPr lang="en-GB" sz="2000" b="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20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370840">
                <a:tc>
                  <a:txBody>
                    <a:bodyPr/>
                    <a:lstStyle/>
                    <a:p>
                      <a:pPr algn="ctr"/>
                      <a:r>
                        <a:rPr lang="en-GB" sz="2000" b="1">
                          <a:solidFill>
                            <a:schemeClr val="accent5">
                              <a:lumMod val="50000"/>
                            </a:schemeClr>
                          </a:solidFill>
                          <a:latin typeface="Century Gothic" panose="020B0502020202020204" pitchFamily="34" charset="0"/>
                        </a:rPr>
                        <a:t>4</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r>
                        <a:rPr lang="en-GB" sz="2000">
                          <a:solidFill>
                            <a:schemeClr val="accent5">
                              <a:lumMod val="50000"/>
                            </a:schemeClr>
                          </a:solidFill>
                          <a:latin typeface="Century Gothic" panose="020B0502020202020204" pitchFamily="34" charset="0"/>
                        </a:rPr>
                        <a:t>... allez au </a:t>
                      </a:r>
                      <a:r>
                        <a:rPr lang="en-GB" sz="2000" err="1">
                          <a:solidFill>
                            <a:schemeClr val="accent5">
                              <a:lumMod val="50000"/>
                            </a:schemeClr>
                          </a:solidFill>
                          <a:latin typeface="Century Gothic" panose="020B0502020202020204" pitchFamily="34" charset="0"/>
                        </a:rPr>
                        <a:t>parc</a:t>
                      </a:r>
                      <a:r>
                        <a:rPr lang="en-GB" sz="2000">
                          <a:solidFill>
                            <a:schemeClr val="accent5">
                              <a:lumMod val="50000"/>
                            </a:schemeClr>
                          </a:solidFill>
                          <a:latin typeface="Century Gothic" panose="020B0502020202020204" pitchFamily="34" charset="0"/>
                        </a:rPr>
                        <a:t>.</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000">
                        <a:solidFill>
                          <a:schemeClr val="accent5">
                            <a:lumMod val="50000"/>
                          </a:schemeClr>
                        </a:solidFill>
                        <a:latin typeface="Century Gothic" panose="020B0502020202020204" pitchFamily="34" charset="0"/>
                      </a:endParaRPr>
                    </a:p>
                    <a:p>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851644547"/>
              </p:ext>
            </p:extLst>
          </p:nvPr>
        </p:nvGraphicFramePr>
        <p:xfrm>
          <a:off x="6475317" y="2053103"/>
          <a:ext cx="4876801" cy="320040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517799">
                  <a:extLst>
                    <a:ext uri="{9D8B030D-6E8A-4147-A177-3AD203B41FA5}">
                      <a16:colId xmlns:a16="http://schemas.microsoft.com/office/drawing/2014/main" val="3780212547"/>
                    </a:ext>
                  </a:extLst>
                </a:gridCol>
                <a:gridCol w="952500">
                  <a:extLst>
                    <a:ext uri="{9D8B030D-6E8A-4147-A177-3AD203B41FA5}">
                      <a16:colId xmlns:a16="http://schemas.microsoft.com/office/drawing/2014/main" val="204335300"/>
                    </a:ext>
                  </a:extLst>
                </a:gridCol>
                <a:gridCol w="900018">
                  <a:extLst>
                    <a:ext uri="{9D8B030D-6E8A-4147-A177-3AD203B41FA5}">
                      <a16:colId xmlns:a16="http://schemas.microsoft.com/office/drawing/2014/main" val="2724702628"/>
                    </a:ext>
                  </a:extLst>
                </a:gridCol>
              </a:tblGrid>
              <a:tr h="370840">
                <a:tc>
                  <a:txBody>
                    <a:bodyPr/>
                    <a:lstStyle/>
                    <a:p>
                      <a:endParaRPr lang="en-GB" sz="2000" dirty="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err="1">
                          <a:solidFill>
                            <a:schemeClr val="accent5">
                              <a:lumMod val="50000"/>
                            </a:schemeClr>
                          </a:solidFill>
                          <a:latin typeface="Century Gothic" panose="020B0502020202020204" pitchFamily="34" charset="0"/>
                        </a:rPr>
                        <a:t>tu</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err="1">
                          <a:solidFill>
                            <a:schemeClr val="accent5">
                              <a:lumMod val="50000"/>
                            </a:schemeClr>
                          </a:solidFill>
                          <a:latin typeface="Century Gothic" panose="020B0502020202020204" pitchFamily="34" charset="0"/>
                        </a:rPr>
                        <a:t>vous</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370840">
                <a:tc>
                  <a:txBody>
                    <a:bodyPr/>
                    <a:lstStyle/>
                    <a:p>
                      <a:pPr algn="ctr"/>
                      <a:r>
                        <a:rPr lang="en-GB" sz="2000" b="1">
                          <a:solidFill>
                            <a:schemeClr val="accent5">
                              <a:lumMod val="50000"/>
                            </a:schemeClr>
                          </a:solidFill>
                          <a:latin typeface="Century Gothic" panose="020B0502020202020204" pitchFamily="34" charset="0"/>
                        </a:rPr>
                        <a:t>5</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a:solidFill>
                            <a:schemeClr val="accent5">
                              <a:lumMod val="50000"/>
                            </a:schemeClr>
                          </a:solidFill>
                          <a:latin typeface="Century Gothic" panose="020B0502020202020204" pitchFamily="34" charset="0"/>
                        </a:rPr>
                        <a:t>... vas à</a:t>
                      </a:r>
                      <a:r>
                        <a:rPr lang="en-GB" sz="2000" baseline="0">
                          <a:solidFill>
                            <a:schemeClr val="dk1"/>
                          </a:solidFill>
                          <a:latin typeface="Century Gothic" panose="020B0502020202020204" pitchFamily="34" charset="0"/>
                        </a:rPr>
                        <a:t> </a:t>
                      </a:r>
                      <a:r>
                        <a:rPr lang="en-GB" sz="2000" baseline="0" err="1">
                          <a:solidFill>
                            <a:schemeClr val="accent5">
                              <a:lumMod val="50000"/>
                            </a:schemeClr>
                          </a:solidFill>
                          <a:latin typeface="Century Gothic" panose="020B0502020202020204" pitchFamily="34" charset="0"/>
                        </a:rPr>
                        <a:t>l’hôtel</a:t>
                      </a:r>
                      <a:r>
                        <a:rPr lang="en-GB" sz="2000" baseline="0">
                          <a:solidFill>
                            <a:schemeClr val="accent5">
                              <a:lumMod val="50000"/>
                            </a:schemeClr>
                          </a:solidFill>
                          <a:latin typeface="Century Gothic" panose="020B0502020202020204" pitchFamily="34" charset="0"/>
                        </a:rPr>
                        <a:t> ?</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0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0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0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370840">
                <a:tc>
                  <a:txBody>
                    <a:bodyPr/>
                    <a:lstStyle/>
                    <a:p>
                      <a:pPr algn="ctr"/>
                      <a:r>
                        <a:rPr lang="en-GB" sz="2000" b="1">
                          <a:solidFill>
                            <a:schemeClr val="accent5">
                              <a:lumMod val="50000"/>
                            </a:schemeClr>
                          </a:solidFill>
                          <a:latin typeface="Century Gothic" panose="020B0502020202020204" pitchFamily="34" charset="0"/>
                        </a:rPr>
                        <a:t>6</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a:solidFill>
                            <a:schemeClr val="accent5">
                              <a:lumMod val="50000"/>
                            </a:schemeClr>
                          </a:solidFill>
                          <a:latin typeface="Century Gothic" panose="020B0502020202020204" pitchFamily="34" charset="0"/>
                        </a:rPr>
                        <a:t>... allez à</a:t>
                      </a:r>
                    </a:p>
                    <a:p>
                      <a:r>
                        <a:rPr lang="en-GB" sz="2000">
                          <a:solidFill>
                            <a:schemeClr val="accent5">
                              <a:lumMod val="50000"/>
                            </a:schemeClr>
                          </a:solidFill>
                          <a:latin typeface="Century Gothic" panose="020B0502020202020204" pitchFamily="34" charset="0"/>
                        </a:rPr>
                        <a:t>Bordeaux ?</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000">
                        <a:solidFill>
                          <a:schemeClr val="accent5">
                            <a:lumMod val="50000"/>
                          </a:schemeClr>
                        </a:solidFill>
                        <a:latin typeface="Century Gothic" panose="020B0502020202020204" pitchFamily="34" charset="0"/>
                      </a:endParaRPr>
                    </a:p>
                    <a:p>
                      <a:endParaRPr lang="en-GB" sz="20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0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370840">
                <a:tc>
                  <a:txBody>
                    <a:bodyPr/>
                    <a:lstStyle/>
                    <a:p>
                      <a:pPr algn="ctr"/>
                      <a:r>
                        <a:rPr lang="en-GB" sz="2000" b="1">
                          <a:solidFill>
                            <a:schemeClr val="accent5">
                              <a:lumMod val="50000"/>
                            </a:schemeClr>
                          </a:solidFill>
                          <a:latin typeface="Century Gothic" panose="020B0502020202020204" pitchFamily="34" charset="0"/>
                        </a:rPr>
                        <a:t>7</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allez</a:t>
                      </a:r>
                      <a:r>
                        <a:rPr lang="en-GB" sz="2000" baseline="0" dirty="0">
                          <a:solidFill>
                            <a:schemeClr val="accent5">
                              <a:lumMod val="50000"/>
                            </a:schemeClr>
                          </a:solidFill>
                          <a:latin typeface="Century Gothic" panose="020B0502020202020204" pitchFamily="34" charset="0"/>
                        </a:rPr>
                        <a:t> </a:t>
                      </a:r>
                      <a:r>
                        <a:rPr lang="en-GB" sz="2000" b="0" baseline="0" dirty="0">
                          <a:solidFill>
                            <a:schemeClr val="accent5">
                              <a:lumMod val="50000"/>
                            </a:schemeClr>
                          </a:solidFill>
                          <a:latin typeface="Century Gothic" panose="020B0502020202020204" pitchFamily="34" charset="0"/>
                        </a:rPr>
                        <a:t>à la </a:t>
                      </a:r>
                      <a:r>
                        <a:rPr lang="en-GB" sz="2000" b="0" baseline="0" dirty="0" err="1">
                          <a:solidFill>
                            <a:schemeClr val="accent5">
                              <a:lumMod val="50000"/>
                            </a:schemeClr>
                          </a:solidFill>
                          <a:latin typeface="Century Gothic" panose="020B0502020202020204" pitchFamily="34" charset="0"/>
                        </a:rPr>
                        <a:t>caisse</a:t>
                      </a:r>
                      <a:r>
                        <a:rPr lang="en-GB" sz="2000" b="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0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0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0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370840">
                <a:tc>
                  <a:txBody>
                    <a:bodyPr/>
                    <a:lstStyle/>
                    <a:p>
                      <a:pPr algn="ctr"/>
                      <a:r>
                        <a:rPr lang="en-GB" sz="2000" b="1">
                          <a:solidFill>
                            <a:schemeClr val="accent5">
                              <a:lumMod val="50000"/>
                            </a:schemeClr>
                          </a:solidFill>
                          <a:latin typeface="Century Gothic" panose="020B0502020202020204" pitchFamily="34" charset="0"/>
                        </a:rPr>
                        <a:t>8</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a:solidFill>
                            <a:schemeClr val="accent5">
                              <a:lumMod val="50000"/>
                            </a:schemeClr>
                          </a:solidFill>
                          <a:latin typeface="Century Gothic" panose="020B0502020202020204" pitchFamily="34" charset="0"/>
                        </a:rPr>
                        <a:t>... vas au</a:t>
                      </a:r>
                      <a:r>
                        <a:rPr lang="en-GB" sz="2000" baseline="0">
                          <a:solidFill>
                            <a:schemeClr val="accent5">
                              <a:lumMod val="50000"/>
                            </a:schemeClr>
                          </a:solidFill>
                          <a:latin typeface="Century Gothic" panose="020B0502020202020204" pitchFamily="34" charset="0"/>
                        </a:rPr>
                        <a:t> collège.</a:t>
                      </a:r>
                      <a:endParaRPr lang="en-GB" sz="2000">
                        <a:solidFill>
                          <a:schemeClr val="accent5">
                            <a:lumMod val="50000"/>
                          </a:schemeClr>
                        </a:solidFill>
                        <a:latin typeface="Century Gothic" panose="020B0502020202020204" pitchFamily="34" charset="0"/>
                      </a:endParaRPr>
                    </a:p>
                    <a:p>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0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0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0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bl>
          </a:graphicData>
        </a:graphic>
      </p:graphicFrame>
      <p:sp>
        <p:nvSpPr>
          <p:cNvPr id="17" name="Title 3"/>
          <p:cNvSpPr txBox="1">
            <a:spLocks/>
          </p:cNvSpPr>
          <p:nvPr/>
        </p:nvSpPr>
        <p:spPr>
          <a:xfrm>
            <a:off x="59643"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a:solidFill>
                  <a:schemeClr val="bg1"/>
                </a:solidFill>
              </a:rPr>
              <a:t>Qui </a:t>
            </a:r>
            <a:r>
              <a:rPr lang="en-GB" sz="2800" b="1" kern="0" err="1">
                <a:solidFill>
                  <a:schemeClr val="bg1"/>
                </a:solidFill>
              </a:rPr>
              <a:t>va</a:t>
            </a:r>
            <a:r>
              <a:rPr lang="en-GB" sz="2800" b="1" kern="0">
                <a:solidFill>
                  <a:schemeClr val="bg1"/>
                </a:solidFill>
              </a:rPr>
              <a:t> </a:t>
            </a:r>
            <a:r>
              <a:rPr lang="en-GB" sz="2800" b="1" kern="0" err="1">
                <a:solidFill>
                  <a:schemeClr val="bg1"/>
                </a:solidFill>
              </a:rPr>
              <a:t>où</a:t>
            </a:r>
            <a:r>
              <a:rPr lang="en-GB" sz="2800" b="1" kern="0">
                <a:solidFill>
                  <a:schemeClr val="bg1"/>
                </a:solidFill>
              </a:rPr>
              <a:t> ? </a:t>
            </a:r>
          </a:p>
        </p:txBody>
      </p:sp>
      <p:pic>
        <p:nvPicPr>
          <p:cNvPr id="9" name="Picture 8">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7381" y="2505232"/>
            <a:ext cx="498794" cy="519576"/>
          </a:xfrm>
          <a:prstGeom prst="rect">
            <a:avLst/>
          </a:prstGeom>
        </p:spPr>
      </p:pic>
      <p:pic>
        <p:nvPicPr>
          <p:cNvPr id="10" name="Picture 9">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1970" y="3220830"/>
            <a:ext cx="498794" cy="519576"/>
          </a:xfrm>
          <a:prstGeom prst="rect">
            <a:avLst/>
          </a:prstGeom>
        </p:spPr>
      </p:pic>
      <p:pic>
        <p:nvPicPr>
          <p:cNvPr id="11" name="Picture 10">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0212" y="3982830"/>
            <a:ext cx="498794" cy="519576"/>
          </a:xfrm>
          <a:prstGeom prst="rect">
            <a:avLst/>
          </a:prstGeom>
        </p:spPr>
      </p:pic>
      <p:pic>
        <p:nvPicPr>
          <p:cNvPr id="12" name="Picture 11">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692" y="4618406"/>
            <a:ext cx="498794" cy="519576"/>
          </a:xfrm>
          <a:prstGeom prst="rect">
            <a:avLst/>
          </a:prstGeom>
        </p:spPr>
      </p:pic>
      <p:pic>
        <p:nvPicPr>
          <p:cNvPr id="13" name="Picture 12">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2135" y="2505232"/>
            <a:ext cx="498794" cy="519576"/>
          </a:xfrm>
          <a:prstGeom prst="rect">
            <a:avLst/>
          </a:prstGeom>
        </p:spPr>
      </p:pic>
      <p:pic>
        <p:nvPicPr>
          <p:cNvPr id="14" name="Picture 13">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2176" y="3220830"/>
            <a:ext cx="498794" cy="519576"/>
          </a:xfrm>
          <a:prstGeom prst="rect">
            <a:avLst/>
          </a:prstGeom>
        </p:spPr>
      </p:pic>
      <p:pic>
        <p:nvPicPr>
          <p:cNvPr id="18" name="Picture 17">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4966" y="3977378"/>
            <a:ext cx="498794" cy="519576"/>
          </a:xfrm>
          <a:prstGeom prst="rect">
            <a:avLst/>
          </a:prstGeom>
        </p:spPr>
      </p:pic>
      <p:pic>
        <p:nvPicPr>
          <p:cNvPr id="19" name="Picture 18">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2135" y="4638288"/>
            <a:ext cx="498794" cy="519576"/>
          </a:xfrm>
          <a:prstGeom prst="rect">
            <a:avLst/>
          </a:prstGeom>
        </p:spPr>
      </p:pic>
      <p:pic>
        <p:nvPicPr>
          <p:cNvPr id="20" name="Picture 19" descr="background rectangle">
            <a:extLst>
              <a:ext uri="{FF2B5EF4-FFF2-40B4-BE49-F238E27FC236}">
                <a16:creationId xmlns:a16="http://schemas.microsoft.com/office/drawing/2014/main" id="{6CC69491-7101-4635-9AF9-46C8FB548C2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87B98B99-5874-4C34-88A7-CAD9CC5EE25E}"/>
              </a:ext>
            </a:extLst>
          </p:cNvPr>
          <p:cNvSpPr txBox="1">
            <a:spLocks/>
          </p:cNvSpPr>
          <p:nvPr/>
        </p:nvSpPr>
        <p:spPr>
          <a:xfrm>
            <a:off x="0" y="296864"/>
            <a:ext cx="62738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Qui va o</a:t>
            </a:r>
            <a:r>
              <a:rPr lang="en-GB" sz="3600" b="1" kern="0">
                <a:solidFill>
                  <a:schemeClr val="bg1"/>
                </a:solidFill>
                <a:latin typeface="Arial" panose="020B0604020202020204" pitchFamily="34" charset="0"/>
                <a:cs typeface="Arial" panose="020B0604020202020204" pitchFamily="34" charset="0"/>
              </a:rPr>
              <a:t>ù ?</a:t>
            </a:r>
            <a:endParaRPr lang="en-GB" sz="3600" b="1" kern="0" dirty="0">
              <a:solidFill>
                <a:schemeClr val="bg1"/>
              </a:solidFill>
            </a:endParaRPr>
          </a:p>
        </p:txBody>
      </p:sp>
      <p:sp>
        <p:nvSpPr>
          <p:cNvPr id="22" name="Rounded Rectangle 46">
            <a:extLst>
              <a:ext uri="{FF2B5EF4-FFF2-40B4-BE49-F238E27FC236}">
                <a16:creationId xmlns:a16="http://schemas.microsoft.com/office/drawing/2014/main" id="{AF0E582E-669F-4C0F-9188-E90A3CDAE7B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87056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24669" y="1228448"/>
            <a:ext cx="11379200" cy="707886"/>
          </a:xfrm>
          <a:prstGeom prst="rect">
            <a:avLst/>
          </a:prstGeom>
          <a:noFill/>
        </p:spPr>
        <p:txBody>
          <a:bodyPr wrap="square" rtlCol="0">
            <a:spAutoFit/>
          </a:bodyPr>
          <a:lstStyle/>
          <a:p>
            <a:pPr lvl="0">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Say where your partner is going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a:t>
            </a:r>
            <a:r>
              <a:rPr lang="en-GB" sz="2000" b="1" dirty="0" err="1">
                <a:solidFill>
                  <a:srgbClr val="002060"/>
                </a:solidFill>
                <a:latin typeface="Century Gothic" panose="020B0502020202020204" pitchFamily="34" charset="0"/>
                <a:cs typeface="Arial"/>
                <a:sym typeface="Arial"/>
              </a:rPr>
              <a:t>tu</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and where your partner and friends are going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vous</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a:t>
            </a:r>
            <a:r>
              <a:rPr lang="en-GB" sz="2000" b="1" kern="0" dirty="0">
                <a:solidFill>
                  <a:schemeClr val="accent5">
                    <a:lumMod val="50000"/>
                  </a:schemeClr>
                </a:solidFill>
              </a:rPr>
              <a:t>.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270713"/>
            <a:ext cx="1062928" cy="344718"/>
          </a:xfrm>
        </p:spPr>
        <p:txBody>
          <a:bodyPr>
            <a:normAutofit fontScale="90000"/>
          </a:bodyPr>
          <a:lstStyle/>
          <a:p>
            <a:pPr lvl="0" algn="ctr">
              <a:lnSpc>
                <a:spcPct val="100000"/>
              </a:lnSpc>
              <a:spcBef>
                <a:spcPts val="0"/>
              </a:spcBef>
              <a:defRPr/>
            </a:pPr>
            <a:r>
              <a:rPr lang="en-GB" sz="1800" b="1" dirty="0">
                <a:solidFill>
                  <a:prstClr val="white"/>
                </a:solidFill>
                <a:ea typeface="+mn-ea"/>
                <a:cs typeface="+mn-cs"/>
              </a:rPr>
              <a:t>Qui </a:t>
            </a:r>
            <a:r>
              <a:rPr lang="en-GB" sz="1800" b="1" dirty="0" err="1">
                <a:solidFill>
                  <a:prstClr val="white"/>
                </a:solidFill>
                <a:ea typeface="+mn-ea"/>
                <a:cs typeface="+mn-cs"/>
              </a:rPr>
              <a:t>va</a:t>
            </a:r>
            <a:r>
              <a:rPr lang="en-GB" sz="1800" b="1" dirty="0">
                <a:solidFill>
                  <a:prstClr val="white"/>
                </a:solidFill>
                <a:ea typeface="+mn-ea"/>
                <a:cs typeface="+mn-cs"/>
              </a:rPr>
              <a:t> </a:t>
            </a:r>
            <a:r>
              <a:rPr lang="en-GB" sz="1800" b="1" dirty="0" err="1">
                <a:solidFill>
                  <a:prstClr val="white"/>
                </a:solidFill>
                <a:ea typeface="+mn-ea"/>
                <a:cs typeface="+mn-cs"/>
              </a:rPr>
              <a:t>où</a:t>
            </a:r>
            <a:r>
              <a:rPr lang="en-GB" sz="1800" b="1" dirty="0">
                <a:solidFill>
                  <a:prstClr val="white"/>
                </a:solidFill>
                <a:ea typeface="+mn-ea"/>
                <a:cs typeface="+mn-cs"/>
              </a:rPr>
              <a:t>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19682835"/>
              </p:ext>
            </p:extLst>
          </p:nvPr>
        </p:nvGraphicFramePr>
        <p:xfrm>
          <a:off x="924669" y="2068673"/>
          <a:ext cx="4876800" cy="368808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a:solidFill>
                            <a:schemeClr val="accent5">
                              <a:lumMod val="50000"/>
                            </a:schemeClr>
                          </a:solidFill>
                          <a:latin typeface="Century Gothic" panose="020B0502020202020204" pitchFamily="34" charset="0"/>
                        </a:rPr>
                        <a:t>tu </a:t>
                      </a:r>
                      <a:r>
                        <a:rPr lang="en-GB" sz="2000" err="1">
                          <a:solidFill>
                            <a:schemeClr val="accent5">
                              <a:lumMod val="50000"/>
                            </a:schemeClr>
                          </a:solidFill>
                          <a:latin typeface="Century Gothic" panose="020B0502020202020204" pitchFamily="34" charset="0"/>
                        </a:rPr>
                        <a:t>ou</a:t>
                      </a:r>
                      <a:r>
                        <a:rPr lang="en-GB" sz="2000">
                          <a:solidFill>
                            <a:schemeClr val="accent5">
                              <a:lumMod val="50000"/>
                            </a:schemeClr>
                          </a:solidFill>
                          <a:latin typeface="Century Gothic" panose="020B0502020202020204" pitchFamily="34" charset="0"/>
                        </a:rPr>
                        <a:t> vous ?</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b="1" kern="0">
                          <a:solidFill>
                            <a:schemeClr val="accent5">
                              <a:lumMod val="50000"/>
                            </a:schemeClr>
                          </a:solidFill>
                        </a:rPr>
                        <a:t>où ?</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370840">
                <a:tc>
                  <a:txBody>
                    <a:bodyPr/>
                    <a:lstStyle/>
                    <a:p>
                      <a:r>
                        <a:rPr lang="en-GB" sz="2400" b="1">
                          <a:solidFill>
                            <a:schemeClr val="accent5">
                              <a:lumMod val="50000"/>
                            </a:schemeClr>
                          </a:solidFill>
                          <a:latin typeface="Century Gothic" panose="020B0502020202020204" pitchFamily="34" charset="0"/>
                        </a:rPr>
                        <a:t>1</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370840">
                <a:tc>
                  <a:txBody>
                    <a:bodyPr/>
                    <a:lstStyle/>
                    <a:p>
                      <a:r>
                        <a:rPr lang="en-GB" sz="2400" b="1">
                          <a:solidFill>
                            <a:schemeClr val="accent5">
                              <a:lumMod val="50000"/>
                            </a:schemeClr>
                          </a:solidFill>
                          <a:latin typeface="Century Gothic" panose="020B0502020202020204" pitchFamily="34" charset="0"/>
                        </a:rPr>
                        <a:t>2</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370840">
                <a:tc>
                  <a:txBody>
                    <a:bodyPr/>
                    <a:lstStyle/>
                    <a:p>
                      <a:r>
                        <a:rPr lang="en-GB" sz="2400" b="1">
                          <a:solidFill>
                            <a:schemeClr val="accent5">
                              <a:lumMod val="50000"/>
                            </a:schemeClr>
                          </a:solidFill>
                          <a:latin typeface="Century Gothic" panose="020B0502020202020204" pitchFamily="34" charset="0"/>
                        </a:rPr>
                        <a:t>3</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b="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370840">
                <a:tc>
                  <a:txBody>
                    <a:bodyPr/>
                    <a:lstStyle/>
                    <a:p>
                      <a:r>
                        <a:rPr lang="en-GB" sz="2400" b="1">
                          <a:solidFill>
                            <a:schemeClr val="accent5">
                              <a:lumMod val="50000"/>
                            </a:schemeClr>
                          </a:solidFill>
                          <a:latin typeface="Century Gothic" panose="020B0502020202020204" pitchFamily="34" charset="0"/>
                        </a:rPr>
                        <a:t>4</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551491743"/>
              </p:ext>
            </p:extLst>
          </p:nvPr>
        </p:nvGraphicFramePr>
        <p:xfrm>
          <a:off x="6475317" y="2053103"/>
          <a:ext cx="4876800" cy="368808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a:solidFill>
                            <a:schemeClr val="accent5">
                              <a:lumMod val="50000"/>
                            </a:schemeClr>
                          </a:solidFill>
                          <a:latin typeface="Century Gothic" panose="020B0502020202020204" pitchFamily="34" charset="0"/>
                        </a:rPr>
                        <a:t>tu </a:t>
                      </a:r>
                      <a:r>
                        <a:rPr lang="en-GB" sz="2000" err="1">
                          <a:solidFill>
                            <a:schemeClr val="accent5">
                              <a:lumMod val="50000"/>
                            </a:schemeClr>
                          </a:solidFill>
                          <a:latin typeface="Century Gothic" panose="020B0502020202020204" pitchFamily="34" charset="0"/>
                        </a:rPr>
                        <a:t>ou</a:t>
                      </a:r>
                      <a:r>
                        <a:rPr lang="en-GB" sz="2000">
                          <a:solidFill>
                            <a:schemeClr val="accent5">
                              <a:lumMod val="50000"/>
                            </a:schemeClr>
                          </a:solidFill>
                          <a:latin typeface="Century Gothic" panose="020B0502020202020204" pitchFamily="34" charset="0"/>
                        </a:rPr>
                        <a:t> vous ?</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b="1" kern="0">
                          <a:solidFill>
                            <a:schemeClr val="accent5">
                              <a:lumMod val="50000"/>
                            </a:schemeClr>
                          </a:solidFill>
                        </a:rPr>
                        <a:t>où ?</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370840">
                <a:tc>
                  <a:txBody>
                    <a:bodyPr/>
                    <a:lstStyle/>
                    <a:p>
                      <a:r>
                        <a:rPr lang="en-GB" sz="2400" b="1">
                          <a:solidFill>
                            <a:schemeClr val="accent5">
                              <a:lumMod val="50000"/>
                            </a:schemeClr>
                          </a:solidFill>
                          <a:latin typeface="Century Gothic" panose="020B0502020202020204" pitchFamily="34" charset="0"/>
                        </a:rPr>
                        <a:t>5</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dirty="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370840">
                <a:tc>
                  <a:txBody>
                    <a:bodyPr/>
                    <a:lstStyle/>
                    <a:p>
                      <a:r>
                        <a:rPr lang="en-GB" sz="2400" b="1">
                          <a:solidFill>
                            <a:schemeClr val="accent5">
                              <a:lumMod val="50000"/>
                            </a:schemeClr>
                          </a:solidFill>
                          <a:latin typeface="Century Gothic" panose="020B0502020202020204" pitchFamily="34" charset="0"/>
                        </a:rPr>
                        <a:t>6</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370840">
                <a:tc>
                  <a:txBody>
                    <a:bodyPr/>
                    <a:lstStyle/>
                    <a:p>
                      <a:r>
                        <a:rPr lang="en-GB" sz="2400" b="1">
                          <a:solidFill>
                            <a:schemeClr val="accent5">
                              <a:lumMod val="50000"/>
                            </a:schemeClr>
                          </a:solidFill>
                          <a:latin typeface="Century Gothic" panose="020B0502020202020204" pitchFamily="34" charset="0"/>
                        </a:rPr>
                        <a:t>7</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370840">
                <a:tc>
                  <a:txBody>
                    <a:bodyPr/>
                    <a:lstStyle/>
                    <a:p>
                      <a:r>
                        <a:rPr lang="en-GB" sz="2400" b="1">
                          <a:solidFill>
                            <a:schemeClr val="accent5">
                              <a:lumMod val="50000"/>
                            </a:schemeClr>
                          </a:solidFill>
                          <a:latin typeface="Century Gothic" panose="020B0502020202020204" pitchFamily="34" charset="0"/>
                        </a:rPr>
                        <a:t>8</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dirty="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bl>
          </a:graphicData>
        </a:graphic>
      </p:graphicFrame>
      <p:sp>
        <p:nvSpPr>
          <p:cNvPr id="17" name="Title 3"/>
          <p:cNvSpPr txBox="1">
            <a:spLocks/>
          </p:cNvSpPr>
          <p:nvPr/>
        </p:nvSpPr>
        <p:spPr>
          <a:xfrm>
            <a:off x="59643"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dirty="0">
                <a:solidFill>
                  <a:schemeClr val="bg1"/>
                </a:solidFill>
              </a:rPr>
              <a:t>Qui </a:t>
            </a:r>
            <a:r>
              <a:rPr lang="en-GB" sz="2800" b="1" kern="0" dirty="0" err="1">
                <a:solidFill>
                  <a:schemeClr val="bg1"/>
                </a:solidFill>
              </a:rPr>
              <a:t>va</a:t>
            </a:r>
            <a:r>
              <a:rPr lang="en-GB" sz="2800" b="1" kern="0" dirty="0">
                <a:solidFill>
                  <a:schemeClr val="bg1"/>
                </a:solidFill>
              </a:rPr>
              <a:t> </a:t>
            </a:r>
            <a:r>
              <a:rPr lang="en-GB" sz="2800" b="1" kern="0" dirty="0" err="1">
                <a:solidFill>
                  <a:schemeClr val="bg1"/>
                </a:solidFill>
              </a:rPr>
              <a:t>où</a:t>
            </a:r>
            <a:r>
              <a:rPr lang="en-GB" sz="2800" b="1" kern="0" dirty="0">
                <a:solidFill>
                  <a:schemeClr val="bg1"/>
                </a:solidFill>
              </a:rPr>
              <a:t> ? </a:t>
            </a:r>
            <a:r>
              <a:rPr lang="en-GB" sz="2800" b="1" kern="0" dirty="0" err="1">
                <a:solidFill>
                  <a:schemeClr val="bg1"/>
                </a:solidFill>
              </a:rPr>
              <a:t>Partenaire</a:t>
            </a:r>
            <a:r>
              <a:rPr lang="en-GB" sz="2800" b="1" kern="0" dirty="0">
                <a:solidFill>
                  <a:schemeClr val="bg1"/>
                </a:solidFill>
              </a:rPr>
              <a:t> A (1) </a:t>
            </a: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2215" y="2439108"/>
            <a:ext cx="620443" cy="805770"/>
          </a:xfrm>
          <a:prstGeom prst="rect">
            <a:avLst/>
          </a:prstGeom>
        </p:spPr>
      </p:pic>
      <p:pic>
        <p:nvPicPr>
          <p:cNvPr id="34"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157" y="2428831"/>
            <a:ext cx="939384" cy="8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C:\Users\wdj\Google Drive\Primary\Y5 SoW\From Tracy\Pronouns\you-plur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6277" y="3281431"/>
            <a:ext cx="974299" cy="81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 descr="C:\Users\wdj\Google Drive\Primary\Y5 SoW\From Tracy\Pronouns\you-plur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1426" y="4097780"/>
            <a:ext cx="974299" cy="81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 descr="C:\Users\wdj\Google Drive\Primary\Y5 SoW\From Tracy\Pronouns\you-plur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5077" y="4920514"/>
            <a:ext cx="974299" cy="81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 descr="C:\Users\wdj\Google Drive\Primary\Y5 SoW\From Tracy\Pronouns\you-plur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5076" y="3281431"/>
            <a:ext cx="974299" cy="81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9991" y="4067612"/>
            <a:ext cx="939384" cy="8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9991" y="2418553"/>
            <a:ext cx="939384" cy="8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157" y="4897375"/>
            <a:ext cx="939384" cy="8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1017" y="4134331"/>
            <a:ext cx="607526" cy="812771"/>
          </a:xfrm>
          <a:prstGeom prst="rect">
            <a:avLst/>
          </a:prstGeom>
        </p:spPr>
      </p:pic>
      <p:pic>
        <p:nvPicPr>
          <p:cNvPr id="9" name="Picture 8"/>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0146963" y="3229910"/>
            <a:ext cx="299273" cy="839626"/>
          </a:xfrm>
          <a:prstGeom prst="rect">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62023" y="3337239"/>
            <a:ext cx="939641" cy="704731"/>
          </a:xfrm>
          <a:prstGeom prst="rect">
            <a:avLst/>
          </a:prstGeom>
        </p:spPr>
      </p:pic>
      <p:pic>
        <p:nvPicPr>
          <p:cNvPr id="53" name="Picture 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68938" y="4956163"/>
            <a:ext cx="1527581" cy="766337"/>
          </a:xfrm>
          <a:prstGeom prst="rect">
            <a:avLst/>
          </a:prstGeom>
        </p:spPr>
      </p:pic>
      <p:pic>
        <p:nvPicPr>
          <p:cNvPr id="54" name="Pictur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46963" y="2457601"/>
            <a:ext cx="763757" cy="787624"/>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7816" y="4934876"/>
            <a:ext cx="763757" cy="787624"/>
          </a:xfrm>
          <a:prstGeom prst="rect">
            <a:avLst/>
          </a:prstGeom>
        </p:spPr>
      </p:pic>
      <p:sp>
        <p:nvSpPr>
          <p:cNvPr id="10" name="TextBox 9"/>
          <p:cNvSpPr txBox="1"/>
          <p:nvPr/>
        </p:nvSpPr>
        <p:spPr>
          <a:xfrm>
            <a:off x="9139737" y="2667000"/>
            <a:ext cx="968079"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Amir’s</a:t>
            </a:r>
          </a:p>
        </p:txBody>
      </p:sp>
      <p:sp>
        <p:nvSpPr>
          <p:cNvPr id="56" name="TextBox 55"/>
          <p:cNvSpPr txBox="1"/>
          <p:nvPr/>
        </p:nvSpPr>
        <p:spPr>
          <a:xfrm>
            <a:off x="9229391" y="5150312"/>
            <a:ext cx="968079"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Léa’s</a:t>
            </a:r>
          </a:p>
        </p:txBody>
      </p:sp>
      <p:pic>
        <p:nvPicPr>
          <p:cNvPr id="57" name="Picture 5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09163" y="4262121"/>
            <a:ext cx="673527" cy="506268"/>
          </a:xfrm>
          <a:prstGeom prst="rect">
            <a:avLst/>
          </a:prstGeom>
        </p:spPr>
      </p:pic>
      <p:pic>
        <p:nvPicPr>
          <p:cNvPr id="27" name="Picture 26" descr="background rectangle">
            <a:extLst>
              <a:ext uri="{FF2B5EF4-FFF2-40B4-BE49-F238E27FC236}">
                <a16:creationId xmlns:a16="http://schemas.microsoft.com/office/drawing/2014/main" id="{76AA349B-B954-4262-B69A-9044D8DE7D6E}"/>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7E17B15A-071D-4B2A-95F5-80061F6B928D}"/>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Qui va où ?</a:t>
            </a:r>
            <a:endParaRPr lang="en-GB" sz="3600" b="1" kern="0" dirty="0">
              <a:solidFill>
                <a:schemeClr val="bg1"/>
              </a:solidFill>
            </a:endParaRPr>
          </a:p>
        </p:txBody>
      </p:sp>
      <p:sp>
        <p:nvSpPr>
          <p:cNvPr id="29" name="Rounded Rectangle 46">
            <a:extLst>
              <a:ext uri="{FF2B5EF4-FFF2-40B4-BE49-F238E27FC236}">
                <a16:creationId xmlns:a16="http://schemas.microsoft.com/office/drawing/2014/main" id="{AF01A981-1D23-4720-85EA-492BF3143AC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Title 3">
            <a:extLst>
              <a:ext uri="{FF2B5EF4-FFF2-40B4-BE49-F238E27FC236}">
                <a16:creationId xmlns:a16="http://schemas.microsoft.com/office/drawing/2014/main" id="{820F891E-77B2-472E-8F73-03FF8F0CDAB3}"/>
              </a:ext>
            </a:extLst>
          </p:cNvPr>
          <p:cNvSpPr txBox="1">
            <a:spLocks/>
          </p:cNvSpPr>
          <p:nvPr/>
        </p:nvSpPr>
        <p:spPr>
          <a:xfrm>
            <a:off x="6112703" y="522147"/>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err="1">
                <a:solidFill>
                  <a:srgbClr val="115177"/>
                </a:solidFill>
              </a:rPr>
              <a:t>Partenaire</a:t>
            </a:r>
            <a:r>
              <a:rPr lang="en-GB" sz="3600" b="1" kern="0" dirty="0">
                <a:solidFill>
                  <a:srgbClr val="115177"/>
                </a:solidFill>
              </a:rPr>
              <a:t> A </a:t>
            </a:r>
          </a:p>
        </p:txBody>
      </p:sp>
    </p:spTree>
    <p:extLst>
      <p:ext uri="{BB962C8B-B14F-4D97-AF65-F5344CB8AC3E}">
        <p14:creationId xmlns:p14="http://schemas.microsoft.com/office/powerpoint/2010/main" val="499034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595158787"/>
              </p:ext>
            </p:extLst>
          </p:nvPr>
        </p:nvGraphicFramePr>
        <p:xfrm>
          <a:off x="6475317" y="2053103"/>
          <a:ext cx="4876800" cy="399288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a:solidFill>
                            <a:schemeClr val="accent5">
                              <a:lumMod val="50000"/>
                            </a:schemeClr>
                          </a:solidFill>
                          <a:latin typeface="Century Gothic" panose="020B0502020202020204" pitchFamily="34" charset="0"/>
                        </a:rPr>
                        <a:t>you (singular) or you (plural)?</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b="1" kern="0">
                          <a:solidFill>
                            <a:schemeClr val="accent5">
                              <a:lumMod val="50000"/>
                            </a:schemeClr>
                          </a:solidFill>
                        </a:rPr>
                        <a:t>where?</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370840">
                <a:tc>
                  <a:txBody>
                    <a:bodyPr/>
                    <a:lstStyle/>
                    <a:p>
                      <a:r>
                        <a:rPr lang="en-GB" sz="2400" b="1">
                          <a:solidFill>
                            <a:schemeClr val="accent5">
                              <a:lumMod val="50000"/>
                            </a:schemeClr>
                          </a:solidFill>
                          <a:latin typeface="Century Gothic" panose="020B0502020202020204" pitchFamily="34" charset="0"/>
                        </a:rPr>
                        <a:t>5</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370840">
                <a:tc>
                  <a:txBody>
                    <a:bodyPr/>
                    <a:lstStyle/>
                    <a:p>
                      <a:r>
                        <a:rPr lang="en-GB" sz="2400" b="1">
                          <a:solidFill>
                            <a:schemeClr val="accent5">
                              <a:lumMod val="50000"/>
                            </a:schemeClr>
                          </a:solidFill>
                          <a:latin typeface="Century Gothic" panose="020B0502020202020204" pitchFamily="34" charset="0"/>
                        </a:rPr>
                        <a:t>6</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370840">
                <a:tc>
                  <a:txBody>
                    <a:bodyPr/>
                    <a:lstStyle/>
                    <a:p>
                      <a:r>
                        <a:rPr lang="en-GB" sz="2400" b="1">
                          <a:solidFill>
                            <a:schemeClr val="accent5">
                              <a:lumMod val="50000"/>
                            </a:schemeClr>
                          </a:solidFill>
                          <a:latin typeface="Century Gothic" panose="020B0502020202020204" pitchFamily="34" charset="0"/>
                        </a:rPr>
                        <a:t>7</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370840">
                <a:tc>
                  <a:txBody>
                    <a:bodyPr/>
                    <a:lstStyle/>
                    <a:p>
                      <a:r>
                        <a:rPr lang="en-GB" sz="2400" b="1">
                          <a:solidFill>
                            <a:schemeClr val="accent5">
                              <a:lumMod val="50000"/>
                            </a:schemeClr>
                          </a:solidFill>
                          <a:latin typeface="Century Gothic" panose="020B0502020202020204" pitchFamily="34" charset="0"/>
                        </a:rPr>
                        <a:t>8</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74997723"/>
              </p:ext>
            </p:extLst>
          </p:nvPr>
        </p:nvGraphicFramePr>
        <p:xfrm>
          <a:off x="924669" y="2068673"/>
          <a:ext cx="4876800" cy="399288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a:solidFill>
                            <a:schemeClr val="accent5">
                              <a:lumMod val="50000"/>
                            </a:schemeClr>
                          </a:solidFill>
                          <a:latin typeface="Century Gothic" panose="020B0502020202020204" pitchFamily="34" charset="0"/>
                        </a:rPr>
                        <a:t>you (singular) or you (plural)?</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b="1" kern="0">
                          <a:solidFill>
                            <a:schemeClr val="accent5">
                              <a:lumMod val="50000"/>
                            </a:schemeClr>
                          </a:solidFill>
                        </a:rPr>
                        <a:t>where?</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370840">
                <a:tc>
                  <a:txBody>
                    <a:bodyPr/>
                    <a:lstStyle/>
                    <a:p>
                      <a:r>
                        <a:rPr lang="en-GB" sz="2400" b="1">
                          <a:solidFill>
                            <a:schemeClr val="accent5">
                              <a:lumMod val="50000"/>
                            </a:schemeClr>
                          </a:solidFill>
                          <a:latin typeface="Century Gothic" panose="020B0502020202020204" pitchFamily="34" charset="0"/>
                        </a:rPr>
                        <a:t>1</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370840">
                <a:tc>
                  <a:txBody>
                    <a:bodyPr/>
                    <a:lstStyle/>
                    <a:p>
                      <a:r>
                        <a:rPr lang="en-GB" sz="2400" b="1">
                          <a:solidFill>
                            <a:schemeClr val="accent5">
                              <a:lumMod val="50000"/>
                            </a:schemeClr>
                          </a:solidFill>
                          <a:latin typeface="Century Gothic" panose="020B0502020202020204" pitchFamily="34" charset="0"/>
                        </a:rPr>
                        <a:t>2</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370840">
                <a:tc>
                  <a:txBody>
                    <a:bodyPr/>
                    <a:lstStyle/>
                    <a:p>
                      <a:r>
                        <a:rPr lang="en-GB" sz="2400" b="1">
                          <a:solidFill>
                            <a:schemeClr val="accent5">
                              <a:lumMod val="50000"/>
                            </a:schemeClr>
                          </a:solidFill>
                          <a:latin typeface="Century Gothic" panose="020B0502020202020204" pitchFamily="34" charset="0"/>
                        </a:rPr>
                        <a:t>3</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b="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370840">
                <a:tc>
                  <a:txBody>
                    <a:bodyPr/>
                    <a:lstStyle/>
                    <a:p>
                      <a:r>
                        <a:rPr lang="en-GB" sz="2400" b="1">
                          <a:solidFill>
                            <a:schemeClr val="accent5">
                              <a:lumMod val="50000"/>
                            </a:schemeClr>
                          </a:solidFill>
                          <a:latin typeface="Century Gothic" panose="020B0502020202020204" pitchFamily="34" charset="0"/>
                        </a:rPr>
                        <a:t>4</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bl>
          </a:graphicData>
        </a:graphic>
      </p:graphicFrame>
      <p:sp>
        <p:nvSpPr>
          <p:cNvPr id="3" name="TextBox 2"/>
          <p:cNvSpPr txBox="1"/>
          <p:nvPr/>
        </p:nvSpPr>
        <p:spPr>
          <a:xfrm>
            <a:off x="1468561" y="3003669"/>
            <a:ext cx="2054161"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you (singular)</a:t>
            </a:r>
          </a:p>
        </p:txBody>
      </p:sp>
      <p:sp>
        <p:nvSpPr>
          <p:cNvPr id="34" name="TextBox 33"/>
          <p:cNvSpPr txBox="1"/>
          <p:nvPr/>
        </p:nvSpPr>
        <p:spPr>
          <a:xfrm>
            <a:off x="1682643" y="3829493"/>
            <a:ext cx="1677371"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you (plural)</a:t>
            </a:r>
          </a:p>
        </p:txBody>
      </p:sp>
      <p:sp>
        <p:nvSpPr>
          <p:cNvPr id="15" name="TextBox 14"/>
          <p:cNvSpPr txBox="1"/>
          <p:nvPr/>
        </p:nvSpPr>
        <p:spPr>
          <a:xfrm>
            <a:off x="812800" y="1269125"/>
            <a:ext cx="11379200" cy="707886"/>
          </a:xfrm>
          <a:prstGeom prst="rect">
            <a:avLst/>
          </a:prstGeom>
          <a:noFill/>
        </p:spPr>
        <p:txBody>
          <a:bodyPr wrap="square" rtlCol="0">
            <a:spAutoFit/>
          </a:bodyPr>
          <a:lstStyle/>
          <a:p>
            <a:pPr lvl="0">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Write in English where you are going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(‘you - singular’)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and where you are going with your friends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(‘you - plural’)</a:t>
            </a:r>
            <a:r>
              <a:rPr lang="en-GB" sz="2000" b="1" kern="0" dirty="0">
                <a:solidFill>
                  <a:schemeClr val="accent5">
                    <a:lumMod val="50000"/>
                  </a:schemeClr>
                </a:solidFill>
                <a:latin typeface="Century Gothic" panose="020B0502020202020204" pitchFamily="34" charset="0"/>
              </a:rPr>
              <a:t>.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270713"/>
            <a:ext cx="1062928" cy="344718"/>
          </a:xfrm>
        </p:spPr>
        <p:txBody>
          <a:bodyPr>
            <a:normAutofit fontScale="90000"/>
          </a:bodyPr>
          <a:lstStyle/>
          <a:p>
            <a:pPr lvl="0" algn="ctr">
              <a:lnSpc>
                <a:spcPct val="100000"/>
              </a:lnSpc>
              <a:spcBef>
                <a:spcPts val="0"/>
              </a:spcBef>
              <a:defRPr/>
            </a:pPr>
            <a:r>
              <a:rPr lang="en-GB" sz="1800" b="1" dirty="0">
                <a:solidFill>
                  <a:prstClr val="white"/>
                </a:solidFill>
                <a:latin typeface="Century Gothic" panose="020B0502020202020204" pitchFamily="34" charset="0"/>
                <a:ea typeface="+mn-ea"/>
                <a:cs typeface="+mn-cs"/>
              </a:rPr>
              <a:t>Qui </a:t>
            </a:r>
            <a:r>
              <a:rPr lang="en-GB" sz="1800" b="1" dirty="0" err="1">
                <a:solidFill>
                  <a:prstClr val="white"/>
                </a:solidFill>
                <a:latin typeface="Century Gothic" panose="020B0502020202020204" pitchFamily="34" charset="0"/>
                <a:ea typeface="+mn-ea"/>
                <a:cs typeface="+mn-cs"/>
              </a:rPr>
              <a:t>va</a:t>
            </a:r>
            <a:r>
              <a:rPr lang="en-GB" sz="1800" b="1" baseline="0" dirty="0">
                <a:solidFill>
                  <a:prstClr val="white"/>
                </a:solidFill>
                <a:latin typeface="Century Gothic" panose="020B0502020202020204" pitchFamily="34" charset="0"/>
                <a:ea typeface="+mn-ea"/>
                <a:cs typeface="+mn-cs"/>
              </a:rPr>
              <a:t> </a:t>
            </a:r>
            <a:r>
              <a:rPr lang="en-GB" sz="1800" b="1" baseline="0" dirty="0" err="1">
                <a:solidFill>
                  <a:prstClr val="white"/>
                </a:solidFill>
                <a:latin typeface="Century Gothic" panose="020B0502020202020204" pitchFamily="34" charset="0"/>
                <a:ea typeface="+mn-ea"/>
                <a:cs typeface="+mn-cs"/>
              </a:rPr>
              <a:t>où</a:t>
            </a:r>
            <a:r>
              <a:rPr lang="en-GB" sz="1800" b="1" baseline="0" dirty="0">
                <a:solidFill>
                  <a:prstClr val="white"/>
                </a:solidFill>
                <a:latin typeface="Century Gothic" panose="020B0502020202020204" pitchFamily="34" charset="0"/>
                <a:ea typeface="+mn-ea"/>
                <a:cs typeface="+mn-cs"/>
              </a:rPr>
              <a:t> ?</a:t>
            </a:r>
            <a:endParaRPr lang="en-US" dirty="0">
              <a:latin typeface="Century Gothic" panose="020B0502020202020204" pitchFamily="34" charset="0"/>
            </a:endParaRPr>
          </a:p>
        </p:txBody>
      </p:sp>
      <p:sp>
        <p:nvSpPr>
          <p:cNvPr id="17" name="Title 3"/>
          <p:cNvSpPr txBox="1">
            <a:spLocks/>
          </p:cNvSpPr>
          <p:nvPr/>
        </p:nvSpPr>
        <p:spPr>
          <a:xfrm>
            <a:off x="59643"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a:solidFill>
                  <a:schemeClr val="bg1"/>
                </a:solidFill>
                <a:latin typeface="Century Gothic" panose="020B0502020202020204" pitchFamily="34" charset="0"/>
              </a:rPr>
              <a:t>Qui </a:t>
            </a:r>
            <a:r>
              <a:rPr lang="en-GB" sz="2800" b="1" kern="0" err="1">
                <a:solidFill>
                  <a:schemeClr val="bg1"/>
                </a:solidFill>
                <a:latin typeface="Century Gothic" panose="020B0502020202020204" pitchFamily="34" charset="0"/>
              </a:rPr>
              <a:t>va</a:t>
            </a:r>
            <a:r>
              <a:rPr lang="en-GB" sz="2800" b="1" kern="0">
                <a:solidFill>
                  <a:schemeClr val="bg1"/>
                </a:solidFill>
                <a:latin typeface="Century Gothic" panose="020B0502020202020204" pitchFamily="34" charset="0"/>
              </a:rPr>
              <a:t> </a:t>
            </a:r>
            <a:r>
              <a:rPr lang="en-GB" sz="2800" b="1" kern="0" err="1">
                <a:solidFill>
                  <a:schemeClr val="bg1"/>
                </a:solidFill>
                <a:latin typeface="Century Gothic" panose="020B0502020202020204" pitchFamily="34" charset="0"/>
              </a:rPr>
              <a:t>où</a:t>
            </a:r>
            <a:r>
              <a:rPr lang="en-GB" sz="2800" b="1" kern="0">
                <a:solidFill>
                  <a:schemeClr val="bg1"/>
                </a:solidFill>
                <a:latin typeface="Century Gothic" panose="020B0502020202020204" pitchFamily="34" charset="0"/>
              </a:rPr>
              <a:t> ? </a:t>
            </a:r>
            <a:r>
              <a:rPr lang="en-GB" sz="2800" b="1" kern="0" err="1">
                <a:solidFill>
                  <a:schemeClr val="bg1"/>
                </a:solidFill>
                <a:latin typeface="Century Gothic" panose="020B0502020202020204" pitchFamily="34" charset="0"/>
              </a:rPr>
              <a:t>Partenaire</a:t>
            </a:r>
            <a:r>
              <a:rPr lang="en-GB" sz="2800" b="1" kern="0">
                <a:solidFill>
                  <a:schemeClr val="bg1"/>
                </a:solidFill>
                <a:latin typeface="Century Gothic" panose="020B0502020202020204" pitchFamily="34" charset="0"/>
              </a:rPr>
              <a:t> B (1) </a:t>
            </a:r>
          </a:p>
        </p:txBody>
      </p:sp>
      <p:sp>
        <p:nvSpPr>
          <p:cNvPr id="7" name="TextBox 6"/>
          <p:cNvSpPr txBox="1"/>
          <p:nvPr/>
        </p:nvSpPr>
        <p:spPr>
          <a:xfrm>
            <a:off x="4060863" y="2955275"/>
            <a:ext cx="1321152"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London</a:t>
            </a:r>
          </a:p>
        </p:txBody>
      </p:sp>
      <p:sp>
        <p:nvSpPr>
          <p:cNvPr id="36" name="TextBox 35"/>
          <p:cNvSpPr txBox="1"/>
          <p:nvPr/>
        </p:nvSpPr>
        <p:spPr>
          <a:xfrm>
            <a:off x="3659361" y="3824584"/>
            <a:ext cx="2116349" cy="400110"/>
          </a:xfrm>
          <a:prstGeom prst="rect">
            <a:avLst/>
          </a:prstGeom>
          <a:noFill/>
        </p:spPr>
        <p:txBody>
          <a:bodyPr wrap="square" rtlCol="0">
            <a:spAutoFit/>
          </a:bodyPr>
          <a:lstStyle/>
          <a:p>
            <a:pPr algn="ctr"/>
            <a:r>
              <a:rPr lang="en-GB" sz="2000">
                <a:solidFill>
                  <a:schemeClr val="accent5">
                    <a:lumMod val="50000"/>
                  </a:schemeClr>
                </a:solidFill>
                <a:latin typeface="Century Gothic" panose="020B0502020202020204" pitchFamily="34" charset="0"/>
              </a:rPr>
              <a:t>on holiday</a:t>
            </a:r>
          </a:p>
        </p:txBody>
      </p:sp>
      <p:sp>
        <p:nvSpPr>
          <p:cNvPr id="47" name="TextBox 46"/>
          <p:cNvSpPr txBox="1"/>
          <p:nvPr/>
        </p:nvSpPr>
        <p:spPr>
          <a:xfrm>
            <a:off x="4182837" y="4565467"/>
            <a:ext cx="862659"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Paris</a:t>
            </a:r>
          </a:p>
        </p:txBody>
      </p:sp>
      <p:sp>
        <p:nvSpPr>
          <p:cNvPr id="49" name="TextBox 48"/>
          <p:cNvSpPr txBox="1"/>
          <p:nvPr/>
        </p:nvSpPr>
        <p:spPr>
          <a:xfrm>
            <a:off x="3868941" y="5473612"/>
            <a:ext cx="1607840"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into town</a:t>
            </a:r>
          </a:p>
        </p:txBody>
      </p:sp>
      <p:sp>
        <p:nvSpPr>
          <p:cNvPr id="51" name="TextBox 50"/>
          <p:cNvSpPr txBox="1"/>
          <p:nvPr/>
        </p:nvSpPr>
        <p:spPr>
          <a:xfrm>
            <a:off x="9348053" y="2939426"/>
            <a:ext cx="2054638"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Amir’s house</a:t>
            </a:r>
          </a:p>
        </p:txBody>
      </p:sp>
      <p:sp>
        <p:nvSpPr>
          <p:cNvPr id="54" name="TextBox 53"/>
          <p:cNvSpPr txBox="1"/>
          <p:nvPr/>
        </p:nvSpPr>
        <p:spPr>
          <a:xfrm>
            <a:off x="9547238" y="3802131"/>
            <a:ext cx="1434181"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New York</a:t>
            </a:r>
          </a:p>
        </p:txBody>
      </p:sp>
      <p:sp>
        <p:nvSpPr>
          <p:cNvPr id="56" name="TextBox 55"/>
          <p:cNvSpPr txBox="1"/>
          <p:nvPr/>
        </p:nvSpPr>
        <p:spPr>
          <a:xfrm>
            <a:off x="9447645" y="4592382"/>
            <a:ext cx="1633366"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Scotland</a:t>
            </a:r>
          </a:p>
        </p:txBody>
      </p:sp>
      <p:sp>
        <p:nvSpPr>
          <p:cNvPr id="58" name="TextBox 57"/>
          <p:cNvSpPr txBox="1"/>
          <p:nvPr/>
        </p:nvSpPr>
        <p:spPr>
          <a:xfrm>
            <a:off x="9447645" y="5446402"/>
            <a:ext cx="1732958"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Léa’s house</a:t>
            </a:r>
          </a:p>
        </p:txBody>
      </p:sp>
      <p:sp>
        <p:nvSpPr>
          <p:cNvPr id="25" name="TextBox 24"/>
          <p:cNvSpPr txBox="1"/>
          <p:nvPr/>
        </p:nvSpPr>
        <p:spPr>
          <a:xfrm>
            <a:off x="1452018" y="5466313"/>
            <a:ext cx="2054161"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you (singular)</a:t>
            </a:r>
          </a:p>
        </p:txBody>
      </p:sp>
      <p:sp>
        <p:nvSpPr>
          <p:cNvPr id="26" name="TextBox 25"/>
          <p:cNvSpPr txBox="1"/>
          <p:nvPr/>
        </p:nvSpPr>
        <p:spPr>
          <a:xfrm>
            <a:off x="6970221" y="2917655"/>
            <a:ext cx="2054161"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you (singular)</a:t>
            </a:r>
          </a:p>
        </p:txBody>
      </p:sp>
      <p:sp>
        <p:nvSpPr>
          <p:cNvPr id="27" name="TextBox 26"/>
          <p:cNvSpPr txBox="1"/>
          <p:nvPr/>
        </p:nvSpPr>
        <p:spPr>
          <a:xfrm>
            <a:off x="7053187" y="4581850"/>
            <a:ext cx="2054161"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you (singular)</a:t>
            </a:r>
          </a:p>
        </p:txBody>
      </p:sp>
      <p:sp>
        <p:nvSpPr>
          <p:cNvPr id="32" name="TextBox 31"/>
          <p:cNvSpPr txBox="1"/>
          <p:nvPr/>
        </p:nvSpPr>
        <p:spPr>
          <a:xfrm>
            <a:off x="1749493" y="4592382"/>
            <a:ext cx="1677371"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you (plural)</a:t>
            </a:r>
          </a:p>
        </p:txBody>
      </p:sp>
      <p:sp>
        <p:nvSpPr>
          <p:cNvPr id="33" name="TextBox 32"/>
          <p:cNvSpPr txBox="1"/>
          <p:nvPr/>
        </p:nvSpPr>
        <p:spPr>
          <a:xfrm>
            <a:off x="7192451" y="3782207"/>
            <a:ext cx="1677371"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you (plural)</a:t>
            </a:r>
          </a:p>
        </p:txBody>
      </p:sp>
      <p:sp>
        <p:nvSpPr>
          <p:cNvPr id="35" name="TextBox 34"/>
          <p:cNvSpPr txBox="1"/>
          <p:nvPr/>
        </p:nvSpPr>
        <p:spPr>
          <a:xfrm>
            <a:off x="7207142" y="5446402"/>
            <a:ext cx="1677371"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you (plural)</a:t>
            </a:r>
          </a:p>
        </p:txBody>
      </p:sp>
      <p:pic>
        <p:nvPicPr>
          <p:cNvPr id="29" name="Picture 28" descr="background rectangle">
            <a:extLst>
              <a:ext uri="{FF2B5EF4-FFF2-40B4-BE49-F238E27FC236}">
                <a16:creationId xmlns:a16="http://schemas.microsoft.com/office/drawing/2014/main" id="{86FE4E72-85CB-4866-8AD9-00280711A4E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2FD9FB99-7F97-4AB0-B8E8-68DE27191D57}"/>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Qui va où ?</a:t>
            </a:r>
            <a:endParaRPr lang="en-GB" sz="3600" b="1" kern="0" dirty="0">
              <a:solidFill>
                <a:schemeClr val="bg1"/>
              </a:solidFill>
            </a:endParaRPr>
          </a:p>
        </p:txBody>
      </p:sp>
      <p:sp>
        <p:nvSpPr>
          <p:cNvPr id="31" name="Rounded Rectangle 46">
            <a:extLst>
              <a:ext uri="{FF2B5EF4-FFF2-40B4-BE49-F238E27FC236}">
                <a16:creationId xmlns:a16="http://schemas.microsoft.com/office/drawing/2014/main" id="{58E341E6-CB42-43A8-8FF1-78999254829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Title 3">
            <a:extLst>
              <a:ext uri="{FF2B5EF4-FFF2-40B4-BE49-F238E27FC236}">
                <a16:creationId xmlns:a16="http://schemas.microsoft.com/office/drawing/2014/main" id="{CBD84CD2-EF25-4C30-85F9-F6E36CDCFE9C}"/>
              </a:ext>
            </a:extLst>
          </p:cNvPr>
          <p:cNvSpPr txBox="1">
            <a:spLocks/>
          </p:cNvSpPr>
          <p:nvPr/>
        </p:nvSpPr>
        <p:spPr>
          <a:xfrm>
            <a:off x="6112703" y="522147"/>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err="1">
                <a:solidFill>
                  <a:srgbClr val="115177"/>
                </a:solidFill>
              </a:rPr>
              <a:t>Partenaire</a:t>
            </a:r>
            <a:r>
              <a:rPr lang="en-GB" sz="3600" b="1" kern="0" dirty="0">
                <a:solidFill>
                  <a:srgbClr val="115177"/>
                </a:solidFill>
              </a:rPr>
              <a:t> B: </a:t>
            </a:r>
            <a:r>
              <a:rPr lang="en-GB" sz="3600" b="1" kern="0" dirty="0" err="1">
                <a:solidFill>
                  <a:srgbClr val="115177"/>
                </a:solidFill>
              </a:rPr>
              <a:t>réponses</a:t>
            </a:r>
            <a:endParaRPr lang="en-GB" sz="3600" b="1" kern="0" dirty="0">
              <a:solidFill>
                <a:srgbClr val="115177"/>
              </a:solidFill>
            </a:endParaRPr>
          </a:p>
        </p:txBody>
      </p:sp>
    </p:spTree>
    <p:extLst>
      <p:ext uri="{BB962C8B-B14F-4D97-AF65-F5344CB8AC3E}">
        <p14:creationId xmlns:p14="http://schemas.microsoft.com/office/powerpoint/2010/main" val="318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7" grpId="0"/>
      <p:bldP spid="36" grpId="0"/>
      <p:bldP spid="47" grpId="0"/>
      <p:bldP spid="49" grpId="0"/>
      <p:bldP spid="51" grpId="0"/>
      <p:bldP spid="54" grpId="0"/>
      <p:bldP spid="56" grpId="0"/>
      <p:bldP spid="58" grpId="0"/>
      <p:bldP spid="25" grpId="0"/>
      <p:bldP spid="26" grpId="0"/>
      <p:bldP spid="27" grpId="0"/>
      <p:bldP spid="32" grpId="0"/>
      <p:bldP spid="33" grpId="0"/>
      <p:bldP spid="3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24669" y="1228448"/>
            <a:ext cx="11379200" cy="707886"/>
          </a:xfrm>
          <a:prstGeom prst="rect">
            <a:avLst/>
          </a:prstGeom>
          <a:noFill/>
        </p:spPr>
        <p:txBody>
          <a:bodyPr wrap="square" rtlCol="0">
            <a:spAutoFit/>
          </a:bodyPr>
          <a:lstStyle/>
          <a:p>
            <a:pPr lvl="0">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Say where your partner is going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a:t>
            </a:r>
            <a:r>
              <a:rPr lang="en-GB" sz="2000" b="1" dirty="0" err="1">
                <a:solidFill>
                  <a:srgbClr val="002060"/>
                </a:solidFill>
                <a:latin typeface="Century Gothic" panose="020B0502020202020204" pitchFamily="34" charset="0"/>
                <a:cs typeface="Arial"/>
                <a:sym typeface="Arial"/>
              </a:rPr>
              <a:t>tu</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and where your partner and friends are going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vous</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a:t>
            </a:r>
            <a:r>
              <a:rPr lang="en-GB" sz="2000" b="1" kern="0" dirty="0">
                <a:solidFill>
                  <a:schemeClr val="accent5">
                    <a:lumMod val="50000"/>
                  </a:schemeClr>
                </a:solidFill>
              </a:rPr>
              <a:t>.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270713"/>
            <a:ext cx="1062928" cy="344718"/>
          </a:xfrm>
        </p:spPr>
        <p:txBody>
          <a:bodyPr>
            <a:normAutofit fontScale="90000"/>
          </a:bodyPr>
          <a:lstStyle/>
          <a:p>
            <a:pPr lvl="0" algn="ctr">
              <a:lnSpc>
                <a:spcPct val="100000"/>
              </a:lnSpc>
              <a:spcBef>
                <a:spcPts val="0"/>
              </a:spcBef>
              <a:defRPr/>
            </a:pPr>
            <a:r>
              <a:rPr lang="en-GB" sz="1800" b="1" dirty="0">
                <a:solidFill>
                  <a:prstClr val="white"/>
                </a:solidFill>
                <a:ea typeface="+mn-ea"/>
                <a:cs typeface="+mn-cs"/>
              </a:rPr>
              <a:t>Qui </a:t>
            </a:r>
            <a:r>
              <a:rPr lang="en-GB" sz="1800" b="1" dirty="0" err="1">
                <a:solidFill>
                  <a:prstClr val="white"/>
                </a:solidFill>
                <a:ea typeface="+mn-ea"/>
                <a:cs typeface="+mn-cs"/>
              </a:rPr>
              <a:t>va</a:t>
            </a:r>
            <a:r>
              <a:rPr lang="en-GB" sz="1800" b="1" dirty="0">
                <a:solidFill>
                  <a:prstClr val="white"/>
                </a:solidFill>
                <a:ea typeface="+mn-ea"/>
                <a:cs typeface="+mn-cs"/>
              </a:rPr>
              <a:t> </a:t>
            </a:r>
            <a:r>
              <a:rPr lang="en-GB" sz="1800" b="1" dirty="0" err="1">
                <a:solidFill>
                  <a:prstClr val="white"/>
                </a:solidFill>
                <a:ea typeface="+mn-ea"/>
                <a:cs typeface="+mn-cs"/>
              </a:rPr>
              <a:t>où</a:t>
            </a:r>
            <a:r>
              <a:rPr lang="en-GB" sz="1800" b="1" dirty="0">
                <a:solidFill>
                  <a:prstClr val="white"/>
                </a:solidFill>
                <a:ea typeface="+mn-ea"/>
                <a:cs typeface="+mn-cs"/>
              </a:rPr>
              <a:t>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19682835"/>
              </p:ext>
            </p:extLst>
          </p:nvPr>
        </p:nvGraphicFramePr>
        <p:xfrm>
          <a:off x="924669" y="2068673"/>
          <a:ext cx="4876800" cy="368808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a:solidFill>
                            <a:schemeClr val="accent5">
                              <a:lumMod val="50000"/>
                            </a:schemeClr>
                          </a:solidFill>
                          <a:latin typeface="Century Gothic" panose="020B0502020202020204" pitchFamily="34" charset="0"/>
                        </a:rPr>
                        <a:t>tu </a:t>
                      </a:r>
                      <a:r>
                        <a:rPr lang="en-GB" sz="2000" err="1">
                          <a:solidFill>
                            <a:schemeClr val="accent5">
                              <a:lumMod val="50000"/>
                            </a:schemeClr>
                          </a:solidFill>
                          <a:latin typeface="Century Gothic" panose="020B0502020202020204" pitchFamily="34" charset="0"/>
                        </a:rPr>
                        <a:t>ou</a:t>
                      </a:r>
                      <a:r>
                        <a:rPr lang="en-GB" sz="2000">
                          <a:solidFill>
                            <a:schemeClr val="accent5">
                              <a:lumMod val="50000"/>
                            </a:schemeClr>
                          </a:solidFill>
                          <a:latin typeface="Century Gothic" panose="020B0502020202020204" pitchFamily="34" charset="0"/>
                        </a:rPr>
                        <a:t> vous ?</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b="1" kern="0">
                          <a:solidFill>
                            <a:schemeClr val="accent5">
                              <a:lumMod val="50000"/>
                            </a:schemeClr>
                          </a:solidFill>
                        </a:rPr>
                        <a:t>où ?</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370840">
                <a:tc>
                  <a:txBody>
                    <a:bodyPr/>
                    <a:lstStyle/>
                    <a:p>
                      <a:r>
                        <a:rPr lang="en-GB" sz="2400" b="1">
                          <a:solidFill>
                            <a:schemeClr val="accent5">
                              <a:lumMod val="50000"/>
                            </a:schemeClr>
                          </a:solidFill>
                          <a:latin typeface="Century Gothic" panose="020B0502020202020204" pitchFamily="34" charset="0"/>
                        </a:rPr>
                        <a:t>1</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370840">
                <a:tc>
                  <a:txBody>
                    <a:bodyPr/>
                    <a:lstStyle/>
                    <a:p>
                      <a:r>
                        <a:rPr lang="en-GB" sz="2400" b="1">
                          <a:solidFill>
                            <a:schemeClr val="accent5">
                              <a:lumMod val="50000"/>
                            </a:schemeClr>
                          </a:solidFill>
                          <a:latin typeface="Century Gothic" panose="020B0502020202020204" pitchFamily="34" charset="0"/>
                        </a:rPr>
                        <a:t>2</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370840">
                <a:tc>
                  <a:txBody>
                    <a:bodyPr/>
                    <a:lstStyle/>
                    <a:p>
                      <a:r>
                        <a:rPr lang="en-GB" sz="2400" b="1">
                          <a:solidFill>
                            <a:schemeClr val="accent5">
                              <a:lumMod val="50000"/>
                            </a:schemeClr>
                          </a:solidFill>
                          <a:latin typeface="Century Gothic" panose="020B0502020202020204" pitchFamily="34" charset="0"/>
                        </a:rPr>
                        <a:t>3</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b="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370840">
                <a:tc>
                  <a:txBody>
                    <a:bodyPr/>
                    <a:lstStyle/>
                    <a:p>
                      <a:r>
                        <a:rPr lang="en-GB" sz="2400" b="1">
                          <a:solidFill>
                            <a:schemeClr val="accent5">
                              <a:lumMod val="50000"/>
                            </a:schemeClr>
                          </a:solidFill>
                          <a:latin typeface="Century Gothic" panose="020B0502020202020204" pitchFamily="34" charset="0"/>
                        </a:rPr>
                        <a:t>4</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746598016"/>
              </p:ext>
            </p:extLst>
          </p:nvPr>
        </p:nvGraphicFramePr>
        <p:xfrm>
          <a:off x="6475317" y="2053103"/>
          <a:ext cx="4876800" cy="368808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58801">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a:solidFill>
                            <a:schemeClr val="accent5">
                              <a:lumMod val="50000"/>
                            </a:schemeClr>
                          </a:solidFill>
                          <a:latin typeface="Century Gothic" panose="020B0502020202020204" pitchFamily="34" charset="0"/>
                        </a:rPr>
                        <a:t>tu </a:t>
                      </a:r>
                      <a:r>
                        <a:rPr lang="en-GB" sz="2000" err="1">
                          <a:solidFill>
                            <a:schemeClr val="accent5">
                              <a:lumMod val="50000"/>
                            </a:schemeClr>
                          </a:solidFill>
                          <a:latin typeface="Century Gothic" panose="020B0502020202020204" pitchFamily="34" charset="0"/>
                        </a:rPr>
                        <a:t>ou</a:t>
                      </a:r>
                      <a:r>
                        <a:rPr lang="en-GB" sz="2000">
                          <a:solidFill>
                            <a:schemeClr val="accent5">
                              <a:lumMod val="50000"/>
                            </a:schemeClr>
                          </a:solidFill>
                          <a:latin typeface="Century Gothic" panose="020B0502020202020204" pitchFamily="34" charset="0"/>
                        </a:rPr>
                        <a:t> vous ?</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b="1" kern="0">
                          <a:solidFill>
                            <a:schemeClr val="accent5">
                              <a:lumMod val="50000"/>
                            </a:schemeClr>
                          </a:solidFill>
                        </a:rPr>
                        <a:t>où ?</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745202">
                <a:tc>
                  <a:txBody>
                    <a:bodyPr/>
                    <a:lstStyle/>
                    <a:p>
                      <a:r>
                        <a:rPr lang="en-GB" sz="2400" b="1">
                          <a:solidFill>
                            <a:schemeClr val="accent5">
                              <a:lumMod val="50000"/>
                            </a:schemeClr>
                          </a:solidFill>
                          <a:latin typeface="Century Gothic" panose="020B0502020202020204" pitchFamily="34" charset="0"/>
                        </a:rPr>
                        <a:t>5</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745202">
                <a:tc>
                  <a:txBody>
                    <a:bodyPr/>
                    <a:lstStyle/>
                    <a:p>
                      <a:r>
                        <a:rPr lang="en-GB" sz="2400" b="1">
                          <a:solidFill>
                            <a:schemeClr val="accent5">
                              <a:lumMod val="50000"/>
                            </a:schemeClr>
                          </a:solidFill>
                          <a:latin typeface="Century Gothic" panose="020B0502020202020204" pitchFamily="34" charset="0"/>
                        </a:rPr>
                        <a:t>6</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745202">
                <a:tc>
                  <a:txBody>
                    <a:bodyPr/>
                    <a:lstStyle/>
                    <a:p>
                      <a:r>
                        <a:rPr lang="en-GB" sz="2400" b="1">
                          <a:solidFill>
                            <a:schemeClr val="accent5">
                              <a:lumMod val="50000"/>
                            </a:schemeClr>
                          </a:solidFill>
                          <a:latin typeface="Century Gothic" panose="020B0502020202020204" pitchFamily="34" charset="0"/>
                        </a:rPr>
                        <a:t>7</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745202">
                <a:tc>
                  <a:txBody>
                    <a:bodyPr/>
                    <a:lstStyle/>
                    <a:p>
                      <a:r>
                        <a:rPr lang="en-GB" sz="2400" b="1">
                          <a:solidFill>
                            <a:schemeClr val="accent5">
                              <a:lumMod val="50000"/>
                            </a:schemeClr>
                          </a:solidFill>
                          <a:latin typeface="Century Gothic" panose="020B0502020202020204" pitchFamily="34" charset="0"/>
                        </a:rPr>
                        <a:t>8</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bl>
          </a:graphicData>
        </a:graphic>
      </p:graphicFrame>
      <p:sp>
        <p:nvSpPr>
          <p:cNvPr id="17" name="Title 3"/>
          <p:cNvSpPr txBox="1">
            <a:spLocks/>
          </p:cNvSpPr>
          <p:nvPr/>
        </p:nvSpPr>
        <p:spPr>
          <a:xfrm>
            <a:off x="59643"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a:solidFill>
                  <a:schemeClr val="bg1"/>
                </a:solidFill>
              </a:rPr>
              <a:t>Qui </a:t>
            </a:r>
            <a:r>
              <a:rPr lang="en-GB" sz="2800" b="1" kern="0" err="1">
                <a:solidFill>
                  <a:schemeClr val="bg1"/>
                </a:solidFill>
              </a:rPr>
              <a:t>va</a:t>
            </a:r>
            <a:r>
              <a:rPr lang="en-GB" sz="2800" b="1" kern="0">
                <a:solidFill>
                  <a:schemeClr val="bg1"/>
                </a:solidFill>
              </a:rPr>
              <a:t> </a:t>
            </a:r>
            <a:r>
              <a:rPr lang="en-GB" sz="2800" b="1" kern="0" err="1">
                <a:solidFill>
                  <a:schemeClr val="bg1"/>
                </a:solidFill>
              </a:rPr>
              <a:t>où</a:t>
            </a:r>
            <a:r>
              <a:rPr lang="en-GB" sz="2800" b="1" kern="0">
                <a:solidFill>
                  <a:schemeClr val="bg1"/>
                </a:solidFill>
              </a:rPr>
              <a:t> ? </a:t>
            </a:r>
            <a:r>
              <a:rPr lang="en-GB" sz="2800" b="1" kern="0" err="1">
                <a:solidFill>
                  <a:schemeClr val="bg1"/>
                </a:solidFill>
              </a:rPr>
              <a:t>Partenaire</a:t>
            </a:r>
            <a:r>
              <a:rPr lang="en-GB" sz="2800" b="1" kern="0">
                <a:solidFill>
                  <a:schemeClr val="bg1"/>
                </a:solidFill>
              </a:rPr>
              <a:t> B (2) </a:t>
            </a: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2392" y="4888173"/>
            <a:ext cx="620443" cy="805770"/>
          </a:xfrm>
          <a:prstGeom prst="rect">
            <a:avLst/>
          </a:prstGeom>
        </p:spPr>
      </p:pic>
      <p:pic>
        <p:nvPicPr>
          <p:cNvPr id="34"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0610" y="3337239"/>
            <a:ext cx="939384" cy="8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C:\Users\wdj\Google Drive\Primary\Y5 SoW\From Tracy\Pronouns\you-plur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2265" y="2474403"/>
            <a:ext cx="974299" cy="81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 descr="C:\Users\wdj\Google Drive\Primary\Y5 SoW\From Tracy\Pronouns\you-plur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1426" y="4097780"/>
            <a:ext cx="974299" cy="81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 descr="C:\Users\wdj\Google Drive\Primary\Y5 SoW\From Tracy\Pronouns\you-plur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5077" y="4920514"/>
            <a:ext cx="974299" cy="81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 descr="C:\Users\wdj\Google Drive\Primary\Y5 SoW\From Tracy\Pronouns\you-plur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0005" y="2428529"/>
            <a:ext cx="974299" cy="81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9991" y="4067612"/>
            <a:ext cx="939384" cy="8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0512" y="3232774"/>
            <a:ext cx="939384" cy="8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 descr="C:\Users\wdj\Google Drive\Primary\Y5 SoW\From Tracy\Pronouns\yo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157" y="4897375"/>
            <a:ext cx="939384" cy="8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6675" y="4107743"/>
            <a:ext cx="607526" cy="812771"/>
          </a:xfrm>
          <a:prstGeom prst="rect">
            <a:avLst/>
          </a:prstGeom>
        </p:spPr>
      </p:pic>
      <p:pic>
        <p:nvPicPr>
          <p:cNvPr id="9" name="Picture 8"/>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0067435" y="2419288"/>
            <a:ext cx="299273" cy="839626"/>
          </a:xfrm>
          <a:prstGeom prst="rect">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69674" y="2549351"/>
            <a:ext cx="939641" cy="704731"/>
          </a:xfrm>
          <a:prstGeom prst="rect">
            <a:avLst/>
          </a:prstGeom>
        </p:spPr>
      </p:pic>
      <p:pic>
        <p:nvPicPr>
          <p:cNvPr id="53" name="Picture 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9386" y="4152949"/>
            <a:ext cx="1527581" cy="766337"/>
          </a:xfrm>
          <a:prstGeom prst="rect">
            <a:avLst/>
          </a:prstGeom>
        </p:spPr>
      </p:pic>
      <p:pic>
        <p:nvPicPr>
          <p:cNvPr id="54" name="Pictur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7072" y="3326139"/>
            <a:ext cx="763757" cy="713205"/>
          </a:xfrm>
          <a:prstGeom prst="rect">
            <a:avLst/>
          </a:prstGeom>
        </p:spPr>
      </p:pic>
      <p:pic>
        <p:nvPicPr>
          <p:cNvPr id="55" name="Picture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44750" y="3300394"/>
            <a:ext cx="763757" cy="787624"/>
          </a:xfrm>
          <a:prstGeom prst="rect">
            <a:avLst/>
          </a:prstGeom>
        </p:spPr>
      </p:pic>
      <p:sp>
        <p:nvSpPr>
          <p:cNvPr id="10" name="TextBox 9"/>
          <p:cNvSpPr txBox="1"/>
          <p:nvPr/>
        </p:nvSpPr>
        <p:spPr>
          <a:xfrm>
            <a:off x="9209846" y="3535538"/>
            <a:ext cx="968079"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Amir’s</a:t>
            </a:r>
          </a:p>
        </p:txBody>
      </p:sp>
      <p:sp>
        <p:nvSpPr>
          <p:cNvPr id="56" name="TextBox 55"/>
          <p:cNvSpPr txBox="1"/>
          <p:nvPr/>
        </p:nvSpPr>
        <p:spPr>
          <a:xfrm>
            <a:off x="3766325" y="3515830"/>
            <a:ext cx="968079"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Léa’s</a:t>
            </a:r>
          </a:p>
        </p:txBody>
      </p:sp>
      <p:pic>
        <p:nvPicPr>
          <p:cNvPr id="57" name="Picture 5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53101" y="5066605"/>
            <a:ext cx="673527" cy="506268"/>
          </a:xfrm>
          <a:prstGeom prst="rect">
            <a:avLst/>
          </a:prstGeom>
        </p:spPr>
      </p:pic>
      <p:pic>
        <p:nvPicPr>
          <p:cNvPr id="27" name="Picture 26" descr="background rectangle">
            <a:extLst>
              <a:ext uri="{FF2B5EF4-FFF2-40B4-BE49-F238E27FC236}">
                <a16:creationId xmlns:a16="http://schemas.microsoft.com/office/drawing/2014/main" id="{E55F152E-61AF-4EDD-8A82-793E3274BB39}"/>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646C1AEC-95C4-4CA0-A1C1-40715541D73D}"/>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Qui va où ?</a:t>
            </a:r>
            <a:endParaRPr lang="en-GB" sz="3600" b="1" kern="0" dirty="0">
              <a:solidFill>
                <a:schemeClr val="bg1"/>
              </a:solidFill>
            </a:endParaRPr>
          </a:p>
        </p:txBody>
      </p:sp>
      <p:sp>
        <p:nvSpPr>
          <p:cNvPr id="29" name="Rounded Rectangle 46">
            <a:extLst>
              <a:ext uri="{FF2B5EF4-FFF2-40B4-BE49-F238E27FC236}">
                <a16:creationId xmlns:a16="http://schemas.microsoft.com/office/drawing/2014/main" id="{1ACFAC10-EEC3-460B-9EC2-84AC2A378D4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Title 3">
            <a:extLst>
              <a:ext uri="{FF2B5EF4-FFF2-40B4-BE49-F238E27FC236}">
                <a16:creationId xmlns:a16="http://schemas.microsoft.com/office/drawing/2014/main" id="{3E316F8C-324E-4B55-9FB8-2FE086AA387E}"/>
              </a:ext>
            </a:extLst>
          </p:cNvPr>
          <p:cNvSpPr txBox="1">
            <a:spLocks/>
          </p:cNvSpPr>
          <p:nvPr/>
        </p:nvSpPr>
        <p:spPr>
          <a:xfrm>
            <a:off x="6112703" y="522147"/>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err="1">
                <a:solidFill>
                  <a:srgbClr val="115177"/>
                </a:solidFill>
              </a:rPr>
              <a:t>Partenaire</a:t>
            </a:r>
            <a:r>
              <a:rPr lang="en-GB" sz="3600" b="1" kern="0" dirty="0">
                <a:solidFill>
                  <a:srgbClr val="115177"/>
                </a:solidFill>
              </a:rPr>
              <a:t> B </a:t>
            </a:r>
          </a:p>
        </p:txBody>
      </p:sp>
    </p:spTree>
    <p:extLst>
      <p:ext uri="{BB962C8B-B14F-4D97-AF65-F5344CB8AC3E}">
        <p14:creationId xmlns:p14="http://schemas.microsoft.com/office/powerpoint/2010/main" val="17565709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595158787"/>
              </p:ext>
            </p:extLst>
          </p:nvPr>
        </p:nvGraphicFramePr>
        <p:xfrm>
          <a:off x="6475317" y="2053103"/>
          <a:ext cx="4876800" cy="399288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a:solidFill>
                            <a:schemeClr val="accent5">
                              <a:lumMod val="50000"/>
                            </a:schemeClr>
                          </a:solidFill>
                          <a:latin typeface="Century Gothic" panose="020B0502020202020204" pitchFamily="34" charset="0"/>
                        </a:rPr>
                        <a:t>you (singular) or you (plural)?</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b="1" kern="0">
                          <a:solidFill>
                            <a:schemeClr val="accent5">
                              <a:lumMod val="50000"/>
                            </a:schemeClr>
                          </a:solidFill>
                        </a:rPr>
                        <a:t>where?</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370840">
                <a:tc>
                  <a:txBody>
                    <a:bodyPr/>
                    <a:lstStyle/>
                    <a:p>
                      <a:r>
                        <a:rPr lang="en-GB" sz="2400" b="1">
                          <a:solidFill>
                            <a:schemeClr val="accent5">
                              <a:lumMod val="50000"/>
                            </a:schemeClr>
                          </a:solidFill>
                          <a:latin typeface="Century Gothic" panose="020B0502020202020204" pitchFamily="34" charset="0"/>
                        </a:rPr>
                        <a:t>5</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370840">
                <a:tc>
                  <a:txBody>
                    <a:bodyPr/>
                    <a:lstStyle/>
                    <a:p>
                      <a:r>
                        <a:rPr lang="en-GB" sz="2400" b="1">
                          <a:solidFill>
                            <a:schemeClr val="accent5">
                              <a:lumMod val="50000"/>
                            </a:schemeClr>
                          </a:solidFill>
                          <a:latin typeface="Century Gothic" panose="020B0502020202020204" pitchFamily="34" charset="0"/>
                        </a:rPr>
                        <a:t>6</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370840">
                <a:tc>
                  <a:txBody>
                    <a:bodyPr/>
                    <a:lstStyle/>
                    <a:p>
                      <a:r>
                        <a:rPr lang="en-GB" sz="2400" b="1">
                          <a:solidFill>
                            <a:schemeClr val="accent5">
                              <a:lumMod val="50000"/>
                            </a:schemeClr>
                          </a:solidFill>
                          <a:latin typeface="Century Gothic" panose="020B0502020202020204" pitchFamily="34" charset="0"/>
                        </a:rPr>
                        <a:t>7</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370840">
                <a:tc>
                  <a:txBody>
                    <a:bodyPr/>
                    <a:lstStyle/>
                    <a:p>
                      <a:r>
                        <a:rPr lang="en-GB" sz="2400" b="1">
                          <a:solidFill>
                            <a:schemeClr val="accent5">
                              <a:lumMod val="50000"/>
                            </a:schemeClr>
                          </a:solidFill>
                          <a:latin typeface="Century Gothic" panose="020B0502020202020204" pitchFamily="34" charset="0"/>
                        </a:rPr>
                        <a:t>8</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dirty="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74997723"/>
              </p:ext>
            </p:extLst>
          </p:nvPr>
        </p:nvGraphicFramePr>
        <p:xfrm>
          <a:off x="924669" y="2068673"/>
          <a:ext cx="4876800" cy="399288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a:solidFill>
                            <a:schemeClr val="accent5">
                              <a:lumMod val="50000"/>
                            </a:schemeClr>
                          </a:solidFill>
                          <a:latin typeface="Century Gothic" panose="020B0502020202020204" pitchFamily="34" charset="0"/>
                        </a:rPr>
                        <a:t>you (singular) or you (plural)?</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GB" sz="2000" b="1" kern="0">
                          <a:solidFill>
                            <a:schemeClr val="accent5">
                              <a:lumMod val="50000"/>
                            </a:schemeClr>
                          </a:solidFill>
                        </a:rPr>
                        <a:t>where?</a:t>
                      </a:r>
                      <a:endParaRPr lang="en-GB" sz="20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370840">
                <a:tc>
                  <a:txBody>
                    <a:bodyPr/>
                    <a:lstStyle/>
                    <a:p>
                      <a:r>
                        <a:rPr lang="en-GB" sz="2400" b="1">
                          <a:solidFill>
                            <a:schemeClr val="accent5">
                              <a:lumMod val="50000"/>
                            </a:schemeClr>
                          </a:solidFill>
                          <a:latin typeface="Century Gothic" panose="020B0502020202020204" pitchFamily="34" charset="0"/>
                        </a:rPr>
                        <a:t>1</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370840">
                <a:tc>
                  <a:txBody>
                    <a:bodyPr/>
                    <a:lstStyle/>
                    <a:p>
                      <a:r>
                        <a:rPr lang="en-GB" sz="2400" b="1">
                          <a:solidFill>
                            <a:schemeClr val="accent5">
                              <a:lumMod val="50000"/>
                            </a:schemeClr>
                          </a:solidFill>
                          <a:latin typeface="Century Gothic" panose="020B0502020202020204" pitchFamily="34" charset="0"/>
                        </a:rPr>
                        <a:t>2</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370840">
                <a:tc>
                  <a:txBody>
                    <a:bodyPr/>
                    <a:lstStyle/>
                    <a:p>
                      <a:r>
                        <a:rPr lang="en-GB" sz="2400" b="1">
                          <a:solidFill>
                            <a:schemeClr val="accent5">
                              <a:lumMod val="50000"/>
                            </a:schemeClr>
                          </a:solidFill>
                          <a:latin typeface="Century Gothic" panose="020B0502020202020204" pitchFamily="34" charset="0"/>
                        </a:rPr>
                        <a:t>3</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b="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370840">
                <a:tc>
                  <a:txBody>
                    <a:bodyPr/>
                    <a:lstStyle/>
                    <a:p>
                      <a:r>
                        <a:rPr lang="en-GB" sz="2400" b="1">
                          <a:solidFill>
                            <a:schemeClr val="accent5">
                              <a:lumMod val="50000"/>
                            </a:schemeClr>
                          </a:solidFill>
                          <a:latin typeface="Century Gothic" panose="020B0502020202020204" pitchFamily="34" charset="0"/>
                        </a:rPr>
                        <a:t>4</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a:solidFill>
                          <a:schemeClr val="accent5">
                            <a:lumMod val="50000"/>
                          </a:schemeClr>
                        </a:solidFill>
                        <a:latin typeface="Century Gothic" panose="020B0502020202020204" pitchFamily="34" charset="0"/>
                      </a:endParaRPr>
                    </a:p>
                    <a:p>
                      <a:endParaRPr lang="en-GB" sz="240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bl>
          </a:graphicData>
        </a:graphic>
      </p:graphicFrame>
      <p:sp>
        <p:nvSpPr>
          <p:cNvPr id="3" name="TextBox 2"/>
          <p:cNvSpPr txBox="1"/>
          <p:nvPr/>
        </p:nvSpPr>
        <p:spPr>
          <a:xfrm>
            <a:off x="1468561" y="3003669"/>
            <a:ext cx="2054161"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you (plural)</a:t>
            </a:r>
          </a:p>
        </p:txBody>
      </p:sp>
      <p:sp>
        <p:nvSpPr>
          <p:cNvPr id="34" name="TextBox 33"/>
          <p:cNvSpPr txBox="1"/>
          <p:nvPr/>
        </p:nvSpPr>
        <p:spPr>
          <a:xfrm>
            <a:off x="1682643" y="3829493"/>
            <a:ext cx="1840079"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you (singular)</a:t>
            </a:r>
          </a:p>
        </p:txBody>
      </p:sp>
      <p:sp>
        <p:nvSpPr>
          <p:cNvPr id="15" name="TextBox 14"/>
          <p:cNvSpPr txBox="1"/>
          <p:nvPr/>
        </p:nvSpPr>
        <p:spPr>
          <a:xfrm>
            <a:off x="812800" y="1269125"/>
            <a:ext cx="11379200" cy="707886"/>
          </a:xfrm>
          <a:prstGeom prst="rect">
            <a:avLst/>
          </a:prstGeom>
          <a:noFill/>
        </p:spPr>
        <p:txBody>
          <a:bodyPr wrap="square" rtlCol="0">
            <a:spAutoFit/>
          </a:bodyPr>
          <a:lstStyle/>
          <a:p>
            <a:pPr lvl="0">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Write in English where you are going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(‘you - singular’)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and where you are going with your friends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(‘you - plural’)</a:t>
            </a:r>
            <a:r>
              <a:rPr lang="en-GB" sz="2000" b="1" kern="0" dirty="0">
                <a:solidFill>
                  <a:schemeClr val="accent5">
                    <a:lumMod val="50000"/>
                  </a:schemeClr>
                </a:solidFill>
                <a:latin typeface="Century Gothic" panose="020B0502020202020204" pitchFamily="34" charset="0"/>
              </a:rPr>
              <a:t>.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270713"/>
            <a:ext cx="1062928" cy="344718"/>
          </a:xfrm>
        </p:spPr>
        <p:txBody>
          <a:bodyPr>
            <a:normAutofit fontScale="90000"/>
          </a:bodyPr>
          <a:lstStyle/>
          <a:p>
            <a:pPr lvl="0" algn="ctr">
              <a:lnSpc>
                <a:spcPct val="100000"/>
              </a:lnSpc>
              <a:spcBef>
                <a:spcPts val="0"/>
              </a:spcBef>
              <a:defRPr/>
            </a:pPr>
            <a:r>
              <a:rPr lang="en-GB" sz="1800" b="1" dirty="0">
                <a:solidFill>
                  <a:prstClr val="white"/>
                </a:solidFill>
                <a:latin typeface="Century Gothic" panose="020B0502020202020204" pitchFamily="34" charset="0"/>
                <a:ea typeface="+mn-ea"/>
                <a:cs typeface="+mn-cs"/>
              </a:rPr>
              <a:t>Qui </a:t>
            </a:r>
            <a:r>
              <a:rPr lang="en-GB" sz="1800" b="1" dirty="0" err="1">
                <a:solidFill>
                  <a:prstClr val="white"/>
                </a:solidFill>
                <a:latin typeface="Century Gothic" panose="020B0502020202020204" pitchFamily="34" charset="0"/>
                <a:ea typeface="+mn-ea"/>
                <a:cs typeface="+mn-cs"/>
              </a:rPr>
              <a:t>va</a:t>
            </a:r>
            <a:r>
              <a:rPr lang="en-GB" sz="1800" b="1" dirty="0">
                <a:solidFill>
                  <a:prstClr val="white"/>
                </a:solidFill>
                <a:latin typeface="Century Gothic" panose="020B0502020202020204" pitchFamily="34" charset="0"/>
                <a:ea typeface="+mn-ea"/>
                <a:cs typeface="+mn-cs"/>
              </a:rPr>
              <a:t> </a:t>
            </a:r>
            <a:r>
              <a:rPr lang="en-GB" sz="1800" b="1" dirty="0" err="1">
                <a:solidFill>
                  <a:prstClr val="white"/>
                </a:solidFill>
                <a:latin typeface="Century Gothic" panose="020B0502020202020204" pitchFamily="34" charset="0"/>
                <a:ea typeface="+mn-ea"/>
                <a:cs typeface="+mn-cs"/>
              </a:rPr>
              <a:t>où</a:t>
            </a:r>
            <a:r>
              <a:rPr lang="en-GB" sz="1800" b="1" dirty="0">
                <a:solidFill>
                  <a:prstClr val="white"/>
                </a:solidFill>
                <a:latin typeface="Century Gothic" panose="020B0502020202020204" pitchFamily="34" charset="0"/>
                <a:ea typeface="+mn-ea"/>
                <a:cs typeface="+mn-cs"/>
              </a:rPr>
              <a:t> ?</a:t>
            </a:r>
            <a:endParaRPr lang="en-US" dirty="0">
              <a:latin typeface="Century Gothic" panose="020B0502020202020204" pitchFamily="34" charset="0"/>
            </a:endParaRPr>
          </a:p>
        </p:txBody>
      </p:sp>
      <p:sp>
        <p:nvSpPr>
          <p:cNvPr id="17" name="Title 3"/>
          <p:cNvSpPr txBox="1">
            <a:spLocks/>
          </p:cNvSpPr>
          <p:nvPr/>
        </p:nvSpPr>
        <p:spPr>
          <a:xfrm>
            <a:off x="59643"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a:solidFill>
                  <a:schemeClr val="bg1"/>
                </a:solidFill>
                <a:latin typeface="Century Gothic" panose="020B0502020202020204" pitchFamily="34" charset="0"/>
              </a:rPr>
              <a:t>Qui </a:t>
            </a:r>
            <a:r>
              <a:rPr lang="en-GB" sz="2800" b="1" kern="0" err="1">
                <a:solidFill>
                  <a:schemeClr val="bg1"/>
                </a:solidFill>
                <a:latin typeface="Century Gothic" panose="020B0502020202020204" pitchFamily="34" charset="0"/>
              </a:rPr>
              <a:t>va</a:t>
            </a:r>
            <a:r>
              <a:rPr lang="en-GB" sz="2800" b="1" kern="0">
                <a:solidFill>
                  <a:schemeClr val="bg1"/>
                </a:solidFill>
                <a:latin typeface="Century Gothic" panose="020B0502020202020204" pitchFamily="34" charset="0"/>
              </a:rPr>
              <a:t> </a:t>
            </a:r>
            <a:r>
              <a:rPr lang="en-GB" sz="2800" b="1" kern="0" err="1">
                <a:solidFill>
                  <a:schemeClr val="bg1"/>
                </a:solidFill>
                <a:latin typeface="Century Gothic" panose="020B0502020202020204" pitchFamily="34" charset="0"/>
              </a:rPr>
              <a:t>où</a:t>
            </a:r>
            <a:r>
              <a:rPr lang="en-GB" sz="2800" b="1" kern="0">
                <a:solidFill>
                  <a:schemeClr val="bg1"/>
                </a:solidFill>
                <a:latin typeface="Century Gothic" panose="020B0502020202020204" pitchFamily="34" charset="0"/>
              </a:rPr>
              <a:t> ? </a:t>
            </a:r>
            <a:r>
              <a:rPr lang="en-GB" sz="2800" b="1" kern="0" err="1">
                <a:solidFill>
                  <a:schemeClr val="bg1"/>
                </a:solidFill>
                <a:latin typeface="Century Gothic" panose="020B0502020202020204" pitchFamily="34" charset="0"/>
              </a:rPr>
              <a:t>Partenaire</a:t>
            </a:r>
            <a:r>
              <a:rPr lang="en-GB" sz="2800" b="1" kern="0">
                <a:solidFill>
                  <a:schemeClr val="bg1"/>
                </a:solidFill>
                <a:latin typeface="Century Gothic" panose="020B0502020202020204" pitchFamily="34" charset="0"/>
              </a:rPr>
              <a:t> A (2) </a:t>
            </a:r>
          </a:p>
        </p:txBody>
      </p:sp>
      <p:sp>
        <p:nvSpPr>
          <p:cNvPr id="7" name="TextBox 6"/>
          <p:cNvSpPr txBox="1"/>
          <p:nvPr/>
        </p:nvSpPr>
        <p:spPr>
          <a:xfrm>
            <a:off x="9603752" y="5446402"/>
            <a:ext cx="1321152"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London</a:t>
            </a:r>
          </a:p>
        </p:txBody>
      </p:sp>
      <p:sp>
        <p:nvSpPr>
          <p:cNvPr id="36" name="TextBox 35"/>
          <p:cNvSpPr txBox="1"/>
          <p:nvPr/>
        </p:nvSpPr>
        <p:spPr>
          <a:xfrm>
            <a:off x="3614686" y="2978616"/>
            <a:ext cx="2116349"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on holiday</a:t>
            </a:r>
          </a:p>
        </p:txBody>
      </p:sp>
      <p:sp>
        <p:nvSpPr>
          <p:cNvPr id="47" name="TextBox 46"/>
          <p:cNvSpPr txBox="1"/>
          <p:nvPr/>
        </p:nvSpPr>
        <p:spPr>
          <a:xfrm>
            <a:off x="9781196" y="4592382"/>
            <a:ext cx="862659"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Paris</a:t>
            </a:r>
          </a:p>
        </p:txBody>
      </p:sp>
      <p:sp>
        <p:nvSpPr>
          <p:cNvPr id="49" name="TextBox 48"/>
          <p:cNvSpPr txBox="1"/>
          <p:nvPr/>
        </p:nvSpPr>
        <p:spPr>
          <a:xfrm>
            <a:off x="3847923" y="4592382"/>
            <a:ext cx="1607840"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into town</a:t>
            </a:r>
          </a:p>
        </p:txBody>
      </p:sp>
      <p:sp>
        <p:nvSpPr>
          <p:cNvPr id="51" name="TextBox 50"/>
          <p:cNvSpPr txBox="1"/>
          <p:nvPr/>
        </p:nvSpPr>
        <p:spPr>
          <a:xfrm>
            <a:off x="9348399" y="3766870"/>
            <a:ext cx="2054638"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Amir’s house</a:t>
            </a:r>
          </a:p>
        </p:txBody>
      </p:sp>
      <p:sp>
        <p:nvSpPr>
          <p:cNvPr id="54" name="TextBox 53"/>
          <p:cNvSpPr txBox="1"/>
          <p:nvPr/>
        </p:nvSpPr>
        <p:spPr>
          <a:xfrm>
            <a:off x="9547238" y="2978616"/>
            <a:ext cx="1434181"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New York</a:t>
            </a:r>
          </a:p>
        </p:txBody>
      </p:sp>
      <p:sp>
        <p:nvSpPr>
          <p:cNvPr id="56" name="TextBox 55"/>
          <p:cNvSpPr txBox="1"/>
          <p:nvPr/>
        </p:nvSpPr>
        <p:spPr>
          <a:xfrm>
            <a:off x="3835160" y="5461388"/>
            <a:ext cx="1633366"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Scotland</a:t>
            </a:r>
          </a:p>
        </p:txBody>
      </p:sp>
      <p:sp>
        <p:nvSpPr>
          <p:cNvPr id="58" name="TextBox 57"/>
          <p:cNvSpPr txBox="1"/>
          <p:nvPr/>
        </p:nvSpPr>
        <p:spPr>
          <a:xfrm>
            <a:off x="3820110" y="3825105"/>
            <a:ext cx="1732958" cy="400110"/>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Léa’s</a:t>
            </a:r>
            <a:r>
              <a:rPr lang="en-GB" sz="2000" dirty="0">
                <a:solidFill>
                  <a:schemeClr val="accent5">
                    <a:lumMod val="50000"/>
                  </a:schemeClr>
                </a:solidFill>
                <a:latin typeface="Century Gothic" panose="020B0502020202020204" pitchFamily="34" charset="0"/>
              </a:rPr>
              <a:t> house</a:t>
            </a:r>
          </a:p>
        </p:txBody>
      </p:sp>
      <p:sp>
        <p:nvSpPr>
          <p:cNvPr id="25" name="TextBox 24"/>
          <p:cNvSpPr txBox="1"/>
          <p:nvPr/>
        </p:nvSpPr>
        <p:spPr>
          <a:xfrm>
            <a:off x="1452018" y="5466313"/>
            <a:ext cx="2054161"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you (singular)</a:t>
            </a:r>
          </a:p>
        </p:txBody>
      </p:sp>
      <p:sp>
        <p:nvSpPr>
          <p:cNvPr id="26" name="TextBox 25"/>
          <p:cNvSpPr txBox="1"/>
          <p:nvPr/>
        </p:nvSpPr>
        <p:spPr>
          <a:xfrm>
            <a:off x="6970221" y="2917655"/>
            <a:ext cx="2054161"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you (plural)</a:t>
            </a:r>
          </a:p>
        </p:txBody>
      </p:sp>
      <p:sp>
        <p:nvSpPr>
          <p:cNvPr id="27" name="TextBox 26"/>
          <p:cNvSpPr txBox="1"/>
          <p:nvPr/>
        </p:nvSpPr>
        <p:spPr>
          <a:xfrm>
            <a:off x="7053187" y="4581850"/>
            <a:ext cx="2054161"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you (singular)</a:t>
            </a:r>
          </a:p>
        </p:txBody>
      </p:sp>
      <p:sp>
        <p:nvSpPr>
          <p:cNvPr id="32" name="TextBox 31"/>
          <p:cNvSpPr txBox="1"/>
          <p:nvPr/>
        </p:nvSpPr>
        <p:spPr>
          <a:xfrm>
            <a:off x="1749493" y="4592382"/>
            <a:ext cx="1677371"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you (plural)</a:t>
            </a:r>
          </a:p>
        </p:txBody>
      </p:sp>
      <p:sp>
        <p:nvSpPr>
          <p:cNvPr id="33" name="TextBox 32"/>
          <p:cNvSpPr txBox="1"/>
          <p:nvPr/>
        </p:nvSpPr>
        <p:spPr>
          <a:xfrm>
            <a:off x="7192451" y="3782207"/>
            <a:ext cx="1831931"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you (singular)</a:t>
            </a:r>
          </a:p>
        </p:txBody>
      </p:sp>
      <p:sp>
        <p:nvSpPr>
          <p:cNvPr id="35" name="TextBox 34"/>
          <p:cNvSpPr txBox="1"/>
          <p:nvPr/>
        </p:nvSpPr>
        <p:spPr>
          <a:xfrm>
            <a:off x="7207142" y="5446402"/>
            <a:ext cx="1677371"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you (plural)</a:t>
            </a:r>
          </a:p>
        </p:txBody>
      </p:sp>
      <p:pic>
        <p:nvPicPr>
          <p:cNvPr id="28" name="Picture 27" descr="background rectangle">
            <a:extLst>
              <a:ext uri="{FF2B5EF4-FFF2-40B4-BE49-F238E27FC236}">
                <a16:creationId xmlns:a16="http://schemas.microsoft.com/office/drawing/2014/main" id="{BA30CB75-46C2-457E-B058-BFBB56B8F9D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a:extLst>
              <a:ext uri="{FF2B5EF4-FFF2-40B4-BE49-F238E27FC236}">
                <a16:creationId xmlns:a16="http://schemas.microsoft.com/office/drawing/2014/main" id="{00D88BD0-4597-4E27-86FE-60CAAA17C6E3}"/>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Qui va où ?</a:t>
            </a:r>
            <a:endParaRPr lang="en-GB" sz="3600" b="1" kern="0" dirty="0">
              <a:solidFill>
                <a:schemeClr val="bg1"/>
              </a:solidFill>
            </a:endParaRPr>
          </a:p>
        </p:txBody>
      </p:sp>
      <p:sp>
        <p:nvSpPr>
          <p:cNvPr id="30" name="Rounded Rectangle 46">
            <a:extLst>
              <a:ext uri="{FF2B5EF4-FFF2-40B4-BE49-F238E27FC236}">
                <a16:creationId xmlns:a16="http://schemas.microsoft.com/office/drawing/2014/main" id="{2BEF9284-5BCA-41B6-B210-E91A293616C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Title 3">
            <a:extLst>
              <a:ext uri="{FF2B5EF4-FFF2-40B4-BE49-F238E27FC236}">
                <a16:creationId xmlns:a16="http://schemas.microsoft.com/office/drawing/2014/main" id="{AC94C949-C09D-4F88-B89D-14906D5424A0}"/>
              </a:ext>
            </a:extLst>
          </p:cNvPr>
          <p:cNvSpPr txBox="1">
            <a:spLocks/>
          </p:cNvSpPr>
          <p:nvPr/>
        </p:nvSpPr>
        <p:spPr>
          <a:xfrm>
            <a:off x="6112703" y="522147"/>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err="1">
                <a:solidFill>
                  <a:srgbClr val="115177"/>
                </a:solidFill>
              </a:rPr>
              <a:t>Partenaire</a:t>
            </a:r>
            <a:r>
              <a:rPr lang="en-GB" sz="3600" b="1" kern="0" dirty="0">
                <a:solidFill>
                  <a:srgbClr val="115177"/>
                </a:solidFill>
              </a:rPr>
              <a:t> A: </a:t>
            </a:r>
            <a:r>
              <a:rPr lang="en-GB" sz="3600" b="1" kern="0" dirty="0" err="1">
                <a:solidFill>
                  <a:srgbClr val="115177"/>
                </a:solidFill>
              </a:rPr>
              <a:t>réponses</a:t>
            </a:r>
            <a:endParaRPr lang="en-GB" sz="3600" b="1" kern="0" dirty="0">
              <a:solidFill>
                <a:srgbClr val="115177"/>
              </a:solidFill>
            </a:endParaRPr>
          </a:p>
        </p:txBody>
      </p:sp>
    </p:spTree>
    <p:extLst>
      <p:ext uri="{BB962C8B-B14F-4D97-AF65-F5344CB8AC3E}">
        <p14:creationId xmlns:p14="http://schemas.microsoft.com/office/powerpoint/2010/main" val="367460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7" grpId="0"/>
      <p:bldP spid="36" grpId="0"/>
      <p:bldP spid="47" grpId="0"/>
      <p:bldP spid="49" grpId="0"/>
      <p:bldP spid="51" grpId="0"/>
      <p:bldP spid="54" grpId="0"/>
      <p:bldP spid="56" grpId="0"/>
      <p:bldP spid="58" grpId="0"/>
      <p:bldP spid="25" grpId="0"/>
      <p:bldP spid="26" grpId="0"/>
      <p:bldP spid="27" grpId="0"/>
      <p:bldP spid="32" grpId="0"/>
      <p:bldP spid="33" grpId="0"/>
      <p:bldP spid="3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TextBox 17">
            <a:extLst>
              <a:ext uri="{FF2B5EF4-FFF2-40B4-BE49-F238E27FC236}">
                <a16:creationId xmlns:a16="http://schemas.microsoft.com/office/drawing/2014/main" id="{829ABE20-583E-4FFA-A34C-A512B8D2D5E2}"/>
              </a:ext>
            </a:extLst>
          </p:cNvPr>
          <p:cNvSpPr txBox="1"/>
          <p:nvPr/>
        </p:nvSpPr>
        <p:spPr>
          <a:xfrm>
            <a:off x="1008993" y="2858976"/>
            <a:ext cx="3678781"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mn-cs"/>
              </a:rPr>
              <a:t>vous</a:t>
            </a:r>
            <a:r>
              <a:rPr kumimoji="0" lang="en-GB" sz="4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kumimoji="0" lang="en-GB" sz="4000" b="1"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mn-cs"/>
              </a:rPr>
              <a:t>allez</a:t>
            </a:r>
            <a:endParaRPr kumimoji="0" lang="en-GB" sz="4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8132F48A-915B-4E31-8C93-5D8BB29C529D}"/>
              </a:ext>
            </a:extLst>
          </p:cNvPr>
          <p:cNvSpPr/>
          <p:nvPr/>
        </p:nvSpPr>
        <p:spPr>
          <a:xfrm>
            <a:off x="504193" y="1574210"/>
            <a:ext cx="994054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We have already met the following plural forms of</a:t>
            </a:r>
            <a:r>
              <a:rPr kumimoji="0" lang="en-GB" sz="2400" b="0" i="0" u="none" strike="noStrike" kern="1200" cap="none" spc="0" normalizeH="0" noProof="0" dirty="0">
                <a:ln>
                  <a:noFill/>
                </a:ln>
                <a:solidFill>
                  <a:srgbClr val="115177"/>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the verb </a:t>
            </a:r>
            <a:r>
              <a:rPr kumimoji="0" lang="en-GB" sz="2400" b="1" i="0" u="none" strike="noStrike" kern="1200" cap="none" spc="0" normalizeH="0" baseline="0" noProof="0" dirty="0" err="1">
                <a:ln>
                  <a:noFill/>
                </a:ln>
                <a:solidFill>
                  <a:srgbClr val="115177"/>
                </a:solidFill>
                <a:effectLst/>
                <a:uLnTx/>
                <a:uFillTx/>
                <a:latin typeface="Century Gothic" panose="020B0502020202020204" pitchFamily="34" charset="0"/>
                <a:ea typeface="+mn-ea"/>
                <a:cs typeface="+mn-cs"/>
              </a:rPr>
              <a:t>aller</a:t>
            </a:r>
            <a:r>
              <a:rPr kumimoji="0" lang="en-GB" sz="2400" b="0"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 </a:t>
            </a:r>
          </a:p>
        </p:txBody>
      </p:sp>
      <p:sp>
        <p:nvSpPr>
          <p:cNvPr id="14" name="Rectangle 13">
            <a:extLst>
              <a:ext uri="{FF2B5EF4-FFF2-40B4-BE49-F238E27FC236}">
                <a16:creationId xmlns:a16="http://schemas.microsoft.com/office/drawing/2014/main" id="{8132F48A-915B-4E31-8C93-5D8BB29C529D}"/>
              </a:ext>
            </a:extLst>
          </p:cNvPr>
          <p:cNvSpPr/>
          <p:nvPr/>
        </p:nvSpPr>
        <p:spPr>
          <a:xfrm>
            <a:off x="161485" y="3787056"/>
            <a:ext cx="1184170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To</a:t>
            </a:r>
            <a:r>
              <a:rPr kumimoji="0" lang="en-GB" sz="2400" b="0" i="0" u="none" strike="noStrike" kern="1200" cap="none" spc="0" normalizeH="0" noProof="0" dirty="0">
                <a:ln>
                  <a:noFill/>
                </a:ln>
                <a:solidFill>
                  <a:srgbClr val="115177"/>
                </a:solidFill>
                <a:effectLst/>
                <a:uLnTx/>
                <a:uFillTx/>
                <a:latin typeface="Century Gothic" panose="020B0502020202020204" pitchFamily="34" charset="0"/>
                <a:ea typeface="+mn-ea"/>
                <a:cs typeface="+mn-cs"/>
              </a:rPr>
              <a:t> say </a:t>
            </a:r>
            <a:r>
              <a:rPr kumimoji="0" lang="en-GB" sz="2400" b="1" i="0" u="none" strike="noStrike" kern="1200" cap="none" spc="0" normalizeH="0" noProof="0" dirty="0">
                <a:ln>
                  <a:noFill/>
                </a:ln>
                <a:solidFill>
                  <a:srgbClr val="115177"/>
                </a:solidFill>
                <a:effectLst/>
                <a:uLnTx/>
                <a:uFillTx/>
                <a:latin typeface="Century Gothic" panose="020B0502020202020204" pitchFamily="34" charset="0"/>
                <a:ea typeface="+mn-ea"/>
                <a:cs typeface="+mn-cs"/>
              </a:rPr>
              <a:t>they go</a:t>
            </a:r>
            <a:r>
              <a:rPr kumimoji="0" lang="en-GB" sz="2400" b="0" i="0" u="none" strike="noStrike" kern="1200" cap="none" spc="0" normalizeH="0" noProof="0" dirty="0">
                <a:ln>
                  <a:noFill/>
                </a:ln>
                <a:solidFill>
                  <a:srgbClr val="115177"/>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we use </a:t>
            </a:r>
            <a:r>
              <a:rPr kumimoji="0" lang="en-GB" sz="2400" b="1" i="0" u="none" strike="noStrike" kern="1200" cap="none" spc="0" normalizeH="0" baseline="0" noProof="0" dirty="0" err="1">
                <a:ln>
                  <a:noFill/>
                </a:ln>
                <a:solidFill>
                  <a:srgbClr val="115177"/>
                </a:solidFill>
                <a:effectLst/>
                <a:uLnTx/>
                <a:uFillTx/>
                <a:latin typeface="Century Gothic" panose="020B0502020202020204" pitchFamily="34" charset="0"/>
                <a:ea typeface="+mn-ea"/>
                <a:cs typeface="+mn-cs"/>
              </a:rPr>
              <a:t>ils</a:t>
            </a:r>
            <a:r>
              <a:rPr kumimoji="0" lang="en-GB" sz="2400" b="1"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15177"/>
                </a:solidFill>
                <a:effectLst/>
                <a:uLnTx/>
                <a:uFillTx/>
                <a:latin typeface="Century Gothic" panose="020B0502020202020204" pitchFamily="34" charset="0"/>
                <a:ea typeface="+mn-ea"/>
                <a:cs typeface="+mn-cs"/>
              </a:rPr>
              <a:t>vont</a:t>
            </a:r>
            <a:r>
              <a:rPr kumimoji="0" lang="en-GB" sz="240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 (masculine plural) or </a:t>
            </a:r>
            <a:r>
              <a:rPr kumimoji="0" lang="en-GB" sz="2400" b="1" u="none" strike="noStrike" kern="1200" cap="none" spc="0" normalizeH="0" baseline="0" noProof="0" dirty="0" err="1">
                <a:ln>
                  <a:noFill/>
                </a:ln>
                <a:solidFill>
                  <a:srgbClr val="115177"/>
                </a:solidFill>
                <a:effectLst/>
                <a:uLnTx/>
                <a:uFillTx/>
                <a:latin typeface="Century Gothic" panose="020B0502020202020204" pitchFamily="34" charset="0"/>
                <a:ea typeface="+mn-ea"/>
                <a:cs typeface="+mn-cs"/>
              </a:rPr>
              <a:t>elles</a:t>
            </a:r>
            <a:r>
              <a:rPr kumimoji="0" lang="en-GB" sz="2400" b="1"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 </a:t>
            </a:r>
            <a:r>
              <a:rPr kumimoji="0" lang="en-GB" sz="2400" b="1" u="none" strike="noStrike" kern="1200" cap="none" spc="0" normalizeH="0" baseline="0" noProof="0" dirty="0" err="1">
                <a:ln>
                  <a:noFill/>
                </a:ln>
                <a:solidFill>
                  <a:srgbClr val="115177"/>
                </a:solidFill>
                <a:effectLst/>
                <a:uLnTx/>
                <a:uFillTx/>
                <a:latin typeface="Century Gothic" panose="020B0502020202020204" pitchFamily="34" charset="0"/>
                <a:ea typeface="+mn-ea"/>
                <a:cs typeface="+mn-cs"/>
              </a:rPr>
              <a:t>vont</a:t>
            </a:r>
            <a:r>
              <a:rPr kumimoji="0" lang="en-GB" sz="240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(feminine plural)</a:t>
            </a:r>
            <a:r>
              <a:rPr kumimoji="0" lang="en-GB" sz="2400" b="0" i="0" u="none" strike="noStrike" kern="1200" cap="none" spc="0" normalizeH="0" noProof="0" dirty="0">
                <a:ln>
                  <a:noFill/>
                </a:ln>
                <a:solidFill>
                  <a:srgbClr val="115177"/>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 </a:t>
            </a:r>
          </a:p>
        </p:txBody>
      </p:sp>
      <p:sp>
        <p:nvSpPr>
          <p:cNvPr id="15" name="TextBox 14">
            <a:extLst>
              <a:ext uri="{FF2B5EF4-FFF2-40B4-BE49-F238E27FC236}">
                <a16:creationId xmlns:a16="http://schemas.microsoft.com/office/drawing/2014/main" id="{829ABE20-583E-4FFA-A34C-A512B8D2D5E2}"/>
              </a:ext>
            </a:extLst>
          </p:cNvPr>
          <p:cNvSpPr txBox="1"/>
          <p:nvPr/>
        </p:nvSpPr>
        <p:spPr>
          <a:xfrm>
            <a:off x="1008993" y="2210608"/>
            <a:ext cx="3849239"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nous </a:t>
            </a:r>
            <a:r>
              <a:rPr kumimoji="0" lang="en-GB" sz="4000" b="1"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mn-cs"/>
              </a:rPr>
              <a:t>allons</a:t>
            </a:r>
            <a:endParaRPr kumimoji="0" lang="en-GB" sz="4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C2CD311-430F-47DC-AB63-9F70C17F3870}"/>
              </a:ext>
            </a:extLst>
          </p:cNvPr>
          <p:cNvSpPr txBox="1"/>
          <p:nvPr/>
        </p:nvSpPr>
        <p:spPr>
          <a:xfrm>
            <a:off x="5140482" y="2333719"/>
            <a:ext cx="6730613"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a:solidFill>
                  <a:schemeClr val="accent5">
                    <a:lumMod val="50000"/>
                  </a:schemeClr>
                </a:solidFill>
                <a:latin typeface="Century Gothic" panose="020B0502020202020204" pitchFamily="34" charset="0"/>
                <a:ea typeface="+mn-ea"/>
                <a:cs typeface="+mn-cs"/>
              </a:rPr>
              <a:t>we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go / </a:t>
            </a:r>
            <a:r>
              <a:rPr kumimoji="0" lang="en-GB" sz="2400" b="0" i="0" u="none" strike="noStrike" kern="1200" cap="none" spc="0" normalizeH="0" noProof="0">
                <a:ln>
                  <a:noFill/>
                </a:ln>
                <a:solidFill>
                  <a:schemeClr val="accent5">
                    <a:lumMod val="50000"/>
                  </a:schemeClr>
                </a:solidFill>
                <a:effectLst/>
                <a:uLnTx/>
                <a:uFillTx/>
                <a:latin typeface="Century Gothic" panose="020B0502020202020204" pitchFamily="34" charset="0"/>
                <a:ea typeface="+mn-ea"/>
                <a:cs typeface="+mn-cs"/>
              </a:rPr>
              <a:t> are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going</a:t>
            </a:r>
          </a:p>
        </p:txBody>
      </p:sp>
      <p:sp>
        <p:nvSpPr>
          <p:cNvPr id="16" name="Title 15"/>
          <p:cNvSpPr>
            <a:spLocks noGrp="1"/>
          </p:cNvSpPr>
          <p:nvPr>
            <p:ph type="title"/>
          </p:nvPr>
        </p:nvSpPr>
        <p:spPr>
          <a:xfrm>
            <a:off x="161485" y="23491"/>
            <a:ext cx="5167184" cy="1325563"/>
          </a:xfrm>
        </p:spPr>
        <p:txBody>
          <a:bodyPr/>
          <a:lstStyle/>
          <a:p>
            <a:pPr rtl="0" eaLnBrk="1" fontAlgn="auto" latinLnBrk="0" hangingPunct="1"/>
            <a:r>
              <a:rPr lang="en-GB" sz="3600" b="1" i="0" spc="0" baseline="0" dirty="0">
                <a:ln>
                  <a:noFill/>
                </a:ln>
                <a:solidFill>
                  <a:srgbClr val="FFFFFF"/>
                </a:solidFill>
                <a:effectLst/>
                <a:latin typeface="Century Gothic" panose="020B0502020202020204" pitchFamily="34" charset="0"/>
                <a:ea typeface="+mn-ea"/>
                <a:cs typeface="+mn-cs"/>
              </a:rPr>
              <a:t>The verb ‘</a:t>
            </a:r>
            <a:r>
              <a:rPr lang="en-GB" sz="3600" b="1" i="0" spc="0" baseline="0" dirty="0" err="1">
                <a:ln>
                  <a:noFill/>
                </a:ln>
                <a:solidFill>
                  <a:srgbClr val="FFFFFF"/>
                </a:solidFill>
                <a:effectLst/>
                <a:latin typeface="Century Gothic" panose="020B0502020202020204" pitchFamily="34" charset="0"/>
                <a:ea typeface="+mn-ea"/>
                <a:cs typeface="+mn-cs"/>
              </a:rPr>
              <a:t>aller</a:t>
            </a:r>
            <a:r>
              <a:rPr lang="en-GB" sz="3600" b="1" i="0" spc="0" baseline="0" dirty="0">
                <a:ln>
                  <a:noFill/>
                </a:ln>
                <a:solidFill>
                  <a:srgbClr val="FFFFFF"/>
                </a:solidFill>
                <a:effectLst/>
                <a:latin typeface="Century Gothic" panose="020B0502020202020204" pitchFamily="34" charset="0"/>
                <a:ea typeface="+mn-ea"/>
                <a:cs typeface="+mn-cs"/>
              </a:rPr>
              <a:t>’ – to go</a:t>
            </a:r>
            <a:endParaRPr lang="en-GB" dirty="0">
              <a:effectLst/>
            </a:endParaRPr>
          </a:p>
        </p:txBody>
      </p:sp>
      <p:sp>
        <p:nvSpPr>
          <p:cNvPr id="22" name="TextBox 21">
            <a:extLst>
              <a:ext uri="{FF2B5EF4-FFF2-40B4-BE49-F238E27FC236}">
                <a16:creationId xmlns:a16="http://schemas.microsoft.com/office/drawing/2014/main" id="{5C2CD311-430F-47DC-AB63-9F70C17F3870}"/>
              </a:ext>
            </a:extLst>
          </p:cNvPr>
          <p:cNvSpPr txBox="1"/>
          <p:nvPr/>
        </p:nvSpPr>
        <p:spPr>
          <a:xfrm>
            <a:off x="5140482" y="3038788"/>
            <a:ext cx="700544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a:solidFill>
                  <a:schemeClr val="accent5">
                    <a:lumMod val="50000"/>
                  </a:schemeClr>
                </a:solidFill>
                <a:latin typeface="Century Gothic" panose="020B0502020202020204" pitchFamily="34" charset="0"/>
                <a:ea typeface="+mn-ea"/>
                <a:cs typeface="+mn-cs"/>
              </a:rPr>
              <a:t>you (plural)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go /</a:t>
            </a:r>
            <a:r>
              <a:rPr kumimoji="0" lang="en-GB" sz="2400" b="0" i="0" u="none" strike="noStrike" kern="1200" cap="none" spc="0" normalizeH="0" noProof="0">
                <a:ln>
                  <a:noFill/>
                </a:ln>
                <a:solidFill>
                  <a:schemeClr val="accent5">
                    <a:lumMod val="50000"/>
                  </a:schemeClr>
                </a:solidFill>
                <a:effectLst/>
                <a:uLnTx/>
                <a:uFillTx/>
                <a:latin typeface="Century Gothic" panose="020B0502020202020204" pitchFamily="34" charset="0"/>
                <a:ea typeface="+mn-ea"/>
                <a:cs typeface="+mn-cs"/>
              </a:rPr>
              <a:t> are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going</a:t>
            </a:r>
          </a:p>
        </p:txBody>
      </p:sp>
      <p:sp>
        <p:nvSpPr>
          <p:cNvPr id="24" name="TextBox 23">
            <a:extLst>
              <a:ext uri="{FF2B5EF4-FFF2-40B4-BE49-F238E27FC236}">
                <a16:creationId xmlns:a16="http://schemas.microsoft.com/office/drawing/2014/main" id="{829ABE20-583E-4FFA-A34C-A512B8D2D5E2}"/>
              </a:ext>
            </a:extLst>
          </p:cNvPr>
          <p:cNvSpPr txBox="1"/>
          <p:nvPr/>
        </p:nvSpPr>
        <p:spPr>
          <a:xfrm>
            <a:off x="838535" y="4416061"/>
            <a:ext cx="3849239"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ils vont</a:t>
            </a:r>
          </a:p>
        </p:txBody>
      </p:sp>
      <p:sp>
        <p:nvSpPr>
          <p:cNvPr id="25" name="TextBox 24">
            <a:extLst>
              <a:ext uri="{FF2B5EF4-FFF2-40B4-BE49-F238E27FC236}">
                <a16:creationId xmlns:a16="http://schemas.microsoft.com/office/drawing/2014/main" id="{829ABE20-583E-4FFA-A34C-A512B8D2D5E2}"/>
              </a:ext>
            </a:extLst>
          </p:cNvPr>
          <p:cNvSpPr txBox="1"/>
          <p:nvPr/>
        </p:nvSpPr>
        <p:spPr>
          <a:xfrm>
            <a:off x="838535" y="5048608"/>
            <a:ext cx="3849239"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elles vont</a:t>
            </a:r>
          </a:p>
        </p:txBody>
      </p:sp>
      <p:sp>
        <p:nvSpPr>
          <p:cNvPr id="27" name="TextBox 26">
            <a:extLst>
              <a:ext uri="{FF2B5EF4-FFF2-40B4-BE49-F238E27FC236}">
                <a16:creationId xmlns:a16="http://schemas.microsoft.com/office/drawing/2014/main" id="{5C2CD311-430F-47DC-AB63-9F70C17F3870}"/>
              </a:ext>
            </a:extLst>
          </p:cNvPr>
          <p:cNvSpPr txBox="1"/>
          <p:nvPr/>
        </p:nvSpPr>
        <p:spPr>
          <a:xfrm>
            <a:off x="5292882" y="5194055"/>
            <a:ext cx="700544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a:solidFill>
                  <a:schemeClr val="accent5">
                    <a:lumMod val="50000"/>
                  </a:schemeClr>
                </a:solidFill>
                <a:latin typeface="Century Gothic" panose="020B0502020202020204" pitchFamily="34" charset="0"/>
                <a:ea typeface="+mn-ea"/>
                <a:cs typeface="+mn-cs"/>
              </a:rPr>
              <a:t>they (feminine plural)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go / </a:t>
            </a:r>
            <a:r>
              <a:rPr kumimoji="0" lang="en-GB" sz="2400" b="0" i="0" u="none" strike="noStrike" kern="1200" cap="none" spc="0" normalizeH="0" noProof="0">
                <a:ln>
                  <a:noFill/>
                </a:ln>
                <a:solidFill>
                  <a:schemeClr val="accent5">
                    <a:lumMod val="50000"/>
                  </a:schemeClr>
                </a:solidFill>
                <a:effectLst/>
                <a:uLnTx/>
                <a:uFillTx/>
                <a:latin typeface="Century Gothic" panose="020B0502020202020204" pitchFamily="34" charset="0"/>
                <a:ea typeface="+mn-ea"/>
                <a:cs typeface="+mn-cs"/>
              </a:rPr>
              <a:t>are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going</a:t>
            </a:r>
          </a:p>
        </p:txBody>
      </p:sp>
      <p:sp>
        <p:nvSpPr>
          <p:cNvPr id="28" name="TextBox 27">
            <a:extLst>
              <a:ext uri="{FF2B5EF4-FFF2-40B4-BE49-F238E27FC236}">
                <a16:creationId xmlns:a16="http://schemas.microsoft.com/office/drawing/2014/main" id="{5C2CD311-430F-47DC-AB63-9F70C17F3870}"/>
              </a:ext>
            </a:extLst>
          </p:cNvPr>
          <p:cNvSpPr txBox="1"/>
          <p:nvPr/>
        </p:nvSpPr>
        <p:spPr>
          <a:xfrm>
            <a:off x="5258306" y="4598187"/>
            <a:ext cx="700544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a:solidFill>
                  <a:schemeClr val="accent5">
                    <a:lumMod val="50000"/>
                  </a:schemeClr>
                </a:solidFill>
                <a:latin typeface="Century Gothic" panose="020B0502020202020204" pitchFamily="34" charset="0"/>
                <a:ea typeface="+mn-ea"/>
                <a:cs typeface="+mn-cs"/>
              </a:rPr>
              <a:t>they (masculine plural)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go / </a:t>
            </a:r>
            <a:r>
              <a:rPr kumimoji="0" lang="en-GB" sz="2400" b="0" i="0" u="none" strike="noStrike" kern="1200" cap="none" spc="0" normalizeH="0" noProof="0">
                <a:ln>
                  <a:noFill/>
                </a:ln>
                <a:solidFill>
                  <a:schemeClr val="accent5">
                    <a:lumMod val="50000"/>
                  </a:schemeClr>
                </a:solidFill>
                <a:effectLst/>
                <a:uLnTx/>
                <a:uFillTx/>
                <a:latin typeface="Century Gothic" panose="020B0502020202020204" pitchFamily="34" charset="0"/>
                <a:ea typeface="+mn-ea"/>
                <a:cs typeface="+mn-cs"/>
              </a:rPr>
              <a:t>are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going</a:t>
            </a:r>
          </a:p>
        </p:txBody>
      </p:sp>
      <p:sp>
        <p:nvSpPr>
          <p:cNvPr id="3" name="Oval Callout 2"/>
          <p:cNvSpPr/>
          <p:nvPr/>
        </p:nvSpPr>
        <p:spPr>
          <a:xfrm>
            <a:off x="4380530" y="1583115"/>
            <a:ext cx="7490565" cy="1921196"/>
          </a:xfrm>
          <a:prstGeom prst="wedgeEllipseCallout">
            <a:avLst>
              <a:gd name="adj1" fmla="val -59462"/>
              <a:gd name="adj2" fmla="val 118329"/>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358639" y="1736469"/>
            <a:ext cx="5401343" cy="1569660"/>
          </a:xfrm>
          <a:prstGeom prst="rect">
            <a:avLst/>
          </a:prstGeom>
          <a:noFill/>
        </p:spPr>
        <p:txBody>
          <a:bodyPr wrap="square" rtlCol="0">
            <a:spAutoFit/>
          </a:bodyPr>
          <a:lstStyle/>
          <a:p>
            <a:pPr algn="ctr"/>
            <a:r>
              <a:rPr lang="en-GB" sz="2400" dirty="0">
                <a:solidFill>
                  <a:schemeClr val="bg1"/>
                </a:solidFill>
              </a:rPr>
              <a:t>When referring to a group of people containing both males and females, we use ‘</a:t>
            </a:r>
            <a:r>
              <a:rPr lang="en-GB" sz="2400" b="1" dirty="0" err="1">
                <a:solidFill>
                  <a:schemeClr val="bg1"/>
                </a:solidFill>
              </a:rPr>
              <a:t>ils</a:t>
            </a:r>
            <a:r>
              <a:rPr lang="en-GB" sz="2400" b="1" dirty="0">
                <a:solidFill>
                  <a:schemeClr val="bg1"/>
                </a:solidFill>
              </a:rPr>
              <a:t>’</a:t>
            </a:r>
            <a:r>
              <a:rPr lang="en-GB" sz="2400" dirty="0">
                <a:solidFill>
                  <a:schemeClr val="bg1"/>
                </a:solidFill>
              </a:rPr>
              <a:t> (the masculine form) for ‘they’.</a:t>
            </a:r>
          </a:p>
        </p:txBody>
      </p:sp>
      <p:pic>
        <p:nvPicPr>
          <p:cNvPr id="19" name="Picture 18" descr="background rectangle">
            <a:extLst>
              <a:ext uri="{FF2B5EF4-FFF2-40B4-BE49-F238E27FC236}">
                <a16:creationId xmlns:a16="http://schemas.microsoft.com/office/drawing/2014/main" id="{5126410C-FE2C-4173-8F7A-DC3D24BBDF1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4E99AF24-69F1-4DE8-A05B-9F0CF4F68BF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The verb ‘aller’ – to go</a:t>
            </a:r>
            <a:endParaRPr lang="en-GB" sz="3600" b="1" dirty="0">
              <a:solidFill>
                <a:schemeClr val="bg1"/>
              </a:solidFill>
            </a:endParaRPr>
          </a:p>
        </p:txBody>
      </p:sp>
      <p:sp>
        <p:nvSpPr>
          <p:cNvPr id="21" name="Rounded Rectangle 46">
            <a:extLst>
              <a:ext uri="{FF2B5EF4-FFF2-40B4-BE49-F238E27FC236}">
                <a16:creationId xmlns:a16="http://schemas.microsoft.com/office/drawing/2014/main" id="{657CDFD5-7273-4716-A2BE-7E05C3425B58}"/>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240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p:bldP spid="15" grpId="0" animBg="1"/>
      <p:bldP spid="17" grpId="0" animBg="1"/>
      <p:bldP spid="22" grpId="0" animBg="1"/>
      <p:bldP spid="24" grpId="0" animBg="1"/>
      <p:bldP spid="25" grpId="0" animBg="1"/>
      <p:bldP spid="27" grpId="0" animBg="1"/>
      <p:bldP spid="28" grpId="0" animBg="1"/>
      <p:bldP spid="3" grpId="0" animBg="1"/>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2" name="TextBox 41">
            <a:extLst>
              <a:ext uri="{FF2B5EF4-FFF2-40B4-BE49-F238E27FC236}">
                <a16:creationId xmlns:a16="http://schemas.microsoft.com/office/drawing/2014/main" id="{F8157123-3466-44C7-93E7-072D17C9197F}"/>
              </a:ext>
            </a:extLst>
          </p:cNvPr>
          <p:cNvSpPr txBox="1"/>
          <p:nvPr/>
        </p:nvSpPr>
        <p:spPr>
          <a:xfrm>
            <a:off x="67247" y="1346308"/>
            <a:ext cx="11785383" cy="430887"/>
          </a:xfrm>
          <a:prstGeom prst="rect">
            <a:avLst/>
          </a:prstGeom>
          <a:noFill/>
        </p:spPr>
        <p:txBody>
          <a:bodyPr wrap="square" rtlCol="0">
            <a:spAutoFit/>
          </a:bodyPr>
          <a:lstStyle/>
          <a:p>
            <a:pPr lvl="0">
              <a:buClrTx/>
              <a:defRPr/>
            </a:pPr>
            <a:r>
              <a:rPr lang="en-GB" sz="2200">
                <a:solidFill>
                  <a:schemeClr val="accent5">
                    <a:lumMod val="50000"/>
                  </a:schemeClr>
                </a:solidFill>
                <a:latin typeface="Century Gothic" panose="020B0502020202020204" pitchFamily="34" charset="0"/>
              </a:rPr>
              <a:t>Lis les phrases. C’est qui ? Il/elle ou ils/elles ?</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4256894839"/>
              </p:ext>
            </p:extLst>
          </p:nvPr>
        </p:nvGraphicFramePr>
        <p:xfrm>
          <a:off x="329184" y="2029953"/>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a:solidFill>
                            <a:schemeClr val="accent1">
                              <a:lumMod val="50000"/>
                            </a:schemeClr>
                          </a:solidFill>
                          <a:latin typeface="Century Gothic" panose="020B0502020202020204" pitchFamily="34" charset="0"/>
                        </a:rPr>
                        <a:t>il/</a:t>
                      </a:r>
                    </a:p>
                    <a:p>
                      <a:pPr algn="ctr"/>
                      <a:r>
                        <a:rPr lang="en-GB" sz="2000" b="1">
                          <a:solidFill>
                            <a:schemeClr val="accent1">
                              <a:lumMod val="50000"/>
                            </a:schemeClr>
                          </a:solidFill>
                          <a:latin typeface="Century Gothic" panose="020B0502020202020204" pitchFamily="34" charset="0"/>
                        </a:rPr>
                        <a:t>elle</a:t>
                      </a:r>
                    </a:p>
                  </a:txBody>
                  <a:tcPr anchor="ctr"/>
                </a:tc>
                <a:tc>
                  <a:txBody>
                    <a:bodyPr/>
                    <a:lstStyle/>
                    <a:p>
                      <a:pPr algn="ctr"/>
                      <a:r>
                        <a:rPr lang="en-GB" sz="2000" b="1">
                          <a:solidFill>
                            <a:schemeClr val="accent1">
                              <a:lumMod val="50000"/>
                            </a:schemeClr>
                          </a:solidFill>
                          <a:latin typeface="Century Gothic" panose="020B0502020202020204" pitchFamily="34" charset="0"/>
                        </a:rPr>
                        <a:t>ils/</a:t>
                      </a:r>
                    </a:p>
                    <a:p>
                      <a:pPr algn="ctr"/>
                      <a:r>
                        <a:rPr lang="en-GB" sz="2000" b="1">
                          <a:solidFill>
                            <a:schemeClr val="accent1">
                              <a:lumMod val="50000"/>
                            </a:schemeClr>
                          </a:solidFill>
                          <a:latin typeface="Century Gothic" panose="020B0502020202020204" pitchFamily="34" charset="0"/>
                        </a:rPr>
                        <a:t>elles</a:t>
                      </a:r>
                      <a:endParaRPr lang="en-GB" sz="200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579">
                <a:tc>
                  <a:txBody>
                    <a:bodyPr/>
                    <a:lstStyle/>
                    <a:p>
                      <a:pPr algn="ctr"/>
                      <a:r>
                        <a:rPr lang="en-GB" sz="2800" b="1">
                          <a:solidFill>
                            <a:schemeClr val="accent1">
                              <a:lumMod val="50000"/>
                            </a:schemeClr>
                          </a:solidFill>
                          <a:latin typeface="Century Gothic" panose="020B0502020202020204" pitchFamily="34" charset="0"/>
                        </a:rPr>
                        <a:t>1</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pPr algn="ctr"/>
                      <a:r>
                        <a:rPr lang="en-GB" sz="2800" b="1">
                          <a:solidFill>
                            <a:schemeClr val="accent1">
                              <a:lumMod val="50000"/>
                            </a:schemeClr>
                          </a:solidFill>
                          <a:latin typeface="Century Gothic" panose="020B0502020202020204" pitchFamily="34" charset="0"/>
                        </a:rPr>
                        <a:t>2</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pPr algn="ctr"/>
                      <a:r>
                        <a:rPr lang="en-GB" sz="2800" b="1">
                          <a:solidFill>
                            <a:schemeClr val="accent1">
                              <a:lumMod val="50000"/>
                            </a:schemeClr>
                          </a:solidFill>
                          <a:latin typeface="Century Gothic" panose="020B0502020202020204" pitchFamily="34" charset="0"/>
                        </a:rPr>
                        <a:t>3</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pPr algn="ctr"/>
                      <a:r>
                        <a:rPr lang="en-GB" sz="2800" b="1">
                          <a:solidFill>
                            <a:schemeClr val="accent1">
                              <a:lumMod val="50000"/>
                            </a:schemeClr>
                          </a:solidFill>
                          <a:latin typeface="Century Gothic" panose="020B0502020202020204" pitchFamily="34" charset="0"/>
                        </a:rPr>
                        <a:t>4</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4122506908"/>
              </p:ext>
            </p:extLst>
          </p:nvPr>
        </p:nvGraphicFramePr>
        <p:xfrm>
          <a:off x="6186145" y="2029953"/>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a:solidFill>
                            <a:schemeClr val="accent1">
                              <a:lumMod val="50000"/>
                            </a:schemeClr>
                          </a:solidFill>
                          <a:latin typeface="Century Gothic" panose="020B0502020202020204" pitchFamily="34" charset="0"/>
                        </a:rPr>
                        <a:t>il/</a:t>
                      </a:r>
                    </a:p>
                    <a:p>
                      <a:pPr algn="ctr"/>
                      <a:r>
                        <a:rPr lang="en-GB" sz="2000" b="1">
                          <a:solidFill>
                            <a:schemeClr val="accent1">
                              <a:lumMod val="50000"/>
                            </a:schemeClr>
                          </a:solidFill>
                          <a:latin typeface="Century Gothic" panose="020B0502020202020204" pitchFamily="34" charset="0"/>
                        </a:rPr>
                        <a:t>elle</a:t>
                      </a:r>
                    </a:p>
                  </a:txBody>
                  <a:tcPr anchor="ctr"/>
                </a:tc>
                <a:tc>
                  <a:txBody>
                    <a:bodyPr/>
                    <a:lstStyle/>
                    <a:p>
                      <a:pPr algn="ctr"/>
                      <a:r>
                        <a:rPr lang="en-GB" sz="2000" b="1">
                          <a:solidFill>
                            <a:schemeClr val="accent1">
                              <a:lumMod val="50000"/>
                            </a:schemeClr>
                          </a:solidFill>
                          <a:latin typeface="Century Gothic" panose="020B0502020202020204" pitchFamily="34" charset="0"/>
                        </a:rPr>
                        <a:t>ils/</a:t>
                      </a:r>
                    </a:p>
                    <a:p>
                      <a:pPr algn="ctr"/>
                      <a:r>
                        <a:rPr lang="en-GB" sz="2000" b="1">
                          <a:solidFill>
                            <a:schemeClr val="accent1">
                              <a:lumMod val="50000"/>
                            </a:schemeClr>
                          </a:solidFill>
                          <a:latin typeface="Century Gothic" panose="020B0502020202020204" pitchFamily="34" charset="0"/>
                        </a:rPr>
                        <a:t>elles</a:t>
                      </a:r>
                      <a:endParaRPr lang="en-GB" sz="200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579">
                <a:tc>
                  <a:txBody>
                    <a:bodyPr/>
                    <a:lstStyle/>
                    <a:p>
                      <a:pPr algn="ctr"/>
                      <a:r>
                        <a:rPr lang="en-GB" sz="2800" b="1">
                          <a:solidFill>
                            <a:schemeClr val="accent5">
                              <a:lumMod val="50000"/>
                            </a:schemeClr>
                          </a:solidFill>
                          <a:latin typeface="Century Gothic" panose="020B0502020202020204" pitchFamily="34" charset="0"/>
                        </a:rPr>
                        <a:t>5</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pPr algn="ctr"/>
                      <a:r>
                        <a:rPr lang="en-GB" sz="2800" b="1">
                          <a:solidFill>
                            <a:schemeClr val="accent5">
                              <a:lumMod val="50000"/>
                            </a:schemeClr>
                          </a:solidFill>
                          <a:latin typeface="Century Gothic" panose="020B0502020202020204" pitchFamily="34" charset="0"/>
                        </a:rPr>
                        <a:t>6</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pPr algn="ctr"/>
                      <a:r>
                        <a:rPr lang="en-GB" sz="2800" b="1">
                          <a:solidFill>
                            <a:schemeClr val="accent5">
                              <a:lumMod val="50000"/>
                            </a:schemeClr>
                          </a:solidFill>
                          <a:latin typeface="Century Gothic" panose="020B0502020202020204" pitchFamily="34" charset="0"/>
                        </a:rPr>
                        <a:t>7</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pPr algn="ctr"/>
                      <a:r>
                        <a:rPr lang="en-GB" sz="2800" b="1">
                          <a:solidFill>
                            <a:schemeClr val="accent5">
                              <a:lumMod val="50000"/>
                            </a:schemeClr>
                          </a:solidFill>
                          <a:latin typeface="Century Gothic" panose="020B0502020202020204" pitchFamily="34" charset="0"/>
                        </a:rPr>
                        <a:t>8</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8" name="TextBox 97">
            <a:extLst>
              <a:ext uri="{FF2B5EF4-FFF2-40B4-BE49-F238E27FC236}">
                <a16:creationId xmlns:a16="http://schemas.microsoft.com/office/drawing/2014/main" id="{0C9B2F7C-5506-4E0E-A3F9-524F8304854C}"/>
              </a:ext>
            </a:extLst>
          </p:cNvPr>
          <p:cNvSpPr txBox="1"/>
          <p:nvPr/>
        </p:nvSpPr>
        <p:spPr>
          <a:xfrm>
            <a:off x="2058396" y="3156124"/>
            <a:ext cx="2196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va à la poste. </a:t>
            </a:r>
            <a:endParaRPr kumimoji="0" lang="en-GB" sz="2000" b="0" i="0" u="none" strike="noStrike" kern="1200" cap="none" spc="0" normalizeH="0" baseline="0" noProof="0">
              <a:ln>
                <a:noFill/>
              </a:ln>
              <a:solidFill>
                <a:srgbClr val="000000"/>
              </a:solidFill>
              <a:effectLst/>
              <a:uLnTx/>
              <a:uFillTx/>
              <a:latin typeface="Arial"/>
              <a:ea typeface="+mn-ea"/>
              <a:cs typeface="+mn-cs"/>
            </a:endParaRPr>
          </a:p>
        </p:txBody>
      </p:sp>
      <p:sp>
        <p:nvSpPr>
          <p:cNvPr id="99" name="TextBox 98">
            <a:extLst>
              <a:ext uri="{FF2B5EF4-FFF2-40B4-BE49-F238E27FC236}">
                <a16:creationId xmlns:a16="http://schemas.microsoft.com/office/drawing/2014/main" id="{FFB67F86-03D4-4C5F-AF62-A690FF4AD321}"/>
              </a:ext>
            </a:extLst>
          </p:cNvPr>
          <p:cNvSpPr txBox="1"/>
          <p:nvPr/>
        </p:nvSpPr>
        <p:spPr>
          <a:xfrm>
            <a:off x="1847169" y="5486127"/>
            <a:ext cx="26900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vont</a:t>
            </a:r>
            <a:r>
              <a:rPr kumimoji="0" lang="en-GB" sz="20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en vacances. </a:t>
            </a:r>
            <a:endParaRPr kumimoji="0" lang="en-GB" sz="2000" b="0" i="0" u="none" strike="noStrike" kern="1200" cap="none" spc="0" normalizeH="0" baseline="0" noProof="0">
              <a:ln>
                <a:noFill/>
              </a:ln>
              <a:solidFill>
                <a:srgbClr val="000000"/>
              </a:solidFill>
              <a:effectLst/>
              <a:uLnTx/>
              <a:uFillTx/>
              <a:latin typeface="Arial"/>
              <a:ea typeface="+mn-ea"/>
              <a:cs typeface="+mn-cs"/>
            </a:endParaRPr>
          </a:p>
        </p:txBody>
      </p:sp>
      <p:sp>
        <p:nvSpPr>
          <p:cNvPr id="100" name="TextBox 99">
            <a:extLst>
              <a:ext uri="{FF2B5EF4-FFF2-40B4-BE49-F238E27FC236}">
                <a16:creationId xmlns:a16="http://schemas.microsoft.com/office/drawing/2014/main" id="{96B92CD1-FA91-4988-98C5-F5462FD7B5B4}"/>
              </a:ext>
            </a:extLst>
          </p:cNvPr>
          <p:cNvSpPr txBox="1"/>
          <p:nvPr/>
        </p:nvSpPr>
        <p:spPr>
          <a:xfrm>
            <a:off x="2058396" y="4709460"/>
            <a:ext cx="21118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vont en ville.</a:t>
            </a:r>
            <a:endParaRPr kumimoji="0" lang="en-GB" sz="2000" b="0" i="0" u="none" strike="noStrike" kern="1200" cap="none" spc="0" normalizeH="0" baseline="0" noProof="0">
              <a:ln>
                <a:noFill/>
              </a:ln>
              <a:solidFill>
                <a:srgbClr val="000000"/>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D9BD8B6B-0CBC-48CA-AC87-BFA5BC174B15}"/>
              </a:ext>
            </a:extLst>
          </p:cNvPr>
          <p:cNvSpPr txBox="1"/>
          <p:nvPr/>
        </p:nvSpPr>
        <p:spPr>
          <a:xfrm>
            <a:off x="2046926" y="3932792"/>
            <a:ext cx="281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va chez Léa.</a:t>
            </a:r>
            <a:endParaRPr kumimoji="0" lang="en-GB" sz="2000" b="0" i="0" u="none" strike="noStrike" kern="1200" cap="none" spc="0" normalizeH="0" baseline="0" noProof="0">
              <a:ln>
                <a:noFill/>
              </a:ln>
              <a:solidFill>
                <a:srgbClr val="000000"/>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4B91BC87-6812-48E0-B0EC-83E5056E8D51}"/>
              </a:ext>
            </a:extLst>
          </p:cNvPr>
          <p:cNvSpPr txBox="1"/>
          <p:nvPr/>
        </p:nvSpPr>
        <p:spPr>
          <a:xfrm>
            <a:off x="7909622" y="3156124"/>
            <a:ext cx="2196398" cy="400110"/>
          </a:xfrm>
          <a:prstGeom prst="rect">
            <a:avLst/>
          </a:prstGeom>
          <a:noFill/>
        </p:spPr>
        <p:txBody>
          <a:bodyPr wrap="square" rtlCol="0">
            <a:spAutoFit/>
          </a:bodyPr>
          <a:lstStyle/>
          <a:p>
            <a:pPr lvl="0">
              <a:buClrTx/>
              <a:defRPr/>
            </a:pPr>
            <a:r>
              <a:rPr lang="en-GB" sz="2000" kern="1200">
                <a:solidFill>
                  <a:srgbClr val="4472C4">
                    <a:lumMod val="50000"/>
                  </a:srgbClr>
                </a:solidFill>
                <a:latin typeface="Century Gothic" panose="020B0502020202020204" pitchFamily="34" charset="0"/>
              </a:rPr>
              <a:t>va à Paris. </a:t>
            </a:r>
            <a:endParaRPr lang="en-GB" sz="2000" kern="1200"/>
          </a:p>
        </p:txBody>
      </p:sp>
      <p:sp>
        <p:nvSpPr>
          <p:cNvPr id="107" name="TextBox 106">
            <a:extLst>
              <a:ext uri="{FF2B5EF4-FFF2-40B4-BE49-F238E27FC236}">
                <a16:creationId xmlns:a16="http://schemas.microsoft.com/office/drawing/2014/main" id="{92EE5BD8-9112-4DA0-A109-C8AC9B7B7C69}"/>
              </a:ext>
            </a:extLst>
          </p:cNvPr>
          <p:cNvSpPr txBox="1"/>
          <p:nvPr/>
        </p:nvSpPr>
        <p:spPr>
          <a:xfrm>
            <a:off x="7898152" y="5486127"/>
            <a:ext cx="2207170" cy="400110"/>
          </a:xfrm>
          <a:prstGeom prst="rect">
            <a:avLst/>
          </a:prstGeom>
          <a:noFill/>
        </p:spPr>
        <p:txBody>
          <a:bodyPr wrap="square" rtlCol="0">
            <a:spAutoFit/>
          </a:bodyPr>
          <a:lstStyle/>
          <a:p>
            <a:pPr lvl="0">
              <a:buClrTx/>
              <a:defRPr/>
            </a:pPr>
            <a:r>
              <a:rPr lang="en-GB" sz="2000" kern="1200">
                <a:solidFill>
                  <a:srgbClr val="4472C4">
                    <a:lumMod val="50000"/>
                  </a:srgbClr>
                </a:solidFill>
                <a:latin typeface="Century Gothic" panose="020B0502020202020204" pitchFamily="34" charset="0"/>
              </a:rPr>
              <a:t>vont à Londres. </a:t>
            </a:r>
            <a:endParaRPr lang="en-GB" sz="2000" kern="1200"/>
          </a:p>
        </p:txBody>
      </p:sp>
      <p:sp>
        <p:nvSpPr>
          <p:cNvPr id="108" name="TextBox 107">
            <a:extLst>
              <a:ext uri="{FF2B5EF4-FFF2-40B4-BE49-F238E27FC236}">
                <a16:creationId xmlns:a16="http://schemas.microsoft.com/office/drawing/2014/main" id="{D60629A2-52BE-4BAC-9FE6-1709BCC00A14}"/>
              </a:ext>
            </a:extLst>
          </p:cNvPr>
          <p:cNvSpPr txBox="1"/>
          <p:nvPr/>
        </p:nvSpPr>
        <p:spPr>
          <a:xfrm>
            <a:off x="7909622" y="4709460"/>
            <a:ext cx="2111880" cy="400110"/>
          </a:xfrm>
          <a:prstGeom prst="rect">
            <a:avLst/>
          </a:prstGeom>
          <a:noFill/>
        </p:spPr>
        <p:txBody>
          <a:bodyPr wrap="square" rtlCol="0">
            <a:spAutoFit/>
          </a:bodyPr>
          <a:lstStyle/>
          <a:p>
            <a:pPr lvl="0">
              <a:buClrTx/>
              <a:defRPr/>
            </a:pPr>
            <a:r>
              <a:rPr lang="en-GB" sz="2000" kern="1200">
                <a:solidFill>
                  <a:srgbClr val="4472C4">
                    <a:lumMod val="50000"/>
                  </a:srgbClr>
                </a:solidFill>
                <a:latin typeface="Century Gothic" panose="020B0502020202020204" pitchFamily="34" charset="0"/>
              </a:rPr>
              <a:t>va au magasin. </a:t>
            </a:r>
            <a:endParaRPr lang="en-GB" sz="2000" kern="1200"/>
          </a:p>
        </p:txBody>
      </p:sp>
      <p:sp>
        <p:nvSpPr>
          <p:cNvPr id="109" name="TextBox 108">
            <a:extLst>
              <a:ext uri="{FF2B5EF4-FFF2-40B4-BE49-F238E27FC236}">
                <a16:creationId xmlns:a16="http://schemas.microsoft.com/office/drawing/2014/main" id="{3905228E-A348-4897-BE5F-751710160F04}"/>
              </a:ext>
            </a:extLst>
          </p:cNvPr>
          <p:cNvSpPr txBox="1"/>
          <p:nvPr/>
        </p:nvSpPr>
        <p:spPr>
          <a:xfrm>
            <a:off x="7733116" y="3943954"/>
            <a:ext cx="2817966" cy="400110"/>
          </a:xfrm>
          <a:prstGeom prst="rect">
            <a:avLst/>
          </a:prstGeom>
          <a:noFill/>
        </p:spPr>
        <p:txBody>
          <a:bodyPr wrap="square" rtlCol="0">
            <a:spAutoFit/>
          </a:bodyPr>
          <a:lstStyle/>
          <a:p>
            <a:pPr lvl="0">
              <a:buClrTx/>
              <a:defRPr/>
            </a:pPr>
            <a:r>
              <a:rPr lang="en-GB" sz="2000" kern="1200">
                <a:solidFill>
                  <a:srgbClr val="4472C4">
                    <a:lumMod val="50000"/>
                  </a:srgbClr>
                </a:solidFill>
                <a:latin typeface="Century Gothic" panose="020B0502020202020204" pitchFamily="34" charset="0"/>
              </a:rPr>
              <a:t>vont en Angleterre. </a:t>
            </a:r>
            <a:endParaRPr lang="en-GB" sz="2000" kern="1200"/>
          </a:p>
        </p:txBody>
      </p:sp>
      <p:pic>
        <p:nvPicPr>
          <p:cNvPr id="24" name="Picture 23">
            <a:extLst>
              <a:ext uri="{FF2B5EF4-FFF2-40B4-BE49-F238E27FC236}">
                <a16:creationId xmlns:a16="http://schemas.microsoft.com/office/drawing/2014/main" id="{0EA13F04-DE09-4000-B0A1-5CC096962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1361" y="3111513"/>
            <a:ext cx="498794" cy="519576"/>
          </a:xfrm>
          <a:prstGeom prst="rect">
            <a:avLst/>
          </a:prstGeom>
        </p:spPr>
      </p:pic>
      <p:pic>
        <p:nvPicPr>
          <p:cNvPr id="25" name="Picture 24">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1361" y="3862271"/>
            <a:ext cx="498794" cy="519576"/>
          </a:xfrm>
          <a:prstGeom prst="rect">
            <a:avLst/>
          </a:prstGeom>
        </p:spPr>
      </p:pic>
      <p:pic>
        <p:nvPicPr>
          <p:cNvPr id="26" name="Picture 25">
            <a:extLst>
              <a:ext uri="{FF2B5EF4-FFF2-40B4-BE49-F238E27FC236}">
                <a16:creationId xmlns:a16="http://schemas.microsoft.com/office/drawing/2014/main" id="{EB9AD292-0834-47CF-9928-5800E89118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2763" y="4643708"/>
            <a:ext cx="498794" cy="519576"/>
          </a:xfrm>
          <a:prstGeom prst="rect">
            <a:avLst/>
          </a:prstGeom>
        </p:spPr>
      </p:pic>
      <p:pic>
        <p:nvPicPr>
          <p:cNvPr id="27" name="Picture 26">
            <a:extLst>
              <a:ext uri="{FF2B5EF4-FFF2-40B4-BE49-F238E27FC236}">
                <a16:creationId xmlns:a16="http://schemas.microsoft.com/office/drawing/2014/main" id="{EF2A1E99-BC61-4561-82EF-6D725F7C0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9581" y="5414236"/>
            <a:ext cx="498794" cy="519576"/>
          </a:xfrm>
          <a:prstGeom prst="rect">
            <a:avLst/>
          </a:prstGeom>
        </p:spPr>
      </p:pic>
      <p:pic>
        <p:nvPicPr>
          <p:cNvPr id="28" name="Picture 27">
            <a:extLst>
              <a:ext uri="{FF2B5EF4-FFF2-40B4-BE49-F238E27FC236}">
                <a16:creationId xmlns:a16="http://schemas.microsoft.com/office/drawing/2014/main" id="{09A46CE3-458E-4199-9C29-4EFAE210B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323" y="3118717"/>
            <a:ext cx="498794" cy="519576"/>
          </a:xfrm>
          <a:prstGeom prst="rect">
            <a:avLst/>
          </a:prstGeom>
        </p:spPr>
      </p:pic>
      <p:pic>
        <p:nvPicPr>
          <p:cNvPr id="29" name="Picture 28">
            <a:extLst>
              <a:ext uri="{FF2B5EF4-FFF2-40B4-BE49-F238E27FC236}">
                <a16:creationId xmlns:a16="http://schemas.microsoft.com/office/drawing/2014/main" id="{CBC3C7C1-60E8-4ABA-8099-D0CF63459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6949" y="3862271"/>
            <a:ext cx="498794" cy="519576"/>
          </a:xfrm>
          <a:prstGeom prst="rect">
            <a:avLst/>
          </a:prstGeom>
        </p:spPr>
      </p:pic>
      <p:pic>
        <p:nvPicPr>
          <p:cNvPr id="30" name="Picture 29">
            <a:extLst>
              <a:ext uri="{FF2B5EF4-FFF2-40B4-BE49-F238E27FC236}">
                <a16:creationId xmlns:a16="http://schemas.microsoft.com/office/drawing/2014/main" id="{82245673-03B2-4101-BD4C-A7FE50B55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721" y="4649726"/>
            <a:ext cx="498794" cy="519576"/>
          </a:xfrm>
          <a:prstGeom prst="rect">
            <a:avLst/>
          </a:prstGeom>
        </p:spPr>
      </p:pic>
      <p:pic>
        <p:nvPicPr>
          <p:cNvPr id="31" name="Picture 30">
            <a:extLst>
              <a:ext uri="{FF2B5EF4-FFF2-40B4-BE49-F238E27FC236}">
                <a16:creationId xmlns:a16="http://schemas.microsoft.com/office/drawing/2014/main" id="{9CBEC483-7C89-4721-A1BE-5286D723B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4251" y="5424848"/>
            <a:ext cx="498794" cy="519576"/>
          </a:xfrm>
          <a:prstGeom prst="rect">
            <a:avLst/>
          </a:prstGeom>
        </p:spPr>
      </p:pic>
      <p:pic>
        <p:nvPicPr>
          <p:cNvPr id="32" name="Picture 31">
            <a:extLst>
              <a:ext uri="{FF2B5EF4-FFF2-40B4-BE49-F238E27FC236}">
                <a16:creationId xmlns:a16="http://schemas.microsoft.com/office/drawing/2014/main" id="{DBF22DAC-D6ED-4B5A-84AF-2432DAA65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3037633"/>
            <a:ext cx="767356" cy="726156"/>
          </a:xfrm>
          <a:prstGeom prst="rect">
            <a:avLst/>
          </a:prstGeom>
        </p:spPr>
      </p:pic>
      <p:pic>
        <p:nvPicPr>
          <p:cNvPr id="33" name="Picture 32">
            <a:extLst>
              <a:ext uri="{FF2B5EF4-FFF2-40B4-BE49-F238E27FC236}">
                <a16:creationId xmlns:a16="http://schemas.microsoft.com/office/drawing/2014/main" id="{9B36D8AB-10F9-43B4-87C2-7A732FCFC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3814262"/>
            <a:ext cx="767356" cy="726156"/>
          </a:xfrm>
          <a:prstGeom prst="rect">
            <a:avLst/>
          </a:prstGeom>
        </p:spPr>
      </p:pic>
      <p:pic>
        <p:nvPicPr>
          <p:cNvPr id="34" name="Picture 33">
            <a:extLst>
              <a:ext uri="{FF2B5EF4-FFF2-40B4-BE49-F238E27FC236}">
                <a16:creationId xmlns:a16="http://schemas.microsoft.com/office/drawing/2014/main" id="{41FBEA06-2D4D-4000-8DED-C4B0A0BF86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4590891"/>
            <a:ext cx="767356" cy="726156"/>
          </a:xfrm>
          <a:prstGeom prst="rect">
            <a:avLst/>
          </a:prstGeom>
        </p:spPr>
      </p:pic>
      <p:pic>
        <p:nvPicPr>
          <p:cNvPr id="35" name="Picture 34">
            <a:extLst>
              <a:ext uri="{FF2B5EF4-FFF2-40B4-BE49-F238E27FC236}">
                <a16:creationId xmlns:a16="http://schemas.microsoft.com/office/drawing/2014/main" id="{DD5E6E28-69E6-40EB-9C46-108A9C42DB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400" y="5367520"/>
            <a:ext cx="767356" cy="726156"/>
          </a:xfrm>
          <a:prstGeom prst="rect">
            <a:avLst/>
          </a:prstGeom>
        </p:spPr>
      </p:pic>
      <p:pic>
        <p:nvPicPr>
          <p:cNvPr id="36" name="Picture 35">
            <a:extLst>
              <a:ext uri="{FF2B5EF4-FFF2-40B4-BE49-F238E27FC236}">
                <a16:creationId xmlns:a16="http://schemas.microsoft.com/office/drawing/2014/main" id="{246BA196-547A-4AEA-B590-AAD36952EA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2987160"/>
            <a:ext cx="767356" cy="726156"/>
          </a:xfrm>
          <a:prstGeom prst="rect">
            <a:avLst/>
          </a:prstGeom>
        </p:spPr>
      </p:pic>
      <p:pic>
        <p:nvPicPr>
          <p:cNvPr id="37" name="Picture 36">
            <a:extLst>
              <a:ext uri="{FF2B5EF4-FFF2-40B4-BE49-F238E27FC236}">
                <a16:creationId xmlns:a16="http://schemas.microsoft.com/office/drawing/2014/main" id="{D9872671-FC8C-4D70-BD6A-824A8A020B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3763789"/>
            <a:ext cx="767356" cy="726156"/>
          </a:xfrm>
          <a:prstGeom prst="rect">
            <a:avLst/>
          </a:prstGeom>
        </p:spPr>
      </p:pic>
      <p:pic>
        <p:nvPicPr>
          <p:cNvPr id="38" name="Picture 37">
            <a:extLst>
              <a:ext uri="{FF2B5EF4-FFF2-40B4-BE49-F238E27FC236}">
                <a16:creationId xmlns:a16="http://schemas.microsoft.com/office/drawing/2014/main" id="{85FC22EA-DAFE-4FE2-B318-66E49ED65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4540418"/>
            <a:ext cx="767356" cy="726156"/>
          </a:xfrm>
          <a:prstGeom prst="rect">
            <a:avLst/>
          </a:prstGeom>
        </p:spPr>
      </p:pic>
      <p:pic>
        <p:nvPicPr>
          <p:cNvPr id="39" name="Picture 38">
            <a:extLst>
              <a:ext uri="{FF2B5EF4-FFF2-40B4-BE49-F238E27FC236}">
                <a16:creationId xmlns:a16="http://schemas.microsoft.com/office/drawing/2014/main" id="{8E0E40F4-F905-401A-BD1A-48BFE9AF3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5760" y="5317047"/>
            <a:ext cx="767356" cy="726156"/>
          </a:xfrm>
          <a:prstGeom prst="rect">
            <a:avLst/>
          </a:prstGeom>
        </p:spPr>
      </p:pic>
      <p:sp>
        <p:nvSpPr>
          <p:cNvPr id="2" name="Title 1"/>
          <p:cNvSpPr>
            <a:spLocks noGrp="1"/>
          </p:cNvSpPr>
          <p:nvPr>
            <p:ph type="title"/>
          </p:nvPr>
        </p:nvSpPr>
        <p:spPr>
          <a:xfrm>
            <a:off x="67247" y="16372"/>
            <a:ext cx="7365120" cy="1325563"/>
          </a:xfrm>
        </p:spPr>
        <p:txBody>
          <a:bodyPr>
            <a:normAutofit/>
          </a:bodyPr>
          <a:lstStyle/>
          <a:p>
            <a:pPr rtl="0" eaLnBrk="1" latinLnBrk="0" hangingPunct="1"/>
            <a:r>
              <a:rPr lang="en-GB" sz="2800" b="1" i="0" spc="0" baseline="0" dirty="0">
                <a:ln>
                  <a:noFill/>
                </a:ln>
                <a:solidFill>
                  <a:srgbClr val="FFFFFF"/>
                </a:solidFill>
                <a:effectLst/>
                <a:ea typeface="+mn-ea"/>
                <a:cs typeface="+mn-cs"/>
              </a:rPr>
              <a:t>Qui </a:t>
            </a:r>
            <a:r>
              <a:rPr lang="en-GB" sz="2800" b="1" i="0" spc="0" baseline="0" dirty="0" err="1">
                <a:ln>
                  <a:noFill/>
                </a:ln>
                <a:solidFill>
                  <a:srgbClr val="FFFFFF"/>
                </a:solidFill>
                <a:effectLst/>
                <a:ea typeface="+mn-ea"/>
                <a:cs typeface="+mn-cs"/>
              </a:rPr>
              <a:t>va</a:t>
            </a:r>
            <a:r>
              <a:rPr lang="en-GB" sz="2800" b="1" i="0" spc="0" baseline="0" dirty="0">
                <a:ln>
                  <a:noFill/>
                </a:ln>
                <a:solidFill>
                  <a:srgbClr val="FFFFFF"/>
                </a:solidFill>
                <a:effectLst/>
                <a:ea typeface="+mn-ea"/>
                <a:cs typeface="+mn-cs"/>
              </a:rPr>
              <a:t> </a:t>
            </a:r>
            <a:r>
              <a:rPr lang="en-GB" sz="2800" b="1" i="0" spc="0" baseline="0" dirty="0" err="1">
                <a:ln>
                  <a:noFill/>
                </a:ln>
                <a:solidFill>
                  <a:srgbClr val="FFFFFF"/>
                </a:solidFill>
                <a:effectLst/>
                <a:ea typeface="+mn-ea"/>
                <a:cs typeface="+mn-cs"/>
              </a:rPr>
              <a:t>où</a:t>
            </a:r>
            <a:r>
              <a:rPr lang="en-GB" sz="2800" b="1" i="0" spc="0" baseline="0" dirty="0">
                <a:ln>
                  <a:noFill/>
                </a:ln>
                <a:solidFill>
                  <a:srgbClr val="FFFFFF"/>
                </a:solidFill>
                <a:effectLst/>
                <a:ea typeface="+mn-ea"/>
                <a:cs typeface="+mn-cs"/>
              </a:rPr>
              <a:t> </a:t>
            </a:r>
            <a:r>
              <a:rPr lang="en-GB" sz="2800" b="1" kern="1200" dirty="0">
                <a:solidFill>
                  <a:srgbClr val="FFFFFF"/>
                </a:solidFill>
                <a:effectLst/>
                <a:latin typeface="Arial" panose="020B0604020202020204" pitchFamily="34" charset="0"/>
                <a:ea typeface="+mn-ea"/>
                <a:cs typeface="+mn-cs"/>
              </a:rPr>
              <a:t>? (</a:t>
            </a:r>
            <a:r>
              <a:rPr lang="en-GB" sz="2800" b="1" kern="1200" dirty="0" err="1">
                <a:solidFill>
                  <a:srgbClr val="FFFFFF"/>
                </a:solidFill>
                <a:effectLst/>
                <a:latin typeface="Arial" panose="020B0604020202020204" pitchFamily="34" charset="0"/>
                <a:ea typeface="+mn-ea"/>
                <a:cs typeface="+mn-cs"/>
              </a:rPr>
              <a:t>il</a:t>
            </a:r>
            <a:r>
              <a:rPr lang="en-GB" sz="2800" b="1" kern="1200" dirty="0">
                <a:solidFill>
                  <a:srgbClr val="FFFFFF"/>
                </a:solidFill>
                <a:effectLst/>
                <a:latin typeface="Arial" panose="020B0604020202020204" pitchFamily="34" charset="0"/>
                <a:ea typeface="+mn-ea"/>
                <a:cs typeface="+mn-cs"/>
              </a:rPr>
              <a:t>/</a:t>
            </a:r>
            <a:r>
              <a:rPr lang="en-GB" sz="2800" b="1" kern="1200" dirty="0" err="1">
                <a:solidFill>
                  <a:srgbClr val="FFFFFF"/>
                </a:solidFill>
                <a:effectLst/>
                <a:latin typeface="Arial" panose="020B0604020202020204" pitchFamily="34" charset="0"/>
                <a:ea typeface="+mn-ea"/>
                <a:cs typeface="+mn-cs"/>
              </a:rPr>
              <a:t>elle</a:t>
            </a:r>
            <a:r>
              <a:rPr lang="en-GB" sz="2800" b="1" kern="1200" dirty="0">
                <a:solidFill>
                  <a:srgbClr val="FFFFFF"/>
                </a:solidFill>
                <a:effectLst/>
                <a:latin typeface="Arial" panose="020B0604020202020204" pitchFamily="34" charset="0"/>
                <a:ea typeface="+mn-ea"/>
                <a:cs typeface="+mn-cs"/>
              </a:rPr>
              <a:t> </a:t>
            </a:r>
            <a:r>
              <a:rPr lang="en-GB" sz="2800" kern="1200" dirty="0">
                <a:solidFill>
                  <a:srgbClr val="FFFFFF"/>
                </a:solidFill>
                <a:effectLst/>
                <a:latin typeface="Arial" panose="020B0604020202020204" pitchFamily="34" charset="0"/>
                <a:ea typeface="+mn-ea"/>
                <a:cs typeface="+mn-cs"/>
              </a:rPr>
              <a:t>versus</a:t>
            </a:r>
            <a:r>
              <a:rPr lang="en-GB" sz="2800" b="1" kern="1200" dirty="0">
                <a:solidFill>
                  <a:srgbClr val="FFFFFF"/>
                </a:solidFill>
                <a:effectLst/>
                <a:latin typeface="Arial" panose="020B0604020202020204" pitchFamily="34" charset="0"/>
                <a:ea typeface="+mn-ea"/>
                <a:cs typeface="+mn-cs"/>
              </a:rPr>
              <a:t> </a:t>
            </a:r>
            <a:r>
              <a:rPr lang="en-GB" sz="2800" b="1" kern="1200" dirty="0" err="1">
                <a:solidFill>
                  <a:srgbClr val="FFFFFF"/>
                </a:solidFill>
                <a:effectLst/>
                <a:latin typeface="Arial" panose="020B0604020202020204" pitchFamily="34" charset="0"/>
                <a:ea typeface="+mn-ea"/>
                <a:cs typeface="+mn-cs"/>
              </a:rPr>
              <a:t>ils</a:t>
            </a:r>
            <a:r>
              <a:rPr lang="en-GB" sz="2800" b="1" kern="1200" dirty="0">
                <a:solidFill>
                  <a:srgbClr val="FFFFFF"/>
                </a:solidFill>
                <a:effectLst/>
                <a:latin typeface="Arial" panose="020B0604020202020204" pitchFamily="34" charset="0"/>
                <a:ea typeface="+mn-ea"/>
                <a:cs typeface="+mn-cs"/>
              </a:rPr>
              <a:t>/</a:t>
            </a:r>
            <a:r>
              <a:rPr lang="en-GB" sz="2800" b="1" kern="1200" dirty="0" err="1">
                <a:solidFill>
                  <a:srgbClr val="FFFFFF"/>
                </a:solidFill>
                <a:effectLst/>
                <a:latin typeface="Arial" panose="020B0604020202020204" pitchFamily="34" charset="0"/>
                <a:ea typeface="+mn-ea"/>
                <a:cs typeface="+mn-cs"/>
              </a:rPr>
              <a:t>elles</a:t>
            </a:r>
            <a:r>
              <a:rPr lang="en-GB" sz="2800" b="1" kern="1200" dirty="0">
                <a:solidFill>
                  <a:srgbClr val="FFFFFF"/>
                </a:solidFill>
                <a:effectLst/>
                <a:latin typeface="Arial" panose="020B0604020202020204" pitchFamily="34" charset="0"/>
                <a:ea typeface="+mn-ea"/>
                <a:cs typeface="+mn-cs"/>
              </a:rPr>
              <a:t>)</a:t>
            </a:r>
            <a:r>
              <a:rPr lang="en-GB" sz="2800" b="1" i="0" spc="0" baseline="0" dirty="0">
                <a:ln>
                  <a:noFill/>
                </a:ln>
                <a:solidFill>
                  <a:srgbClr val="FFFFFF"/>
                </a:solidFill>
                <a:effectLst/>
                <a:ea typeface="+mn-ea"/>
                <a:cs typeface="+mn-cs"/>
              </a:rPr>
              <a:t> </a:t>
            </a:r>
            <a:endParaRPr lang="en-GB" sz="3600" dirty="0">
              <a:effectLst/>
            </a:endParaRPr>
          </a:p>
        </p:txBody>
      </p:sp>
      <p:pic>
        <p:nvPicPr>
          <p:cNvPr id="46" name="Picture 45" descr="background rectangle">
            <a:extLst>
              <a:ext uri="{FF2B5EF4-FFF2-40B4-BE49-F238E27FC236}">
                <a16:creationId xmlns:a16="http://schemas.microsoft.com/office/drawing/2014/main" id="{09E9974E-D0CC-46B6-AFAC-B566FE0315E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96864"/>
            <a:ext cx="7595761" cy="867128"/>
          </a:xfrm>
          <a:prstGeom prst="rect">
            <a:avLst/>
          </a:prstGeom>
        </p:spPr>
      </p:pic>
      <p:sp>
        <p:nvSpPr>
          <p:cNvPr id="47" name="Title 3">
            <a:extLst>
              <a:ext uri="{FF2B5EF4-FFF2-40B4-BE49-F238E27FC236}">
                <a16:creationId xmlns:a16="http://schemas.microsoft.com/office/drawing/2014/main" id="{8370DA8A-07DC-4BE8-8A7B-FD8299FEA548}"/>
              </a:ext>
            </a:extLst>
          </p:cNvPr>
          <p:cNvSpPr txBox="1">
            <a:spLocks/>
          </p:cNvSpPr>
          <p:nvPr/>
        </p:nvSpPr>
        <p:spPr>
          <a:xfrm>
            <a:off x="0" y="296864"/>
            <a:ext cx="7170822"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Qui va o</a:t>
            </a:r>
            <a:r>
              <a:rPr lang="en-GB" sz="3600" b="1">
                <a:solidFill>
                  <a:schemeClr val="bg1"/>
                </a:solidFill>
                <a:latin typeface="Arial" panose="020B0604020202020204" pitchFamily="34" charset="0"/>
                <a:cs typeface="Arial" panose="020B0604020202020204" pitchFamily="34" charset="0"/>
              </a:rPr>
              <a:t>ù ? (il/elle </a:t>
            </a:r>
            <a:r>
              <a:rPr lang="en-GB" sz="3600">
                <a:solidFill>
                  <a:schemeClr val="bg1"/>
                </a:solidFill>
                <a:latin typeface="Arial" panose="020B0604020202020204" pitchFamily="34" charset="0"/>
                <a:cs typeface="Arial" panose="020B0604020202020204" pitchFamily="34" charset="0"/>
              </a:rPr>
              <a:t>versus</a:t>
            </a:r>
            <a:r>
              <a:rPr lang="en-GB" sz="3600" b="1">
                <a:solidFill>
                  <a:schemeClr val="bg1"/>
                </a:solidFill>
                <a:latin typeface="Arial" panose="020B0604020202020204" pitchFamily="34" charset="0"/>
                <a:cs typeface="Arial" panose="020B0604020202020204" pitchFamily="34" charset="0"/>
              </a:rPr>
              <a:t> ils/elles)</a:t>
            </a:r>
            <a:endParaRPr lang="en-GB" sz="3600" b="1" dirty="0">
              <a:solidFill>
                <a:schemeClr val="bg1"/>
              </a:solidFill>
            </a:endParaRPr>
          </a:p>
        </p:txBody>
      </p:sp>
      <p:sp>
        <p:nvSpPr>
          <p:cNvPr id="48" name="Rounded Rectangle 46">
            <a:extLst>
              <a:ext uri="{FF2B5EF4-FFF2-40B4-BE49-F238E27FC236}">
                <a16:creationId xmlns:a16="http://schemas.microsoft.com/office/drawing/2014/main" id="{1A54C9AF-FA11-46AA-838E-461B3DD79ABE}"/>
              </a:ext>
            </a:extLst>
          </p:cNvPr>
          <p:cNvSpPr/>
          <p:nvPr/>
        </p:nvSpPr>
        <p:spPr>
          <a:xfrm>
            <a:off x="10812162" y="249870"/>
            <a:ext cx="106239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93207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2" name="TextBox 41">
            <a:extLst>
              <a:ext uri="{FF2B5EF4-FFF2-40B4-BE49-F238E27FC236}">
                <a16:creationId xmlns:a16="http://schemas.microsoft.com/office/drawing/2014/main" id="{F8157123-3466-44C7-93E7-072D17C9197F}"/>
              </a:ext>
            </a:extLst>
          </p:cNvPr>
          <p:cNvSpPr txBox="1"/>
          <p:nvPr/>
        </p:nvSpPr>
        <p:spPr>
          <a:xfrm>
            <a:off x="212086" y="1265556"/>
            <a:ext cx="11785383" cy="430887"/>
          </a:xfrm>
          <a:prstGeom prst="rect">
            <a:avLst/>
          </a:prstGeom>
          <a:noFill/>
        </p:spPr>
        <p:txBody>
          <a:bodyPr wrap="square" rtlCol="0">
            <a:spAutoFit/>
          </a:bodyPr>
          <a:lstStyle/>
          <a:p>
            <a:pPr lvl="0">
              <a:buClrTx/>
              <a:defRPr/>
            </a:pPr>
            <a:r>
              <a:rPr lang="en-GB" sz="2200">
                <a:solidFill>
                  <a:schemeClr val="accent5">
                    <a:lumMod val="50000"/>
                  </a:schemeClr>
                </a:solidFill>
                <a:latin typeface="Century Gothic" panose="020B0502020202020204" pitchFamily="34" charset="0"/>
              </a:rPr>
              <a:t>Écoute les phrases. C’est qui ? Il/elle ou ils/elles ?</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2275163916"/>
              </p:ext>
            </p:extLst>
          </p:nvPr>
        </p:nvGraphicFramePr>
        <p:xfrm>
          <a:off x="329184" y="2029953"/>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a:solidFill>
                            <a:schemeClr val="accent1">
                              <a:lumMod val="50000"/>
                            </a:schemeClr>
                          </a:solidFill>
                          <a:latin typeface="Century Gothic" panose="020B0502020202020204" pitchFamily="34" charset="0"/>
                        </a:rPr>
                        <a:t>il/</a:t>
                      </a:r>
                    </a:p>
                    <a:p>
                      <a:pPr algn="ctr"/>
                      <a:r>
                        <a:rPr lang="en-GB" sz="2000" b="1">
                          <a:solidFill>
                            <a:schemeClr val="accent1">
                              <a:lumMod val="50000"/>
                            </a:schemeClr>
                          </a:solidFill>
                          <a:latin typeface="Century Gothic" panose="020B0502020202020204" pitchFamily="34" charset="0"/>
                        </a:rPr>
                        <a:t>elle</a:t>
                      </a:r>
                    </a:p>
                  </a:txBody>
                  <a:tcPr anchor="ctr"/>
                </a:tc>
                <a:tc>
                  <a:txBody>
                    <a:bodyPr/>
                    <a:lstStyle/>
                    <a:p>
                      <a:pPr algn="ctr"/>
                      <a:r>
                        <a:rPr lang="en-GB" sz="2000" b="1">
                          <a:solidFill>
                            <a:schemeClr val="accent1">
                              <a:lumMod val="50000"/>
                            </a:schemeClr>
                          </a:solidFill>
                          <a:latin typeface="Century Gothic" panose="020B0502020202020204" pitchFamily="34" charset="0"/>
                        </a:rPr>
                        <a:t>ils/</a:t>
                      </a:r>
                    </a:p>
                    <a:p>
                      <a:pPr algn="ctr"/>
                      <a:r>
                        <a:rPr lang="en-GB" sz="2000" b="1">
                          <a:solidFill>
                            <a:schemeClr val="accent1">
                              <a:lumMod val="50000"/>
                            </a:schemeClr>
                          </a:solidFill>
                          <a:latin typeface="Century Gothic" panose="020B0502020202020204" pitchFamily="34" charset="0"/>
                        </a:rPr>
                        <a:t>elles</a:t>
                      </a:r>
                      <a:endParaRPr lang="en-GB" sz="200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579">
                <a:tc>
                  <a:txBody>
                    <a:bodyPr/>
                    <a:lstStyle/>
                    <a:p>
                      <a:pPr algn="ctr"/>
                      <a:endParaRPr lang="en-GB" sz="2800" b="1">
                        <a:solidFill>
                          <a:schemeClr val="accent1">
                            <a:lumMod val="50000"/>
                          </a:schemeClr>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pPr algn="ctr"/>
                      <a:endParaRPr lang="en-GB" sz="2800" b="1">
                        <a:solidFill>
                          <a:schemeClr val="accent1">
                            <a:lumMod val="50000"/>
                          </a:schemeClr>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pPr algn="ctr"/>
                      <a:endParaRPr lang="en-GB" sz="2800" b="1">
                        <a:solidFill>
                          <a:schemeClr val="accent1">
                            <a:lumMod val="50000"/>
                          </a:schemeClr>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pPr algn="ctr"/>
                      <a:endParaRPr lang="en-GB" sz="2800" b="1">
                        <a:solidFill>
                          <a:schemeClr val="accent1">
                            <a:lumMod val="50000"/>
                          </a:schemeClr>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1101162353"/>
              </p:ext>
            </p:extLst>
          </p:nvPr>
        </p:nvGraphicFramePr>
        <p:xfrm>
          <a:off x="6186145" y="2029953"/>
          <a:ext cx="5726070" cy="4070479"/>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a:solidFill>
                          <a:schemeClr val="accent1">
                            <a:lumMod val="50000"/>
                          </a:schemeClr>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000" b="1">
                          <a:solidFill>
                            <a:schemeClr val="accent1">
                              <a:lumMod val="50000"/>
                            </a:schemeClr>
                          </a:solidFill>
                          <a:latin typeface="Century Gothic" panose="020B0502020202020204" pitchFamily="34" charset="0"/>
                        </a:rPr>
                        <a:t>il/</a:t>
                      </a:r>
                    </a:p>
                    <a:p>
                      <a:pPr algn="ctr"/>
                      <a:r>
                        <a:rPr lang="en-GB" sz="2000" b="1">
                          <a:solidFill>
                            <a:schemeClr val="accent1">
                              <a:lumMod val="50000"/>
                            </a:schemeClr>
                          </a:solidFill>
                          <a:latin typeface="Century Gothic" panose="020B0502020202020204" pitchFamily="34" charset="0"/>
                        </a:rPr>
                        <a:t>elle</a:t>
                      </a:r>
                    </a:p>
                  </a:txBody>
                  <a:tcPr anchor="ctr"/>
                </a:tc>
                <a:tc>
                  <a:txBody>
                    <a:bodyPr/>
                    <a:lstStyle/>
                    <a:p>
                      <a:pPr algn="ctr"/>
                      <a:r>
                        <a:rPr lang="en-GB" sz="2000" b="1">
                          <a:solidFill>
                            <a:schemeClr val="accent1">
                              <a:lumMod val="50000"/>
                            </a:schemeClr>
                          </a:solidFill>
                          <a:latin typeface="Century Gothic" panose="020B0502020202020204" pitchFamily="34" charset="0"/>
                        </a:rPr>
                        <a:t>ils/</a:t>
                      </a:r>
                    </a:p>
                    <a:p>
                      <a:pPr algn="ctr"/>
                      <a:r>
                        <a:rPr lang="en-GB" sz="2000" b="1">
                          <a:solidFill>
                            <a:schemeClr val="accent1">
                              <a:lumMod val="50000"/>
                            </a:schemeClr>
                          </a:solidFill>
                          <a:latin typeface="Century Gothic" panose="020B0502020202020204" pitchFamily="34" charset="0"/>
                        </a:rPr>
                        <a:t>elles</a:t>
                      </a:r>
                      <a:endParaRPr lang="en-GB" sz="200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579">
                <a:tc>
                  <a:txBody>
                    <a:bodyPr/>
                    <a:lstStyle/>
                    <a:p>
                      <a:pPr algn="ctr"/>
                      <a:endParaRPr lang="en-GB" sz="2800" b="1">
                        <a:solidFill>
                          <a:schemeClr val="accent5">
                            <a:lumMod val="50000"/>
                          </a:schemeClr>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pPr algn="ctr"/>
                      <a:endParaRPr lang="en-GB" sz="2800" b="1">
                        <a:solidFill>
                          <a:schemeClr val="accent5">
                            <a:lumMod val="50000"/>
                          </a:schemeClr>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pPr algn="ctr"/>
                      <a:endParaRPr lang="en-GB" sz="2800" b="1">
                        <a:solidFill>
                          <a:schemeClr val="accent5">
                            <a:lumMod val="50000"/>
                          </a:schemeClr>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346029213"/>
                  </a:ext>
                </a:extLst>
              </a:tr>
              <a:tr h="780579">
                <a:tc>
                  <a:txBody>
                    <a:bodyPr/>
                    <a:lstStyle/>
                    <a:p>
                      <a:pPr algn="ctr"/>
                      <a:endParaRPr lang="en-GB" sz="2800" b="1">
                        <a:solidFill>
                          <a:schemeClr val="accent5">
                            <a:lumMod val="50000"/>
                          </a:schemeClr>
                        </a:solidFill>
                        <a:latin typeface="Century Gothic" panose="020B0502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490429551"/>
                  </a:ext>
                </a:extLst>
              </a:tr>
            </a:tbl>
          </a:graphicData>
        </a:graphic>
      </p:graphicFrame>
      <p:sp>
        <p:nvSpPr>
          <p:cNvPr id="98" name="TextBox 97">
            <a:extLst>
              <a:ext uri="{FF2B5EF4-FFF2-40B4-BE49-F238E27FC236}">
                <a16:creationId xmlns:a16="http://schemas.microsoft.com/office/drawing/2014/main" id="{0C9B2F7C-5506-4E0E-A3F9-524F8304854C}"/>
              </a:ext>
            </a:extLst>
          </p:cNvPr>
          <p:cNvSpPr txBox="1"/>
          <p:nvPr/>
        </p:nvSpPr>
        <p:spPr>
          <a:xfrm>
            <a:off x="2058396" y="3156124"/>
            <a:ext cx="2196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vont à Paris. </a:t>
            </a:r>
            <a:endParaRPr kumimoji="0" lang="en-GB" sz="2000" b="0" i="0" u="none" strike="noStrike" kern="1200" cap="none" spc="0" normalizeH="0" baseline="0" noProof="0">
              <a:ln>
                <a:noFill/>
              </a:ln>
              <a:solidFill>
                <a:srgbClr val="000000"/>
              </a:solidFill>
              <a:effectLst/>
              <a:uLnTx/>
              <a:uFillTx/>
              <a:latin typeface="Arial"/>
              <a:ea typeface="+mn-ea"/>
              <a:cs typeface="+mn-cs"/>
            </a:endParaRPr>
          </a:p>
        </p:txBody>
      </p:sp>
      <p:sp>
        <p:nvSpPr>
          <p:cNvPr id="99" name="TextBox 98">
            <a:extLst>
              <a:ext uri="{FF2B5EF4-FFF2-40B4-BE49-F238E27FC236}">
                <a16:creationId xmlns:a16="http://schemas.microsoft.com/office/drawing/2014/main" id="{FFB67F86-03D4-4C5F-AF62-A690FF4AD321}"/>
              </a:ext>
            </a:extLst>
          </p:cNvPr>
          <p:cNvSpPr txBox="1"/>
          <p:nvPr/>
        </p:nvSpPr>
        <p:spPr>
          <a:xfrm>
            <a:off x="1899149" y="5465308"/>
            <a:ext cx="25250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va à Deauville. </a:t>
            </a:r>
            <a:endParaRPr kumimoji="0" lang="en-GB" sz="2000" b="0" i="0" u="none" strike="noStrike" kern="1200" cap="none" spc="0" normalizeH="0" baseline="0" noProof="0">
              <a:ln>
                <a:noFill/>
              </a:ln>
              <a:solidFill>
                <a:srgbClr val="000000"/>
              </a:solidFill>
              <a:effectLst/>
              <a:uLnTx/>
              <a:uFillTx/>
              <a:latin typeface="Arial"/>
              <a:ea typeface="+mn-ea"/>
              <a:cs typeface="+mn-cs"/>
            </a:endParaRPr>
          </a:p>
        </p:txBody>
      </p:sp>
      <p:sp>
        <p:nvSpPr>
          <p:cNvPr id="100" name="TextBox 99">
            <a:extLst>
              <a:ext uri="{FF2B5EF4-FFF2-40B4-BE49-F238E27FC236}">
                <a16:creationId xmlns:a16="http://schemas.microsoft.com/office/drawing/2014/main" id="{96B92CD1-FA91-4988-98C5-F5462FD7B5B4}"/>
              </a:ext>
            </a:extLst>
          </p:cNvPr>
          <p:cNvSpPr txBox="1"/>
          <p:nvPr/>
        </p:nvSpPr>
        <p:spPr>
          <a:xfrm>
            <a:off x="2058396" y="4709460"/>
            <a:ext cx="21118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va à Blois.</a:t>
            </a:r>
            <a:endParaRPr kumimoji="0" lang="en-GB" sz="2000" b="0" i="0" u="none" strike="noStrike" kern="1200" cap="none" spc="0" normalizeH="0" baseline="0" noProof="0">
              <a:ln>
                <a:noFill/>
              </a:ln>
              <a:solidFill>
                <a:srgbClr val="000000"/>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D9BD8B6B-0CBC-48CA-AC87-BFA5BC174B15}"/>
              </a:ext>
            </a:extLst>
          </p:cNvPr>
          <p:cNvSpPr txBox="1"/>
          <p:nvPr/>
        </p:nvSpPr>
        <p:spPr>
          <a:xfrm>
            <a:off x="2046926" y="3932792"/>
            <a:ext cx="28179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vont à Bordeaux.</a:t>
            </a:r>
            <a:endParaRPr kumimoji="0" lang="en-GB" sz="2000" b="0" i="0" u="none" strike="noStrike" kern="1200" cap="none" spc="0" normalizeH="0" baseline="0" noProof="0">
              <a:ln>
                <a:noFill/>
              </a:ln>
              <a:solidFill>
                <a:srgbClr val="000000"/>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4B91BC87-6812-48E0-B0EC-83E5056E8D51}"/>
              </a:ext>
            </a:extLst>
          </p:cNvPr>
          <p:cNvSpPr txBox="1"/>
          <p:nvPr/>
        </p:nvSpPr>
        <p:spPr>
          <a:xfrm>
            <a:off x="7909622" y="3156124"/>
            <a:ext cx="2196398" cy="400110"/>
          </a:xfrm>
          <a:prstGeom prst="rect">
            <a:avLst/>
          </a:prstGeom>
          <a:noFill/>
        </p:spPr>
        <p:txBody>
          <a:bodyPr wrap="square" rtlCol="0">
            <a:spAutoFit/>
          </a:bodyPr>
          <a:lstStyle/>
          <a:p>
            <a:pPr lvl="0">
              <a:buClrTx/>
              <a:defRPr/>
            </a:pPr>
            <a:r>
              <a:rPr lang="en-GB" sz="2000" kern="1200">
                <a:solidFill>
                  <a:srgbClr val="4472C4">
                    <a:lumMod val="50000"/>
                  </a:srgbClr>
                </a:solidFill>
                <a:latin typeface="Century Gothic" panose="020B0502020202020204" pitchFamily="34" charset="0"/>
              </a:rPr>
              <a:t>vont à Poitiers. </a:t>
            </a:r>
            <a:endParaRPr lang="en-GB" sz="2000" kern="1200"/>
          </a:p>
        </p:txBody>
      </p:sp>
      <p:sp>
        <p:nvSpPr>
          <p:cNvPr id="107" name="TextBox 106">
            <a:extLst>
              <a:ext uri="{FF2B5EF4-FFF2-40B4-BE49-F238E27FC236}">
                <a16:creationId xmlns:a16="http://schemas.microsoft.com/office/drawing/2014/main" id="{92EE5BD8-9112-4DA0-A109-C8AC9B7B7C69}"/>
              </a:ext>
            </a:extLst>
          </p:cNvPr>
          <p:cNvSpPr txBox="1"/>
          <p:nvPr/>
        </p:nvSpPr>
        <p:spPr>
          <a:xfrm>
            <a:off x="7898152" y="5486127"/>
            <a:ext cx="2207170" cy="400110"/>
          </a:xfrm>
          <a:prstGeom prst="rect">
            <a:avLst/>
          </a:prstGeom>
          <a:noFill/>
        </p:spPr>
        <p:txBody>
          <a:bodyPr wrap="square" rtlCol="0">
            <a:spAutoFit/>
          </a:bodyPr>
          <a:lstStyle/>
          <a:p>
            <a:pPr lvl="0">
              <a:buClrTx/>
              <a:defRPr/>
            </a:pPr>
            <a:r>
              <a:rPr lang="en-GB" sz="2000" kern="1200">
                <a:solidFill>
                  <a:srgbClr val="4472C4">
                    <a:lumMod val="50000"/>
                  </a:srgbClr>
                </a:solidFill>
                <a:latin typeface="Century Gothic" panose="020B0502020202020204" pitchFamily="34" charset="0"/>
              </a:rPr>
              <a:t>vont à Calais. </a:t>
            </a:r>
            <a:endParaRPr lang="en-GB" sz="2000" kern="1200"/>
          </a:p>
        </p:txBody>
      </p:sp>
      <p:sp>
        <p:nvSpPr>
          <p:cNvPr id="108" name="TextBox 107">
            <a:extLst>
              <a:ext uri="{FF2B5EF4-FFF2-40B4-BE49-F238E27FC236}">
                <a16:creationId xmlns:a16="http://schemas.microsoft.com/office/drawing/2014/main" id="{D60629A2-52BE-4BAC-9FE6-1709BCC00A14}"/>
              </a:ext>
            </a:extLst>
          </p:cNvPr>
          <p:cNvSpPr txBox="1"/>
          <p:nvPr/>
        </p:nvSpPr>
        <p:spPr>
          <a:xfrm>
            <a:off x="7909622" y="4709460"/>
            <a:ext cx="2111880" cy="400110"/>
          </a:xfrm>
          <a:prstGeom prst="rect">
            <a:avLst/>
          </a:prstGeom>
          <a:noFill/>
        </p:spPr>
        <p:txBody>
          <a:bodyPr wrap="square" rtlCol="0">
            <a:spAutoFit/>
          </a:bodyPr>
          <a:lstStyle/>
          <a:p>
            <a:pPr lvl="0">
              <a:buClrTx/>
              <a:defRPr/>
            </a:pPr>
            <a:r>
              <a:rPr lang="en-GB" sz="2000" kern="1200">
                <a:solidFill>
                  <a:srgbClr val="4472C4">
                    <a:lumMod val="50000"/>
                  </a:srgbClr>
                </a:solidFill>
                <a:latin typeface="Century Gothic" panose="020B0502020202020204" pitchFamily="34" charset="0"/>
              </a:rPr>
              <a:t>va à Lyon. </a:t>
            </a:r>
            <a:endParaRPr lang="en-GB" sz="2000" kern="1200"/>
          </a:p>
        </p:txBody>
      </p:sp>
      <p:sp>
        <p:nvSpPr>
          <p:cNvPr id="109" name="TextBox 108">
            <a:extLst>
              <a:ext uri="{FF2B5EF4-FFF2-40B4-BE49-F238E27FC236}">
                <a16:creationId xmlns:a16="http://schemas.microsoft.com/office/drawing/2014/main" id="{3905228E-A348-4897-BE5F-751710160F04}"/>
              </a:ext>
            </a:extLst>
          </p:cNvPr>
          <p:cNvSpPr txBox="1"/>
          <p:nvPr/>
        </p:nvSpPr>
        <p:spPr>
          <a:xfrm>
            <a:off x="7898152" y="3932792"/>
            <a:ext cx="2817966" cy="400110"/>
          </a:xfrm>
          <a:prstGeom prst="rect">
            <a:avLst/>
          </a:prstGeom>
          <a:noFill/>
        </p:spPr>
        <p:txBody>
          <a:bodyPr wrap="square" rtlCol="0">
            <a:spAutoFit/>
          </a:bodyPr>
          <a:lstStyle/>
          <a:p>
            <a:pPr lvl="0">
              <a:buClrTx/>
              <a:defRPr/>
            </a:pPr>
            <a:r>
              <a:rPr lang="en-GB" sz="2000" kern="1200">
                <a:solidFill>
                  <a:srgbClr val="4472C4">
                    <a:lumMod val="50000"/>
                  </a:srgbClr>
                </a:solidFill>
                <a:latin typeface="Century Gothic" panose="020B0502020202020204" pitchFamily="34" charset="0"/>
              </a:rPr>
              <a:t>va à Rouen. </a:t>
            </a:r>
            <a:endParaRPr lang="en-GB" sz="2000" kern="1200"/>
          </a:p>
        </p:txBody>
      </p:sp>
      <p:pic>
        <p:nvPicPr>
          <p:cNvPr id="24" name="Picture 23">
            <a:extLst>
              <a:ext uri="{FF2B5EF4-FFF2-40B4-BE49-F238E27FC236}">
                <a16:creationId xmlns:a16="http://schemas.microsoft.com/office/drawing/2014/main" id="{0EA13F04-DE09-4000-B0A1-5CC096962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618" y="3089907"/>
            <a:ext cx="498794" cy="519576"/>
          </a:xfrm>
          <a:prstGeom prst="rect">
            <a:avLst/>
          </a:prstGeom>
        </p:spPr>
      </p:pic>
      <p:pic>
        <p:nvPicPr>
          <p:cNvPr id="25" name="Picture 24">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7990" y="3867079"/>
            <a:ext cx="498794" cy="519576"/>
          </a:xfrm>
          <a:prstGeom prst="rect">
            <a:avLst/>
          </a:prstGeom>
        </p:spPr>
      </p:pic>
      <p:pic>
        <p:nvPicPr>
          <p:cNvPr id="26" name="Picture 25">
            <a:extLst>
              <a:ext uri="{FF2B5EF4-FFF2-40B4-BE49-F238E27FC236}">
                <a16:creationId xmlns:a16="http://schemas.microsoft.com/office/drawing/2014/main" id="{EB9AD292-0834-47CF-9928-5800E89118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678" y="4634605"/>
            <a:ext cx="498794" cy="519576"/>
          </a:xfrm>
          <a:prstGeom prst="rect">
            <a:avLst/>
          </a:prstGeom>
        </p:spPr>
      </p:pic>
      <p:pic>
        <p:nvPicPr>
          <p:cNvPr id="27" name="Picture 26">
            <a:extLst>
              <a:ext uri="{FF2B5EF4-FFF2-40B4-BE49-F238E27FC236}">
                <a16:creationId xmlns:a16="http://schemas.microsoft.com/office/drawing/2014/main" id="{EF2A1E99-BC61-4561-82EF-6D725F7C0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9248" y="5420337"/>
            <a:ext cx="498794" cy="519576"/>
          </a:xfrm>
          <a:prstGeom prst="rect">
            <a:avLst/>
          </a:prstGeom>
        </p:spPr>
      </p:pic>
      <p:pic>
        <p:nvPicPr>
          <p:cNvPr id="28" name="Picture 27">
            <a:extLst>
              <a:ext uri="{FF2B5EF4-FFF2-40B4-BE49-F238E27FC236}">
                <a16:creationId xmlns:a16="http://schemas.microsoft.com/office/drawing/2014/main" id="{09A46CE3-458E-4199-9C29-4EFAE210B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4347" y="3096391"/>
            <a:ext cx="498794" cy="519576"/>
          </a:xfrm>
          <a:prstGeom prst="rect">
            <a:avLst/>
          </a:prstGeom>
        </p:spPr>
      </p:pic>
      <p:pic>
        <p:nvPicPr>
          <p:cNvPr id="29" name="Picture 28">
            <a:extLst>
              <a:ext uri="{FF2B5EF4-FFF2-40B4-BE49-F238E27FC236}">
                <a16:creationId xmlns:a16="http://schemas.microsoft.com/office/drawing/2014/main" id="{CBC3C7C1-60E8-4ABA-8099-D0CF63459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721" y="3917552"/>
            <a:ext cx="498794" cy="519576"/>
          </a:xfrm>
          <a:prstGeom prst="rect">
            <a:avLst/>
          </a:prstGeom>
        </p:spPr>
      </p:pic>
      <p:pic>
        <p:nvPicPr>
          <p:cNvPr id="30" name="Picture 29">
            <a:extLst>
              <a:ext uri="{FF2B5EF4-FFF2-40B4-BE49-F238E27FC236}">
                <a16:creationId xmlns:a16="http://schemas.microsoft.com/office/drawing/2014/main" id="{82245673-03B2-4101-BD4C-A7FE50B55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721" y="4649726"/>
            <a:ext cx="498794" cy="519576"/>
          </a:xfrm>
          <a:prstGeom prst="rect">
            <a:avLst/>
          </a:prstGeom>
        </p:spPr>
      </p:pic>
      <p:pic>
        <p:nvPicPr>
          <p:cNvPr id="31" name="Picture 30">
            <a:extLst>
              <a:ext uri="{FF2B5EF4-FFF2-40B4-BE49-F238E27FC236}">
                <a16:creationId xmlns:a16="http://schemas.microsoft.com/office/drawing/2014/main" id="{9CBEC483-7C89-4721-A1BE-5286D723B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4251" y="5424848"/>
            <a:ext cx="498794" cy="519576"/>
          </a:xfrm>
          <a:prstGeom prst="rect">
            <a:avLst/>
          </a:prstGeom>
        </p:spPr>
      </p:pic>
      <p:pic>
        <p:nvPicPr>
          <p:cNvPr id="32" name="Picture 31">
            <a:extLst>
              <a:ext uri="{FF2B5EF4-FFF2-40B4-BE49-F238E27FC236}">
                <a16:creationId xmlns:a16="http://schemas.microsoft.com/office/drawing/2014/main" id="{DBF22DAC-D6ED-4B5A-84AF-2432DAA65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3037633"/>
            <a:ext cx="767356" cy="726156"/>
          </a:xfrm>
          <a:prstGeom prst="rect">
            <a:avLst/>
          </a:prstGeom>
        </p:spPr>
      </p:pic>
      <p:pic>
        <p:nvPicPr>
          <p:cNvPr id="33" name="Picture 32">
            <a:extLst>
              <a:ext uri="{FF2B5EF4-FFF2-40B4-BE49-F238E27FC236}">
                <a16:creationId xmlns:a16="http://schemas.microsoft.com/office/drawing/2014/main" id="{9B36D8AB-10F9-43B4-87C2-7A732FCFC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3814262"/>
            <a:ext cx="767356" cy="726156"/>
          </a:xfrm>
          <a:prstGeom prst="rect">
            <a:avLst/>
          </a:prstGeom>
        </p:spPr>
      </p:pic>
      <p:pic>
        <p:nvPicPr>
          <p:cNvPr id="34" name="Picture 33">
            <a:extLst>
              <a:ext uri="{FF2B5EF4-FFF2-40B4-BE49-F238E27FC236}">
                <a16:creationId xmlns:a16="http://schemas.microsoft.com/office/drawing/2014/main" id="{41FBEA06-2D4D-4000-8DED-C4B0A0BF86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507" y="4590891"/>
            <a:ext cx="767356" cy="726156"/>
          </a:xfrm>
          <a:prstGeom prst="rect">
            <a:avLst/>
          </a:prstGeom>
        </p:spPr>
      </p:pic>
      <p:pic>
        <p:nvPicPr>
          <p:cNvPr id="35" name="Picture 34">
            <a:extLst>
              <a:ext uri="{FF2B5EF4-FFF2-40B4-BE49-F238E27FC236}">
                <a16:creationId xmlns:a16="http://schemas.microsoft.com/office/drawing/2014/main" id="{DD5E6E28-69E6-40EB-9C46-108A9C42DB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400" y="5367520"/>
            <a:ext cx="767356" cy="726156"/>
          </a:xfrm>
          <a:prstGeom prst="rect">
            <a:avLst/>
          </a:prstGeom>
        </p:spPr>
      </p:pic>
      <p:pic>
        <p:nvPicPr>
          <p:cNvPr id="36" name="Picture 35">
            <a:extLst>
              <a:ext uri="{FF2B5EF4-FFF2-40B4-BE49-F238E27FC236}">
                <a16:creationId xmlns:a16="http://schemas.microsoft.com/office/drawing/2014/main" id="{246BA196-547A-4AEA-B590-AAD36952EA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2987160"/>
            <a:ext cx="767356" cy="726156"/>
          </a:xfrm>
          <a:prstGeom prst="rect">
            <a:avLst/>
          </a:prstGeom>
        </p:spPr>
      </p:pic>
      <p:pic>
        <p:nvPicPr>
          <p:cNvPr id="37" name="Picture 36">
            <a:extLst>
              <a:ext uri="{FF2B5EF4-FFF2-40B4-BE49-F238E27FC236}">
                <a16:creationId xmlns:a16="http://schemas.microsoft.com/office/drawing/2014/main" id="{D9872671-FC8C-4D70-BD6A-824A8A020B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3763789"/>
            <a:ext cx="767356" cy="726156"/>
          </a:xfrm>
          <a:prstGeom prst="rect">
            <a:avLst/>
          </a:prstGeom>
        </p:spPr>
      </p:pic>
      <p:pic>
        <p:nvPicPr>
          <p:cNvPr id="38" name="Picture 37">
            <a:extLst>
              <a:ext uri="{FF2B5EF4-FFF2-40B4-BE49-F238E27FC236}">
                <a16:creationId xmlns:a16="http://schemas.microsoft.com/office/drawing/2014/main" id="{85FC22EA-DAFE-4FE2-B318-66E49ED65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867" y="4540418"/>
            <a:ext cx="767356" cy="726156"/>
          </a:xfrm>
          <a:prstGeom prst="rect">
            <a:avLst/>
          </a:prstGeom>
        </p:spPr>
      </p:pic>
      <p:pic>
        <p:nvPicPr>
          <p:cNvPr id="39" name="Picture 38">
            <a:extLst>
              <a:ext uri="{FF2B5EF4-FFF2-40B4-BE49-F238E27FC236}">
                <a16:creationId xmlns:a16="http://schemas.microsoft.com/office/drawing/2014/main" id="{8E0E40F4-F905-401A-BD1A-48BFE9AF3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5760" y="5317047"/>
            <a:ext cx="767356" cy="726156"/>
          </a:xfrm>
          <a:prstGeom prst="rect">
            <a:avLst/>
          </a:prstGeom>
        </p:spPr>
      </p:pic>
      <p:sp>
        <p:nvSpPr>
          <p:cNvPr id="2" name="Title 1"/>
          <p:cNvSpPr>
            <a:spLocks noGrp="1"/>
          </p:cNvSpPr>
          <p:nvPr>
            <p:ph type="title"/>
          </p:nvPr>
        </p:nvSpPr>
        <p:spPr>
          <a:xfrm>
            <a:off x="67247" y="16372"/>
            <a:ext cx="7365120" cy="1325563"/>
          </a:xfrm>
        </p:spPr>
        <p:txBody>
          <a:bodyPr>
            <a:normAutofit/>
          </a:bodyPr>
          <a:lstStyle/>
          <a:p>
            <a:pPr rtl="0" eaLnBrk="1" latinLnBrk="0" hangingPunct="1"/>
            <a:r>
              <a:rPr lang="en-GB" sz="2800" b="1" i="0" spc="0" baseline="0" dirty="0">
                <a:ln>
                  <a:noFill/>
                </a:ln>
                <a:solidFill>
                  <a:srgbClr val="FFFFFF"/>
                </a:solidFill>
                <a:effectLst/>
                <a:ea typeface="+mn-ea"/>
                <a:cs typeface="+mn-cs"/>
              </a:rPr>
              <a:t>Qui </a:t>
            </a:r>
            <a:r>
              <a:rPr lang="en-GB" sz="2800" b="1" i="0" spc="0" baseline="0" dirty="0" err="1">
                <a:ln>
                  <a:noFill/>
                </a:ln>
                <a:solidFill>
                  <a:srgbClr val="FFFFFF"/>
                </a:solidFill>
                <a:effectLst/>
                <a:ea typeface="+mn-ea"/>
                <a:cs typeface="+mn-cs"/>
              </a:rPr>
              <a:t>va</a:t>
            </a:r>
            <a:r>
              <a:rPr lang="en-GB" sz="2800" b="1" i="0" spc="0" baseline="0" dirty="0">
                <a:ln>
                  <a:noFill/>
                </a:ln>
                <a:solidFill>
                  <a:srgbClr val="FFFFFF"/>
                </a:solidFill>
                <a:effectLst/>
                <a:ea typeface="+mn-ea"/>
                <a:cs typeface="+mn-cs"/>
              </a:rPr>
              <a:t> </a:t>
            </a:r>
            <a:r>
              <a:rPr lang="en-GB" sz="2800" b="1" i="0" spc="0" baseline="0" dirty="0" err="1">
                <a:ln>
                  <a:noFill/>
                </a:ln>
                <a:solidFill>
                  <a:srgbClr val="FFFFFF"/>
                </a:solidFill>
                <a:effectLst/>
                <a:ea typeface="+mn-ea"/>
                <a:cs typeface="+mn-cs"/>
              </a:rPr>
              <a:t>où</a:t>
            </a:r>
            <a:r>
              <a:rPr lang="en-GB" sz="2800" b="1" i="0" spc="0" baseline="0" dirty="0">
                <a:ln>
                  <a:noFill/>
                </a:ln>
                <a:solidFill>
                  <a:srgbClr val="FFFFFF"/>
                </a:solidFill>
                <a:effectLst/>
                <a:ea typeface="+mn-ea"/>
                <a:cs typeface="+mn-cs"/>
              </a:rPr>
              <a:t> </a:t>
            </a:r>
            <a:r>
              <a:rPr lang="en-GB" sz="2800" b="1" kern="1200" dirty="0">
                <a:solidFill>
                  <a:srgbClr val="FFFFFF"/>
                </a:solidFill>
                <a:effectLst/>
                <a:latin typeface="Arial" panose="020B0604020202020204" pitchFamily="34" charset="0"/>
                <a:ea typeface="+mn-ea"/>
                <a:cs typeface="+mn-cs"/>
              </a:rPr>
              <a:t>? (</a:t>
            </a:r>
            <a:r>
              <a:rPr lang="en-GB" sz="2800" b="1" kern="1200" dirty="0" err="1">
                <a:solidFill>
                  <a:srgbClr val="FFFFFF"/>
                </a:solidFill>
                <a:effectLst/>
                <a:latin typeface="Arial" panose="020B0604020202020204" pitchFamily="34" charset="0"/>
                <a:ea typeface="+mn-ea"/>
                <a:cs typeface="+mn-cs"/>
              </a:rPr>
              <a:t>il</a:t>
            </a:r>
            <a:r>
              <a:rPr lang="en-GB" sz="2800" b="1" kern="1200" dirty="0">
                <a:solidFill>
                  <a:srgbClr val="FFFFFF"/>
                </a:solidFill>
                <a:effectLst/>
                <a:latin typeface="Arial" panose="020B0604020202020204" pitchFamily="34" charset="0"/>
                <a:ea typeface="+mn-ea"/>
                <a:cs typeface="+mn-cs"/>
              </a:rPr>
              <a:t>/</a:t>
            </a:r>
            <a:r>
              <a:rPr lang="en-GB" sz="2800" b="1" kern="1200" dirty="0" err="1">
                <a:solidFill>
                  <a:srgbClr val="FFFFFF"/>
                </a:solidFill>
                <a:effectLst/>
                <a:latin typeface="Arial" panose="020B0604020202020204" pitchFamily="34" charset="0"/>
                <a:ea typeface="+mn-ea"/>
                <a:cs typeface="+mn-cs"/>
              </a:rPr>
              <a:t>elle</a:t>
            </a:r>
            <a:r>
              <a:rPr lang="en-GB" sz="2800" b="1" kern="1200" dirty="0">
                <a:solidFill>
                  <a:srgbClr val="FFFFFF"/>
                </a:solidFill>
                <a:effectLst/>
                <a:latin typeface="Arial" panose="020B0604020202020204" pitchFamily="34" charset="0"/>
                <a:ea typeface="+mn-ea"/>
                <a:cs typeface="+mn-cs"/>
              </a:rPr>
              <a:t> </a:t>
            </a:r>
            <a:r>
              <a:rPr lang="en-GB" sz="2800" kern="1200" dirty="0">
                <a:solidFill>
                  <a:srgbClr val="FFFFFF"/>
                </a:solidFill>
                <a:effectLst/>
                <a:latin typeface="Arial" panose="020B0604020202020204" pitchFamily="34" charset="0"/>
                <a:ea typeface="+mn-ea"/>
                <a:cs typeface="+mn-cs"/>
              </a:rPr>
              <a:t>versus</a:t>
            </a:r>
            <a:r>
              <a:rPr lang="en-GB" sz="2800" b="1" kern="1200" dirty="0">
                <a:solidFill>
                  <a:srgbClr val="FFFFFF"/>
                </a:solidFill>
                <a:effectLst/>
                <a:latin typeface="Arial" panose="020B0604020202020204" pitchFamily="34" charset="0"/>
                <a:ea typeface="+mn-ea"/>
                <a:cs typeface="+mn-cs"/>
              </a:rPr>
              <a:t> </a:t>
            </a:r>
            <a:r>
              <a:rPr lang="en-GB" sz="2800" b="1" kern="1200" dirty="0" err="1">
                <a:solidFill>
                  <a:srgbClr val="FFFFFF"/>
                </a:solidFill>
                <a:effectLst/>
                <a:latin typeface="Arial" panose="020B0604020202020204" pitchFamily="34" charset="0"/>
                <a:ea typeface="+mn-ea"/>
                <a:cs typeface="+mn-cs"/>
              </a:rPr>
              <a:t>ils</a:t>
            </a:r>
            <a:r>
              <a:rPr lang="en-GB" sz="2800" b="1" kern="1200" dirty="0">
                <a:solidFill>
                  <a:srgbClr val="FFFFFF"/>
                </a:solidFill>
                <a:effectLst/>
                <a:latin typeface="Arial" panose="020B0604020202020204" pitchFamily="34" charset="0"/>
                <a:ea typeface="+mn-ea"/>
                <a:cs typeface="+mn-cs"/>
              </a:rPr>
              <a:t>/</a:t>
            </a:r>
            <a:r>
              <a:rPr lang="en-GB" sz="2800" b="1" kern="1200" dirty="0" err="1">
                <a:solidFill>
                  <a:srgbClr val="FFFFFF"/>
                </a:solidFill>
                <a:effectLst/>
                <a:latin typeface="Arial" panose="020B0604020202020204" pitchFamily="34" charset="0"/>
                <a:ea typeface="+mn-ea"/>
                <a:cs typeface="+mn-cs"/>
              </a:rPr>
              <a:t>elles</a:t>
            </a:r>
            <a:r>
              <a:rPr lang="en-GB" sz="2800" b="1" kern="1200" dirty="0">
                <a:solidFill>
                  <a:srgbClr val="FFFFFF"/>
                </a:solidFill>
                <a:effectLst/>
                <a:latin typeface="Arial" panose="020B0604020202020204" pitchFamily="34" charset="0"/>
                <a:ea typeface="+mn-ea"/>
                <a:cs typeface="+mn-cs"/>
              </a:rPr>
              <a:t>)</a:t>
            </a:r>
            <a:r>
              <a:rPr lang="en-GB" sz="2800" b="1" i="0" spc="0" baseline="0" dirty="0">
                <a:ln>
                  <a:noFill/>
                </a:ln>
                <a:solidFill>
                  <a:srgbClr val="FFFFFF"/>
                </a:solidFill>
                <a:effectLst/>
                <a:ea typeface="+mn-ea"/>
                <a:cs typeface="+mn-cs"/>
              </a:rPr>
              <a:t> </a:t>
            </a:r>
            <a:endParaRPr lang="en-GB" sz="3600" dirty="0">
              <a:effectLst/>
            </a:endParaRPr>
          </a:p>
        </p:txBody>
      </p:sp>
      <p:sp>
        <p:nvSpPr>
          <p:cNvPr id="40" name="Action Button: Custom 21">
            <a:hlinkClick r:id="" action="ppaction://noaction" highlightClick="1">
              <a:snd r:embed="rId5" name="Slide 95_item 1.wav"/>
            </a:hlinkClick>
            <a:extLst>
              <a:ext uri="{FF2B5EF4-FFF2-40B4-BE49-F238E27FC236}">
                <a16:creationId xmlns:a16="http://schemas.microsoft.com/office/drawing/2014/main" id="{9B8DD0CF-B6B8-460B-B44C-809C55C6AC3E}"/>
              </a:ext>
            </a:extLst>
          </p:cNvPr>
          <p:cNvSpPr/>
          <p:nvPr/>
        </p:nvSpPr>
        <p:spPr>
          <a:xfrm>
            <a:off x="421108" y="3126202"/>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1</a:t>
            </a:r>
          </a:p>
        </p:txBody>
      </p:sp>
      <p:sp>
        <p:nvSpPr>
          <p:cNvPr id="41" name="Action Button: Custom 21">
            <a:hlinkClick r:id="" action="ppaction://noaction" highlightClick="1">
              <a:snd r:embed="rId6" name="Slide 95_item 2.wav"/>
            </a:hlinkClick>
            <a:extLst>
              <a:ext uri="{FF2B5EF4-FFF2-40B4-BE49-F238E27FC236}">
                <a16:creationId xmlns:a16="http://schemas.microsoft.com/office/drawing/2014/main" id="{9B8DD0CF-B6B8-460B-B44C-809C55C6AC3E}"/>
              </a:ext>
            </a:extLst>
          </p:cNvPr>
          <p:cNvSpPr/>
          <p:nvPr/>
        </p:nvSpPr>
        <p:spPr>
          <a:xfrm>
            <a:off x="421108" y="390040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2</a:t>
            </a:r>
          </a:p>
        </p:txBody>
      </p:sp>
      <p:sp>
        <p:nvSpPr>
          <p:cNvPr id="44" name="Action Button: Custom 21">
            <a:hlinkClick r:id="" action="ppaction://noaction" highlightClick="1">
              <a:snd r:embed="rId7" name="Slide 95_item 3.wav"/>
            </a:hlinkClick>
            <a:extLst>
              <a:ext uri="{FF2B5EF4-FFF2-40B4-BE49-F238E27FC236}">
                <a16:creationId xmlns:a16="http://schemas.microsoft.com/office/drawing/2014/main" id="{9B8DD0CF-B6B8-460B-B44C-809C55C6AC3E}"/>
              </a:ext>
            </a:extLst>
          </p:cNvPr>
          <p:cNvSpPr/>
          <p:nvPr/>
        </p:nvSpPr>
        <p:spPr>
          <a:xfrm>
            <a:off x="423350" y="465769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3</a:t>
            </a:r>
          </a:p>
        </p:txBody>
      </p:sp>
      <p:sp>
        <p:nvSpPr>
          <p:cNvPr id="46" name="Action Button: Custom 21">
            <a:hlinkClick r:id="" action="ppaction://noaction" highlightClick="1">
              <a:snd r:embed="rId8" name="Slide 95_item 4.wav"/>
            </a:hlinkClick>
            <a:extLst>
              <a:ext uri="{FF2B5EF4-FFF2-40B4-BE49-F238E27FC236}">
                <a16:creationId xmlns:a16="http://schemas.microsoft.com/office/drawing/2014/main" id="{9B8DD0CF-B6B8-460B-B44C-809C55C6AC3E}"/>
              </a:ext>
            </a:extLst>
          </p:cNvPr>
          <p:cNvSpPr/>
          <p:nvPr/>
        </p:nvSpPr>
        <p:spPr>
          <a:xfrm>
            <a:off x="411953" y="5438899"/>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4</a:t>
            </a:r>
          </a:p>
        </p:txBody>
      </p:sp>
      <p:sp>
        <p:nvSpPr>
          <p:cNvPr id="47" name="Action Button: Custom 21">
            <a:hlinkClick r:id="" action="ppaction://noaction" highlightClick="1">
              <a:snd r:embed="rId9" name="Slide 95_item 5.wav"/>
            </a:hlinkClick>
            <a:extLst>
              <a:ext uri="{FF2B5EF4-FFF2-40B4-BE49-F238E27FC236}">
                <a16:creationId xmlns:a16="http://schemas.microsoft.com/office/drawing/2014/main" id="{9B8DD0CF-B6B8-460B-B44C-809C55C6AC3E}"/>
              </a:ext>
            </a:extLst>
          </p:cNvPr>
          <p:cNvSpPr/>
          <p:nvPr/>
        </p:nvSpPr>
        <p:spPr>
          <a:xfrm>
            <a:off x="6287021" y="313709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5</a:t>
            </a:r>
          </a:p>
        </p:txBody>
      </p:sp>
      <p:sp>
        <p:nvSpPr>
          <p:cNvPr id="48" name="Action Button: Custom 21">
            <a:hlinkClick r:id="" action="ppaction://noaction" highlightClick="1">
              <a:snd r:embed="rId10" name="Slide 95_item 6.wav"/>
            </a:hlinkClick>
            <a:extLst>
              <a:ext uri="{FF2B5EF4-FFF2-40B4-BE49-F238E27FC236}">
                <a16:creationId xmlns:a16="http://schemas.microsoft.com/office/drawing/2014/main" id="{9B8DD0CF-B6B8-460B-B44C-809C55C6AC3E}"/>
              </a:ext>
            </a:extLst>
          </p:cNvPr>
          <p:cNvSpPr/>
          <p:nvPr/>
        </p:nvSpPr>
        <p:spPr>
          <a:xfrm>
            <a:off x="6273311" y="3886076"/>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6</a:t>
            </a:r>
          </a:p>
        </p:txBody>
      </p:sp>
      <p:sp>
        <p:nvSpPr>
          <p:cNvPr id="49" name="Action Button: Custom 21">
            <a:hlinkClick r:id="" action="ppaction://noaction" highlightClick="1">
              <a:snd r:embed="rId11" name="Slide 95_item 7.wav"/>
            </a:hlinkClick>
            <a:extLst>
              <a:ext uri="{FF2B5EF4-FFF2-40B4-BE49-F238E27FC236}">
                <a16:creationId xmlns:a16="http://schemas.microsoft.com/office/drawing/2014/main" id="{9B8DD0CF-B6B8-460B-B44C-809C55C6AC3E}"/>
              </a:ext>
            </a:extLst>
          </p:cNvPr>
          <p:cNvSpPr/>
          <p:nvPr/>
        </p:nvSpPr>
        <p:spPr>
          <a:xfrm>
            <a:off x="6262819" y="4667929"/>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7</a:t>
            </a:r>
          </a:p>
        </p:txBody>
      </p:sp>
      <p:sp>
        <p:nvSpPr>
          <p:cNvPr id="50" name="Action Button: Custom 21">
            <a:hlinkClick r:id="" action="ppaction://noaction" highlightClick="1">
              <a:snd r:embed="rId12" name="Slide 95_item 8.wav"/>
            </a:hlinkClick>
            <a:extLst>
              <a:ext uri="{FF2B5EF4-FFF2-40B4-BE49-F238E27FC236}">
                <a16:creationId xmlns:a16="http://schemas.microsoft.com/office/drawing/2014/main" id="{9B8DD0CF-B6B8-460B-B44C-809C55C6AC3E}"/>
              </a:ext>
            </a:extLst>
          </p:cNvPr>
          <p:cNvSpPr/>
          <p:nvPr/>
        </p:nvSpPr>
        <p:spPr>
          <a:xfrm>
            <a:off x="6303721" y="546530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8</a:t>
            </a:r>
          </a:p>
        </p:txBody>
      </p:sp>
      <p:sp>
        <p:nvSpPr>
          <p:cNvPr id="51" name="Title 1">
            <a:extLst>
              <a:ext uri="{FF2B5EF4-FFF2-40B4-BE49-F238E27FC236}">
                <a16:creationId xmlns:a16="http://schemas.microsoft.com/office/drawing/2014/main" id="{EDD5AB27-173A-43EC-AC87-71DF02EA6F18}"/>
              </a:ext>
            </a:extLst>
          </p:cNvPr>
          <p:cNvSpPr txBox="1">
            <a:spLocks/>
          </p:cNvSpPr>
          <p:nvPr/>
        </p:nvSpPr>
        <p:spPr>
          <a:xfrm>
            <a:off x="67247" y="16372"/>
            <a:ext cx="73651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a:solidFill>
                  <a:srgbClr val="FFFFFF"/>
                </a:solidFill>
                <a:ea typeface="+mn-ea"/>
                <a:cs typeface="+mn-cs"/>
              </a:rPr>
              <a:t>Qui va où </a:t>
            </a:r>
            <a:r>
              <a:rPr lang="en-GB" sz="2800" b="1">
                <a:solidFill>
                  <a:srgbClr val="FFFFFF"/>
                </a:solidFill>
                <a:latin typeface="Arial" panose="020B0604020202020204" pitchFamily="34" charset="0"/>
                <a:ea typeface="+mn-ea"/>
                <a:cs typeface="+mn-cs"/>
              </a:rPr>
              <a:t>? (il/elle </a:t>
            </a:r>
            <a:r>
              <a:rPr lang="en-GB" sz="2800">
                <a:solidFill>
                  <a:srgbClr val="FFFFFF"/>
                </a:solidFill>
                <a:latin typeface="Arial" panose="020B0604020202020204" pitchFamily="34" charset="0"/>
                <a:ea typeface="+mn-ea"/>
                <a:cs typeface="+mn-cs"/>
              </a:rPr>
              <a:t>versus</a:t>
            </a:r>
            <a:r>
              <a:rPr lang="en-GB" sz="2800" b="1">
                <a:solidFill>
                  <a:srgbClr val="FFFFFF"/>
                </a:solidFill>
                <a:latin typeface="Arial" panose="020B0604020202020204" pitchFamily="34" charset="0"/>
                <a:ea typeface="+mn-ea"/>
                <a:cs typeface="+mn-cs"/>
              </a:rPr>
              <a:t> ils/elles)</a:t>
            </a:r>
            <a:r>
              <a:rPr lang="en-GB" sz="2800" b="1">
                <a:solidFill>
                  <a:srgbClr val="FFFFFF"/>
                </a:solidFill>
                <a:ea typeface="+mn-ea"/>
                <a:cs typeface="+mn-cs"/>
              </a:rPr>
              <a:t> </a:t>
            </a:r>
            <a:endParaRPr lang="en-GB" sz="3600"/>
          </a:p>
        </p:txBody>
      </p:sp>
      <p:pic>
        <p:nvPicPr>
          <p:cNvPr id="52" name="Picture 51" descr="background rectangle">
            <a:extLst>
              <a:ext uri="{FF2B5EF4-FFF2-40B4-BE49-F238E27FC236}">
                <a16:creationId xmlns:a16="http://schemas.microsoft.com/office/drawing/2014/main" id="{3FF04675-7446-4E70-8EE3-1740608DDCB9}"/>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 y="296864"/>
            <a:ext cx="7595761" cy="867128"/>
          </a:xfrm>
          <a:prstGeom prst="rect">
            <a:avLst/>
          </a:prstGeom>
        </p:spPr>
      </p:pic>
      <p:sp>
        <p:nvSpPr>
          <p:cNvPr id="53" name="Title 3">
            <a:extLst>
              <a:ext uri="{FF2B5EF4-FFF2-40B4-BE49-F238E27FC236}">
                <a16:creationId xmlns:a16="http://schemas.microsoft.com/office/drawing/2014/main" id="{4F66B6D1-75E6-4A10-9AB1-DA2170BB8257}"/>
              </a:ext>
            </a:extLst>
          </p:cNvPr>
          <p:cNvSpPr txBox="1">
            <a:spLocks/>
          </p:cNvSpPr>
          <p:nvPr/>
        </p:nvSpPr>
        <p:spPr>
          <a:xfrm>
            <a:off x="0" y="296864"/>
            <a:ext cx="7170822"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Qui va o</a:t>
            </a:r>
            <a:r>
              <a:rPr lang="en-GB" sz="3600" b="1">
                <a:solidFill>
                  <a:schemeClr val="bg1"/>
                </a:solidFill>
                <a:latin typeface="Arial" panose="020B0604020202020204" pitchFamily="34" charset="0"/>
                <a:cs typeface="Arial" panose="020B0604020202020204" pitchFamily="34" charset="0"/>
              </a:rPr>
              <a:t>ù ? (il/elle </a:t>
            </a:r>
            <a:r>
              <a:rPr lang="en-GB" sz="3600">
                <a:solidFill>
                  <a:schemeClr val="bg1"/>
                </a:solidFill>
                <a:latin typeface="Arial" panose="020B0604020202020204" pitchFamily="34" charset="0"/>
                <a:cs typeface="Arial" panose="020B0604020202020204" pitchFamily="34" charset="0"/>
              </a:rPr>
              <a:t>versus</a:t>
            </a:r>
            <a:r>
              <a:rPr lang="en-GB" sz="3600" b="1">
                <a:solidFill>
                  <a:schemeClr val="bg1"/>
                </a:solidFill>
                <a:latin typeface="Arial" panose="020B0604020202020204" pitchFamily="34" charset="0"/>
                <a:cs typeface="Arial" panose="020B0604020202020204" pitchFamily="34" charset="0"/>
              </a:rPr>
              <a:t> ils/elles)</a:t>
            </a:r>
            <a:endParaRPr lang="en-GB" sz="3600" b="1" dirty="0">
              <a:solidFill>
                <a:schemeClr val="bg1"/>
              </a:solidFill>
            </a:endParaRPr>
          </a:p>
        </p:txBody>
      </p:sp>
      <p:sp>
        <p:nvSpPr>
          <p:cNvPr id="3" name="Rounded Rectangle 46">
            <a:extLst>
              <a:ext uri="{FF2B5EF4-FFF2-40B4-BE49-F238E27FC236}">
                <a16:creationId xmlns:a16="http://schemas.microsoft.com/office/drawing/2014/main" id="{69DBEC85-79F4-46F3-A1A9-78BD4D336B7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765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1" grpId="0"/>
      <p:bldP spid="106" grpId="0"/>
      <p:bldP spid="107" grpId="0"/>
      <p:bldP spid="108" grpId="0"/>
      <p:bldP spid="109" grpId="0"/>
    </p:bldLst>
  </p:timing>
</p:sld>
</file>

<file path=ppt/theme/theme1.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ptx" id="{C6FA6223-496B-403D-ACD0-789F32B252B9}" vid="{442AB7D5-C4CF-4067-8A8A-E291E1A5C050}"/>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potx" id="{7975DBB2-8D7C-4885-9E44-43EC58968424}" vid="{C8001179-F20B-4DFD-B953-920E500761F0}"/>
    </a:ext>
  </a:extLst>
</a:theme>
</file>

<file path=ppt/theme/theme4.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9434</Words>
  <Application>Microsoft Office PowerPoint</Application>
  <PresentationFormat>Widescreen</PresentationFormat>
  <Paragraphs>2021</Paragraphs>
  <Slides>103</Slides>
  <Notes>103</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103</vt:i4>
      </vt:variant>
    </vt:vector>
  </HeadingPairs>
  <TitlesOfParts>
    <vt:vector size="114" baseType="lpstr">
      <vt:lpstr>Arial</vt:lpstr>
      <vt:lpstr>Calibri</vt:lpstr>
      <vt:lpstr>Calibri Light</vt:lpstr>
      <vt:lpstr>Century Gothic</vt:lpstr>
      <vt:lpstr>Tw Cen MT</vt:lpstr>
      <vt:lpstr>4_Office Theme</vt:lpstr>
      <vt:lpstr>1_Office Theme</vt:lpstr>
      <vt:lpstr>2_Office Theme</vt:lpstr>
      <vt:lpstr>NCELP Theme</vt:lpstr>
      <vt:lpstr>5_Office Theme</vt:lpstr>
      <vt:lpstr>3_Office Theme</vt:lpstr>
      <vt:lpstr>Where people go [countries] </vt:lpstr>
      <vt:lpstr>en/an</vt:lpstr>
      <vt:lpstr>en/an</vt:lpstr>
      <vt:lpstr>en/an</vt:lpstr>
      <vt:lpstr>en/an</vt:lpstr>
      <vt:lpstr>en/an</vt:lpstr>
      <vt:lpstr>en/an</vt:lpstr>
      <vt:lpstr>Phonétique</vt:lpstr>
      <vt:lpstr>Vocabulaire - révisions</vt:lpstr>
      <vt:lpstr>Vocabulaire - révisions</vt:lpstr>
      <vt:lpstr>Vocabulaire</vt:lpstr>
      <vt:lpstr>Nous cherchons quoi ?</vt:lpstr>
      <vt:lpstr>Nous cherchons quoi ?</vt:lpstr>
      <vt:lpstr>Nous cherchons quoi ?</vt:lpstr>
      <vt:lpstr>Nous cherchons quoi ?</vt:lpstr>
      <vt:lpstr>Nous cherchons quoi ?</vt:lpstr>
      <vt:lpstr>Nous cherchons quoi ?</vt:lpstr>
      <vt:lpstr>Nous cherchons quoi ?</vt:lpstr>
      <vt:lpstr>Nous cherchons quoi ?</vt:lpstr>
      <vt:lpstr>Nous cherchons quoi ?</vt:lpstr>
      <vt:lpstr>Saying ‘to (the)...’ in French</vt:lpstr>
      <vt:lpstr>Qui va où ?</vt:lpstr>
      <vt:lpstr>Qui va où ?</vt:lpstr>
      <vt:lpstr>Qui va où ce week-end ?</vt:lpstr>
      <vt:lpstr>Who is going where this weekend?</vt:lpstr>
      <vt:lpstr>The verb ‘aller’ – to go</vt:lpstr>
      <vt:lpstr>Saying where we go / are going</vt:lpstr>
      <vt:lpstr>Saying where we go / are going</vt:lpstr>
      <vt:lpstr>Saying where we  go / are going</vt:lpstr>
      <vt:lpstr>Saying where we go / are going</vt:lpstr>
      <vt:lpstr>Saying where we go / are going</vt:lpstr>
      <vt:lpstr>Qui va où ? (je/nous) </vt:lpstr>
      <vt:lpstr>Je ou nous ?</vt:lpstr>
      <vt:lpstr>Je ou nous ?</vt:lpstr>
      <vt:lpstr>Je ou nous ?</vt:lpstr>
      <vt:lpstr>Je ou nous ?</vt:lpstr>
      <vt:lpstr>Je ou nous ?</vt:lpstr>
      <vt:lpstr>Je ou nous ?</vt:lpstr>
      <vt:lpstr>Je ou nous ?</vt:lpstr>
      <vt:lpstr>Je ou nous ?</vt:lpstr>
      <vt:lpstr>Qui va où ?</vt:lpstr>
      <vt:lpstr>Qui va où ?</vt:lpstr>
      <vt:lpstr>Qui va où ?</vt:lpstr>
      <vt:lpstr>Qui va où ?</vt:lpstr>
      <vt:lpstr>Écris en français ! </vt:lpstr>
      <vt:lpstr>Where people go [countries] </vt:lpstr>
      <vt:lpstr>Phonétique</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Vocabulaire - révisions</vt:lpstr>
      <vt:lpstr>Saying ‘to…’ in French</vt:lpstr>
      <vt:lpstr>Qui va où ? </vt:lpstr>
      <vt:lpstr>Saying ‘to...’ in French</vt:lpstr>
      <vt:lpstr>Saying ‘to...’ in French</vt:lpstr>
      <vt:lpstr>The verb ‘aller’ – to go</vt:lpstr>
      <vt:lpstr>Saying where you go / are going</vt:lpstr>
      <vt:lpstr>Saying where you go / are going</vt:lpstr>
      <vt:lpstr>Saying where you go / are going</vt:lpstr>
      <vt:lpstr>Saying where you go / are going</vt:lpstr>
      <vt:lpstr>Saying where you go / are going</vt:lpstr>
      <vt:lpstr>Tu ou vous ?</vt:lpstr>
      <vt:lpstr>Tu ou vous ?</vt:lpstr>
      <vt:lpstr>Tu ou vous ?</vt:lpstr>
      <vt:lpstr>Tu ou vous ?</vt:lpstr>
      <vt:lpstr>Tu ou vous ?</vt:lpstr>
      <vt:lpstr>Tu ou vous ?</vt:lpstr>
      <vt:lpstr>Tu ou vous ?</vt:lpstr>
      <vt:lpstr>Tu ou vous ?</vt:lpstr>
      <vt:lpstr>Qui va où ?</vt:lpstr>
      <vt:lpstr>Qui va où ?</vt:lpstr>
      <vt:lpstr>Qui va où ?</vt:lpstr>
      <vt:lpstr>Qui va où ?</vt:lpstr>
      <vt:lpstr>Qui va où ?</vt:lpstr>
      <vt:lpstr>The verb ‘aller’ – to go</vt:lpstr>
      <vt:lpstr>Qui va où ? (il/elle versus ils/elles) </vt:lpstr>
      <vt:lpstr>Qui va où ? (il/elle versus ils/elles) </vt:lpstr>
      <vt:lpstr>Qui va où ?</vt:lpstr>
      <vt:lpstr>Qui va où ?</vt:lpstr>
      <vt:lpstr>Gaming Grammar</vt:lpstr>
      <vt:lpstr>Devoirs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‘to (the)..’ in French</dc:title>
  <dc:creator>Victoria Hobson</dc:creator>
  <cp:lastModifiedBy>Louise Bibbey</cp:lastModifiedBy>
  <cp:revision>696</cp:revision>
  <dcterms:created xsi:type="dcterms:W3CDTF">2020-01-22T12:17:02Z</dcterms:created>
  <dcterms:modified xsi:type="dcterms:W3CDTF">2021-08-16T08:54:52Z</dcterms:modified>
</cp:coreProperties>
</file>