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
  </p:notesMasterIdLst>
  <p:sldIdLst>
    <p:sldId id="268" r:id="rId2"/>
    <p:sldId id="368" r:id="rId3"/>
    <p:sldId id="363" r:id="rId4"/>
    <p:sldId id="361" r:id="rId5"/>
    <p:sldId id="384" r:id="rId6"/>
    <p:sldId id="3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86442" autoAdjust="0"/>
  </p:normalViewPr>
  <p:slideViewPr>
    <p:cSldViewPr snapToGrid="0">
      <p:cViewPr varScale="1">
        <p:scale>
          <a:sx n="114" d="100"/>
          <a:sy n="114" d="100"/>
        </p:scale>
        <p:origin x="336"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condensed explanation revisits knowledge about open and closed questions that students were taught in 1.1.7 and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highlight that German does not have a word for do/does, or the continuous equivalent are/is, and that inversion must be used to translate these. These two concepts will be explained more in week 2.1.6.</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30729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a:t>
            </a:r>
          </a:p>
          <a:p>
            <a:r>
              <a:rPr lang="en-US" dirty="0">
                <a:sym typeface="Wingdings" pitchFamily="2" charset="2"/>
              </a:rPr>
              <a:t>In this activity we revisit asking open and closed questions using the words revisited in the vocab starter. </a:t>
            </a:r>
            <a:r>
              <a:rPr lang="en-US" b="0" dirty="0"/>
              <a:t>Students translate the English questions into German. They practice question formation as well as producing second person singular (du) verb forms. Du-question will come back in the </a:t>
            </a:r>
            <a:r>
              <a:rPr lang="en-US" b="0" dirty="0" err="1"/>
              <a:t>dictagloss</a:t>
            </a:r>
            <a:r>
              <a:rPr lang="en-US" b="0" dirty="0"/>
              <a:t> task that follows. Translation is useful to draw attention to the do-auxiliary in English, which does not exist in German. </a:t>
            </a:r>
          </a:p>
          <a:p>
            <a:endParaRPr lang="en-US" b="0" dirty="0"/>
          </a:p>
          <a:p>
            <a:r>
              <a:rPr lang="en-US" b="1" dirty="0"/>
              <a:t>Note: </a:t>
            </a:r>
            <a:r>
              <a:rPr lang="en-GB" sz="1200" kern="1200" dirty="0" err="1">
                <a:solidFill>
                  <a:schemeClr val="tx1"/>
                </a:solidFill>
                <a:effectLst/>
                <a:latin typeface="+mn-lt"/>
                <a:ea typeface="+mn-ea"/>
                <a:cs typeface="+mn-cs"/>
              </a:rPr>
              <a:t>heißen</a:t>
            </a:r>
            <a:r>
              <a:rPr lang="en-GB" sz="1200" kern="1200" dirty="0">
                <a:solidFill>
                  <a:schemeClr val="tx1"/>
                </a:solidFill>
                <a:effectLst/>
                <a:latin typeface="+mn-lt"/>
                <a:ea typeface="+mn-ea"/>
                <a:cs typeface="+mn-cs"/>
              </a:rPr>
              <a:t> – now that we have introduced this verb, it would be usual for students to learn how to use to ask others’ names.  They haven’t yet done this, so won’t know that the question is ‘Wie’ not ‘Was’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flag this explicitly, here, with a note that recaps the prototypical meaning of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and how students have used it, plus the ‘what like’ meaning:</a:t>
            </a:r>
          </a:p>
          <a:p>
            <a:r>
              <a:rPr lang="en-GB" sz="1200" kern="1200" dirty="0" err="1">
                <a:solidFill>
                  <a:schemeClr val="tx1"/>
                </a:solidFill>
                <a:effectLst/>
                <a:latin typeface="+mn-lt"/>
                <a:ea typeface="+mn-ea"/>
                <a:cs typeface="+mn-cs"/>
              </a:rPr>
              <a:t>Ie</a:t>
            </a:r>
            <a:r>
              <a:rPr lang="en-GB" sz="1200" kern="1200" dirty="0">
                <a:solidFill>
                  <a:schemeClr val="tx1"/>
                </a:solidFill>
                <a:effectLst/>
                <a:latin typeface="+mn-lt"/>
                <a:ea typeface="+mn-ea"/>
                <a:cs typeface="+mn-cs"/>
              </a:rPr>
              <a:t>. Wie </a:t>
            </a:r>
            <a:r>
              <a:rPr lang="en-GB" sz="1200" kern="1200" dirty="0" err="1">
                <a:solidFill>
                  <a:schemeClr val="tx1"/>
                </a:solidFill>
                <a:effectLst/>
                <a:latin typeface="+mn-lt"/>
                <a:ea typeface="+mn-ea"/>
                <a:cs typeface="+mn-cs"/>
              </a:rPr>
              <a:t>geht’s</a:t>
            </a:r>
            <a:r>
              <a:rPr lang="en-GB" sz="1200" kern="1200" dirty="0">
                <a:solidFill>
                  <a:schemeClr val="tx1"/>
                </a:solidFill>
                <a:effectLst/>
                <a:latin typeface="+mn-lt"/>
                <a:ea typeface="+mn-ea"/>
                <a:cs typeface="+mn-cs"/>
              </a:rPr>
              <a:t> ? Gut, </a:t>
            </a:r>
            <a:r>
              <a:rPr lang="en-GB" sz="1200" kern="1200" dirty="0" err="1">
                <a:solidFill>
                  <a:schemeClr val="tx1"/>
                </a:solidFill>
                <a:effectLst/>
                <a:latin typeface="+mn-lt"/>
                <a:ea typeface="+mn-ea"/>
                <a:cs typeface="+mn-cs"/>
              </a:rPr>
              <a:t>danke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der Mann?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Then we</a:t>
            </a:r>
            <a:r>
              <a:rPr lang="en-GB" sz="1200" kern="1200" baseline="0" dirty="0">
                <a:solidFill>
                  <a:schemeClr val="tx1"/>
                </a:solidFill>
                <a:effectLst/>
                <a:latin typeface="+mn-lt"/>
                <a:ea typeface="+mn-ea"/>
                <a:cs typeface="+mn-cs"/>
              </a:rPr>
              <a:t> add a further </a:t>
            </a:r>
            <a:r>
              <a:rPr lang="en-GB" sz="1200" kern="1200" dirty="0">
                <a:solidFill>
                  <a:schemeClr val="tx1"/>
                </a:solidFill>
                <a:effectLst/>
                <a:latin typeface="+mn-lt"/>
                <a:ea typeface="+mn-ea"/>
                <a:cs typeface="+mn-cs"/>
              </a:rPr>
              <a:t>meaning – Wie instead of Was,</a:t>
            </a:r>
            <a:r>
              <a:rPr lang="en-GB" sz="1200" kern="1200" baseline="0" dirty="0">
                <a:solidFill>
                  <a:schemeClr val="tx1"/>
                </a:solidFill>
                <a:effectLst/>
                <a:latin typeface="+mn-lt"/>
                <a:ea typeface="+mn-ea"/>
                <a:cs typeface="+mn-cs"/>
              </a:rPr>
              <a:t> to mean ‘what’.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heißt</a:t>
            </a:r>
            <a:r>
              <a:rPr lang="en-GB" sz="1200" kern="1200" dirty="0">
                <a:solidFill>
                  <a:schemeClr val="tx1"/>
                </a:solidFill>
                <a:effectLst/>
                <a:latin typeface="+mn-lt"/>
                <a:ea typeface="+mn-ea"/>
                <a:cs typeface="+mn-cs"/>
              </a:rPr>
              <a:t> du? What are you called? (literally ‘how (do) you call you?’)</a:t>
            </a:r>
            <a:r>
              <a:rPr lang="en-GB" dirty="0">
                <a:effectLst/>
              </a:rPr>
              <a:t> </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4896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Dictagloss</a:t>
            </a:r>
            <a:r>
              <a:rPr lang="en-GB" b="1" dirty="0"/>
              <a:t> – Interview </a:t>
            </a:r>
            <a:r>
              <a:rPr lang="en-GB" b="1" dirty="0" err="1"/>
              <a:t>mit</a:t>
            </a:r>
            <a:r>
              <a:rPr lang="en-GB" b="1" dirty="0"/>
              <a:t> Papa </a:t>
            </a:r>
            <a:r>
              <a:rPr lang="en-GB" b="1" dirty="0" err="1"/>
              <a:t>Schlumpf</a:t>
            </a:r>
            <a:endParaRPr lang="en-GB" b="1" dirty="0"/>
          </a:p>
          <a:p>
            <a:endParaRPr lang="en-GB" b="1" dirty="0"/>
          </a:p>
          <a:p>
            <a:r>
              <a:rPr lang="en-GB" b="0" dirty="0"/>
              <a:t>This is a </a:t>
            </a:r>
            <a:r>
              <a:rPr lang="en-GB" b="0" dirty="0" err="1"/>
              <a:t>dictagloss</a:t>
            </a:r>
            <a:r>
              <a:rPr lang="en-GB" b="0" dirty="0"/>
              <a:t> activity where students reconstruct a text from notes about an interview they have listened to. The text is designed to practise verbs forms in the first, second, and third person singular beyond sentence level. The vocabulary items have been encountered before or are cognates. The vocab starters and content of lesson one will have refreshed students’ memory.</a:t>
            </a:r>
          </a:p>
          <a:p>
            <a:endParaRPr lang="en-GB" b="1" dirty="0"/>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interview and take notes about each question and answer.</a:t>
            </a:r>
          </a:p>
          <a:p>
            <a:pPr marL="228600" indent="-228600">
              <a:buFont typeface="+mj-lt"/>
              <a:buAutoNum type="arabicPeriod"/>
            </a:pPr>
            <a:r>
              <a:rPr lang="en-GB" b="0" dirty="0"/>
              <a:t>Play the interview again if necessary. How many times is up depends on the class and ability level and is up to the teacher’s judgment.</a:t>
            </a:r>
          </a:p>
          <a:p>
            <a:pPr marL="228600" indent="-228600">
              <a:buFont typeface="+mj-lt"/>
              <a:buAutoNum type="arabicPeriod"/>
            </a:pPr>
            <a:r>
              <a:rPr lang="en-GB" b="0" dirty="0"/>
              <a:t>Based on the notes students reconstruct the dialogue (could be done in pairs).</a:t>
            </a:r>
          </a:p>
          <a:p>
            <a:pPr marL="228600" indent="-228600">
              <a:buFont typeface="+mj-lt"/>
              <a:buAutoNum type="arabicPeriod"/>
            </a:pPr>
            <a:r>
              <a:rPr lang="en-GB" b="0" dirty="0"/>
              <a:t>In pairs students perform the dialogue,</a:t>
            </a:r>
            <a:r>
              <a:rPr lang="en-GB" b="0" baseline="0" dirty="0"/>
              <a:t> as read aloud from their own script.</a:t>
            </a:r>
            <a:endParaRPr lang="en-GB" b="0" dirty="0"/>
          </a:p>
          <a:p>
            <a:pPr marL="228600" indent="-228600">
              <a:buFont typeface="+mj-lt"/>
              <a:buAutoNum type="arabicPeriod"/>
            </a:pPr>
            <a:endParaRPr lang="en-GB" b="0" dirty="0"/>
          </a:p>
          <a:p>
            <a:pPr marL="0" indent="0">
              <a:buFont typeface="+mj-lt"/>
              <a:buNone/>
            </a:pPr>
            <a:r>
              <a:rPr lang="en-GB" b="0" dirty="0"/>
              <a:t>A alternative version using slightly more complex language is available on the NCELP Resource Portal.</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36814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dictagloss</a:t>
            </a:r>
            <a:r>
              <a:rPr lang="en-GB" dirty="0"/>
              <a:t> for checking.</a:t>
            </a:r>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337178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dictagloss</a:t>
            </a:r>
            <a:r>
              <a:rPr lang="en-GB" dirty="0"/>
              <a:t> for checking.</a:t>
            </a:r>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09448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2.png"/><Relationship Id="rId3" Type="http://schemas.microsoft.com/office/2007/relationships/media" Target="../media/media3.wav"/><Relationship Id="rId7" Type="http://schemas.microsoft.com/office/2007/relationships/media" Target="../media/media5.wav"/><Relationship Id="rId12" Type="http://schemas.openxmlformats.org/officeDocument/2006/relationships/notesSlide" Target="../notesSlides/notesSlide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0" Type="http://schemas.openxmlformats.org/officeDocument/2006/relationships/audio" Target="../media/media6.wav"/><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image" Target="../media/image2.png"/><Relationship Id="rId3" Type="http://schemas.microsoft.com/office/2007/relationships/media" Target="../media/media8.wav"/><Relationship Id="rId7" Type="http://schemas.microsoft.com/office/2007/relationships/media" Target="../media/media10.wav"/><Relationship Id="rId12" Type="http://schemas.openxmlformats.org/officeDocument/2006/relationships/notesSlide" Target="../notesSlides/notesSlide6.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slideLayout" Target="../slideLayouts/slideLayout2.xml"/><Relationship Id="rId5" Type="http://schemas.microsoft.com/office/2007/relationships/media" Target="../media/media9.wav"/><Relationship Id="rId10" Type="http://schemas.openxmlformats.org/officeDocument/2006/relationships/audio" Target="../media/media11.wav"/><Relationship Id="rId4" Type="http://schemas.openxmlformats.org/officeDocument/2006/relationships/audio" Target="../media/media8.wav"/><Relationship Id="rId9" Type="http://schemas.microsoft.com/office/2007/relationships/media" Target="../media/media11.wav"/><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Open and closed questions</a:t>
            </a:r>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a:t>
            </a:r>
          </a:p>
        </p:txBody>
      </p:sp>
      <p:sp>
        <p:nvSpPr>
          <p:cNvPr id="16"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Inge Alferink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26/04/20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37C97D-F6F6-427A-A2FC-CE5CB72C1511}"/>
              </a:ext>
            </a:extLst>
          </p:cNvPr>
          <p:cNvSpPr txBox="1"/>
          <p:nvPr/>
        </p:nvSpPr>
        <p:spPr>
          <a:xfrm>
            <a:off x="236062" y="1207285"/>
            <a:ext cx="11719875" cy="535788"/>
          </a:xfrm>
          <a:prstGeom prst="rect">
            <a:avLst/>
          </a:prstGeom>
          <a:noFill/>
        </p:spPr>
        <p:txBody>
          <a:bodyPr wrap="square" rtlCol="0">
            <a:spAutoFit/>
          </a:bodyPr>
          <a:lstStyle/>
          <a:p>
            <a:pPr>
              <a:lnSpc>
                <a:spcPct val="150000"/>
              </a:lnSpc>
            </a:pPr>
            <a:r>
              <a:rPr lang="en-US" sz="2200" b="1" dirty="0">
                <a:solidFill>
                  <a:srgbClr val="115076"/>
                </a:solidFill>
                <a:ea typeface="SimSun" panose="02010600030101010101" pitchFamily="2" charset="-122"/>
                <a:cs typeface="Times New Roman" panose="02020603050405020304" pitchFamily="18" charset="0"/>
              </a:rPr>
              <a:t>Closed (yes /no)</a:t>
            </a:r>
            <a:r>
              <a:rPr lang="en-US" sz="2200" dirty="0">
                <a:solidFill>
                  <a:srgbClr val="115076"/>
                </a:solidFill>
                <a:ea typeface="SimSun" panose="02010600030101010101" pitchFamily="2" charset="-122"/>
                <a:cs typeface="Times New Roman" panose="02020603050405020304" pitchFamily="18" charset="0"/>
              </a:rPr>
              <a:t> questions are formed by swapping the </a:t>
            </a:r>
            <a:r>
              <a:rPr lang="en-US" sz="2200" b="1" dirty="0">
                <a:solidFill>
                  <a:srgbClr val="115076"/>
                </a:solidFill>
                <a:ea typeface="SimSun" panose="02010600030101010101" pitchFamily="2" charset="-122"/>
                <a:cs typeface="Times New Roman" panose="02020603050405020304" pitchFamily="18" charset="0"/>
              </a:rPr>
              <a:t>verb</a:t>
            </a:r>
            <a:r>
              <a:rPr lang="en-US" sz="2200" dirty="0">
                <a:solidFill>
                  <a:srgbClr val="115076"/>
                </a:solidFill>
                <a:ea typeface="SimSun" panose="02010600030101010101" pitchFamily="2" charset="-122"/>
                <a:cs typeface="Times New Roman" panose="02020603050405020304" pitchFamily="18" charset="0"/>
              </a:rPr>
              <a:t> and </a:t>
            </a:r>
            <a:r>
              <a:rPr lang="en-US" sz="2200" b="1" dirty="0">
                <a:solidFill>
                  <a:srgbClr val="115076"/>
                </a:solidFill>
                <a:ea typeface="SimSun" panose="02010600030101010101" pitchFamily="2" charset="-122"/>
                <a:cs typeface="Times New Roman" panose="02020603050405020304" pitchFamily="18" charset="0"/>
              </a:rPr>
              <a:t>subject</a:t>
            </a:r>
            <a:r>
              <a:rPr lang="en-US" sz="2200" dirty="0">
                <a:solidFill>
                  <a:srgbClr val="115076"/>
                </a:solidFill>
                <a:ea typeface="SimSun" panose="02010600030101010101" pitchFamily="2" charset="-122"/>
                <a:cs typeface="Times New Roman" panose="02020603050405020304" pitchFamily="18"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Fragen</a:t>
            </a:r>
            <a:endParaRPr lang="en-GB" sz="3600" b="1" dirty="0">
              <a:solidFill>
                <a:schemeClr val="bg1"/>
              </a:solidFill>
            </a:endParaRPr>
          </a:p>
        </p:txBody>
      </p:sp>
      <p:graphicFrame>
        <p:nvGraphicFramePr>
          <p:cNvPr id="16" name="Table 15">
            <a:extLst>
              <a:ext uri="{FF2B5EF4-FFF2-40B4-BE49-F238E27FC236}">
                <a16:creationId xmlns:a16="http://schemas.microsoft.com/office/drawing/2014/main" id="{C3585864-D256-194D-B21F-4B7FD087D4F3}"/>
              </a:ext>
            </a:extLst>
          </p:cNvPr>
          <p:cNvGraphicFramePr>
            <a:graphicFrameLocks noGrp="1"/>
          </p:cNvGraphicFramePr>
          <p:nvPr/>
        </p:nvGraphicFramePr>
        <p:xfrm>
          <a:off x="2263290" y="2544259"/>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 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8" name="Table 17">
            <a:extLst>
              <a:ext uri="{FF2B5EF4-FFF2-40B4-BE49-F238E27FC236}">
                <a16:creationId xmlns:a16="http://schemas.microsoft.com/office/drawing/2014/main" id="{975D2124-681A-5249-9889-59E7FAB1C77C}"/>
              </a:ext>
            </a:extLst>
          </p:cNvPr>
          <p:cNvGraphicFramePr>
            <a:graphicFrameLocks noGrp="1"/>
          </p:cNvGraphicFramePr>
          <p:nvPr/>
        </p:nvGraphicFramePr>
        <p:xfrm>
          <a:off x="2263290" y="1991545"/>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a:t>
                      </a:r>
                      <a:r>
                        <a:rPr lang="en-US" sz="22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9" name="TextBox 18"/>
          <p:cNvSpPr txBox="1"/>
          <p:nvPr/>
        </p:nvSpPr>
        <p:spPr>
          <a:xfrm>
            <a:off x="370603" y="1991545"/>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rPr>
              <a:t>Statement</a:t>
            </a:r>
          </a:p>
        </p:txBody>
      </p:sp>
      <p:sp>
        <p:nvSpPr>
          <p:cNvPr id="20" name="TextBox 19"/>
          <p:cNvSpPr txBox="1"/>
          <p:nvPr/>
        </p:nvSpPr>
        <p:spPr>
          <a:xfrm>
            <a:off x="359670" y="2577282"/>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rPr>
              <a:t>Closed </a:t>
            </a:r>
          </a:p>
        </p:txBody>
      </p:sp>
      <p:sp>
        <p:nvSpPr>
          <p:cNvPr id="21" name="TextBox 20"/>
          <p:cNvSpPr txBox="1"/>
          <p:nvPr/>
        </p:nvSpPr>
        <p:spPr>
          <a:xfrm>
            <a:off x="7162799" y="1964761"/>
            <a:ext cx="5346893" cy="430887"/>
          </a:xfrm>
          <a:prstGeom prst="rect">
            <a:avLst/>
          </a:prstGeom>
          <a:noFill/>
        </p:spPr>
        <p:txBody>
          <a:bodyPr wrap="square" rtlCol="0">
            <a:spAutoFit/>
          </a:bodyPr>
          <a:lstStyle/>
          <a:p>
            <a:r>
              <a:rPr lang="en-GB" sz="2200" i="1" dirty="0">
                <a:solidFill>
                  <a:srgbClr val="115076"/>
                </a:solidFill>
              </a:rPr>
              <a:t>You often play Tennis.</a:t>
            </a:r>
          </a:p>
        </p:txBody>
      </p:sp>
      <p:sp>
        <p:nvSpPr>
          <p:cNvPr id="24" name="TextBox 23"/>
          <p:cNvSpPr txBox="1"/>
          <p:nvPr/>
        </p:nvSpPr>
        <p:spPr>
          <a:xfrm>
            <a:off x="7162800" y="2513407"/>
            <a:ext cx="5346893" cy="430887"/>
          </a:xfrm>
          <a:prstGeom prst="rect">
            <a:avLst/>
          </a:prstGeom>
          <a:noFill/>
        </p:spPr>
        <p:txBody>
          <a:bodyPr wrap="square" rtlCol="0">
            <a:spAutoFit/>
          </a:bodyPr>
          <a:lstStyle/>
          <a:p>
            <a:r>
              <a:rPr lang="en-GB" sz="2200" b="1" i="1" dirty="0">
                <a:solidFill>
                  <a:srgbClr val="115076"/>
                </a:solidFill>
              </a:rPr>
              <a:t>Do</a:t>
            </a:r>
            <a:r>
              <a:rPr lang="en-GB" sz="2200" i="1" dirty="0">
                <a:solidFill>
                  <a:srgbClr val="115076"/>
                </a:solidFill>
              </a:rPr>
              <a:t> you often play Tennis?</a:t>
            </a:r>
          </a:p>
        </p:txBody>
      </p:sp>
      <p:sp>
        <p:nvSpPr>
          <p:cNvPr id="28" name="TextBox 27">
            <a:extLst>
              <a:ext uri="{FF2B5EF4-FFF2-40B4-BE49-F238E27FC236}">
                <a16:creationId xmlns:a16="http://schemas.microsoft.com/office/drawing/2014/main" id="{02DD3416-BD65-084B-8508-E8FF9FDC43E7}"/>
              </a:ext>
            </a:extLst>
          </p:cNvPr>
          <p:cNvSpPr txBox="1"/>
          <p:nvPr/>
        </p:nvSpPr>
        <p:spPr>
          <a:xfrm>
            <a:off x="236061" y="3675830"/>
            <a:ext cx="11719875" cy="600164"/>
          </a:xfrm>
          <a:prstGeom prst="rect">
            <a:avLst/>
          </a:prstGeom>
          <a:noFill/>
        </p:spPr>
        <p:txBody>
          <a:bodyPr wrap="square" rtlCol="0">
            <a:spAutoFit/>
          </a:bodyPr>
          <a:lstStyle/>
          <a:p>
            <a:pPr>
              <a:lnSpc>
                <a:spcPct val="150000"/>
              </a:lnSpc>
            </a:pPr>
            <a:r>
              <a:rPr lang="en-US" sz="2200" dirty="0">
                <a:solidFill>
                  <a:srgbClr val="115076"/>
                </a:solidFill>
                <a:ea typeface="SimSun" panose="02010600030101010101" pitchFamily="2" charset="-122"/>
                <a:cs typeface="Times New Roman" panose="02020603050405020304" pitchFamily="18" charset="0"/>
              </a:rPr>
              <a:t>To ask an </a:t>
            </a:r>
            <a:r>
              <a:rPr lang="en-US" sz="2200" b="1" dirty="0">
                <a:solidFill>
                  <a:srgbClr val="115076"/>
                </a:solidFill>
                <a:ea typeface="SimSun" panose="02010600030101010101" pitchFamily="2" charset="-122"/>
                <a:cs typeface="Times New Roman" panose="02020603050405020304" pitchFamily="18" charset="0"/>
              </a:rPr>
              <a:t>open question</a:t>
            </a:r>
            <a:r>
              <a:rPr lang="en-US" sz="2200" dirty="0">
                <a:solidFill>
                  <a:srgbClr val="115076"/>
                </a:solidFill>
                <a:ea typeface="SimSun" panose="02010600030101010101" pitchFamily="2" charset="-122"/>
                <a:cs typeface="Times New Roman" panose="02020603050405020304" pitchFamily="18" charset="0"/>
              </a:rPr>
              <a:t>, place a </a:t>
            </a:r>
            <a:r>
              <a:rPr lang="en-US" sz="2200" b="1" dirty="0">
                <a:solidFill>
                  <a:srgbClr val="115076"/>
                </a:solidFill>
                <a:ea typeface="SimSun" panose="02010600030101010101" pitchFamily="2" charset="-122"/>
                <a:cs typeface="Times New Roman" panose="02020603050405020304" pitchFamily="18" charset="0"/>
              </a:rPr>
              <a:t>question word </a:t>
            </a:r>
            <a:r>
              <a:rPr lang="en-US" sz="2200" dirty="0">
                <a:solidFill>
                  <a:srgbClr val="115076"/>
                </a:solidFill>
                <a:ea typeface="SimSun" panose="02010600030101010101" pitchFamily="2" charset="-122"/>
                <a:cs typeface="Times New Roman" panose="02020603050405020304" pitchFamily="18" charset="0"/>
              </a:rPr>
              <a:t>directly in front of the </a:t>
            </a:r>
            <a:r>
              <a:rPr lang="en-US" sz="2200" b="1" dirty="0">
                <a:solidFill>
                  <a:srgbClr val="115076"/>
                </a:solidFill>
                <a:ea typeface="SimSun" panose="02010600030101010101" pitchFamily="2" charset="-122"/>
                <a:cs typeface="Times New Roman" panose="02020603050405020304" pitchFamily="18" charset="0"/>
              </a:rPr>
              <a:t>verb:</a:t>
            </a:r>
            <a:endParaRPr lang="en-US" sz="2200" dirty="0">
              <a:solidFill>
                <a:srgbClr val="115076"/>
              </a:solidFill>
              <a:ea typeface="SimSun" panose="02010600030101010101" pitchFamily="2" charset="-122"/>
              <a:cs typeface="Times New Roman" panose="02020603050405020304" pitchFamily="18" charset="0"/>
            </a:endParaRPr>
          </a:p>
        </p:txBody>
      </p:sp>
      <p:sp>
        <p:nvSpPr>
          <p:cNvPr id="29" name="TextBox 28">
            <a:extLst>
              <a:ext uri="{FF2B5EF4-FFF2-40B4-BE49-F238E27FC236}">
                <a16:creationId xmlns:a16="http://schemas.microsoft.com/office/drawing/2014/main" id="{C45CF95A-95A2-3246-9554-C4AAC0A2CF3F}"/>
              </a:ext>
            </a:extLst>
          </p:cNvPr>
          <p:cNvSpPr txBox="1"/>
          <p:nvPr/>
        </p:nvSpPr>
        <p:spPr>
          <a:xfrm>
            <a:off x="359670" y="4561649"/>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rPr>
              <a:t>Open</a:t>
            </a:r>
          </a:p>
        </p:txBody>
      </p:sp>
      <p:graphicFrame>
        <p:nvGraphicFramePr>
          <p:cNvPr id="30" name="Table 29">
            <a:extLst>
              <a:ext uri="{FF2B5EF4-FFF2-40B4-BE49-F238E27FC236}">
                <a16:creationId xmlns:a16="http://schemas.microsoft.com/office/drawing/2014/main" id="{43A1B317-8796-4142-9404-421E26E2DEF3}"/>
              </a:ext>
            </a:extLst>
          </p:cNvPr>
          <p:cNvGraphicFramePr>
            <a:graphicFrameLocks noGrp="1"/>
          </p:cNvGraphicFramePr>
          <p:nvPr/>
        </p:nvGraphicFramePr>
        <p:xfrm>
          <a:off x="3719557" y="4531373"/>
          <a:ext cx="344324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2009561">
                  <a:extLst>
                    <a:ext uri="{9D8B030D-6E8A-4147-A177-3AD203B41FA5}">
                      <a16:colId xmlns:a16="http://schemas.microsoft.com/office/drawing/2014/main" val="1476335593"/>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 oft 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3" name="TextBox 32">
            <a:extLst>
              <a:ext uri="{FF2B5EF4-FFF2-40B4-BE49-F238E27FC236}">
                <a16:creationId xmlns:a16="http://schemas.microsoft.com/office/drawing/2014/main" id="{AB3B1B90-C32B-C04D-B19B-73978DED55CD}"/>
              </a:ext>
            </a:extLst>
          </p:cNvPr>
          <p:cNvSpPr txBox="1"/>
          <p:nvPr/>
        </p:nvSpPr>
        <p:spPr>
          <a:xfrm>
            <a:off x="2263290" y="4496580"/>
            <a:ext cx="998497" cy="430887"/>
          </a:xfrm>
          <a:prstGeom prst="rect">
            <a:avLst/>
          </a:prstGeom>
          <a:solidFill>
            <a:schemeClr val="bg1"/>
          </a:solidFill>
        </p:spPr>
        <p:txBody>
          <a:bodyPr wrap="square" rtlCol="0">
            <a:spAutoFit/>
          </a:bodyPr>
          <a:lstStyle/>
          <a:p>
            <a:r>
              <a:rPr lang="en-GB" sz="2200" b="1" dirty="0">
                <a:solidFill>
                  <a:srgbClr val="5B9BD5">
                    <a:lumMod val="50000"/>
                  </a:srgbClr>
                </a:solidFill>
              </a:rPr>
              <a:t>Wo</a:t>
            </a:r>
          </a:p>
        </p:txBody>
      </p:sp>
      <p:sp>
        <p:nvSpPr>
          <p:cNvPr id="34" name="TextBox 33">
            <a:extLst>
              <a:ext uri="{FF2B5EF4-FFF2-40B4-BE49-F238E27FC236}">
                <a16:creationId xmlns:a16="http://schemas.microsoft.com/office/drawing/2014/main" id="{B50CFD14-9E24-2842-8F27-77B752CBDB20}"/>
              </a:ext>
            </a:extLst>
          </p:cNvPr>
          <p:cNvSpPr txBox="1"/>
          <p:nvPr/>
        </p:nvSpPr>
        <p:spPr>
          <a:xfrm>
            <a:off x="7287093" y="4461788"/>
            <a:ext cx="4668843" cy="430887"/>
          </a:xfrm>
          <a:prstGeom prst="rect">
            <a:avLst/>
          </a:prstGeom>
          <a:noFill/>
        </p:spPr>
        <p:txBody>
          <a:bodyPr wrap="square" rtlCol="0">
            <a:spAutoFit/>
          </a:bodyPr>
          <a:lstStyle/>
          <a:p>
            <a:r>
              <a:rPr lang="en-GB" sz="2200" b="1" i="1" dirty="0">
                <a:solidFill>
                  <a:srgbClr val="115076"/>
                </a:solidFill>
              </a:rPr>
              <a:t>Where do</a:t>
            </a:r>
            <a:r>
              <a:rPr lang="en-GB" sz="2200" i="1" dirty="0">
                <a:solidFill>
                  <a:srgbClr val="115076"/>
                </a:solidFill>
              </a:rPr>
              <a:t> you often play Tennis?</a:t>
            </a:r>
          </a:p>
        </p:txBody>
      </p:sp>
    </p:spTree>
    <p:extLst>
      <p:ext uri="{BB962C8B-B14F-4D97-AF65-F5344CB8AC3E}">
        <p14:creationId xmlns:p14="http://schemas.microsoft.com/office/powerpoint/2010/main" val="335009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animBg="1"/>
      <p:bldP spid="20" grpId="0" animBg="1"/>
      <p:bldP spid="21" grpId="0"/>
      <p:bldP spid="24" grpId="0"/>
      <p:bldP spid="28" grpId="0"/>
      <p:bldP spid="29" grpId="0" animBg="1"/>
      <p:bldP spid="33"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7217962-E1DA-564C-8BDE-9455F988BBF8}"/>
              </a:ext>
            </a:extLst>
          </p:cNvPr>
          <p:cNvSpPr/>
          <p:nvPr/>
        </p:nvSpPr>
        <p:spPr>
          <a:xfrm>
            <a:off x="10126132" y="163834"/>
            <a:ext cx="1753129" cy="41189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B92DE56B-226C-AF4D-B76C-7790AC8CC025}"/>
              </a:ext>
            </a:extLst>
          </p:cNvPr>
          <p:cNvSpPr txBox="1"/>
          <p:nvPr/>
        </p:nvSpPr>
        <p:spPr>
          <a:xfrm>
            <a:off x="394395" y="252695"/>
            <a:ext cx="9155386" cy="461665"/>
          </a:xfrm>
          <a:prstGeom prst="rect">
            <a:avLst/>
          </a:prstGeom>
          <a:noFill/>
        </p:spPr>
        <p:txBody>
          <a:bodyPr wrap="square" rtlCol="0">
            <a:spAutoFit/>
          </a:bodyPr>
          <a:lstStyle/>
          <a:p>
            <a:r>
              <a:rPr lang="en-GB" sz="2400" b="1" dirty="0" err="1">
                <a:solidFill>
                  <a:srgbClr val="1F4E79"/>
                </a:solidFill>
                <a:latin typeface="Century Gothic" panose="020B0502020202020204" pitchFamily="34" charset="0"/>
              </a:rPr>
              <a:t>Schreib</a:t>
            </a:r>
            <a:r>
              <a:rPr lang="en-GB" sz="2400" b="1" dirty="0">
                <a:solidFill>
                  <a:srgbClr val="1F4E79"/>
                </a:solidFill>
                <a:latin typeface="Century Gothic" panose="020B0502020202020204" pitchFamily="34" charset="0"/>
              </a:rPr>
              <a:t> auf Deutsch</a:t>
            </a:r>
            <a:endParaRPr lang="en-US" sz="2400" b="1" dirty="0"/>
          </a:p>
        </p:txBody>
      </p:sp>
      <p:sp>
        <p:nvSpPr>
          <p:cNvPr id="40" name="TextBox 39">
            <a:extLst>
              <a:ext uri="{FF2B5EF4-FFF2-40B4-BE49-F238E27FC236}">
                <a16:creationId xmlns:a16="http://schemas.microsoft.com/office/drawing/2014/main" id="{7B9F0872-8B50-1342-92E4-B72413F71EB5}"/>
              </a:ext>
            </a:extLst>
          </p:cNvPr>
          <p:cNvSpPr txBox="1"/>
          <p:nvPr/>
        </p:nvSpPr>
        <p:spPr>
          <a:xfrm>
            <a:off x="11976100" y="5588000"/>
            <a:ext cx="184731" cy="369332"/>
          </a:xfrm>
          <a:prstGeom prst="rect">
            <a:avLst/>
          </a:prstGeom>
          <a:noFill/>
        </p:spPr>
        <p:txBody>
          <a:bodyPr wrap="none" rtlCol="0">
            <a:spAutoFit/>
          </a:bodyPr>
          <a:lstStyle/>
          <a:p>
            <a:endParaRPr lang="en-US" dirty="0"/>
          </a:p>
        </p:txBody>
      </p:sp>
      <p:sp>
        <p:nvSpPr>
          <p:cNvPr id="5" name="Title 11">
            <a:extLst>
              <a:ext uri="{FF2B5EF4-FFF2-40B4-BE49-F238E27FC236}">
                <a16:creationId xmlns:a16="http://schemas.microsoft.com/office/drawing/2014/main" id="{72D4803A-00E3-FA40-BCB3-AA84F29A9EEC}"/>
              </a:ext>
            </a:extLst>
          </p:cNvPr>
          <p:cNvSpPr>
            <a:spLocks noGrp="1"/>
          </p:cNvSpPr>
          <p:nvPr>
            <p:ph type="title"/>
          </p:nvPr>
        </p:nvSpPr>
        <p:spPr>
          <a:xfrm>
            <a:off x="1270046" y="1013285"/>
            <a:ext cx="3793021" cy="530298"/>
          </a:xfrm>
        </p:spPr>
        <p:txBody>
          <a:bodyPr>
            <a:normAutofit/>
          </a:bodyPr>
          <a:lstStyle/>
          <a:p>
            <a:pPr lvl="0">
              <a:lnSpc>
                <a:spcPct val="100000"/>
              </a:lnSpc>
              <a:spcBef>
                <a:spcPts val="0"/>
              </a:spcBef>
            </a:pPr>
            <a:r>
              <a:rPr lang="en-US" sz="2400" dirty="0"/>
              <a:t>Who never dances?</a:t>
            </a:r>
          </a:p>
        </p:txBody>
      </p:sp>
      <p:sp>
        <p:nvSpPr>
          <p:cNvPr id="6" name="Action Button: Custom 5">
            <a:hlinkClick r:id="" action="ppaction://noaction" highlightClick="1"/>
            <a:extLst>
              <a:ext uri="{FF2B5EF4-FFF2-40B4-BE49-F238E27FC236}">
                <a16:creationId xmlns:a16="http://schemas.microsoft.com/office/drawing/2014/main" id="{1501CDC9-55A8-974C-89CC-019DCC44AF61}"/>
              </a:ext>
            </a:extLst>
          </p:cNvPr>
          <p:cNvSpPr/>
          <p:nvPr/>
        </p:nvSpPr>
        <p:spPr>
          <a:xfrm>
            <a:off x="406354" y="1050163"/>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extLst>
              <a:ext uri="{FF2B5EF4-FFF2-40B4-BE49-F238E27FC236}">
                <a16:creationId xmlns:a16="http://schemas.microsoft.com/office/drawing/2014/main" id="{0A7A7B6A-E344-4046-8B69-4685296DF08D}"/>
              </a:ext>
            </a:extLst>
          </p:cNvPr>
          <p:cNvSpPr/>
          <p:nvPr/>
        </p:nvSpPr>
        <p:spPr>
          <a:xfrm>
            <a:off x="394395" y="1739126"/>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8" name="Action Button: Custom 7">
            <a:hlinkClick r:id="" action="ppaction://noaction" highlightClick="1"/>
            <a:extLst>
              <a:ext uri="{FF2B5EF4-FFF2-40B4-BE49-F238E27FC236}">
                <a16:creationId xmlns:a16="http://schemas.microsoft.com/office/drawing/2014/main" id="{CC049F48-B4BF-3C49-B357-0EE16EB0A33F}"/>
              </a:ext>
            </a:extLst>
          </p:cNvPr>
          <p:cNvSpPr/>
          <p:nvPr/>
        </p:nvSpPr>
        <p:spPr>
          <a:xfrm>
            <a:off x="394395" y="2429012"/>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9" name="Action Button: Custom 8">
            <a:hlinkClick r:id="" action="ppaction://noaction" highlightClick="1"/>
            <a:extLst>
              <a:ext uri="{FF2B5EF4-FFF2-40B4-BE49-F238E27FC236}">
                <a16:creationId xmlns:a16="http://schemas.microsoft.com/office/drawing/2014/main" id="{B787D918-140D-394A-AE21-043A59FFFE02}"/>
              </a:ext>
            </a:extLst>
          </p:cNvPr>
          <p:cNvSpPr/>
          <p:nvPr/>
        </p:nvSpPr>
        <p:spPr>
          <a:xfrm>
            <a:off x="394395" y="3118898"/>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0" name="Action Button: Custom 9">
            <a:hlinkClick r:id="" action="ppaction://noaction" highlightClick="1"/>
            <a:extLst>
              <a:ext uri="{FF2B5EF4-FFF2-40B4-BE49-F238E27FC236}">
                <a16:creationId xmlns:a16="http://schemas.microsoft.com/office/drawing/2014/main" id="{15476CCE-065F-5E49-9077-B1235FA0AC03}"/>
              </a:ext>
            </a:extLst>
          </p:cNvPr>
          <p:cNvSpPr/>
          <p:nvPr/>
        </p:nvSpPr>
        <p:spPr>
          <a:xfrm>
            <a:off x="406354" y="3808784"/>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1" name="Action Button: Custom 10">
            <a:hlinkClick r:id="" action="ppaction://noaction" highlightClick="1"/>
            <a:extLst>
              <a:ext uri="{FF2B5EF4-FFF2-40B4-BE49-F238E27FC236}">
                <a16:creationId xmlns:a16="http://schemas.microsoft.com/office/drawing/2014/main" id="{0CF055BC-6FE5-B44C-8B34-B58FDAF66EC1}"/>
              </a:ext>
            </a:extLst>
          </p:cNvPr>
          <p:cNvSpPr/>
          <p:nvPr/>
        </p:nvSpPr>
        <p:spPr>
          <a:xfrm>
            <a:off x="406354" y="4497747"/>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2" name="Action Button: Custom 11">
            <a:hlinkClick r:id="" action="ppaction://noaction" highlightClick="1"/>
            <a:extLst>
              <a:ext uri="{FF2B5EF4-FFF2-40B4-BE49-F238E27FC236}">
                <a16:creationId xmlns:a16="http://schemas.microsoft.com/office/drawing/2014/main" id="{05F57C66-9725-384D-AAEC-D9B95F276BD3}"/>
              </a:ext>
            </a:extLst>
          </p:cNvPr>
          <p:cNvSpPr/>
          <p:nvPr/>
        </p:nvSpPr>
        <p:spPr>
          <a:xfrm>
            <a:off x="382434" y="5846523"/>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3" name="Title 11">
            <a:extLst>
              <a:ext uri="{FF2B5EF4-FFF2-40B4-BE49-F238E27FC236}">
                <a16:creationId xmlns:a16="http://schemas.microsoft.com/office/drawing/2014/main" id="{90C25D42-4832-9247-AC46-0ACF184EB7B5}"/>
              </a:ext>
            </a:extLst>
          </p:cNvPr>
          <p:cNvSpPr txBox="1">
            <a:spLocks/>
          </p:cNvSpPr>
          <p:nvPr/>
        </p:nvSpPr>
        <p:spPr>
          <a:xfrm>
            <a:off x="1270046" y="1702757"/>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4472C4">
                    <a:lumMod val="50000"/>
                  </a:srgbClr>
                </a:solidFill>
                <a:latin typeface="Century Gothic" panose="020F0302020204030204"/>
                <a:ea typeface="+mn-ea"/>
                <a:cs typeface="+mn-cs"/>
              </a:rPr>
              <a:t>How do you write that?</a:t>
            </a:r>
            <a:endParaRPr lang="en-US" dirty="0"/>
          </a:p>
        </p:txBody>
      </p:sp>
      <p:sp>
        <p:nvSpPr>
          <p:cNvPr id="14" name="Title 11">
            <a:extLst>
              <a:ext uri="{FF2B5EF4-FFF2-40B4-BE49-F238E27FC236}">
                <a16:creationId xmlns:a16="http://schemas.microsoft.com/office/drawing/2014/main" id="{3F752013-0E8B-7047-BC60-14580B69F655}"/>
              </a:ext>
            </a:extLst>
          </p:cNvPr>
          <p:cNvSpPr txBox="1">
            <a:spLocks/>
          </p:cNvSpPr>
          <p:nvPr/>
        </p:nvSpPr>
        <p:spPr>
          <a:xfrm>
            <a:off x="1270046" y="2390326"/>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4472C4">
                    <a:lumMod val="50000"/>
                  </a:srgbClr>
                </a:solidFill>
                <a:latin typeface="Century Gothic" panose="020F0302020204030204"/>
                <a:ea typeface="+mn-ea"/>
                <a:cs typeface="+mn-cs"/>
              </a:rPr>
              <a:t>Are you going home?</a:t>
            </a:r>
            <a:endParaRPr lang="en-US" dirty="0"/>
          </a:p>
        </p:txBody>
      </p:sp>
      <p:sp>
        <p:nvSpPr>
          <p:cNvPr id="15" name="Title 11">
            <a:extLst>
              <a:ext uri="{FF2B5EF4-FFF2-40B4-BE49-F238E27FC236}">
                <a16:creationId xmlns:a16="http://schemas.microsoft.com/office/drawing/2014/main" id="{C1350FB3-CDD9-FA4E-939A-CC34BEE53D3C}"/>
              </a:ext>
            </a:extLst>
          </p:cNvPr>
          <p:cNvSpPr txBox="1">
            <a:spLocks/>
          </p:cNvSpPr>
          <p:nvPr/>
        </p:nvSpPr>
        <p:spPr>
          <a:xfrm>
            <a:off x="1270046" y="3085416"/>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4472C4">
                    <a:lumMod val="50000"/>
                  </a:srgbClr>
                </a:solidFill>
                <a:latin typeface="Century Gothic" panose="020F0302020204030204"/>
                <a:ea typeface="+mn-ea"/>
                <a:cs typeface="+mn-cs"/>
              </a:rPr>
              <a:t>What do you cook often?</a:t>
            </a:r>
            <a:endParaRPr lang="en-US" dirty="0"/>
          </a:p>
        </p:txBody>
      </p:sp>
      <p:sp>
        <p:nvSpPr>
          <p:cNvPr id="16" name="Title 11">
            <a:extLst>
              <a:ext uri="{FF2B5EF4-FFF2-40B4-BE49-F238E27FC236}">
                <a16:creationId xmlns:a16="http://schemas.microsoft.com/office/drawing/2014/main" id="{BC09B6D7-79BC-9849-B4CF-E8D8523A6CCE}"/>
              </a:ext>
            </a:extLst>
          </p:cNvPr>
          <p:cNvSpPr txBox="1">
            <a:spLocks/>
          </p:cNvSpPr>
          <p:nvPr/>
        </p:nvSpPr>
        <p:spPr>
          <a:xfrm>
            <a:off x="1270046" y="3770098"/>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t>Do you work every day?</a:t>
            </a:r>
          </a:p>
        </p:txBody>
      </p:sp>
      <p:sp>
        <p:nvSpPr>
          <p:cNvPr id="17" name="Title 11">
            <a:extLst>
              <a:ext uri="{FF2B5EF4-FFF2-40B4-BE49-F238E27FC236}">
                <a16:creationId xmlns:a16="http://schemas.microsoft.com/office/drawing/2014/main" id="{B79D63AE-07A8-4147-AC09-297FC9A9D2D4}"/>
              </a:ext>
            </a:extLst>
          </p:cNvPr>
          <p:cNvSpPr txBox="1">
            <a:spLocks/>
          </p:cNvSpPr>
          <p:nvPr/>
        </p:nvSpPr>
        <p:spPr>
          <a:xfrm>
            <a:off x="1270046" y="4452934"/>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t>Where do you live now?</a:t>
            </a:r>
          </a:p>
        </p:txBody>
      </p:sp>
      <p:sp>
        <p:nvSpPr>
          <p:cNvPr id="18" name="Title 11">
            <a:extLst>
              <a:ext uri="{FF2B5EF4-FFF2-40B4-BE49-F238E27FC236}">
                <a16:creationId xmlns:a16="http://schemas.microsoft.com/office/drawing/2014/main" id="{3F981CA5-FAA4-5C47-B1BB-D8A0E0FA096C}"/>
              </a:ext>
            </a:extLst>
          </p:cNvPr>
          <p:cNvSpPr txBox="1">
            <a:spLocks/>
          </p:cNvSpPr>
          <p:nvPr/>
        </p:nvSpPr>
        <p:spPr>
          <a:xfrm>
            <a:off x="1270046" y="5807837"/>
            <a:ext cx="25738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4472C4">
                    <a:lumMod val="50000"/>
                  </a:srgbClr>
                </a:solidFill>
                <a:latin typeface="Century Gothic" panose="020F0302020204030204"/>
                <a:ea typeface="+mn-ea"/>
                <a:cs typeface="+mn-cs"/>
              </a:rPr>
              <a:t>____ </a:t>
            </a:r>
            <a:r>
              <a:rPr lang="en-GB" sz="2400" dirty="0" err="1">
                <a:solidFill>
                  <a:srgbClr val="4472C4">
                    <a:lumMod val="50000"/>
                  </a:srgbClr>
                </a:solidFill>
                <a:latin typeface="Century Gothic" panose="020F0302020204030204"/>
                <a:ea typeface="+mn-ea"/>
                <a:cs typeface="+mn-cs"/>
              </a:rPr>
              <a:t>heißt</a:t>
            </a:r>
            <a:r>
              <a:rPr lang="en-GB" sz="2400" dirty="0">
                <a:solidFill>
                  <a:srgbClr val="4472C4">
                    <a:lumMod val="50000"/>
                  </a:srgbClr>
                </a:solidFill>
                <a:latin typeface="Century Gothic" panose="020F0302020204030204"/>
                <a:ea typeface="+mn-ea"/>
                <a:cs typeface="+mn-cs"/>
              </a:rPr>
              <a:t> du?</a:t>
            </a:r>
            <a:endParaRPr lang="en-US" dirty="0"/>
          </a:p>
        </p:txBody>
      </p:sp>
      <p:sp>
        <p:nvSpPr>
          <p:cNvPr id="19" name="Title 11">
            <a:extLst>
              <a:ext uri="{FF2B5EF4-FFF2-40B4-BE49-F238E27FC236}">
                <a16:creationId xmlns:a16="http://schemas.microsoft.com/office/drawing/2014/main" id="{6FEC2D78-BC62-534D-8304-95B926AC78EC}"/>
              </a:ext>
            </a:extLst>
          </p:cNvPr>
          <p:cNvSpPr txBox="1">
            <a:spLocks/>
          </p:cNvSpPr>
          <p:nvPr/>
        </p:nvSpPr>
        <p:spPr>
          <a:xfrm>
            <a:off x="1293966" y="5294473"/>
            <a:ext cx="493750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4472C4">
                    <a:lumMod val="50000"/>
                  </a:srgbClr>
                </a:solidFill>
                <a:latin typeface="Century Gothic" panose="020F0302020204030204"/>
                <a:ea typeface="+mn-ea"/>
                <a:cs typeface="+mn-cs"/>
              </a:rPr>
              <a:t>Fill in the correct question word:</a:t>
            </a:r>
            <a:endParaRPr lang="en-US" dirty="0"/>
          </a:p>
        </p:txBody>
      </p:sp>
      <p:sp>
        <p:nvSpPr>
          <p:cNvPr id="20" name="Title 11">
            <a:extLst>
              <a:ext uri="{FF2B5EF4-FFF2-40B4-BE49-F238E27FC236}">
                <a16:creationId xmlns:a16="http://schemas.microsoft.com/office/drawing/2014/main" id="{C2C7F8DC-D182-0C4D-8D3C-32C26D3C9A0F}"/>
              </a:ext>
            </a:extLst>
          </p:cNvPr>
          <p:cNvSpPr txBox="1">
            <a:spLocks/>
          </p:cNvSpPr>
          <p:nvPr/>
        </p:nvSpPr>
        <p:spPr>
          <a:xfrm>
            <a:off x="5621913" y="1013285"/>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err="1">
                <a:solidFill>
                  <a:srgbClr val="DAA520"/>
                </a:solidFill>
              </a:rPr>
              <a:t>Wer</a:t>
            </a:r>
            <a:r>
              <a:rPr lang="en-US" sz="2400" dirty="0">
                <a:solidFill>
                  <a:srgbClr val="DAA520"/>
                </a:solidFill>
              </a:rPr>
              <a:t> </a:t>
            </a:r>
            <a:r>
              <a:rPr lang="en-US" sz="2400" dirty="0" err="1">
                <a:solidFill>
                  <a:srgbClr val="DAA520"/>
                </a:solidFill>
              </a:rPr>
              <a:t>tanzt</a:t>
            </a:r>
            <a:r>
              <a:rPr lang="en-US" sz="2400" dirty="0">
                <a:solidFill>
                  <a:srgbClr val="DAA520"/>
                </a:solidFill>
              </a:rPr>
              <a:t> </a:t>
            </a:r>
            <a:r>
              <a:rPr lang="en-US" sz="2400" dirty="0" err="1">
                <a:solidFill>
                  <a:srgbClr val="DAA520"/>
                </a:solidFill>
              </a:rPr>
              <a:t>nie</a:t>
            </a:r>
            <a:r>
              <a:rPr lang="en-US" sz="2400" dirty="0">
                <a:solidFill>
                  <a:srgbClr val="DAA520"/>
                </a:solidFill>
              </a:rPr>
              <a:t>?</a:t>
            </a:r>
          </a:p>
        </p:txBody>
      </p:sp>
      <p:sp>
        <p:nvSpPr>
          <p:cNvPr id="21" name="Title 11">
            <a:extLst>
              <a:ext uri="{FF2B5EF4-FFF2-40B4-BE49-F238E27FC236}">
                <a16:creationId xmlns:a16="http://schemas.microsoft.com/office/drawing/2014/main" id="{0C100A84-9BB5-3941-9F9A-22C256A62C81}"/>
              </a:ext>
            </a:extLst>
          </p:cNvPr>
          <p:cNvSpPr txBox="1">
            <a:spLocks/>
          </p:cNvSpPr>
          <p:nvPr/>
        </p:nvSpPr>
        <p:spPr>
          <a:xfrm>
            <a:off x="5621912" y="1702757"/>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solidFill>
                  <a:srgbClr val="DAA520"/>
                </a:solidFill>
              </a:rPr>
              <a:t>Wie </a:t>
            </a:r>
            <a:r>
              <a:rPr lang="en-US" sz="2400" dirty="0" err="1">
                <a:solidFill>
                  <a:srgbClr val="DAA520"/>
                </a:solidFill>
              </a:rPr>
              <a:t>schreibt</a:t>
            </a:r>
            <a:r>
              <a:rPr lang="en-US" sz="2400" dirty="0">
                <a:solidFill>
                  <a:srgbClr val="DAA520"/>
                </a:solidFill>
              </a:rPr>
              <a:t> man das?</a:t>
            </a:r>
          </a:p>
        </p:txBody>
      </p:sp>
      <p:sp>
        <p:nvSpPr>
          <p:cNvPr id="22" name="Title 11">
            <a:extLst>
              <a:ext uri="{FF2B5EF4-FFF2-40B4-BE49-F238E27FC236}">
                <a16:creationId xmlns:a16="http://schemas.microsoft.com/office/drawing/2014/main" id="{BD3B7ACD-178E-B246-8152-E9C83BEA2B44}"/>
              </a:ext>
            </a:extLst>
          </p:cNvPr>
          <p:cNvSpPr txBox="1">
            <a:spLocks/>
          </p:cNvSpPr>
          <p:nvPr/>
        </p:nvSpPr>
        <p:spPr>
          <a:xfrm>
            <a:off x="5621911" y="2429012"/>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err="1">
                <a:solidFill>
                  <a:srgbClr val="DAA520"/>
                </a:solidFill>
              </a:rPr>
              <a:t>Gehst</a:t>
            </a:r>
            <a:r>
              <a:rPr lang="en-US" sz="2400" dirty="0">
                <a:solidFill>
                  <a:srgbClr val="DAA520"/>
                </a:solidFill>
              </a:rPr>
              <a:t> du </a:t>
            </a:r>
            <a:r>
              <a:rPr lang="en-US" sz="2400" dirty="0" err="1">
                <a:solidFill>
                  <a:srgbClr val="DAA520"/>
                </a:solidFill>
              </a:rPr>
              <a:t>nach</a:t>
            </a:r>
            <a:r>
              <a:rPr lang="en-US" sz="2400" dirty="0">
                <a:solidFill>
                  <a:srgbClr val="DAA520"/>
                </a:solidFill>
              </a:rPr>
              <a:t> </a:t>
            </a:r>
            <a:r>
              <a:rPr lang="en-US" sz="2400" dirty="0" err="1">
                <a:solidFill>
                  <a:srgbClr val="DAA520"/>
                </a:solidFill>
              </a:rPr>
              <a:t>Hause</a:t>
            </a:r>
            <a:r>
              <a:rPr lang="en-US" sz="2400" dirty="0">
                <a:solidFill>
                  <a:srgbClr val="DAA520"/>
                </a:solidFill>
              </a:rPr>
              <a:t>?</a:t>
            </a:r>
          </a:p>
        </p:txBody>
      </p:sp>
      <p:sp>
        <p:nvSpPr>
          <p:cNvPr id="23" name="Title 11">
            <a:extLst>
              <a:ext uri="{FF2B5EF4-FFF2-40B4-BE49-F238E27FC236}">
                <a16:creationId xmlns:a16="http://schemas.microsoft.com/office/drawing/2014/main" id="{8506149C-8BDD-4F45-AFFC-2ACC2CF76720}"/>
              </a:ext>
            </a:extLst>
          </p:cNvPr>
          <p:cNvSpPr txBox="1">
            <a:spLocks/>
          </p:cNvSpPr>
          <p:nvPr/>
        </p:nvSpPr>
        <p:spPr>
          <a:xfrm>
            <a:off x="5608953" y="3074763"/>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solidFill>
                  <a:srgbClr val="DAA520"/>
                </a:solidFill>
              </a:rPr>
              <a:t>Was </a:t>
            </a:r>
            <a:r>
              <a:rPr lang="en-US" sz="2400" dirty="0" err="1">
                <a:solidFill>
                  <a:srgbClr val="DAA520"/>
                </a:solidFill>
              </a:rPr>
              <a:t>kochst</a:t>
            </a:r>
            <a:r>
              <a:rPr lang="en-US" sz="2400" dirty="0">
                <a:solidFill>
                  <a:srgbClr val="DAA520"/>
                </a:solidFill>
              </a:rPr>
              <a:t> du oft?</a:t>
            </a:r>
          </a:p>
        </p:txBody>
      </p:sp>
      <p:sp>
        <p:nvSpPr>
          <p:cNvPr id="24" name="Title 11">
            <a:extLst>
              <a:ext uri="{FF2B5EF4-FFF2-40B4-BE49-F238E27FC236}">
                <a16:creationId xmlns:a16="http://schemas.microsoft.com/office/drawing/2014/main" id="{4B2AA0E0-85E5-6444-BA18-C0EF99A31F26}"/>
              </a:ext>
            </a:extLst>
          </p:cNvPr>
          <p:cNvSpPr txBox="1">
            <a:spLocks/>
          </p:cNvSpPr>
          <p:nvPr/>
        </p:nvSpPr>
        <p:spPr>
          <a:xfrm>
            <a:off x="5621911" y="3770098"/>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err="1">
                <a:solidFill>
                  <a:srgbClr val="DAA520"/>
                </a:solidFill>
              </a:rPr>
              <a:t>Arbeitest</a:t>
            </a:r>
            <a:r>
              <a:rPr lang="en-US" sz="2400" dirty="0">
                <a:solidFill>
                  <a:srgbClr val="DAA520"/>
                </a:solidFill>
              </a:rPr>
              <a:t> du </a:t>
            </a:r>
            <a:r>
              <a:rPr lang="en-US" sz="2400" dirty="0" err="1">
                <a:solidFill>
                  <a:srgbClr val="DAA520"/>
                </a:solidFill>
              </a:rPr>
              <a:t>jeden</a:t>
            </a:r>
            <a:r>
              <a:rPr lang="en-US" sz="2400" dirty="0">
                <a:solidFill>
                  <a:srgbClr val="DAA520"/>
                </a:solidFill>
              </a:rPr>
              <a:t> Tag?</a:t>
            </a:r>
          </a:p>
        </p:txBody>
      </p:sp>
      <p:sp>
        <p:nvSpPr>
          <p:cNvPr id="26" name="Title 11">
            <a:extLst>
              <a:ext uri="{FF2B5EF4-FFF2-40B4-BE49-F238E27FC236}">
                <a16:creationId xmlns:a16="http://schemas.microsoft.com/office/drawing/2014/main" id="{AE84D142-786D-4F4F-B15D-D012EC39A6B5}"/>
              </a:ext>
            </a:extLst>
          </p:cNvPr>
          <p:cNvSpPr txBox="1">
            <a:spLocks/>
          </p:cNvSpPr>
          <p:nvPr/>
        </p:nvSpPr>
        <p:spPr>
          <a:xfrm>
            <a:off x="5621911" y="4446769"/>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solidFill>
                  <a:srgbClr val="DAA520"/>
                </a:solidFill>
              </a:rPr>
              <a:t>Wo </a:t>
            </a:r>
            <a:r>
              <a:rPr lang="en-US" sz="2400" dirty="0" err="1">
                <a:solidFill>
                  <a:srgbClr val="DAA520"/>
                </a:solidFill>
              </a:rPr>
              <a:t>wohnst</a:t>
            </a:r>
            <a:r>
              <a:rPr lang="en-US" sz="2400" dirty="0">
                <a:solidFill>
                  <a:srgbClr val="DAA520"/>
                </a:solidFill>
              </a:rPr>
              <a:t> du </a:t>
            </a:r>
            <a:r>
              <a:rPr lang="en-US" sz="2400" dirty="0" err="1">
                <a:solidFill>
                  <a:srgbClr val="DAA520"/>
                </a:solidFill>
              </a:rPr>
              <a:t>jetzt</a:t>
            </a:r>
            <a:r>
              <a:rPr lang="en-US" sz="2400" dirty="0">
                <a:solidFill>
                  <a:srgbClr val="DAA520"/>
                </a:solidFill>
              </a:rPr>
              <a:t>?</a:t>
            </a:r>
          </a:p>
        </p:txBody>
      </p:sp>
      <p:sp>
        <p:nvSpPr>
          <p:cNvPr id="27" name="Title 11">
            <a:extLst>
              <a:ext uri="{FF2B5EF4-FFF2-40B4-BE49-F238E27FC236}">
                <a16:creationId xmlns:a16="http://schemas.microsoft.com/office/drawing/2014/main" id="{F62C050B-4605-6847-A347-1042CF1A32B9}"/>
              </a:ext>
            </a:extLst>
          </p:cNvPr>
          <p:cNvSpPr txBox="1">
            <a:spLocks/>
          </p:cNvSpPr>
          <p:nvPr/>
        </p:nvSpPr>
        <p:spPr>
          <a:xfrm>
            <a:off x="1270046" y="5816304"/>
            <a:ext cx="756768"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a:solidFill>
                  <a:srgbClr val="DAA520"/>
                </a:solidFill>
              </a:rPr>
              <a:t>Wie</a:t>
            </a:r>
          </a:p>
        </p:txBody>
      </p:sp>
      <p:sp>
        <p:nvSpPr>
          <p:cNvPr id="28" name="Rounded Rectangular Callout 4">
            <a:extLst>
              <a:ext uri="{FF2B5EF4-FFF2-40B4-BE49-F238E27FC236}">
                <a16:creationId xmlns:a16="http://schemas.microsoft.com/office/drawing/2014/main" id="{2A84B3ED-4140-9549-8237-C548BC398038}"/>
              </a:ext>
            </a:extLst>
          </p:cNvPr>
          <p:cNvSpPr/>
          <p:nvPr/>
        </p:nvSpPr>
        <p:spPr>
          <a:xfrm>
            <a:off x="4420399" y="527475"/>
            <a:ext cx="6582297" cy="3922292"/>
          </a:xfrm>
          <a:prstGeom prst="wedgeRoundRectCallout">
            <a:avLst>
              <a:gd name="adj1" fmla="val -42795"/>
              <a:gd name="adj2" fmla="val 72225"/>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DAA520"/>
                </a:solidFill>
              </a:rPr>
              <a:t>Wie</a:t>
            </a:r>
            <a:r>
              <a:rPr lang="en-GB" sz="2400" i="1" dirty="0">
                <a:solidFill>
                  <a:srgbClr val="DAA520"/>
                </a:solidFill>
              </a:rPr>
              <a:t> </a:t>
            </a:r>
            <a:r>
              <a:rPr lang="en-GB" sz="2400" dirty="0">
                <a:solidFill>
                  <a:schemeClr val="bg1"/>
                </a:solidFill>
              </a:rPr>
              <a:t>can mean </a:t>
            </a:r>
            <a:r>
              <a:rPr lang="en-GB" sz="2400" dirty="0">
                <a:solidFill>
                  <a:srgbClr val="DAA520"/>
                </a:solidFill>
              </a:rPr>
              <a:t>how: </a:t>
            </a:r>
          </a:p>
          <a:p>
            <a:pPr algn="ctr"/>
            <a:r>
              <a:rPr lang="en-GB" sz="2400" i="1" dirty="0">
                <a:solidFill>
                  <a:schemeClr val="bg1"/>
                </a:solidFill>
              </a:rPr>
              <a:t>Wie </a:t>
            </a:r>
            <a:r>
              <a:rPr lang="en-GB" sz="2400" i="1" dirty="0" err="1">
                <a:solidFill>
                  <a:schemeClr val="bg1"/>
                </a:solidFill>
              </a:rPr>
              <a:t>geht’s</a:t>
            </a:r>
            <a:r>
              <a:rPr lang="en-GB" sz="2400" i="1" dirty="0">
                <a:solidFill>
                  <a:schemeClr val="bg1"/>
                </a:solidFill>
              </a:rPr>
              <a:t>? Gut, </a:t>
            </a:r>
            <a:r>
              <a:rPr lang="en-GB" sz="2400" i="1" dirty="0" err="1">
                <a:solidFill>
                  <a:schemeClr val="bg1"/>
                </a:solidFill>
              </a:rPr>
              <a:t>danke</a:t>
            </a:r>
            <a:r>
              <a:rPr lang="en-GB" sz="2400" i="1" dirty="0">
                <a:solidFill>
                  <a:schemeClr val="bg1"/>
                </a:solidFill>
              </a:rPr>
              <a:t>.</a:t>
            </a:r>
          </a:p>
          <a:p>
            <a:pPr algn="ctr"/>
            <a:endParaRPr lang="en-GB" sz="2400" i="1" dirty="0">
              <a:solidFill>
                <a:schemeClr val="bg1"/>
              </a:solidFill>
            </a:endParaRPr>
          </a:p>
          <a:p>
            <a:pPr algn="ctr"/>
            <a:r>
              <a:rPr lang="en-GB" sz="2400" dirty="0">
                <a:solidFill>
                  <a:srgbClr val="DAA520"/>
                </a:solidFill>
              </a:rPr>
              <a:t>Wie</a:t>
            </a:r>
            <a:r>
              <a:rPr lang="en-GB" sz="2400" i="1" dirty="0">
                <a:solidFill>
                  <a:schemeClr val="bg1"/>
                </a:solidFill>
              </a:rPr>
              <a:t> </a:t>
            </a:r>
            <a:r>
              <a:rPr lang="en-GB" sz="2400" dirty="0">
                <a:solidFill>
                  <a:schemeClr val="bg1"/>
                </a:solidFill>
              </a:rPr>
              <a:t>can mean </a:t>
            </a:r>
            <a:r>
              <a:rPr lang="en-GB" sz="2400" dirty="0">
                <a:solidFill>
                  <a:srgbClr val="DAA520"/>
                </a:solidFill>
              </a:rPr>
              <a:t>what like:</a:t>
            </a:r>
          </a:p>
          <a:p>
            <a:pPr algn="ctr"/>
            <a:r>
              <a:rPr lang="en-GB" sz="2400" i="1" dirty="0">
                <a:solidFill>
                  <a:schemeClr val="bg1"/>
                </a:solidFill>
              </a:rPr>
              <a:t>Wie </a:t>
            </a:r>
            <a:r>
              <a:rPr lang="en-GB" sz="2400" i="1" dirty="0" err="1">
                <a:solidFill>
                  <a:schemeClr val="bg1"/>
                </a:solidFill>
              </a:rPr>
              <a:t>ist</a:t>
            </a:r>
            <a:r>
              <a:rPr lang="en-GB" sz="2400" i="1" dirty="0">
                <a:solidFill>
                  <a:schemeClr val="bg1"/>
                </a:solidFill>
              </a:rPr>
              <a:t> der Mann? </a:t>
            </a:r>
            <a:r>
              <a:rPr lang="en-GB" sz="2400" i="1" dirty="0" err="1">
                <a:solidFill>
                  <a:schemeClr val="bg1"/>
                </a:solidFill>
              </a:rPr>
              <a:t>Er</a:t>
            </a:r>
            <a:r>
              <a:rPr lang="en-GB" sz="2400" i="1" dirty="0">
                <a:solidFill>
                  <a:schemeClr val="bg1"/>
                </a:solidFill>
              </a:rPr>
              <a:t> </a:t>
            </a:r>
            <a:r>
              <a:rPr lang="en-GB" sz="2400" i="1" dirty="0" err="1">
                <a:solidFill>
                  <a:schemeClr val="bg1"/>
                </a:solidFill>
              </a:rPr>
              <a:t>ist</a:t>
            </a:r>
            <a:r>
              <a:rPr lang="en-GB" sz="2400" i="1" dirty="0">
                <a:solidFill>
                  <a:schemeClr val="bg1"/>
                </a:solidFill>
              </a:rPr>
              <a:t> </a:t>
            </a:r>
            <a:r>
              <a:rPr lang="en-GB" sz="2400" i="1" dirty="0" err="1">
                <a:solidFill>
                  <a:schemeClr val="bg1"/>
                </a:solidFill>
              </a:rPr>
              <a:t>groß</a:t>
            </a:r>
            <a:r>
              <a:rPr lang="en-GB" sz="2400" i="1" dirty="0">
                <a:solidFill>
                  <a:schemeClr val="bg1"/>
                </a:solidFill>
              </a:rPr>
              <a:t>.</a:t>
            </a:r>
          </a:p>
          <a:p>
            <a:pPr algn="ctr"/>
            <a:endParaRPr lang="en-GB" sz="2400" i="1" dirty="0">
              <a:solidFill>
                <a:schemeClr val="bg1"/>
              </a:solidFill>
            </a:endParaRPr>
          </a:p>
          <a:p>
            <a:pPr algn="ctr"/>
            <a:r>
              <a:rPr lang="en-GB" sz="2400" dirty="0">
                <a:solidFill>
                  <a:schemeClr val="bg1"/>
                </a:solidFill>
              </a:rPr>
              <a:t>Here we get </a:t>
            </a:r>
            <a:r>
              <a:rPr lang="en-GB" sz="2400" dirty="0" err="1">
                <a:solidFill>
                  <a:srgbClr val="DAA520"/>
                </a:solidFill>
              </a:rPr>
              <a:t>wie</a:t>
            </a:r>
            <a:r>
              <a:rPr lang="en-GB" sz="2400" dirty="0">
                <a:solidFill>
                  <a:schemeClr val="bg1"/>
                </a:solidFill>
              </a:rPr>
              <a:t> instead of </a:t>
            </a:r>
            <a:r>
              <a:rPr lang="en-GB" sz="2400" dirty="0">
                <a:solidFill>
                  <a:srgbClr val="DAA520"/>
                </a:solidFill>
              </a:rPr>
              <a:t>was</a:t>
            </a:r>
            <a:r>
              <a:rPr lang="en-GB" sz="2400" dirty="0">
                <a:solidFill>
                  <a:schemeClr val="bg1"/>
                </a:solidFill>
              </a:rPr>
              <a:t>:</a:t>
            </a:r>
            <a:r>
              <a:rPr lang="en-GB" sz="2400" i="1" dirty="0">
                <a:solidFill>
                  <a:srgbClr val="DAA520"/>
                </a:solidFill>
              </a:rPr>
              <a:t>  </a:t>
            </a:r>
          </a:p>
          <a:p>
            <a:pPr algn="ctr"/>
            <a:r>
              <a:rPr lang="en-GB" sz="2400" i="1" dirty="0">
                <a:solidFill>
                  <a:schemeClr val="bg1"/>
                </a:solidFill>
              </a:rPr>
              <a:t>Wie </a:t>
            </a:r>
            <a:r>
              <a:rPr lang="en-GB" sz="2400" i="1" dirty="0" err="1">
                <a:solidFill>
                  <a:schemeClr val="bg1"/>
                </a:solidFill>
              </a:rPr>
              <a:t>heißt</a:t>
            </a:r>
            <a:r>
              <a:rPr lang="en-GB" sz="2400" i="1" dirty="0">
                <a:solidFill>
                  <a:schemeClr val="bg1"/>
                </a:solidFill>
              </a:rPr>
              <a:t> du? (What are you called?)</a:t>
            </a:r>
          </a:p>
        </p:txBody>
      </p:sp>
    </p:spTree>
    <p:extLst>
      <p:ext uri="{BB962C8B-B14F-4D97-AF65-F5344CB8AC3E}">
        <p14:creationId xmlns:p14="http://schemas.microsoft.com/office/powerpoint/2010/main" val="236992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2192001" cy="1354667"/>
          </a:xfrm>
          <a:solidFill>
            <a:srgbClr val="E00000"/>
          </a:solidFill>
        </p:spPr>
        <p:txBody>
          <a:bodyPr>
            <a:normAutofit/>
          </a:bodyPr>
          <a:lstStyle/>
          <a:p>
            <a:r>
              <a:rPr lang="en-GB" b="1" dirty="0" err="1">
                <a:solidFill>
                  <a:schemeClr val="bg1"/>
                </a:solidFill>
              </a:rPr>
              <a:t>Exklusives</a:t>
            </a:r>
            <a:r>
              <a:rPr lang="en-GB" b="1" dirty="0">
                <a:solidFill>
                  <a:schemeClr val="bg1"/>
                </a:solidFill>
              </a:rPr>
              <a:t> Interview!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720667" y="247046"/>
            <a:ext cx="3236660" cy="3625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schreiben,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Rectangle 1">
            <a:extLst>
              <a:ext uri="{FF2B5EF4-FFF2-40B4-BE49-F238E27FC236}">
                <a16:creationId xmlns:a16="http://schemas.microsoft.com/office/drawing/2014/main" id="{27C71757-A0A7-6148-998E-CCCF4C774B8A}"/>
              </a:ext>
            </a:extLst>
          </p:cNvPr>
          <p:cNvSpPr/>
          <p:nvPr/>
        </p:nvSpPr>
        <p:spPr>
          <a:xfrm>
            <a:off x="-1" y="1354667"/>
            <a:ext cx="6961994" cy="50122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PAPA SCHLUMPF: </a:t>
            </a:r>
            <a:r>
              <a:rPr lang="en-US" sz="3600" b="1" dirty="0">
                <a:latin typeface="Times New Roman" panose="02020603050405020304" pitchFamily="18" charset="0"/>
                <a:cs typeface="Times New Roman" panose="02020603050405020304" pitchFamily="18" charset="0"/>
              </a:rPr>
              <a:t>“ICH LERNE JAPANISCH”</a:t>
            </a:r>
          </a:p>
          <a:p>
            <a:pPr algn="ctr"/>
            <a:endParaRPr lang="en-US" sz="3600" b="1" dirty="0">
              <a:latin typeface="Times New Roman" panose="02020603050405020304" pitchFamily="18" charset="0"/>
              <a:cs typeface="Times New Roman" panose="02020603050405020304" pitchFamily="18" charset="0"/>
            </a:endParaRPr>
          </a:p>
          <a:p>
            <a:pPr marL="571500" indent="-571500">
              <a:buClr>
                <a:srgbClr val="E00000"/>
              </a:buClr>
              <a:buSzPct val="200000"/>
              <a:buFont typeface="Arial" panose="020B0604020202020204" pitchFamily="34" charset="0"/>
              <a:buChar char="•"/>
            </a:pPr>
            <a:r>
              <a:rPr lang="en-US" sz="3600" dirty="0" err="1">
                <a:cs typeface="Times New Roman" panose="02020603050405020304" pitchFamily="18" charset="0"/>
              </a:rPr>
              <a:t>Hör</a:t>
            </a:r>
            <a:r>
              <a:rPr lang="en-US" sz="3600" dirty="0">
                <a:cs typeface="Times New Roman" panose="02020603050405020304" pitchFamily="18" charset="0"/>
              </a:rPr>
              <a:t> </a:t>
            </a:r>
            <a:r>
              <a:rPr lang="en-US" sz="3600" dirty="0" err="1">
                <a:cs typeface="Times New Roman" panose="02020603050405020304" pitchFamily="18" charset="0"/>
              </a:rPr>
              <a:t>jetzt</a:t>
            </a:r>
            <a:r>
              <a:rPr lang="en-US" sz="3600" dirty="0">
                <a:cs typeface="Times New Roman" panose="02020603050405020304" pitchFamily="18" charset="0"/>
              </a:rPr>
              <a:t> das </a:t>
            </a:r>
            <a:r>
              <a:rPr lang="en-US" sz="3600" dirty="0" err="1">
                <a:cs typeface="Times New Roman" panose="02020603050405020304" pitchFamily="18" charset="0"/>
              </a:rPr>
              <a:t>exklusive</a:t>
            </a:r>
            <a:r>
              <a:rPr lang="en-US" sz="3600" dirty="0">
                <a:cs typeface="Times New Roman" panose="02020603050405020304" pitchFamily="18" charset="0"/>
              </a:rPr>
              <a:t> Interview an!</a:t>
            </a:r>
          </a:p>
        </p:txBody>
      </p:sp>
      <p:pic>
        <p:nvPicPr>
          <p:cNvPr id="7" name="Picture 6" descr="A close up of a toy&#10;&#10;Description automatically generated">
            <a:extLst>
              <a:ext uri="{FF2B5EF4-FFF2-40B4-BE49-F238E27FC236}">
                <a16:creationId xmlns:a16="http://schemas.microsoft.com/office/drawing/2014/main" id="{6556C5FF-3BA6-E64E-A420-BFDEFA65C5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4445" y="447505"/>
            <a:ext cx="9604481" cy="6514344"/>
          </a:xfrm>
          <a:prstGeom prst="rect">
            <a:avLst/>
          </a:prstGeom>
        </p:spPr>
      </p:pic>
      <p:pic>
        <p:nvPicPr>
          <p:cNvPr id="3" name="Online Media 2" descr="dictagloss version 1.mp3">
            <a:hlinkClick r:id="" action="ppaction://media"/>
            <a:extLst>
              <a:ext uri="{FF2B5EF4-FFF2-40B4-BE49-F238E27FC236}">
                <a16:creationId xmlns:a16="http://schemas.microsoft.com/office/drawing/2014/main" id="{2D143E02-EB1B-7244-9ED3-7E31AD7AAB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13887" y="4454585"/>
            <a:ext cx="812800" cy="812800"/>
          </a:xfrm>
          <a:prstGeom prst="rect">
            <a:avLst/>
          </a:prstGeom>
        </p:spPr>
      </p:pic>
    </p:spTree>
    <p:extLst>
      <p:ext uri="{BB962C8B-B14F-4D97-AF65-F5344CB8AC3E}">
        <p14:creationId xmlns:p14="http://schemas.microsoft.com/office/powerpoint/2010/main" val="221236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Transcript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624185" y="1310065"/>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Was sind deine Hobbys?</a:t>
            </a:r>
            <a:endParaRPr lang="en-GB" sz="2000" dirty="0"/>
          </a:p>
          <a:p>
            <a:r>
              <a:rPr lang="de-DE" sz="2000" dirty="0"/>
              <a:t>Ich mag reisen und ich reise oft. Ich sitze oder liege auch manchmal im Wald und denke an das Leben.</a:t>
            </a:r>
            <a:endParaRPr lang="en-GB" sz="2000" dirty="0"/>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624179" y="2318930"/>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Hast du Familie?</a:t>
            </a:r>
            <a:endParaRPr lang="en-GB" sz="2000" dirty="0"/>
          </a:p>
          <a:p>
            <a:r>
              <a:rPr lang="de-DE" sz="2000" dirty="0"/>
              <a:t>Ja. </a:t>
            </a:r>
            <a:r>
              <a:rPr lang="en-GB" sz="2000" dirty="0"/>
              <a:t>  </a:t>
            </a:r>
            <a:r>
              <a:rPr lang="de-DE" sz="2000" dirty="0"/>
              <a:t>Ich habe auch einen Freund. Er heißt </a:t>
            </a:r>
            <a:r>
              <a:rPr lang="de-DE" sz="2000" dirty="0" err="1"/>
              <a:t>Hiro</a:t>
            </a:r>
            <a:r>
              <a:rPr lang="de-DE" sz="2000" dirty="0"/>
              <a:t>. Er wohnt leider in Japan, aber wir reden oft. </a:t>
            </a:r>
            <a:endParaRPr lang="en-GB" sz="2000" dirty="0"/>
          </a:p>
          <a:p>
            <a:r>
              <a:rPr lang="en-GB" sz="2000" dirty="0"/>
              <a:t> </a:t>
            </a:r>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624180" y="3222057"/>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Was ist deine Lieblingsfarbe?</a:t>
            </a:r>
            <a:endParaRPr lang="en-GB" sz="2000" dirty="0"/>
          </a:p>
          <a:p>
            <a:r>
              <a:rPr lang="de-DE" sz="2000" dirty="0"/>
              <a:t>Es gibt viel Blau in meiner Welt. Aber Blau ist langweilig. Ich mag Schwarz sehr!</a:t>
            </a:r>
            <a:endParaRPr lang="en-GB" sz="2000" dirty="0"/>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624181" y="4269483"/>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Wie viele Schlümpfe gibt es?</a:t>
            </a:r>
            <a:endParaRPr lang="en-GB" sz="2000" dirty="0"/>
          </a:p>
          <a:p>
            <a:r>
              <a:rPr lang="de-DE" sz="2000" dirty="0"/>
              <a:t>Ich glaube, es gibt rund eine Million, aber ich weiß es nicht! Ein Schlumpf kocht, ein Schlumpf putzt, ein Schlumpf tanzt...</a:t>
            </a:r>
            <a:endParaRPr lang="en-GB" sz="2000" dirty="0"/>
          </a:p>
        </p:txBody>
      </p:sp>
      <p:sp>
        <p:nvSpPr>
          <p:cNvPr id="10" name="Title 11">
            <a:extLst>
              <a:ext uri="{FF2B5EF4-FFF2-40B4-BE49-F238E27FC236}">
                <a16:creationId xmlns:a16="http://schemas.microsoft.com/office/drawing/2014/main" id="{5F846F03-7A62-474A-A792-7F641026A829}"/>
              </a:ext>
            </a:extLst>
          </p:cNvPr>
          <p:cNvSpPr txBox="1">
            <a:spLocks/>
          </p:cNvSpPr>
          <p:nvPr/>
        </p:nvSpPr>
        <p:spPr>
          <a:xfrm>
            <a:off x="1624182" y="531955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Arbeitest du jeden Tag?</a:t>
            </a:r>
            <a:endParaRPr lang="en-GB" sz="2000" dirty="0"/>
          </a:p>
          <a:p>
            <a:r>
              <a:rPr lang="de-DE" sz="2000" dirty="0"/>
              <a:t>Ja, ich arbeite viel, aber ich mag das. Es gibt viele Schlümpfe und sie haben viele Fragen. </a:t>
            </a:r>
            <a:endParaRPr lang="en-GB" sz="2000" dirty="0"/>
          </a:p>
        </p:txBody>
      </p:sp>
      <p:pic>
        <p:nvPicPr>
          <p:cNvPr id="2" name="Online Media 1" descr="Was sind deine Hobbys.wav">
            <a:hlinkClick r:id="" action="ppaction://media"/>
            <a:extLst>
              <a:ext uri="{FF2B5EF4-FFF2-40B4-BE49-F238E27FC236}">
                <a16:creationId xmlns:a16="http://schemas.microsoft.com/office/drawing/2014/main" id="{BE0937BF-7352-3D43-94F0-99197BBAEBB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58662" y="1310065"/>
            <a:ext cx="812800" cy="812800"/>
          </a:xfrm>
          <a:prstGeom prst="rect">
            <a:avLst/>
          </a:prstGeom>
          <a:solidFill>
            <a:srgbClr val="DAA520"/>
          </a:solidFill>
          <a:ln>
            <a:solidFill>
              <a:srgbClr val="115076"/>
            </a:solidFill>
          </a:ln>
        </p:spPr>
      </p:pic>
      <p:pic>
        <p:nvPicPr>
          <p:cNvPr id="11" name="Online Media 10" descr="Hast du Familie.wav">
            <a:hlinkClick r:id="" action="ppaction://media"/>
            <a:extLst>
              <a:ext uri="{FF2B5EF4-FFF2-40B4-BE49-F238E27FC236}">
                <a16:creationId xmlns:a16="http://schemas.microsoft.com/office/drawing/2014/main" id="{04BD99A5-9B74-5841-91BF-A25B73CE411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58662" y="2360132"/>
            <a:ext cx="812800" cy="812800"/>
          </a:xfrm>
          <a:prstGeom prst="rect">
            <a:avLst/>
          </a:prstGeom>
          <a:solidFill>
            <a:srgbClr val="DAA520"/>
          </a:solidFill>
          <a:ln>
            <a:solidFill>
              <a:srgbClr val="115076"/>
            </a:solidFill>
          </a:ln>
        </p:spPr>
      </p:pic>
      <p:pic>
        <p:nvPicPr>
          <p:cNvPr id="12" name="Online Media 11" descr="Was ist deine Lieblingsfarbe.wav">
            <a:hlinkClick r:id="" action="ppaction://media"/>
            <a:extLst>
              <a:ext uri="{FF2B5EF4-FFF2-40B4-BE49-F238E27FC236}">
                <a16:creationId xmlns:a16="http://schemas.microsoft.com/office/drawing/2014/main" id="{12449FF0-9760-9B42-950F-86B334678359}"/>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58662" y="3410199"/>
            <a:ext cx="812800" cy="812800"/>
          </a:xfrm>
          <a:prstGeom prst="rect">
            <a:avLst/>
          </a:prstGeom>
          <a:solidFill>
            <a:srgbClr val="DAA520"/>
          </a:solidFill>
          <a:ln>
            <a:solidFill>
              <a:srgbClr val="115076"/>
            </a:solidFill>
          </a:ln>
        </p:spPr>
      </p:pic>
      <p:pic>
        <p:nvPicPr>
          <p:cNvPr id="13" name="Online Media 12" descr="Wie viele Schlümpfe gibt es.wav">
            <a:hlinkClick r:id="" action="ppaction://media"/>
            <a:extLst>
              <a:ext uri="{FF2B5EF4-FFF2-40B4-BE49-F238E27FC236}">
                <a16:creationId xmlns:a16="http://schemas.microsoft.com/office/drawing/2014/main" id="{05BA5DC2-B425-A745-954D-EE24F724494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58662" y="4460266"/>
            <a:ext cx="812800" cy="812800"/>
          </a:xfrm>
          <a:prstGeom prst="rect">
            <a:avLst/>
          </a:prstGeom>
          <a:solidFill>
            <a:srgbClr val="DAA520"/>
          </a:solidFill>
          <a:ln>
            <a:solidFill>
              <a:srgbClr val="115076"/>
            </a:solidFill>
          </a:ln>
        </p:spPr>
      </p:pic>
      <p:pic>
        <p:nvPicPr>
          <p:cNvPr id="14" name="Online Media 13" descr="Arbeitest du jeden tag.wav">
            <a:hlinkClick r:id="" action="ppaction://media"/>
            <a:extLst>
              <a:ext uri="{FF2B5EF4-FFF2-40B4-BE49-F238E27FC236}">
                <a16:creationId xmlns:a16="http://schemas.microsoft.com/office/drawing/2014/main" id="{BBEEC492-B4A4-4D48-A14D-554446458D75}"/>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458662" y="5510333"/>
            <a:ext cx="812800" cy="812800"/>
          </a:xfrm>
          <a:prstGeom prst="rect">
            <a:avLst/>
          </a:prstGeom>
          <a:solidFill>
            <a:srgbClr val="DAA520"/>
          </a:solidFill>
          <a:ln>
            <a:solidFill>
              <a:srgbClr val="115076"/>
            </a:solidFill>
          </a:ln>
        </p:spPr>
      </p:pic>
    </p:spTree>
    <p:extLst>
      <p:ext uri="{BB962C8B-B14F-4D97-AF65-F5344CB8AC3E}">
        <p14:creationId xmlns:p14="http://schemas.microsoft.com/office/powerpoint/2010/main" val="221870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00"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227"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489"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967" fill="hold"/>
                                        <p:tgtEl>
                                          <p:spTgt spid="13"/>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39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2"/>
                </p:tgtEl>
              </p:cMediaNode>
            </p:audio>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childTnLst>
        </p:cTn>
      </p:par>
    </p:tnLst>
    <p:bldLst>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Transcript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580589" y="1230257"/>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Was magst du nicht?</a:t>
            </a:r>
            <a:endParaRPr lang="en-GB" sz="2000" dirty="0"/>
          </a:p>
          <a:p>
            <a:r>
              <a:rPr lang="de-DE" sz="2000" dirty="0"/>
              <a:t>Ich mag Hunde nicht.</a:t>
            </a:r>
            <a:r>
              <a:rPr lang="en-GB" sz="2000" dirty="0"/>
              <a:t>  </a:t>
            </a:r>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580586" y="2100206"/>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Was machst du jeden Tag?</a:t>
            </a:r>
            <a:endParaRPr lang="en-GB" sz="2000" dirty="0"/>
          </a:p>
          <a:p>
            <a:r>
              <a:rPr lang="de-DE" sz="2000" dirty="0"/>
              <a:t>Ich gehe jeden Tag in den Wald. Ich mache Yoga, ich tanze, und ich gehe wieder nach Hause.</a:t>
            </a:r>
            <a:endParaRPr lang="en-GB" sz="2000" dirty="0"/>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580587" y="3152802"/>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Verstehst du Fremdsprachen?</a:t>
            </a:r>
            <a:endParaRPr lang="en-GB" sz="2000" dirty="0"/>
          </a:p>
          <a:p>
            <a:r>
              <a:rPr lang="de-DE" sz="2000" dirty="0"/>
              <a:t>Ich spreche </a:t>
            </a:r>
            <a:r>
              <a:rPr lang="de-DE" sz="2000" dirty="0" err="1"/>
              <a:t>Schlümpfisch</a:t>
            </a:r>
            <a:r>
              <a:rPr lang="de-DE" sz="2000" dirty="0"/>
              <a:t>, aber ich verstehe auch sehr gut Deutsch. Ich lerne jetzt Japanisch und ich gehe einmal die Woche in die Schule.</a:t>
            </a:r>
            <a:endParaRPr lang="en-GB" sz="2000" dirty="0"/>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580588" y="413182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t>Hörst du Musik?</a:t>
            </a:r>
            <a:endParaRPr lang="en-GB" sz="2000" dirty="0"/>
          </a:p>
          <a:p>
            <a:r>
              <a:rPr lang="de-DE" sz="2000" dirty="0"/>
              <a:t>Ja, aber ich habe leider kaum Zeit.</a:t>
            </a:r>
            <a:endParaRPr lang="en-GB" sz="2000" dirty="0"/>
          </a:p>
        </p:txBody>
      </p:sp>
      <p:sp>
        <p:nvSpPr>
          <p:cNvPr id="11" name="Title 11">
            <a:extLst>
              <a:ext uri="{FF2B5EF4-FFF2-40B4-BE49-F238E27FC236}">
                <a16:creationId xmlns:a16="http://schemas.microsoft.com/office/drawing/2014/main" id="{4B837C17-D28D-EB4A-B530-6DD7E66E77AA}"/>
              </a:ext>
            </a:extLst>
          </p:cNvPr>
          <p:cNvSpPr txBox="1">
            <a:spLocks/>
          </p:cNvSpPr>
          <p:nvPr/>
        </p:nvSpPr>
        <p:spPr>
          <a:xfrm>
            <a:off x="1580589" y="5184416"/>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de-DE" sz="2000" b="1" dirty="0"/>
              <a:t>Was gibt es auf deiner ‘</a:t>
            </a:r>
            <a:r>
              <a:rPr lang="de-DE" sz="2000" b="1" dirty="0" err="1"/>
              <a:t>Bucketliste</a:t>
            </a:r>
            <a:r>
              <a:rPr lang="en-GB" sz="2000" b="1" dirty="0"/>
              <a:t>’?</a:t>
            </a:r>
          </a:p>
          <a:p>
            <a:r>
              <a:rPr lang="de-DE" sz="2000" dirty="0"/>
              <a:t>Ich denke manchmal: “Ich schreibe ein Buch!”, aber ich weiß nicht.</a:t>
            </a:r>
            <a:endParaRPr lang="en-GB" sz="2000" dirty="0"/>
          </a:p>
        </p:txBody>
      </p:sp>
      <p:pic>
        <p:nvPicPr>
          <p:cNvPr id="12" name="Online Media 11" descr="Was magst du nicht.wav">
            <a:hlinkClick r:id="" action="ppaction://media"/>
            <a:extLst>
              <a:ext uri="{FF2B5EF4-FFF2-40B4-BE49-F238E27FC236}">
                <a16:creationId xmlns:a16="http://schemas.microsoft.com/office/drawing/2014/main" id="{CAC1C461-23C7-C842-B025-A0B46035497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61390" y="1258832"/>
            <a:ext cx="812800" cy="812800"/>
          </a:xfrm>
          <a:prstGeom prst="rect">
            <a:avLst/>
          </a:prstGeom>
          <a:solidFill>
            <a:srgbClr val="DAA520"/>
          </a:solidFill>
          <a:ln>
            <a:solidFill>
              <a:srgbClr val="115076"/>
            </a:solidFill>
          </a:ln>
        </p:spPr>
      </p:pic>
      <p:pic>
        <p:nvPicPr>
          <p:cNvPr id="13" name="Online Media 12" descr="Was machst du jeden tag.wav">
            <a:hlinkClick r:id="" action="ppaction://media"/>
            <a:extLst>
              <a:ext uri="{FF2B5EF4-FFF2-40B4-BE49-F238E27FC236}">
                <a16:creationId xmlns:a16="http://schemas.microsoft.com/office/drawing/2014/main" id="{0A8D0ABB-7E22-0D49-8532-D9AC21A879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61390" y="2280089"/>
            <a:ext cx="812800" cy="812800"/>
          </a:xfrm>
          <a:prstGeom prst="rect">
            <a:avLst/>
          </a:prstGeom>
          <a:solidFill>
            <a:srgbClr val="DAA520"/>
          </a:solidFill>
          <a:ln>
            <a:solidFill>
              <a:srgbClr val="115076"/>
            </a:solidFill>
          </a:ln>
        </p:spPr>
      </p:pic>
      <p:pic>
        <p:nvPicPr>
          <p:cNvPr id="14" name="Online Media 13" descr="Verstehst du Fremdsprachen.wav">
            <a:hlinkClick r:id="" action="ppaction://media"/>
            <a:extLst>
              <a:ext uri="{FF2B5EF4-FFF2-40B4-BE49-F238E27FC236}">
                <a16:creationId xmlns:a16="http://schemas.microsoft.com/office/drawing/2014/main" id="{E2CA08FD-8CCF-5549-B860-C521A8A85ADF}"/>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61390" y="3301346"/>
            <a:ext cx="812800" cy="812800"/>
          </a:xfrm>
          <a:prstGeom prst="rect">
            <a:avLst/>
          </a:prstGeom>
          <a:solidFill>
            <a:srgbClr val="DAA520"/>
          </a:solidFill>
          <a:ln>
            <a:solidFill>
              <a:srgbClr val="115076"/>
            </a:solidFill>
          </a:ln>
        </p:spPr>
      </p:pic>
      <p:pic>
        <p:nvPicPr>
          <p:cNvPr id="15" name="Online Media 14" descr="Hörst du Musik.wav">
            <a:hlinkClick r:id="" action="ppaction://media"/>
            <a:extLst>
              <a:ext uri="{FF2B5EF4-FFF2-40B4-BE49-F238E27FC236}">
                <a16:creationId xmlns:a16="http://schemas.microsoft.com/office/drawing/2014/main" id="{4C14ED36-50E9-AC41-B404-796CED1D0512}"/>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361390" y="4322603"/>
            <a:ext cx="812800" cy="812800"/>
          </a:xfrm>
          <a:prstGeom prst="rect">
            <a:avLst/>
          </a:prstGeom>
          <a:solidFill>
            <a:srgbClr val="DAA520"/>
          </a:solidFill>
          <a:ln>
            <a:solidFill>
              <a:srgbClr val="115076"/>
            </a:solidFill>
          </a:ln>
        </p:spPr>
      </p:pic>
      <p:pic>
        <p:nvPicPr>
          <p:cNvPr id="16" name="Online Media 15" descr="Was gibt es auf deine Bucketliste.wav">
            <a:hlinkClick r:id="" action="ppaction://media"/>
            <a:extLst>
              <a:ext uri="{FF2B5EF4-FFF2-40B4-BE49-F238E27FC236}">
                <a16:creationId xmlns:a16="http://schemas.microsoft.com/office/drawing/2014/main" id="{ECB4F48F-DEA1-7B4B-A637-4CA1824FAFA4}"/>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361390" y="5343860"/>
            <a:ext cx="812800" cy="812800"/>
          </a:xfrm>
          <a:prstGeom prst="rect">
            <a:avLst/>
          </a:prstGeom>
          <a:solidFill>
            <a:srgbClr val="DAA520"/>
          </a:solidFill>
          <a:ln>
            <a:solidFill>
              <a:srgbClr val="115076"/>
            </a:solidFill>
          </a:ln>
        </p:spPr>
      </p:pic>
    </p:spTree>
    <p:extLst>
      <p:ext uri="{BB962C8B-B14F-4D97-AF65-F5344CB8AC3E}">
        <p14:creationId xmlns:p14="http://schemas.microsoft.com/office/powerpoint/2010/main" val="426672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34" fill="hold"/>
                                        <p:tgtEl>
                                          <p:spTgt spid="1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911"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5175" fill="hold"/>
                                        <p:tgtEl>
                                          <p:spTgt spid="14"/>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904" fill="hold"/>
                                        <p:tgtEl>
                                          <p:spTgt spid="15"/>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14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2"/>
                </p:tgtEl>
              </p:cMediaNode>
            </p:audio>
            <p:audio>
              <p:cMediaNode vol="80000">
                <p:cTn id="54" fill="hold" display="0">
                  <p:stCondLst>
                    <p:cond delay="indefinite"/>
                  </p:stCondLst>
                  <p:endCondLst>
                    <p:cond evt="onStopAudio" delay="0">
                      <p:tgtEl>
                        <p:sldTgt/>
                      </p:tgtEl>
                    </p:cond>
                  </p:endCondLst>
                </p:cTn>
                <p:tgtEl>
                  <p:spTgt spid="13"/>
                </p:tgtEl>
              </p:cMediaNode>
            </p:audio>
            <p:audio>
              <p:cMediaNode vol="80000">
                <p:cTn id="55" fill="hold" display="0">
                  <p:stCondLst>
                    <p:cond delay="indefinite"/>
                  </p:stCondLst>
                  <p:endCondLst>
                    <p:cond evt="onStopAudio" delay="0">
                      <p:tgtEl>
                        <p:sldTgt/>
                      </p:tgtEl>
                    </p:cond>
                  </p:endCondLst>
                </p:cTn>
                <p:tgtEl>
                  <p:spTgt spid="14"/>
                </p:tgtEl>
              </p:cMediaNode>
            </p:audio>
            <p:audio>
              <p:cMediaNode vol="80000">
                <p:cTn id="56" fill="hold" display="0">
                  <p:stCondLst>
                    <p:cond delay="indefinite"/>
                  </p:stCondLst>
                  <p:endCondLst>
                    <p:cond evt="onStopAudio" delay="0">
                      <p:tgtEl>
                        <p:sldTgt/>
                      </p:tgtEl>
                    </p:cond>
                  </p:endCondLst>
                </p:cTn>
                <p:tgtEl>
                  <p:spTgt spid="15"/>
                </p:tgtEl>
              </p:cMediaNode>
            </p:audio>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6" grpId="0"/>
      <p:bldP spid="7" grpId="0"/>
      <p:bldP spid="8"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3725901B-0E02-274F-9B7E-6D7C73D471C2}" vid="{82AF7C57-371A-AD42-9015-4400105BBD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3</TotalTime>
  <Words>965</Words>
  <Application>Microsoft Macintosh PowerPoint</Application>
  <PresentationFormat>Widescreen</PresentationFormat>
  <Paragraphs>115</Paragraphs>
  <Slides>6</Slides>
  <Notes>6</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Century Gothic</vt:lpstr>
      <vt:lpstr>Times New Roman</vt:lpstr>
      <vt:lpstr>Office Theme</vt:lpstr>
      <vt:lpstr>Grammar</vt:lpstr>
      <vt:lpstr>Fragen</vt:lpstr>
      <vt:lpstr>Who never dances?</vt:lpstr>
      <vt:lpstr>Exklusives Interview!</vt:lpstr>
      <vt:lpstr>Transcript</vt:lpstr>
      <vt:lpstr>Transcript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 </dc:title>
  <dc:creator>Inge Alferink</dc:creator>
  <cp:lastModifiedBy>Inge Alferink</cp:lastModifiedBy>
  <cp:revision>3</cp:revision>
  <dcterms:created xsi:type="dcterms:W3CDTF">2020-03-26T14:38:46Z</dcterms:created>
  <dcterms:modified xsi:type="dcterms:W3CDTF">2020-03-26T14:41:56Z</dcterms:modified>
</cp:coreProperties>
</file>